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1"/>
  </p:sldMasterIdLst>
  <p:notesMasterIdLst>
    <p:notesMasterId r:id="rId84"/>
  </p:notesMasterIdLst>
  <p:handoutMasterIdLst>
    <p:handoutMasterId r:id="rId85"/>
  </p:handoutMasterIdLst>
  <p:sldIdLst>
    <p:sldId id="462" r:id="rId2"/>
    <p:sldId id="395" r:id="rId3"/>
    <p:sldId id="396" r:id="rId4"/>
    <p:sldId id="604" r:id="rId5"/>
    <p:sldId id="605" r:id="rId6"/>
    <p:sldId id="437" r:id="rId7"/>
    <p:sldId id="606" r:id="rId8"/>
    <p:sldId id="438" r:id="rId9"/>
    <p:sldId id="439" r:id="rId10"/>
    <p:sldId id="456" r:id="rId11"/>
    <p:sldId id="440" r:id="rId12"/>
    <p:sldId id="342" r:id="rId13"/>
    <p:sldId id="382" r:id="rId14"/>
    <p:sldId id="343" r:id="rId15"/>
    <p:sldId id="344" r:id="rId16"/>
    <p:sldId id="345" r:id="rId17"/>
    <p:sldId id="394" r:id="rId18"/>
    <p:sldId id="348" r:id="rId19"/>
    <p:sldId id="431" r:id="rId20"/>
    <p:sldId id="380" r:id="rId21"/>
    <p:sldId id="390" r:id="rId22"/>
    <p:sldId id="391" r:id="rId23"/>
    <p:sldId id="347" r:id="rId24"/>
    <p:sldId id="433" r:id="rId25"/>
    <p:sldId id="588" r:id="rId26"/>
    <p:sldId id="350" r:id="rId27"/>
    <p:sldId id="457" r:id="rId28"/>
    <p:sldId id="384" r:id="rId29"/>
    <p:sldId id="365" r:id="rId30"/>
    <p:sldId id="425" r:id="rId31"/>
    <p:sldId id="367" r:id="rId32"/>
    <p:sldId id="402" r:id="rId33"/>
    <p:sldId id="368" r:id="rId34"/>
    <p:sldId id="413" r:id="rId35"/>
    <p:sldId id="459" r:id="rId36"/>
    <p:sldId id="386" r:id="rId37"/>
    <p:sldId id="369" r:id="rId38"/>
    <p:sldId id="370" r:id="rId39"/>
    <p:sldId id="371" r:id="rId40"/>
    <p:sldId id="383" r:id="rId41"/>
    <p:sldId id="458" r:id="rId42"/>
    <p:sldId id="387" r:id="rId43"/>
    <p:sldId id="463" r:id="rId44"/>
    <p:sldId id="470" r:id="rId45"/>
    <p:sldId id="372" r:id="rId46"/>
    <p:sldId id="373" r:id="rId47"/>
    <p:sldId id="374" r:id="rId48"/>
    <p:sldId id="375" r:id="rId49"/>
    <p:sldId id="441" r:id="rId50"/>
    <p:sldId id="392" r:id="rId51"/>
    <p:sldId id="393" r:id="rId52"/>
    <p:sldId id="461" r:id="rId53"/>
    <p:sldId id="388" r:id="rId54"/>
    <p:sldId id="401" r:id="rId55"/>
    <p:sldId id="406" r:id="rId56"/>
    <p:sldId id="434" r:id="rId57"/>
    <p:sldId id="435" r:id="rId58"/>
    <p:sldId id="443" r:id="rId59"/>
    <p:sldId id="403" r:id="rId60"/>
    <p:sldId id="352" r:id="rId61"/>
    <p:sldId id="353" r:id="rId62"/>
    <p:sldId id="354" r:id="rId63"/>
    <p:sldId id="355" r:id="rId64"/>
    <p:sldId id="454" r:id="rId65"/>
    <p:sldId id="377" r:id="rId66"/>
    <p:sldId id="405" r:id="rId67"/>
    <p:sldId id="360" r:id="rId68"/>
    <p:sldId id="432" r:id="rId69"/>
    <p:sldId id="357" r:id="rId70"/>
    <p:sldId id="460" r:id="rId71"/>
    <p:sldId id="417" r:id="rId72"/>
    <p:sldId id="418" r:id="rId73"/>
    <p:sldId id="419" r:id="rId74"/>
    <p:sldId id="444" r:id="rId75"/>
    <p:sldId id="445" r:id="rId76"/>
    <p:sldId id="449" r:id="rId77"/>
    <p:sldId id="451" r:id="rId78"/>
    <p:sldId id="453" r:id="rId79"/>
    <p:sldId id="455" r:id="rId80"/>
    <p:sldId id="426" r:id="rId81"/>
    <p:sldId id="422" r:id="rId82"/>
    <p:sldId id="436" r:id="rId83"/>
  </p:sldIdLst>
  <p:sldSz cx="9144000" cy="6858000" type="screen4x3"/>
  <p:notesSz cx="7315200" cy="9601200"/>
  <p:defaultTextStyle>
    <a:defPPr>
      <a:defRPr lang="en-US"/>
    </a:defPPr>
    <a:lvl1pPr algn="ctr" rtl="0" eaLnBrk="0" fontAlgn="base" hangingPunct="0">
      <a:spcBef>
        <a:spcPct val="50000"/>
      </a:spcBef>
      <a:spcAft>
        <a:spcPct val="0"/>
      </a:spcAft>
      <a:defRPr kern="1200">
        <a:solidFill>
          <a:schemeClr val="tx1"/>
        </a:solidFill>
        <a:latin typeface="Times New Roman" pitchFamily="18" charset="0"/>
        <a:ea typeface="+mn-ea"/>
        <a:cs typeface="+mn-cs"/>
      </a:defRPr>
    </a:lvl1pPr>
    <a:lvl2pPr marL="457200" algn="ctr" rtl="0" eaLnBrk="0" fontAlgn="base" hangingPunct="0">
      <a:spcBef>
        <a:spcPct val="50000"/>
      </a:spcBef>
      <a:spcAft>
        <a:spcPct val="0"/>
      </a:spcAft>
      <a:defRPr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532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8000"/>
    <a:srgbClr val="3333CC"/>
    <a:srgbClr val="FFFF00"/>
    <a:srgbClr val="00CC00"/>
    <a:srgbClr val="FFC080"/>
    <a:srgbClr val="FFCB7D"/>
    <a:srgbClr val="FF0000"/>
    <a:srgbClr val="99660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04" autoAdjust="0"/>
    <p:restoredTop sz="94688" autoAdjust="0"/>
  </p:normalViewPr>
  <p:slideViewPr>
    <p:cSldViewPr snapToGrid="0" showGuides="1">
      <p:cViewPr varScale="1">
        <p:scale>
          <a:sx n="48" d="100"/>
          <a:sy n="48" d="100"/>
        </p:scale>
        <p:origin x="1140" y="24"/>
      </p:cViewPr>
      <p:guideLst>
        <p:guide orient="horz" pos="2160"/>
        <p:guide pos="532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notesMaster" Target="notesMasters/notesMaster1.xml"/><Relationship Id="rId89"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84.wmf"/><Relationship Id="rId1" Type="http://schemas.openxmlformats.org/officeDocument/2006/relationships/image" Target="../media/image83.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65.png"/></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105.wmf"/><Relationship Id="rId2" Type="http://schemas.openxmlformats.org/officeDocument/2006/relationships/image" Target="../media/image104.wmf"/><Relationship Id="rId1" Type="http://schemas.openxmlformats.org/officeDocument/2006/relationships/image" Target="../media/image103.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18.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128.wmf"/><Relationship Id="rId2" Type="http://schemas.openxmlformats.org/officeDocument/2006/relationships/image" Target="../media/image127.wmf"/><Relationship Id="rId1" Type="http://schemas.openxmlformats.org/officeDocument/2006/relationships/image" Target="../media/image126.wmf"/><Relationship Id="rId5" Type="http://schemas.openxmlformats.org/officeDocument/2006/relationships/image" Target="../media/image130.wmf"/><Relationship Id="rId4" Type="http://schemas.openxmlformats.org/officeDocument/2006/relationships/image" Target="../media/image129.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33.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40.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43.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44.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4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image" Target="../media/image4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image" Target="../media/image59.wmf"/><Relationship Id="rId1" Type="http://schemas.openxmlformats.org/officeDocument/2006/relationships/image" Target="../media/image58.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66.wmf"/><Relationship Id="rId1" Type="http://schemas.openxmlformats.org/officeDocument/2006/relationships/image" Target="../media/image65.png"/></Relationships>
</file>

<file path=ppt/drawings/_rels/vmlDrawing8.vml.rels><?xml version="1.0" encoding="UTF-8" standalone="yes"?>
<Relationships xmlns="http://schemas.openxmlformats.org/package/2006/relationships"><Relationship Id="rId2" Type="http://schemas.openxmlformats.org/officeDocument/2006/relationships/image" Target="../media/image72.wmf"/><Relationship Id="rId1" Type="http://schemas.openxmlformats.org/officeDocument/2006/relationships/image" Target="../media/image71.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76.wmf"/><Relationship Id="rId1" Type="http://schemas.openxmlformats.org/officeDocument/2006/relationships/image" Target="../media/image7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3555" name="Rectangle 3"/>
          <p:cNvSpPr>
            <a:spLocks noGrp="1" noChangeArrowheads="1"/>
          </p:cNvSpPr>
          <p:nvPr>
            <p:ph type="dt" sz="quarter" idx="1"/>
          </p:nvPr>
        </p:nvSpPr>
        <p:spPr bwMode="auto">
          <a:xfrm>
            <a:off x="4143375" y="0"/>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r" defTabSz="919163">
              <a:spcBef>
                <a:spcPct val="0"/>
              </a:spcBef>
              <a:defRPr sz="1200">
                <a:latin typeface="Arial" charset="0"/>
              </a:defRPr>
            </a:lvl1pPr>
          </a:lstStyle>
          <a:p>
            <a:pPr>
              <a:defRPr/>
            </a:pPr>
            <a:endParaRPr lang="en-US"/>
          </a:p>
        </p:txBody>
      </p:sp>
      <p:sp>
        <p:nvSpPr>
          <p:cNvPr id="23556" name="Rectangle 4"/>
          <p:cNvSpPr>
            <a:spLocks noGrp="1" noChangeArrowheads="1"/>
          </p:cNvSpPr>
          <p:nvPr>
            <p:ph type="ftr" sz="quarter" idx="2"/>
          </p:nvPr>
        </p:nvSpPr>
        <p:spPr bwMode="auto">
          <a:xfrm>
            <a:off x="0" y="9121775"/>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3557" name="Rectangle 5"/>
          <p:cNvSpPr>
            <a:spLocks noGrp="1" noChangeArrowheads="1"/>
          </p:cNvSpPr>
          <p:nvPr>
            <p:ph type="sldNum" sz="quarter" idx="3"/>
          </p:nvPr>
        </p:nvSpPr>
        <p:spPr bwMode="auto">
          <a:xfrm>
            <a:off x="4143375" y="9121775"/>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r" defTabSz="919163">
              <a:spcBef>
                <a:spcPct val="0"/>
              </a:spcBef>
              <a:defRPr sz="1200">
                <a:latin typeface="Arial" charset="0"/>
              </a:defRPr>
            </a:lvl1pPr>
          </a:lstStyle>
          <a:p>
            <a:pPr>
              <a:defRPr/>
            </a:pPr>
            <a:fld id="{BA88E2CA-B2ED-4CC2-9C26-21252F963072}" type="slidenum">
              <a:rPr lang="en-US"/>
              <a:pPr>
                <a:defRPr/>
              </a:pPr>
              <a:t>‹Nr.›</a:t>
            </a:fld>
            <a:endParaRPr lang="en-US"/>
          </a:p>
        </p:txBody>
      </p:sp>
    </p:spTree>
    <p:extLst>
      <p:ext uri="{BB962C8B-B14F-4D97-AF65-F5344CB8AC3E}">
        <p14:creationId xmlns:p14="http://schemas.microsoft.com/office/powerpoint/2010/main" val="20472678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2531" name="Rectangle 3"/>
          <p:cNvSpPr>
            <a:spLocks noGrp="1" noChangeArrowheads="1"/>
          </p:cNvSpPr>
          <p:nvPr>
            <p:ph type="dt" idx="1"/>
          </p:nvPr>
        </p:nvSpPr>
        <p:spPr bwMode="auto">
          <a:xfrm>
            <a:off x="4143375" y="0"/>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r" defTabSz="919163">
              <a:spcBef>
                <a:spcPct val="0"/>
              </a:spcBef>
              <a:defRPr sz="1200">
                <a:latin typeface="Arial" charset="0"/>
              </a:defRPr>
            </a:lvl1pPr>
          </a:lstStyle>
          <a:p>
            <a:pPr>
              <a:defRPr/>
            </a:pPr>
            <a:endParaRPr lang="en-US"/>
          </a:p>
        </p:txBody>
      </p:sp>
      <p:sp>
        <p:nvSpPr>
          <p:cNvPr id="48132" name="Rectangle 4"/>
          <p:cNvSpPr>
            <a:spLocks noGrp="1" noRot="1" noChangeAspect="1" noChangeArrowheads="1" noTextEdit="1"/>
          </p:cNvSpPr>
          <p:nvPr>
            <p:ph type="sldImg" idx="2"/>
          </p:nvPr>
        </p:nvSpPr>
        <p:spPr bwMode="auto">
          <a:xfrm>
            <a:off x="1257300" y="720725"/>
            <a:ext cx="4802188" cy="3602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2533" name="Rectangle 5"/>
          <p:cNvSpPr>
            <a:spLocks noGrp="1" noChangeArrowheads="1"/>
          </p:cNvSpPr>
          <p:nvPr>
            <p:ph type="body" sz="quarter" idx="3"/>
          </p:nvPr>
        </p:nvSpPr>
        <p:spPr bwMode="auto">
          <a:xfrm>
            <a:off x="974725" y="4560888"/>
            <a:ext cx="5365750"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p>
            <a:pPr lvl="0"/>
            <a:r>
              <a:rPr lang="en-US" noProof="0"/>
              <a:t>Mastertextformat bearbeiten</a:t>
            </a:r>
          </a:p>
          <a:p>
            <a:pPr lvl="1"/>
            <a:r>
              <a:rPr lang="en-US" noProof="0"/>
              <a:t>Zweite Ebene</a:t>
            </a:r>
          </a:p>
          <a:p>
            <a:pPr lvl="2"/>
            <a:r>
              <a:rPr lang="en-US" noProof="0"/>
              <a:t>Dritte Ebene</a:t>
            </a:r>
          </a:p>
          <a:p>
            <a:pPr lvl="3"/>
            <a:r>
              <a:rPr lang="en-US" noProof="0"/>
              <a:t>Vierte Ebene</a:t>
            </a:r>
          </a:p>
          <a:p>
            <a:pPr lvl="4"/>
            <a:r>
              <a:rPr lang="en-US" noProof="0"/>
              <a:t>Fünfte Ebene</a:t>
            </a:r>
          </a:p>
        </p:txBody>
      </p:sp>
      <p:sp>
        <p:nvSpPr>
          <p:cNvPr id="22534" name="Rectangle 6"/>
          <p:cNvSpPr>
            <a:spLocks noGrp="1" noChangeArrowheads="1"/>
          </p:cNvSpPr>
          <p:nvPr>
            <p:ph type="ftr" sz="quarter" idx="4"/>
          </p:nvPr>
        </p:nvSpPr>
        <p:spPr bwMode="auto">
          <a:xfrm>
            <a:off x="0" y="9121775"/>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2535" name="Rectangle 7"/>
          <p:cNvSpPr>
            <a:spLocks noGrp="1" noChangeArrowheads="1"/>
          </p:cNvSpPr>
          <p:nvPr>
            <p:ph type="sldNum" sz="quarter" idx="5"/>
          </p:nvPr>
        </p:nvSpPr>
        <p:spPr bwMode="auto">
          <a:xfrm>
            <a:off x="4143375" y="9121775"/>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r" defTabSz="919163">
              <a:spcBef>
                <a:spcPct val="0"/>
              </a:spcBef>
              <a:defRPr sz="1200">
                <a:latin typeface="Arial" charset="0"/>
              </a:defRPr>
            </a:lvl1pPr>
          </a:lstStyle>
          <a:p>
            <a:pPr>
              <a:defRPr/>
            </a:pPr>
            <a:fld id="{FBFB1085-F288-4CAE-894D-3D91B8AC4F79}" type="slidenum">
              <a:rPr lang="en-US"/>
              <a:pPr>
                <a:defRPr/>
              </a:pPr>
              <a:t>‹Nr.›</a:t>
            </a:fld>
            <a:endParaRPr lang="en-US"/>
          </a:p>
        </p:txBody>
      </p:sp>
    </p:spTree>
    <p:extLst>
      <p:ext uri="{BB962C8B-B14F-4D97-AF65-F5344CB8AC3E}">
        <p14:creationId xmlns:p14="http://schemas.microsoft.com/office/powerpoint/2010/main" val="20536188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BC4314C-E24A-47B6-BE7E-A76A4449B4E6}" type="slidenum">
              <a:rPr lang="en-US" smtClean="0">
                <a:latin typeface="Arial" charset="0"/>
              </a:rPr>
              <a:pPr/>
              <a:t>2</a:t>
            </a:fld>
            <a:endParaRPr lang="en-US">
              <a:latin typeface="Arial"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BC4314C-E24A-47B6-BE7E-A76A4449B4E6}" type="slidenum">
              <a:rPr lang="en-US" smtClean="0">
                <a:latin typeface="Arial" charset="0"/>
              </a:rPr>
              <a:pPr/>
              <a:t>11</a:t>
            </a:fld>
            <a:endParaRPr lang="en-US">
              <a:latin typeface="Arial"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p>
        </p:txBody>
      </p:sp>
    </p:spTree>
    <p:extLst>
      <p:ext uri="{BB962C8B-B14F-4D97-AF65-F5344CB8AC3E}">
        <p14:creationId xmlns:p14="http://schemas.microsoft.com/office/powerpoint/2010/main" val="5623348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7C4DB75-54F2-47DB-9727-41153E035F3A}" type="slidenum">
              <a:rPr lang="en-US" altLang="de-DE" smtClean="0">
                <a:latin typeface="Arial" charset="0"/>
              </a:rPr>
              <a:pPr/>
              <a:t>12</a:t>
            </a:fld>
            <a:endParaRPr lang="en-US" altLang="de-DE">
              <a:latin typeface="Arial"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FFB96A0-2DE1-4377-AAA4-D1E5882FCBC0}" type="slidenum">
              <a:rPr lang="en-US" altLang="de-DE" smtClean="0">
                <a:latin typeface="Arial" charset="0"/>
              </a:rPr>
              <a:pPr/>
              <a:t>13</a:t>
            </a:fld>
            <a:endParaRPr lang="en-US" altLang="de-DE">
              <a:latin typeface="Arial"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BBD43CDC-CC1A-4FF5-B52C-354156621B78}" type="slidenum">
              <a:rPr lang="en-US" altLang="de-DE" smtClean="0">
                <a:latin typeface="Arial" charset="0"/>
              </a:rPr>
              <a:pPr/>
              <a:t>14</a:t>
            </a:fld>
            <a:endParaRPr lang="en-US" altLang="de-DE">
              <a:latin typeface="Arial"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EF0F7792-758F-49EF-AFFB-0BE456131873}" type="slidenum">
              <a:rPr lang="en-US" altLang="de-DE" smtClean="0">
                <a:latin typeface="Arial" charset="0"/>
              </a:rPr>
              <a:pPr/>
              <a:t>15</a:t>
            </a:fld>
            <a:endParaRPr lang="en-US" altLang="de-DE">
              <a:latin typeface="Arial"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92B5622-5E00-4940-9097-7F577BFE83AF}" type="slidenum">
              <a:rPr lang="en-US" altLang="de-DE" smtClean="0">
                <a:latin typeface="Arial" charset="0"/>
              </a:rPr>
              <a:pPr/>
              <a:t>16</a:t>
            </a:fld>
            <a:endParaRPr lang="en-US" altLang="de-DE">
              <a:latin typeface="Arial"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17F3887B-B1BE-43FE-A3C6-68583EC167B3}" type="slidenum">
              <a:rPr lang="en-US" altLang="de-DE" smtClean="0">
                <a:latin typeface="Arial" charset="0"/>
              </a:rPr>
              <a:pPr/>
              <a:t>17</a:t>
            </a:fld>
            <a:endParaRPr lang="en-US" altLang="de-DE">
              <a:latin typeface="Arial"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26798693-6088-46C8-9241-6BDAB0E95C69}" type="slidenum">
              <a:rPr lang="en-US" altLang="de-DE" smtClean="0">
                <a:latin typeface="Arial" charset="0"/>
              </a:rPr>
              <a:pPr/>
              <a:t>18</a:t>
            </a:fld>
            <a:endParaRPr lang="en-US" altLang="de-DE">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A62D7796-F743-43A0-A9E1-A1FAC3D2C09D}" type="slidenum">
              <a:rPr lang="en-US" altLang="de-DE" smtClean="0">
                <a:latin typeface="Arial" charset="0"/>
              </a:rPr>
              <a:pPr/>
              <a:t>19</a:t>
            </a:fld>
            <a:endParaRPr lang="en-US" altLang="de-DE">
              <a:latin typeface="Arial"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A62D7796-F743-43A0-A9E1-A1FAC3D2C09D}" type="slidenum">
              <a:rPr lang="en-US" altLang="de-DE" smtClean="0">
                <a:latin typeface="Arial" charset="0"/>
              </a:rPr>
              <a:pPr/>
              <a:t>20</a:t>
            </a:fld>
            <a:endParaRPr lang="en-US" altLang="de-DE">
              <a:latin typeface="Arial"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B688731A-EC0A-492B-BA01-CBD90A1F1C46}" type="slidenum">
              <a:rPr lang="en-US" smtClean="0">
                <a:latin typeface="Arial" charset="0"/>
              </a:rPr>
              <a:pPr/>
              <a:t>3</a:t>
            </a:fld>
            <a:endParaRPr lang="en-US">
              <a:latin typeface="Arial" charset="0"/>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AB092173-3FC2-4F95-A751-293B788447B2}" type="slidenum">
              <a:rPr lang="en-US" altLang="de-DE" smtClean="0">
                <a:latin typeface="Arial" charset="0"/>
              </a:rPr>
              <a:pPr/>
              <a:t>23</a:t>
            </a:fld>
            <a:endParaRPr lang="en-US" altLang="de-DE">
              <a:latin typeface="Arial"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C55F7F6-F787-4704-B0D8-0D4388074C95}" type="slidenum">
              <a:rPr lang="en-US" altLang="de-DE" smtClean="0">
                <a:latin typeface="Arial" charset="0"/>
              </a:rPr>
              <a:pPr/>
              <a:t>25</a:t>
            </a:fld>
            <a:endParaRPr lang="en-US" altLang="de-DE">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21209880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5C16C07-8465-4C80-AC5E-5AB42679FDF6}" type="slidenum">
              <a:rPr lang="en-US" altLang="de-DE" smtClean="0">
                <a:latin typeface="Arial" charset="0"/>
              </a:rPr>
              <a:pPr/>
              <a:t>27</a:t>
            </a:fld>
            <a:endParaRPr lang="en-US" altLang="de-DE">
              <a:latin typeface="Arial" charset="0"/>
            </a:endParaRPr>
          </a:p>
        </p:txBody>
      </p:sp>
      <p:sp>
        <p:nvSpPr>
          <p:cNvPr id="66563" name="Folienbildplatzhalter 1"/>
          <p:cNvSpPr>
            <a:spLocks noGrp="1" noRot="1" noChangeAspect="1" noTextEdit="1"/>
          </p:cNvSpPr>
          <p:nvPr>
            <p:ph type="sldImg"/>
          </p:nvPr>
        </p:nvSpPr>
        <p:spPr>
          <a:xfrm>
            <a:off x="1257300" y="720725"/>
            <a:ext cx="4800600" cy="3600450"/>
          </a:xfrm>
          <a:ln/>
        </p:spPr>
      </p:sp>
      <p:sp>
        <p:nvSpPr>
          <p:cNvPr id="66564" name="Notizenplatzhalter 2"/>
          <p:cNvSpPr>
            <a:spLocks noGrp="1"/>
          </p:cNvSpPr>
          <p:nvPr>
            <p:ph type="body" idx="1"/>
          </p:nvPr>
        </p:nvSpPr>
        <p:spPr>
          <a:xfrm>
            <a:off x="731838" y="4560888"/>
            <a:ext cx="5851525" cy="4319587"/>
          </a:xfrm>
          <a:noFill/>
        </p:spPr>
        <p:txBody>
          <a:bodyPr lIns="96661" tIns="48331" rIns="96661" bIns="48331"/>
          <a:lstStyle/>
          <a:p>
            <a:pPr defTabSz="457200" eaLnBrk="1" hangingPunct="1">
              <a:spcBef>
                <a:spcPct val="0"/>
              </a:spcBef>
            </a:pPr>
            <a:endParaRPr lang="de-DE" altLang="de-DE"/>
          </a:p>
        </p:txBody>
      </p:sp>
      <p:sp>
        <p:nvSpPr>
          <p:cNvPr id="66565" name="Foliennummernplatzhalter 3"/>
          <p:cNvSpPr txBox="1">
            <a:spLocks noGrp="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0BEBE4BA-3F34-45BE-AAE0-99333E53E548}" type="slidenum">
              <a:rPr lang="en-US" altLang="de-DE" sz="1300">
                <a:latin typeface="Calibri" pitchFamily="34" charset="0"/>
              </a:rPr>
              <a:pPr algn="r" eaLnBrk="1" hangingPunct="1">
                <a:spcBef>
                  <a:spcPct val="0"/>
                </a:spcBef>
              </a:pPr>
              <a:t>27</a:t>
            </a:fld>
            <a:endParaRPr lang="en-US" altLang="de-DE" sz="1300">
              <a:latin typeface="Calibri" pitchFamily="34" charset="0"/>
            </a:endParaRPr>
          </a:p>
        </p:txBody>
      </p:sp>
    </p:spTree>
    <p:extLst>
      <p:ext uri="{BB962C8B-B14F-4D97-AF65-F5344CB8AC3E}">
        <p14:creationId xmlns:p14="http://schemas.microsoft.com/office/powerpoint/2010/main" val="42256695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DB3946A-DCF8-42FF-B3BF-6BAB6D0A68E6}" type="slidenum">
              <a:rPr lang="en-US" altLang="de-DE" smtClean="0">
                <a:latin typeface="Arial" charset="0"/>
              </a:rPr>
              <a:pPr/>
              <a:t>28</a:t>
            </a:fld>
            <a:endParaRPr lang="en-US" altLang="de-DE">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7DF4D08B-4DD9-482A-A8BA-037E2F4B7D17}" type="slidenum">
              <a:rPr lang="en-US" altLang="de-DE" smtClean="0">
                <a:latin typeface="Arial" charset="0"/>
              </a:rPr>
              <a:pPr/>
              <a:t>29</a:t>
            </a:fld>
            <a:endParaRPr lang="en-US" altLang="de-DE">
              <a:latin typeface="Arial"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9AEEA69D-C5CF-4498-9D02-C9D76A46DCC2}" type="slidenum">
              <a:rPr lang="en-US" altLang="de-DE" smtClean="0">
                <a:latin typeface="Arial" charset="0"/>
              </a:rPr>
              <a:pPr/>
              <a:t>30</a:t>
            </a:fld>
            <a:endParaRPr lang="en-US" altLang="de-DE">
              <a:latin typeface="Arial"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FF91F91-2D54-484C-A3CD-ED03498CC164}" type="slidenum">
              <a:rPr lang="en-US" altLang="de-DE" smtClean="0">
                <a:latin typeface="Arial" charset="0"/>
              </a:rPr>
              <a:pPr/>
              <a:t>31</a:t>
            </a:fld>
            <a:endParaRPr lang="en-US" altLang="de-DE">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1185">
              <a:defRPr>
                <a:solidFill>
                  <a:schemeClr val="tx1"/>
                </a:solidFill>
                <a:latin typeface="Times New Roman" pitchFamily="18" charset="0"/>
              </a:defRPr>
            </a:lvl1pPr>
            <a:lvl2pPr marL="744584" indent="-286379" defTabSz="921185">
              <a:defRPr>
                <a:solidFill>
                  <a:schemeClr val="tx1"/>
                </a:solidFill>
                <a:latin typeface="Times New Roman" pitchFamily="18" charset="0"/>
              </a:defRPr>
            </a:lvl2pPr>
            <a:lvl3pPr marL="1145515" indent="-229103" defTabSz="921185">
              <a:defRPr>
                <a:solidFill>
                  <a:schemeClr val="tx1"/>
                </a:solidFill>
                <a:latin typeface="Times New Roman" pitchFamily="18" charset="0"/>
              </a:defRPr>
            </a:lvl3pPr>
            <a:lvl4pPr marL="1603720" indent="-229103" defTabSz="921185">
              <a:defRPr>
                <a:solidFill>
                  <a:schemeClr val="tx1"/>
                </a:solidFill>
                <a:latin typeface="Times New Roman" pitchFamily="18" charset="0"/>
              </a:defRPr>
            </a:lvl4pPr>
            <a:lvl5pPr marL="2061926" indent="-229103" defTabSz="921185">
              <a:defRPr>
                <a:solidFill>
                  <a:schemeClr val="tx1"/>
                </a:solidFill>
                <a:latin typeface="Times New Roman" pitchFamily="18" charset="0"/>
              </a:defRPr>
            </a:lvl5pPr>
            <a:lvl6pPr marL="2520132" indent="-229103" algn="ctr" defTabSz="921185" eaLnBrk="0" fontAlgn="base" hangingPunct="0">
              <a:spcBef>
                <a:spcPct val="50000"/>
              </a:spcBef>
              <a:spcAft>
                <a:spcPct val="0"/>
              </a:spcAft>
              <a:defRPr>
                <a:solidFill>
                  <a:schemeClr val="tx1"/>
                </a:solidFill>
                <a:latin typeface="Times New Roman" pitchFamily="18" charset="0"/>
              </a:defRPr>
            </a:lvl6pPr>
            <a:lvl7pPr marL="2978338" indent="-229103" algn="ctr" defTabSz="921185" eaLnBrk="0" fontAlgn="base" hangingPunct="0">
              <a:spcBef>
                <a:spcPct val="50000"/>
              </a:spcBef>
              <a:spcAft>
                <a:spcPct val="0"/>
              </a:spcAft>
              <a:defRPr>
                <a:solidFill>
                  <a:schemeClr val="tx1"/>
                </a:solidFill>
                <a:latin typeface="Times New Roman" pitchFamily="18" charset="0"/>
              </a:defRPr>
            </a:lvl7pPr>
            <a:lvl8pPr marL="3436544" indent="-229103" algn="ctr" defTabSz="921185" eaLnBrk="0" fontAlgn="base" hangingPunct="0">
              <a:spcBef>
                <a:spcPct val="50000"/>
              </a:spcBef>
              <a:spcAft>
                <a:spcPct val="0"/>
              </a:spcAft>
              <a:defRPr>
                <a:solidFill>
                  <a:schemeClr val="tx1"/>
                </a:solidFill>
                <a:latin typeface="Times New Roman" pitchFamily="18" charset="0"/>
              </a:defRPr>
            </a:lvl8pPr>
            <a:lvl9pPr marL="3894750" indent="-229103" algn="ctr" defTabSz="921185" eaLnBrk="0" fontAlgn="base" hangingPunct="0">
              <a:spcBef>
                <a:spcPct val="50000"/>
              </a:spcBef>
              <a:spcAft>
                <a:spcPct val="0"/>
              </a:spcAft>
              <a:defRPr>
                <a:solidFill>
                  <a:schemeClr val="tx1"/>
                </a:solidFill>
                <a:latin typeface="Times New Roman" pitchFamily="18" charset="0"/>
              </a:defRPr>
            </a:lvl9pPr>
          </a:lstStyle>
          <a:p>
            <a:fld id="{1B033452-0EFB-4518-AD87-D6AED805874B}" type="slidenum">
              <a:rPr lang="en-US" smtClean="0">
                <a:latin typeface="Arial" charset="0"/>
              </a:rPr>
              <a:pPr/>
              <a:t>32</a:t>
            </a:fld>
            <a:endParaRPr lang="en-US">
              <a:latin typeface="Arial" charset="0"/>
            </a:endParaRPr>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8EFA4DC-34F9-4450-90D1-CD780B5A0CC6}" type="slidenum">
              <a:rPr lang="en-US" smtClean="0">
                <a:latin typeface="Arial" charset="0"/>
              </a:rPr>
              <a:pPr/>
              <a:t>4</a:t>
            </a:fld>
            <a:endParaRPr lang="en-US">
              <a:latin typeface="Arial"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p:spPr>
        <p:txBody>
          <a:bodyPr/>
          <a:lstStyle/>
          <a:p>
            <a:pPr eaLnBrk="1" hangingPunct="1"/>
            <a:endParaRPr lang="de-DE"/>
          </a:p>
        </p:txBody>
      </p:sp>
    </p:spTree>
    <p:extLst>
      <p:ext uri="{BB962C8B-B14F-4D97-AF65-F5344CB8AC3E}">
        <p14:creationId xmlns:p14="http://schemas.microsoft.com/office/powerpoint/2010/main" val="21190401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0CE6499-3FB4-4252-A023-E9C1B885E1E6}" type="slidenum">
              <a:rPr lang="en-US" altLang="de-DE" smtClean="0">
                <a:latin typeface="Arial" charset="0"/>
              </a:rPr>
              <a:pPr/>
              <a:t>33</a:t>
            </a:fld>
            <a:endParaRPr lang="en-US" altLang="de-DE">
              <a:latin typeface="Arial"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5C16C07-8465-4C80-AC5E-5AB42679FDF6}" type="slidenum">
              <a:rPr lang="en-US" altLang="de-DE" smtClean="0">
                <a:latin typeface="Arial" charset="0"/>
              </a:rPr>
              <a:pPr/>
              <a:t>35</a:t>
            </a:fld>
            <a:endParaRPr lang="en-US" altLang="de-DE">
              <a:latin typeface="Arial" charset="0"/>
            </a:endParaRPr>
          </a:p>
        </p:txBody>
      </p:sp>
      <p:sp>
        <p:nvSpPr>
          <p:cNvPr id="66563" name="Folienbildplatzhalter 1"/>
          <p:cNvSpPr>
            <a:spLocks noGrp="1" noRot="1" noChangeAspect="1" noTextEdit="1"/>
          </p:cNvSpPr>
          <p:nvPr>
            <p:ph type="sldImg"/>
          </p:nvPr>
        </p:nvSpPr>
        <p:spPr>
          <a:xfrm>
            <a:off x="1257300" y="720725"/>
            <a:ext cx="4800600" cy="3600450"/>
          </a:xfrm>
          <a:ln/>
        </p:spPr>
      </p:sp>
      <p:sp>
        <p:nvSpPr>
          <p:cNvPr id="66564" name="Notizenplatzhalter 2"/>
          <p:cNvSpPr>
            <a:spLocks noGrp="1"/>
          </p:cNvSpPr>
          <p:nvPr>
            <p:ph type="body" idx="1"/>
          </p:nvPr>
        </p:nvSpPr>
        <p:spPr>
          <a:xfrm>
            <a:off x="731838" y="4560888"/>
            <a:ext cx="5851525" cy="4319587"/>
          </a:xfrm>
          <a:noFill/>
        </p:spPr>
        <p:txBody>
          <a:bodyPr lIns="96661" tIns="48331" rIns="96661" bIns="48331"/>
          <a:lstStyle/>
          <a:p>
            <a:pPr defTabSz="457200" eaLnBrk="1" hangingPunct="1">
              <a:spcBef>
                <a:spcPct val="0"/>
              </a:spcBef>
            </a:pPr>
            <a:endParaRPr lang="de-DE" altLang="de-DE"/>
          </a:p>
        </p:txBody>
      </p:sp>
      <p:sp>
        <p:nvSpPr>
          <p:cNvPr id="66565" name="Foliennummernplatzhalter 3"/>
          <p:cNvSpPr txBox="1">
            <a:spLocks noGrp="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0BEBE4BA-3F34-45BE-AAE0-99333E53E548}" type="slidenum">
              <a:rPr lang="en-US" altLang="de-DE" sz="1300">
                <a:latin typeface="Calibri" pitchFamily="34" charset="0"/>
              </a:rPr>
              <a:pPr algn="r" eaLnBrk="1" hangingPunct="1">
                <a:spcBef>
                  <a:spcPct val="0"/>
                </a:spcBef>
              </a:pPr>
              <a:t>35</a:t>
            </a:fld>
            <a:endParaRPr lang="en-US" altLang="de-DE" sz="1300">
              <a:latin typeface="Calibri" pitchFamily="34" charset="0"/>
            </a:endParaRPr>
          </a:p>
        </p:txBody>
      </p:sp>
    </p:spTree>
    <p:extLst>
      <p:ext uri="{BB962C8B-B14F-4D97-AF65-F5344CB8AC3E}">
        <p14:creationId xmlns:p14="http://schemas.microsoft.com/office/powerpoint/2010/main" val="33056830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F78E1C99-7B4F-429E-BC16-70EB4918E5B1}" type="slidenum">
              <a:rPr lang="en-US" altLang="de-DE" smtClean="0">
                <a:latin typeface="Arial" charset="0"/>
              </a:rPr>
              <a:pPr/>
              <a:t>36</a:t>
            </a:fld>
            <a:endParaRPr lang="en-US" altLang="de-DE">
              <a:latin typeface="Arial"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53E23730-50D4-4BF9-A805-DDEA68CF51D8}" type="slidenum">
              <a:rPr lang="en-US" altLang="de-DE" smtClean="0">
                <a:latin typeface="Arial" charset="0"/>
              </a:rPr>
              <a:pPr/>
              <a:t>37</a:t>
            </a:fld>
            <a:endParaRPr lang="en-US" altLang="de-DE">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48F90504-9454-4CFB-A363-683BBC614B06}" type="slidenum">
              <a:rPr lang="en-US" altLang="de-DE" smtClean="0">
                <a:latin typeface="Arial" charset="0"/>
              </a:rPr>
              <a:pPr/>
              <a:t>38</a:t>
            </a:fld>
            <a:endParaRPr lang="en-US" altLang="de-DE">
              <a:latin typeface="Arial"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EEA161D-C290-4DB4-8BE8-E3245F1E4DF5}" type="slidenum">
              <a:rPr lang="en-US" altLang="de-DE" smtClean="0">
                <a:latin typeface="Arial" charset="0"/>
              </a:rPr>
              <a:pPr/>
              <a:t>39</a:t>
            </a:fld>
            <a:endParaRPr lang="en-US" altLang="de-DE">
              <a:latin typeface="Arial"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0DCB4A4-479C-45FF-9D74-6F3785DF3FE8}" type="slidenum">
              <a:rPr lang="en-US" altLang="de-DE" smtClean="0">
                <a:latin typeface="Arial" charset="0"/>
              </a:rPr>
              <a:pPr/>
              <a:t>40</a:t>
            </a:fld>
            <a:endParaRPr lang="en-US" altLang="de-DE">
              <a:latin typeface="Arial"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5C16C07-8465-4C80-AC5E-5AB42679FDF6}" type="slidenum">
              <a:rPr lang="en-US" altLang="de-DE" smtClean="0">
                <a:latin typeface="Arial" charset="0"/>
              </a:rPr>
              <a:pPr/>
              <a:t>41</a:t>
            </a:fld>
            <a:endParaRPr lang="en-US" altLang="de-DE">
              <a:latin typeface="Arial" charset="0"/>
            </a:endParaRPr>
          </a:p>
        </p:txBody>
      </p:sp>
      <p:sp>
        <p:nvSpPr>
          <p:cNvPr id="66563" name="Folienbildplatzhalter 1"/>
          <p:cNvSpPr>
            <a:spLocks noGrp="1" noRot="1" noChangeAspect="1" noTextEdit="1"/>
          </p:cNvSpPr>
          <p:nvPr>
            <p:ph type="sldImg"/>
          </p:nvPr>
        </p:nvSpPr>
        <p:spPr>
          <a:xfrm>
            <a:off x="1257300" y="720725"/>
            <a:ext cx="4800600" cy="3600450"/>
          </a:xfrm>
          <a:ln/>
        </p:spPr>
      </p:sp>
      <p:sp>
        <p:nvSpPr>
          <p:cNvPr id="66564" name="Notizenplatzhalter 2"/>
          <p:cNvSpPr>
            <a:spLocks noGrp="1"/>
          </p:cNvSpPr>
          <p:nvPr>
            <p:ph type="body" idx="1"/>
          </p:nvPr>
        </p:nvSpPr>
        <p:spPr>
          <a:xfrm>
            <a:off x="731838" y="4560888"/>
            <a:ext cx="5851525" cy="4319587"/>
          </a:xfrm>
          <a:noFill/>
        </p:spPr>
        <p:txBody>
          <a:bodyPr lIns="96661" tIns="48331" rIns="96661" bIns="48331"/>
          <a:lstStyle/>
          <a:p>
            <a:pPr defTabSz="457200" eaLnBrk="1" hangingPunct="1">
              <a:spcBef>
                <a:spcPct val="0"/>
              </a:spcBef>
            </a:pPr>
            <a:endParaRPr lang="de-DE" altLang="de-DE"/>
          </a:p>
        </p:txBody>
      </p:sp>
      <p:sp>
        <p:nvSpPr>
          <p:cNvPr id="66565" name="Foliennummernplatzhalter 3"/>
          <p:cNvSpPr txBox="1">
            <a:spLocks noGrp="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0BEBE4BA-3F34-45BE-AAE0-99333E53E548}" type="slidenum">
              <a:rPr lang="en-US" altLang="de-DE" sz="1300">
                <a:latin typeface="Calibri" pitchFamily="34" charset="0"/>
              </a:rPr>
              <a:pPr algn="r" eaLnBrk="1" hangingPunct="1">
                <a:spcBef>
                  <a:spcPct val="0"/>
                </a:spcBef>
              </a:pPr>
              <a:t>41</a:t>
            </a:fld>
            <a:endParaRPr lang="en-US" altLang="de-DE" sz="1300">
              <a:latin typeface="Calibri" pitchFamily="34" charset="0"/>
            </a:endParaRPr>
          </a:p>
        </p:txBody>
      </p:sp>
    </p:spTree>
    <p:extLst>
      <p:ext uri="{BB962C8B-B14F-4D97-AF65-F5344CB8AC3E}">
        <p14:creationId xmlns:p14="http://schemas.microsoft.com/office/powerpoint/2010/main" val="12497279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0D20A98-8CCF-4420-A709-B83C83DCCE07}" type="slidenum">
              <a:rPr lang="en-US" altLang="de-DE" smtClean="0">
                <a:latin typeface="Arial" charset="0"/>
              </a:rPr>
              <a:pPr/>
              <a:t>42</a:t>
            </a:fld>
            <a:endParaRPr lang="en-US" altLang="de-DE">
              <a:latin typeface="Arial"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93215CB-6C44-41E9-8793-29447840DDA1}" type="slidenum">
              <a:rPr lang="en-US" altLang="de-DE" smtClean="0">
                <a:latin typeface="Arial" charset="0"/>
              </a:rPr>
              <a:pPr/>
              <a:t>43</a:t>
            </a:fld>
            <a:endParaRPr lang="en-US" altLang="de-DE">
              <a:latin typeface="Arial"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4121659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8EFA4DC-34F9-4450-90D1-CD780B5A0CC6}" type="slidenum">
              <a:rPr lang="en-US" smtClean="0">
                <a:latin typeface="Arial" charset="0"/>
              </a:rPr>
              <a:pPr/>
              <a:t>5</a:t>
            </a:fld>
            <a:endParaRPr lang="en-US">
              <a:latin typeface="Arial"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p:spPr>
        <p:txBody>
          <a:bodyPr/>
          <a:lstStyle/>
          <a:p>
            <a:pPr eaLnBrk="1" hangingPunct="1"/>
            <a:endParaRPr lang="de-DE"/>
          </a:p>
        </p:txBody>
      </p:sp>
    </p:spTree>
    <p:extLst>
      <p:ext uri="{BB962C8B-B14F-4D97-AF65-F5344CB8AC3E}">
        <p14:creationId xmlns:p14="http://schemas.microsoft.com/office/powerpoint/2010/main" val="69941162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defTabSz="885522">
              <a:defRPr>
                <a:solidFill>
                  <a:schemeClr val="tx1"/>
                </a:solidFill>
                <a:latin typeface="Times New Roman" pitchFamily="18" charset="0"/>
              </a:defRPr>
            </a:lvl1pPr>
            <a:lvl2pPr marL="715758" indent="-275292" defTabSz="885522">
              <a:defRPr>
                <a:solidFill>
                  <a:schemeClr val="tx1"/>
                </a:solidFill>
                <a:latin typeface="Times New Roman" pitchFamily="18" charset="0"/>
              </a:defRPr>
            </a:lvl2pPr>
            <a:lvl3pPr marL="1101166" indent="-220233" defTabSz="885522">
              <a:defRPr>
                <a:solidFill>
                  <a:schemeClr val="tx1"/>
                </a:solidFill>
                <a:latin typeface="Times New Roman" pitchFamily="18" charset="0"/>
              </a:defRPr>
            </a:lvl3pPr>
            <a:lvl4pPr marL="1541633" indent="-220233" defTabSz="885522">
              <a:defRPr>
                <a:solidFill>
                  <a:schemeClr val="tx1"/>
                </a:solidFill>
                <a:latin typeface="Times New Roman" pitchFamily="18" charset="0"/>
              </a:defRPr>
            </a:lvl4pPr>
            <a:lvl5pPr marL="1982099" indent="-220233" defTabSz="885522">
              <a:defRPr>
                <a:solidFill>
                  <a:schemeClr val="tx1"/>
                </a:solidFill>
                <a:latin typeface="Times New Roman" pitchFamily="18" charset="0"/>
              </a:defRPr>
            </a:lvl5pPr>
            <a:lvl6pPr marL="2422566" indent="-220233" algn="ctr" defTabSz="885522" eaLnBrk="0" fontAlgn="base" hangingPunct="0">
              <a:spcBef>
                <a:spcPct val="50000"/>
              </a:spcBef>
              <a:spcAft>
                <a:spcPct val="0"/>
              </a:spcAft>
              <a:defRPr>
                <a:solidFill>
                  <a:schemeClr val="tx1"/>
                </a:solidFill>
                <a:latin typeface="Times New Roman" pitchFamily="18" charset="0"/>
              </a:defRPr>
            </a:lvl6pPr>
            <a:lvl7pPr marL="2863032" indent="-220233" algn="ctr" defTabSz="885522" eaLnBrk="0" fontAlgn="base" hangingPunct="0">
              <a:spcBef>
                <a:spcPct val="50000"/>
              </a:spcBef>
              <a:spcAft>
                <a:spcPct val="0"/>
              </a:spcAft>
              <a:defRPr>
                <a:solidFill>
                  <a:schemeClr val="tx1"/>
                </a:solidFill>
                <a:latin typeface="Times New Roman" pitchFamily="18" charset="0"/>
              </a:defRPr>
            </a:lvl7pPr>
            <a:lvl8pPr marL="3303499" indent="-220233" algn="ctr" defTabSz="885522" eaLnBrk="0" fontAlgn="base" hangingPunct="0">
              <a:spcBef>
                <a:spcPct val="50000"/>
              </a:spcBef>
              <a:spcAft>
                <a:spcPct val="0"/>
              </a:spcAft>
              <a:defRPr>
                <a:solidFill>
                  <a:schemeClr val="tx1"/>
                </a:solidFill>
                <a:latin typeface="Times New Roman" pitchFamily="18" charset="0"/>
              </a:defRPr>
            </a:lvl8pPr>
            <a:lvl9pPr marL="3743965" indent="-220233" algn="ctr" defTabSz="885522" eaLnBrk="0" fontAlgn="base" hangingPunct="0">
              <a:spcBef>
                <a:spcPct val="50000"/>
              </a:spcBef>
              <a:spcAft>
                <a:spcPct val="0"/>
              </a:spcAft>
              <a:defRPr>
                <a:solidFill>
                  <a:schemeClr val="tx1"/>
                </a:solidFill>
                <a:latin typeface="Times New Roman" pitchFamily="18" charset="0"/>
              </a:defRPr>
            </a:lvl9pPr>
          </a:lstStyle>
          <a:p>
            <a:fld id="{C93215CB-6C44-41E9-8793-29447840DDA1}" type="slidenum">
              <a:rPr lang="en-US" altLang="de-DE" smtClean="0">
                <a:latin typeface="Arial" charset="0"/>
              </a:rPr>
              <a:pPr/>
              <a:t>44</a:t>
            </a:fld>
            <a:endParaRPr lang="en-US" altLang="de-DE">
              <a:latin typeface="Arial"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135765120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F08F439D-E276-41E3-AEC1-AC45C42263A9}" type="slidenum">
              <a:rPr lang="en-US" altLang="de-DE" smtClean="0">
                <a:latin typeface="Arial" charset="0"/>
              </a:rPr>
              <a:pPr/>
              <a:t>45</a:t>
            </a:fld>
            <a:endParaRPr lang="en-US" altLang="de-DE">
              <a:latin typeface="Arial"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932DFCBB-E586-4966-9DEE-9A017F68CA5B}" type="slidenum">
              <a:rPr lang="en-US" altLang="de-DE" smtClean="0">
                <a:latin typeface="Arial" charset="0"/>
              </a:rPr>
              <a:pPr/>
              <a:t>46</a:t>
            </a:fld>
            <a:endParaRPr lang="en-US" altLang="de-DE">
              <a:latin typeface="Arial" charset="0"/>
            </a:endParaRPr>
          </a:p>
        </p:txBody>
      </p:sp>
      <p:sp>
        <p:nvSpPr>
          <p:cNvPr id="74755" name="Rectangle 2"/>
          <p:cNvSpPr>
            <a:spLocks noGrp="1" noRot="1" noChangeAspect="1" noChangeArrowheads="1" noTextEdit="1"/>
          </p:cNvSpPr>
          <p:nvPr>
            <p:ph type="sldImg"/>
          </p:nvPr>
        </p:nvSpPr>
        <p:spPr>
          <a:xfrm>
            <a:off x="1257300" y="720725"/>
            <a:ext cx="4800600" cy="3600450"/>
          </a:xfrm>
          <a:ln/>
        </p:spPr>
      </p:sp>
      <p:sp>
        <p:nvSpPr>
          <p:cNvPr id="74756" name="Rectangle 3"/>
          <p:cNvSpPr>
            <a:spLocks noGrp="1" noChangeArrowheads="1"/>
          </p:cNvSpPr>
          <p:nvPr>
            <p:ph type="body" idx="1"/>
          </p:nvPr>
        </p:nvSpPr>
        <p:spPr>
          <a:xfrm>
            <a:off x="731838" y="4560888"/>
            <a:ext cx="5851525" cy="4319587"/>
          </a:xfrm>
          <a:noFill/>
        </p:spPr>
        <p:txBody>
          <a:bodyPr/>
          <a:lstStyle/>
          <a:p>
            <a:pPr eaLnBrk="1" hangingPunct="1"/>
            <a:endParaRPr lang="de-DE" altLang="de-DE"/>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909DFF69-ABAB-4A98-A40F-AB0004F5D55E}" type="slidenum">
              <a:rPr lang="en-US" altLang="de-DE" smtClean="0">
                <a:latin typeface="Arial" charset="0"/>
              </a:rPr>
              <a:pPr/>
              <a:t>47</a:t>
            </a:fld>
            <a:endParaRPr lang="en-US" altLang="de-DE">
              <a:latin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16C3B18B-5B51-4AA7-93AB-471E20F0C1C5}" type="slidenum">
              <a:rPr lang="en-US" altLang="de-DE" smtClean="0">
                <a:latin typeface="Arial" charset="0"/>
              </a:rPr>
              <a:pPr/>
              <a:t>48</a:t>
            </a:fld>
            <a:endParaRPr lang="en-US" altLang="de-DE">
              <a:latin typeface="Arial"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122F2B71-8EE7-4E5D-AA51-E1673D914C6D}" type="slidenum">
              <a:rPr lang="en-US" altLang="de-DE" smtClean="0">
                <a:latin typeface="Arial" charset="0"/>
              </a:rPr>
              <a:pPr/>
              <a:t>50</a:t>
            </a:fld>
            <a:endParaRPr lang="en-US" altLang="de-DE">
              <a:latin typeface="Arial"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BD66232-37F7-4856-B563-55713102AF89}" type="slidenum">
              <a:rPr lang="en-US" altLang="de-DE" smtClean="0">
                <a:latin typeface="Arial" charset="0"/>
              </a:rPr>
              <a:pPr/>
              <a:t>51</a:t>
            </a:fld>
            <a:endParaRPr lang="en-US" altLang="de-DE">
              <a:latin typeface="Arial"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5C16C07-8465-4C80-AC5E-5AB42679FDF6}" type="slidenum">
              <a:rPr lang="en-US" altLang="de-DE" smtClean="0">
                <a:latin typeface="Arial" charset="0"/>
              </a:rPr>
              <a:pPr/>
              <a:t>52</a:t>
            </a:fld>
            <a:endParaRPr lang="en-US" altLang="de-DE">
              <a:latin typeface="Arial" charset="0"/>
            </a:endParaRPr>
          </a:p>
        </p:txBody>
      </p:sp>
      <p:sp>
        <p:nvSpPr>
          <p:cNvPr id="66563" name="Folienbildplatzhalter 1"/>
          <p:cNvSpPr>
            <a:spLocks noGrp="1" noRot="1" noChangeAspect="1" noTextEdit="1"/>
          </p:cNvSpPr>
          <p:nvPr>
            <p:ph type="sldImg"/>
          </p:nvPr>
        </p:nvSpPr>
        <p:spPr>
          <a:xfrm>
            <a:off x="1257300" y="720725"/>
            <a:ext cx="4800600" cy="3600450"/>
          </a:xfrm>
          <a:ln/>
        </p:spPr>
      </p:sp>
      <p:sp>
        <p:nvSpPr>
          <p:cNvPr id="66564" name="Notizenplatzhalter 2"/>
          <p:cNvSpPr>
            <a:spLocks noGrp="1"/>
          </p:cNvSpPr>
          <p:nvPr>
            <p:ph type="body" idx="1"/>
          </p:nvPr>
        </p:nvSpPr>
        <p:spPr>
          <a:xfrm>
            <a:off x="731838" y="4560888"/>
            <a:ext cx="5851525" cy="4319587"/>
          </a:xfrm>
          <a:noFill/>
        </p:spPr>
        <p:txBody>
          <a:bodyPr lIns="96661" tIns="48331" rIns="96661" bIns="48331"/>
          <a:lstStyle/>
          <a:p>
            <a:pPr defTabSz="457200" eaLnBrk="1" hangingPunct="1">
              <a:spcBef>
                <a:spcPct val="0"/>
              </a:spcBef>
            </a:pPr>
            <a:endParaRPr lang="de-DE" altLang="de-DE"/>
          </a:p>
        </p:txBody>
      </p:sp>
      <p:sp>
        <p:nvSpPr>
          <p:cNvPr id="66565" name="Foliennummernplatzhalter 3"/>
          <p:cNvSpPr txBox="1">
            <a:spLocks noGrp="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0BEBE4BA-3F34-45BE-AAE0-99333E53E548}" type="slidenum">
              <a:rPr lang="en-US" altLang="de-DE" sz="1300">
                <a:latin typeface="Calibri" pitchFamily="34" charset="0"/>
              </a:rPr>
              <a:pPr algn="r" eaLnBrk="1" hangingPunct="1">
                <a:spcBef>
                  <a:spcPct val="0"/>
                </a:spcBef>
              </a:pPr>
              <a:t>52</a:t>
            </a:fld>
            <a:endParaRPr lang="en-US" altLang="de-DE" sz="1300">
              <a:latin typeface="Calibri" pitchFamily="34" charset="0"/>
            </a:endParaRPr>
          </a:p>
        </p:txBody>
      </p:sp>
    </p:spTree>
    <p:extLst>
      <p:ext uri="{BB962C8B-B14F-4D97-AF65-F5344CB8AC3E}">
        <p14:creationId xmlns:p14="http://schemas.microsoft.com/office/powerpoint/2010/main" val="334547870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D7E64D2-A870-40A0-89BE-FCE3333B7AA8}" type="slidenum">
              <a:rPr lang="en-US" altLang="de-DE" smtClean="0">
                <a:latin typeface="Arial" charset="0"/>
              </a:rPr>
              <a:pPr/>
              <a:t>53</a:t>
            </a:fld>
            <a:endParaRPr lang="en-US" altLang="de-DE">
              <a:latin typeface="Arial"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486A837C-3DA4-4BDB-8F5A-32FF9CB7F947}" type="slidenum">
              <a:rPr lang="en-US" altLang="de-DE" smtClean="0">
                <a:latin typeface="Arial" charset="0"/>
              </a:rPr>
              <a:pPr/>
              <a:t>54</a:t>
            </a:fld>
            <a:endParaRPr lang="en-US" altLang="de-DE">
              <a:latin typeface="Arial" charset="0"/>
            </a:endParaRPr>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8EFA4DC-34F9-4450-90D1-CD780B5A0CC6}" type="slidenum">
              <a:rPr lang="en-US" smtClean="0">
                <a:latin typeface="Arial" charset="0"/>
              </a:rPr>
              <a:pPr/>
              <a:t>6</a:t>
            </a:fld>
            <a:endParaRPr lang="en-US">
              <a:latin typeface="Arial"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p:spPr>
        <p:txBody>
          <a:bodyPr/>
          <a:lstStyle/>
          <a:p>
            <a:pPr eaLnBrk="1" hangingPunct="1"/>
            <a:endParaRPr lang="de-DE"/>
          </a:p>
        </p:txBody>
      </p:sp>
    </p:spTree>
    <p:extLst>
      <p:ext uri="{BB962C8B-B14F-4D97-AF65-F5344CB8AC3E}">
        <p14:creationId xmlns:p14="http://schemas.microsoft.com/office/powerpoint/2010/main" val="284796844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28209DD0-8816-4A79-950D-FEB70A84ADD4}" type="slidenum">
              <a:rPr lang="en-US" altLang="de-DE" smtClean="0">
                <a:latin typeface="Arial" charset="0"/>
              </a:rPr>
              <a:pPr/>
              <a:t>55</a:t>
            </a:fld>
            <a:endParaRPr lang="en-US" altLang="de-DE">
              <a:latin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p:spPr>
        <p:txBody>
          <a:bodyPr/>
          <a:lstStyle/>
          <a:p>
            <a:pPr eaLnBrk="1" hangingPunct="1"/>
            <a:endParaRPr lang="de-DE" altLang="de-DE"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A2105790-E5C4-4A68-B891-E6C95C672AB9}" type="slidenum">
              <a:rPr lang="en-US" altLang="de-DE" smtClean="0">
                <a:latin typeface="Arial" charset="0"/>
              </a:rPr>
              <a:pPr/>
              <a:t>56</a:t>
            </a:fld>
            <a:endParaRPr lang="en-US" altLang="de-DE">
              <a:latin typeface="Arial" charset="0"/>
            </a:endParaRPr>
          </a:p>
        </p:txBody>
      </p:sp>
      <p:sp>
        <p:nvSpPr>
          <p:cNvPr id="159747" name="Rectangle 2"/>
          <p:cNvSpPr>
            <a:spLocks noGrp="1" noRot="1" noChangeAspect="1" noChangeArrowheads="1" noTextEdit="1"/>
          </p:cNvSpPr>
          <p:nvPr>
            <p:ph type="sldImg"/>
          </p:nvPr>
        </p:nvSpPr>
        <p:spPr>
          <a:ln/>
        </p:spPr>
      </p:sp>
      <p:sp>
        <p:nvSpPr>
          <p:cNvPr id="15974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83F1E39-28CD-4A92-977D-C134C5CF0649}" type="slidenum">
              <a:rPr lang="en-US" altLang="de-DE" smtClean="0">
                <a:latin typeface="Arial" charset="0"/>
              </a:rPr>
              <a:pPr/>
              <a:t>57</a:t>
            </a:fld>
            <a:endParaRPr lang="en-US" altLang="de-DE">
              <a:latin typeface="Arial" charset="0"/>
            </a:endParaRPr>
          </a:p>
        </p:txBody>
      </p:sp>
      <p:sp>
        <p:nvSpPr>
          <p:cNvPr id="157699" name="Rectangle 2"/>
          <p:cNvSpPr>
            <a:spLocks noGrp="1" noRot="1" noChangeAspect="1" noChangeArrowheads="1" noTextEdit="1"/>
          </p:cNvSpPr>
          <p:nvPr>
            <p:ph type="sldImg"/>
          </p:nvPr>
        </p:nvSpPr>
        <p:spPr>
          <a:ln/>
        </p:spPr>
      </p:sp>
      <p:sp>
        <p:nvSpPr>
          <p:cNvPr id="15770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83F1E39-28CD-4A92-977D-C134C5CF0649}" type="slidenum">
              <a:rPr lang="en-US" altLang="de-DE" smtClean="0">
                <a:latin typeface="Arial" charset="0"/>
              </a:rPr>
              <a:pPr/>
              <a:t>58</a:t>
            </a:fld>
            <a:endParaRPr lang="en-US" altLang="de-DE">
              <a:latin typeface="Arial" charset="0"/>
            </a:endParaRPr>
          </a:p>
        </p:txBody>
      </p:sp>
      <p:sp>
        <p:nvSpPr>
          <p:cNvPr id="157699" name="Rectangle 2"/>
          <p:cNvSpPr>
            <a:spLocks noGrp="1" noRot="1" noChangeAspect="1" noChangeArrowheads="1" noTextEdit="1"/>
          </p:cNvSpPr>
          <p:nvPr>
            <p:ph type="sldImg"/>
          </p:nvPr>
        </p:nvSpPr>
        <p:spPr>
          <a:ln/>
        </p:spPr>
      </p:sp>
      <p:sp>
        <p:nvSpPr>
          <p:cNvPr id="15770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extLst>
      <p:ext uri="{BB962C8B-B14F-4D97-AF65-F5344CB8AC3E}">
        <p14:creationId xmlns:p14="http://schemas.microsoft.com/office/powerpoint/2010/main" val="7918087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Beam with several particles with randomly distributed phases and amplitude will give only very small fluctuations due to finite number of particles (</a:t>
            </a:r>
            <a:r>
              <a:rPr lang="en-US" dirty="0" err="1"/>
              <a:t>schottky</a:t>
            </a:r>
            <a:r>
              <a:rPr lang="en-US" dirty="0"/>
              <a:t> fluctuations) proportional to </a:t>
            </a:r>
            <a:r>
              <a:rPr lang="en-US" dirty="0" err="1"/>
              <a:t>sqrt</a:t>
            </a:r>
            <a:r>
              <a:rPr lang="en-US" dirty="0"/>
              <a:t>(N)</a:t>
            </a:r>
          </a:p>
          <a:p>
            <a:endParaRPr lang="en-US" dirty="0"/>
          </a:p>
          <a:p>
            <a:r>
              <a:rPr lang="en-US" dirty="0"/>
              <a:t>Beam excitation aligns the particle phases, and allows to measure center-of-mass before the beam </a:t>
            </a:r>
            <a:r>
              <a:rPr lang="en-US" dirty="0" err="1"/>
              <a:t>decohores</a:t>
            </a:r>
            <a:r>
              <a:rPr lang="en-US" dirty="0"/>
              <a:t> due to finite spread in frequency. Thus regular excitation needed. Types of excitation were studied as part of this work, Kick excitation (a wide band, or single time impulse excitation), requires high power, and significantly dilutes the phase space.</a:t>
            </a:r>
          </a:p>
          <a:p>
            <a:r>
              <a:rPr lang="en-US" dirty="0"/>
              <a:t>Chirp excitation, slow method, difficult to use in day to day operations, BTF excitation, to study the amplitude and phase response of the beam.</a:t>
            </a:r>
          </a:p>
          <a:p>
            <a:r>
              <a:rPr lang="en-US" dirty="0"/>
              <a:t>A compromise of the both the above methods, band limited (or pseudo random noise) for regular excitation without significant blow-up, usable along the ramp.</a:t>
            </a:r>
          </a:p>
          <a:p>
            <a:endParaRPr lang="en-US" dirty="0"/>
          </a:p>
          <a:p>
            <a:endParaRPr lang="en-US" dirty="0"/>
          </a:p>
        </p:txBody>
      </p:sp>
      <p:sp>
        <p:nvSpPr>
          <p:cNvPr id="4" name="Date Placeholder 3"/>
          <p:cNvSpPr>
            <a:spLocks noGrp="1"/>
          </p:cNvSpPr>
          <p:nvPr>
            <p:ph type="dt" idx="10"/>
          </p:nvPr>
        </p:nvSpPr>
        <p:spPr/>
        <p:txBody>
          <a:bodyPr/>
          <a:lstStyle/>
          <a:p>
            <a:pPr>
              <a:defRPr/>
            </a:pPr>
            <a:fld id="{8AE261D1-3170-4B8B-94E6-A342C9505736}" type="datetime4">
              <a:rPr lang="de-DE" smtClean="0"/>
              <a:pPr>
                <a:defRPr/>
              </a:pPr>
              <a:t>6. März 2025</a:t>
            </a:fld>
            <a:endParaRPr lang="de-DE"/>
          </a:p>
        </p:txBody>
      </p:sp>
      <p:sp>
        <p:nvSpPr>
          <p:cNvPr id="5" name="Footer Placeholder 4"/>
          <p:cNvSpPr>
            <a:spLocks noGrp="1"/>
          </p:cNvSpPr>
          <p:nvPr>
            <p:ph type="ftr" sz="quarter" idx="11"/>
          </p:nvPr>
        </p:nvSpPr>
        <p:spPr/>
        <p:txBody>
          <a:bodyPr/>
          <a:lstStyle/>
          <a:p>
            <a:pPr>
              <a:defRPr/>
            </a:pPr>
            <a:r>
              <a:rPr lang="de-DE"/>
              <a:t>|  Fachbereich 18  |  Institut Theorie Elektromagnetischer Felder  |  Prof. Dr.-Ing. Thomas Weiland</a:t>
            </a:r>
          </a:p>
        </p:txBody>
      </p:sp>
      <p:sp>
        <p:nvSpPr>
          <p:cNvPr id="6" name="Slide Number Placeholder 5"/>
          <p:cNvSpPr>
            <a:spLocks noGrp="1"/>
          </p:cNvSpPr>
          <p:nvPr>
            <p:ph type="sldNum" sz="quarter" idx="12"/>
          </p:nvPr>
        </p:nvSpPr>
        <p:spPr/>
        <p:txBody>
          <a:bodyPr/>
          <a:lstStyle/>
          <a:p>
            <a:pPr>
              <a:defRPr/>
            </a:pPr>
            <a:r>
              <a:rPr lang="de-DE"/>
              <a:t>|  </a:t>
            </a:r>
            <a:fld id="{8C895085-1A0D-4EB3-872A-BF2FFFEB45E5}" type="slidenum">
              <a:rPr lang="de-DE" smtClean="0"/>
              <a:pPr>
                <a:defRPr/>
              </a:pPr>
              <a:t>59</a:t>
            </a:fld>
            <a:endParaRPr lang="de-DE"/>
          </a:p>
        </p:txBody>
      </p:sp>
    </p:spTree>
    <p:extLst>
      <p:ext uri="{BB962C8B-B14F-4D97-AF65-F5344CB8AC3E}">
        <p14:creationId xmlns:p14="http://schemas.microsoft.com/office/powerpoint/2010/main" val="413254153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B4F31441-7725-476C-AE7F-DD83DDBD25BB}" type="slidenum">
              <a:rPr lang="en-US" altLang="de-DE" smtClean="0">
                <a:latin typeface="Arial" charset="0"/>
              </a:rPr>
              <a:pPr/>
              <a:t>65</a:t>
            </a:fld>
            <a:endParaRPr lang="en-US" altLang="de-DE">
              <a:latin typeface="Arial"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p:spPr>
        <p:txBody>
          <a:bodyPr/>
          <a:lstStyle/>
          <a:p>
            <a:pPr eaLnBrk="1" hangingPunct="1"/>
            <a:endParaRPr lang="de-DE" altLang="de-DE"/>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1EB3E8-935D-4A4A-BF99-241855870537}" type="slidenum">
              <a:rPr lang="en-US" altLang="de-DE"/>
              <a:pPr/>
              <a:t>66</a:t>
            </a:fld>
            <a:endParaRPr lang="en-US" altLang="de-DE"/>
          </a:p>
        </p:txBody>
      </p:sp>
      <p:sp>
        <p:nvSpPr>
          <p:cNvPr id="593922" name="Rectangle 2"/>
          <p:cNvSpPr>
            <a:spLocks noGrp="1" noRot="1" noChangeAspect="1" noChangeArrowheads="1" noTextEdit="1"/>
          </p:cNvSpPr>
          <p:nvPr>
            <p:ph type="sldImg"/>
          </p:nvPr>
        </p:nvSpPr>
        <p:spPr>
          <a:ln/>
        </p:spPr>
      </p:sp>
      <p:sp>
        <p:nvSpPr>
          <p:cNvPr id="593923" name="Rectangle 3"/>
          <p:cNvSpPr>
            <a:spLocks noGrp="1" noChangeArrowheads="1"/>
          </p:cNvSpPr>
          <p:nvPr>
            <p:ph type="body" idx="1"/>
          </p:nvPr>
        </p:nvSpPr>
        <p:spPr/>
        <p:txBody>
          <a:bodyPr/>
          <a:lstStyle/>
          <a:p>
            <a:endParaRPr lang="de-DE" altLang="de-DE"/>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5C16C07-8465-4C80-AC5E-5AB42679FDF6}" type="slidenum">
              <a:rPr lang="en-US" altLang="de-DE" smtClean="0">
                <a:latin typeface="Arial" charset="0"/>
              </a:rPr>
              <a:pPr/>
              <a:t>70</a:t>
            </a:fld>
            <a:endParaRPr lang="en-US" altLang="de-DE">
              <a:latin typeface="Arial" charset="0"/>
            </a:endParaRPr>
          </a:p>
        </p:txBody>
      </p:sp>
      <p:sp>
        <p:nvSpPr>
          <p:cNvPr id="66563" name="Folienbildplatzhalter 1"/>
          <p:cNvSpPr>
            <a:spLocks noGrp="1" noRot="1" noChangeAspect="1" noTextEdit="1"/>
          </p:cNvSpPr>
          <p:nvPr>
            <p:ph type="sldImg"/>
          </p:nvPr>
        </p:nvSpPr>
        <p:spPr>
          <a:xfrm>
            <a:off x="1257300" y="720725"/>
            <a:ext cx="4800600" cy="3600450"/>
          </a:xfrm>
          <a:ln/>
        </p:spPr>
      </p:sp>
      <p:sp>
        <p:nvSpPr>
          <p:cNvPr id="66564" name="Notizenplatzhalter 2"/>
          <p:cNvSpPr>
            <a:spLocks noGrp="1"/>
          </p:cNvSpPr>
          <p:nvPr>
            <p:ph type="body" idx="1"/>
          </p:nvPr>
        </p:nvSpPr>
        <p:spPr>
          <a:xfrm>
            <a:off x="731838" y="4560888"/>
            <a:ext cx="5851525" cy="4319587"/>
          </a:xfrm>
          <a:noFill/>
        </p:spPr>
        <p:txBody>
          <a:bodyPr lIns="96661" tIns="48331" rIns="96661" bIns="48331"/>
          <a:lstStyle/>
          <a:p>
            <a:pPr defTabSz="457200" eaLnBrk="1" hangingPunct="1">
              <a:spcBef>
                <a:spcPct val="0"/>
              </a:spcBef>
            </a:pPr>
            <a:endParaRPr lang="de-DE" altLang="de-DE"/>
          </a:p>
        </p:txBody>
      </p:sp>
      <p:sp>
        <p:nvSpPr>
          <p:cNvPr id="66565" name="Foliennummernplatzhalter 3"/>
          <p:cNvSpPr txBox="1">
            <a:spLocks noGrp="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0BEBE4BA-3F34-45BE-AAE0-99333E53E548}" type="slidenum">
              <a:rPr lang="en-US" altLang="de-DE" sz="1300">
                <a:latin typeface="Calibri" pitchFamily="34" charset="0"/>
              </a:rPr>
              <a:pPr algn="r" eaLnBrk="1" hangingPunct="1">
                <a:spcBef>
                  <a:spcPct val="0"/>
                </a:spcBef>
              </a:pPr>
              <a:t>70</a:t>
            </a:fld>
            <a:endParaRPr lang="en-US" altLang="de-DE" sz="1300">
              <a:latin typeface="Calibri" pitchFamily="34" charset="0"/>
            </a:endParaRPr>
          </a:p>
        </p:txBody>
      </p:sp>
    </p:spTree>
    <p:extLst>
      <p:ext uri="{BB962C8B-B14F-4D97-AF65-F5344CB8AC3E}">
        <p14:creationId xmlns:p14="http://schemas.microsoft.com/office/powerpoint/2010/main" val="399158567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a:solidFill>
                  <a:schemeClr val="tx1"/>
                </a:solidFill>
                <a:latin typeface="Times New Roman" pitchFamily="18" charset="0"/>
              </a:defRPr>
            </a:lvl1pPr>
            <a:lvl2pPr marL="742950" indent="-285750" defTabSz="955675">
              <a:defRPr>
                <a:solidFill>
                  <a:schemeClr val="tx1"/>
                </a:solidFill>
                <a:latin typeface="Times New Roman" pitchFamily="18" charset="0"/>
              </a:defRPr>
            </a:lvl2pPr>
            <a:lvl3pPr marL="1143000" indent="-228600" defTabSz="955675">
              <a:defRPr>
                <a:solidFill>
                  <a:schemeClr val="tx1"/>
                </a:solidFill>
                <a:latin typeface="Times New Roman" pitchFamily="18" charset="0"/>
              </a:defRPr>
            </a:lvl3pPr>
            <a:lvl4pPr marL="1600200" indent="-228600" defTabSz="955675">
              <a:defRPr>
                <a:solidFill>
                  <a:schemeClr val="tx1"/>
                </a:solidFill>
                <a:latin typeface="Times New Roman" pitchFamily="18" charset="0"/>
              </a:defRPr>
            </a:lvl4pPr>
            <a:lvl5pPr marL="2057400" indent="-228600" defTabSz="955675">
              <a:defRPr>
                <a:solidFill>
                  <a:schemeClr val="tx1"/>
                </a:solidFill>
                <a:latin typeface="Times New Roman" pitchFamily="18" charset="0"/>
              </a:defRPr>
            </a:lvl5pPr>
            <a:lvl6pPr marL="2514600" indent="-228600" algn="ctr" defTabSz="955675" eaLnBrk="0" fontAlgn="base" hangingPunct="0">
              <a:spcBef>
                <a:spcPct val="50000"/>
              </a:spcBef>
              <a:spcAft>
                <a:spcPct val="0"/>
              </a:spcAft>
              <a:defRPr>
                <a:solidFill>
                  <a:schemeClr val="tx1"/>
                </a:solidFill>
                <a:latin typeface="Times New Roman" pitchFamily="18" charset="0"/>
              </a:defRPr>
            </a:lvl6pPr>
            <a:lvl7pPr marL="2971800" indent="-228600" algn="ctr" defTabSz="955675" eaLnBrk="0" fontAlgn="base" hangingPunct="0">
              <a:spcBef>
                <a:spcPct val="50000"/>
              </a:spcBef>
              <a:spcAft>
                <a:spcPct val="0"/>
              </a:spcAft>
              <a:defRPr>
                <a:solidFill>
                  <a:schemeClr val="tx1"/>
                </a:solidFill>
                <a:latin typeface="Times New Roman" pitchFamily="18" charset="0"/>
              </a:defRPr>
            </a:lvl7pPr>
            <a:lvl8pPr marL="3429000" indent="-228600" algn="ctr" defTabSz="955675" eaLnBrk="0" fontAlgn="base" hangingPunct="0">
              <a:spcBef>
                <a:spcPct val="50000"/>
              </a:spcBef>
              <a:spcAft>
                <a:spcPct val="0"/>
              </a:spcAft>
              <a:defRPr>
                <a:solidFill>
                  <a:schemeClr val="tx1"/>
                </a:solidFill>
                <a:latin typeface="Times New Roman" pitchFamily="18" charset="0"/>
              </a:defRPr>
            </a:lvl8pPr>
            <a:lvl9pPr marL="3886200" indent="-228600" algn="ctr" defTabSz="955675" eaLnBrk="0" fontAlgn="base" hangingPunct="0">
              <a:spcBef>
                <a:spcPct val="50000"/>
              </a:spcBef>
              <a:spcAft>
                <a:spcPct val="0"/>
              </a:spcAft>
              <a:defRPr>
                <a:solidFill>
                  <a:schemeClr val="tx1"/>
                </a:solidFill>
                <a:latin typeface="Times New Roman" pitchFamily="18" charset="0"/>
              </a:defRPr>
            </a:lvl9pPr>
          </a:lstStyle>
          <a:p>
            <a:fld id="{9AEAF174-6CCA-4D37-9F32-3FABCFC3A1B7}" type="slidenum">
              <a:rPr lang="en-US" smtClean="0">
                <a:latin typeface="Arial" charset="0"/>
              </a:rPr>
              <a:pPr/>
              <a:t>71</a:t>
            </a:fld>
            <a:endParaRPr lang="en-US">
              <a:latin typeface="Arial"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8EFA4DC-34F9-4450-90D1-CD780B5A0CC6}" type="slidenum">
              <a:rPr lang="en-US" smtClean="0">
                <a:latin typeface="Arial" charset="0"/>
              </a:rPr>
              <a:pPr/>
              <a:t>7</a:t>
            </a:fld>
            <a:endParaRPr lang="en-US">
              <a:latin typeface="Arial"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p:spPr>
        <p:txBody>
          <a:bodyPr/>
          <a:lstStyle/>
          <a:p>
            <a:pPr eaLnBrk="1" hangingPunct="1"/>
            <a:endParaRPr lang="de-DE"/>
          </a:p>
        </p:txBody>
      </p:sp>
    </p:spTree>
    <p:extLst>
      <p:ext uri="{BB962C8B-B14F-4D97-AF65-F5344CB8AC3E}">
        <p14:creationId xmlns:p14="http://schemas.microsoft.com/office/powerpoint/2010/main" val="6718118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3D3EC9BD-BCD9-45E7-B87E-306825AA1F8B}" type="slidenum">
              <a:rPr lang="en-US" altLang="de-DE" smtClean="0">
                <a:latin typeface="Arial" charset="0"/>
              </a:rPr>
              <a:pPr/>
              <a:t>76</a:t>
            </a:fld>
            <a:endParaRPr lang="en-US" altLang="de-DE">
              <a:latin typeface="Arial" charset="0"/>
            </a:endParaRPr>
          </a:p>
        </p:txBody>
      </p:sp>
      <p:sp>
        <p:nvSpPr>
          <p:cNvPr id="71683" name="Folienbildplatzhalter 1"/>
          <p:cNvSpPr>
            <a:spLocks noGrp="1" noRot="1" noChangeAspect="1" noTextEdit="1"/>
          </p:cNvSpPr>
          <p:nvPr>
            <p:ph type="sldImg"/>
          </p:nvPr>
        </p:nvSpPr>
        <p:spPr>
          <a:xfrm>
            <a:off x="1257300" y="720725"/>
            <a:ext cx="4800600" cy="3600450"/>
          </a:xfrm>
          <a:ln/>
        </p:spPr>
      </p:sp>
      <p:sp>
        <p:nvSpPr>
          <p:cNvPr id="71684" name="Notizenplatzhalter 2"/>
          <p:cNvSpPr>
            <a:spLocks noGrp="1"/>
          </p:cNvSpPr>
          <p:nvPr>
            <p:ph type="body" idx="1"/>
          </p:nvPr>
        </p:nvSpPr>
        <p:spPr>
          <a:xfrm>
            <a:off x="731838" y="4560888"/>
            <a:ext cx="5851525" cy="4319587"/>
          </a:xfrm>
          <a:noFill/>
        </p:spPr>
        <p:txBody>
          <a:bodyPr lIns="96661" tIns="48331" rIns="96661" bIns="48331"/>
          <a:lstStyle/>
          <a:p>
            <a:pPr defTabSz="457200" eaLnBrk="1" hangingPunct="1">
              <a:spcBef>
                <a:spcPct val="0"/>
              </a:spcBef>
            </a:pPr>
            <a:endParaRPr lang="de-DE" altLang="de-DE"/>
          </a:p>
        </p:txBody>
      </p:sp>
      <p:sp>
        <p:nvSpPr>
          <p:cNvPr id="71685" name="Foliennummernplatzhalter 3"/>
          <p:cNvSpPr txBox="1">
            <a:spLocks noGrp="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494F96DF-1ACD-4E1D-86F1-019369FFEEB0}" type="slidenum">
              <a:rPr lang="en-US" altLang="de-DE" sz="1300">
                <a:latin typeface="Calibri" pitchFamily="34" charset="0"/>
              </a:rPr>
              <a:pPr algn="r" eaLnBrk="1" hangingPunct="1">
                <a:spcBef>
                  <a:spcPct val="0"/>
                </a:spcBef>
              </a:pPr>
              <a:t>76</a:t>
            </a:fld>
            <a:endParaRPr lang="en-US" altLang="de-DE" sz="1300">
              <a:latin typeface="Calibri" pitchFamily="34" charset="0"/>
            </a:endParaRPr>
          </a:p>
        </p:txBody>
      </p:sp>
    </p:spTree>
    <p:extLst>
      <p:ext uri="{BB962C8B-B14F-4D97-AF65-F5344CB8AC3E}">
        <p14:creationId xmlns:p14="http://schemas.microsoft.com/office/powerpoint/2010/main" val="240933760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3D3EC9BD-BCD9-45E7-B87E-306825AA1F8B}" type="slidenum">
              <a:rPr lang="en-US" altLang="de-DE" smtClean="0">
                <a:latin typeface="Arial" charset="0"/>
              </a:rPr>
              <a:pPr/>
              <a:t>77</a:t>
            </a:fld>
            <a:endParaRPr lang="en-US" altLang="de-DE">
              <a:latin typeface="Arial" charset="0"/>
            </a:endParaRPr>
          </a:p>
        </p:txBody>
      </p:sp>
      <p:sp>
        <p:nvSpPr>
          <p:cNvPr id="71683" name="Folienbildplatzhalter 1"/>
          <p:cNvSpPr>
            <a:spLocks noGrp="1" noRot="1" noChangeAspect="1" noTextEdit="1"/>
          </p:cNvSpPr>
          <p:nvPr>
            <p:ph type="sldImg"/>
          </p:nvPr>
        </p:nvSpPr>
        <p:spPr>
          <a:xfrm>
            <a:off x="1257300" y="720725"/>
            <a:ext cx="4800600" cy="3600450"/>
          </a:xfrm>
          <a:ln/>
        </p:spPr>
      </p:sp>
      <p:sp>
        <p:nvSpPr>
          <p:cNvPr id="71684" name="Notizenplatzhalter 2"/>
          <p:cNvSpPr>
            <a:spLocks noGrp="1"/>
          </p:cNvSpPr>
          <p:nvPr>
            <p:ph type="body" idx="1"/>
          </p:nvPr>
        </p:nvSpPr>
        <p:spPr>
          <a:xfrm>
            <a:off x="731838" y="4560888"/>
            <a:ext cx="5851525" cy="4319587"/>
          </a:xfrm>
          <a:noFill/>
        </p:spPr>
        <p:txBody>
          <a:bodyPr lIns="96661" tIns="48331" rIns="96661" bIns="48331"/>
          <a:lstStyle/>
          <a:p>
            <a:pPr defTabSz="457200" eaLnBrk="1" hangingPunct="1">
              <a:spcBef>
                <a:spcPct val="0"/>
              </a:spcBef>
            </a:pPr>
            <a:endParaRPr lang="de-DE" altLang="de-DE"/>
          </a:p>
        </p:txBody>
      </p:sp>
      <p:sp>
        <p:nvSpPr>
          <p:cNvPr id="71685" name="Foliennummernplatzhalter 3"/>
          <p:cNvSpPr txBox="1">
            <a:spLocks noGrp="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494F96DF-1ACD-4E1D-86F1-019369FFEEB0}" type="slidenum">
              <a:rPr lang="en-US" altLang="de-DE" sz="1300">
                <a:latin typeface="Calibri" pitchFamily="34" charset="0"/>
              </a:rPr>
              <a:pPr algn="r" eaLnBrk="1" hangingPunct="1">
                <a:spcBef>
                  <a:spcPct val="0"/>
                </a:spcBef>
              </a:pPr>
              <a:t>77</a:t>
            </a:fld>
            <a:endParaRPr lang="en-US" altLang="de-DE" sz="1300">
              <a:latin typeface="Calibri" pitchFamily="34" charset="0"/>
            </a:endParaRPr>
          </a:p>
        </p:txBody>
      </p:sp>
    </p:spTree>
    <p:extLst>
      <p:ext uri="{BB962C8B-B14F-4D97-AF65-F5344CB8AC3E}">
        <p14:creationId xmlns:p14="http://schemas.microsoft.com/office/powerpoint/2010/main" val="258402949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C13ED0E0-A209-4043-88F4-61551CAC8AEF}" type="slidenum">
              <a:rPr lang="en-US" smtClean="0"/>
              <a:pPr>
                <a:defRPr/>
              </a:pPr>
              <a:t>78</a:t>
            </a:fld>
            <a:endParaRPr lang="en-US"/>
          </a:p>
        </p:txBody>
      </p:sp>
    </p:spTree>
    <p:extLst>
      <p:ext uri="{BB962C8B-B14F-4D97-AF65-F5344CB8AC3E}">
        <p14:creationId xmlns:p14="http://schemas.microsoft.com/office/powerpoint/2010/main" val="26116737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4553D79-279D-4529-834A-D689186F6C5E}" type="slidenum">
              <a:rPr lang="en-US" altLang="de-DE" smtClean="0">
                <a:latin typeface="Arial" charset="0"/>
              </a:rPr>
              <a:pPr/>
              <a:t>82</a:t>
            </a:fld>
            <a:endParaRPr lang="en-US" altLang="de-DE">
              <a:latin typeface="Arial" charset="0"/>
            </a:endParaRPr>
          </a:p>
        </p:txBody>
      </p:sp>
      <p:sp>
        <p:nvSpPr>
          <p:cNvPr id="156675" name="Rectangle 2"/>
          <p:cNvSpPr>
            <a:spLocks noGrp="1" noRot="1" noChangeAspect="1" noChangeArrowheads="1" noTextEdit="1"/>
          </p:cNvSpPr>
          <p:nvPr>
            <p:ph type="sldImg"/>
          </p:nvPr>
        </p:nvSpPr>
        <p:spPr>
          <a:ln/>
        </p:spPr>
      </p:sp>
      <p:sp>
        <p:nvSpPr>
          <p:cNvPr id="15667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8EFA4DC-34F9-4450-90D1-CD780B5A0CC6}" type="slidenum">
              <a:rPr lang="en-US" smtClean="0">
                <a:latin typeface="Arial" charset="0"/>
              </a:rPr>
              <a:pPr/>
              <a:t>8</a:t>
            </a:fld>
            <a:endParaRPr lang="en-US">
              <a:latin typeface="Arial"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p:spPr>
        <p:txBody>
          <a:bodyPr/>
          <a:lstStyle/>
          <a:p>
            <a:pPr eaLnBrk="1" hangingPunct="1"/>
            <a:endParaRPr lang="de-DE"/>
          </a:p>
        </p:txBody>
      </p:sp>
    </p:spTree>
    <p:extLst>
      <p:ext uri="{BB962C8B-B14F-4D97-AF65-F5344CB8AC3E}">
        <p14:creationId xmlns:p14="http://schemas.microsoft.com/office/powerpoint/2010/main" val="33718766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BC4314C-E24A-47B6-BE7E-A76A4449B4E6}" type="slidenum">
              <a:rPr lang="en-US" smtClean="0">
                <a:latin typeface="Arial" charset="0"/>
              </a:rPr>
              <a:pPr/>
              <a:t>9</a:t>
            </a:fld>
            <a:endParaRPr lang="en-US">
              <a:latin typeface="Arial"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dirty="0"/>
          </a:p>
        </p:txBody>
      </p:sp>
    </p:spTree>
    <p:extLst>
      <p:ext uri="{BB962C8B-B14F-4D97-AF65-F5344CB8AC3E}">
        <p14:creationId xmlns:p14="http://schemas.microsoft.com/office/powerpoint/2010/main" val="285623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5C16C07-8465-4C80-AC5E-5AB42679FDF6}" type="slidenum">
              <a:rPr lang="en-US" altLang="de-DE" smtClean="0">
                <a:latin typeface="Arial" charset="0"/>
              </a:rPr>
              <a:pPr/>
              <a:t>10</a:t>
            </a:fld>
            <a:endParaRPr lang="en-US" altLang="de-DE">
              <a:latin typeface="Arial" charset="0"/>
            </a:endParaRPr>
          </a:p>
        </p:txBody>
      </p:sp>
      <p:sp>
        <p:nvSpPr>
          <p:cNvPr id="66563" name="Folienbildplatzhalter 1"/>
          <p:cNvSpPr>
            <a:spLocks noGrp="1" noRot="1" noChangeAspect="1" noTextEdit="1"/>
          </p:cNvSpPr>
          <p:nvPr>
            <p:ph type="sldImg"/>
          </p:nvPr>
        </p:nvSpPr>
        <p:spPr>
          <a:xfrm>
            <a:off x="1257300" y="720725"/>
            <a:ext cx="4800600" cy="3600450"/>
          </a:xfrm>
          <a:ln/>
        </p:spPr>
      </p:sp>
      <p:sp>
        <p:nvSpPr>
          <p:cNvPr id="66564" name="Notizenplatzhalter 2"/>
          <p:cNvSpPr>
            <a:spLocks noGrp="1"/>
          </p:cNvSpPr>
          <p:nvPr>
            <p:ph type="body" idx="1"/>
          </p:nvPr>
        </p:nvSpPr>
        <p:spPr>
          <a:xfrm>
            <a:off x="731838" y="4560888"/>
            <a:ext cx="5851525" cy="4319587"/>
          </a:xfrm>
          <a:noFill/>
        </p:spPr>
        <p:txBody>
          <a:bodyPr lIns="96661" tIns="48331" rIns="96661" bIns="48331"/>
          <a:lstStyle/>
          <a:p>
            <a:pPr defTabSz="457200" eaLnBrk="1" hangingPunct="1">
              <a:spcBef>
                <a:spcPct val="0"/>
              </a:spcBef>
            </a:pPr>
            <a:endParaRPr lang="de-DE" altLang="de-DE"/>
          </a:p>
        </p:txBody>
      </p:sp>
      <p:sp>
        <p:nvSpPr>
          <p:cNvPr id="66565" name="Foliennummernplatzhalter 3"/>
          <p:cNvSpPr txBox="1">
            <a:spLocks noGrp="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0BEBE4BA-3F34-45BE-AAE0-99333E53E548}" type="slidenum">
              <a:rPr lang="en-US" altLang="de-DE" sz="1300">
                <a:latin typeface="Calibri" pitchFamily="34" charset="0"/>
              </a:rPr>
              <a:pPr algn="r" eaLnBrk="1" hangingPunct="1">
                <a:spcBef>
                  <a:spcPct val="0"/>
                </a:spcBef>
              </a:pPr>
              <a:t>10</a:t>
            </a:fld>
            <a:endParaRPr lang="en-US" altLang="de-DE" sz="1300">
              <a:latin typeface="Calibri" pitchFamily="34" charset="0"/>
            </a:endParaRPr>
          </a:p>
        </p:txBody>
      </p:sp>
    </p:spTree>
    <p:extLst>
      <p:ext uri="{BB962C8B-B14F-4D97-AF65-F5344CB8AC3E}">
        <p14:creationId xmlns:p14="http://schemas.microsoft.com/office/powerpoint/2010/main" val="2704455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672038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sp>
        <p:nvSpPr>
          <p:cNvPr id="3" name="Rectangle 25"/>
          <p:cNvSpPr>
            <a:spLocks noGrp="1" noChangeArrowheads="1"/>
          </p:cNvSpPr>
          <p:nvPr>
            <p:ph type="sldNum" sz="quarter" idx="10"/>
          </p:nvPr>
        </p:nvSpPr>
        <p:spPr>
          <a:ln/>
        </p:spPr>
        <p:txBody>
          <a:bodyPr/>
          <a:lstStyle>
            <a:lvl1pPr>
              <a:defRPr/>
            </a:lvl1pPr>
          </a:lstStyle>
          <a:p>
            <a:pPr>
              <a:defRPr/>
            </a:pPr>
            <a:fld id="{87F601BE-CC9B-4FFE-A5C7-A3BED4A6E938}" type="slidenum">
              <a:rPr lang="en-US"/>
              <a:pPr>
                <a:defRPr/>
              </a:pPr>
              <a:t>‹Nr.›</a:t>
            </a:fld>
            <a:endParaRPr lang="en-US"/>
          </a:p>
        </p:txBody>
      </p:sp>
    </p:spTree>
    <p:extLst>
      <p:ext uri="{BB962C8B-B14F-4D97-AF65-F5344CB8AC3E}">
        <p14:creationId xmlns:p14="http://schemas.microsoft.com/office/powerpoint/2010/main" val="349989801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Zwei Inhalte">
    <p:spTree>
      <p:nvGrpSpPr>
        <p:cNvPr id="1" name=""/>
        <p:cNvGrpSpPr/>
        <p:nvPr/>
      </p:nvGrpSpPr>
      <p:grpSpPr>
        <a:xfrm>
          <a:off x="0" y="0"/>
          <a:ext cx="0" cy="0"/>
          <a:chOff x="0" y="0"/>
          <a:chExt cx="0" cy="0"/>
        </a:xfrm>
      </p:grpSpPr>
      <p:sp>
        <p:nvSpPr>
          <p:cNvPr id="5" name="Rectangle 25"/>
          <p:cNvSpPr>
            <a:spLocks noGrp="1" noChangeArrowheads="1"/>
          </p:cNvSpPr>
          <p:nvPr>
            <p:ph type="sldNum" sz="quarter" idx="10"/>
          </p:nvPr>
        </p:nvSpPr>
        <p:spPr>
          <a:ln/>
        </p:spPr>
        <p:txBody>
          <a:bodyPr/>
          <a:lstStyle>
            <a:lvl1pPr>
              <a:defRPr/>
            </a:lvl1pPr>
          </a:lstStyle>
          <a:p>
            <a:pPr>
              <a:defRPr/>
            </a:pPr>
            <a:fld id="{2AC7DA5A-2268-4AA7-B833-AFE0CBEDA5D4}" type="slidenum">
              <a:rPr lang="en-US"/>
              <a:pPr>
                <a:defRPr/>
              </a:pPr>
              <a:t>‹Nr.›</a:t>
            </a:fld>
            <a:endParaRPr lang="en-US"/>
          </a:p>
        </p:txBody>
      </p:sp>
    </p:spTree>
    <p:extLst>
      <p:ext uri="{BB962C8B-B14F-4D97-AF65-F5344CB8AC3E}">
        <p14:creationId xmlns:p14="http://schemas.microsoft.com/office/powerpoint/2010/main" val="89654972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elfolie">
    <p:spTree>
      <p:nvGrpSpPr>
        <p:cNvPr id="1" name=""/>
        <p:cNvGrpSpPr/>
        <p:nvPr/>
      </p:nvGrpSpPr>
      <p:grpSpPr>
        <a:xfrm>
          <a:off x="0" y="0"/>
          <a:ext cx="0" cy="0"/>
          <a:chOff x="0" y="0"/>
          <a:chExt cx="0" cy="0"/>
        </a:xfrm>
      </p:grpSpPr>
      <p:sp>
        <p:nvSpPr>
          <p:cNvPr id="4" name="Rectangle 25"/>
          <p:cNvSpPr>
            <a:spLocks noGrp="1" noChangeArrowheads="1"/>
          </p:cNvSpPr>
          <p:nvPr>
            <p:ph type="sldNum" sz="quarter" idx="10"/>
          </p:nvPr>
        </p:nvSpPr>
        <p:spPr>
          <a:ln/>
        </p:spPr>
        <p:txBody>
          <a:bodyPr/>
          <a:lstStyle>
            <a:lvl1pPr>
              <a:defRPr/>
            </a:lvl1pPr>
          </a:lstStyle>
          <a:p>
            <a:pPr>
              <a:defRPr/>
            </a:pPr>
            <a:fld id="{BBD0C058-6BA4-4ACA-A043-4349285EDBFF}" type="slidenum">
              <a:rPr lang="en-US"/>
              <a:pPr>
                <a:defRPr/>
              </a:pPr>
              <a:t>‹Nr.›</a:t>
            </a:fld>
            <a:endParaRPr lang="en-US"/>
          </a:p>
        </p:txBody>
      </p:sp>
    </p:spTree>
    <p:extLst>
      <p:ext uri="{BB962C8B-B14F-4D97-AF65-F5344CB8AC3E}">
        <p14:creationId xmlns:p14="http://schemas.microsoft.com/office/powerpoint/2010/main" val="329661040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4" name="Rectangle 25"/>
          <p:cNvSpPr>
            <a:spLocks noGrp="1" noChangeArrowheads="1"/>
          </p:cNvSpPr>
          <p:nvPr>
            <p:ph type="sldNum" sz="quarter" idx="10"/>
          </p:nvPr>
        </p:nvSpPr>
        <p:spPr>
          <a:ln/>
        </p:spPr>
        <p:txBody>
          <a:bodyPr/>
          <a:lstStyle>
            <a:lvl1pPr>
              <a:defRPr/>
            </a:lvl1pPr>
          </a:lstStyle>
          <a:p>
            <a:pPr>
              <a:defRPr/>
            </a:pPr>
            <a:fld id="{35454D17-AEB6-4191-9622-E5515B6785D5}" type="slidenum">
              <a:rPr lang="en-US"/>
              <a:pPr>
                <a:defRPr/>
              </a:pPr>
              <a:t>‹Nr.›</a:t>
            </a:fld>
            <a:endParaRPr lang="en-US"/>
          </a:p>
        </p:txBody>
      </p:sp>
    </p:spTree>
    <p:extLst>
      <p:ext uri="{BB962C8B-B14F-4D97-AF65-F5344CB8AC3E}">
        <p14:creationId xmlns:p14="http://schemas.microsoft.com/office/powerpoint/2010/main" val="260225870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el und Tabelle">
    <p:spTree>
      <p:nvGrpSpPr>
        <p:cNvPr id="1" name=""/>
        <p:cNvGrpSpPr/>
        <p:nvPr/>
      </p:nvGrpSpPr>
      <p:grpSpPr>
        <a:xfrm>
          <a:off x="0" y="0"/>
          <a:ext cx="0" cy="0"/>
          <a:chOff x="0" y="0"/>
          <a:chExt cx="0" cy="0"/>
        </a:xfrm>
      </p:grpSpPr>
    </p:spTree>
    <p:extLst>
      <p:ext uri="{BB962C8B-B14F-4D97-AF65-F5344CB8AC3E}">
        <p14:creationId xmlns:p14="http://schemas.microsoft.com/office/powerpoint/2010/main" val="606467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hteck 9"/>
          <p:cNvSpPr/>
          <p:nvPr/>
        </p:nvSpPr>
        <p:spPr>
          <a:xfrm>
            <a:off x="29819" y="6602400"/>
            <a:ext cx="9144000" cy="255600"/>
          </a:xfrm>
          <a:prstGeom prst="rect">
            <a:avLst/>
          </a:prstGeom>
          <a:solidFill>
            <a:srgbClr val="DDDDD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Arial"/>
              <a:ea typeface="+mn-ea"/>
              <a:cs typeface="+mn-cs"/>
            </a:endParaRPr>
          </a:p>
        </p:txBody>
      </p:sp>
      <p:sp>
        <p:nvSpPr>
          <p:cNvPr id="11" name="Textfeld 10"/>
          <p:cNvSpPr txBox="1"/>
          <p:nvPr/>
        </p:nvSpPr>
        <p:spPr>
          <a:xfrm>
            <a:off x="254643" y="6612673"/>
            <a:ext cx="3983870" cy="261610"/>
          </a:xfrm>
          <a:prstGeom prst="rect">
            <a:avLst/>
          </a:prstGeom>
          <a:noFill/>
        </p:spPr>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333333"/>
                </a:solidFill>
                <a:effectLst/>
                <a:uLnTx/>
                <a:uFillTx/>
                <a:latin typeface="Arial"/>
                <a:ea typeface="+mn-ea"/>
                <a:cs typeface="Arial"/>
              </a:rPr>
              <a:t>Peter </a:t>
            </a:r>
            <a:r>
              <a:rPr kumimoji="0" lang="fr-FR" sz="1100" b="0" i="0" u="none" strike="noStrike" kern="1200" cap="none" spc="0" normalizeH="0" baseline="0" noProof="0" dirty="0" err="1">
                <a:ln>
                  <a:noFill/>
                </a:ln>
                <a:solidFill>
                  <a:srgbClr val="333333"/>
                </a:solidFill>
                <a:effectLst/>
                <a:uLnTx/>
                <a:uFillTx/>
                <a:latin typeface="Arial"/>
                <a:ea typeface="+mn-ea"/>
                <a:cs typeface="Arial"/>
              </a:rPr>
              <a:t>Forck</a:t>
            </a:r>
            <a:r>
              <a:rPr kumimoji="0" lang="fr-FR" sz="1100" b="0" i="0" u="none" strike="noStrike" kern="1200" cap="none" spc="0" normalizeH="0" baseline="0" noProof="0" dirty="0">
                <a:ln>
                  <a:noFill/>
                </a:ln>
                <a:solidFill>
                  <a:srgbClr val="333333"/>
                </a:solidFill>
                <a:effectLst/>
                <a:uLnTx/>
                <a:uFillTx/>
                <a:latin typeface="Arial"/>
                <a:ea typeface="+mn-ea"/>
                <a:cs typeface="Arial"/>
              </a:rPr>
              <a:t>, JUAS </a:t>
            </a:r>
            <a:r>
              <a:rPr kumimoji="0" lang="fr-FR" sz="1100" b="0" i="0" u="none" strike="noStrike" kern="1200" cap="none" spc="0" normalizeH="0" baseline="0" noProof="0" dirty="0" err="1">
                <a:ln>
                  <a:noFill/>
                </a:ln>
                <a:solidFill>
                  <a:srgbClr val="333333"/>
                </a:solidFill>
                <a:effectLst/>
                <a:uLnTx/>
                <a:uFillTx/>
                <a:latin typeface="Arial"/>
                <a:ea typeface="+mn-ea"/>
                <a:cs typeface="Arial"/>
              </a:rPr>
              <a:t>Archamps</a:t>
            </a:r>
            <a:r>
              <a:rPr kumimoji="0" lang="fr-FR" sz="1100" b="0" i="0" u="none" strike="noStrike" kern="1200" cap="none" spc="0" normalizeH="0" baseline="0" noProof="0" dirty="0">
                <a:ln>
                  <a:noFill/>
                </a:ln>
                <a:solidFill>
                  <a:srgbClr val="333333"/>
                </a:solidFill>
                <a:effectLst/>
                <a:uLnTx/>
                <a:uFillTx/>
                <a:latin typeface="Arial"/>
                <a:ea typeface="+mn-ea"/>
                <a:cs typeface="Arial"/>
              </a:rPr>
              <a:t> </a:t>
            </a:r>
          </a:p>
        </p:txBody>
      </p:sp>
      <p:grpSp>
        <p:nvGrpSpPr>
          <p:cNvPr id="17" name="Gruppieren 16"/>
          <p:cNvGrpSpPr/>
          <p:nvPr userDrawn="1"/>
        </p:nvGrpSpPr>
        <p:grpSpPr>
          <a:xfrm>
            <a:off x="-1" y="623393"/>
            <a:ext cx="9144001" cy="108000"/>
            <a:chOff x="-1" y="939485"/>
            <a:chExt cx="9144001" cy="108000"/>
          </a:xfrm>
        </p:grpSpPr>
        <p:cxnSp>
          <p:nvCxnSpPr>
            <p:cNvPr id="9" name="Gerade Verbindung 8"/>
            <p:cNvCxnSpPr/>
            <p:nvPr/>
          </p:nvCxnSpPr>
          <p:spPr>
            <a:xfrm>
              <a:off x="0" y="989250"/>
              <a:ext cx="9144000" cy="0"/>
            </a:xfrm>
            <a:prstGeom prst="line">
              <a:avLst/>
            </a:prstGeom>
            <a:ln w="111125">
              <a:solidFill>
                <a:srgbClr val="C0C0C0"/>
              </a:solidFill>
            </a:ln>
            <a:effectLst/>
          </p:spPr>
          <p:style>
            <a:lnRef idx="2">
              <a:schemeClr val="accent1"/>
            </a:lnRef>
            <a:fillRef idx="0">
              <a:schemeClr val="accent1"/>
            </a:fillRef>
            <a:effectRef idx="1">
              <a:schemeClr val="accent1"/>
            </a:effectRef>
            <a:fontRef idx="minor">
              <a:schemeClr val="tx1"/>
            </a:fontRef>
          </p:style>
        </p:cxnSp>
        <p:sp>
          <p:nvSpPr>
            <p:cNvPr id="4" name="Rechteck 3"/>
            <p:cNvSpPr>
              <a:spLocks/>
            </p:cNvSpPr>
            <p:nvPr/>
          </p:nvSpPr>
          <p:spPr>
            <a:xfrm>
              <a:off x="-1" y="939485"/>
              <a:ext cx="255600" cy="1080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Arial"/>
                <a:ea typeface="+mn-ea"/>
                <a:cs typeface="+mn-cs"/>
              </a:endParaRPr>
            </a:p>
          </p:txBody>
        </p:sp>
      </p:grpSp>
      <p:sp>
        <p:nvSpPr>
          <p:cNvPr id="12" name="Rechteck 11"/>
          <p:cNvSpPr>
            <a:spLocks/>
          </p:cNvSpPr>
          <p:nvPr/>
        </p:nvSpPr>
        <p:spPr>
          <a:xfrm>
            <a:off x="-1" y="6609871"/>
            <a:ext cx="255600" cy="2556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Arial"/>
              <a:ea typeface="+mn-ea"/>
              <a:cs typeface="+mn-cs"/>
            </a:endParaRPr>
          </a:p>
        </p:txBody>
      </p:sp>
      <p:sp>
        <p:nvSpPr>
          <p:cNvPr id="14" name="Textfeld 13"/>
          <p:cNvSpPr txBox="1"/>
          <p:nvPr userDrawn="1"/>
        </p:nvSpPr>
        <p:spPr>
          <a:xfrm>
            <a:off x="5615493" y="6604522"/>
            <a:ext cx="3420080" cy="261610"/>
          </a:xfrm>
          <a:prstGeom prst="rect">
            <a:avLst/>
          </a:prstGeom>
          <a:noFill/>
        </p:spPr>
        <p:txBody>
          <a:bodyPr wrap="square" rtlCol="0" anchor="ctr">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333333"/>
                </a:solidFill>
                <a:effectLst/>
                <a:uLnTx/>
                <a:uFillTx/>
                <a:latin typeface="Arial"/>
                <a:ea typeface="+mn-ea"/>
                <a:cs typeface="Arial"/>
              </a:rPr>
              <a:t>Pick-Ups for bunched Beams</a:t>
            </a:r>
          </a:p>
        </p:txBody>
      </p:sp>
      <p:sp>
        <p:nvSpPr>
          <p:cNvPr id="16" name="Rectangle 25"/>
          <p:cNvSpPr txBox="1">
            <a:spLocks noChangeArrowheads="1"/>
          </p:cNvSpPr>
          <p:nvPr userDrawn="1"/>
        </p:nvSpPr>
        <p:spPr>
          <a:xfrm>
            <a:off x="4032633" y="6582387"/>
            <a:ext cx="1066800" cy="476250"/>
          </a:xfrm>
          <a:prstGeom prst="rect">
            <a:avLst/>
          </a:prstGeom>
          <a:ln/>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fld id="{47A8A2AB-8AAB-430B-A288-2C24CCE7A88A}" type="slidenum">
              <a:rPr kumimoji="0" lang="en-US" sz="12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‹Nr.›</a:t>
            </a:fld>
            <a:endParaRPr kumimoji="0" lang="en-US" sz="1200" b="0" i="0" u="none" strike="noStrike" kern="1200" cap="none" spc="0" normalizeH="0" baseline="0" noProof="0" dirty="0">
              <a:ln>
                <a:noFill/>
              </a:ln>
              <a:solidFill>
                <a:srgbClr val="000000"/>
              </a:solidFill>
              <a:effectLst/>
              <a:uLnTx/>
              <a:uFillTx/>
              <a:latin typeface="Arial"/>
              <a:ea typeface="+mn-ea"/>
              <a:cs typeface="+mn-cs"/>
            </a:endParaRPr>
          </a:p>
        </p:txBody>
      </p:sp>
      <p:pic>
        <p:nvPicPr>
          <p:cNvPr id="15" name="Picture 5"/>
          <p:cNvPicPr>
            <a:picLocks noChangeAspect="1" noChangeArrowheads="1"/>
          </p:cNvPicPr>
          <p:nvPr userDrawn="1"/>
        </p:nvPicPr>
        <p:blipFill>
          <a:blip r:embed="rId8"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8085524" y="222498"/>
            <a:ext cx="1174899" cy="5088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4079555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Lst>
  <p:hf sldNum="0" hdr="0" ftr="0" dt="0"/>
  <p:txStyles>
    <p:titleStyle>
      <a:lvl1pPr algn="l" defTabSz="457200" rtl="0" eaLnBrk="1" latinLnBrk="0" hangingPunct="1">
        <a:spcBef>
          <a:spcPct val="0"/>
        </a:spcBef>
        <a:buNone/>
        <a:defRPr sz="2400" b="1" kern="1200">
          <a:solidFill>
            <a:srgbClr val="333333"/>
          </a:solidFill>
          <a:latin typeface="Arial"/>
          <a:ea typeface="+mj-ea"/>
          <a:cs typeface="Arial"/>
        </a:defRPr>
      </a:lvl1pPr>
    </p:titleStyle>
    <p:bodyStyle>
      <a:lvl1pPr marL="342900" indent="-342900" algn="l" defTabSz="457200" rtl="0" eaLnBrk="1" latinLnBrk="0" hangingPunct="1">
        <a:spcBef>
          <a:spcPct val="20000"/>
        </a:spcBef>
        <a:buClr>
          <a:srgbClr val="FDBB63"/>
        </a:buClr>
        <a:buFont typeface="Wingdings" charset="2"/>
        <a:buChar char="§"/>
        <a:defRPr sz="2400" kern="1200">
          <a:solidFill>
            <a:srgbClr val="333333"/>
          </a:solidFill>
          <a:latin typeface="Arial"/>
          <a:ea typeface="+mn-ea"/>
          <a:cs typeface="Arial"/>
        </a:defRPr>
      </a:lvl1pPr>
      <a:lvl2pPr marL="742950" indent="-285750" algn="l" defTabSz="457200" rtl="0" eaLnBrk="1" latinLnBrk="0" hangingPunct="1">
        <a:spcBef>
          <a:spcPct val="20000"/>
        </a:spcBef>
        <a:buClr>
          <a:srgbClr val="FDBB63"/>
        </a:buClr>
        <a:buFont typeface="Wingdings" charset="2"/>
        <a:buChar char="§"/>
        <a:defRPr sz="2000" kern="1200">
          <a:solidFill>
            <a:srgbClr val="333333"/>
          </a:solidFill>
          <a:latin typeface="Arial"/>
          <a:ea typeface="+mn-ea"/>
          <a:cs typeface="Arial"/>
        </a:defRPr>
      </a:lvl2pPr>
      <a:lvl3pPr marL="1143000" indent="-228600" algn="l" defTabSz="457200" rtl="0" eaLnBrk="1" latinLnBrk="0" hangingPunct="1">
        <a:spcBef>
          <a:spcPct val="20000"/>
        </a:spcBef>
        <a:buClr>
          <a:srgbClr val="FDBB63"/>
        </a:buClr>
        <a:buFont typeface="Wingdings" charset="2"/>
        <a:buChar char="§"/>
        <a:defRPr sz="1800" kern="1200">
          <a:solidFill>
            <a:srgbClr val="333333"/>
          </a:solidFill>
          <a:latin typeface="Arial"/>
          <a:ea typeface="+mn-ea"/>
          <a:cs typeface="Arial"/>
        </a:defRPr>
      </a:lvl3pPr>
      <a:lvl4pPr marL="1600200" indent="-228600" algn="l" defTabSz="457200" rtl="0" eaLnBrk="1" latinLnBrk="0" hangingPunct="1">
        <a:spcBef>
          <a:spcPct val="20000"/>
        </a:spcBef>
        <a:buClr>
          <a:srgbClr val="FDBB63"/>
        </a:buClr>
        <a:buFont typeface="Wingdings" charset="2"/>
        <a:buChar char="§"/>
        <a:defRPr sz="1600" kern="1200">
          <a:solidFill>
            <a:srgbClr val="333333"/>
          </a:solidFill>
          <a:latin typeface="Arial"/>
          <a:ea typeface="+mn-ea"/>
          <a:cs typeface="Arial"/>
        </a:defRPr>
      </a:lvl4pPr>
      <a:lvl5pPr marL="2057400" indent="-228600" algn="l" defTabSz="457200" rtl="0" eaLnBrk="1" latinLnBrk="0" hangingPunct="1">
        <a:spcBef>
          <a:spcPct val="20000"/>
        </a:spcBef>
        <a:buClr>
          <a:srgbClr val="FDBB63"/>
        </a:buClr>
        <a:buFont typeface="Wingdings" charset="2"/>
        <a:buChar char="§"/>
        <a:defRPr sz="1400" kern="1200">
          <a:solidFill>
            <a:srgbClr val="333333"/>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hyperlink" Target="http://www.menti.com/" TargetMode="Externa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26.wmf"/><Relationship Id="rId5" Type="http://schemas.openxmlformats.org/officeDocument/2006/relationships/oleObject" Target="../embeddings/oleObject3.bin"/><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29.png"/><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notesSlide" Target="../notesSlides/notesSlide14.xml"/><Relationship Id="rId7" Type="http://schemas.openxmlformats.org/officeDocument/2006/relationships/oleObject" Target="../embeddings/oleObject4.bin"/><Relationship Id="rId12" Type="http://schemas.openxmlformats.org/officeDocument/2006/relationships/image" Target="../media/image32.wmf"/><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36.png"/><Relationship Id="rId11" Type="http://schemas.openxmlformats.org/officeDocument/2006/relationships/oleObject" Target="../embeddings/oleObject6.bin"/><Relationship Id="rId5" Type="http://schemas.openxmlformats.org/officeDocument/2006/relationships/image" Target="../media/image35.png"/><Relationship Id="rId10" Type="http://schemas.openxmlformats.org/officeDocument/2006/relationships/image" Target="../media/image31.wmf"/><Relationship Id="rId4" Type="http://schemas.openxmlformats.org/officeDocument/2006/relationships/image" Target="../media/image34.png"/><Relationship Id="rId9" Type="http://schemas.openxmlformats.org/officeDocument/2006/relationships/oleObject" Target="../embeddings/oleObject5.bin"/></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notesSlide" Target="../notesSlides/notesSlide16.xml"/><Relationship Id="rId7" Type="http://schemas.openxmlformats.org/officeDocument/2006/relationships/image" Target="../media/image42.wmf"/><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oleObject" Target="../embeddings/oleObject8.bin"/><Relationship Id="rId5" Type="http://schemas.openxmlformats.org/officeDocument/2006/relationships/image" Target="../media/image41.wmf"/><Relationship Id="rId4" Type="http://schemas.openxmlformats.org/officeDocument/2006/relationships/oleObject" Target="../embeddings/oleObject7.bin"/></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1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50.png"/><Relationship Id="rId5" Type="http://schemas.openxmlformats.org/officeDocument/2006/relationships/image" Target="../media/image49.wmf"/><Relationship Id="rId4" Type="http://schemas.openxmlformats.org/officeDocument/2006/relationships/oleObject" Target="../embeddings/oleObject9.bin"/></Relationships>
</file>

<file path=ppt/slides/_rels/slide2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52.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700.png"/><Relationship Id="rId3" Type="http://schemas.openxmlformats.org/officeDocument/2006/relationships/image" Target="../media/image54.png"/><Relationship Id="rId2" Type="http://schemas.openxmlformats.org/officeDocument/2006/relationships/notesSlide" Target="../notesSlides/notesSlide23.xml"/><Relationship Id="rId1" Type="http://schemas.openxmlformats.org/officeDocument/2006/relationships/slideLayout" Target="../slideLayouts/slideLayout1.xml"/><Relationship Id="rId10" Type="http://schemas.openxmlformats.org/officeDocument/2006/relationships/image" Target="../media/image56.png"/><Relationship Id="rId4" Type="http://schemas.openxmlformats.org/officeDocument/2006/relationships/image" Target="../media/image55.png"/><Relationship Id="rId9" Type="http://schemas.openxmlformats.org/officeDocument/2006/relationships/image" Target="../media/image53.png"/></Relationships>
</file>

<file path=ppt/slides/_rels/slide26.xml.rels><?xml version="1.0" encoding="UTF-8" standalone="yes"?>
<Relationships xmlns="http://schemas.openxmlformats.org/package/2006/relationships"><Relationship Id="rId2" Type="http://schemas.openxmlformats.org/officeDocument/2006/relationships/image" Target="../media/image57.wmf"/><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560.png"/><Relationship Id="rId7" Type="http://schemas.openxmlformats.org/officeDocument/2006/relationships/hyperlink" Target="http://www.menti.com/"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580.png"/><Relationship Id="rId4" Type="http://schemas.openxmlformats.org/officeDocument/2006/relationships/image" Target="../media/image530.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notesSlide" Target="../notesSlides/notesSlide26.xml"/><Relationship Id="rId7" Type="http://schemas.openxmlformats.org/officeDocument/2006/relationships/image" Target="../media/image62.png"/><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61.png"/><Relationship Id="rId11" Type="http://schemas.openxmlformats.org/officeDocument/2006/relationships/image" Target="../media/image60.wmf"/><Relationship Id="rId5" Type="http://schemas.openxmlformats.org/officeDocument/2006/relationships/image" Target="../media/image58.wmf"/><Relationship Id="rId10" Type="http://schemas.openxmlformats.org/officeDocument/2006/relationships/oleObject" Target="../embeddings/oleObject12.bin"/><Relationship Id="rId4" Type="http://schemas.openxmlformats.org/officeDocument/2006/relationships/oleObject" Target="../embeddings/oleObject10.bin"/><Relationship Id="rId9" Type="http://schemas.openxmlformats.org/officeDocument/2006/relationships/image" Target="../media/image59.w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openxmlformats.org/officeDocument/2006/relationships/image" Target="../media/image64.png"/><Relationship Id="rId4" Type="http://schemas.openxmlformats.org/officeDocument/2006/relationships/image" Target="../media/image590.png"/></Relationships>
</file>

<file path=ppt/slides/_rels/slide31.xml.rels><?xml version="1.0" encoding="UTF-8" standalone="yes"?>
<Relationships xmlns="http://schemas.openxmlformats.org/package/2006/relationships"><Relationship Id="rId8" Type="http://schemas.openxmlformats.org/officeDocument/2006/relationships/image" Target="../media/image66.wmf"/><Relationship Id="rId3" Type="http://schemas.openxmlformats.org/officeDocument/2006/relationships/notesSlide" Target="../notesSlides/notesSlide28.xml"/><Relationship Id="rId7" Type="http://schemas.openxmlformats.org/officeDocument/2006/relationships/oleObject" Target="../embeddings/oleObject14.bin"/><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image" Target="../media/image67.png"/><Relationship Id="rId11" Type="http://schemas.openxmlformats.org/officeDocument/2006/relationships/image" Target="../media/image70.png"/><Relationship Id="rId5" Type="http://schemas.openxmlformats.org/officeDocument/2006/relationships/image" Target="../media/image65.png"/><Relationship Id="rId10" Type="http://schemas.openxmlformats.org/officeDocument/2006/relationships/image" Target="../media/image69.jpeg"/><Relationship Id="rId4" Type="http://schemas.openxmlformats.org/officeDocument/2006/relationships/oleObject" Target="../embeddings/oleObject13.bin"/><Relationship Id="rId9" Type="http://schemas.openxmlformats.org/officeDocument/2006/relationships/image" Target="../media/image68.jpeg"/></Relationships>
</file>

<file path=ppt/slides/_rels/slide32.xml.rels><?xml version="1.0" encoding="UTF-8" standalone="yes"?>
<Relationships xmlns="http://schemas.openxmlformats.org/package/2006/relationships"><Relationship Id="rId8" Type="http://schemas.openxmlformats.org/officeDocument/2006/relationships/image" Target="../media/image72.wmf"/><Relationship Id="rId3" Type="http://schemas.openxmlformats.org/officeDocument/2006/relationships/notesSlide" Target="../notesSlides/notesSlide29.xml"/><Relationship Id="rId7" Type="http://schemas.openxmlformats.org/officeDocument/2006/relationships/oleObject" Target="../embeddings/oleObject16.bin"/><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image" Target="../media/image71.wmf"/><Relationship Id="rId5" Type="http://schemas.openxmlformats.org/officeDocument/2006/relationships/oleObject" Target="../embeddings/oleObject15.bin"/><Relationship Id="rId4" Type="http://schemas.openxmlformats.org/officeDocument/2006/relationships/image" Target="../media/image73.jpeg"/><Relationship Id="rId9" Type="http://schemas.openxmlformats.org/officeDocument/2006/relationships/image" Target="../media/image74.png"/></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18.bin"/><Relationship Id="rId3" Type="http://schemas.openxmlformats.org/officeDocument/2006/relationships/notesSlide" Target="../notesSlides/notesSlide30.xml"/><Relationship Id="rId7" Type="http://schemas.openxmlformats.org/officeDocument/2006/relationships/image" Target="../media/image75.wmf"/><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oleObject" Target="../embeddings/oleObject17.bin"/><Relationship Id="rId5" Type="http://schemas.openxmlformats.org/officeDocument/2006/relationships/image" Target="../media/image78.wmf"/><Relationship Id="rId4" Type="http://schemas.openxmlformats.org/officeDocument/2006/relationships/image" Target="../media/image77.png"/><Relationship Id="rId9" Type="http://schemas.openxmlformats.org/officeDocument/2006/relationships/image" Target="../media/image76.wmf"/></Relationships>
</file>

<file path=ppt/slides/_rels/slide3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1.xml"/><Relationship Id="rId5" Type="http://schemas.openxmlformats.org/officeDocument/2006/relationships/image" Target="../media/image82.png"/><Relationship Id="rId4" Type="http://schemas.openxmlformats.org/officeDocument/2006/relationships/image" Target="../media/image81.png"/></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hyperlink" Target="http://www.menti.com/"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image" Target="../media/image83.wmf"/><Relationship Id="rId3" Type="http://schemas.openxmlformats.org/officeDocument/2006/relationships/notesSlide" Target="../notesSlides/notesSlide33.xml"/><Relationship Id="rId7" Type="http://schemas.openxmlformats.org/officeDocument/2006/relationships/oleObject" Target="../embeddings/oleObject19.bin"/><Relationship Id="rId2" Type="http://schemas.openxmlformats.org/officeDocument/2006/relationships/slideLayout" Target="../slideLayouts/slideLayout1.xml"/><Relationship Id="rId1" Type="http://schemas.openxmlformats.org/officeDocument/2006/relationships/vmlDrawing" Target="../drawings/vmlDrawing10.vml"/><Relationship Id="rId6" Type="http://schemas.openxmlformats.org/officeDocument/2006/relationships/image" Target="../media/image87.png"/><Relationship Id="rId5" Type="http://schemas.openxmlformats.org/officeDocument/2006/relationships/image" Target="../media/image86.png"/><Relationship Id="rId10" Type="http://schemas.openxmlformats.org/officeDocument/2006/relationships/image" Target="../media/image84.wmf"/><Relationship Id="rId4" Type="http://schemas.openxmlformats.org/officeDocument/2006/relationships/image" Target="../media/image85.wmf"/><Relationship Id="rId9" Type="http://schemas.openxmlformats.org/officeDocument/2006/relationships/oleObject" Target="../embeddings/oleObject20.bin"/></Relationships>
</file>

<file path=ppt/slides/_rels/slide38.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89.png"/></Relationships>
</file>

<file path=ppt/slides/_rels/slide3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35.xml"/><Relationship Id="rId1" Type="http://schemas.openxmlformats.org/officeDocument/2006/relationships/slideLayout" Target="../slideLayouts/slideLayout1.xml"/><Relationship Id="rId5" Type="http://schemas.openxmlformats.org/officeDocument/2006/relationships/image" Target="../media/image91.jpeg"/><Relationship Id="rId4" Type="http://schemas.openxmlformats.org/officeDocument/2006/relationships/image" Target="../media/image90.jpeg"/></Relationships>
</file>

<file path=ppt/slides/_rels/slide4.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xml"/><Relationship Id="rId1" Type="http://schemas.openxmlformats.org/officeDocument/2006/relationships/vmlDrawing" Target="../drawings/vmlDrawing11.vml"/><Relationship Id="rId6" Type="http://schemas.openxmlformats.org/officeDocument/2006/relationships/image" Target="../media/image65.png"/><Relationship Id="rId5" Type="http://schemas.openxmlformats.org/officeDocument/2006/relationships/oleObject" Target="../embeddings/oleObject21.bin"/><Relationship Id="rId4" Type="http://schemas.openxmlformats.org/officeDocument/2006/relationships/image" Target="../media/image87.png"/></Relationships>
</file>

<file path=ppt/slides/_rels/slide41.xml.rels><?xml version="1.0" encoding="UTF-8" standalone="yes"?>
<Relationships xmlns="http://schemas.openxmlformats.org/package/2006/relationships"><Relationship Id="rId3" Type="http://schemas.openxmlformats.org/officeDocument/2006/relationships/image" Target="../media/image890.png"/><Relationship Id="rId2" Type="http://schemas.openxmlformats.org/officeDocument/2006/relationships/notesSlide" Target="../notesSlides/notesSlide37.xml"/><Relationship Id="rId1" Type="http://schemas.openxmlformats.org/officeDocument/2006/relationships/slideLayout" Target="../slideLayouts/slideLayout1.xml"/><Relationship Id="rId5" Type="http://schemas.openxmlformats.org/officeDocument/2006/relationships/hyperlink" Target="http://www.menti.com/" TargetMode="External"/><Relationship Id="rId4" Type="http://schemas.openxmlformats.org/officeDocument/2006/relationships/image" Target="../media/image25.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92.png"/><Relationship Id="rId7" Type="http://schemas.openxmlformats.org/officeDocument/2006/relationships/image" Target="../media/image330.pn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320.png"/><Relationship Id="rId4" Type="http://schemas.openxmlformats.org/officeDocument/2006/relationships/image" Target="../media/image321.png"/></Relationships>
</file>

<file path=ppt/slides/_rels/slide4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image" Target="../media/image111.png"/><Relationship Id="rId5" Type="http://schemas.openxmlformats.org/officeDocument/2006/relationships/image" Target="../media/image96.png"/><Relationship Id="rId4" Type="http://schemas.openxmlformats.org/officeDocument/2006/relationships/image" Target="../media/image95.png"/></Relationships>
</file>

<file path=ppt/slides/_rels/slide4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41.xml"/><Relationship Id="rId1" Type="http://schemas.openxmlformats.org/officeDocument/2006/relationships/slideLayout" Target="../slideLayouts/slideLayout1.xml"/><Relationship Id="rId4" Type="http://schemas.openxmlformats.org/officeDocument/2006/relationships/image" Target="../media/image98.png"/></Relationships>
</file>

<file path=ppt/slides/_rels/slide46.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42.xml"/><Relationship Id="rId1" Type="http://schemas.openxmlformats.org/officeDocument/2006/relationships/slideLayout" Target="../slideLayouts/slideLayout4.xml"/><Relationship Id="rId4" Type="http://schemas.openxmlformats.org/officeDocument/2006/relationships/image" Target="../media/image100.png"/></Relationships>
</file>

<file path=ppt/slides/_rels/slide47.xml.rels><?xml version="1.0" encoding="UTF-8" standalone="yes"?>
<Relationships xmlns="http://schemas.openxmlformats.org/package/2006/relationships"><Relationship Id="rId3" Type="http://schemas.openxmlformats.org/officeDocument/2006/relationships/image" Target="../media/image101.wmf"/><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102.wmf"/><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8" Type="http://schemas.openxmlformats.org/officeDocument/2006/relationships/image" Target="../media/image105.wmf"/><Relationship Id="rId3" Type="http://schemas.openxmlformats.org/officeDocument/2006/relationships/oleObject" Target="../embeddings/oleObject22.bin"/><Relationship Id="rId7" Type="http://schemas.openxmlformats.org/officeDocument/2006/relationships/oleObject" Target="../embeddings/oleObject24.bin"/><Relationship Id="rId2" Type="http://schemas.openxmlformats.org/officeDocument/2006/relationships/slideLayout" Target="../slideLayouts/slideLayout1.xml"/><Relationship Id="rId1" Type="http://schemas.openxmlformats.org/officeDocument/2006/relationships/vmlDrawing" Target="../drawings/vmlDrawing12.vml"/><Relationship Id="rId6" Type="http://schemas.openxmlformats.org/officeDocument/2006/relationships/image" Target="../media/image104.wmf"/><Relationship Id="rId11" Type="http://schemas.openxmlformats.org/officeDocument/2006/relationships/image" Target="../media/image107.png"/><Relationship Id="rId5" Type="http://schemas.openxmlformats.org/officeDocument/2006/relationships/oleObject" Target="../embeddings/oleObject23.bin"/><Relationship Id="rId10" Type="http://schemas.microsoft.com/office/2007/relationships/hdphoto" Target="../media/hdphoto1.wdp"/><Relationship Id="rId4" Type="http://schemas.openxmlformats.org/officeDocument/2006/relationships/image" Target="../media/image103.wmf"/><Relationship Id="rId9" Type="http://schemas.openxmlformats.org/officeDocument/2006/relationships/image" Target="../media/image10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7.png"/><Relationship Id="rId5" Type="http://schemas.openxmlformats.org/officeDocument/2006/relationships/image" Target="../media/image541.png"/><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7.xml"/><Relationship Id="rId1" Type="http://schemas.openxmlformats.org/officeDocument/2006/relationships/slideLayout" Target="../slideLayouts/slideLayout1.xml"/><Relationship Id="rId4" Type="http://schemas.openxmlformats.org/officeDocument/2006/relationships/hyperlink" Target="http://www.menti.com/" TargetMode="Externa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108.wmf"/><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50.xml"/><Relationship Id="rId1" Type="http://schemas.openxmlformats.org/officeDocument/2006/relationships/slideLayout" Target="../slideLayouts/slideLayout1.xml"/><Relationship Id="rId4" Type="http://schemas.microsoft.com/office/2007/relationships/hdphoto" Target="../media/hdphoto2.wdp"/></Relationships>
</file>

<file path=ppt/slides/_rels/slide56.xml.rels><?xml version="1.0" encoding="UTF-8" standalone="yes"?>
<Relationships xmlns="http://schemas.openxmlformats.org/package/2006/relationships"><Relationship Id="rId3" Type="http://schemas.openxmlformats.org/officeDocument/2006/relationships/image" Target="../media/image110.wmf"/><Relationship Id="rId2" Type="http://schemas.openxmlformats.org/officeDocument/2006/relationships/notesSlide" Target="../notesSlides/notesSlide51.xml"/><Relationship Id="rId1" Type="http://schemas.openxmlformats.org/officeDocument/2006/relationships/slideLayout" Target="../slideLayouts/slideLayout1.xml"/><Relationship Id="rId4" Type="http://schemas.openxmlformats.org/officeDocument/2006/relationships/image" Target="../media/image111.wmf"/></Relationships>
</file>

<file path=ppt/slides/_rels/slide57.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53.xml"/><Relationship Id="rId1" Type="http://schemas.openxmlformats.org/officeDocument/2006/relationships/slideLayout" Target="../slideLayouts/slideLayout1.xml"/><Relationship Id="rId4" Type="http://schemas.openxmlformats.org/officeDocument/2006/relationships/image" Target="../media/image114.png"/></Relationships>
</file>

<file path=ppt/slides/_rels/slide59.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54.xml"/><Relationship Id="rId1" Type="http://schemas.openxmlformats.org/officeDocument/2006/relationships/slideLayout" Target="../slideLayouts/slideLayout5.xml"/><Relationship Id="rId4" Type="http://schemas.openxmlformats.org/officeDocument/2006/relationships/image" Target="../media/image116.png"/></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0.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25.bin"/><Relationship Id="rId7" Type="http://schemas.openxmlformats.org/officeDocument/2006/relationships/image" Target="../media/image120.png"/><Relationship Id="rId2" Type="http://schemas.openxmlformats.org/officeDocument/2006/relationships/slideLayout" Target="../slideLayouts/slideLayout1.xml"/><Relationship Id="rId1" Type="http://schemas.openxmlformats.org/officeDocument/2006/relationships/vmlDrawing" Target="../drawings/vmlDrawing13.vml"/><Relationship Id="rId6" Type="http://schemas.microsoft.com/office/2007/relationships/hdphoto" Target="../media/hdphoto3.wdp"/><Relationship Id="rId5" Type="http://schemas.openxmlformats.org/officeDocument/2006/relationships/image" Target="../media/image119.png"/><Relationship Id="rId4" Type="http://schemas.openxmlformats.org/officeDocument/2006/relationships/image" Target="../media/image118.wmf"/></Relationships>
</file>

<file path=ppt/slides/_rels/slide62.xml.rels><?xml version="1.0" encoding="UTF-8" standalone="yes"?>
<Relationships xmlns="http://schemas.openxmlformats.org/package/2006/relationships"><Relationship Id="rId2" Type="http://schemas.openxmlformats.org/officeDocument/2006/relationships/image" Target="../media/image121.wmf"/><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122.wmf"/><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125.png"/><Relationship Id="rId7" Type="http://schemas.openxmlformats.org/officeDocument/2006/relationships/image" Target="../media/image1220.png"/><Relationship Id="rId2" Type="http://schemas.openxmlformats.org/officeDocument/2006/relationships/notesSlide" Target="../notesSlides/notesSlide56.xml"/><Relationship Id="rId1" Type="http://schemas.openxmlformats.org/officeDocument/2006/relationships/slideLayout" Target="../slideLayouts/slideLayout3.xml"/><Relationship Id="rId6" Type="http://schemas.openxmlformats.org/officeDocument/2006/relationships/image" Target="../media/image1210.png"/></Relationships>
</file>

<file path=ppt/slides/_rels/slide67.xml.rels><?xml version="1.0" encoding="UTF-8" standalone="yes"?>
<Relationships xmlns="http://schemas.openxmlformats.org/package/2006/relationships"><Relationship Id="rId8" Type="http://schemas.openxmlformats.org/officeDocument/2006/relationships/image" Target="../media/image128.wmf"/><Relationship Id="rId13" Type="http://schemas.openxmlformats.org/officeDocument/2006/relationships/image" Target="../media/image130.wmf"/><Relationship Id="rId3" Type="http://schemas.openxmlformats.org/officeDocument/2006/relationships/oleObject" Target="../embeddings/oleObject26.bin"/><Relationship Id="rId7" Type="http://schemas.openxmlformats.org/officeDocument/2006/relationships/oleObject" Target="../embeddings/oleObject28.bin"/><Relationship Id="rId12" Type="http://schemas.openxmlformats.org/officeDocument/2006/relationships/oleObject" Target="../embeddings/oleObject30.bin"/><Relationship Id="rId2" Type="http://schemas.openxmlformats.org/officeDocument/2006/relationships/slideLayout" Target="../slideLayouts/slideLayout1.xml"/><Relationship Id="rId1" Type="http://schemas.openxmlformats.org/officeDocument/2006/relationships/vmlDrawing" Target="../drawings/vmlDrawing14.vml"/><Relationship Id="rId6" Type="http://schemas.openxmlformats.org/officeDocument/2006/relationships/image" Target="../media/image127.wmf"/><Relationship Id="rId11" Type="http://schemas.openxmlformats.org/officeDocument/2006/relationships/image" Target="../media/image131.wmf"/><Relationship Id="rId5" Type="http://schemas.openxmlformats.org/officeDocument/2006/relationships/oleObject" Target="../embeddings/oleObject27.bin"/><Relationship Id="rId10" Type="http://schemas.openxmlformats.org/officeDocument/2006/relationships/image" Target="../media/image129.wmf"/><Relationship Id="rId4" Type="http://schemas.openxmlformats.org/officeDocument/2006/relationships/image" Target="../media/image126.wmf"/><Relationship Id="rId9" Type="http://schemas.openxmlformats.org/officeDocument/2006/relationships/oleObject" Target="../embeddings/oleObject29.bin"/></Relationships>
</file>

<file path=ppt/slides/_rels/slide68.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00.png"/><Relationship Id="rId1" Type="http://schemas.openxmlformats.org/officeDocument/2006/relationships/slideLayout" Target="../slideLayouts/slideLayout1.xml"/><Relationship Id="rId4" Type="http://schemas.microsoft.com/office/2007/relationships/hdphoto" Target="../media/hdphoto4.wdp"/></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1.xml"/><Relationship Id="rId1" Type="http://schemas.openxmlformats.org/officeDocument/2006/relationships/vmlDrawing" Target="../drawings/vmlDrawing15.vml"/><Relationship Id="rId5" Type="http://schemas.openxmlformats.org/officeDocument/2006/relationships/image" Target="../media/image134.png"/><Relationship Id="rId4" Type="http://schemas.openxmlformats.org/officeDocument/2006/relationships/image" Target="../media/image133.wmf"/></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7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7.xml"/><Relationship Id="rId1" Type="http://schemas.openxmlformats.org/officeDocument/2006/relationships/slideLayout" Target="../slideLayouts/slideLayout1.xml"/><Relationship Id="rId4" Type="http://schemas.openxmlformats.org/officeDocument/2006/relationships/hyperlink" Target="http://www.menti.com/" TargetMode="External"/></Relationships>
</file>

<file path=ppt/slides/_rels/slide71.xml.rels><?xml version="1.0" encoding="UTF-8" standalone="yes"?>
<Relationships xmlns="http://schemas.openxmlformats.org/package/2006/relationships"><Relationship Id="rId3" Type="http://schemas.openxmlformats.org/officeDocument/2006/relationships/image" Target="../media/image135.jpeg"/><Relationship Id="rId2" Type="http://schemas.openxmlformats.org/officeDocument/2006/relationships/notesSlide" Target="../notesSlides/notesSlide58.xml"/><Relationship Id="rId1" Type="http://schemas.openxmlformats.org/officeDocument/2006/relationships/slideLayout" Target="../slideLayouts/slideLayout1.xml"/><Relationship Id="rId5" Type="http://schemas.openxmlformats.org/officeDocument/2006/relationships/image" Target="../media/image137.emf"/><Relationship Id="rId4" Type="http://schemas.openxmlformats.org/officeDocument/2006/relationships/image" Target="../media/image136.jpeg"/></Relationships>
</file>

<file path=ppt/slides/_rels/slide72.xml.rels><?xml version="1.0" encoding="UTF-8" standalone="yes"?>
<Relationships xmlns="http://schemas.openxmlformats.org/package/2006/relationships"><Relationship Id="rId3" Type="http://schemas.openxmlformats.org/officeDocument/2006/relationships/image" Target="../media/image138.jpeg"/><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62.xml"/><Relationship Id="rId7" Type="http://schemas.openxmlformats.org/officeDocument/2006/relationships/image" Target="../media/image142.wmf"/><Relationship Id="rId2" Type="http://schemas.openxmlformats.org/officeDocument/2006/relationships/slideLayout" Target="../slideLayouts/slideLayout1.xml"/><Relationship Id="rId1" Type="http://schemas.openxmlformats.org/officeDocument/2006/relationships/vmlDrawing" Target="../drawings/vmlDrawing16.vml"/><Relationship Id="rId6" Type="http://schemas.openxmlformats.org/officeDocument/2006/relationships/image" Target="../media/image140.wmf"/><Relationship Id="rId5" Type="http://schemas.openxmlformats.org/officeDocument/2006/relationships/oleObject" Target="../embeddings/oleObject32.bin"/><Relationship Id="rId4" Type="http://schemas.openxmlformats.org/officeDocument/2006/relationships/image" Target="../media/image141.emf"/></Relationships>
</file>

<file path=ppt/slides/_rels/slide79.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1.xml"/><Relationship Id="rId1" Type="http://schemas.openxmlformats.org/officeDocument/2006/relationships/vmlDrawing" Target="../drawings/vmlDrawing17.vml"/><Relationship Id="rId6" Type="http://schemas.openxmlformats.org/officeDocument/2006/relationships/image" Target="../media/image124.png"/><Relationship Id="rId5" Type="http://schemas.openxmlformats.org/officeDocument/2006/relationships/image" Target="../media/image123.png"/><Relationship Id="rId4" Type="http://schemas.openxmlformats.org/officeDocument/2006/relationships/image" Target="../media/image143.wmf"/></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1.xml"/><Relationship Id="rId1" Type="http://schemas.openxmlformats.org/officeDocument/2006/relationships/vmlDrawing" Target="../drawings/vmlDrawing18.vml"/><Relationship Id="rId5" Type="http://schemas.openxmlformats.org/officeDocument/2006/relationships/image" Target="../media/image145.png"/><Relationship Id="rId4" Type="http://schemas.openxmlformats.org/officeDocument/2006/relationships/image" Target="../media/image144.wmf"/></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1.xml"/><Relationship Id="rId1" Type="http://schemas.openxmlformats.org/officeDocument/2006/relationships/vmlDrawing" Target="../drawings/vmlDrawing19.vml"/><Relationship Id="rId5" Type="http://schemas.openxmlformats.org/officeDocument/2006/relationships/image" Target="../media/image146.png"/><Relationship Id="rId4" Type="http://schemas.openxmlformats.org/officeDocument/2006/relationships/image" Target="../media/image144.wmf"/></Relationships>
</file>

<file path=ppt/slides/_rels/slide82.xml.rels><?xml version="1.0" encoding="UTF-8" standalone="yes"?>
<Relationships xmlns="http://schemas.openxmlformats.org/package/2006/relationships"><Relationship Id="rId3" Type="http://schemas.openxmlformats.org/officeDocument/2006/relationships/image" Target="../media/image147.wmf"/><Relationship Id="rId2" Type="http://schemas.openxmlformats.org/officeDocument/2006/relationships/notesSlide" Target="../notesSlides/notesSlide63.xml"/><Relationship Id="rId1" Type="http://schemas.openxmlformats.org/officeDocument/2006/relationships/slideLayout" Target="../slideLayouts/slideLayout1.xml"/><Relationship Id="rId4" Type="http://schemas.openxmlformats.org/officeDocument/2006/relationships/image" Target="../media/image148.w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24.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3.w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3"/>
          <p:cNvSpPr txBox="1">
            <a:spLocks noChangeArrowheads="1"/>
          </p:cNvSpPr>
          <p:nvPr/>
        </p:nvSpPr>
        <p:spPr bwMode="auto">
          <a:xfrm>
            <a:off x="125412" y="1092652"/>
            <a:ext cx="9023941" cy="1880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052" name="Rectangle 4"/>
          <p:cNvSpPr>
            <a:spLocks noChangeArrowheads="1"/>
          </p:cNvSpPr>
          <p:nvPr/>
        </p:nvSpPr>
        <p:spPr bwMode="auto">
          <a:xfrm>
            <a:off x="207484" y="1236970"/>
            <a:ext cx="8859796" cy="125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ctr"/>
            <a:r>
              <a:rPr lang="en-US" altLang="de-DE" sz="2600" b="1" dirty="0">
                <a:solidFill>
                  <a:srgbClr val="0000FF"/>
                </a:solidFill>
                <a:cs typeface="Times New Roman" panose="02020603050405020304" pitchFamily="18" charset="0"/>
              </a:rPr>
              <a:t>Pick-Ups for bunched Beams</a:t>
            </a:r>
          </a:p>
          <a:p>
            <a:pPr>
              <a:lnSpc>
                <a:spcPct val="50000"/>
              </a:lnSpc>
            </a:pPr>
            <a:r>
              <a:rPr lang="en-US" altLang="de-DE" sz="2400" b="1" i="1" dirty="0">
                <a:solidFill>
                  <a:srgbClr val="FF0000"/>
                </a:solidFill>
              </a:rPr>
              <a:t>JUAS 2025, ESI-</a:t>
            </a:r>
            <a:r>
              <a:rPr lang="en-US" altLang="de-DE" sz="2400" b="1" i="1" dirty="0" err="1">
                <a:solidFill>
                  <a:srgbClr val="FF0000"/>
                </a:solidFill>
              </a:rPr>
              <a:t>Archamps</a:t>
            </a:r>
            <a:r>
              <a:rPr lang="en-US" altLang="de-DE" sz="2400" b="1" i="1" dirty="0">
                <a:solidFill>
                  <a:srgbClr val="FF0000"/>
                </a:solidFill>
              </a:rPr>
              <a:t> at CERN</a:t>
            </a:r>
          </a:p>
          <a:p>
            <a:pPr>
              <a:lnSpc>
                <a:spcPct val="50000"/>
              </a:lnSpc>
            </a:pPr>
            <a:r>
              <a:rPr lang="en-US" altLang="de-DE" sz="2200" b="1" dirty="0">
                <a:solidFill>
                  <a:srgbClr val="008000"/>
                </a:solidFill>
              </a:rPr>
              <a:t>Peter Forck (GSI and University Frankfurt) </a:t>
            </a:r>
          </a:p>
        </p:txBody>
      </p:sp>
      <p:grpSp>
        <p:nvGrpSpPr>
          <p:cNvPr id="5" name="Gruppieren 4"/>
          <p:cNvGrpSpPr/>
          <p:nvPr/>
        </p:nvGrpSpPr>
        <p:grpSpPr>
          <a:xfrm>
            <a:off x="2395735" y="2428130"/>
            <a:ext cx="4694001" cy="4293643"/>
            <a:chOff x="3390713" y="1615405"/>
            <a:chExt cx="4694001" cy="4293643"/>
          </a:xfrm>
        </p:grpSpPr>
        <p:pic>
          <p:nvPicPr>
            <p:cNvPr id="6" name="Picture 8" descr="axp348-20110404-194410"/>
            <p:cNvPicPr>
              <a:picLocks noChangeAspect="1" noChangeArrowheads="1"/>
            </p:cNvPicPr>
            <p:nvPr/>
          </p:nvPicPr>
          <p:blipFill rotWithShape="1">
            <a:blip r:embed="rId2">
              <a:extLst>
                <a:ext uri="{28A0092B-C50C-407E-A947-70E740481C1C}">
                  <a14:useLocalDpi xmlns:a14="http://schemas.microsoft.com/office/drawing/2010/main" val="0"/>
                </a:ext>
              </a:extLst>
            </a:blip>
            <a:srcRect l="36662" t="56815" r="41861" b="5164"/>
            <a:stretch/>
          </p:blipFill>
          <p:spPr bwMode="auto">
            <a:xfrm>
              <a:off x="4333030" y="1953959"/>
              <a:ext cx="2366846" cy="3292106"/>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9"/>
            <p:cNvSpPr txBox="1">
              <a:spLocks noChangeArrowheads="1"/>
            </p:cNvSpPr>
            <p:nvPr/>
          </p:nvSpPr>
          <p:spPr bwMode="auto">
            <a:xfrm>
              <a:off x="4037519" y="1615405"/>
              <a:ext cx="300293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600" b="1" dirty="0">
                  <a:latin typeface="Calibri" panose="020F0502020204030204" pitchFamily="34" charset="0"/>
                  <a:cs typeface="Calibri" panose="020F0502020204030204" pitchFamily="34" charset="0"/>
                </a:rPr>
                <a:t>vertical tune versus time</a:t>
              </a:r>
            </a:p>
          </p:txBody>
        </p:sp>
        <p:sp>
          <p:nvSpPr>
            <p:cNvPr id="9" name="Line 19"/>
            <p:cNvSpPr>
              <a:spLocks noChangeShapeType="1"/>
            </p:cNvSpPr>
            <p:nvPr/>
          </p:nvSpPr>
          <p:spPr bwMode="auto">
            <a:xfrm>
              <a:off x="4376524" y="3043961"/>
              <a:ext cx="2745943" cy="0"/>
            </a:xfrm>
            <a:prstGeom prst="line">
              <a:avLst/>
            </a:prstGeom>
            <a:noFill/>
            <a:ln w="38100">
              <a:solidFill>
                <a:srgbClr val="FFFF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latin typeface="Calibri" panose="020F0502020204030204" pitchFamily="34" charset="0"/>
                <a:cs typeface="Calibri" panose="020F0502020204030204" pitchFamily="34" charset="0"/>
              </a:endParaRPr>
            </a:p>
          </p:txBody>
        </p:sp>
        <p:sp>
          <p:nvSpPr>
            <p:cNvPr id="10" name="Line 20"/>
            <p:cNvSpPr>
              <a:spLocks noChangeShapeType="1"/>
            </p:cNvSpPr>
            <p:nvPr/>
          </p:nvSpPr>
          <p:spPr bwMode="auto">
            <a:xfrm flipV="1">
              <a:off x="4390080" y="3475935"/>
              <a:ext cx="2650374" cy="9906"/>
            </a:xfrm>
            <a:prstGeom prst="line">
              <a:avLst/>
            </a:prstGeom>
            <a:noFill/>
            <a:ln w="38100">
              <a:solidFill>
                <a:srgbClr val="FFFF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latin typeface="Calibri" panose="020F0502020204030204" pitchFamily="34" charset="0"/>
                <a:cs typeface="Calibri" panose="020F0502020204030204" pitchFamily="34" charset="0"/>
              </a:endParaRPr>
            </a:p>
          </p:txBody>
        </p:sp>
        <p:sp>
          <p:nvSpPr>
            <p:cNvPr id="11" name="Text Box 21"/>
            <p:cNvSpPr txBox="1">
              <a:spLocks noChangeArrowheads="1"/>
            </p:cNvSpPr>
            <p:nvPr/>
          </p:nvSpPr>
          <p:spPr bwMode="auto">
            <a:xfrm>
              <a:off x="6834435" y="3086551"/>
              <a:ext cx="125027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600" b="1" i="1" dirty="0">
                  <a:latin typeface="Calibri" panose="020F0502020204030204" pitchFamily="34" charset="0"/>
                  <a:ea typeface="Cambria Math" panose="02040503050406030204" pitchFamily="18" charset="0"/>
                  <a:cs typeface="Calibri" panose="020F0502020204030204" pitchFamily="34" charset="0"/>
                  <a:sym typeface="Symbol"/>
                </a:rPr>
                <a:t></a:t>
              </a:r>
              <a:r>
                <a:rPr lang="en-US" altLang="de-DE" sz="1600" b="1" i="1" dirty="0" err="1">
                  <a:latin typeface="Calibri" panose="020F0502020204030204" pitchFamily="34" charset="0"/>
                  <a:ea typeface="Cambria Math" panose="02040503050406030204" pitchFamily="18" charset="0"/>
                  <a:cs typeface="Calibri" panose="020F0502020204030204" pitchFamily="34" charset="0"/>
                  <a:sym typeface="Symbol" pitchFamily="18" charset="2"/>
                </a:rPr>
                <a:t>Q</a:t>
              </a:r>
              <a:r>
                <a:rPr lang="en-US" altLang="de-DE" sz="2000" b="1" i="1" baseline="-25000" dirty="0" err="1">
                  <a:latin typeface="Calibri" panose="020F0502020204030204" pitchFamily="34" charset="0"/>
                  <a:ea typeface="Cambria Math" panose="02040503050406030204" pitchFamily="18" charset="0"/>
                  <a:cs typeface="Calibri" panose="020F0502020204030204" pitchFamily="34" charset="0"/>
                  <a:sym typeface="Symbol" pitchFamily="18" charset="2"/>
                </a:rPr>
                <a:t>y</a:t>
              </a:r>
              <a:r>
                <a:rPr lang="en-US" altLang="de-DE" sz="2000" b="1" i="1" baseline="-25000" dirty="0">
                  <a:latin typeface="Calibri" panose="020F0502020204030204" pitchFamily="34" charset="0"/>
                  <a:ea typeface="Cambria Math" panose="02040503050406030204" pitchFamily="18" charset="0"/>
                  <a:cs typeface="Calibri" panose="020F0502020204030204" pitchFamily="34" charset="0"/>
                  <a:sym typeface="Symbol" pitchFamily="18" charset="2"/>
                </a:rPr>
                <a:t>  </a:t>
              </a:r>
              <a:r>
                <a:rPr lang="en-US" altLang="de-DE" sz="1600" b="1" dirty="0">
                  <a:latin typeface="Calibri" panose="020F0502020204030204" pitchFamily="34" charset="0"/>
                  <a:cs typeface="Calibri" panose="020F0502020204030204" pitchFamily="34" charset="0"/>
                  <a:sym typeface="Symbol" pitchFamily="18" charset="2"/>
                </a:rPr>
                <a:t> 0.02</a:t>
              </a:r>
            </a:p>
          </p:txBody>
        </p:sp>
        <p:sp>
          <p:nvSpPr>
            <p:cNvPr id="12" name="Text Box 16"/>
            <p:cNvSpPr txBox="1">
              <a:spLocks noChangeArrowheads="1"/>
            </p:cNvSpPr>
            <p:nvPr/>
          </p:nvSpPr>
          <p:spPr bwMode="auto">
            <a:xfrm>
              <a:off x="4839560" y="5508937"/>
              <a:ext cx="1455013" cy="400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2000" b="1" dirty="0">
                  <a:latin typeface="Calibri" panose="020F0502020204030204" pitchFamily="34" charset="0"/>
                  <a:cs typeface="Calibri" panose="020F0502020204030204" pitchFamily="34" charset="0"/>
                </a:rPr>
                <a:t>time [</a:t>
              </a:r>
              <a:r>
                <a:rPr lang="en-US" altLang="de-DE" sz="2000" b="1" dirty="0" err="1">
                  <a:latin typeface="Calibri" panose="020F0502020204030204" pitchFamily="34" charset="0"/>
                  <a:cs typeface="Calibri" panose="020F0502020204030204" pitchFamily="34" charset="0"/>
                </a:rPr>
                <a:t>ms</a:t>
              </a:r>
              <a:r>
                <a:rPr lang="en-US" altLang="de-DE" sz="2000" b="1" dirty="0">
                  <a:latin typeface="Calibri" panose="020F0502020204030204" pitchFamily="34" charset="0"/>
                  <a:cs typeface="Calibri" panose="020F0502020204030204" pitchFamily="34" charset="0"/>
                </a:rPr>
                <a:t>]</a:t>
              </a:r>
            </a:p>
          </p:txBody>
        </p:sp>
        <p:sp>
          <p:nvSpPr>
            <p:cNvPr id="13" name="Text Box 16"/>
            <p:cNvSpPr txBox="1">
              <a:spLocks noChangeArrowheads="1"/>
            </p:cNvSpPr>
            <p:nvPr/>
          </p:nvSpPr>
          <p:spPr bwMode="auto">
            <a:xfrm rot="16200000">
              <a:off x="2202625" y="3449377"/>
              <a:ext cx="277628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2000" b="1" dirty="0">
                  <a:latin typeface="Calibri" panose="020F0502020204030204" pitchFamily="34" charset="0"/>
                  <a:cs typeface="Calibri" panose="020F0502020204030204" pitchFamily="34" charset="0"/>
                </a:rPr>
                <a:t>vert. fractional tune </a:t>
              </a:r>
              <a:r>
                <a:rPr lang="en-US" altLang="de-DE" sz="2000" b="1" i="1" dirty="0" err="1">
                  <a:latin typeface="Calibri" panose="020F0502020204030204" pitchFamily="34" charset="0"/>
                  <a:cs typeface="Calibri" panose="020F0502020204030204" pitchFamily="34" charset="0"/>
                </a:rPr>
                <a:t>q</a:t>
              </a:r>
              <a:r>
                <a:rPr lang="en-US" altLang="de-DE" sz="2000" b="1" i="1" baseline="-25000" dirty="0" err="1">
                  <a:latin typeface="Calibri" panose="020F0502020204030204" pitchFamily="34" charset="0"/>
                  <a:cs typeface="Calibri" panose="020F0502020204030204" pitchFamily="34" charset="0"/>
                </a:rPr>
                <a:t>y</a:t>
              </a:r>
              <a:endParaRPr lang="en-US" altLang="de-DE" sz="2000" b="1" i="1" dirty="0">
                <a:latin typeface="Calibri" panose="020F0502020204030204" pitchFamily="34" charset="0"/>
                <a:cs typeface="Calibri" panose="020F0502020204030204" pitchFamily="34" charset="0"/>
              </a:endParaRPr>
            </a:p>
          </p:txBody>
        </p:sp>
        <p:sp>
          <p:nvSpPr>
            <p:cNvPr id="14" name="Text Box 16"/>
            <p:cNvSpPr txBox="1">
              <a:spLocks noChangeArrowheads="1"/>
            </p:cNvSpPr>
            <p:nvPr/>
          </p:nvSpPr>
          <p:spPr bwMode="auto">
            <a:xfrm>
              <a:off x="6414541" y="5241965"/>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a:latin typeface="Calibri" panose="020F0502020204030204" pitchFamily="34" charset="0"/>
                  <a:cs typeface="Calibri" panose="020F0502020204030204" pitchFamily="34" charset="0"/>
                </a:rPr>
                <a:t>750</a:t>
              </a:r>
            </a:p>
          </p:txBody>
        </p:sp>
        <p:cxnSp>
          <p:nvCxnSpPr>
            <p:cNvPr id="15" name="Gerade Verbindung 27"/>
            <p:cNvCxnSpPr/>
            <p:nvPr/>
          </p:nvCxnSpPr>
          <p:spPr bwMode="auto">
            <a:xfrm>
              <a:off x="4216984" y="4663184"/>
              <a:ext cx="97054" cy="0"/>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Gerade Verbindung 28"/>
            <p:cNvCxnSpPr/>
            <p:nvPr/>
          </p:nvCxnSpPr>
          <p:spPr bwMode="auto">
            <a:xfrm>
              <a:off x="4213911" y="3770555"/>
              <a:ext cx="97054" cy="0"/>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Gerade Verbindung 29"/>
            <p:cNvCxnSpPr/>
            <p:nvPr/>
          </p:nvCxnSpPr>
          <p:spPr bwMode="auto">
            <a:xfrm>
              <a:off x="4232003" y="2871228"/>
              <a:ext cx="97054" cy="0"/>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Gerade Verbindung 30"/>
            <p:cNvCxnSpPr/>
            <p:nvPr/>
          </p:nvCxnSpPr>
          <p:spPr bwMode="auto">
            <a:xfrm>
              <a:off x="4922157" y="5208470"/>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Gerade Verbindung 31"/>
            <p:cNvCxnSpPr/>
            <p:nvPr/>
          </p:nvCxnSpPr>
          <p:spPr bwMode="auto">
            <a:xfrm>
              <a:off x="6198770" y="5204332"/>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Gerade Verbindung 32"/>
            <p:cNvCxnSpPr/>
            <p:nvPr/>
          </p:nvCxnSpPr>
          <p:spPr bwMode="auto">
            <a:xfrm>
              <a:off x="5572900" y="5208470"/>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Gerade Verbindung 33"/>
            <p:cNvCxnSpPr/>
            <p:nvPr/>
          </p:nvCxnSpPr>
          <p:spPr bwMode="auto">
            <a:xfrm>
              <a:off x="6677811" y="5212251"/>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Text Box 16"/>
            <p:cNvSpPr txBox="1">
              <a:spLocks noChangeArrowheads="1"/>
            </p:cNvSpPr>
            <p:nvPr/>
          </p:nvSpPr>
          <p:spPr bwMode="auto">
            <a:xfrm>
              <a:off x="5950972" y="5241965"/>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a:latin typeface="Calibri" panose="020F0502020204030204" pitchFamily="34" charset="0"/>
                  <a:cs typeface="Calibri" panose="020F0502020204030204" pitchFamily="34" charset="0"/>
                </a:rPr>
                <a:t>600</a:t>
              </a:r>
            </a:p>
          </p:txBody>
        </p:sp>
        <p:sp>
          <p:nvSpPr>
            <p:cNvPr id="23" name="Text Box 16"/>
            <p:cNvSpPr txBox="1">
              <a:spLocks noChangeArrowheads="1"/>
            </p:cNvSpPr>
            <p:nvPr/>
          </p:nvSpPr>
          <p:spPr bwMode="auto">
            <a:xfrm>
              <a:off x="5331797" y="5251061"/>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a:latin typeface="Calibri" panose="020F0502020204030204" pitchFamily="34" charset="0"/>
                  <a:cs typeface="Calibri" panose="020F0502020204030204" pitchFamily="34" charset="0"/>
                </a:rPr>
                <a:t>400</a:t>
              </a:r>
            </a:p>
          </p:txBody>
        </p:sp>
        <p:sp>
          <p:nvSpPr>
            <p:cNvPr id="24" name="Text Box 16"/>
            <p:cNvSpPr txBox="1">
              <a:spLocks noChangeArrowheads="1"/>
            </p:cNvSpPr>
            <p:nvPr/>
          </p:nvSpPr>
          <p:spPr bwMode="auto">
            <a:xfrm>
              <a:off x="4078323" y="5262437"/>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a:latin typeface="Calibri" panose="020F0502020204030204" pitchFamily="34" charset="0"/>
                  <a:cs typeface="Calibri" panose="020F0502020204030204" pitchFamily="34" charset="0"/>
                </a:rPr>
                <a:t>0</a:t>
              </a:r>
            </a:p>
          </p:txBody>
        </p:sp>
        <p:sp>
          <p:nvSpPr>
            <p:cNvPr id="25" name="Text Box 16"/>
            <p:cNvSpPr txBox="1">
              <a:spLocks noChangeArrowheads="1"/>
            </p:cNvSpPr>
            <p:nvPr/>
          </p:nvSpPr>
          <p:spPr bwMode="auto">
            <a:xfrm>
              <a:off x="4680010" y="5260502"/>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a:latin typeface="Calibri" panose="020F0502020204030204" pitchFamily="34" charset="0"/>
                  <a:cs typeface="Calibri" panose="020F0502020204030204" pitchFamily="34" charset="0"/>
                </a:rPr>
                <a:t>200</a:t>
              </a:r>
            </a:p>
          </p:txBody>
        </p:sp>
        <p:sp>
          <p:nvSpPr>
            <p:cNvPr id="26" name="Text Box 16"/>
            <p:cNvSpPr txBox="1">
              <a:spLocks noChangeArrowheads="1"/>
            </p:cNvSpPr>
            <p:nvPr/>
          </p:nvSpPr>
          <p:spPr bwMode="auto">
            <a:xfrm>
              <a:off x="3734422" y="4470703"/>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r">
                <a:spcBef>
                  <a:spcPct val="50000"/>
                </a:spcBef>
              </a:pPr>
              <a:r>
                <a:rPr lang="en-US" altLang="de-DE" b="1" dirty="0">
                  <a:latin typeface="Calibri" panose="020F0502020204030204" pitchFamily="34" charset="0"/>
                  <a:cs typeface="Calibri" panose="020F0502020204030204" pitchFamily="34" charset="0"/>
                </a:rPr>
                <a:t>0.2</a:t>
              </a:r>
            </a:p>
          </p:txBody>
        </p:sp>
        <p:sp>
          <p:nvSpPr>
            <p:cNvPr id="27" name="Text Box 16"/>
            <p:cNvSpPr txBox="1">
              <a:spLocks noChangeArrowheads="1"/>
            </p:cNvSpPr>
            <p:nvPr/>
          </p:nvSpPr>
          <p:spPr bwMode="auto">
            <a:xfrm>
              <a:off x="3650776" y="3592679"/>
              <a:ext cx="61999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r">
                <a:spcBef>
                  <a:spcPct val="50000"/>
                </a:spcBef>
              </a:pPr>
              <a:r>
                <a:rPr lang="en-US" altLang="de-DE" b="1" dirty="0">
                  <a:latin typeface="Calibri" panose="020F0502020204030204" pitchFamily="34" charset="0"/>
                  <a:cs typeface="Calibri" panose="020F0502020204030204" pitchFamily="34" charset="0"/>
                </a:rPr>
                <a:t>0.25</a:t>
              </a:r>
            </a:p>
          </p:txBody>
        </p:sp>
        <p:sp>
          <p:nvSpPr>
            <p:cNvPr id="28" name="Text Box 16"/>
            <p:cNvSpPr txBox="1">
              <a:spLocks noChangeArrowheads="1"/>
            </p:cNvSpPr>
            <p:nvPr/>
          </p:nvSpPr>
          <p:spPr bwMode="auto">
            <a:xfrm>
              <a:off x="3739625" y="2700663"/>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r">
                <a:spcBef>
                  <a:spcPct val="50000"/>
                </a:spcBef>
              </a:pPr>
              <a:r>
                <a:rPr lang="en-US" altLang="de-DE" b="1" dirty="0">
                  <a:latin typeface="Calibri" panose="020F0502020204030204" pitchFamily="34" charset="0"/>
                  <a:cs typeface="Calibri" panose="020F0502020204030204" pitchFamily="34" charset="0"/>
                </a:rPr>
                <a:t>0.3</a:t>
              </a:r>
            </a:p>
          </p:txBody>
        </p:sp>
        <p:cxnSp>
          <p:nvCxnSpPr>
            <p:cNvPr id="29" name="Gerade Verbindung 41"/>
            <p:cNvCxnSpPr/>
            <p:nvPr/>
          </p:nvCxnSpPr>
          <p:spPr bwMode="auto">
            <a:xfrm>
              <a:off x="4346449" y="5225135"/>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Line 19"/>
            <p:cNvSpPr>
              <a:spLocks noChangeShapeType="1"/>
            </p:cNvSpPr>
            <p:nvPr/>
          </p:nvSpPr>
          <p:spPr bwMode="auto">
            <a:xfrm flipV="1">
              <a:off x="4423443" y="2591663"/>
              <a:ext cx="2699024" cy="11574"/>
            </a:xfrm>
            <a:prstGeom prst="line">
              <a:avLst/>
            </a:prstGeom>
            <a:noFill/>
            <a:ln w="44450">
              <a:solidFill>
                <a:srgbClr val="FF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latin typeface="Calibri" panose="020F0502020204030204" pitchFamily="34" charset="0"/>
                <a:cs typeface="Calibri" panose="020F0502020204030204" pitchFamily="34" charset="0"/>
              </a:endParaRPr>
            </a:p>
          </p:txBody>
        </p:sp>
        <p:sp>
          <p:nvSpPr>
            <p:cNvPr id="31" name="Line 19"/>
            <p:cNvSpPr>
              <a:spLocks noChangeShapeType="1"/>
            </p:cNvSpPr>
            <p:nvPr/>
          </p:nvSpPr>
          <p:spPr bwMode="auto">
            <a:xfrm flipV="1">
              <a:off x="4376524" y="4137461"/>
              <a:ext cx="2817951" cy="26373"/>
            </a:xfrm>
            <a:prstGeom prst="line">
              <a:avLst/>
            </a:prstGeom>
            <a:noFill/>
            <a:ln w="44450">
              <a:solidFill>
                <a:srgbClr val="FF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latin typeface="Calibri" panose="020F0502020204030204" pitchFamily="34" charset="0"/>
                <a:cs typeface="Calibri" panose="020F0502020204030204" pitchFamily="34" charset="0"/>
              </a:endParaRPr>
            </a:p>
          </p:txBody>
        </p:sp>
        <p:cxnSp>
          <p:nvCxnSpPr>
            <p:cNvPr id="32" name="Gerade Verbindung mit Pfeil 31"/>
            <p:cNvCxnSpPr/>
            <p:nvPr/>
          </p:nvCxnSpPr>
          <p:spPr bwMode="auto">
            <a:xfrm flipV="1">
              <a:off x="6906443" y="3043961"/>
              <a:ext cx="0" cy="441880"/>
            </a:xfrm>
            <a:prstGeom prst="straightConnector1">
              <a:avLst/>
            </a:prstGeom>
            <a:solidFill>
              <a:schemeClr val="accent1"/>
            </a:solidFill>
            <a:ln w="25400" cap="flat" cmpd="sng" algn="ctr">
              <a:solidFill>
                <a:srgbClr val="000000"/>
              </a:solidFill>
              <a:prstDash val="solid"/>
              <a:round/>
              <a:headEnd type="triangle" w="lg" len="med"/>
              <a:tailEnd type="triangle"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 name="Text Box 21"/>
            <p:cNvSpPr txBox="1">
              <a:spLocks noChangeArrowheads="1"/>
            </p:cNvSpPr>
            <p:nvPr/>
          </p:nvSpPr>
          <p:spPr bwMode="auto">
            <a:xfrm>
              <a:off x="6775776" y="3410617"/>
              <a:ext cx="123693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l">
                <a:spcBef>
                  <a:spcPct val="50000"/>
                </a:spcBef>
              </a:pPr>
              <a:r>
                <a:rPr lang="en-US" altLang="de-DE" sz="1600" b="1" dirty="0">
                  <a:latin typeface="Calibri" panose="020F0502020204030204" pitchFamily="34" charset="0"/>
                  <a:ea typeface="Cambria Math" panose="02040503050406030204" pitchFamily="18" charset="0"/>
                  <a:cs typeface="Calibri" panose="020F0502020204030204" pitchFamily="34" charset="0"/>
                  <a:sym typeface="Symbol"/>
                </a:rPr>
                <a:t>excitation</a:t>
              </a:r>
            </a:p>
            <a:p>
              <a:pPr algn="l">
                <a:spcBef>
                  <a:spcPts val="0"/>
                </a:spcBef>
              </a:pPr>
              <a:r>
                <a:rPr lang="en-US" altLang="de-DE" sz="1600" b="1" dirty="0">
                  <a:latin typeface="Calibri" panose="020F0502020204030204" pitchFamily="34" charset="0"/>
                  <a:ea typeface="Cambria Math" panose="02040503050406030204" pitchFamily="18" charset="0"/>
                  <a:cs typeface="Calibri" panose="020F0502020204030204" pitchFamily="34" charset="0"/>
                  <a:sym typeface="Symbol"/>
                </a:rPr>
                <a:t>noise band</a:t>
              </a:r>
            </a:p>
            <a:p>
              <a:pPr algn="l">
                <a:spcBef>
                  <a:spcPts val="0"/>
                </a:spcBef>
              </a:pPr>
              <a:r>
                <a:rPr lang="en-US" altLang="de-DE" sz="1600" b="1" i="1" dirty="0">
                  <a:latin typeface="Calibri" panose="020F0502020204030204" pitchFamily="34" charset="0"/>
                  <a:ea typeface="Cambria Math" panose="02040503050406030204" pitchFamily="18" charset="0"/>
                  <a:cs typeface="Calibri" panose="020F0502020204030204" pitchFamily="34" charset="0"/>
                  <a:sym typeface="Symbol"/>
                </a:rPr>
                <a:t></a:t>
              </a:r>
              <a:r>
                <a:rPr lang="en-US" altLang="de-DE" sz="1600" b="1" i="1" dirty="0">
                  <a:latin typeface="Calibri" panose="020F0502020204030204" pitchFamily="34" charset="0"/>
                  <a:ea typeface="Cambria Math" panose="02040503050406030204" pitchFamily="18" charset="0"/>
                  <a:cs typeface="Calibri" panose="020F0502020204030204" pitchFamily="34" charset="0"/>
                  <a:sym typeface="Symbol" pitchFamily="18" charset="2"/>
                </a:rPr>
                <a:t>Q</a:t>
              </a:r>
              <a:r>
                <a:rPr lang="en-US" altLang="de-DE" sz="2000" b="1" i="1" baseline="-25000" dirty="0">
                  <a:latin typeface="Calibri" panose="020F0502020204030204" pitchFamily="34" charset="0"/>
                  <a:ea typeface="Cambria Math" panose="02040503050406030204" pitchFamily="18" charset="0"/>
                  <a:cs typeface="Calibri" panose="020F0502020204030204" pitchFamily="34" charset="0"/>
                  <a:sym typeface="Symbol" pitchFamily="18" charset="2"/>
                </a:rPr>
                <a:t>  </a:t>
              </a:r>
              <a:r>
                <a:rPr lang="en-US" altLang="de-DE" sz="1600" b="1" dirty="0">
                  <a:latin typeface="Calibri" panose="020F0502020204030204" pitchFamily="34" charset="0"/>
                  <a:cs typeface="Calibri" panose="020F0502020204030204" pitchFamily="34" charset="0"/>
                  <a:sym typeface="Symbol" pitchFamily="18" charset="2"/>
                </a:rPr>
                <a:t> 0.05</a:t>
              </a:r>
            </a:p>
          </p:txBody>
        </p:sp>
        <p:cxnSp>
          <p:nvCxnSpPr>
            <p:cNvPr id="34" name="Gerade Verbindung mit Pfeil 33"/>
            <p:cNvCxnSpPr/>
            <p:nvPr/>
          </p:nvCxnSpPr>
          <p:spPr bwMode="auto">
            <a:xfrm flipH="1" flipV="1">
              <a:off x="6762427" y="2591663"/>
              <a:ext cx="1" cy="1545798"/>
            </a:xfrm>
            <a:prstGeom prst="straightConnector1">
              <a:avLst/>
            </a:prstGeom>
            <a:solidFill>
              <a:schemeClr val="accent1"/>
            </a:solidFill>
            <a:ln w="25400" cap="flat" cmpd="sng" algn="ctr">
              <a:solidFill>
                <a:srgbClr val="000000"/>
              </a:solidFill>
              <a:prstDash val="solid"/>
              <a:round/>
              <a:headEnd type="triangle" w="lg" len="med"/>
              <a:tailEnd type="triangle"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8" name="Group 37"/>
          <p:cNvGrpSpPr/>
          <p:nvPr/>
        </p:nvGrpSpPr>
        <p:grpSpPr>
          <a:xfrm>
            <a:off x="200957" y="4982462"/>
            <a:ext cx="1835461" cy="1280114"/>
            <a:chOff x="41469" y="4695383"/>
            <a:chExt cx="1835461" cy="1280114"/>
          </a:xfrm>
        </p:grpSpPr>
        <p:pic>
          <p:nvPicPr>
            <p:cNvPr id="44" name="Picture 4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406" y="4695383"/>
              <a:ext cx="1350575" cy="661781"/>
            </a:xfrm>
            <a:prstGeom prst="rect">
              <a:avLst/>
            </a:prstGeom>
          </p:spPr>
        </p:pic>
        <p:pic>
          <p:nvPicPr>
            <p:cNvPr id="45" name="Picture 4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469" y="5424160"/>
              <a:ext cx="1835461" cy="551337"/>
            </a:xfrm>
            <a:prstGeom prst="rect">
              <a:avLst/>
            </a:prstGeom>
          </p:spPr>
        </p:pic>
      </p:grpSp>
    </p:spTree>
    <p:extLst>
      <p:ext uri="{BB962C8B-B14F-4D97-AF65-F5344CB8AC3E}">
        <p14:creationId xmlns:p14="http://schemas.microsoft.com/office/powerpoint/2010/main" val="207558734"/>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3"/>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252000" rIns="14400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Poll concerning Fourier Transformation</a:t>
            </a:r>
          </a:p>
        </p:txBody>
      </p:sp>
      <p:sp>
        <p:nvSpPr>
          <p:cNvPr id="5" name="Text Box 7"/>
          <p:cNvSpPr txBox="1">
            <a:spLocks noChangeArrowheads="1"/>
          </p:cNvSpPr>
          <p:nvPr/>
        </p:nvSpPr>
        <p:spPr bwMode="auto">
          <a:xfrm>
            <a:off x="72864" y="854881"/>
            <a:ext cx="8607009" cy="1528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600" b="1" dirty="0">
                <a:latin typeface="Calibri" panose="020F0502020204030204" pitchFamily="34" charset="0"/>
                <a:cs typeface="Calibri" panose="020F0502020204030204" pitchFamily="34" charset="0"/>
              </a:rPr>
              <a:t>Poll 5.1: </a:t>
            </a:r>
          </a:p>
          <a:p>
            <a:pPr algn="l">
              <a:spcBef>
                <a:spcPts val="400"/>
              </a:spcBef>
            </a:pPr>
            <a:r>
              <a:rPr lang="en-GB" altLang="de-DE" sz="1600" dirty="0">
                <a:latin typeface="Calibri" panose="020F0502020204030204" pitchFamily="34" charset="0"/>
                <a:cs typeface="Calibri" panose="020F0502020204030204" pitchFamily="34" charset="0"/>
              </a:rPr>
              <a:t>Which statement is </a:t>
            </a:r>
            <a:r>
              <a:rPr lang="en-GB" altLang="de-DE" sz="1600" b="1" dirty="0">
                <a:latin typeface="Calibri" panose="020F0502020204030204" pitchFamily="34" charset="0"/>
                <a:cs typeface="Calibri" panose="020F0502020204030204" pitchFamily="34" charset="0"/>
              </a:rPr>
              <a:t>wrong</a:t>
            </a:r>
            <a:r>
              <a:rPr lang="en-GB" altLang="de-DE" sz="1600" dirty="0">
                <a:latin typeface="Calibri" panose="020F0502020204030204" pitchFamily="34" charset="0"/>
                <a:cs typeface="Calibri" panose="020F0502020204030204" pitchFamily="34" charset="0"/>
              </a:rPr>
              <a:t>?</a:t>
            </a:r>
          </a:p>
          <a:p>
            <a:pPr marL="342900" indent="-342900" algn="l">
              <a:spcBef>
                <a:spcPts val="400"/>
              </a:spcBef>
              <a:buFont typeface="+mj-lt"/>
              <a:buAutoNum type="arabicPeriod"/>
            </a:pPr>
            <a:r>
              <a:rPr lang="en-GB" altLang="de-DE" sz="1600" dirty="0">
                <a:latin typeface="Calibri" panose="020F0502020204030204" pitchFamily="34" charset="0"/>
                <a:cs typeface="Calibri" panose="020F0502020204030204" pitchFamily="34" charset="0"/>
              </a:rPr>
              <a:t>Fourier Transformation is a integral transformation</a:t>
            </a:r>
          </a:p>
          <a:p>
            <a:pPr marL="342900" indent="-342900" algn="l">
              <a:spcBef>
                <a:spcPts val="400"/>
              </a:spcBef>
              <a:buFont typeface="+mj-lt"/>
              <a:buAutoNum type="arabicPeriod"/>
            </a:pPr>
            <a:r>
              <a:rPr lang="en-GB" altLang="de-DE" sz="1600" dirty="0">
                <a:latin typeface="Calibri" panose="020F0502020204030204" pitchFamily="34" charset="0"/>
                <a:cs typeface="Calibri" panose="020F0502020204030204" pitchFamily="34" charset="0"/>
              </a:rPr>
              <a:t>Any continuous function can be Fourier transformed</a:t>
            </a:r>
          </a:p>
          <a:p>
            <a:pPr marL="342900" indent="-342900" algn="l">
              <a:spcBef>
                <a:spcPts val="400"/>
              </a:spcBef>
              <a:buFont typeface="+mj-lt"/>
              <a:buAutoNum type="arabicPeriod"/>
            </a:pPr>
            <a:r>
              <a:rPr lang="en-GB" altLang="de-DE" sz="1600" dirty="0">
                <a:latin typeface="Calibri" panose="020F0502020204030204" pitchFamily="34" charset="0"/>
                <a:cs typeface="Calibri" panose="020F0502020204030204" pitchFamily="34" charset="0"/>
              </a:rPr>
              <a:t>Experimentally, the Fourier Transformation amplitude is observed by a spectrum analyser</a:t>
            </a:r>
          </a:p>
        </p:txBody>
      </p:sp>
      <mc:AlternateContent xmlns:mc="http://schemas.openxmlformats.org/markup-compatibility/2006" xmlns:a14="http://schemas.microsoft.com/office/drawing/2010/main">
        <mc:Choice Requires="a14">
          <p:sp>
            <p:nvSpPr>
              <p:cNvPr id="7" name="Text Box 7"/>
              <p:cNvSpPr txBox="1">
                <a:spLocks noChangeArrowheads="1"/>
              </p:cNvSpPr>
              <p:nvPr/>
            </p:nvSpPr>
            <p:spPr bwMode="auto">
              <a:xfrm>
                <a:off x="131745" y="2397624"/>
                <a:ext cx="8607009" cy="1826141"/>
              </a:xfrm>
              <a:prstGeom prst="rect">
                <a:avLst/>
              </a:prstGeom>
              <a:noFill/>
              <a:ln>
                <a:noFill/>
              </a:ln>
              <a:effectLst/>
              <a:extLst>
                <a:ext uri="{909E8E84-426E-40DD-AFC4-6F175D3DCCD1}">
                  <a14:hiddenFill>
                    <a:solidFill>
                      <a:schemeClr val="accent1"/>
                    </a:solidFill>
                  </a14:hiddenFill>
                </a:ext>
                <a:ext uri="{91240B29-F687-4F45-9708-019B960494DF}">
                  <a14:hiddenLine w="9525" algn="ctr">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600" b="1" dirty="0">
                    <a:solidFill>
                      <a:schemeClr val="tx1"/>
                    </a:solidFill>
                    <a:latin typeface="Calibri" panose="020F0502020204030204" pitchFamily="34" charset="0"/>
                    <a:cs typeface="Calibri" panose="020F0502020204030204" pitchFamily="34" charset="0"/>
                  </a:rPr>
                  <a:t>Poll 5.2: </a:t>
                </a:r>
              </a:p>
              <a:p>
                <a:pPr algn="l">
                  <a:spcBef>
                    <a:spcPts val="400"/>
                  </a:spcBef>
                </a:pPr>
                <a:r>
                  <a:rPr lang="en-GB" altLang="de-DE" sz="1600" dirty="0">
                    <a:solidFill>
                      <a:schemeClr val="tx1"/>
                    </a:solidFill>
                    <a:latin typeface="Calibri" panose="020F0502020204030204" pitchFamily="34" charset="0"/>
                    <a:cs typeface="Calibri" panose="020F0502020204030204" pitchFamily="34" charset="0"/>
                  </a:rPr>
                  <a:t>What is </a:t>
                </a:r>
                <a:r>
                  <a:rPr lang="en-GB" altLang="de-DE" sz="1600" b="1" dirty="0">
                    <a:solidFill>
                      <a:schemeClr val="tx1"/>
                    </a:solidFill>
                    <a:latin typeface="Calibri" panose="020F0502020204030204" pitchFamily="34" charset="0"/>
                    <a:cs typeface="Calibri" panose="020F0502020204030204" pitchFamily="34" charset="0"/>
                  </a:rPr>
                  <a:t>correct </a:t>
                </a:r>
                <a:r>
                  <a:rPr lang="en-GB" altLang="de-DE" sz="1600" dirty="0">
                    <a:solidFill>
                      <a:schemeClr val="tx1"/>
                    </a:solidFill>
                    <a:latin typeface="Calibri" panose="020F0502020204030204" pitchFamily="34" charset="0"/>
                    <a:cs typeface="Calibri" panose="020F0502020204030204" pitchFamily="34" charset="0"/>
                  </a:rPr>
                  <a:t>concerning the Fourier Transformation (FT) in general?</a:t>
                </a:r>
              </a:p>
              <a:p>
                <a:pPr marL="342900" indent="-342900" algn="l">
                  <a:spcBef>
                    <a:spcPts val="400"/>
                  </a:spcBef>
                  <a:buFont typeface="+mj-lt"/>
                  <a:buAutoNum type="arabicPeriod"/>
                </a:pPr>
                <a:r>
                  <a:rPr lang="en-GB" altLang="de-DE" sz="1600" dirty="0">
                    <a:solidFill>
                      <a:schemeClr val="tx1"/>
                    </a:solidFill>
                    <a:latin typeface="Calibri" panose="020F0502020204030204" pitchFamily="34" charset="0"/>
                    <a:cs typeface="Calibri" panose="020F0502020204030204" pitchFamily="34" charset="0"/>
                  </a:rPr>
                  <a:t>Convolution in time domain can be calculated as a multiplication of the individual FTs</a:t>
                </a:r>
              </a:p>
              <a:p>
                <a:pPr marL="342900" indent="-342900" algn="l">
                  <a:spcBef>
                    <a:spcPts val="400"/>
                  </a:spcBef>
                  <a:buFont typeface="+mj-lt"/>
                  <a:buAutoNum type="arabicPeriod"/>
                </a:pPr>
                <a:r>
                  <a:rPr lang="en-GB" altLang="de-DE" sz="1600" dirty="0">
                    <a:solidFill>
                      <a:schemeClr val="tx1"/>
                    </a:solidFill>
                    <a:latin typeface="Calibri" panose="020F0502020204030204" pitchFamily="34" charset="0"/>
                    <a:cs typeface="Calibri" panose="020F0502020204030204" pitchFamily="34" charset="0"/>
                  </a:rPr>
                  <a:t>Convolution in time domain can be calculated by multiplication with the factor </a:t>
                </a:r>
                <a14:m>
                  <m:oMath xmlns:m="http://schemas.openxmlformats.org/officeDocument/2006/math">
                    <m:r>
                      <a:rPr lang="de-DE" altLang="de-DE" sz="1600" b="0" i="1" smtClean="0">
                        <a:solidFill>
                          <a:schemeClr val="tx1"/>
                        </a:solidFill>
                        <a:latin typeface="Cambria Math" panose="02040503050406030204" pitchFamily="18" charset="0"/>
                        <a:cs typeface="Calibri" panose="020F0502020204030204" pitchFamily="34" charset="0"/>
                      </a:rPr>
                      <m:t>𝑖</m:t>
                    </m:r>
                    <m:r>
                      <a:rPr lang="de-DE" altLang="de-DE" sz="1600"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𝜔</m:t>
                    </m:r>
                  </m:oMath>
                </a14:m>
                <a:r>
                  <a:rPr lang="en-GB" altLang="de-DE" sz="1600" dirty="0">
                    <a:solidFill>
                      <a:schemeClr val="tx1"/>
                    </a:solidFill>
                    <a:latin typeface="Calibri" panose="020F0502020204030204" pitchFamily="34" charset="0"/>
                    <a:cs typeface="Calibri" panose="020F0502020204030204" pitchFamily="34" charset="0"/>
                  </a:rPr>
                  <a:t> of the FT</a:t>
                </a:r>
              </a:p>
              <a:p>
                <a:pPr marL="342900" indent="-342900" algn="l">
                  <a:spcBef>
                    <a:spcPts val="400"/>
                  </a:spcBef>
                  <a:buFont typeface="+mj-lt"/>
                  <a:buAutoNum type="arabicPeriod"/>
                </a:pPr>
                <a:r>
                  <a:rPr lang="en-GB" altLang="de-DE" sz="1600" dirty="0">
                    <a:solidFill>
                      <a:schemeClr val="tx1"/>
                    </a:solidFill>
                    <a:latin typeface="Calibri" panose="020F0502020204030204" pitchFamily="34" charset="0"/>
                    <a:cs typeface="Calibri" panose="020F0502020204030204" pitchFamily="34" charset="0"/>
                  </a:rPr>
                  <a:t>The amplitude of the FT contains </a:t>
                </a:r>
                <a:r>
                  <a:rPr lang="en-GB" altLang="de-DE" sz="1600" b="1" dirty="0">
                    <a:solidFill>
                      <a:schemeClr val="tx1"/>
                    </a:solidFill>
                    <a:latin typeface="Calibri" panose="020F0502020204030204" pitchFamily="34" charset="0"/>
                    <a:cs typeface="Calibri" panose="020F0502020204030204" pitchFamily="34" charset="0"/>
                  </a:rPr>
                  <a:t>all</a:t>
                </a:r>
                <a:r>
                  <a:rPr lang="en-GB" altLang="de-DE" sz="1600" dirty="0">
                    <a:solidFill>
                      <a:schemeClr val="tx1"/>
                    </a:solidFill>
                    <a:latin typeface="Calibri" panose="020F0502020204030204" pitchFamily="34" charset="0"/>
                    <a:cs typeface="Calibri" panose="020F0502020204030204" pitchFamily="34" charset="0"/>
                  </a:rPr>
                  <a:t> required information  </a:t>
                </a:r>
              </a:p>
              <a:p>
                <a:pPr marL="342900" indent="-342900" algn="l">
                  <a:spcBef>
                    <a:spcPts val="400"/>
                  </a:spcBef>
                  <a:buFont typeface="+mj-lt"/>
                  <a:buAutoNum type="arabicPeriod"/>
                </a:pPr>
                <a:r>
                  <a:rPr lang="en-GB" altLang="de-DE" sz="1600" dirty="0">
                    <a:solidFill>
                      <a:schemeClr val="tx1"/>
                    </a:solidFill>
                    <a:latin typeface="Calibri" panose="020F0502020204030204" pitchFamily="34" charset="0"/>
                    <a:cs typeface="Calibri" panose="020F0502020204030204" pitchFamily="34" charset="0"/>
                  </a:rPr>
                  <a:t>The mathematically calculated FT can </a:t>
                </a:r>
                <a:r>
                  <a:rPr lang="en-GB" altLang="de-DE" sz="1600" b="1" dirty="0">
                    <a:solidFill>
                      <a:schemeClr val="tx1"/>
                    </a:solidFill>
                    <a:latin typeface="Calibri" panose="020F0502020204030204" pitchFamily="34" charset="0"/>
                    <a:cs typeface="Calibri" panose="020F0502020204030204" pitchFamily="34" charset="0"/>
                  </a:rPr>
                  <a:t>not </a:t>
                </a:r>
                <a:r>
                  <a:rPr lang="en-GB" altLang="de-DE" sz="1600" dirty="0">
                    <a:solidFill>
                      <a:schemeClr val="tx1"/>
                    </a:solidFill>
                    <a:latin typeface="Calibri" panose="020F0502020204030204" pitchFamily="34" charset="0"/>
                    <a:cs typeface="Calibri" panose="020F0502020204030204" pitchFamily="34" charset="0"/>
                  </a:rPr>
                  <a:t>be displayed in an appropriate manner experientially</a:t>
                </a:r>
              </a:p>
            </p:txBody>
          </p:sp>
        </mc:Choice>
        <mc:Fallback xmlns="">
          <p:sp>
            <p:nvSpPr>
              <p:cNvPr id="7" name="Text Box 7"/>
              <p:cNvSpPr txBox="1">
                <a:spLocks noRot="1" noChangeAspect="1" noMove="1" noResize="1" noEditPoints="1" noAdjustHandles="1" noChangeArrowheads="1" noChangeShapeType="1" noTextEdit="1"/>
              </p:cNvSpPr>
              <p:nvPr/>
            </p:nvSpPr>
            <p:spPr bwMode="auto">
              <a:xfrm>
                <a:off x="131745" y="2397624"/>
                <a:ext cx="8607009" cy="1826141"/>
              </a:xfrm>
              <a:prstGeom prst="rect">
                <a:avLst/>
              </a:prstGeom>
              <a:blipFill>
                <a:blip r:embed="rId3"/>
                <a:stretch>
                  <a:fillRect l="-425" t="-1000" b="-3333"/>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grpSp>
        <p:nvGrpSpPr>
          <p:cNvPr id="10" name="Gruppieren 9">
            <a:extLst>
              <a:ext uri="{FF2B5EF4-FFF2-40B4-BE49-F238E27FC236}">
                <a16:creationId xmlns:a16="http://schemas.microsoft.com/office/drawing/2014/main" id="{71F31086-2A28-455B-8DB7-D79558BA51CD}"/>
              </a:ext>
            </a:extLst>
          </p:cNvPr>
          <p:cNvGrpSpPr/>
          <p:nvPr/>
        </p:nvGrpSpPr>
        <p:grpSpPr>
          <a:xfrm>
            <a:off x="7078328" y="4237884"/>
            <a:ext cx="1969078" cy="2271741"/>
            <a:chOff x="7055179" y="3633650"/>
            <a:chExt cx="1969078" cy="2271741"/>
          </a:xfrm>
        </p:grpSpPr>
        <p:pic>
          <p:nvPicPr>
            <p:cNvPr id="11" name="Grafik 10">
              <a:extLst>
                <a:ext uri="{FF2B5EF4-FFF2-40B4-BE49-F238E27FC236}">
                  <a16:creationId xmlns:a16="http://schemas.microsoft.com/office/drawing/2014/main" id="{B5C2A8B3-9E92-4E57-BC14-68612C5390DE}"/>
                </a:ext>
              </a:extLst>
            </p:cNvPr>
            <p:cNvPicPr>
              <a:picLocks noChangeAspect="1"/>
            </p:cNvPicPr>
            <p:nvPr/>
          </p:nvPicPr>
          <p:blipFill>
            <a:blip r:embed="rId4"/>
            <a:stretch>
              <a:fillRect/>
            </a:stretch>
          </p:blipFill>
          <p:spPr>
            <a:xfrm>
              <a:off x="7177734" y="3633650"/>
              <a:ext cx="1531937" cy="1531937"/>
            </a:xfrm>
            <a:prstGeom prst="rect">
              <a:avLst/>
            </a:prstGeom>
          </p:spPr>
        </p:pic>
        <p:sp>
          <p:nvSpPr>
            <p:cNvPr id="12" name="TextBox 7">
              <a:extLst>
                <a:ext uri="{FF2B5EF4-FFF2-40B4-BE49-F238E27FC236}">
                  <a16:creationId xmlns:a16="http://schemas.microsoft.com/office/drawing/2014/main" id="{A65F2B9D-108E-4C6E-A681-715FA12657B5}"/>
                </a:ext>
              </a:extLst>
            </p:cNvPr>
            <p:cNvSpPr txBox="1"/>
            <p:nvPr/>
          </p:nvSpPr>
          <p:spPr>
            <a:xfrm>
              <a:off x="7055179" y="5207764"/>
              <a:ext cx="1969078" cy="697627"/>
            </a:xfrm>
            <a:prstGeom prst="rect">
              <a:avLst/>
            </a:prstGeom>
          </p:spPr>
          <p:txBody>
            <a:bodyPr vert="horz" wrap="square" lIns="91440" tIns="45720" rIns="91440" bIns="45720" rtlCol="0" anchor="t">
              <a:spAutoFit/>
            </a:bodyPr>
            <a:lstStyle/>
            <a:p>
              <a:pPr algn="l"/>
              <a:r>
                <a:rPr lang="en-GB" dirty="0">
                  <a:latin typeface="Calibri" panose="020F0502020204030204" pitchFamily="34" charset="0"/>
                  <a:cs typeface="Calibri" panose="020F0502020204030204" pitchFamily="34" charset="0"/>
                  <a:hlinkClick r:id="rId5"/>
                </a:rPr>
                <a:t>www.menti.com</a:t>
              </a:r>
              <a:endParaRPr lang="en-GB" dirty="0">
                <a:latin typeface="Calibri" panose="020F0502020204030204" pitchFamily="34" charset="0"/>
                <a:cs typeface="Calibri" panose="020F0502020204030204" pitchFamily="34" charset="0"/>
              </a:endParaRPr>
            </a:p>
            <a:p>
              <a:pPr algn="l">
                <a:spcBef>
                  <a:spcPts val="400"/>
                </a:spcBef>
              </a:pPr>
              <a:r>
                <a:rPr lang="en-GB" dirty="0">
                  <a:latin typeface="Calibri" panose="020F0502020204030204" pitchFamily="34" charset="0"/>
                  <a:cs typeface="Calibri" panose="020F0502020204030204" pitchFamily="34" charset="0"/>
                </a:rPr>
                <a:t>code: </a:t>
              </a:r>
              <a:r>
                <a:rPr lang="en-GB" sz="1800" dirty="0">
                  <a:latin typeface="+mj-lt"/>
                </a:rPr>
                <a:t>1208 6026</a:t>
              </a:r>
            </a:p>
          </p:txBody>
        </p:sp>
      </p:grpSp>
    </p:spTree>
    <p:extLst>
      <p:ext uri="{BB962C8B-B14F-4D97-AF65-F5344CB8AC3E}">
        <p14:creationId xmlns:p14="http://schemas.microsoft.com/office/powerpoint/2010/main" val="23642466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ext Box 2"/>
          <p:cNvSpPr txBox="1">
            <a:spLocks noChangeArrowheads="1"/>
          </p:cNvSpPr>
          <p:nvPr/>
        </p:nvSpPr>
        <p:spPr bwMode="auto">
          <a:xfrm>
            <a:off x="203200" y="122462"/>
            <a:ext cx="8229600" cy="366713"/>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b="1">
              <a:solidFill>
                <a:srgbClr val="4D4D4D"/>
              </a:solidFill>
              <a:latin typeface="Calibri" panose="020F0502020204030204" pitchFamily="34" charset="0"/>
              <a:cs typeface="Calibri" panose="020F0502020204030204" pitchFamily="34" charset="0"/>
            </a:endParaRPr>
          </a:p>
        </p:txBody>
      </p:sp>
      <p:sp>
        <p:nvSpPr>
          <p:cNvPr id="36868" name="Text Box 3"/>
          <p:cNvSpPr txBox="1">
            <a:spLocks noChangeArrowheads="1"/>
          </p:cNvSpPr>
          <p:nvPr/>
        </p:nvSpPr>
        <p:spPr bwMode="auto">
          <a:xfrm>
            <a:off x="6108700" y="4523012"/>
            <a:ext cx="28575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sz="1600" baseline="30000">
              <a:solidFill>
                <a:srgbClr val="006600"/>
              </a:solidFill>
              <a:latin typeface="Calibri" panose="020F0502020204030204" pitchFamily="34" charset="0"/>
              <a:cs typeface="Calibri" panose="020F0502020204030204" pitchFamily="34" charset="0"/>
            </a:endParaRPr>
          </a:p>
        </p:txBody>
      </p:sp>
      <p:sp>
        <p:nvSpPr>
          <p:cNvPr id="36869" name="Text Box 4"/>
          <p:cNvSpPr txBox="1">
            <a:spLocks noChangeArrowheads="1"/>
          </p:cNvSpPr>
          <p:nvPr/>
        </p:nvSpPr>
        <p:spPr bwMode="auto">
          <a:xfrm>
            <a:off x="323850" y="1244825"/>
            <a:ext cx="8550275" cy="351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sz="2400" b="1" dirty="0">
                <a:solidFill>
                  <a:srgbClr val="0000FF"/>
                </a:solidFill>
                <a:latin typeface="Calibri" panose="020F0502020204030204" pitchFamily="34" charset="0"/>
                <a:cs typeface="Calibri" panose="020F0502020204030204" pitchFamily="34" charset="0"/>
              </a:rPr>
              <a:t>Outline:</a:t>
            </a:r>
            <a:r>
              <a:rPr lang="en-US" sz="2000" b="1" dirty="0">
                <a:solidFill>
                  <a:srgbClr val="0000FF"/>
                </a:solidFill>
                <a:latin typeface="Calibri" panose="020F0502020204030204" pitchFamily="34" charset="0"/>
                <a:cs typeface="Calibri" panose="020F0502020204030204" pitchFamily="34" charset="0"/>
              </a:rPr>
              <a:t>     </a:t>
            </a:r>
          </a:p>
          <a:p>
            <a:pPr algn="l">
              <a:lnSpc>
                <a:spcPct val="80000"/>
              </a:lnSpc>
              <a:buFont typeface="Wingdings" pitchFamily="2" charset="2"/>
              <a:buChar char="Ø"/>
            </a:pPr>
            <a:r>
              <a:rPr lang="en-US" sz="2000" b="1" dirty="0">
                <a:solidFill>
                  <a:schemeClr val="tx1">
                    <a:lumMod val="50000"/>
                    <a:lumOff val="50000"/>
                  </a:schemeClr>
                </a:solidFill>
                <a:latin typeface="Calibri" panose="020F0502020204030204" pitchFamily="34" charset="0"/>
                <a:cs typeface="Calibri" panose="020F0502020204030204" pitchFamily="34" charset="0"/>
              </a:rPr>
              <a:t> </a:t>
            </a:r>
            <a:r>
              <a:rPr lang="en-US" sz="2000" dirty="0">
                <a:solidFill>
                  <a:schemeClr val="tx1">
                    <a:lumMod val="50000"/>
                    <a:lumOff val="50000"/>
                  </a:schemeClr>
                </a:solidFill>
                <a:latin typeface="Calibri" panose="020F0502020204030204" pitchFamily="34" charset="0"/>
                <a:cs typeface="Calibri" panose="020F0502020204030204" pitchFamily="34" charset="0"/>
              </a:rPr>
              <a:t>Time and frequency domain treatment &amp; Fourier Transformation </a:t>
            </a:r>
          </a:p>
          <a:p>
            <a:pPr algn="l">
              <a:lnSpc>
                <a:spcPct val="80000"/>
              </a:lnSpc>
              <a:buFont typeface="Wingdings" pitchFamily="2" charset="2"/>
              <a:buChar char="Ø"/>
            </a:pPr>
            <a:r>
              <a:rPr lang="en-US" sz="2000" dirty="0">
                <a:latin typeface="Calibri" panose="020F0502020204030204" pitchFamily="34" charset="0"/>
                <a:cs typeface="Calibri" panose="020F0502020204030204" pitchFamily="34" charset="0"/>
              </a:rPr>
              <a:t> </a:t>
            </a:r>
            <a:r>
              <a:rPr lang="en-US" sz="2000" dirty="0">
                <a:solidFill>
                  <a:srgbClr val="0000FF"/>
                </a:solidFill>
                <a:latin typeface="Calibri" panose="020F0502020204030204" pitchFamily="34" charset="0"/>
                <a:cs typeface="Calibri" panose="020F0502020204030204" pitchFamily="34" charset="0"/>
              </a:rPr>
              <a:t>Signal generation </a:t>
            </a:r>
            <a:r>
              <a:rPr lang="en-US" sz="2000" dirty="0">
                <a:solidFill>
                  <a:srgbClr val="0000FF"/>
                </a:solidFill>
                <a:latin typeface="Calibri" panose="020F0502020204030204" pitchFamily="34" charset="0"/>
                <a:cs typeface="Calibri" panose="020F0502020204030204" pitchFamily="34" charset="0"/>
                <a:sym typeface="Symbol" pitchFamily="18" charset="2"/>
              </a:rPr>
              <a:t>  transfer impedance</a:t>
            </a:r>
          </a:p>
          <a:p>
            <a:pPr algn="l">
              <a:lnSpc>
                <a:spcPct val="80000"/>
              </a:lnSpc>
              <a:buFont typeface="Wingdings" pitchFamily="2" charset="2"/>
              <a:buChar char="Ø"/>
            </a:pPr>
            <a:r>
              <a:rPr lang="en-US" sz="2000" dirty="0">
                <a:latin typeface="Calibri" panose="020F0502020204030204" pitchFamily="34" charset="0"/>
                <a:cs typeface="Calibri" panose="020F0502020204030204" pitchFamily="34" charset="0"/>
              </a:rPr>
              <a:t> Capacitive </a:t>
            </a:r>
            <a:r>
              <a:rPr lang="en-US" sz="2000" i="1" dirty="0">
                <a:latin typeface="Calibri" panose="020F0502020204030204" pitchFamily="34" charset="0"/>
                <a:cs typeface="Calibri" panose="020F0502020204030204" pitchFamily="34" charset="0"/>
              </a:rPr>
              <a:t>button </a:t>
            </a:r>
            <a:r>
              <a:rPr lang="en-US" sz="2000" dirty="0">
                <a:latin typeface="Calibri" panose="020F0502020204030204" pitchFamily="34" charset="0"/>
                <a:cs typeface="Calibri" panose="020F0502020204030204" pitchFamily="34" charset="0"/>
              </a:rPr>
              <a:t>BPM for high frequencies</a:t>
            </a:r>
            <a:endParaRPr lang="en-US" sz="2000" dirty="0">
              <a:latin typeface="Calibri" panose="020F0502020204030204" pitchFamily="34" charset="0"/>
              <a:cs typeface="Calibri" panose="020F0502020204030204" pitchFamily="34" charset="0"/>
              <a:sym typeface="Symbol" pitchFamily="18" charset="2"/>
            </a:endParaRPr>
          </a:p>
          <a:p>
            <a:pPr algn="l">
              <a:lnSpc>
                <a:spcPct val="80000"/>
              </a:lnSpc>
              <a:buFont typeface="Wingdings" pitchFamily="2" charset="2"/>
              <a:buChar char="Ø"/>
            </a:pPr>
            <a:r>
              <a:rPr lang="en-US" sz="2000" dirty="0">
                <a:latin typeface="Calibri" panose="020F0502020204030204" pitchFamily="34" charset="0"/>
                <a:cs typeface="Calibri" panose="020F0502020204030204" pitchFamily="34" charset="0"/>
              </a:rPr>
              <a:t> Capacitive </a:t>
            </a:r>
            <a:r>
              <a:rPr lang="en-US" sz="2000" i="1" dirty="0">
                <a:latin typeface="Calibri" panose="020F0502020204030204" pitchFamily="34" charset="0"/>
                <a:cs typeface="Calibri" panose="020F0502020204030204" pitchFamily="34" charset="0"/>
              </a:rPr>
              <a:t>linear-cut</a:t>
            </a:r>
            <a:r>
              <a:rPr lang="en-US" sz="2000" dirty="0">
                <a:latin typeface="Calibri" panose="020F0502020204030204" pitchFamily="34" charset="0"/>
                <a:cs typeface="Calibri" panose="020F0502020204030204" pitchFamily="34" charset="0"/>
              </a:rPr>
              <a:t> BPM for low frequencies </a:t>
            </a:r>
            <a:endParaRPr lang="en-US" sz="2000" dirty="0">
              <a:latin typeface="Calibri" panose="020F0502020204030204" pitchFamily="34" charset="0"/>
              <a:cs typeface="Calibri" panose="020F0502020204030204" pitchFamily="34" charset="0"/>
              <a:sym typeface="Symbol" pitchFamily="18" charset="2"/>
            </a:endParaRPr>
          </a:p>
          <a:p>
            <a:pPr algn="l">
              <a:lnSpc>
                <a:spcPct val="80000"/>
              </a:lnSpc>
              <a:buFont typeface="Wingdings" pitchFamily="2" charset="2"/>
              <a:buChar char="Ø"/>
            </a:pPr>
            <a:r>
              <a:rPr lang="en-US" sz="2000" dirty="0">
                <a:latin typeface="Calibri" panose="020F0502020204030204" pitchFamily="34" charset="0"/>
                <a:cs typeface="Calibri" panose="020F0502020204030204" pitchFamily="34" charset="0"/>
              </a:rPr>
              <a:t> Electronics for position evaluation</a:t>
            </a:r>
          </a:p>
          <a:p>
            <a:pPr algn="l">
              <a:lnSpc>
                <a:spcPct val="80000"/>
              </a:lnSpc>
              <a:buFont typeface="Wingdings" pitchFamily="2" charset="2"/>
              <a:buChar char="Ø"/>
            </a:pPr>
            <a:r>
              <a:rPr lang="en-US" sz="2000" dirty="0">
                <a:latin typeface="Calibri" panose="020F0502020204030204" pitchFamily="34" charset="0"/>
                <a:cs typeface="Calibri" panose="020F0502020204030204" pitchFamily="34" charset="0"/>
              </a:rPr>
              <a:t> BPMs for measurement of closed orbit, tune and further lattice functions</a:t>
            </a:r>
          </a:p>
          <a:p>
            <a:pPr algn="l">
              <a:lnSpc>
                <a:spcPct val="80000"/>
              </a:lnSpc>
              <a:buFont typeface="Wingdings" pitchFamily="2" charset="2"/>
              <a:buChar char="Ø"/>
            </a:pPr>
            <a:r>
              <a:rPr lang="en-US" sz="2000" dirty="0">
                <a:latin typeface="Calibri" panose="020F0502020204030204" pitchFamily="34" charset="0"/>
                <a:cs typeface="Calibri" panose="020F0502020204030204" pitchFamily="34" charset="0"/>
              </a:rPr>
              <a:t> Summary</a:t>
            </a:r>
          </a:p>
          <a:p>
            <a:pPr algn="l">
              <a:lnSpc>
                <a:spcPct val="80000"/>
              </a:lnSpc>
            </a:pPr>
            <a:endParaRPr lang="en-US" sz="2000" b="1" dirty="0">
              <a:latin typeface="Calibri" panose="020F0502020204030204" pitchFamily="34" charset="0"/>
              <a:cs typeface="Calibri" panose="020F0502020204030204" pitchFamily="34" charset="0"/>
            </a:endParaRPr>
          </a:p>
        </p:txBody>
      </p:sp>
      <p:sp>
        <p:nvSpPr>
          <p:cNvPr id="6"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a:latin typeface="Calibri" panose="020F0502020204030204" pitchFamily="34" charset="0"/>
                <a:cs typeface="Calibri" panose="020F0502020204030204" pitchFamily="34" charset="0"/>
              </a:rPr>
              <a:t>Pick-Ups for bunched Beams</a:t>
            </a:r>
          </a:p>
        </p:txBody>
      </p:sp>
    </p:spTree>
    <p:extLst>
      <p:ext uri="{BB962C8B-B14F-4D97-AF65-F5344CB8AC3E}">
        <p14:creationId xmlns:p14="http://schemas.microsoft.com/office/powerpoint/2010/main" val="1332695926"/>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Pick-Ups for bunched Beams</a:t>
            </a:r>
          </a:p>
        </p:txBody>
      </p:sp>
      <p:sp>
        <p:nvSpPr>
          <p:cNvPr id="2052" name="Text Box 3"/>
          <p:cNvSpPr txBox="1">
            <a:spLocks noChangeArrowheads="1"/>
          </p:cNvSpPr>
          <p:nvPr/>
        </p:nvSpPr>
        <p:spPr bwMode="auto">
          <a:xfrm>
            <a:off x="125413" y="1146256"/>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2053" name="Text Box 4"/>
          <p:cNvSpPr txBox="1">
            <a:spLocks noChangeArrowheads="1"/>
          </p:cNvSpPr>
          <p:nvPr/>
        </p:nvSpPr>
        <p:spPr bwMode="auto">
          <a:xfrm>
            <a:off x="279400" y="885906"/>
            <a:ext cx="8509000" cy="690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The image current at the beam pipe is monitored on a high frequency basis</a:t>
            </a:r>
          </a:p>
          <a:p>
            <a:pPr algn="l">
              <a:lnSpc>
                <a:spcPct val="70000"/>
              </a:lnSpc>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i.e. the ac-part given by the bunched beam.</a:t>
            </a:r>
          </a:p>
        </p:txBody>
      </p:sp>
      <p:pic>
        <p:nvPicPr>
          <p:cNvPr id="2054"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5625" y="1608219"/>
            <a:ext cx="5283200" cy="2659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55" name="Text Box 7"/>
          <p:cNvSpPr txBox="1">
            <a:spLocks noChangeArrowheads="1"/>
          </p:cNvSpPr>
          <p:nvPr/>
        </p:nvSpPr>
        <p:spPr bwMode="auto">
          <a:xfrm>
            <a:off x="5491163" y="1614569"/>
            <a:ext cx="3425825" cy="14773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2000" dirty="0">
                <a:solidFill>
                  <a:srgbClr val="0000FF"/>
                </a:solidFill>
                <a:latin typeface="Calibri" panose="020F0502020204030204" pitchFamily="34" charset="0"/>
                <a:cs typeface="Calibri" panose="020F0502020204030204" pitchFamily="34" charset="0"/>
              </a:rPr>
              <a:t>Beam Position Monitor </a:t>
            </a:r>
            <a:r>
              <a:rPr lang="en-US" altLang="de-DE" sz="2000" b="1" dirty="0">
                <a:solidFill>
                  <a:srgbClr val="0000FF"/>
                </a:solidFill>
                <a:latin typeface="Calibri" panose="020F0502020204030204" pitchFamily="34" charset="0"/>
                <a:cs typeface="Calibri" panose="020F0502020204030204" pitchFamily="34" charset="0"/>
              </a:rPr>
              <a:t>BPM </a:t>
            </a:r>
            <a:r>
              <a:rPr lang="en-US" altLang="de-DE" sz="2000" dirty="0">
                <a:solidFill>
                  <a:srgbClr val="0000FF"/>
                </a:solidFill>
                <a:latin typeface="Calibri" panose="020F0502020204030204" pitchFamily="34" charset="0"/>
                <a:cs typeface="Calibri" panose="020F0502020204030204" pitchFamily="34" charset="0"/>
              </a:rPr>
              <a:t>equals Pick-Up </a:t>
            </a:r>
            <a:r>
              <a:rPr lang="en-US" altLang="de-DE" sz="2000" b="1" dirty="0">
                <a:solidFill>
                  <a:srgbClr val="0000FF"/>
                </a:solidFill>
                <a:latin typeface="Calibri" panose="020F0502020204030204" pitchFamily="34" charset="0"/>
                <a:cs typeface="Calibri" panose="020F0502020204030204" pitchFamily="34" charset="0"/>
              </a:rPr>
              <a:t>PU</a:t>
            </a:r>
          </a:p>
          <a:p>
            <a:pPr algn="l" eaLnBrk="1" hangingPunct="1"/>
            <a:r>
              <a:rPr lang="en-US" altLang="de-DE" sz="2000" dirty="0">
                <a:solidFill>
                  <a:srgbClr val="0000FF"/>
                </a:solidFill>
                <a:latin typeface="Calibri" panose="020F0502020204030204" pitchFamily="34" charset="0"/>
                <a:cs typeface="Calibri" panose="020F0502020204030204" pitchFamily="34" charset="0"/>
              </a:rPr>
              <a:t>Most frequent used instrument!</a:t>
            </a:r>
          </a:p>
        </p:txBody>
      </p:sp>
      <p:sp>
        <p:nvSpPr>
          <p:cNvPr id="2057" name="Text Box 11"/>
          <p:cNvSpPr txBox="1">
            <a:spLocks noChangeArrowheads="1"/>
          </p:cNvSpPr>
          <p:nvPr/>
        </p:nvSpPr>
        <p:spPr bwMode="auto">
          <a:xfrm>
            <a:off x="5894388" y="3481469"/>
            <a:ext cx="3252787" cy="6186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dirty="0">
                <a:solidFill>
                  <a:schemeClr val="tx2"/>
                </a:solidFill>
                <a:latin typeface="Calibri" panose="020F0502020204030204" pitchFamily="34" charset="0"/>
                <a:cs typeface="Calibri" panose="020F0502020204030204" pitchFamily="34" charset="0"/>
              </a:rPr>
              <a:t>For relativistic velocities, </a:t>
            </a:r>
          </a:p>
          <a:p>
            <a:pPr algn="l" eaLnBrk="1" hangingPunct="1">
              <a:lnSpc>
                <a:spcPct val="40000"/>
              </a:lnSpc>
            </a:pPr>
            <a:r>
              <a:rPr lang="en-US" altLang="de-DE" dirty="0">
                <a:solidFill>
                  <a:schemeClr val="tx2"/>
                </a:solidFill>
                <a:latin typeface="Calibri" panose="020F0502020204030204" pitchFamily="34" charset="0"/>
                <a:cs typeface="Calibri" panose="020F0502020204030204" pitchFamily="34" charset="0"/>
              </a:rPr>
              <a:t>the electric field is transversal:</a:t>
            </a:r>
            <a:r>
              <a:rPr lang="en-US" altLang="de-DE" sz="1600" dirty="0">
                <a:solidFill>
                  <a:schemeClr val="tx2"/>
                </a:solidFill>
                <a:latin typeface="Calibri" panose="020F0502020204030204" pitchFamily="34" charset="0"/>
                <a:cs typeface="Calibri" panose="020F0502020204030204" pitchFamily="34" charset="0"/>
              </a:rPr>
              <a:t> </a:t>
            </a:r>
            <a:endParaRPr lang="el-GR" altLang="de-DE" sz="1600" baseline="-25000" dirty="0">
              <a:solidFill>
                <a:schemeClr val="tx2"/>
              </a:solidFill>
              <a:latin typeface="Calibri" panose="020F0502020204030204" pitchFamily="34" charset="0"/>
              <a:cs typeface="Calibri" panose="020F0502020204030204" pitchFamily="34" charset="0"/>
            </a:endParaRPr>
          </a:p>
        </p:txBody>
      </p:sp>
      <p:graphicFrame>
        <p:nvGraphicFramePr>
          <p:cNvPr id="2058" name="Object 12"/>
          <p:cNvGraphicFramePr>
            <a:graphicFrameLocks noChangeAspect="1"/>
          </p:cNvGraphicFramePr>
          <p:nvPr>
            <p:extLst>
              <p:ext uri="{D42A27DB-BD31-4B8C-83A1-F6EECF244321}">
                <p14:modId xmlns:p14="http://schemas.microsoft.com/office/powerpoint/2010/main" val="3026974186"/>
              </p:ext>
            </p:extLst>
          </p:nvPr>
        </p:nvGraphicFramePr>
        <p:xfrm>
          <a:off x="5911850" y="4103769"/>
          <a:ext cx="2965450" cy="477837"/>
        </p:xfrm>
        <a:graphic>
          <a:graphicData uri="http://schemas.openxmlformats.org/presentationml/2006/ole">
            <mc:AlternateContent xmlns:mc="http://schemas.openxmlformats.org/markup-compatibility/2006">
              <mc:Choice xmlns:v="urn:schemas-microsoft-com:vml" Requires="v">
                <p:oleObj spid="_x0000_s2266" name="Equation" r:id="rId5" imgW="1497950" imgH="241195" progId="Equation.3">
                  <p:embed/>
                </p:oleObj>
              </mc:Choice>
              <mc:Fallback>
                <p:oleObj name="Equation" r:id="rId5" imgW="1497950" imgH="241195" progId="Equation.3">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11850" y="4103769"/>
                        <a:ext cx="2965450" cy="477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Foliennummernplatzhalter 2"/>
          <p:cNvSpPr>
            <a:spLocks noGrp="1"/>
          </p:cNvSpPr>
          <p:nvPr>
            <p:ph type="sldNum" sz="quarter" idx="10"/>
          </p:nvPr>
        </p:nvSpPr>
        <p:spPr/>
        <p:txBody>
          <a:bodyPr/>
          <a:lstStyle/>
          <a:p>
            <a:pPr>
              <a:defRPr/>
            </a:pPr>
            <a:fld id="{F4F74901-CEAD-44A6-B781-9B0389E2664F}" type="slidenum">
              <a:rPr lang="en-US"/>
              <a:pPr>
                <a:defRPr/>
              </a:pPr>
              <a:t>13</a:t>
            </a:fld>
            <a:endParaRPr lang="en-US"/>
          </a:p>
        </p:txBody>
      </p:sp>
      <p:sp>
        <p:nvSpPr>
          <p:cNvPr id="353282" name="Rectangle 2"/>
          <p:cNvSpPr>
            <a:spLocks noChangeArrowheads="1"/>
          </p:cNvSpPr>
          <p:nvPr/>
        </p:nvSpPr>
        <p:spPr bwMode="auto">
          <a:xfrm>
            <a:off x="136525" y="2982913"/>
            <a:ext cx="8902700" cy="3055937"/>
          </a:xfrm>
          <a:prstGeom prst="rec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076" name="Rectangle 3"/>
          <p:cNvSpPr>
            <a:spLocks noChangeArrowheads="1"/>
          </p:cNvSpPr>
          <p:nvPr/>
        </p:nvSpPr>
        <p:spPr bwMode="auto">
          <a:xfrm>
            <a:off x="136525" y="2982913"/>
            <a:ext cx="3089275" cy="473075"/>
          </a:xfrm>
          <a:prstGeom prst="rect">
            <a:avLst/>
          </a:prstGeom>
          <a:gradFill rotWithShape="1">
            <a:gsLst>
              <a:gs pos="0">
                <a:srgbClr val="6C6C6C"/>
              </a:gs>
              <a:gs pos="100000">
                <a:srgbClr val="EAEAEA"/>
              </a:gs>
            </a:gsLst>
            <a:lin ang="5400000" scaled="1"/>
          </a:gra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77" name="Rectangle 4"/>
          <p:cNvSpPr>
            <a:spLocks noChangeArrowheads="1"/>
          </p:cNvSpPr>
          <p:nvPr/>
        </p:nvSpPr>
        <p:spPr bwMode="auto">
          <a:xfrm>
            <a:off x="3225800" y="2982913"/>
            <a:ext cx="1309688" cy="428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78" name="Rectangle 5"/>
          <p:cNvSpPr>
            <a:spLocks noChangeArrowheads="1"/>
          </p:cNvSpPr>
          <p:nvPr/>
        </p:nvSpPr>
        <p:spPr bwMode="auto">
          <a:xfrm>
            <a:off x="4640263" y="2982913"/>
            <a:ext cx="1309687" cy="428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79" name="Rectangle 6"/>
          <p:cNvSpPr>
            <a:spLocks noChangeArrowheads="1"/>
          </p:cNvSpPr>
          <p:nvPr/>
        </p:nvSpPr>
        <p:spPr bwMode="auto">
          <a:xfrm>
            <a:off x="5949950" y="2982913"/>
            <a:ext cx="3089275" cy="473075"/>
          </a:xfrm>
          <a:prstGeom prst="rect">
            <a:avLst/>
          </a:prstGeom>
          <a:gradFill rotWithShape="1">
            <a:gsLst>
              <a:gs pos="0">
                <a:srgbClr val="6C6C6C"/>
              </a:gs>
              <a:gs pos="100000">
                <a:srgbClr val="EAEAEA"/>
              </a:gs>
            </a:gsLst>
            <a:lin ang="5400000" scaled="1"/>
          </a:gradFill>
          <a:ln w="9525" algn="ctr">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0" name="Rectangle 7"/>
          <p:cNvSpPr>
            <a:spLocks noChangeArrowheads="1"/>
          </p:cNvSpPr>
          <p:nvPr/>
        </p:nvSpPr>
        <p:spPr bwMode="auto">
          <a:xfrm flipV="1">
            <a:off x="136525" y="5565775"/>
            <a:ext cx="3089275" cy="473075"/>
          </a:xfrm>
          <a:prstGeom prst="rect">
            <a:avLst/>
          </a:prstGeom>
          <a:gradFill rotWithShape="1">
            <a:gsLst>
              <a:gs pos="0">
                <a:srgbClr val="6C6C6C"/>
              </a:gs>
              <a:gs pos="100000">
                <a:srgbClr val="EAEAEA"/>
              </a:gs>
            </a:gsLst>
            <a:lin ang="5400000" scaled="1"/>
          </a:gra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1" name="Rectangle 8"/>
          <p:cNvSpPr>
            <a:spLocks noChangeArrowheads="1"/>
          </p:cNvSpPr>
          <p:nvPr/>
        </p:nvSpPr>
        <p:spPr bwMode="auto">
          <a:xfrm flipV="1">
            <a:off x="3225800" y="5995988"/>
            <a:ext cx="1309688" cy="42862"/>
          </a:xfrm>
          <a:prstGeom prst="rect">
            <a:avLst/>
          </a:prstGeom>
          <a:solidFill>
            <a:schemeClr val="accent1"/>
          </a:soli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2" name="Rectangle 9"/>
          <p:cNvSpPr>
            <a:spLocks noChangeArrowheads="1"/>
          </p:cNvSpPr>
          <p:nvPr/>
        </p:nvSpPr>
        <p:spPr bwMode="auto">
          <a:xfrm flipV="1">
            <a:off x="4640263" y="5989638"/>
            <a:ext cx="1309687" cy="49212"/>
          </a:xfrm>
          <a:prstGeom prst="rect">
            <a:avLst/>
          </a:prstGeom>
          <a:solidFill>
            <a:schemeClr val="accent1"/>
          </a:soli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3" name="Rectangle 10"/>
          <p:cNvSpPr>
            <a:spLocks noChangeArrowheads="1"/>
          </p:cNvSpPr>
          <p:nvPr/>
        </p:nvSpPr>
        <p:spPr bwMode="auto">
          <a:xfrm flipV="1">
            <a:off x="5949950" y="5565775"/>
            <a:ext cx="3089275" cy="473075"/>
          </a:xfrm>
          <a:prstGeom prst="rect">
            <a:avLst/>
          </a:prstGeom>
          <a:gradFill rotWithShape="1">
            <a:gsLst>
              <a:gs pos="0">
                <a:srgbClr val="6C6C6C"/>
              </a:gs>
              <a:gs pos="100000">
                <a:srgbClr val="EAEAEA"/>
              </a:gs>
            </a:gsLst>
            <a:lin ang="5400000" scaled="1"/>
          </a:gradFill>
          <a:ln w="9525" algn="ctr">
            <a:solidFill>
              <a:schemeClr val="tx1"/>
            </a:solidFill>
            <a:miter lim="800000"/>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4" name="AutoShape 11"/>
          <p:cNvSpPr>
            <a:spLocks noChangeArrowheads="1"/>
          </p:cNvSpPr>
          <p:nvPr/>
        </p:nvSpPr>
        <p:spPr bwMode="auto">
          <a:xfrm flipV="1">
            <a:off x="4548188" y="982663"/>
            <a:ext cx="84137" cy="2247900"/>
          </a:xfrm>
          <a:prstGeom prst="can">
            <a:avLst>
              <a:gd name="adj" fmla="val 99447"/>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5" name="Oval 12"/>
          <p:cNvSpPr>
            <a:spLocks noChangeArrowheads="1"/>
          </p:cNvSpPr>
          <p:nvPr/>
        </p:nvSpPr>
        <p:spPr bwMode="auto">
          <a:xfrm>
            <a:off x="3384550" y="3154363"/>
            <a:ext cx="2406650" cy="301625"/>
          </a:xfrm>
          <a:prstGeom prst="ellipse">
            <a:avLst/>
          </a:prstGeom>
          <a:gradFill rotWithShape="1">
            <a:gsLst>
              <a:gs pos="0">
                <a:srgbClr val="FFFFCC"/>
              </a:gs>
              <a:gs pos="100000">
                <a:srgbClr val="76765E"/>
              </a:gs>
            </a:gsLst>
            <a:path path="shape">
              <a:fillToRect l="50000" t="50000" r="50000" b="50000"/>
            </a:path>
          </a:gradFill>
          <a:ln w="9525">
            <a:solidFill>
              <a:schemeClr val="tx1"/>
            </a:solidFill>
            <a:round/>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6" name="AutoShape 13"/>
          <p:cNvSpPr>
            <a:spLocks noChangeArrowheads="1"/>
          </p:cNvSpPr>
          <p:nvPr/>
        </p:nvSpPr>
        <p:spPr bwMode="auto">
          <a:xfrm flipV="1">
            <a:off x="4535488" y="5824538"/>
            <a:ext cx="104775" cy="774700"/>
          </a:xfrm>
          <a:prstGeom prst="can">
            <a:avLst>
              <a:gd name="adj" fmla="val 41933"/>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7" name="Oval 14"/>
          <p:cNvSpPr>
            <a:spLocks noChangeArrowheads="1"/>
          </p:cNvSpPr>
          <p:nvPr/>
        </p:nvSpPr>
        <p:spPr bwMode="auto">
          <a:xfrm flipV="1">
            <a:off x="3384550" y="5565775"/>
            <a:ext cx="2406650" cy="301625"/>
          </a:xfrm>
          <a:prstGeom prst="ellipse">
            <a:avLst/>
          </a:prstGeom>
          <a:gradFill rotWithShape="1">
            <a:gsLst>
              <a:gs pos="0">
                <a:srgbClr val="FFFFCC"/>
              </a:gs>
              <a:gs pos="100000">
                <a:srgbClr val="76765E"/>
              </a:gs>
            </a:gsLst>
            <a:path path="shape">
              <a:fillToRect l="50000" t="50000" r="50000" b="50000"/>
            </a:path>
          </a:gradFill>
          <a:ln w="9525" algn="ctr">
            <a:solidFill>
              <a:schemeClr val="tx1"/>
            </a:solidFill>
            <a:round/>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53295" name="Oval 15"/>
          <p:cNvSpPr>
            <a:spLocks noChangeArrowheads="1"/>
          </p:cNvSpPr>
          <p:nvPr/>
        </p:nvSpPr>
        <p:spPr bwMode="auto">
          <a:xfrm>
            <a:off x="231775" y="30829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089" name="Oval 16"/>
          <p:cNvSpPr>
            <a:spLocks noChangeArrowheads="1"/>
          </p:cNvSpPr>
          <p:nvPr/>
        </p:nvSpPr>
        <p:spPr bwMode="auto">
          <a:xfrm>
            <a:off x="881063" y="3295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090" name="Oval 17"/>
          <p:cNvSpPr>
            <a:spLocks noChangeArrowheads="1"/>
          </p:cNvSpPr>
          <p:nvPr/>
        </p:nvSpPr>
        <p:spPr bwMode="auto">
          <a:xfrm>
            <a:off x="1287463" y="32972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091" name="Oval 18"/>
          <p:cNvSpPr>
            <a:spLocks noChangeArrowheads="1"/>
          </p:cNvSpPr>
          <p:nvPr/>
        </p:nvSpPr>
        <p:spPr bwMode="auto">
          <a:xfrm>
            <a:off x="1666875" y="32988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092" name="Oval 19"/>
          <p:cNvSpPr>
            <a:spLocks noChangeArrowheads="1"/>
          </p:cNvSpPr>
          <p:nvPr/>
        </p:nvSpPr>
        <p:spPr bwMode="auto">
          <a:xfrm>
            <a:off x="2493963" y="329406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300" name="Oval 20"/>
          <p:cNvSpPr>
            <a:spLocks noChangeArrowheads="1"/>
          </p:cNvSpPr>
          <p:nvPr/>
        </p:nvSpPr>
        <p:spPr bwMode="auto">
          <a:xfrm>
            <a:off x="169863" y="32654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094" name="Oval 21"/>
          <p:cNvSpPr>
            <a:spLocks noChangeArrowheads="1"/>
          </p:cNvSpPr>
          <p:nvPr/>
        </p:nvSpPr>
        <p:spPr bwMode="auto">
          <a:xfrm>
            <a:off x="387350" y="30019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095" name="Oval 22"/>
          <p:cNvSpPr>
            <a:spLocks noChangeArrowheads="1"/>
          </p:cNvSpPr>
          <p:nvPr/>
        </p:nvSpPr>
        <p:spPr bwMode="auto">
          <a:xfrm>
            <a:off x="2163763" y="29908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096" name="Oval 23"/>
          <p:cNvSpPr>
            <a:spLocks noChangeArrowheads="1"/>
          </p:cNvSpPr>
          <p:nvPr/>
        </p:nvSpPr>
        <p:spPr bwMode="auto">
          <a:xfrm>
            <a:off x="3041650" y="30019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grpSp>
        <p:nvGrpSpPr>
          <p:cNvPr id="353304" name="Group 24"/>
          <p:cNvGrpSpPr>
            <a:grpSpLocks/>
          </p:cNvGrpSpPr>
          <p:nvPr/>
        </p:nvGrpSpPr>
        <p:grpSpPr bwMode="auto">
          <a:xfrm>
            <a:off x="-3471863" y="3979863"/>
            <a:ext cx="3394075" cy="698500"/>
            <a:chOff x="1722" y="11792"/>
            <a:chExt cx="3025" cy="772"/>
          </a:xfrm>
        </p:grpSpPr>
        <p:grpSp>
          <p:nvGrpSpPr>
            <p:cNvPr id="3245" name="Group 25"/>
            <p:cNvGrpSpPr>
              <a:grpSpLocks/>
            </p:cNvGrpSpPr>
            <p:nvPr/>
          </p:nvGrpSpPr>
          <p:grpSpPr bwMode="auto">
            <a:xfrm>
              <a:off x="2010" y="11792"/>
              <a:ext cx="2737" cy="772"/>
              <a:chOff x="2010" y="11792"/>
              <a:chExt cx="2737" cy="772"/>
            </a:xfrm>
          </p:grpSpPr>
          <p:sp>
            <p:nvSpPr>
              <p:cNvPr id="3255" name="Freeform 26"/>
              <p:cNvSpPr>
                <a:spLocks/>
              </p:cNvSpPr>
              <p:nvPr/>
            </p:nvSpPr>
            <p:spPr bwMode="auto">
              <a:xfrm>
                <a:off x="2010" y="11792"/>
                <a:ext cx="2737" cy="768"/>
              </a:xfrm>
              <a:custGeom>
                <a:avLst/>
                <a:gdLst>
                  <a:gd name="T0" fmla="*/ 0 w 8112"/>
                  <a:gd name="T1" fmla="*/ 122 h 2428"/>
                  <a:gd name="T2" fmla="*/ 202 w 8112"/>
                  <a:gd name="T3" fmla="*/ 79 h 2428"/>
                  <a:gd name="T4" fmla="*/ 459 w 8112"/>
                  <a:gd name="T5" fmla="*/ 0 h 2428"/>
                  <a:gd name="T6" fmla="*/ 721 w 8112"/>
                  <a:gd name="T7" fmla="*/ 79 h 2428"/>
                  <a:gd name="T8" fmla="*/ 923 w 8112"/>
                  <a:gd name="T9" fmla="*/ 122 h 2428"/>
                  <a:gd name="T10" fmla="*/ 722 w 8112"/>
                  <a:gd name="T11" fmla="*/ 165 h 2428"/>
                  <a:gd name="T12" fmla="*/ 459 w 8112"/>
                  <a:gd name="T13" fmla="*/ 243 h 2428"/>
                  <a:gd name="T14" fmla="*/ 202 w 8112"/>
                  <a:gd name="T15" fmla="*/ 165 h 2428"/>
                  <a:gd name="T16" fmla="*/ 0 w 8112"/>
                  <a:gd name="T17" fmla="*/ 122 h 24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112" h="2428">
                    <a:moveTo>
                      <a:pt x="0" y="1218"/>
                    </a:moveTo>
                    <a:cubicBezTo>
                      <a:pt x="156" y="1188"/>
                      <a:pt x="856" y="1130"/>
                      <a:pt x="1776" y="786"/>
                    </a:cubicBezTo>
                    <a:cubicBezTo>
                      <a:pt x="2696" y="442"/>
                      <a:pt x="3268" y="0"/>
                      <a:pt x="4028" y="0"/>
                    </a:cubicBezTo>
                    <a:cubicBezTo>
                      <a:pt x="4788" y="0"/>
                      <a:pt x="5690" y="547"/>
                      <a:pt x="6336" y="786"/>
                    </a:cubicBezTo>
                    <a:cubicBezTo>
                      <a:pt x="6982" y="1025"/>
                      <a:pt x="7979" y="1218"/>
                      <a:pt x="8112" y="1218"/>
                    </a:cubicBezTo>
                    <a:cubicBezTo>
                      <a:pt x="7972" y="1254"/>
                      <a:pt x="7019" y="1448"/>
                      <a:pt x="6339" y="1648"/>
                    </a:cubicBezTo>
                    <a:cubicBezTo>
                      <a:pt x="5658" y="1850"/>
                      <a:pt x="4788" y="2428"/>
                      <a:pt x="4028" y="2428"/>
                    </a:cubicBezTo>
                    <a:cubicBezTo>
                      <a:pt x="3268" y="2428"/>
                      <a:pt x="2447" y="1852"/>
                      <a:pt x="1776" y="1650"/>
                    </a:cubicBezTo>
                    <a:cubicBezTo>
                      <a:pt x="1228" y="1385"/>
                      <a:pt x="149" y="1247"/>
                      <a:pt x="0" y="1218"/>
                    </a:cubicBezTo>
                    <a:close/>
                  </a:path>
                </a:pathLst>
              </a:custGeom>
              <a:gradFill rotWithShape="1">
                <a:gsLst>
                  <a:gs pos="0">
                    <a:srgbClr val="4D0808"/>
                  </a:gs>
                  <a:gs pos="30000">
                    <a:srgbClr val="FF0300"/>
                  </a:gs>
                  <a:gs pos="55000">
                    <a:srgbClr val="FF7A00"/>
                  </a:gs>
                  <a:gs pos="100000">
                    <a:srgbClr val="FFF200"/>
                  </a:gs>
                </a:gsLst>
                <a:path path="rect">
                  <a:fillToRect l="50000" t="50000" r="50000" b="50000"/>
                </a:path>
              </a:gradFill>
              <a:ln>
                <a:noFill/>
              </a:ln>
              <a:effectLst>
                <a:outerShdw dist="35921" dir="2700000" algn="ctr" rotWithShape="0">
                  <a:srgbClr val="808080">
                    <a:alpha val="50000"/>
                  </a:srgbClr>
                </a:outerShdw>
              </a:effectLst>
              <a:extLst>
                <a:ext uri="{91240B29-F687-4F45-9708-019B960494DF}">
                  <a14:hiddenLine xmlns:a14="http://schemas.microsoft.com/office/drawing/2010/main" w="9525">
                    <a:solidFill>
                      <a:schemeClr val="tx1"/>
                    </a:solidFill>
                    <a:round/>
                    <a:headEnd/>
                    <a:tailEnd/>
                  </a14:hiddenLine>
                </a:ext>
              </a:extLst>
            </p:spPr>
            <p:txBody>
              <a:bodyPr/>
              <a:lstStyle/>
              <a:p>
                <a:endParaRPr lang="en-US"/>
              </a:p>
            </p:txBody>
          </p:sp>
          <p:sp>
            <p:nvSpPr>
              <p:cNvPr id="353307" name="Oval 27"/>
              <p:cNvSpPr>
                <a:spLocks noChangeAspect="1" noChangeArrowheads="1"/>
              </p:cNvSpPr>
              <p:nvPr/>
            </p:nvSpPr>
            <p:spPr bwMode="auto">
              <a:xfrm>
                <a:off x="2578" y="12111"/>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08" name="Oval 28"/>
              <p:cNvSpPr>
                <a:spLocks noChangeAspect="1" noChangeArrowheads="1"/>
              </p:cNvSpPr>
              <p:nvPr/>
            </p:nvSpPr>
            <p:spPr bwMode="auto">
              <a:xfrm>
                <a:off x="2528"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09" name="Oval 29"/>
              <p:cNvSpPr>
                <a:spLocks noChangeAspect="1" noChangeArrowheads="1"/>
              </p:cNvSpPr>
              <p:nvPr/>
            </p:nvSpPr>
            <p:spPr bwMode="auto">
              <a:xfrm>
                <a:off x="2804" y="1218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0" name="Oval 30"/>
              <p:cNvSpPr>
                <a:spLocks noChangeAspect="1" noChangeArrowheads="1"/>
              </p:cNvSpPr>
              <p:nvPr/>
            </p:nvSpPr>
            <p:spPr bwMode="auto">
              <a:xfrm>
                <a:off x="2885" y="1195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1" name="Oval 31"/>
              <p:cNvSpPr>
                <a:spLocks noChangeAspect="1" noChangeArrowheads="1"/>
              </p:cNvSpPr>
              <p:nvPr/>
            </p:nvSpPr>
            <p:spPr bwMode="auto">
              <a:xfrm>
                <a:off x="2902" y="1208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2" name="Oval 32"/>
              <p:cNvSpPr>
                <a:spLocks noChangeAspect="1" noChangeArrowheads="1"/>
              </p:cNvSpPr>
              <p:nvPr/>
            </p:nvSpPr>
            <p:spPr bwMode="auto">
              <a:xfrm>
                <a:off x="2998"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3" name="Oval 33"/>
              <p:cNvSpPr>
                <a:spLocks noChangeAspect="1" noChangeArrowheads="1"/>
              </p:cNvSpPr>
              <p:nvPr/>
            </p:nvSpPr>
            <p:spPr bwMode="auto">
              <a:xfrm>
                <a:off x="3079"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4" name="Oval 34"/>
              <p:cNvSpPr>
                <a:spLocks noChangeAspect="1" noChangeArrowheads="1"/>
              </p:cNvSpPr>
              <p:nvPr/>
            </p:nvSpPr>
            <p:spPr bwMode="auto">
              <a:xfrm>
                <a:off x="3161" y="1186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5" name="Oval 35"/>
              <p:cNvSpPr>
                <a:spLocks noChangeAspect="1" noChangeArrowheads="1"/>
              </p:cNvSpPr>
              <p:nvPr/>
            </p:nvSpPr>
            <p:spPr bwMode="auto">
              <a:xfrm>
                <a:off x="3290" y="11853"/>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6" name="Oval 36"/>
              <p:cNvSpPr>
                <a:spLocks noChangeAspect="1" noChangeArrowheads="1"/>
              </p:cNvSpPr>
              <p:nvPr/>
            </p:nvSpPr>
            <p:spPr bwMode="auto">
              <a:xfrm>
                <a:off x="3209" y="124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7" name="Oval 37"/>
              <p:cNvSpPr>
                <a:spLocks noChangeAspect="1" noChangeArrowheads="1"/>
              </p:cNvSpPr>
              <p:nvPr/>
            </p:nvSpPr>
            <p:spPr bwMode="auto">
              <a:xfrm>
                <a:off x="2463"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8" name="Oval 38"/>
              <p:cNvSpPr>
                <a:spLocks noChangeAspect="1" noChangeArrowheads="1"/>
              </p:cNvSpPr>
              <p:nvPr/>
            </p:nvSpPr>
            <p:spPr bwMode="auto">
              <a:xfrm>
                <a:off x="2772" y="12004"/>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9" name="Oval 39"/>
              <p:cNvSpPr>
                <a:spLocks noChangeAspect="1" noChangeArrowheads="1"/>
              </p:cNvSpPr>
              <p:nvPr/>
            </p:nvSpPr>
            <p:spPr bwMode="auto">
              <a:xfrm>
                <a:off x="2837" y="12278"/>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0" name="Oval 40"/>
              <p:cNvSpPr>
                <a:spLocks noChangeAspect="1" noChangeArrowheads="1"/>
              </p:cNvSpPr>
              <p:nvPr/>
            </p:nvSpPr>
            <p:spPr bwMode="auto">
              <a:xfrm>
                <a:off x="2708" y="12262"/>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1" name="Oval 41"/>
              <p:cNvSpPr>
                <a:spLocks noChangeAspect="1" noChangeArrowheads="1"/>
              </p:cNvSpPr>
              <p:nvPr/>
            </p:nvSpPr>
            <p:spPr bwMode="auto">
              <a:xfrm>
                <a:off x="2998" y="11913"/>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2" name="Oval 42"/>
              <p:cNvSpPr>
                <a:spLocks noChangeAspect="1" noChangeArrowheads="1"/>
              </p:cNvSpPr>
              <p:nvPr/>
            </p:nvSpPr>
            <p:spPr bwMode="auto">
              <a:xfrm>
                <a:off x="3031" y="12111"/>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3" name="Oval 43"/>
              <p:cNvSpPr>
                <a:spLocks noChangeAspect="1" noChangeArrowheads="1"/>
              </p:cNvSpPr>
              <p:nvPr/>
            </p:nvSpPr>
            <p:spPr bwMode="auto">
              <a:xfrm>
                <a:off x="3096" y="119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4" name="Oval 44"/>
              <p:cNvSpPr>
                <a:spLocks noChangeAspect="1" noChangeArrowheads="1"/>
              </p:cNvSpPr>
              <p:nvPr/>
            </p:nvSpPr>
            <p:spPr bwMode="auto">
              <a:xfrm>
                <a:off x="3243" y="11959"/>
                <a:ext cx="75"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5" name="Oval 45"/>
              <p:cNvSpPr>
                <a:spLocks noChangeAspect="1" noChangeArrowheads="1"/>
              </p:cNvSpPr>
              <p:nvPr/>
            </p:nvSpPr>
            <p:spPr bwMode="auto">
              <a:xfrm>
                <a:off x="3243" y="12339"/>
                <a:ext cx="75"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6" name="Oval 46"/>
              <p:cNvSpPr>
                <a:spLocks noChangeAspect="1" noChangeArrowheads="1"/>
              </p:cNvSpPr>
              <p:nvPr/>
            </p:nvSpPr>
            <p:spPr bwMode="auto">
              <a:xfrm>
                <a:off x="2415" y="1217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7" name="Oval 47"/>
              <p:cNvSpPr>
                <a:spLocks noChangeAspect="1" noChangeArrowheads="1"/>
              </p:cNvSpPr>
              <p:nvPr/>
            </p:nvSpPr>
            <p:spPr bwMode="auto">
              <a:xfrm>
                <a:off x="2204" y="1213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8" name="Oval 48"/>
              <p:cNvSpPr>
                <a:spLocks noChangeAspect="1" noChangeArrowheads="1"/>
              </p:cNvSpPr>
              <p:nvPr/>
            </p:nvSpPr>
            <p:spPr bwMode="auto">
              <a:xfrm>
                <a:off x="2772" y="12096"/>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9" name="Oval 49"/>
              <p:cNvSpPr>
                <a:spLocks noChangeAspect="1" noChangeArrowheads="1"/>
              </p:cNvSpPr>
              <p:nvPr/>
            </p:nvSpPr>
            <p:spPr bwMode="auto">
              <a:xfrm>
                <a:off x="2933" y="12187"/>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0" name="Oval 50"/>
              <p:cNvSpPr>
                <a:spLocks noChangeAspect="1" noChangeArrowheads="1"/>
              </p:cNvSpPr>
              <p:nvPr/>
            </p:nvSpPr>
            <p:spPr bwMode="auto">
              <a:xfrm>
                <a:off x="2984" y="12262"/>
                <a:ext cx="75"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1" name="Oval 51"/>
              <p:cNvSpPr>
                <a:spLocks noChangeAspect="1" noChangeArrowheads="1"/>
              </p:cNvSpPr>
              <p:nvPr/>
            </p:nvSpPr>
            <p:spPr bwMode="auto">
              <a:xfrm>
                <a:off x="3079" y="1239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2" name="Oval 52"/>
              <p:cNvSpPr>
                <a:spLocks noChangeAspect="1" noChangeArrowheads="1"/>
              </p:cNvSpPr>
              <p:nvPr/>
            </p:nvSpPr>
            <p:spPr bwMode="auto">
              <a:xfrm>
                <a:off x="3192" y="12141"/>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3" name="Oval 53"/>
              <p:cNvSpPr>
                <a:spLocks noChangeAspect="1" noChangeArrowheads="1"/>
              </p:cNvSpPr>
              <p:nvPr/>
            </p:nvSpPr>
            <p:spPr bwMode="auto">
              <a:xfrm>
                <a:off x="3209"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4" name="Oval 54"/>
              <p:cNvSpPr>
                <a:spLocks noChangeAspect="1" noChangeArrowheads="1"/>
              </p:cNvSpPr>
              <p:nvPr/>
            </p:nvSpPr>
            <p:spPr bwMode="auto">
              <a:xfrm>
                <a:off x="3387" y="11913"/>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5" name="Oval 55"/>
              <p:cNvSpPr>
                <a:spLocks noChangeAspect="1" noChangeArrowheads="1"/>
              </p:cNvSpPr>
              <p:nvPr/>
            </p:nvSpPr>
            <p:spPr bwMode="auto">
              <a:xfrm>
                <a:off x="3420"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6" name="Oval 56"/>
              <p:cNvSpPr>
                <a:spLocks noChangeAspect="1" noChangeArrowheads="1"/>
              </p:cNvSpPr>
              <p:nvPr/>
            </p:nvSpPr>
            <p:spPr bwMode="auto">
              <a:xfrm>
                <a:off x="2336" y="12125"/>
                <a:ext cx="75"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7" name="Oval 57"/>
              <p:cNvSpPr>
                <a:spLocks noChangeAspect="1" noChangeArrowheads="1"/>
              </p:cNvSpPr>
              <p:nvPr/>
            </p:nvSpPr>
            <p:spPr bwMode="auto">
              <a:xfrm>
                <a:off x="2674"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8" name="Oval 58"/>
              <p:cNvSpPr>
                <a:spLocks noChangeAspect="1" noChangeArrowheads="1"/>
              </p:cNvSpPr>
              <p:nvPr/>
            </p:nvSpPr>
            <p:spPr bwMode="auto">
              <a:xfrm>
                <a:off x="2674" y="1215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9" name="Oval 59"/>
              <p:cNvSpPr>
                <a:spLocks noChangeAspect="1" noChangeArrowheads="1"/>
              </p:cNvSpPr>
              <p:nvPr/>
            </p:nvSpPr>
            <p:spPr bwMode="auto">
              <a:xfrm>
                <a:off x="2950" y="123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0" name="Oval 60"/>
              <p:cNvSpPr>
                <a:spLocks noChangeAspect="1" noChangeArrowheads="1"/>
              </p:cNvSpPr>
              <p:nvPr/>
            </p:nvSpPr>
            <p:spPr bwMode="auto">
              <a:xfrm>
                <a:off x="3096" y="12308"/>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1" name="Oval 61"/>
              <p:cNvSpPr>
                <a:spLocks noChangeAspect="1" noChangeArrowheads="1"/>
              </p:cNvSpPr>
              <p:nvPr/>
            </p:nvSpPr>
            <p:spPr bwMode="auto">
              <a:xfrm>
                <a:off x="3144"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2" name="Oval 62"/>
              <p:cNvSpPr>
                <a:spLocks noChangeAspect="1" noChangeArrowheads="1"/>
              </p:cNvSpPr>
              <p:nvPr/>
            </p:nvSpPr>
            <p:spPr bwMode="auto">
              <a:xfrm>
                <a:off x="3290" y="12096"/>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3" name="Oval 63"/>
              <p:cNvSpPr>
                <a:spLocks noChangeAspect="1" noChangeArrowheads="1"/>
              </p:cNvSpPr>
              <p:nvPr/>
            </p:nvSpPr>
            <p:spPr bwMode="auto">
              <a:xfrm>
                <a:off x="3322" y="12217"/>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4" name="Oval 64"/>
              <p:cNvSpPr>
                <a:spLocks noChangeAspect="1" noChangeArrowheads="1"/>
              </p:cNvSpPr>
              <p:nvPr/>
            </p:nvSpPr>
            <p:spPr bwMode="auto">
              <a:xfrm>
                <a:off x="3420" y="12490"/>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5" name="Oval 65"/>
              <p:cNvSpPr>
                <a:spLocks noChangeAspect="1" noChangeArrowheads="1"/>
              </p:cNvSpPr>
              <p:nvPr/>
            </p:nvSpPr>
            <p:spPr bwMode="auto">
              <a:xfrm>
                <a:off x="3387" y="1239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6" name="Oval 66"/>
              <p:cNvSpPr>
                <a:spLocks noChangeAspect="1" noChangeArrowheads="1"/>
              </p:cNvSpPr>
              <p:nvPr/>
            </p:nvSpPr>
            <p:spPr bwMode="auto">
              <a:xfrm flipH="1">
                <a:off x="4149" y="12111"/>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7" name="Oval 67"/>
              <p:cNvSpPr>
                <a:spLocks noChangeAspect="1" noChangeArrowheads="1"/>
              </p:cNvSpPr>
              <p:nvPr/>
            </p:nvSpPr>
            <p:spPr bwMode="auto">
              <a:xfrm flipH="1">
                <a:off x="4197"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8" name="Oval 68"/>
              <p:cNvSpPr>
                <a:spLocks noChangeAspect="1" noChangeArrowheads="1"/>
              </p:cNvSpPr>
              <p:nvPr/>
            </p:nvSpPr>
            <p:spPr bwMode="auto">
              <a:xfrm flipH="1">
                <a:off x="3921" y="12187"/>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9" name="Oval 69"/>
              <p:cNvSpPr>
                <a:spLocks noChangeAspect="1" noChangeArrowheads="1"/>
              </p:cNvSpPr>
              <p:nvPr/>
            </p:nvSpPr>
            <p:spPr bwMode="auto">
              <a:xfrm flipH="1">
                <a:off x="3840" y="1195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0" name="Oval 70"/>
              <p:cNvSpPr>
                <a:spLocks noChangeAspect="1" noChangeArrowheads="1"/>
              </p:cNvSpPr>
              <p:nvPr/>
            </p:nvSpPr>
            <p:spPr bwMode="auto">
              <a:xfrm flipH="1">
                <a:off x="3826" y="12080"/>
                <a:ext cx="75"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1" name="Oval 71"/>
              <p:cNvSpPr>
                <a:spLocks noChangeAspect="1" noChangeArrowheads="1"/>
              </p:cNvSpPr>
              <p:nvPr/>
            </p:nvSpPr>
            <p:spPr bwMode="auto">
              <a:xfrm flipH="1">
                <a:off x="3727"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2" name="Oval 72"/>
              <p:cNvSpPr>
                <a:spLocks noChangeAspect="1" noChangeArrowheads="1"/>
              </p:cNvSpPr>
              <p:nvPr/>
            </p:nvSpPr>
            <p:spPr bwMode="auto">
              <a:xfrm flipH="1">
                <a:off x="3646" y="12203"/>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3" name="Oval 73"/>
              <p:cNvSpPr>
                <a:spLocks noChangeAspect="1" noChangeArrowheads="1"/>
              </p:cNvSpPr>
              <p:nvPr/>
            </p:nvSpPr>
            <p:spPr bwMode="auto">
              <a:xfrm flipH="1">
                <a:off x="3566" y="1186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4" name="Oval 74"/>
              <p:cNvSpPr>
                <a:spLocks noChangeAspect="1" noChangeArrowheads="1"/>
              </p:cNvSpPr>
              <p:nvPr/>
            </p:nvSpPr>
            <p:spPr bwMode="auto">
              <a:xfrm flipH="1">
                <a:off x="3403" y="11822"/>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5" name="Oval 75"/>
              <p:cNvSpPr>
                <a:spLocks noChangeAspect="1" noChangeArrowheads="1"/>
              </p:cNvSpPr>
              <p:nvPr/>
            </p:nvSpPr>
            <p:spPr bwMode="auto">
              <a:xfrm flipH="1">
                <a:off x="3516" y="124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6" name="Oval 76"/>
              <p:cNvSpPr>
                <a:spLocks noChangeAspect="1" noChangeArrowheads="1"/>
              </p:cNvSpPr>
              <p:nvPr/>
            </p:nvSpPr>
            <p:spPr bwMode="auto">
              <a:xfrm flipH="1">
                <a:off x="4262"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7" name="Oval 77"/>
              <p:cNvSpPr>
                <a:spLocks noChangeAspect="1" noChangeArrowheads="1"/>
              </p:cNvSpPr>
              <p:nvPr/>
            </p:nvSpPr>
            <p:spPr bwMode="auto">
              <a:xfrm flipH="1">
                <a:off x="3953"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8" name="Oval 78"/>
              <p:cNvSpPr>
                <a:spLocks noChangeAspect="1" noChangeArrowheads="1"/>
              </p:cNvSpPr>
              <p:nvPr/>
            </p:nvSpPr>
            <p:spPr bwMode="auto">
              <a:xfrm flipH="1">
                <a:off x="3890" y="12278"/>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9" name="Oval 79"/>
              <p:cNvSpPr>
                <a:spLocks noChangeAspect="1" noChangeArrowheads="1"/>
              </p:cNvSpPr>
              <p:nvPr/>
            </p:nvSpPr>
            <p:spPr bwMode="auto">
              <a:xfrm flipH="1">
                <a:off x="4018" y="12262"/>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0" name="Oval 80"/>
              <p:cNvSpPr>
                <a:spLocks noChangeAspect="1" noChangeArrowheads="1"/>
              </p:cNvSpPr>
              <p:nvPr/>
            </p:nvSpPr>
            <p:spPr bwMode="auto">
              <a:xfrm flipH="1">
                <a:off x="3727" y="11913"/>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1" name="Oval 81"/>
              <p:cNvSpPr>
                <a:spLocks noChangeAspect="1" noChangeArrowheads="1"/>
              </p:cNvSpPr>
              <p:nvPr/>
            </p:nvSpPr>
            <p:spPr bwMode="auto">
              <a:xfrm flipH="1">
                <a:off x="3694" y="12111"/>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2" name="Oval 82"/>
              <p:cNvSpPr>
                <a:spLocks noChangeAspect="1" noChangeArrowheads="1"/>
              </p:cNvSpPr>
              <p:nvPr/>
            </p:nvSpPr>
            <p:spPr bwMode="auto">
              <a:xfrm flipH="1">
                <a:off x="3631" y="11945"/>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3" name="Oval 83"/>
              <p:cNvSpPr>
                <a:spLocks noChangeAspect="1" noChangeArrowheads="1"/>
              </p:cNvSpPr>
              <p:nvPr/>
            </p:nvSpPr>
            <p:spPr bwMode="auto">
              <a:xfrm flipH="1">
                <a:off x="3485" y="1195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4" name="Oval 84"/>
              <p:cNvSpPr>
                <a:spLocks noChangeAspect="1" noChangeArrowheads="1"/>
              </p:cNvSpPr>
              <p:nvPr/>
            </p:nvSpPr>
            <p:spPr bwMode="auto">
              <a:xfrm flipH="1">
                <a:off x="3485" y="12339"/>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5" name="Oval 85"/>
              <p:cNvSpPr>
                <a:spLocks noChangeAspect="1" noChangeArrowheads="1"/>
              </p:cNvSpPr>
              <p:nvPr/>
            </p:nvSpPr>
            <p:spPr bwMode="auto">
              <a:xfrm flipH="1">
                <a:off x="3355" y="12324"/>
                <a:ext cx="79"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6" name="Oval 86"/>
              <p:cNvSpPr>
                <a:spLocks noChangeAspect="1" noChangeArrowheads="1"/>
              </p:cNvSpPr>
              <p:nvPr/>
            </p:nvSpPr>
            <p:spPr bwMode="auto">
              <a:xfrm flipH="1">
                <a:off x="4310" y="1217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7" name="Oval 87"/>
              <p:cNvSpPr>
                <a:spLocks noChangeAspect="1" noChangeArrowheads="1"/>
              </p:cNvSpPr>
              <p:nvPr/>
            </p:nvSpPr>
            <p:spPr bwMode="auto">
              <a:xfrm flipH="1">
                <a:off x="4506" y="1213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8" name="Oval 88"/>
              <p:cNvSpPr>
                <a:spLocks noChangeAspect="1" noChangeArrowheads="1"/>
              </p:cNvSpPr>
              <p:nvPr/>
            </p:nvSpPr>
            <p:spPr bwMode="auto">
              <a:xfrm flipH="1">
                <a:off x="3953"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9" name="Oval 89"/>
              <p:cNvSpPr>
                <a:spLocks noChangeAspect="1" noChangeArrowheads="1"/>
              </p:cNvSpPr>
              <p:nvPr/>
            </p:nvSpPr>
            <p:spPr bwMode="auto">
              <a:xfrm flipH="1">
                <a:off x="3791" y="12187"/>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0" name="Oval 90"/>
              <p:cNvSpPr>
                <a:spLocks noChangeAspect="1" noChangeArrowheads="1"/>
              </p:cNvSpPr>
              <p:nvPr/>
            </p:nvSpPr>
            <p:spPr bwMode="auto">
              <a:xfrm flipH="1">
                <a:off x="3744" y="12262"/>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1" name="Oval 91"/>
              <p:cNvSpPr>
                <a:spLocks noChangeAspect="1" noChangeArrowheads="1"/>
              </p:cNvSpPr>
              <p:nvPr/>
            </p:nvSpPr>
            <p:spPr bwMode="auto">
              <a:xfrm flipH="1">
                <a:off x="3646" y="1239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2" name="Oval 92"/>
              <p:cNvSpPr>
                <a:spLocks noChangeAspect="1" noChangeArrowheads="1"/>
              </p:cNvSpPr>
              <p:nvPr/>
            </p:nvSpPr>
            <p:spPr bwMode="auto">
              <a:xfrm flipH="1">
                <a:off x="3532" y="12141"/>
                <a:ext cx="79"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3" name="Oval 93"/>
              <p:cNvSpPr>
                <a:spLocks noChangeAspect="1" noChangeArrowheads="1"/>
              </p:cNvSpPr>
              <p:nvPr/>
            </p:nvSpPr>
            <p:spPr bwMode="auto">
              <a:xfrm flipH="1">
                <a:off x="3516"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4" name="Oval 94"/>
              <p:cNvSpPr>
                <a:spLocks noChangeAspect="1" noChangeArrowheads="1"/>
              </p:cNvSpPr>
              <p:nvPr/>
            </p:nvSpPr>
            <p:spPr bwMode="auto">
              <a:xfrm flipH="1">
                <a:off x="3338" y="1198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5" name="Oval 95"/>
              <p:cNvSpPr>
                <a:spLocks noChangeAspect="1" noChangeArrowheads="1"/>
              </p:cNvSpPr>
              <p:nvPr/>
            </p:nvSpPr>
            <p:spPr bwMode="auto">
              <a:xfrm flipH="1">
                <a:off x="4390" y="1212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6" name="Oval 96"/>
              <p:cNvSpPr>
                <a:spLocks noChangeAspect="1" noChangeArrowheads="1"/>
              </p:cNvSpPr>
              <p:nvPr/>
            </p:nvSpPr>
            <p:spPr bwMode="auto">
              <a:xfrm flipH="1">
                <a:off x="4051"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7" name="Oval 97"/>
              <p:cNvSpPr>
                <a:spLocks noChangeAspect="1" noChangeArrowheads="1"/>
              </p:cNvSpPr>
              <p:nvPr/>
            </p:nvSpPr>
            <p:spPr bwMode="auto">
              <a:xfrm flipH="1">
                <a:off x="4051" y="1215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8" name="Oval 98"/>
              <p:cNvSpPr>
                <a:spLocks noChangeAspect="1" noChangeArrowheads="1"/>
              </p:cNvSpPr>
              <p:nvPr/>
            </p:nvSpPr>
            <p:spPr bwMode="auto">
              <a:xfrm flipH="1">
                <a:off x="3775" y="123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9" name="Oval 99"/>
              <p:cNvSpPr>
                <a:spLocks noChangeAspect="1" noChangeArrowheads="1"/>
              </p:cNvSpPr>
              <p:nvPr/>
            </p:nvSpPr>
            <p:spPr bwMode="auto">
              <a:xfrm flipH="1">
                <a:off x="3631" y="12308"/>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80" name="Oval 100"/>
              <p:cNvSpPr>
                <a:spLocks noChangeAspect="1" noChangeArrowheads="1"/>
              </p:cNvSpPr>
              <p:nvPr/>
            </p:nvSpPr>
            <p:spPr bwMode="auto">
              <a:xfrm flipH="1">
                <a:off x="3581"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81" name="Oval 101"/>
              <p:cNvSpPr>
                <a:spLocks noChangeAspect="1" noChangeArrowheads="1"/>
              </p:cNvSpPr>
              <p:nvPr/>
            </p:nvSpPr>
            <p:spPr bwMode="auto">
              <a:xfrm flipH="1">
                <a:off x="3403" y="1212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82" name="Oval 102"/>
              <p:cNvSpPr>
                <a:spLocks noChangeAspect="1" noChangeArrowheads="1"/>
              </p:cNvSpPr>
              <p:nvPr/>
            </p:nvSpPr>
            <p:spPr bwMode="auto">
              <a:xfrm flipH="1">
                <a:off x="3403"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83" name="Oval 103"/>
              <p:cNvSpPr>
                <a:spLocks noChangeAspect="1" noChangeArrowheads="1"/>
              </p:cNvSpPr>
              <p:nvPr/>
            </p:nvSpPr>
            <p:spPr bwMode="auto">
              <a:xfrm flipH="1">
                <a:off x="3307" y="1246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grpSp>
        <p:grpSp>
          <p:nvGrpSpPr>
            <p:cNvPr id="3246" name="Group 104"/>
            <p:cNvGrpSpPr>
              <a:grpSpLocks/>
            </p:cNvGrpSpPr>
            <p:nvPr/>
          </p:nvGrpSpPr>
          <p:grpSpPr bwMode="auto">
            <a:xfrm>
              <a:off x="1722" y="11818"/>
              <a:ext cx="1200" cy="720"/>
              <a:chOff x="138" y="6320"/>
              <a:chExt cx="1200" cy="720"/>
            </a:xfrm>
          </p:grpSpPr>
          <p:grpSp>
            <p:nvGrpSpPr>
              <p:cNvPr id="3247" name="Group 105"/>
              <p:cNvGrpSpPr>
                <a:grpSpLocks/>
              </p:cNvGrpSpPr>
              <p:nvPr/>
            </p:nvGrpSpPr>
            <p:grpSpPr bwMode="auto">
              <a:xfrm>
                <a:off x="138" y="6320"/>
                <a:ext cx="1200" cy="192"/>
                <a:chOff x="138" y="6320"/>
                <a:chExt cx="1200" cy="192"/>
              </a:xfrm>
            </p:grpSpPr>
            <p:sp>
              <p:nvSpPr>
                <p:cNvPr id="3252" name="Line 106"/>
                <p:cNvSpPr>
                  <a:spLocks noChangeShapeType="1"/>
                </p:cNvSpPr>
                <p:nvPr/>
              </p:nvSpPr>
              <p:spPr bwMode="auto">
                <a:xfrm flipH="1">
                  <a:off x="810" y="632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53" name="Line 107"/>
                <p:cNvSpPr>
                  <a:spLocks noChangeShapeType="1"/>
                </p:cNvSpPr>
                <p:nvPr/>
              </p:nvSpPr>
              <p:spPr bwMode="auto">
                <a:xfrm flipH="1">
                  <a:off x="474" y="641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54" name="Line 108"/>
                <p:cNvSpPr>
                  <a:spLocks noChangeShapeType="1"/>
                </p:cNvSpPr>
                <p:nvPr/>
              </p:nvSpPr>
              <p:spPr bwMode="auto">
                <a:xfrm flipH="1">
                  <a:off x="138" y="6512"/>
                  <a:ext cx="5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3248" name="Group 109"/>
              <p:cNvGrpSpPr>
                <a:grpSpLocks/>
              </p:cNvGrpSpPr>
              <p:nvPr/>
            </p:nvGrpSpPr>
            <p:grpSpPr bwMode="auto">
              <a:xfrm flipV="1">
                <a:off x="138" y="6848"/>
                <a:ext cx="1200" cy="192"/>
                <a:chOff x="138" y="6320"/>
                <a:chExt cx="1200" cy="192"/>
              </a:xfrm>
            </p:grpSpPr>
            <p:sp>
              <p:nvSpPr>
                <p:cNvPr id="3249" name="Line 110"/>
                <p:cNvSpPr>
                  <a:spLocks noChangeShapeType="1"/>
                </p:cNvSpPr>
                <p:nvPr/>
              </p:nvSpPr>
              <p:spPr bwMode="auto">
                <a:xfrm flipH="1">
                  <a:off x="810" y="632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50" name="Line 111"/>
                <p:cNvSpPr>
                  <a:spLocks noChangeShapeType="1"/>
                </p:cNvSpPr>
                <p:nvPr/>
              </p:nvSpPr>
              <p:spPr bwMode="auto">
                <a:xfrm flipH="1">
                  <a:off x="474" y="641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51" name="Line 112"/>
                <p:cNvSpPr>
                  <a:spLocks noChangeShapeType="1"/>
                </p:cNvSpPr>
                <p:nvPr/>
              </p:nvSpPr>
              <p:spPr bwMode="auto">
                <a:xfrm flipH="1">
                  <a:off x="138" y="6512"/>
                  <a:ext cx="5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sp>
        <p:nvSpPr>
          <p:cNvPr id="353393" name="Oval 113"/>
          <p:cNvSpPr>
            <a:spLocks noChangeArrowheads="1"/>
          </p:cNvSpPr>
          <p:nvPr/>
        </p:nvSpPr>
        <p:spPr bwMode="auto">
          <a:xfrm>
            <a:off x="649288" y="31686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394" name="Oval 114"/>
          <p:cNvSpPr>
            <a:spLocks noChangeArrowheads="1"/>
          </p:cNvSpPr>
          <p:nvPr/>
        </p:nvSpPr>
        <p:spPr bwMode="auto">
          <a:xfrm>
            <a:off x="427038" y="321468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395" name="Oval 115"/>
          <p:cNvSpPr>
            <a:spLocks noChangeArrowheads="1"/>
          </p:cNvSpPr>
          <p:nvPr/>
        </p:nvSpPr>
        <p:spPr bwMode="auto">
          <a:xfrm>
            <a:off x="901700" y="30972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396" name="Oval 116"/>
          <p:cNvSpPr>
            <a:spLocks noChangeArrowheads="1"/>
          </p:cNvSpPr>
          <p:nvPr/>
        </p:nvSpPr>
        <p:spPr bwMode="auto">
          <a:xfrm>
            <a:off x="1073150" y="32940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397" name="Oval 117"/>
          <p:cNvSpPr>
            <a:spLocks noChangeArrowheads="1"/>
          </p:cNvSpPr>
          <p:nvPr/>
        </p:nvSpPr>
        <p:spPr bwMode="auto">
          <a:xfrm>
            <a:off x="1268413" y="31591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398" name="Oval 118"/>
          <p:cNvSpPr>
            <a:spLocks noChangeArrowheads="1"/>
          </p:cNvSpPr>
          <p:nvPr/>
        </p:nvSpPr>
        <p:spPr bwMode="auto">
          <a:xfrm>
            <a:off x="1087438" y="307340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399" name="Oval 119"/>
          <p:cNvSpPr>
            <a:spLocks noChangeArrowheads="1"/>
          </p:cNvSpPr>
          <p:nvPr/>
        </p:nvSpPr>
        <p:spPr bwMode="auto">
          <a:xfrm>
            <a:off x="1452563" y="30797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0" name="Oval 120"/>
          <p:cNvSpPr>
            <a:spLocks noChangeArrowheads="1"/>
          </p:cNvSpPr>
          <p:nvPr/>
        </p:nvSpPr>
        <p:spPr bwMode="auto">
          <a:xfrm>
            <a:off x="1490663" y="32210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01" name="Oval 121"/>
          <p:cNvSpPr>
            <a:spLocks noChangeArrowheads="1"/>
          </p:cNvSpPr>
          <p:nvPr/>
        </p:nvSpPr>
        <p:spPr bwMode="auto">
          <a:xfrm>
            <a:off x="1844675" y="313690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2" name="Oval 122"/>
          <p:cNvSpPr>
            <a:spLocks noChangeArrowheads="1"/>
          </p:cNvSpPr>
          <p:nvPr/>
        </p:nvSpPr>
        <p:spPr bwMode="auto">
          <a:xfrm>
            <a:off x="1704975" y="30892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03" name="Oval 123"/>
          <p:cNvSpPr>
            <a:spLocks noChangeArrowheads="1"/>
          </p:cNvSpPr>
          <p:nvPr/>
        </p:nvSpPr>
        <p:spPr bwMode="auto">
          <a:xfrm>
            <a:off x="1946275" y="32813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04" name="Oval 124"/>
          <p:cNvSpPr>
            <a:spLocks noChangeArrowheads="1"/>
          </p:cNvSpPr>
          <p:nvPr/>
        </p:nvSpPr>
        <p:spPr bwMode="auto">
          <a:xfrm>
            <a:off x="1997075" y="30019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5" name="Oval 125"/>
          <p:cNvSpPr>
            <a:spLocks noChangeArrowheads="1"/>
          </p:cNvSpPr>
          <p:nvPr/>
        </p:nvSpPr>
        <p:spPr bwMode="auto">
          <a:xfrm>
            <a:off x="2162175" y="321310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6" name="Oval 126"/>
          <p:cNvSpPr>
            <a:spLocks noChangeArrowheads="1"/>
          </p:cNvSpPr>
          <p:nvPr/>
        </p:nvSpPr>
        <p:spPr bwMode="auto">
          <a:xfrm>
            <a:off x="2341563" y="32448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07" name="Oval 127"/>
          <p:cNvSpPr>
            <a:spLocks noChangeArrowheads="1"/>
          </p:cNvSpPr>
          <p:nvPr/>
        </p:nvSpPr>
        <p:spPr bwMode="auto">
          <a:xfrm>
            <a:off x="2341563" y="3041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8" name="Oval 128"/>
          <p:cNvSpPr>
            <a:spLocks noChangeArrowheads="1"/>
          </p:cNvSpPr>
          <p:nvPr/>
        </p:nvSpPr>
        <p:spPr bwMode="auto">
          <a:xfrm>
            <a:off x="652463" y="30067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9" name="Oval 129"/>
          <p:cNvSpPr>
            <a:spLocks noChangeArrowheads="1"/>
          </p:cNvSpPr>
          <p:nvPr/>
        </p:nvSpPr>
        <p:spPr bwMode="auto">
          <a:xfrm>
            <a:off x="2511425" y="30845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10" name="Oval 130"/>
          <p:cNvSpPr>
            <a:spLocks noChangeArrowheads="1"/>
          </p:cNvSpPr>
          <p:nvPr/>
        </p:nvSpPr>
        <p:spPr bwMode="auto">
          <a:xfrm>
            <a:off x="2674938" y="32781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11" name="Oval 131"/>
          <p:cNvSpPr>
            <a:spLocks noChangeArrowheads="1"/>
          </p:cNvSpPr>
          <p:nvPr/>
        </p:nvSpPr>
        <p:spPr bwMode="auto">
          <a:xfrm>
            <a:off x="2708275" y="31051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12" name="Oval 132"/>
          <p:cNvSpPr>
            <a:spLocks noChangeArrowheads="1"/>
          </p:cNvSpPr>
          <p:nvPr/>
        </p:nvSpPr>
        <p:spPr bwMode="auto">
          <a:xfrm>
            <a:off x="2860675" y="31734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13" name="Oval 133"/>
          <p:cNvSpPr>
            <a:spLocks noChangeArrowheads="1"/>
          </p:cNvSpPr>
          <p:nvPr/>
        </p:nvSpPr>
        <p:spPr bwMode="auto">
          <a:xfrm>
            <a:off x="3084513" y="32083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14" name="Oval 134"/>
          <p:cNvSpPr>
            <a:spLocks noChangeArrowheads="1"/>
          </p:cNvSpPr>
          <p:nvPr/>
        </p:nvSpPr>
        <p:spPr bwMode="auto">
          <a:xfrm>
            <a:off x="2895600" y="300513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0" name="Oval 135"/>
          <p:cNvSpPr>
            <a:spLocks noChangeArrowheads="1"/>
          </p:cNvSpPr>
          <p:nvPr/>
        </p:nvSpPr>
        <p:spPr bwMode="auto">
          <a:xfrm>
            <a:off x="3452813" y="32337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1" name="Oval 136"/>
          <p:cNvSpPr>
            <a:spLocks noChangeArrowheads="1"/>
          </p:cNvSpPr>
          <p:nvPr/>
        </p:nvSpPr>
        <p:spPr bwMode="auto">
          <a:xfrm>
            <a:off x="4060825" y="32877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2" name="Oval 137"/>
          <p:cNvSpPr>
            <a:spLocks noChangeArrowheads="1"/>
          </p:cNvSpPr>
          <p:nvPr/>
        </p:nvSpPr>
        <p:spPr bwMode="auto">
          <a:xfrm>
            <a:off x="4410075" y="32956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3" name="Oval 138"/>
          <p:cNvSpPr>
            <a:spLocks noChangeArrowheads="1"/>
          </p:cNvSpPr>
          <p:nvPr/>
        </p:nvSpPr>
        <p:spPr bwMode="auto">
          <a:xfrm>
            <a:off x="4729163" y="32972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4" name="Oval 139"/>
          <p:cNvSpPr>
            <a:spLocks noChangeArrowheads="1"/>
          </p:cNvSpPr>
          <p:nvPr/>
        </p:nvSpPr>
        <p:spPr bwMode="auto">
          <a:xfrm>
            <a:off x="5365750" y="32575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5" name="Oval 140"/>
          <p:cNvSpPr>
            <a:spLocks noChangeArrowheads="1"/>
          </p:cNvSpPr>
          <p:nvPr/>
        </p:nvSpPr>
        <p:spPr bwMode="auto">
          <a:xfrm>
            <a:off x="3608388" y="32353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26" name="Oval 141"/>
          <p:cNvSpPr>
            <a:spLocks noChangeArrowheads="1"/>
          </p:cNvSpPr>
          <p:nvPr/>
        </p:nvSpPr>
        <p:spPr bwMode="auto">
          <a:xfrm>
            <a:off x="4870450" y="318293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27" name="Oval 142"/>
          <p:cNvSpPr>
            <a:spLocks noChangeArrowheads="1"/>
          </p:cNvSpPr>
          <p:nvPr/>
        </p:nvSpPr>
        <p:spPr bwMode="auto">
          <a:xfrm>
            <a:off x="6103938" y="30003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28" name="Oval 143"/>
          <p:cNvSpPr>
            <a:spLocks noChangeArrowheads="1"/>
          </p:cNvSpPr>
          <p:nvPr/>
        </p:nvSpPr>
        <p:spPr bwMode="auto">
          <a:xfrm>
            <a:off x="3756025" y="318928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24" name="Oval 144"/>
          <p:cNvSpPr>
            <a:spLocks noChangeArrowheads="1"/>
          </p:cNvSpPr>
          <p:nvPr/>
        </p:nvSpPr>
        <p:spPr bwMode="auto">
          <a:xfrm>
            <a:off x="3759200" y="31908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25" name="Oval 145"/>
          <p:cNvSpPr>
            <a:spLocks noChangeArrowheads="1"/>
          </p:cNvSpPr>
          <p:nvPr/>
        </p:nvSpPr>
        <p:spPr bwMode="auto">
          <a:xfrm>
            <a:off x="4243388" y="32924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31" name="Oval 146"/>
          <p:cNvSpPr>
            <a:spLocks noChangeArrowheads="1"/>
          </p:cNvSpPr>
          <p:nvPr/>
        </p:nvSpPr>
        <p:spPr bwMode="auto">
          <a:xfrm>
            <a:off x="4084638" y="31591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32" name="Oval 147"/>
          <p:cNvSpPr>
            <a:spLocks noChangeArrowheads="1"/>
          </p:cNvSpPr>
          <p:nvPr/>
        </p:nvSpPr>
        <p:spPr bwMode="auto">
          <a:xfrm>
            <a:off x="4403725" y="316388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28" name="Oval 148"/>
          <p:cNvSpPr>
            <a:spLocks noChangeArrowheads="1"/>
          </p:cNvSpPr>
          <p:nvPr/>
        </p:nvSpPr>
        <p:spPr bwMode="auto">
          <a:xfrm>
            <a:off x="4244975" y="316388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29" name="Oval 149"/>
          <p:cNvSpPr>
            <a:spLocks noChangeArrowheads="1"/>
          </p:cNvSpPr>
          <p:nvPr/>
        </p:nvSpPr>
        <p:spPr bwMode="auto">
          <a:xfrm>
            <a:off x="4549775" y="31607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30" name="Oval 150"/>
          <p:cNvSpPr>
            <a:spLocks noChangeArrowheads="1"/>
          </p:cNvSpPr>
          <p:nvPr/>
        </p:nvSpPr>
        <p:spPr bwMode="auto">
          <a:xfrm>
            <a:off x="4562475" y="3302000"/>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31" name="Oval 151"/>
          <p:cNvSpPr>
            <a:spLocks noChangeArrowheads="1"/>
          </p:cNvSpPr>
          <p:nvPr/>
        </p:nvSpPr>
        <p:spPr bwMode="auto">
          <a:xfrm>
            <a:off x="4872038" y="318611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37" name="Oval 152"/>
          <p:cNvSpPr>
            <a:spLocks noChangeArrowheads="1"/>
          </p:cNvSpPr>
          <p:nvPr/>
        </p:nvSpPr>
        <p:spPr bwMode="auto">
          <a:xfrm>
            <a:off x="4716463" y="31638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33" name="Oval 153"/>
          <p:cNvSpPr>
            <a:spLocks noChangeArrowheads="1"/>
          </p:cNvSpPr>
          <p:nvPr/>
        </p:nvSpPr>
        <p:spPr bwMode="auto">
          <a:xfrm>
            <a:off x="4999038" y="32734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34" name="Oval 154"/>
          <p:cNvSpPr>
            <a:spLocks noChangeArrowheads="1"/>
          </p:cNvSpPr>
          <p:nvPr/>
        </p:nvSpPr>
        <p:spPr bwMode="auto">
          <a:xfrm>
            <a:off x="5037138" y="31718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35" name="Oval 155"/>
          <p:cNvSpPr>
            <a:spLocks noChangeArrowheads="1"/>
          </p:cNvSpPr>
          <p:nvPr/>
        </p:nvSpPr>
        <p:spPr bwMode="auto">
          <a:xfrm>
            <a:off x="5224463" y="317976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36" name="Oval 156"/>
          <p:cNvSpPr>
            <a:spLocks noChangeArrowheads="1"/>
          </p:cNvSpPr>
          <p:nvPr/>
        </p:nvSpPr>
        <p:spPr bwMode="auto">
          <a:xfrm>
            <a:off x="5187950" y="32813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42" name="Oval 157"/>
          <p:cNvSpPr>
            <a:spLocks noChangeArrowheads="1"/>
          </p:cNvSpPr>
          <p:nvPr/>
        </p:nvSpPr>
        <p:spPr bwMode="auto">
          <a:xfrm>
            <a:off x="5568950" y="323373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38" name="Oval 158"/>
          <p:cNvSpPr>
            <a:spLocks noChangeArrowheads="1"/>
          </p:cNvSpPr>
          <p:nvPr/>
        </p:nvSpPr>
        <p:spPr bwMode="auto">
          <a:xfrm>
            <a:off x="5389563" y="32575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39" name="Oval 159"/>
          <p:cNvSpPr>
            <a:spLocks noChangeArrowheads="1"/>
          </p:cNvSpPr>
          <p:nvPr/>
        </p:nvSpPr>
        <p:spPr bwMode="auto">
          <a:xfrm>
            <a:off x="6146800" y="32067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40" name="Oval 160"/>
          <p:cNvSpPr>
            <a:spLocks noChangeArrowheads="1"/>
          </p:cNvSpPr>
          <p:nvPr/>
        </p:nvSpPr>
        <p:spPr bwMode="auto">
          <a:xfrm>
            <a:off x="5957888" y="30035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41" name="Oval 161"/>
          <p:cNvSpPr>
            <a:spLocks noChangeArrowheads="1"/>
          </p:cNvSpPr>
          <p:nvPr/>
        </p:nvSpPr>
        <p:spPr bwMode="auto">
          <a:xfrm>
            <a:off x="6367463" y="30797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47" name="Oval 162"/>
          <p:cNvSpPr>
            <a:spLocks noChangeArrowheads="1"/>
          </p:cNvSpPr>
          <p:nvPr/>
        </p:nvSpPr>
        <p:spPr bwMode="auto">
          <a:xfrm>
            <a:off x="7016750" y="32924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48" name="Oval 163"/>
          <p:cNvSpPr>
            <a:spLocks noChangeArrowheads="1"/>
          </p:cNvSpPr>
          <p:nvPr/>
        </p:nvSpPr>
        <p:spPr bwMode="auto">
          <a:xfrm>
            <a:off x="7423150" y="32940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49" name="Oval 164"/>
          <p:cNvSpPr>
            <a:spLocks noChangeArrowheads="1"/>
          </p:cNvSpPr>
          <p:nvPr/>
        </p:nvSpPr>
        <p:spPr bwMode="auto">
          <a:xfrm>
            <a:off x="7802563" y="3295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50" name="Oval 165"/>
          <p:cNvSpPr>
            <a:spLocks noChangeArrowheads="1"/>
          </p:cNvSpPr>
          <p:nvPr/>
        </p:nvSpPr>
        <p:spPr bwMode="auto">
          <a:xfrm>
            <a:off x="8629650" y="329088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46" name="Oval 166"/>
          <p:cNvSpPr>
            <a:spLocks noChangeArrowheads="1"/>
          </p:cNvSpPr>
          <p:nvPr/>
        </p:nvSpPr>
        <p:spPr bwMode="auto">
          <a:xfrm>
            <a:off x="6305550" y="32623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52" name="Oval 167"/>
          <p:cNvSpPr>
            <a:spLocks noChangeArrowheads="1"/>
          </p:cNvSpPr>
          <p:nvPr/>
        </p:nvSpPr>
        <p:spPr bwMode="auto">
          <a:xfrm>
            <a:off x="6523038" y="29987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53" name="Oval 168"/>
          <p:cNvSpPr>
            <a:spLocks noChangeArrowheads="1"/>
          </p:cNvSpPr>
          <p:nvPr/>
        </p:nvSpPr>
        <p:spPr bwMode="auto">
          <a:xfrm>
            <a:off x="8299450" y="29876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49" name="Oval 169"/>
          <p:cNvSpPr>
            <a:spLocks noChangeArrowheads="1"/>
          </p:cNvSpPr>
          <p:nvPr/>
        </p:nvSpPr>
        <p:spPr bwMode="auto">
          <a:xfrm>
            <a:off x="6784975" y="31654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0" name="Oval 170"/>
          <p:cNvSpPr>
            <a:spLocks noChangeArrowheads="1"/>
          </p:cNvSpPr>
          <p:nvPr/>
        </p:nvSpPr>
        <p:spPr bwMode="auto">
          <a:xfrm>
            <a:off x="6562725" y="32115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51" name="Oval 171"/>
          <p:cNvSpPr>
            <a:spLocks noChangeArrowheads="1"/>
          </p:cNvSpPr>
          <p:nvPr/>
        </p:nvSpPr>
        <p:spPr bwMode="auto">
          <a:xfrm>
            <a:off x="7037388" y="30940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2" name="Oval 172"/>
          <p:cNvSpPr>
            <a:spLocks noChangeArrowheads="1"/>
          </p:cNvSpPr>
          <p:nvPr/>
        </p:nvSpPr>
        <p:spPr bwMode="auto">
          <a:xfrm>
            <a:off x="7208838" y="32908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3" name="Oval 173"/>
          <p:cNvSpPr>
            <a:spLocks noChangeArrowheads="1"/>
          </p:cNvSpPr>
          <p:nvPr/>
        </p:nvSpPr>
        <p:spPr bwMode="auto">
          <a:xfrm>
            <a:off x="7404100" y="3155950"/>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4" name="Oval 174"/>
          <p:cNvSpPr>
            <a:spLocks noChangeArrowheads="1"/>
          </p:cNvSpPr>
          <p:nvPr/>
        </p:nvSpPr>
        <p:spPr bwMode="auto">
          <a:xfrm>
            <a:off x="7223125" y="30702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55" name="Oval 175"/>
          <p:cNvSpPr>
            <a:spLocks noChangeArrowheads="1"/>
          </p:cNvSpPr>
          <p:nvPr/>
        </p:nvSpPr>
        <p:spPr bwMode="auto">
          <a:xfrm>
            <a:off x="7588250" y="30765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56" name="Oval 176"/>
          <p:cNvSpPr>
            <a:spLocks noChangeArrowheads="1"/>
          </p:cNvSpPr>
          <p:nvPr/>
        </p:nvSpPr>
        <p:spPr bwMode="auto">
          <a:xfrm>
            <a:off x="7626350" y="32178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7" name="Oval 177"/>
          <p:cNvSpPr>
            <a:spLocks noChangeArrowheads="1"/>
          </p:cNvSpPr>
          <p:nvPr/>
        </p:nvSpPr>
        <p:spPr bwMode="auto">
          <a:xfrm>
            <a:off x="7980363" y="31337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58" name="Oval 178"/>
          <p:cNvSpPr>
            <a:spLocks noChangeArrowheads="1"/>
          </p:cNvSpPr>
          <p:nvPr/>
        </p:nvSpPr>
        <p:spPr bwMode="auto">
          <a:xfrm>
            <a:off x="7840663" y="308610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9" name="Oval 179"/>
          <p:cNvSpPr>
            <a:spLocks noChangeArrowheads="1"/>
          </p:cNvSpPr>
          <p:nvPr/>
        </p:nvSpPr>
        <p:spPr bwMode="auto">
          <a:xfrm>
            <a:off x="8081963" y="32781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0" name="Oval 180"/>
          <p:cNvSpPr>
            <a:spLocks noChangeArrowheads="1"/>
          </p:cNvSpPr>
          <p:nvPr/>
        </p:nvSpPr>
        <p:spPr bwMode="auto">
          <a:xfrm>
            <a:off x="8132763" y="299878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61" name="Oval 181"/>
          <p:cNvSpPr>
            <a:spLocks noChangeArrowheads="1"/>
          </p:cNvSpPr>
          <p:nvPr/>
        </p:nvSpPr>
        <p:spPr bwMode="auto">
          <a:xfrm>
            <a:off x="8297863" y="32099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62" name="Oval 182"/>
          <p:cNvSpPr>
            <a:spLocks noChangeArrowheads="1"/>
          </p:cNvSpPr>
          <p:nvPr/>
        </p:nvSpPr>
        <p:spPr bwMode="auto">
          <a:xfrm>
            <a:off x="8477250" y="32416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3" name="Oval 183"/>
          <p:cNvSpPr>
            <a:spLocks noChangeArrowheads="1"/>
          </p:cNvSpPr>
          <p:nvPr/>
        </p:nvSpPr>
        <p:spPr bwMode="auto">
          <a:xfrm>
            <a:off x="8477250" y="30384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64" name="Oval 184"/>
          <p:cNvSpPr>
            <a:spLocks noChangeArrowheads="1"/>
          </p:cNvSpPr>
          <p:nvPr/>
        </p:nvSpPr>
        <p:spPr bwMode="auto">
          <a:xfrm>
            <a:off x="6788150" y="30035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65" name="Oval 185"/>
          <p:cNvSpPr>
            <a:spLocks noChangeArrowheads="1"/>
          </p:cNvSpPr>
          <p:nvPr/>
        </p:nvSpPr>
        <p:spPr bwMode="auto">
          <a:xfrm>
            <a:off x="8647113" y="30813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6" name="Oval 186"/>
          <p:cNvSpPr>
            <a:spLocks noChangeArrowheads="1"/>
          </p:cNvSpPr>
          <p:nvPr/>
        </p:nvSpPr>
        <p:spPr bwMode="auto">
          <a:xfrm>
            <a:off x="8810625" y="32750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7" name="Oval 187"/>
          <p:cNvSpPr>
            <a:spLocks noChangeArrowheads="1"/>
          </p:cNvSpPr>
          <p:nvPr/>
        </p:nvSpPr>
        <p:spPr bwMode="auto">
          <a:xfrm>
            <a:off x="8843963" y="310197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73" name="Oval 188"/>
          <p:cNvSpPr>
            <a:spLocks noChangeArrowheads="1"/>
          </p:cNvSpPr>
          <p:nvPr/>
        </p:nvSpPr>
        <p:spPr bwMode="auto">
          <a:xfrm>
            <a:off x="3916363" y="31908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9" name="Oval 189"/>
          <p:cNvSpPr>
            <a:spLocks noChangeArrowheads="1"/>
          </p:cNvSpPr>
          <p:nvPr/>
        </p:nvSpPr>
        <p:spPr bwMode="auto">
          <a:xfrm>
            <a:off x="3921125" y="31924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75" name="AutoShape 190"/>
          <p:cNvSpPr>
            <a:spLocks noChangeArrowheads="1"/>
          </p:cNvSpPr>
          <p:nvPr/>
        </p:nvSpPr>
        <p:spPr bwMode="auto">
          <a:xfrm rot="5400000">
            <a:off x="5176044" y="346869"/>
            <a:ext cx="88900" cy="1354138"/>
          </a:xfrm>
          <a:prstGeom prst="can">
            <a:avLst>
              <a:gd name="adj" fmla="val 58884"/>
            </a:avLst>
          </a:prstGeom>
          <a:gradFill rotWithShape="1">
            <a:gsLst>
              <a:gs pos="0">
                <a:srgbClr val="00B0F0"/>
              </a:gs>
              <a:gs pos="50000">
                <a:srgbClr val="FFCC00"/>
              </a:gs>
              <a:gs pos="100000">
                <a:srgbClr val="765E00"/>
              </a:gs>
            </a:gsLst>
            <a:lin ang="0" scaled="1"/>
          </a:gradFill>
          <a:ln w="9525">
            <a:solidFill>
              <a:schemeClr val="tx1"/>
            </a:solidFill>
            <a:round/>
            <a:headEnd/>
            <a:tailEnd/>
          </a:ln>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176" name="AutoShape 191"/>
          <p:cNvSpPr>
            <a:spLocks noChangeArrowheads="1"/>
          </p:cNvSpPr>
          <p:nvPr/>
        </p:nvSpPr>
        <p:spPr bwMode="auto">
          <a:xfrm flipV="1">
            <a:off x="5808663" y="979488"/>
            <a:ext cx="88900" cy="638175"/>
          </a:xfrm>
          <a:prstGeom prst="can">
            <a:avLst>
              <a:gd name="adj" fmla="val 31307"/>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53472" name="AutoShape 192"/>
          <p:cNvSpPr>
            <a:spLocks noChangeArrowheads="1"/>
          </p:cNvSpPr>
          <p:nvPr/>
        </p:nvSpPr>
        <p:spPr bwMode="auto">
          <a:xfrm rot="16200000">
            <a:off x="4506119" y="268843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3" name="AutoShape 193"/>
          <p:cNvSpPr>
            <a:spLocks noChangeArrowheads="1"/>
          </p:cNvSpPr>
          <p:nvPr/>
        </p:nvSpPr>
        <p:spPr bwMode="auto">
          <a:xfrm rot="16200000">
            <a:off x="4512469" y="206613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4" name="AutoShape 194"/>
          <p:cNvSpPr>
            <a:spLocks noChangeArrowheads="1"/>
          </p:cNvSpPr>
          <p:nvPr/>
        </p:nvSpPr>
        <p:spPr bwMode="auto">
          <a:xfrm rot="21600000">
            <a:off x="4816475" y="909638"/>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5" name="AutoShape 195"/>
          <p:cNvSpPr>
            <a:spLocks noChangeArrowheads="1"/>
          </p:cNvSpPr>
          <p:nvPr/>
        </p:nvSpPr>
        <p:spPr bwMode="auto">
          <a:xfrm rot="16200000">
            <a:off x="4507706" y="12803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6" name="AutoShape 196"/>
          <p:cNvSpPr>
            <a:spLocks noChangeArrowheads="1"/>
          </p:cNvSpPr>
          <p:nvPr/>
        </p:nvSpPr>
        <p:spPr bwMode="auto">
          <a:xfrm rot="21600000">
            <a:off x="5392738" y="909638"/>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7" name="AutoShape 197"/>
          <p:cNvSpPr>
            <a:spLocks noChangeArrowheads="1"/>
          </p:cNvSpPr>
          <p:nvPr/>
        </p:nvSpPr>
        <p:spPr bwMode="auto">
          <a:xfrm rot="27000000">
            <a:off x="5769769" y="109458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195" name="AutoShape 198"/>
          <p:cNvSpPr>
            <a:spLocks noChangeArrowheads="1"/>
          </p:cNvSpPr>
          <p:nvPr/>
        </p:nvSpPr>
        <p:spPr bwMode="auto">
          <a:xfrm rot="10800000">
            <a:off x="5697538" y="1357313"/>
            <a:ext cx="311150" cy="1050925"/>
          </a:xfrm>
          <a:prstGeom prst="can">
            <a:avLst>
              <a:gd name="adj" fmla="val 37747"/>
            </a:avLst>
          </a:prstGeom>
          <a:gradFill rotWithShape="1">
            <a:gsLst>
              <a:gs pos="0">
                <a:srgbClr val="760000"/>
              </a:gs>
              <a:gs pos="50000">
                <a:srgbClr val="FF0000"/>
              </a:gs>
              <a:gs pos="100000">
                <a:srgbClr val="7600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196" name="AutoShape 199"/>
          <p:cNvSpPr>
            <a:spLocks noChangeArrowheads="1"/>
          </p:cNvSpPr>
          <p:nvPr/>
        </p:nvSpPr>
        <p:spPr bwMode="auto">
          <a:xfrm flipV="1">
            <a:off x="5805488" y="2332038"/>
            <a:ext cx="93662" cy="322262"/>
          </a:xfrm>
          <a:prstGeom prst="can">
            <a:avLst>
              <a:gd name="adj" fmla="val 54509"/>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grpSp>
        <p:nvGrpSpPr>
          <p:cNvPr id="3197" name="Group 200"/>
          <p:cNvGrpSpPr>
            <a:grpSpLocks/>
          </p:cNvGrpSpPr>
          <p:nvPr/>
        </p:nvGrpSpPr>
        <p:grpSpPr bwMode="auto">
          <a:xfrm>
            <a:off x="5541963" y="2625725"/>
            <a:ext cx="639762" cy="215900"/>
            <a:chOff x="3990" y="1256"/>
            <a:chExt cx="403" cy="136"/>
          </a:xfrm>
        </p:grpSpPr>
        <p:sp>
          <p:nvSpPr>
            <p:cNvPr id="3241" name="Line 201"/>
            <p:cNvSpPr>
              <a:spLocks noChangeShapeType="1"/>
            </p:cNvSpPr>
            <p:nvPr/>
          </p:nvSpPr>
          <p:spPr bwMode="auto">
            <a:xfrm>
              <a:off x="3990" y="1256"/>
              <a:ext cx="40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2" name="Line 202"/>
            <p:cNvSpPr>
              <a:spLocks noChangeShapeType="1"/>
            </p:cNvSpPr>
            <p:nvPr/>
          </p:nvSpPr>
          <p:spPr bwMode="auto">
            <a:xfrm>
              <a:off x="4063" y="1301"/>
              <a:ext cx="257"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3" name="Line 203"/>
            <p:cNvSpPr>
              <a:spLocks noChangeShapeType="1"/>
            </p:cNvSpPr>
            <p:nvPr/>
          </p:nvSpPr>
          <p:spPr bwMode="auto">
            <a:xfrm>
              <a:off x="4164" y="1392"/>
              <a:ext cx="5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4" name="Line 204"/>
            <p:cNvSpPr>
              <a:spLocks noChangeShapeType="1"/>
            </p:cNvSpPr>
            <p:nvPr/>
          </p:nvSpPr>
          <p:spPr bwMode="auto">
            <a:xfrm>
              <a:off x="4112" y="1346"/>
              <a:ext cx="16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53485" name="AutoShape 205"/>
          <p:cNvSpPr>
            <a:spLocks noChangeArrowheads="1"/>
          </p:cNvSpPr>
          <p:nvPr/>
        </p:nvSpPr>
        <p:spPr bwMode="auto">
          <a:xfrm rot="27000000">
            <a:off x="5769769" y="2380457"/>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70300"/>
                </a:srgbClr>
              </a:gs>
              <a:gs pos="70000">
                <a:srgbClr val="FF0300">
                  <a:alpha val="83800"/>
                </a:srgbClr>
              </a:gs>
              <a:gs pos="100000">
                <a:srgbClr val="4D0808"/>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201" name="Line 206"/>
          <p:cNvSpPr>
            <a:spLocks noChangeShapeType="1"/>
          </p:cNvSpPr>
          <p:nvPr/>
        </p:nvSpPr>
        <p:spPr bwMode="auto">
          <a:xfrm>
            <a:off x="5902325" y="1035050"/>
            <a:ext cx="1590675"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02" name="Line 207"/>
          <p:cNvSpPr>
            <a:spLocks noChangeShapeType="1"/>
          </p:cNvSpPr>
          <p:nvPr/>
        </p:nvSpPr>
        <p:spPr bwMode="auto">
          <a:xfrm>
            <a:off x="5903913" y="2560638"/>
            <a:ext cx="1590675"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03" name="Line 208"/>
          <p:cNvSpPr>
            <a:spLocks noChangeShapeType="1"/>
          </p:cNvSpPr>
          <p:nvPr/>
        </p:nvSpPr>
        <p:spPr bwMode="auto">
          <a:xfrm>
            <a:off x="6567488" y="1042988"/>
            <a:ext cx="0" cy="1504950"/>
          </a:xfrm>
          <a:prstGeom prst="line">
            <a:avLst/>
          </a:prstGeom>
          <a:noFill/>
          <a:ln w="31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3489" name="Text Box 209"/>
          <p:cNvSpPr txBox="1">
            <a:spLocks noChangeArrowheads="1"/>
          </p:cNvSpPr>
          <p:nvPr/>
        </p:nvSpPr>
        <p:spPr bwMode="auto">
          <a:xfrm>
            <a:off x="6227763" y="1579563"/>
            <a:ext cx="336550" cy="366712"/>
          </a:xfrm>
          <a:prstGeom prst="rect">
            <a:avLst/>
          </a:prstGeom>
          <a:noFill/>
          <a:ln>
            <a:noFill/>
          </a:ln>
          <a:effectLst/>
          <a:extLst>
            <a:ext uri="{909E8E84-426E-40DD-AFC4-6F175D3DCCD1}">
              <a14:hiddenFill xmlns:a14="http://schemas.microsoft.com/office/drawing/2010/main">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14:hiddenFill>
            </a:ext>
            <a:ext uri="{91240B29-F687-4F45-9708-019B960494DF}">
              <a14:hiddenLine xmlns:a14="http://schemas.microsoft.com/office/drawing/2010/main" w="317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defRPr/>
            </a:pPr>
            <a:r>
              <a:rPr lang="en-US">
                <a:latin typeface="Arial" charset="0"/>
              </a:rPr>
              <a:t>V</a:t>
            </a:r>
          </a:p>
        </p:txBody>
      </p:sp>
      <p:sp>
        <p:nvSpPr>
          <p:cNvPr id="353490" name="Freeform 210"/>
          <p:cNvSpPr>
            <a:spLocks/>
          </p:cNvSpPr>
          <p:nvPr/>
        </p:nvSpPr>
        <p:spPr bwMode="auto">
          <a:xfrm>
            <a:off x="7081838" y="1014413"/>
            <a:ext cx="1762125" cy="1658937"/>
          </a:xfrm>
          <a:custGeom>
            <a:avLst/>
            <a:gdLst>
              <a:gd name="T0" fmla="*/ 0 w 1110"/>
              <a:gd name="T1" fmla="*/ 1421367697 h 1045"/>
              <a:gd name="T2" fmla="*/ 536794075 w 1110"/>
              <a:gd name="T3" fmla="*/ 1383564570 h 1045"/>
              <a:gd name="T4" fmla="*/ 990422200 w 1110"/>
              <a:gd name="T5" fmla="*/ 166330262 h 1045"/>
              <a:gd name="T6" fmla="*/ 1376005313 w 1110"/>
              <a:gd name="T7" fmla="*/ 2147483647 h 1045"/>
              <a:gd name="T8" fmla="*/ 1799391563 w 1110"/>
              <a:gd name="T9" fmla="*/ 1731346028 h 1045"/>
              <a:gd name="T10" fmla="*/ 2086689375 w 1110"/>
              <a:gd name="T11" fmla="*/ 1527214227 h 1045"/>
              <a:gd name="T12" fmla="*/ 2147483647 w 1110"/>
              <a:gd name="T13" fmla="*/ 1428927369 h 10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0" h="1045">
                <a:moveTo>
                  <a:pt x="0" y="564"/>
                </a:moveTo>
                <a:cubicBezTo>
                  <a:pt x="87" y="561"/>
                  <a:pt x="120" y="573"/>
                  <a:pt x="213" y="549"/>
                </a:cubicBezTo>
                <a:cubicBezTo>
                  <a:pt x="306" y="525"/>
                  <a:pt x="337" y="0"/>
                  <a:pt x="393" y="66"/>
                </a:cubicBezTo>
                <a:cubicBezTo>
                  <a:pt x="449" y="132"/>
                  <a:pt x="493" y="839"/>
                  <a:pt x="546" y="942"/>
                </a:cubicBezTo>
                <a:cubicBezTo>
                  <a:pt x="599" y="1045"/>
                  <a:pt x="667" y="743"/>
                  <a:pt x="714" y="687"/>
                </a:cubicBezTo>
                <a:cubicBezTo>
                  <a:pt x="761" y="631"/>
                  <a:pt x="762" y="626"/>
                  <a:pt x="828" y="606"/>
                </a:cubicBezTo>
                <a:cubicBezTo>
                  <a:pt x="894" y="586"/>
                  <a:pt x="1056" y="577"/>
                  <a:pt x="1110" y="567"/>
                </a:cubicBezTo>
              </a:path>
            </a:pathLst>
          </a:custGeom>
          <a:noFill/>
          <a:ln w="28575" cap="flat" cmpd="sng">
            <a:solidFill>
              <a:srgbClr val="008000"/>
            </a:solidFill>
            <a:prstDash val="solid"/>
            <a:round/>
            <a:headEnd/>
            <a:tailEnd/>
          </a:ln>
          <a:effectLst/>
          <a:extLst>
            <a:ext uri="{909E8E84-426E-40DD-AFC4-6F175D3DCCD1}">
              <a14:hiddenFill xmlns:a14="http://schemas.microsoft.com/office/drawing/2010/main">
                <a:solidFill>
                  <a:srgbClr val="FFF200">
                    <a:alpha val="8196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3491" name="Freeform 211"/>
          <p:cNvSpPr>
            <a:spLocks/>
          </p:cNvSpPr>
          <p:nvPr/>
        </p:nvSpPr>
        <p:spPr bwMode="auto">
          <a:xfrm>
            <a:off x="7843838" y="1906588"/>
            <a:ext cx="1006475" cy="668337"/>
          </a:xfrm>
          <a:custGeom>
            <a:avLst/>
            <a:gdLst>
              <a:gd name="T0" fmla="*/ 0 w 634"/>
              <a:gd name="T1" fmla="*/ 5040309 h 421"/>
              <a:gd name="T2" fmla="*/ 211693125 w 634"/>
              <a:gd name="T3" fmla="*/ 1010581106 h 421"/>
              <a:gd name="T4" fmla="*/ 599797188 w 634"/>
              <a:gd name="T5" fmla="*/ 302418524 h 421"/>
              <a:gd name="T6" fmla="*/ 887095000 w 634"/>
              <a:gd name="T7" fmla="*/ 98285226 h 421"/>
              <a:gd name="T8" fmla="*/ 1597779063 w 634"/>
              <a:gd name="T9" fmla="*/ 0 h 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4" h="421">
                <a:moveTo>
                  <a:pt x="0" y="2"/>
                </a:moveTo>
                <a:cubicBezTo>
                  <a:pt x="12" y="68"/>
                  <a:pt x="44" y="381"/>
                  <a:pt x="84" y="401"/>
                </a:cubicBezTo>
                <a:cubicBezTo>
                  <a:pt x="124" y="421"/>
                  <a:pt x="193" y="180"/>
                  <a:pt x="238" y="120"/>
                </a:cubicBezTo>
                <a:cubicBezTo>
                  <a:pt x="283" y="60"/>
                  <a:pt x="286" y="59"/>
                  <a:pt x="352" y="39"/>
                </a:cubicBezTo>
                <a:cubicBezTo>
                  <a:pt x="418" y="19"/>
                  <a:pt x="580" y="10"/>
                  <a:pt x="634" y="0"/>
                </a:cubicBezTo>
              </a:path>
            </a:pathLst>
          </a:custGeom>
          <a:noFill/>
          <a:ln w="63500" cap="flat" cmpd="sng">
            <a:solidFill>
              <a:schemeClr val="bg1"/>
            </a:solidFill>
            <a:prstDash val="solid"/>
            <a:round/>
            <a:headEnd/>
            <a:tailEnd/>
          </a:ln>
          <a:effectLst/>
          <a:extLst>
            <a:ext uri="{909E8E84-426E-40DD-AFC4-6F175D3DCCD1}">
              <a14:hiddenFill xmlns:a14="http://schemas.microsoft.com/office/drawing/2010/main">
                <a:solidFill>
                  <a:srgbClr val="FFF200">
                    <a:alpha val="8196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3492" name="Oval 212"/>
          <p:cNvSpPr>
            <a:spLocks noChangeArrowheads="1"/>
          </p:cNvSpPr>
          <p:nvPr/>
        </p:nvSpPr>
        <p:spPr bwMode="auto">
          <a:xfrm>
            <a:off x="3811588" y="3186113"/>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3" name="Oval 213"/>
          <p:cNvSpPr>
            <a:spLocks noChangeArrowheads="1"/>
          </p:cNvSpPr>
          <p:nvPr/>
        </p:nvSpPr>
        <p:spPr bwMode="auto">
          <a:xfrm>
            <a:off x="3979863" y="3182938"/>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4" name="Oval 214"/>
          <p:cNvSpPr>
            <a:spLocks noChangeArrowheads="1"/>
          </p:cNvSpPr>
          <p:nvPr/>
        </p:nvSpPr>
        <p:spPr bwMode="auto">
          <a:xfrm>
            <a:off x="4187825" y="3162300"/>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5" name="Oval 215"/>
          <p:cNvSpPr>
            <a:spLocks noChangeArrowheads="1"/>
          </p:cNvSpPr>
          <p:nvPr/>
        </p:nvSpPr>
        <p:spPr bwMode="auto">
          <a:xfrm>
            <a:off x="4508500" y="3159125"/>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6" name="Oval 216"/>
          <p:cNvSpPr>
            <a:spLocks noChangeArrowheads="1"/>
          </p:cNvSpPr>
          <p:nvPr/>
        </p:nvSpPr>
        <p:spPr bwMode="auto">
          <a:xfrm>
            <a:off x="4810125" y="317023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7" name="Oval 217"/>
          <p:cNvSpPr>
            <a:spLocks noChangeArrowheads="1"/>
          </p:cNvSpPr>
          <p:nvPr/>
        </p:nvSpPr>
        <p:spPr bwMode="auto">
          <a:xfrm>
            <a:off x="5121275" y="317658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8" name="Oval 218"/>
          <p:cNvSpPr>
            <a:spLocks noChangeArrowheads="1"/>
          </p:cNvSpPr>
          <p:nvPr/>
        </p:nvSpPr>
        <p:spPr bwMode="auto">
          <a:xfrm>
            <a:off x="5318125" y="318293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9" name="AutoShape 219"/>
          <p:cNvSpPr>
            <a:spLocks noChangeArrowheads="1"/>
          </p:cNvSpPr>
          <p:nvPr/>
        </p:nvSpPr>
        <p:spPr bwMode="auto">
          <a:xfrm rot="5400000">
            <a:off x="4502944" y="26900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0" name="AutoShape 220"/>
          <p:cNvSpPr>
            <a:spLocks noChangeArrowheads="1"/>
          </p:cNvSpPr>
          <p:nvPr/>
        </p:nvSpPr>
        <p:spPr bwMode="auto">
          <a:xfrm rot="5400000">
            <a:off x="4509294" y="20677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1" name="AutoShape 221"/>
          <p:cNvSpPr>
            <a:spLocks noChangeArrowheads="1"/>
          </p:cNvSpPr>
          <p:nvPr/>
        </p:nvSpPr>
        <p:spPr bwMode="auto">
          <a:xfrm rot="10800000">
            <a:off x="4813300" y="911225"/>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2" name="AutoShape 222"/>
          <p:cNvSpPr>
            <a:spLocks noChangeArrowheads="1"/>
          </p:cNvSpPr>
          <p:nvPr/>
        </p:nvSpPr>
        <p:spPr bwMode="auto">
          <a:xfrm rot="5400000">
            <a:off x="4504531" y="1281907"/>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3" name="AutoShape 223"/>
          <p:cNvSpPr>
            <a:spLocks noChangeArrowheads="1"/>
          </p:cNvSpPr>
          <p:nvPr/>
        </p:nvSpPr>
        <p:spPr bwMode="auto">
          <a:xfrm rot="10800000">
            <a:off x="5389563" y="911225"/>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4" name="AutoShape 224"/>
          <p:cNvSpPr>
            <a:spLocks noChangeArrowheads="1"/>
          </p:cNvSpPr>
          <p:nvPr/>
        </p:nvSpPr>
        <p:spPr bwMode="auto">
          <a:xfrm rot="16200000">
            <a:off x="5766594" y="109616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5" name="AutoShape 225"/>
          <p:cNvSpPr>
            <a:spLocks noChangeArrowheads="1"/>
          </p:cNvSpPr>
          <p:nvPr/>
        </p:nvSpPr>
        <p:spPr bwMode="auto">
          <a:xfrm rot="16200000">
            <a:off x="5766594" y="2382044"/>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9501"/>
                </a:srgbClr>
              </a:gs>
              <a:gs pos="75000">
                <a:srgbClr val="0087E6">
                  <a:alpha val="86500"/>
                </a:srgbClr>
              </a:gs>
              <a:gs pos="100000">
                <a:srgbClr val="005CBF"/>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237" name="Text Box 226"/>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Principle of Signal Generation of capacitive BPMs </a:t>
            </a:r>
          </a:p>
        </p:txBody>
      </p:sp>
      <p:sp>
        <p:nvSpPr>
          <p:cNvPr id="3238" name="Text Box 227"/>
          <p:cNvSpPr txBox="1">
            <a:spLocks noChangeArrowheads="1"/>
          </p:cNvSpPr>
          <p:nvPr/>
        </p:nvSpPr>
        <p:spPr bwMode="auto">
          <a:xfrm>
            <a:off x="395288" y="6165850"/>
            <a:ext cx="3671887"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Char char="Ø"/>
            </a:pPr>
            <a:endParaRPr lang="de-DE" altLang="de-DE">
              <a:latin typeface="Times" pitchFamily="18" charset="0"/>
            </a:endParaRPr>
          </a:p>
        </p:txBody>
      </p:sp>
      <p:sp>
        <p:nvSpPr>
          <p:cNvPr id="3239" name="Text Box 228"/>
          <p:cNvSpPr txBox="1">
            <a:spLocks noChangeArrowheads="1"/>
          </p:cNvSpPr>
          <p:nvPr/>
        </p:nvSpPr>
        <p:spPr bwMode="auto">
          <a:xfrm>
            <a:off x="250825" y="6165850"/>
            <a:ext cx="3671888"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dirty="0">
                <a:latin typeface="Calibri" panose="020F0502020204030204" pitchFamily="34" charset="0"/>
                <a:cs typeface="Calibri" panose="020F0502020204030204" pitchFamily="34" charset="0"/>
              </a:rPr>
              <a:t>Animation by Rhodri Jones (CERN)</a:t>
            </a:r>
          </a:p>
        </p:txBody>
      </p:sp>
      <p:sp>
        <p:nvSpPr>
          <p:cNvPr id="3240" name="Text Box 229"/>
          <p:cNvSpPr txBox="1">
            <a:spLocks noChangeArrowheads="1"/>
          </p:cNvSpPr>
          <p:nvPr/>
        </p:nvSpPr>
        <p:spPr bwMode="auto">
          <a:xfrm>
            <a:off x="179388" y="1104376"/>
            <a:ext cx="4427537" cy="1041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200"/>
              </a:spcBef>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The image current at the wall is    monitored on a high frequency basis</a:t>
            </a:r>
          </a:p>
          <a:p>
            <a:pPr algn="l">
              <a:spcBef>
                <a:spcPts val="200"/>
              </a:spcBef>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i.e. ac-part given by the bunched beam.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3" presetClass="path" presetSubtype="0" fill="hold" nodeType="clickEffect">
                                  <p:stCondLst>
                                    <p:cond delay="0"/>
                                  </p:stCondLst>
                                  <p:childTnLst>
                                    <p:animMotion origin="layout" path="M -1.11111E-6 3.3526E-6 L 0.67327 3.3526E-6 " pathEditMode="relative" rAng="0" ptsTypes="AA">
                                      <p:cBhvr>
                                        <p:cTn id="6" dur="9500" fill="hold"/>
                                        <p:tgtEl>
                                          <p:spTgt spid="353304"/>
                                        </p:tgtEl>
                                        <p:attrNameLst>
                                          <p:attrName>ppt_x</p:attrName>
                                          <p:attrName>ppt_y</p:attrName>
                                        </p:attrNameLst>
                                      </p:cBhvr>
                                      <p:rCtr x="33663" y="0"/>
                                    </p:animMotion>
                                  </p:childTnLst>
                                </p:cTn>
                              </p:par>
                              <p:par>
                                <p:cTn id="7" presetID="64" presetClass="path" presetSubtype="0" fill="hold" grpId="0" nodeType="withEffect">
                                  <p:stCondLst>
                                    <p:cond delay="400"/>
                                  </p:stCondLst>
                                  <p:childTnLst>
                                    <p:animMotion origin="layout" path="M 5E-6 3.7037E-7 L 0.00105 -0.04097 " pathEditMode="relative" rAng="0" ptsTypes="AA">
                                      <p:cBhvr>
                                        <p:cTn id="8" dur="2000" fill="hold"/>
                                        <p:tgtEl>
                                          <p:spTgt spid="353300"/>
                                        </p:tgtEl>
                                        <p:attrNameLst>
                                          <p:attrName>ppt_x</p:attrName>
                                          <p:attrName>ppt_y</p:attrName>
                                        </p:attrNameLst>
                                      </p:cBhvr>
                                      <p:rCtr x="52" y="-2060"/>
                                    </p:animMotion>
                                  </p:childTnLst>
                                </p:cTn>
                              </p:par>
                              <p:par>
                                <p:cTn id="9" presetID="42" presetClass="path" presetSubtype="0" accel="50000" decel="50000" fill="hold" grpId="0" nodeType="withEffect">
                                  <p:stCondLst>
                                    <p:cond delay="600"/>
                                  </p:stCondLst>
                                  <p:childTnLst>
                                    <p:animMotion origin="layout" path="M 4.16667E-6 4.44444E-6 L 4.16667E-6 0.03333 " pathEditMode="relative" rAng="0" ptsTypes="AA">
                                      <p:cBhvr>
                                        <p:cTn id="10" dur="2000" fill="hold"/>
                                        <p:tgtEl>
                                          <p:spTgt spid="353295"/>
                                        </p:tgtEl>
                                        <p:attrNameLst>
                                          <p:attrName>ppt_x</p:attrName>
                                          <p:attrName>ppt_y</p:attrName>
                                        </p:attrNameLst>
                                      </p:cBhvr>
                                      <p:rCtr x="0" y="1667"/>
                                    </p:animMotion>
                                  </p:childTnLst>
                                </p:cTn>
                              </p:par>
                              <p:par>
                                <p:cTn id="11" presetID="42" presetClass="path" presetSubtype="0" accel="50000" decel="50000" fill="hold" grpId="0" nodeType="withEffect">
                                  <p:stCondLst>
                                    <p:cond delay="800"/>
                                  </p:stCondLst>
                                  <p:childTnLst>
                                    <p:animMotion origin="layout" path="M -2.5E-6 1.85185E-6 L -0.00052 0.01528 " pathEditMode="relative" rAng="0" ptsTypes="AA">
                                      <p:cBhvr>
                                        <p:cTn id="12" dur="2000" fill="hold"/>
                                        <p:tgtEl>
                                          <p:spTgt spid="353394"/>
                                        </p:tgtEl>
                                        <p:attrNameLst>
                                          <p:attrName>ppt_x</p:attrName>
                                          <p:attrName>ppt_y</p:attrName>
                                        </p:attrNameLst>
                                      </p:cBhvr>
                                      <p:rCtr x="-35" y="764"/>
                                    </p:animMotion>
                                  </p:childTnLst>
                                </p:cTn>
                              </p:par>
                              <p:par>
                                <p:cTn id="13" presetID="64" presetClass="path" presetSubtype="0" fill="hold" grpId="0" nodeType="withEffect">
                                  <p:stCondLst>
                                    <p:cond delay="1000"/>
                                  </p:stCondLst>
                                  <p:childTnLst>
                                    <p:animMotion origin="layout" path="M -3.61111E-6 4.07407E-6 L -3.61111E-6 -0.02431 " pathEditMode="relative" rAng="0" ptsTypes="AA">
                                      <p:cBhvr>
                                        <p:cTn id="14" dur="2000" fill="hold"/>
                                        <p:tgtEl>
                                          <p:spTgt spid="353393"/>
                                        </p:tgtEl>
                                        <p:attrNameLst>
                                          <p:attrName>ppt_x</p:attrName>
                                          <p:attrName>ppt_y</p:attrName>
                                        </p:attrNameLst>
                                      </p:cBhvr>
                                      <p:rCtr x="0" y="-1227"/>
                                    </p:animMotion>
                                  </p:childTnLst>
                                </p:cTn>
                              </p:par>
                              <p:par>
                                <p:cTn id="15" presetID="42" presetClass="path" presetSubtype="0" accel="50000" decel="50000" fill="hold" grpId="0" nodeType="withEffect">
                                  <p:stCondLst>
                                    <p:cond delay="1000"/>
                                  </p:stCondLst>
                                  <p:childTnLst>
                                    <p:animMotion origin="layout" path="M -3.61111E-6 -1.11022E-16 L -3.61111E-6 0.04444 " pathEditMode="relative" rAng="0" ptsTypes="AA">
                                      <p:cBhvr>
                                        <p:cTn id="16" dur="2000" fill="hold"/>
                                        <p:tgtEl>
                                          <p:spTgt spid="353408"/>
                                        </p:tgtEl>
                                        <p:attrNameLst>
                                          <p:attrName>ppt_x</p:attrName>
                                          <p:attrName>ppt_y</p:attrName>
                                        </p:attrNameLst>
                                      </p:cBhvr>
                                      <p:rCtr x="0" y="2222"/>
                                    </p:animMotion>
                                  </p:childTnLst>
                                </p:cTn>
                              </p:par>
                              <p:par>
                                <p:cTn id="17" presetID="64" presetClass="path" presetSubtype="0" fill="hold" grpId="0" nodeType="withEffect">
                                  <p:stCondLst>
                                    <p:cond delay="1200"/>
                                  </p:stCondLst>
                                  <p:childTnLst>
                                    <p:animMotion origin="layout" path="M -2.22222E-6 -4.81481E-6 L -2.22222E-6 -0.01412 " pathEditMode="relative" rAng="0" ptsTypes="AA">
                                      <p:cBhvr>
                                        <p:cTn id="18" dur="2000" fill="hold"/>
                                        <p:tgtEl>
                                          <p:spTgt spid="353395"/>
                                        </p:tgtEl>
                                        <p:attrNameLst>
                                          <p:attrName>ppt_x</p:attrName>
                                          <p:attrName>ppt_y</p:attrName>
                                        </p:attrNameLst>
                                      </p:cBhvr>
                                      <p:rCtr x="0" y="-718"/>
                                    </p:animMotion>
                                  </p:childTnLst>
                                </p:cTn>
                              </p:par>
                              <p:par>
                                <p:cTn id="19" presetID="64" presetClass="path" presetSubtype="0" fill="hold" grpId="0" nodeType="withEffect">
                                  <p:stCondLst>
                                    <p:cond delay="1400"/>
                                  </p:stCondLst>
                                  <p:childTnLst>
                                    <p:animMotion origin="layout" path="M 5E-6 3.7037E-7 L 0.00105 -0.04097 " pathEditMode="relative" rAng="0" ptsTypes="AA">
                                      <p:cBhvr>
                                        <p:cTn id="20" dur="2000" fill="hold"/>
                                        <p:tgtEl>
                                          <p:spTgt spid="353396"/>
                                        </p:tgtEl>
                                        <p:attrNameLst>
                                          <p:attrName>ppt_x</p:attrName>
                                          <p:attrName>ppt_y</p:attrName>
                                        </p:attrNameLst>
                                      </p:cBhvr>
                                      <p:rCtr x="52" y="-2060"/>
                                    </p:animMotion>
                                  </p:childTnLst>
                                </p:cTn>
                              </p:par>
                              <p:par>
                                <p:cTn id="21" presetID="42" presetClass="path" presetSubtype="0" accel="50000" decel="50000" fill="hold" grpId="0" nodeType="withEffect">
                                  <p:stCondLst>
                                    <p:cond delay="1400"/>
                                  </p:stCondLst>
                                  <p:childTnLst>
                                    <p:animMotion origin="layout" path="M 4.16667E-6 4.44444E-6 L 4.16667E-6 0.03333 " pathEditMode="relative" rAng="0" ptsTypes="AA">
                                      <p:cBhvr>
                                        <p:cTn id="22" dur="2000" fill="hold"/>
                                        <p:tgtEl>
                                          <p:spTgt spid="353398"/>
                                        </p:tgtEl>
                                        <p:attrNameLst>
                                          <p:attrName>ppt_x</p:attrName>
                                          <p:attrName>ppt_y</p:attrName>
                                        </p:attrNameLst>
                                      </p:cBhvr>
                                      <p:rCtr x="0" y="1667"/>
                                    </p:animMotion>
                                  </p:childTnLst>
                                </p:cTn>
                              </p:par>
                              <p:par>
                                <p:cTn id="23" presetID="64" presetClass="path" presetSubtype="0" fill="hold" grpId="0" nodeType="withEffect">
                                  <p:stCondLst>
                                    <p:cond delay="1600"/>
                                  </p:stCondLst>
                                  <p:childTnLst>
                                    <p:animMotion origin="layout" path="M -3.61111E-6 4.07407E-6 L -3.61111E-6 -0.02431 " pathEditMode="relative" rAng="0" ptsTypes="AA">
                                      <p:cBhvr>
                                        <p:cTn id="24" dur="2000" fill="hold"/>
                                        <p:tgtEl>
                                          <p:spTgt spid="353397"/>
                                        </p:tgtEl>
                                        <p:attrNameLst>
                                          <p:attrName>ppt_x</p:attrName>
                                          <p:attrName>ppt_y</p:attrName>
                                        </p:attrNameLst>
                                      </p:cBhvr>
                                      <p:rCtr x="0" y="-1227"/>
                                    </p:animMotion>
                                  </p:childTnLst>
                                </p:cTn>
                              </p:par>
                              <p:par>
                                <p:cTn id="25" presetID="42" presetClass="path" presetSubtype="0" accel="50000" decel="50000" fill="hold" grpId="0" nodeType="withEffect">
                                  <p:stCondLst>
                                    <p:cond delay="1800"/>
                                  </p:stCondLst>
                                  <p:childTnLst>
                                    <p:animMotion origin="layout" path="M 4.16667E-6 4.44444E-6 L 4.16667E-6 0.03333 " pathEditMode="relative" rAng="0" ptsTypes="AA">
                                      <p:cBhvr>
                                        <p:cTn id="26" dur="2000" fill="hold"/>
                                        <p:tgtEl>
                                          <p:spTgt spid="353399"/>
                                        </p:tgtEl>
                                        <p:attrNameLst>
                                          <p:attrName>ppt_x</p:attrName>
                                          <p:attrName>ppt_y</p:attrName>
                                        </p:attrNameLst>
                                      </p:cBhvr>
                                      <p:rCtr x="0" y="1667"/>
                                    </p:animMotion>
                                  </p:childTnLst>
                                </p:cTn>
                              </p:par>
                              <p:par>
                                <p:cTn id="27" presetID="64" presetClass="path" presetSubtype="0" fill="hold" grpId="0" nodeType="withEffect">
                                  <p:stCondLst>
                                    <p:cond delay="2000"/>
                                  </p:stCondLst>
                                  <p:childTnLst>
                                    <p:animMotion origin="layout" path="M -1.38889E-6 3.7037E-7 L -1.38889E-6 -0.03218 " pathEditMode="relative" rAng="0" ptsTypes="AA">
                                      <p:cBhvr>
                                        <p:cTn id="28" dur="2000" fill="hold"/>
                                        <p:tgtEl>
                                          <p:spTgt spid="353400"/>
                                        </p:tgtEl>
                                        <p:attrNameLst>
                                          <p:attrName>ppt_x</p:attrName>
                                          <p:attrName>ppt_y</p:attrName>
                                        </p:attrNameLst>
                                      </p:cBhvr>
                                      <p:rCtr x="0" y="-1620"/>
                                    </p:animMotion>
                                  </p:childTnLst>
                                </p:cTn>
                              </p:par>
                              <p:par>
                                <p:cTn id="29" presetID="64" presetClass="path" presetSubtype="0" fill="hold" grpId="0" nodeType="withEffect">
                                  <p:stCondLst>
                                    <p:cond delay="2200"/>
                                  </p:stCondLst>
                                  <p:childTnLst>
                                    <p:animMotion origin="layout" path="M -2.22222E-6 -4.81481E-6 L -2.22222E-6 -0.01412 " pathEditMode="relative" rAng="0" ptsTypes="AA">
                                      <p:cBhvr>
                                        <p:cTn id="30" dur="2000" fill="hold"/>
                                        <p:tgtEl>
                                          <p:spTgt spid="353402"/>
                                        </p:tgtEl>
                                        <p:attrNameLst>
                                          <p:attrName>ppt_x</p:attrName>
                                          <p:attrName>ppt_y</p:attrName>
                                        </p:attrNameLst>
                                      </p:cBhvr>
                                      <p:rCtr x="0" y="-718"/>
                                    </p:animMotion>
                                  </p:childTnLst>
                                </p:cTn>
                              </p:par>
                              <p:par>
                                <p:cTn id="31" presetID="42" presetClass="path" presetSubtype="0" accel="50000" decel="50000" fill="hold" grpId="0" nodeType="withEffect">
                                  <p:stCondLst>
                                    <p:cond delay="2400"/>
                                  </p:stCondLst>
                                  <p:childTnLst>
                                    <p:animMotion origin="layout" path="M 5E-6 -2.59259E-6 L 5E-6 0.0257 " pathEditMode="relative" rAng="0" ptsTypes="AA">
                                      <p:cBhvr>
                                        <p:cTn id="32" dur="2000" fill="hold"/>
                                        <p:tgtEl>
                                          <p:spTgt spid="353401"/>
                                        </p:tgtEl>
                                        <p:attrNameLst>
                                          <p:attrName>ppt_x</p:attrName>
                                          <p:attrName>ppt_y</p:attrName>
                                        </p:attrNameLst>
                                      </p:cBhvr>
                                      <p:rCtr x="0" y="1273"/>
                                    </p:animMotion>
                                  </p:childTnLst>
                                </p:cTn>
                              </p:par>
                              <p:par>
                                <p:cTn id="33" presetID="64" presetClass="path" presetSubtype="0" fill="hold" grpId="0" nodeType="withEffect">
                                  <p:stCondLst>
                                    <p:cond delay="2600"/>
                                  </p:stCondLst>
                                  <p:childTnLst>
                                    <p:animMotion origin="layout" path="M 5E-6 3.7037E-7 L 0.00105 -0.04097 " pathEditMode="relative" rAng="0" ptsTypes="AA">
                                      <p:cBhvr>
                                        <p:cTn id="34" dur="2000" fill="hold"/>
                                        <p:tgtEl>
                                          <p:spTgt spid="353403"/>
                                        </p:tgtEl>
                                        <p:attrNameLst>
                                          <p:attrName>ppt_x</p:attrName>
                                          <p:attrName>ppt_y</p:attrName>
                                        </p:attrNameLst>
                                      </p:cBhvr>
                                      <p:rCtr x="52" y="-2060"/>
                                    </p:animMotion>
                                  </p:childTnLst>
                                </p:cTn>
                              </p:par>
                              <p:par>
                                <p:cTn id="35" presetID="42" presetClass="path" presetSubtype="0" accel="50000" decel="50000" fill="hold" grpId="0" nodeType="withEffect">
                                  <p:stCondLst>
                                    <p:cond delay="2800"/>
                                  </p:stCondLst>
                                  <p:childTnLst>
                                    <p:animMotion origin="layout" path="M -1.11111E-6 1.85185E-6 L -1.11111E-6 0.04444 " pathEditMode="relative" rAng="0" ptsTypes="AA">
                                      <p:cBhvr>
                                        <p:cTn id="36" dur="2000" fill="hold"/>
                                        <p:tgtEl>
                                          <p:spTgt spid="353404"/>
                                        </p:tgtEl>
                                        <p:attrNameLst>
                                          <p:attrName>ppt_x</p:attrName>
                                          <p:attrName>ppt_y</p:attrName>
                                        </p:attrNameLst>
                                      </p:cBhvr>
                                      <p:rCtr x="0" y="2222"/>
                                    </p:animMotion>
                                  </p:childTnLst>
                                </p:cTn>
                              </p:par>
                              <p:par>
                                <p:cTn id="37" presetID="42" presetClass="path" presetSubtype="0" accel="50000" decel="50000" fill="hold" grpId="0" nodeType="withEffect">
                                  <p:stCondLst>
                                    <p:cond delay="3000"/>
                                  </p:stCondLst>
                                  <p:childTnLst>
                                    <p:animMotion origin="layout" path="M -2.5E-6 1.85185E-6 L -0.00052 0.01528 " pathEditMode="relative" rAng="0" ptsTypes="AA">
                                      <p:cBhvr>
                                        <p:cTn id="38" dur="2000" fill="hold"/>
                                        <p:tgtEl>
                                          <p:spTgt spid="353405"/>
                                        </p:tgtEl>
                                        <p:attrNameLst>
                                          <p:attrName>ppt_x</p:attrName>
                                          <p:attrName>ppt_y</p:attrName>
                                        </p:attrNameLst>
                                      </p:cBhvr>
                                      <p:rCtr x="-35" y="764"/>
                                    </p:animMotion>
                                  </p:childTnLst>
                                </p:cTn>
                              </p:par>
                              <p:par>
                                <p:cTn id="39" presetID="64" presetClass="path" presetSubtype="0" fill="hold" grpId="0" nodeType="withEffect">
                                  <p:stCondLst>
                                    <p:cond delay="3200"/>
                                  </p:stCondLst>
                                  <p:childTnLst>
                                    <p:animMotion origin="layout" path="M -1.38889E-6 3.7037E-7 L -1.38889E-6 -0.03218 " pathEditMode="relative" rAng="0" ptsTypes="AA">
                                      <p:cBhvr>
                                        <p:cTn id="40" dur="2000" fill="hold"/>
                                        <p:tgtEl>
                                          <p:spTgt spid="353406"/>
                                        </p:tgtEl>
                                        <p:attrNameLst>
                                          <p:attrName>ppt_x</p:attrName>
                                          <p:attrName>ppt_y</p:attrName>
                                        </p:attrNameLst>
                                      </p:cBhvr>
                                      <p:rCtr x="0" y="-1620"/>
                                    </p:animMotion>
                                  </p:childTnLst>
                                </p:cTn>
                              </p:par>
                              <p:par>
                                <p:cTn id="41" presetID="42" presetClass="path" presetSubtype="0" accel="50000" decel="50000" fill="hold" grpId="0" nodeType="withEffect">
                                  <p:stCondLst>
                                    <p:cond delay="3400"/>
                                  </p:stCondLst>
                                  <p:childTnLst>
                                    <p:animMotion origin="layout" path="M -2.77778E-6 2.22222E-6 L -2.77778E-6 0.03935 " pathEditMode="relative" rAng="0" ptsTypes="AA">
                                      <p:cBhvr>
                                        <p:cTn id="42" dur="2000" fill="hold"/>
                                        <p:tgtEl>
                                          <p:spTgt spid="353407"/>
                                        </p:tgtEl>
                                        <p:attrNameLst>
                                          <p:attrName>ppt_x</p:attrName>
                                          <p:attrName>ppt_y</p:attrName>
                                        </p:attrNameLst>
                                      </p:cBhvr>
                                      <p:rCtr x="0" y="1968"/>
                                    </p:animMotion>
                                  </p:childTnLst>
                                </p:cTn>
                              </p:par>
                              <p:par>
                                <p:cTn id="43" presetID="64" presetClass="path" presetSubtype="0" fill="hold" grpId="0" nodeType="withEffect">
                                  <p:stCondLst>
                                    <p:cond delay="3500"/>
                                  </p:stCondLst>
                                  <p:childTnLst>
                                    <p:animMotion origin="layout" path="M -2.22222E-6 -4.81481E-6 L -2.22222E-6 -0.01412 " pathEditMode="relative" rAng="0" ptsTypes="AA">
                                      <p:cBhvr>
                                        <p:cTn id="44" dur="2000" fill="hold"/>
                                        <p:tgtEl>
                                          <p:spTgt spid="353409"/>
                                        </p:tgtEl>
                                        <p:attrNameLst>
                                          <p:attrName>ppt_x</p:attrName>
                                          <p:attrName>ppt_y</p:attrName>
                                        </p:attrNameLst>
                                      </p:cBhvr>
                                      <p:rCtr x="0" y="-718"/>
                                    </p:animMotion>
                                  </p:childTnLst>
                                </p:cTn>
                              </p:par>
                              <p:par>
                                <p:cTn id="45" presetID="64" presetClass="path" presetSubtype="0" fill="hold" grpId="0" nodeType="withEffect">
                                  <p:stCondLst>
                                    <p:cond delay="3800"/>
                                  </p:stCondLst>
                                  <p:childTnLst>
                                    <p:animMotion origin="layout" path="M 5E-6 3.7037E-7 L 0.00105 -0.04097 " pathEditMode="relative" rAng="0" ptsTypes="AA">
                                      <p:cBhvr>
                                        <p:cTn id="46" dur="2000" fill="hold"/>
                                        <p:tgtEl>
                                          <p:spTgt spid="353410"/>
                                        </p:tgtEl>
                                        <p:attrNameLst>
                                          <p:attrName>ppt_x</p:attrName>
                                          <p:attrName>ppt_y</p:attrName>
                                        </p:attrNameLst>
                                      </p:cBhvr>
                                      <p:rCtr x="52" y="-2060"/>
                                    </p:animMotion>
                                  </p:childTnLst>
                                </p:cTn>
                              </p:par>
                              <p:par>
                                <p:cTn id="47" presetID="42" presetClass="path" presetSubtype="0" accel="50000" decel="50000" fill="hold" grpId="0" nodeType="withEffect">
                                  <p:stCondLst>
                                    <p:cond delay="4000"/>
                                  </p:stCondLst>
                                  <p:childTnLst>
                                    <p:animMotion origin="layout" path="M 5E-6 -2.59259E-6 L 5E-6 0.0257 " pathEditMode="relative" rAng="0" ptsTypes="AA">
                                      <p:cBhvr>
                                        <p:cTn id="48" dur="2000" fill="hold"/>
                                        <p:tgtEl>
                                          <p:spTgt spid="353411"/>
                                        </p:tgtEl>
                                        <p:attrNameLst>
                                          <p:attrName>ppt_x</p:attrName>
                                          <p:attrName>ppt_y</p:attrName>
                                        </p:attrNameLst>
                                      </p:cBhvr>
                                      <p:rCtr x="0" y="1273"/>
                                    </p:animMotion>
                                  </p:childTnLst>
                                </p:cTn>
                              </p:par>
                              <p:par>
                                <p:cTn id="49" presetID="64" presetClass="path" presetSubtype="0" fill="hold" grpId="0" nodeType="withEffect">
                                  <p:stCondLst>
                                    <p:cond delay="4200"/>
                                  </p:stCondLst>
                                  <p:childTnLst>
                                    <p:animMotion origin="layout" path="M -3.61111E-6 4.07407E-6 L -3.61111E-6 -0.02431 " pathEditMode="relative" rAng="0" ptsTypes="AA">
                                      <p:cBhvr>
                                        <p:cTn id="50" dur="2000" fill="hold"/>
                                        <p:tgtEl>
                                          <p:spTgt spid="353412"/>
                                        </p:tgtEl>
                                        <p:attrNameLst>
                                          <p:attrName>ppt_x</p:attrName>
                                          <p:attrName>ppt_y</p:attrName>
                                        </p:attrNameLst>
                                      </p:cBhvr>
                                      <p:rCtr x="0" y="-1227"/>
                                    </p:animMotion>
                                  </p:childTnLst>
                                </p:cTn>
                              </p:par>
                              <p:par>
                                <p:cTn id="51" presetID="42" presetClass="path" presetSubtype="0" accel="50000" decel="50000" fill="hold" grpId="0" nodeType="withEffect">
                                  <p:stCondLst>
                                    <p:cond delay="4400"/>
                                  </p:stCondLst>
                                  <p:childTnLst>
                                    <p:animMotion origin="layout" path="M -1.11111E-6 1.85185E-6 L -1.11111E-6 0.04444 " pathEditMode="relative" rAng="0" ptsTypes="AA">
                                      <p:cBhvr>
                                        <p:cTn id="52" dur="2000" fill="hold"/>
                                        <p:tgtEl>
                                          <p:spTgt spid="353414"/>
                                        </p:tgtEl>
                                        <p:attrNameLst>
                                          <p:attrName>ppt_x</p:attrName>
                                          <p:attrName>ppt_y</p:attrName>
                                        </p:attrNameLst>
                                      </p:cBhvr>
                                      <p:rCtr x="0" y="2222"/>
                                    </p:animMotion>
                                  </p:childTnLst>
                                </p:cTn>
                              </p:par>
                              <p:par>
                                <p:cTn id="53" presetID="42" presetClass="path" presetSubtype="0" accel="50000" decel="50000" fill="hold" grpId="0" nodeType="withEffect">
                                  <p:stCondLst>
                                    <p:cond delay="4600"/>
                                  </p:stCondLst>
                                  <p:childTnLst>
                                    <p:animMotion origin="layout" path="M -2.5E-6 1.85185E-6 L -0.00052 0.01528 " pathEditMode="relative" rAng="0" ptsTypes="AA">
                                      <p:cBhvr>
                                        <p:cTn id="54" dur="2000" fill="hold"/>
                                        <p:tgtEl>
                                          <p:spTgt spid="353413"/>
                                        </p:tgtEl>
                                        <p:attrNameLst>
                                          <p:attrName>ppt_x</p:attrName>
                                          <p:attrName>ppt_y</p:attrName>
                                        </p:attrNameLst>
                                      </p:cBhvr>
                                      <p:rCtr x="-35" y="764"/>
                                    </p:animMotion>
                                  </p:childTnLst>
                                </p:cTn>
                              </p:par>
                              <p:par>
                                <p:cTn id="55" presetID="42" presetClass="path" presetSubtype="0" accel="50000" decel="50000" fill="hold" grpId="0" nodeType="withEffect">
                                  <p:stCondLst>
                                    <p:cond delay="5000"/>
                                  </p:stCondLst>
                                  <p:childTnLst>
                                    <p:animMotion origin="layout" path="M -2.5E-6 1.85185E-6 L -0.00052 0.01528 " pathEditMode="relative" rAng="0" ptsTypes="AA">
                                      <p:cBhvr>
                                        <p:cTn id="56" dur="2000" fill="hold"/>
                                        <p:tgtEl>
                                          <p:spTgt spid="353424"/>
                                        </p:tgtEl>
                                        <p:attrNameLst>
                                          <p:attrName>ppt_x</p:attrName>
                                          <p:attrName>ppt_y</p:attrName>
                                        </p:attrNameLst>
                                      </p:cBhvr>
                                      <p:rCtr x="-35" y="764"/>
                                    </p:animMotion>
                                  </p:childTnLst>
                                </p:cTn>
                              </p:par>
                              <p:par>
                                <p:cTn id="57" presetID="22" presetClass="entr" presetSubtype="8" fill="hold" grpId="0" nodeType="withEffect">
                                  <p:stCondLst>
                                    <p:cond delay="5000"/>
                                  </p:stCondLst>
                                  <p:childTnLst>
                                    <p:set>
                                      <p:cBhvr>
                                        <p:cTn id="58" dur="1" fill="hold">
                                          <p:stCondLst>
                                            <p:cond delay="0"/>
                                          </p:stCondLst>
                                        </p:cTn>
                                        <p:tgtEl>
                                          <p:spTgt spid="353490"/>
                                        </p:tgtEl>
                                        <p:attrNameLst>
                                          <p:attrName>style.visibility</p:attrName>
                                        </p:attrNameLst>
                                      </p:cBhvr>
                                      <p:to>
                                        <p:strVal val="visible"/>
                                      </p:to>
                                    </p:set>
                                    <p:animEffect transition="in" filter="wipe(left)">
                                      <p:cBhvr>
                                        <p:cTn id="59" dur="10000"/>
                                        <p:tgtEl>
                                          <p:spTgt spid="353490"/>
                                        </p:tgtEl>
                                      </p:cBhvr>
                                    </p:animEffect>
                                  </p:childTnLst>
                                </p:cTn>
                              </p:par>
                              <p:par>
                                <p:cTn id="60" presetID="1" presetClass="entr" presetSubtype="0" fill="hold" grpId="0" nodeType="withEffect">
                                  <p:stCondLst>
                                    <p:cond delay="5000"/>
                                  </p:stCondLst>
                                  <p:childTnLst>
                                    <p:set>
                                      <p:cBhvr>
                                        <p:cTn id="61" dur="1" fill="hold">
                                          <p:stCondLst>
                                            <p:cond delay="0"/>
                                          </p:stCondLst>
                                        </p:cTn>
                                        <p:tgtEl>
                                          <p:spTgt spid="353472"/>
                                        </p:tgtEl>
                                        <p:attrNameLst>
                                          <p:attrName>style.visibility</p:attrName>
                                        </p:attrNameLst>
                                      </p:cBhvr>
                                      <p:to>
                                        <p:strVal val="visible"/>
                                      </p:to>
                                    </p:set>
                                  </p:childTnLst>
                                </p:cTn>
                              </p:par>
                              <p:par>
                                <p:cTn id="62" presetID="1" presetClass="entr" presetSubtype="0" fill="hold" grpId="0" nodeType="withEffect">
                                  <p:stCondLst>
                                    <p:cond delay="5000"/>
                                  </p:stCondLst>
                                  <p:childTnLst>
                                    <p:set>
                                      <p:cBhvr>
                                        <p:cTn id="63" dur="1" fill="hold">
                                          <p:stCondLst>
                                            <p:cond delay="0"/>
                                          </p:stCondLst>
                                        </p:cTn>
                                        <p:tgtEl>
                                          <p:spTgt spid="353473"/>
                                        </p:tgtEl>
                                        <p:attrNameLst>
                                          <p:attrName>style.visibility</p:attrName>
                                        </p:attrNameLst>
                                      </p:cBhvr>
                                      <p:to>
                                        <p:strVal val="visible"/>
                                      </p:to>
                                    </p:set>
                                  </p:childTnLst>
                                </p:cTn>
                              </p:par>
                              <p:par>
                                <p:cTn id="64" presetID="1" presetClass="entr" presetSubtype="0" fill="hold" grpId="0" nodeType="withEffect">
                                  <p:stCondLst>
                                    <p:cond delay="5000"/>
                                  </p:stCondLst>
                                  <p:childTnLst>
                                    <p:set>
                                      <p:cBhvr>
                                        <p:cTn id="65" dur="1" fill="hold">
                                          <p:stCondLst>
                                            <p:cond delay="0"/>
                                          </p:stCondLst>
                                        </p:cTn>
                                        <p:tgtEl>
                                          <p:spTgt spid="353475"/>
                                        </p:tgtEl>
                                        <p:attrNameLst>
                                          <p:attrName>style.visibility</p:attrName>
                                        </p:attrNameLst>
                                      </p:cBhvr>
                                      <p:to>
                                        <p:strVal val="visible"/>
                                      </p:to>
                                    </p:set>
                                  </p:childTnLst>
                                </p:cTn>
                              </p:par>
                              <p:par>
                                <p:cTn id="66" presetID="1" presetClass="entr" presetSubtype="0" fill="hold" grpId="0" nodeType="withEffect">
                                  <p:stCondLst>
                                    <p:cond delay="5000"/>
                                  </p:stCondLst>
                                  <p:childTnLst>
                                    <p:set>
                                      <p:cBhvr>
                                        <p:cTn id="67" dur="1" fill="hold">
                                          <p:stCondLst>
                                            <p:cond delay="0"/>
                                          </p:stCondLst>
                                        </p:cTn>
                                        <p:tgtEl>
                                          <p:spTgt spid="353474"/>
                                        </p:tgtEl>
                                        <p:attrNameLst>
                                          <p:attrName>style.visibility</p:attrName>
                                        </p:attrNameLst>
                                      </p:cBhvr>
                                      <p:to>
                                        <p:strVal val="visible"/>
                                      </p:to>
                                    </p:set>
                                  </p:childTnLst>
                                </p:cTn>
                              </p:par>
                              <p:par>
                                <p:cTn id="68" presetID="1" presetClass="entr" presetSubtype="0" fill="hold" grpId="0" nodeType="withEffect">
                                  <p:stCondLst>
                                    <p:cond delay="5000"/>
                                  </p:stCondLst>
                                  <p:childTnLst>
                                    <p:set>
                                      <p:cBhvr>
                                        <p:cTn id="69" dur="1" fill="hold">
                                          <p:stCondLst>
                                            <p:cond delay="0"/>
                                          </p:stCondLst>
                                        </p:cTn>
                                        <p:tgtEl>
                                          <p:spTgt spid="353476"/>
                                        </p:tgtEl>
                                        <p:attrNameLst>
                                          <p:attrName>style.visibility</p:attrName>
                                        </p:attrNameLst>
                                      </p:cBhvr>
                                      <p:to>
                                        <p:strVal val="visible"/>
                                      </p:to>
                                    </p:set>
                                  </p:childTnLst>
                                </p:cTn>
                              </p:par>
                              <p:par>
                                <p:cTn id="70" presetID="1" presetClass="entr" presetSubtype="0" fill="hold" grpId="0" nodeType="withEffect">
                                  <p:stCondLst>
                                    <p:cond delay="5000"/>
                                  </p:stCondLst>
                                  <p:childTnLst>
                                    <p:set>
                                      <p:cBhvr>
                                        <p:cTn id="71" dur="1" fill="hold">
                                          <p:stCondLst>
                                            <p:cond delay="0"/>
                                          </p:stCondLst>
                                        </p:cTn>
                                        <p:tgtEl>
                                          <p:spTgt spid="353477"/>
                                        </p:tgtEl>
                                        <p:attrNameLst>
                                          <p:attrName>style.visibility</p:attrName>
                                        </p:attrNameLst>
                                      </p:cBhvr>
                                      <p:to>
                                        <p:strVal val="visible"/>
                                      </p:to>
                                    </p:set>
                                  </p:childTnLst>
                                </p:cTn>
                              </p:par>
                              <p:par>
                                <p:cTn id="72" presetID="1" presetClass="entr" presetSubtype="0" fill="hold" grpId="0" nodeType="withEffect">
                                  <p:stCondLst>
                                    <p:cond delay="5000"/>
                                  </p:stCondLst>
                                  <p:childTnLst>
                                    <p:set>
                                      <p:cBhvr>
                                        <p:cTn id="73" dur="1" fill="hold">
                                          <p:stCondLst>
                                            <p:cond delay="0"/>
                                          </p:stCondLst>
                                        </p:cTn>
                                        <p:tgtEl>
                                          <p:spTgt spid="353485"/>
                                        </p:tgtEl>
                                        <p:attrNameLst>
                                          <p:attrName>style.visibility</p:attrName>
                                        </p:attrNameLst>
                                      </p:cBhvr>
                                      <p:to>
                                        <p:strVal val="visible"/>
                                      </p:to>
                                    </p:set>
                                  </p:childTnLst>
                                </p:cTn>
                              </p:par>
                              <p:par>
                                <p:cTn id="74" presetID="27" presetClass="emph" presetSubtype="0" repeatCount="4000" fill="hold" grpId="1" nodeType="withEffect">
                                  <p:stCondLst>
                                    <p:cond delay="5000"/>
                                  </p:stCondLst>
                                  <p:childTnLst>
                                    <p:animClr clrSpc="rgb" dir="cw">
                                      <p:cBhvr override="childStyle">
                                        <p:cTn id="75" dur="500" autoRev="1" fill="hold"/>
                                        <p:tgtEl>
                                          <p:spTgt spid="353472"/>
                                        </p:tgtEl>
                                        <p:attrNameLst>
                                          <p:attrName>style.color</p:attrName>
                                        </p:attrNameLst>
                                      </p:cBhvr>
                                      <p:to>
                                        <a:schemeClr val="bg1"/>
                                      </p:to>
                                    </p:animClr>
                                    <p:animClr clrSpc="rgb" dir="cw">
                                      <p:cBhvr>
                                        <p:cTn id="76" dur="500" autoRev="1" fill="hold"/>
                                        <p:tgtEl>
                                          <p:spTgt spid="353472"/>
                                        </p:tgtEl>
                                        <p:attrNameLst>
                                          <p:attrName>fillcolor</p:attrName>
                                        </p:attrNameLst>
                                      </p:cBhvr>
                                      <p:to>
                                        <a:schemeClr val="bg1"/>
                                      </p:to>
                                    </p:animClr>
                                    <p:set>
                                      <p:cBhvr>
                                        <p:cTn id="77" dur="500" autoRev="1" fill="hold"/>
                                        <p:tgtEl>
                                          <p:spTgt spid="353472"/>
                                        </p:tgtEl>
                                        <p:attrNameLst>
                                          <p:attrName>fill.type</p:attrName>
                                        </p:attrNameLst>
                                      </p:cBhvr>
                                      <p:to>
                                        <p:strVal val="solid"/>
                                      </p:to>
                                    </p:set>
                                    <p:set>
                                      <p:cBhvr>
                                        <p:cTn id="78" dur="500" autoRev="1" fill="hold"/>
                                        <p:tgtEl>
                                          <p:spTgt spid="353472"/>
                                        </p:tgtEl>
                                        <p:attrNameLst>
                                          <p:attrName>fill.on</p:attrName>
                                        </p:attrNameLst>
                                      </p:cBhvr>
                                      <p:to>
                                        <p:strVal val="true"/>
                                      </p:to>
                                    </p:set>
                                  </p:childTnLst>
                                  <p:subTnLst>
                                    <p:set>
                                      <p:cBhvr override="childStyle">
                                        <p:cTn dur="1" fill="hold" display="0" masterRel="sameClick" afterEffect="1">
                                          <p:stCondLst>
                                            <p:cond evt="end" delay="0">
                                              <p:tn val="74"/>
                                            </p:cond>
                                          </p:stCondLst>
                                        </p:cTn>
                                        <p:tgtEl>
                                          <p:spTgt spid="353472"/>
                                        </p:tgtEl>
                                        <p:attrNameLst>
                                          <p:attrName>style.visibility</p:attrName>
                                        </p:attrNameLst>
                                      </p:cBhvr>
                                      <p:to>
                                        <p:strVal val="hidden"/>
                                      </p:to>
                                    </p:set>
                                  </p:subTnLst>
                                </p:cTn>
                              </p:par>
                              <p:par>
                                <p:cTn id="79" presetID="1" presetClass="entr" presetSubtype="0" fill="hold" grpId="0" nodeType="withEffect">
                                  <p:stCondLst>
                                    <p:cond delay="5200"/>
                                  </p:stCondLst>
                                  <p:childTnLst>
                                    <p:set>
                                      <p:cBhvr>
                                        <p:cTn id="80" dur="1" fill="hold">
                                          <p:stCondLst>
                                            <p:cond delay="0"/>
                                          </p:stCondLst>
                                        </p:cTn>
                                        <p:tgtEl>
                                          <p:spTgt spid="353493"/>
                                        </p:tgtEl>
                                        <p:attrNameLst>
                                          <p:attrName>style.visibility</p:attrName>
                                        </p:attrNameLst>
                                      </p:cBhvr>
                                      <p:to>
                                        <p:strVal val="visible"/>
                                      </p:to>
                                    </p:set>
                                  </p:childTnLst>
                                </p:cTn>
                              </p:par>
                              <p:par>
                                <p:cTn id="81" presetID="27" presetClass="emph" presetSubtype="0" repeatCount="4000" fill="hold" grpId="1" nodeType="withEffect">
                                  <p:stCondLst>
                                    <p:cond delay="5100"/>
                                  </p:stCondLst>
                                  <p:childTnLst>
                                    <p:animClr clrSpc="rgb" dir="cw">
                                      <p:cBhvr override="childStyle">
                                        <p:cTn id="82" dur="500" autoRev="1" fill="hold"/>
                                        <p:tgtEl>
                                          <p:spTgt spid="353473"/>
                                        </p:tgtEl>
                                        <p:attrNameLst>
                                          <p:attrName>style.color</p:attrName>
                                        </p:attrNameLst>
                                      </p:cBhvr>
                                      <p:to>
                                        <a:schemeClr val="bg1"/>
                                      </p:to>
                                    </p:animClr>
                                    <p:animClr clrSpc="rgb" dir="cw">
                                      <p:cBhvr>
                                        <p:cTn id="83" dur="500" autoRev="1" fill="hold"/>
                                        <p:tgtEl>
                                          <p:spTgt spid="353473"/>
                                        </p:tgtEl>
                                        <p:attrNameLst>
                                          <p:attrName>fillcolor</p:attrName>
                                        </p:attrNameLst>
                                      </p:cBhvr>
                                      <p:to>
                                        <a:schemeClr val="bg1"/>
                                      </p:to>
                                    </p:animClr>
                                    <p:set>
                                      <p:cBhvr>
                                        <p:cTn id="84" dur="500" autoRev="1" fill="hold"/>
                                        <p:tgtEl>
                                          <p:spTgt spid="353473"/>
                                        </p:tgtEl>
                                        <p:attrNameLst>
                                          <p:attrName>fill.type</p:attrName>
                                        </p:attrNameLst>
                                      </p:cBhvr>
                                      <p:to>
                                        <p:strVal val="solid"/>
                                      </p:to>
                                    </p:set>
                                    <p:set>
                                      <p:cBhvr>
                                        <p:cTn id="85" dur="500" autoRev="1" fill="hold"/>
                                        <p:tgtEl>
                                          <p:spTgt spid="353473"/>
                                        </p:tgtEl>
                                        <p:attrNameLst>
                                          <p:attrName>fill.on</p:attrName>
                                        </p:attrNameLst>
                                      </p:cBhvr>
                                      <p:to>
                                        <p:strVal val="true"/>
                                      </p:to>
                                    </p:set>
                                  </p:childTnLst>
                                  <p:subTnLst>
                                    <p:set>
                                      <p:cBhvr override="childStyle">
                                        <p:cTn dur="1" fill="hold" display="0" masterRel="sameClick" afterEffect="1">
                                          <p:stCondLst>
                                            <p:cond evt="end" delay="0">
                                              <p:tn val="81"/>
                                            </p:cond>
                                          </p:stCondLst>
                                        </p:cTn>
                                        <p:tgtEl>
                                          <p:spTgt spid="353473"/>
                                        </p:tgtEl>
                                        <p:attrNameLst>
                                          <p:attrName>style.visibility</p:attrName>
                                        </p:attrNameLst>
                                      </p:cBhvr>
                                      <p:to>
                                        <p:strVal val="hidden"/>
                                      </p:to>
                                    </p:set>
                                  </p:subTnLst>
                                </p:cTn>
                              </p:par>
                              <p:par>
                                <p:cTn id="86" presetID="1" presetClass="entr" presetSubtype="0" fill="hold" grpId="0" nodeType="withEffect">
                                  <p:stCondLst>
                                    <p:cond delay="5800"/>
                                  </p:stCondLst>
                                  <p:childTnLst>
                                    <p:set>
                                      <p:cBhvr>
                                        <p:cTn id="87" dur="1" fill="hold">
                                          <p:stCondLst>
                                            <p:cond delay="0"/>
                                          </p:stCondLst>
                                        </p:cTn>
                                        <p:tgtEl>
                                          <p:spTgt spid="353494"/>
                                        </p:tgtEl>
                                        <p:attrNameLst>
                                          <p:attrName>style.visibility</p:attrName>
                                        </p:attrNameLst>
                                      </p:cBhvr>
                                      <p:to>
                                        <p:strVal val="visible"/>
                                      </p:to>
                                    </p:set>
                                  </p:childTnLst>
                                </p:cTn>
                              </p:par>
                              <p:par>
                                <p:cTn id="88" presetID="27" presetClass="emph" presetSubtype="0" repeatCount="4000" fill="hold" grpId="1" nodeType="withEffect">
                                  <p:stCondLst>
                                    <p:cond delay="5200"/>
                                  </p:stCondLst>
                                  <p:childTnLst>
                                    <p:animClr clrSpc="rgb" dir="cw">
                                      <p:cBhvr override="childStyle">
                                        <p:cTn id="89" dur="500" autoRev="1" fill="hold"/>
                                        <p:tgtEl>
                                          <p:spTgt spid="353474"/>
                                        </p:tgtEl>
                                        <p:attrNameLst>
                                          <p:attrName>style.color</p:attrName>
                                        </p:attrNameLst>
                                      </p:cBhvr>
                                      <p:to>
                                        <a:schemeClr val="bg1"/>
                                      </p:to>
                                    </p:animClr>
                                    <p:animClr clrSpc="rgb" dir="cw">
                                      <p:cBhvr>
                                        <p:cTn id="90" dur="500" autoRev="1" fill="hold"/>
                                        <p:tgtEl>
                                          <p:spTgt spid="353474"/>
                                        </p:tgtEl>
                                        <p:attrNameLst>
                                          <p:attrName>fillcolor</p:attrName>
                                        </p:attrNameLst>
                                      </p:cBhvr>
                                      <p:to>
                                        <a:schemeClr val="bg1"/>
                                      </p:to>
                                    </p:animClr>
                                    <p:set>
                                      <p:cBhvr>
                                        <p:cTn id="91" dur="500" autoRev="1" fill="hold"/>
                                        <p:tgtEl>
                                          <p:spTgt spid="353474"/>
                                        </p:tgtEl>
                                        <p:attrNameLst>
                                          <p:attrName>fill.type</p:attrName>
                                        </p:attrNameLst>
                                      </p:cBhvr>
                                      <p:to>
                                        <p:strVal val="solid"/>
                                      </p:to>
                                    </p:set>
                                    <p:set>
                                      <p:cBhvr>
                                        <p:cTn id="92" dur="500" autoRev="1" fill="hold"/>
                                        <p:tgtEl>
                                          <p:spTgt spid="353474"/>
                                        </p:tgtEl>
                                        <p:attrNameLst>
                                          <p:attrName>fill.on</p:attrName>
                                        </p:attrNameLst>
                                      </p:cBhvr>
                                      <p:to>
                                        <p:strVal val="true"/>
                                      </p:to>
                                    </p:set>
                                  </p:childTnLst>
                                  <p:subTnLst>
                                    <p:set>
                                      <p:cBhvr override="childStyle">
                                        <p:cTn dur="1" fill="hold" display="0" masterRel="sameClick" afterEffect="1">
                                          <p:stCondLst>
                                            <p:cond evt="end" delay="0">
                                              <p:tn val="88"/>
                                            </p:cond>
                                          </p:stCondLst>
                                        </p:cTn>
                                        <p:tgtEl>
                                          <p:spTgt spid="353474"/>
                                        </p:tgtEl>
                                        <p:attrNameLst>
                                          <p:attrName>style.visibility</p:attrName>
                                        </p:attrNameLst>
                                      </p:cBhvr>
                                      <p:to>
                                        <p:strVal val="hidden"/>
                                      </p:to>
                                    </p:set>
                                  </p:subTnLst>
                                </p:cTn>
                              </p:par>
                              <p:par>
                                <p:cTn id="93" presetID="1" presetClass="entr" presetSubtype="0" fill="hold" grpId="0" nodeType="withEffect">
                                  <p:stCondLst>
                                    <p:cond delay="6300"/>
                                  </p:stCondLst>
                                  <p:childTnLst>
                                    <p:set>
                                      <p:cBhvr>
                                        <p:cTn id="94" dur="1" fill="hold">
                                          <p:stCondLst>
                                            <p:cond delay="0"/>
                                          </p:stCondLst>
                                        </p:cTn>
                                        <p:tgtEl>
                                          <p:spTgt spid="353495"/>
                                        </p:tgtEl>
                                        <p:attrNameLst>
                                          <p:attrName>style.visibility</p:attrName>
                                        </p:attrNameLst>
                                      </p:cBhvr>
                                      <p:to>
                                        <p:strVal val="visible"/>
                                      </p:to>
                                    </p:set>
                                  </p:childTnLst>
                                </p:cTn>
                              </p:par>
                              <p:par>
                                <p:cTn id="95" presetID="27" presetClass="emph" presetSubtype="0" repeatCount="4000" fill="hold" grpId="1" nodeType="withEffect">
                                  <p:stCondLst>
                                    <p:cond delay="5300"/>
                                  </p:stCondLst>
                                  <p:childTnLst>
                                    <p:animClr clrSpc="rgb" dir="cw">
                                      <p:cBhvr override="childStyle">
                                        <p:cTn id="96" dur="500" autoRev="1" fill="hold"/>
                                        <p:tgtEl>
                                          <p:spTgt spid="353475"/>
                                        </p:tgtEl>
                                        <p:attrNameLst>
                                          <p:attrName>style.color</p:attrName>
                                        </p:attrNameLst>
                                      </p:cBhvr>
                                      <p:to>
                                        <a:schemeClr val="bg1"/>
                                      </p:to>
                                    </p:animClr>
                                    <p:animClr clrSpc="rgb" dir="cw">
                                      <p:cBhvr>
                                        <p:cTn id="97" dur="500" autoRev="1" fill="hold"/>
                                        <p:tgtEl>
                                          <p:spTgt spid="353475"/>
                                        </p:tgtEl>
                                        <p:attrNameLst>
                                          <p:attrName>fillcolor</p:attrName>
                                        </p:attrNameLst>
                                      </p:cBhvr>
                                      <p:to>
                                        <a:schemeClr val="bg1"/>
                                      </p:to>
                                    </p:animClr>
                                    <p:set>
                                      <p:cBhvr>
                                        <p:cTn id="98" dur="500" autoRev="1" fill="hold"/>
                                        <p:tgtEl>
                                          <p:spTgt spid="353475"/>
                                        </p:tgtEl>
                                        <p:attrNameLst>
                                          <p:attrName>fill.type</p:attrName>
                                        </p:attrNameLst>
                                      </p:cBhvr>
                                      <p:to>
                                        <p:strVal val="solid"/>
                                      </p:to>
                                    </p:set>
                                    <p:set>
                                      <p:cBhvr>
                                        <p:cTn id="99" dur="500" autoRev="1" fill="hold"/>
                                        <p:tgtEl>
                                          <p:spTgt spid="353475"/>
                                        </p:tgtEl>
                                        <p:attrNameLst>
                                          <p:attrName>fill.on</p:attrName>
                                        </p:attrNameLst>
                                      </p:cBhvr>
                                      <p:to>
                                        <p:strVal val="true"/>
                                      </p:to>
                                    </p:set>
                                  </p:childTnLst>
                                  <p:subTnLst>
                                    <p:set>
                                      <p:cBhvr override="childStyle">
                                        <p:cTn dur="1" fill="hold" display="0" masterRel="sameClick" afterEffect="1">
                                          <p:stCondLst>
                                            <p:cond evt="end" delay="0">
                                              <p:tn val="95"/>
                                            </p:cond>
                                          </p:stCondLst>
                                        </p:cTn>
                                        <p:tgtEl>
                                          <p:spTgt spid="353475"/>
                                        </p:tgtEl>
                                        <p:attrNameLst>
                                          <p:attrName>style.visibility</p:attrName>
                                        </p:attrNameLst>
                                      </p:cBhvr>
                                      <p:to>
                                        <p:strVal val="hidden"/>
                                      </p:to>
                                    </p:set>
                                  </p:subTnLst>
                                </p:cTn>
                              </p:par>
                              <p:par>
                                <p:cTn id="100" presetID="1" presetClass="entr" presetSubtype="0" fill="hold" grpId="0" nodeType="withEffect">
                                  <p:stCondLst>
                                    <p:cond delay="7100"/>
                                  </p:stCondLst>
                                  <p:childTnLst>
                                    <p:set>
                                      <p:cBhvr>
                                        <p:cTn id="101" dur="1" fill="hold">
                                          <p:stCondLst>
                                            <p:cond delay="0"/>
                                          </p:stCondLst>
                                        </p:cTn>
                                        <p:tgtEl>
                                          <p:spTgt spid="353496"/>
                                        </p:tgtEl>
                                        <p:attrNameLst>
                                          <p:attrName>style.visibility</p:attrName>
                                        </p:attrNameLst>
                                      </p:cBhvr>
                                      <p:to>
                                        <p:strVal val="visible"/>
                                      </p:to>
                                    </p:set>
                                  </p:childTnLst>
                                </p:cTn>
                              </p:par>
                              <p:par>
                                <p:cTn id="102" presetID="27" presetClass="emph" presetSubtype="0" repeatCount="4000" fill="hold" grpId="1" nodeType="withEffect">
                                  <p:stCondLst>
                                    <p:cond delay="5400"/>
                                  </p:stCondLst>
                                  <p:childTnLst>
                                    <p:animClr clrSpc="rgb" dir="cw">
                                      <p:cBhvr override="childStyle">
                                        <p:cTn id="103" dur="500" autoRev="1" fill="hold"/>
                                        <p:tgtEl>
                                          <p:spTgt spid="353476"/>
                                        </p:tgtEl>
                                        <p:attrNameLst>
                                          <p:attrName>style.color</p:attrName>
                                        </p:attrNameLst>
                                      </p:cBhvr>
                                      <p:to>
                                        <a:schemeClr val="bg1"/>
                                      </p:to>
                                    </p:animClr>
                                    <p:animClr clrSpc="rgb" dir="cw">
                                      <p:cBhvr>
                                        <p:cTn id="104" dur="500" autoRev="1" fill="hold"/>
                                        <p:tgtEl>
                                          <p:spTgt spid="353476"/>
                                        </p:tgtEl>
                                        <p:attrNameLst>
                                          <p:attrName>fillcolor</p:attrName>
                                        </p:attrNameLst>
                                      </p:cBhvr>
                                      <p:to>
                                        <a:schemeClr val="bg1"/>
                                      </p:to>
                                    </p:animClr>
                                    <p:set>
                                      <p:cBhvr>
                                        <p:cTn id="105" dur="500" autoRev="1" fill="hold"/>
                                        <p:tgtEl>
                                          <p:spTgt spid="353476"/>
                                        </p:tgtEl>
                                        <p:attrNameLst>
                                          <p:attrName>fill.type</p:attrName>
                                        </p:attrNameLst>
                                      </p:cBhvr>
                                      <p:to>
                                        <p:strVal val="solid"/>
                                      </p:to>
                                    </p:set>
                                    <p:set>
                                      <p:cBhvr>
                                        <p:cTn id="106" dur="500" autoRev="1" fill="hold"/>
                                        <p:tgtEl>
                                          <p:spTgt spid="353476"/>
                                        </p:tgtEl>
                                        <p:attrNameLst>
                                          <p:attrName>fill.on</p:attrName>
                                        </p:attrNameLst>
                                      </p:cBhvr>
                                      <p:to>
                                        <p:strVal val="true"/>
                                      </p:to>
                                    </p:set>
                                  </p:childTnLst>
                                  <p:subTnLst>
                                    <p:set>
                                      <p:cBhvr override="childStyle">
                                        <p:cTn dur="1" fill="hold" display="0" masterRel="sameClick" afterEffect="1">
                                          <p:stCondLst>
                                            <p:cond evt="end" delay="0">
                                              <p:tn val="102"/>
                                            </p:cond>
                                          </p:stCondLst>
                                        </p:cTn>
                                        <p:tgtEl>
                                          <p:spTgt spid="353476"/>
                                        </p:tgtEl>
                                        <p:attrNameLst>
                                          <p:attrName>style.visibility</p:attrName>
                                        </p:attrNameLst>
                                      </p:cBhvr>
                                      <p:to>
                                        <p:strVal val="hidden"/>
                                      </p:to>
                                    </p:set>
                                  </p:subTnLst>
                                </p:cTn>
                              </p:par>
                              <p:par>
                                <p:cTn id="107" presetID="1" presetClass="entr" presetSubtype="0" fill="hold" grpId="0" nodeType="withEffect">
                                  <p:stCondLst>
                                    <p:cond delay="8000"/>
                                  </p:stCondLst>
                                  <p:childTnLst>
                                    <p:set>
                                      <p:cBhvr>
                                        <p:cTn id="108" dur="1" fill="hold">
                                          <p:stCondLst>
                                            <p:cond delay="0"/>
                                          </p:stCondLst>
                                        </p:cTn>
                                        <p:tgtEl>
                                          <p:spTgt spid="353497"/>
                                        </p:tgtEl>
                                        <p:attrNameLst>
                                          <p:attrName>style.visibility</p:attrName>
                                        </p:attrNameLst>
                                      </p:cBhvr>
                                      <p:to>
                                        <p:strVal val="visible"/>
                                      </p:to>
                                    </p:set>
                                  </p:childTnLst>
                                </p:cTn>
                              </p:par>
                              <p:par>
                                <p:cTn id="109" presetID="27" presetClass="emph" presetSubtype="0" repeatCount="4000" fill="hold" grpId="1" nodeType="withEffect">
                                  <p:stCondLst>
                                    <p:cond delay="5000"/>
                                  </p:stCondLst>
                                  <p:childTnLst>
                                    <p:animClr clrSpc="rgb" dir="cw">
                                      <p:cBhvr override="childStyle">
                                        <p:cTn id="110" dur="500" autoRev="1" fill="hold"/>
                                        <p:tgtEl>
                                          <p:spTgt spid="353477"/>
                                        </p:tgtEl>
                                        <p:attrNameLst>
                                          <p:attrName>style.color</p:attrName>
                                        </p:attrNameLst>
                                      </p:cBhvr>
                                      <p:to>
                                        <a:schemeClr val="bg1"/>
                                      </p:to>
                                    </p:animClr>
                                    <p:animClr clrSpc="rgb" dir="cw">
                                      <p:cBhvr>
                                        <p:cTn id="111" dur="500" autoRev="1" fill="hold"/>
                                        <p:tgtEl>
                                          <p:spTgt spid="353477"/>
                                        </p:tgtEl>
                                        <p:attrNameLst>
                                          <p:attrName>fillcolor</p:attrName>
                                        </p:attrNameLst>
                                      </p:cBhvr>
                                      <p:to>
                                        <a:schemeClr val="bg1"/>
                                      </p:to>
                                    </p:animClr>
                                    <p:set>
                                      <p:cBhvr>
                                        <p:cTn id="112" dur="500" autoRev="1" fill="hold"/>
                                        <p:tgtEl>
                                          <p:spTgt spid="353477"/>
                                        </p:tgtEl>
                                        <p:attrNameLst>
                                          <p:attrName>fill.type</p:attrName>
                                        </p:attrNameLst>
                                      </p:cBhvr>
                                      <p:to>
                                        <p:strVal val="solid"/>
                                      </p:to>
                                    </p:set>
                                    <p:set>
                                      <p:cBhvr>
                                        <p:cTn id="113" dur="500" autoRev="1" fill="hold"/>
                                        <p:tgtEl>
                                          <p:spTgt spid="353477"/>
                                        </p:tgtEl>
                                        <p:attrNameLst>
                                          <p:attrName>fill.on</p:attrName>
                                        </p:attrNameLst>
                                      </p:cBhvr>
                                      <p:to>
                                        <p:strVal val="true"/>
                                      </p:to>
                                    </p:set>
                                  </p:childTnLst>
                                  <p:subTnLst>
                                    <p:set>
                                      <p:cBhvr override="childStyle">
                                        <p:cTn dur="1" fill="hold" display="0" masterRel="sameClick" afterEffect="1">
                                          <p:stCondLst>
                                            <p:cond evt="end" delay="0">
                                              <p:tn val="109"/>
                                            </p:cond>
                                          </p:stCondLst>
                                        </p:cTn>
                                        <p:tgtEl>
                                          <p:spTgt spid="353477"/>
                                        </p:tgtEl>
                                        <p:attrNameLst>
                                          <p:attrName>style.visibility</p:attrName>
                                        </p:attrNameLst>
                                      </p:cBhvr>
                                      <p:to>
                                        <p:strVal val="hidden"/>
                                      </p:to>
                                    </p:set>
                                  </p:subTnLst>
                                </p:cTn>
                              </p:par>
                              <p:par>
                                <p:cTn id="114" presetID="1" presetClass="entr" presetSubtype="0" fill="hold" grpId="0" nodeType="withEffect">
                                  <p:stCondLst>
                                    <p:cond delay="9000"/>
                                  </p:stCondLst>
                                  <p:childTnLst>
                                    <p:set>
                                      <p:cBhvr>
                                        <p:cTn id="115" dur="1" fill="hold">
                                          <p:stCondLst>
                                            <p:cond delay="0"/>
                                          </p:stCondLst>
                                        </p:cTn>
                                        <p:tgtEl>
                                          <p:spTgt spid="353492"/>
                                        </p:tgtEl>
                                        <p:attrNameLst>
                                          <p:attrName>style.visibility</p:attrName>
                                        </p:attrNameLst>
                                      </p:cBhvr>
                                      <p:to>
                                        <p:strVal val="visible"/>
                                      </p:to>
                                    </p:set>
                                  </p:childTnLst>
                                </p:cTn>
                              </p:par>
                              <p:par>
                                <p:cTn id="116" presetID="27" presetClass="emph" presetSubtype="0" repeatCount="4000" fill="hold" grpId="1" nodeType="withEffect">
                                  <p:stCondLst>
                                    <p:cond delay="5100"/>
                                  </p:stCondLst>
                                  <p:childTnLst>
                                    <p:animClr clrSpc="rgb" dir="cw">
                                      <p:cBhvr override="childStyle">
                                        <p:cTn id="117" dur="500" autoRev="1" fill="hold"/>
                                        <p:tgtEl>
                                          <p:spTgt spid="353485"/>
                                        </p:tgtEl>
                                        <p:attrNameLst>
                                          <p:attrName>style.color</p:attrName>
                                        </p:attrNameLst>
                                      </p:cBhvr>
                                      <p:to>
                                        <a:schemeClr val="bg1"/>
                                      </p:to>
                                    </p:animClr>
                                    <p:animClr clrSpc="rgb" dir="cw">
                                      <p:cBhvr>
                                        <p:cTn id="118" dur="500" autoRev="1" fill="hold"/>
                                        <p:tgtEl>
                                          <p:spTgt spid="353485"/>
                                        </p:tgtEl>
                                        <p:attrNameLst>
                                          <p:attrName>fillcolor</p:attrName>
                                        </p:attrNameLst>
                                      </p:cBhvr>
                                      <p:to>
                                        <a:schemeClr val="bg1"/>
                                      </p:to>
                                    </p:animClr>
                                    <p:set>
                                      <p:cBhvr>
                                        <p:cTn id="119" dur="500" autoRev="1" fill="hold"/>
                                        <p:tgtEl>
                                          <p:spTgt spid="353485"/>
                                        </p:tgtEl>
                                        <p:attrNameLst>
                                          <p:attrName>fill.type</p:attrName>
                                        </p:attrNameLst>
                                      </p:cBhvr>
                                      <p:to>
                                        <p:strVal val="solid"/>
                                      </p:to>
                                    </p:set>
                                    <p:set>
                                      <p:cBhvr>
                                        <p:cTn id="120" dur="500" autoRev="1" fill="hold"/>
                                        <p:tgtEl>
                                          <p:spTgt spid="353485"/>
                                        </p:tgtEl>
                                        <p:attrNameLst>
                                          <p:attrName>fill.on</p:attrName>
                                        </p:attrNameLst>
                                      </p:cBhvr>
                                      <p:to>
                                        <p:strVal val="true"/>
                                      </p:to>
                                    </p:set>
                                  </p:childTnLst>
                                  <p:subTnLst>
                                    <p:set>
                                      <p:cBhvr override="childStyle">
                                        <p:cTn dur="1" fill="hold" display="0" masterRel="sameClick" afterEffect="1">
                                          <p:stCondLst>
                                            <p:cond evt="end" delay="0">
                                              <p:tn val="116"/>
                                            </p:cond>
                                          </p:stCondLst>
                                        </p:cTn>
                                        <p:tgtEl>
                                          <p:spTgt spid="353485"/>
                                        </p:tgtEl>
                                        <p:attrNameLst>
                                          <p:attrName>style.visibility</p:attrName>
                                        </p:attrNameLst>
                                      </p:cBhvr>
                                      <p:to>
                                        <p:strVal val="hidden"/>
                                      </p:to>
                                    </p:set>
                                  </p:subTnLst>
                                </p:cTn>
                              </p:par>
                              <p:par>
                                <p:cTn id="121" presetID="1" presetClass="entr" presetSubtype="0" fill="hold" grpId="0" nodeType="withEffect">
                                  <p:stCondLst>
                                    <p:cond delay="9500"/>
                                  </p:stCondLst>
                                  <p:childTnLst>
                                    <p:set>
                                      <p:cBhvr>
                                        <p:cTn id="122" dur="1" fill="hold">
                                          <p:stCondLst>
                                            <p:cond delay="0"/>
                                          </p:stCondLst>
                                        </p:cTn>
                                        <p:tgtEl>
                                          <p:spTgt spid="353498"/>
                                        </p:tgtEl>
                                        <p:attrNameLst>
                                          <p:attrName>style.visibility</p:attrName>
                                        </p:attrNameLst>
                                      </p:cBhvr>
                                      <p:to>
                                        <p:strVal val="visible"/>
                                      </p:to>
                                    </p:set>
                                  </p:childTnLst>
                                </p:cTn>
                              </p:par>
                              <p:par>
                                <p:cTn id="123" presetID="42" presetClass="path" presetSubtype="0" accel="50000" decel="50000" fill="hold" grpId="0" nodeType="withEffect">
                                  <p:stCondLst>
                                    <p:cond delay="5200"/>
                                  </p:stCondLst>
                                  <p:childTnLst>
                                    <p:animMotion origin="layout" path="M -0.00017 0.00093 L -0.00052 0.01436 " pathEditMode="relative" rAng="0" ptsTypes="AA">
                                      <p:cBhvr>
                                        <p:cTn id="124" dur="2000" fill="hold"/>
                                        <p:tgtEl>
                                          <p:spTgt spid="353469"/>
                                        </p:tgtEl>
                                        <p:attrNameLst>
                                          <p:attrName>ppt_x</p:attrName>
                                          <p:attrName>ppt_y</p:attrName>
                                        </p:attrNameLst>
                                      </p:cBhvr>
                                      <p:rCtr x="-17" y="671"/>
                                    </p:animMotion>
                                  </p:childTnLst>
                                </p:cTn>
                              </p:par>
                              <p:par>
                                <p:cTn id="125" presetID="64" presetClass="path" presetSubtype="0" fill="hold" grpId="0" nodeType="withEffect">
                                  <p:stCondLst>
                                    <p:cond delay="5400"/>
                                  </p:stCondLst>
                                  <p:childTnLst>
                                    <p:animMotion origin="layout" path="M -2.22222E-6 -4.81481E-6 L -2.22222E-6 -0.01412 " pathEditMode="relative" rAng="0" ptsTypes="AA">
                                      <p:cBhvr>
                                        <p:cTn id="126" dur="2000" fill="hold"/>
                                        <p:tgtEl>
                                          <p:spTgt spid="353425"/>
                                        </p:tgtEl>
                                        <p:attrNameLst>
                                          <p:attrName>ppt_x</p:attrName>
                                          <p:attrName>ppt_y</p:attrName>
                                        </p:attrNameLst>
                                      </p:cBhvr>
                                      <p:rCtr x="0" y="-718"/>
                                    </p:animMotion>
                                  </p:childTnLst>
                                </p:cTn>
                              </p:par>
                              <p:par>
                                <p:cTn id="127" presetID="42" presetClass="path" presetSubtype="0" accel="50000" decel="50000" fill="hold" grpId="0" nodeType="withEffect">
                                  <p:stCondLst>
                                    <p:cond delay="5600"/>
                                  </p:stCondLst>
                                  <p:childTnLst>
                                    <p:animMotion origin="layout" path="M 3.61111E-6 -3.7037E-7 L 3.61111E-6 0.01944 " pathEditMode="relative" rAng="0" ptsTypes="AA">
                                      <p:cBhvr>
                                        <p:cTn id="128" dur="2000" fill="hold"/>
                                        <p:tgtEl>
                                          <p:spTgt spid="353428"/>
                                        </p:tgtEl>
                                        <p:attrNameLst>
                                          <p:attrName>ppt_x</p:attrName>
                                          <p:attrName>ppt_y</p:attrName>
                                        </p:attrNameLst>
                                      </p:cBhvr>
                                      <p:rCtr x="0" y="972"/>
                                    </p:animMotion>
                                  </p:childTnLst>
                                </p:cTn>
                              </p:par>
                              <p:par>
                                <p:cTn id="129" presetID="42" presetClass="path" presetSubtype="0" accel="50000" decel="50000" fill="hold" grpId="0" nodeType="withEffect">
                                  <p:stCondLst>
                                    <p:cond delay="6000"/>
                                  </p:stCondLst>
                                  <p:childTnLst>
                                    <p:animMotion origin="layout" path="M 2.77778E-7 -1.11111E-6 L -0.00035 0.02315 " pathEditMode="relative" rAng="0" ptsTypes="AA">
                                      <p:cBhvr>
                                        <p:cTn id="130" dur="2000" fill="hold"/>
                                        <p:tgtEl>
                                          <p:spTgt spid="353429"/>
                                        </p:tgtEl>
                                        <p:attrNameLst>
                                          <p:attrName>ppt_x</p:attrName>
                                          <p:attrName>ppt_y</p:attrName>
                                        </p:attrNameLst>
                                      </p:cBhvr>
                                      <p:rCtr x="-17" y="1157"/>
                                    </p:animMotion>
                                  </p:childTnLst>
                                </p:cTn>
                              </p:par>
                              <p:par>
                                <p:cTn id="131" presetID="64" presetClass="path" presetSubtype="0" fill="hold" grpId="0" nodeType="withEffect">
                                  <p:stCondLst>
                                    <p:cond delay="6200"/>
                                  </p:stCondLst>
                                  <p:childTnLst>
                                    <p:animMotion origin="layout" path="M 4.72222E-6 1.85185E-6 L 4.72222E-6 -0.01875 " pathEditMode="relative" rAng="0" ptsTypes="AA">
                                      <p:cBhvr>
                                        <p:cTn id="132" dur="2000" fill="hold"/>
                                        <p:tgtEl>
                                          <p:spTgt spid="353430"/>
                                        </p:tgtEl>
                                        <p:attrNameLst>
                                          <p:attrName>ppt_x</p:attrName>
                                          <p:attrName>ppt_y</p:attrName>
                                        </p:attrNameLst>
                                      </p:cBhvr>
                                      <p:rCtr x="0" y="-949"/>
                                    </p:animMotion>
                                  </p:childTnLst>
                                </p:cTn>
                              </p:par>
                              <p:par>
                                <p:cTn id="133" presetID="42" presetClass="path" presetSubtype="0" accel="50000" decel="50000" fill="hold" grpId="0" nodeType="withEffect">
                                  <p:stCondLst>
                                    <p:cond delay="6600"/>
                                  </p:stCondLst>
                                  <p:childTnLst>
                                    <p:animMotion origin="layout" path="M -5.55556E-7 -7.40741E-7 L -5.55556E-7 0.0169 " pathEditMode="relative" rAng="0" ptsTypes="AA">
                                      <p:cBhvr>
                                        <p:cTn id="134" dur="2000" fill="hold"/>
                                        <p:tgtEl>
                                          <p:spTgt spid="353431"/>
                                        </p:tgtEl>
                                        <p:attrNameLst>
                                          <p:attrName>ppt_x</p:attrName>
                                          <p:attrName>ppt_y</p:attrName>
                                        </p:attrNameLst>
                                      </p:cBhvr>
                                      <p:rCtr x="0" y="833"/>
                                    </p:animMotion>
                                  </p:childTnLst>
                                </p:cTn>
                              </p:par>
                              <p:par>
                                <p:cTn id="135" presetID="64" presetClass="path" presetSubtype="0" fill="hold" grpId="0" nodeType="withEffect">
                                  <p:stCondLst>
                                    <p:cond delay="6800"/>
                                  </p:stCondLst>
                                  <p:childTnLst>
                                    <p:animMotion origin="layout" path="M -4.72222E-6 -1.48148E-6 L 0.00035 -0.0169 " pathEditMode="relative" rAng="0" ptsTypes="AA">
                                      <p:cBhvr>
                                        <p:cTn id="136" dur="2000" fill="hold"/>
                                        <p:tgtEl>
                                          <p:spTgt spid="353433"/>
                                        </p:tgtEl>
                                        <p:attrNameLst>
                                          <p:attrName>ppt_x</p:attrName>
                                          <p:attrName>ppt_y</p:attrName>
                                        </p:attrNameLst>
                                      </p:cBhvr>
                                      <p:rCtr x="17" y="-856"/>
                                    </p:animMotion>
                                  </p:childTnLst>
                                </p:cTn>
                              </p:par>
                              <p:par>
                                <p:cTn id="137" presetID="42" presetClass="path" presetSubtype="0" accel="50000" decel="50000" fill="hold" grpId="0" nodeType="withEffect">
                                  <p:stCondLst>
                                    <p:cond delay="7000"/>
                                  </p:stCondLst>
                                  <p:childTnLst>
                                    <p:animMotion origin="layout" path="M -2.77778E-6 0 L -2.77778E-6 0.01806 " pathEditMode="relative" rAng="0" ptsTypes="AA">
                                      <p:cBhvr>
                                        <p:cTn id="138" dur="2000" fill="hold"/>
                                        <p:tgtEl>
                                          <p:spTgt spid="353434"/>
                                        </p:tgtEl>
                                        <p:attrNameLst>
                                          <p:attrName>ppt_x</p:attrName>
                                          <p:attrName>ppt_y</p:attrName>
                                        </p:attrNameLst>
                                      </p:cBhvr>
                                      <p:rCtr x="0" y="903"/>
                                    </p:animMotion>
                                  </p:childTnLst>
                                </p:cTn>
                              </p:par>
                              <p:par>
                                <p:cTn id="139" presetID="42" presetClass="path" presetSubtype="0" accel="50000" decel="50000" fill="hold" grpId="0" nodeType="withEffect">
                                  <p:stCondLst>
                                    <p:cond delay="7200"/>
                                  </p:stCondLst>
                                  <p:childTnLst>
                                    <p:animMotion origin="layout" path="M -2.5E-6 1.85185E-6 L -0.00052 0.01528 " pathEditMode="relative" rAng="0" ptsTypes="AA">
                                      <p:cBhvr>
                                        <p:cTn id="140" dur="2000" fill="hold"/>
                                        <p:tgtEl>
                                          <p:spTgt spid="353435"/>
                                        </p:tgtEl>
                                        <p:attrNameLst>
                                          <p:attrName>ppt_x</p:attrName>
                                          <p:attrName>ppt_y</p:attrName>
                                        </p:attrNameLst>
                                      </p:cBhvr>
                                      <p:rCtr x="-35" y="764"/>
                                    </p:animMotion>
                                  </p:childTnLst>
                                </p:cTn>
                              </p:par>
                              <p:par>
                                <p:cTn id="141" presetID="64" presetClass="path" presetSubtype="0" fill="hold" grpId="0" nodeType="withEffect">
                                  <p:stCondLst>
                                    <p:cond delay="7400"/>
                                  </p:stCondLst>
                                  <p:childTnLst>
                                    <p:animMotion origin="layout" path="M 4.72222E-6 -7.40741E-7 L 4.72222E-6 -0.0118 " pathEditMode="relative" rAng="0" ptsTypes="AA">
                                      <p:cBhvr>
                                        <p:cTn id="142" dur="2000" fill="hold"/>
                                        <p:tgtEl>
                                          <p:spTgt spid="353436"/>
                                        </p:tgtEl>
                                        <p:attrNameLst>
                                          <p:attrName>ppt_x</p:attrName>
                                          <p:attrName>ppt_y</p:attrName>
                                        </p:attrNameLst>
                                      </p:cBhvr>
                                      <p:rCtr x="0" y="-602"/>
                                    </p:animMotion>
                                  </p:childTnLst>
                                </p:cTn>
                              </p:par>
                              <p:par>
                                <p:cTn id="143" presetID="64" presetClass="path" presetSubtype="0" fill="hold" grpId="0" nodeType="withEffect">
                                  <p:stCondLst>
                                    <p:cond delay="7700"/>
                                  </p:stCondLst>
                                  <p:childTnLst>
                                    <p:animMotion origin="layout" path="M 3.88889E-6 0.00556 L 3.88889E-6 -0.00578 " pathEditMode="relative" rAng="0" ptsTypes="AA">
                                      <p:cBhvr>
                                        <p:cTn id="144" dur="2000" fill="hold"/>
                                        <p:tgtEl>
                                          <p:spTgt spid="353438"/>
                                        </p:tgtEl>
                                        <p:attrNameLst>
                                          <p:attrName>ppt_x</p:attrName>
                                          <p:attrName>ppt_y</p:attrName>
                                        </p:attrNameLst>
                                      </p:cBhvr>
                                      <p:rCtr x="0" y="-579"/>
                                    </p:animMotion>
                                  </p:childTnLst>
                                </p:cTn>
                              </p:par>
                              <p:par>
                                <p:cTn id="145" presetID="42" presetClass="path" presetSubtype="0" accel="50000" decel="50000" fill="hold" grpId="1" nodeType="withEffect">
                                  <p:stCondLst>
                                    <p:cond delay="4800"/>
                                  </p:stCondLst>
                                  <p:childTnLst>
                                    <p:animMotion origin="layout" path="M 0.00105 -0.04098 L 0.00053 4.44444E-6 " pathEditMode="relative" rAng="0" ptsTypes="AA">
                                      <p:cBhvr>
                                        <p:cTn id="146" dur="2000" fill="hold"/>
                                        <p:tgtEl>
                                          <p:spTgt spid="353300"/>
                                        </p:tgtEl>
                                        <p:attrNameLst>
                                          <p:attrName>ppt_x</p:attrName>
                                          <p:attrName>ppt_y</p:attrName>
                                        </p:attrNameLst>
                                      </p:cBhvr>
                                      <p:rCtr x="-35" y="2037"/>
                                    </p:animMotion>
                                  </p:childTnLst>
                                </p:cTn>
                              </p:par>
                              <p:par>
                                <p:cTn id="147" presetID="64" presetClass="path" presetSubtype="0" accel="50000" decel="50000" fill="hold" grpId="1" nodeType="withEffect">
                                  <p:stCondLst>
                                    <p:cond delay="5000"/>
                                  </p:stCondLst>
                                  <p:childTnLst>
                                    <p:animMotion origin="layout" path="M 3.33333E-6 0.03333 L 3.33333E-6 2.59259E-6 " pathEditMode="relative" rAng="0" ptsTypes="AA">
                                      <p:cBhvr>
                                        <p:cTn id="148" dur="2000" fill="hold"/>
                                        <p:tgtEl>
                                          <p:spTgt spid="353295"/>
                                        </p:tgtEl>
                                        <p:attrNameLst>
                                          <p:attrName>ppt_x</p:attrName>
                                          <p:attrName>ppt_y</p:attrName>
                                        </p:attrNameLst>
                                      </p:cBhvr>
                                      <p:rCtr x="0" y="-1667"/>
                                    </p:animMotion>
                                  </p:childTnLst>
                                </p:cTn>
                              </p:par>
                              <p:par>
                                <p:cTn id="149" presetID="64" presetClass="path" presetSubtype="0" accel="50000" decel="50000" fill="hold" grpId="1" nodeType="withEffect">
                                  <p:stCondLst>
                                    <p:cond delay="5200"/>
                                  </p:stCondLst>
                                  <p:childTnLst>
                                    <p:animMotion origin="layout" path="M -0.00052 0.01528 L -0.00104 -2.59259E-6 " pathEditMode="relative" rAng="0" ptsTypes="AA">
                                      <p:cBhvr>
                                        <p:cTn id="150" dur="2000" fill="hold"/>
                                        <p:tgtEl>
                                          <p:spTgt spid="353394"/>
                                        </p:tgtEl>
                                        <p:attrNameLst>
                                          <p:attrName>ppt_x</p:attrName>
                                          <p:attrName>ppt_y</p:attrName>
                                        </p:attrNameLst>
                                      </p:cBhvr>
                                      <p:rCtr x="-35" y="-764"/>
                                    </p:animMotion>
                                  </p:childTnLst>
                                </p:cTn>
                              </p:par>
                              <p:par>
                                <p:cTn id="151" presetID="64" presetClass="path" presetSubtype="0" accel="50000" decel="50000" fill="hold" grpId="1" nodeType="withEffect">
                                  <p:stCondLst>
                                    <p:cond delay="5200"/>
                                  </p:stCondLst>
                                  <p:childTnLst>
                                    <p:animMotion origin="layout" path="M 1.66667E-6 0.04445 L -0.00018 0.00093 " pathEditMode="relative" rAng="0" ptsTypes="AA">
                                      <p:cBhvr>
                                        <p:cTn id="152" dur="2000" fill="hold"/>
                                        <p:tgtEl>
                                          <p:spTgt spid="353408"/>
                                        </p:tgtEl>
                                        <p:attrNameLst>
                                          <p:attrName>ppt_x</p:attrName>
                                          <p:attrName>ppt_y</p:attrName>
                                        </p:attrNameLst>
                                      </p:cBhvr>
                                      <p:rCtr x="-17" y="-2176"/>
                                    </p:animMotion>
                                  </p:childTnLst>
                                </p:cTn>
                              </p:par>
                              <p:par>
                                <p:cTn id="153" presetID="42" presetClass="path" presetSubtype="0" accel="50000" decel="50000" fill="hold" grpId="1" nodeType="withEffect">
                                  <p:stCondLst>
                                    <p:cond delay="5400"/>
                                  </p:stCondLst>
                                  <p:childTnLst>
                                    <p:animMotion origin="layout" path="M -3.61111E-6 -0.0243 L -3.61111E-6 0.00417 " pathEditMode="relative" rAng="0" ptsTypes="AA">
                                      <p:cBhvr>
                                        <p:cTn id="154" dur="2000" fill="hold"/>
                                        <p:tgtEl>
                                          <p:spTgt spid="353393"/>
                                        </p:tgtEl>
                                        <p:attrNameLst>
                                          <p:attrName>ppt_x</p:attrName>
                                          <p:attrName>ppt_y</p:attrName>
                                        </p:attrNameLst>
                                      </p:cBhvr>
                                      <p:rCtr x="0" y="1412"/>
                                    </p:animMotion>
                                  </p:childTnLst>
                                </p:cTn>
                              </p:par>
                              <p:par>
                                <p:cTn id="155" presetID="42" presetClass="path" presetSubtype="0" accel="50000" decel="50000" fill="hold" grpId="1" nodeType="withEffect">
                                  <p:stCondLst>
                                    <p:cond delay="5600"/>
                                  </p:stCondLst>
                                  <p:childTnLst>
                                    <p:animMotion origin="layout" path="M 5.55556E-7 -0.01412 L 5.55556E-7 0.0044 " pathEditMode="relative" rAng="0" ptsTypes="AA">
                                      <p:cBhvr>
                                        <p:cTn id="156" dur="2000" fill="hold"/>
                                        <p:tgtEl>
                                          <p:spTgt spid="353395"/>
                                        </p:tgtEl>
                                        <p:attrNameLst>
                                          <p:attrName>ppt_x</p:attrName>
                                          <p:attrName>ppt_y</p:attrName>
                                        </p:attrNameLst>
                                      </p:cBhvr>
                                      <p:rCtr x="0" y="926"/>
                                    </p:animMotion>
                                  </p:childTnLst>
                                </p:cTn>
                              </p:par>
                              <p:par>
                                <p:cTn id="157" presetID="42" presetClass="path" presetSubtype="0" accel="50000" decel="50000" fill="hold" grpId="1" nodeType="withEffect">
                                  <p:stCondLst>
                                    <p:cond delay="5800"/>
                                  </p:stCondLst>
                                  <p:childTnLst>
                                    <p:animMotion origin="layout" path="M 0.00105 -0.04098 L 0.00053 4.44444E-6 " pathEditMode="relative" rAng="0" ptsTypes="AA">
                                      <p:cBhvr>
                                        <p:cTn id="158" dur="2000" fill="hold"/>
                                        <p:tgtEl>
                                          <p:spTgt spid="353396"/>
                                        </p:tgtEl>
                                        <p:attrNameLst>
                                          <p:attrName>ppt_x</p:attrName>
                                          <p:attrName>ppt_y</p:attrName>
                                        </p:attrNameLst>
                                      </p:cBhvr>
                                      <p:rCtr x="-35" y="2037"/>
                                    </p:animMotion>
                                  </p:childTnLst>
                                </p:cTn>
                              </p:par>
                              <p:par>
                                <p:cTn id="159" presetID="64" presetClass="path" presetSubtype="0" accel="50000" decel="50000" fill="hold" grpId="1" nodeType="withEffect">
                                  <p:stCondLst>
                                    <p:cond delay="5800"/>
                                  </p:stCondLst>
                                  <p:childTnLst>
                                    <p:animMotion origin="layout" path="M 3.33333E-6 0.03333 L 3.33333E-6 2.59259E-6 " pathEditMode="relative" rAng="0" ptsTypes="AA">
                                      <p:cBhvr>
                                        <p:cTn id="160" dur="2000" fill="hold"/>
                                        <p:tgtEl>
                                          <p:spTgt spid="353398"/>
                                        </p:tgtEl>
                                        <p:attrNameLst>
                                          <p:attrName>ppt_x</p:attrName>
                                          <p:attrName>ppt_y</p:attrName>
                                        </p:attrNameLst>
                                      </p:cBhvr>
                                      <p:rCtr x="0" y="-1667"/>
                                    </p:animMotion>
                                  </p:childTnLst>
                                </p:cTn>
                              </p:par>
                              <p:par>
                                <p:cTn id="161" presetID="42" presetClass="path" presetSubtype="0" accel="50000" decel="50000" fill="hold" grpId="1" nodeType="withEffect">
                                  <p:stCondLst>
                                    <p:cond delay="6000"/>
                                  </p:stCondLst>
                                  <p:childTnLst>
                                    <p:animMotion origin="layout" path="M -3.61111E-6 -0.0243 L -3.61111E-6 0.00417 " pathEditMode="relative" rAng="0" ptsTypes="AA">
                                      <p:cBhvr>
                                        <p:cTn id="162" dur="2000" fill="hold"/>
                                        <p:tgtEl>
                                          <p:spTgt spid="353397"/>
                                        </p:tgtEl>
                                        <p:attrNameLst>
                                          <p:attrName>ppt_x</p:attrName>
                                          <p:attrName>ppt_y</p:attrName>
                                        </p:attrNameLst>
                                      </p:cBhvr>
                                      <p:rCtr x="0" y="1412"/>
                                    </p:animMotion>
                                  </p:childTnLst>
                                </p:cTn>
                              </p:par>
                              <p:par>
                                <p:cTn id="163" presetID="64" presetClass="path" presetSubtype="0" accel="50000" decel="50000" fill="hold" grpId="1" nodeType="withEffect">
                                  <p:stCondLst>
                                    <p:cond delay="6200"/>
                                  </p:stCondLst>
                                  <p:childTnLst>
                                    <p:animMotion origin="layout" path="M 3.33333E-6 0.03333 L 3.33333E-6 2.59259E-6 " pathEditMode="relative" rAng="0" ptsTypes="AA">
                                      <p:cBhvr>
                                        <p:cTn id="164" dur="2000" fill="hold"/>
                                        <p:tgtEl>
                                          <p:spTgt spid="353399"/>
                                        </p:tgtEl>
                                        <p:attrNameLst>
                                          <p:attrName>ppt_x</p:attrName>
                                          <p:attrName>ppt_y</p:attrName>
                                        </p:attrNameLst>
                                      </p:cBhvr>
                                      <p:rCtr x="0" y="-1667"/>
                                    </p:animMotion>
                                  </p:childTnLst>
                                </p:cTn>
                              </p:par>
                              <p:par>
                                <p:cTn id="165" presetID="42" presetClass="path" presetSubtype="0" accel="50000" decel="50000" fill="hold" grpId="1" nodeType="withEffect">
                                  <p:stCondLst>
                                    <p:cond delay="6400"/>
                                  </p:stCondLst>
                                  <p:childTnLst>
                                    <p:animMotion origin="layout" path="M -1.38889E-6 -0.03217 L -1.38889E-6 0.00324 " pathEditMode="relative" rAng="0" ptsTypes="AA">
                                      <p:cBhvr>
                                        <p:cTn id="166" dur="2000" fill="hold"/>
                                        <p:tgtEl>
                                          <p:spTgt spid="353400"/>
                                        </p:tgtEl>
                                        <p:attrNameLst>
                                          <p:attrName>ppt_x</p:attrName>
                                          <p:attrName>ppt_y</p:attrName>
                                        </p:attrNameLst>
                                      </p:cBhvr>
                                      <p:rCtr x="0" y="1759"/>
                                    </p:animMotion>
                                  </p:childTnLst>
                                </p:cTn>
                              </p:par>
                              <p:par>
                                <p:cTn id="167" presetID="42" presetClass="path" presetSubtype="0" accel="50000" decel="50000" fill="hold" grpId="1" nodeType="withEffect">
                                  <p:stCondLst>
                                    <p:cond delay="6600"/>
                                  </p:stCondLst>
                                  <p:childTnLst>
                                    <p:animMotion origin="layout" path="M 5.55556E-7 -0.01412 L 5.55556E-7 0.0044 " pathEditMode="relative" rAng="0" ptsTypes="AA">
                                      <p:cBhvr>
                                        <p:cTn id="168" dur="2000" fill="hold"/>
                                        <p:tgtEl>
                                          <p:spTgt spid="353402"/>
                                        </p:tgtEl>
                                        <p:attrNameLst>
                                          <p:attrName>ppt_x</p:attrName>
                                          <p:attrName>ppt_y</p:attrName>
                                        </p:attrNameLst>
                                      </p:cBhvr>
                                      <p:rCtr x="0" y="926"/>
                                    </p:animMotion>
                                  </p:childTnLst>
                                </p:cTn>
                              </p:par>
                              <p:par>
                                <p:cTn id="169" presetID="64" presetClass="path" presetSubtype="0" accel="50000" decel="50000" fill="hold" grpId="1" nodeType="withEffect">
                                  <p:stCondLst>
                                    <p:cond delay="6800"/>
                                  </p:stCondLst>
                                  <p:childTnLst>
                                    <p:animMotion origin="layout" path="M 2.22222E-6 0.02569 L 2.22222E-6 7.40741E-7 " pathEditMode="relative" rAng="0" ptsTypes="AA">
                                      <p:cBhvr>
                                        <p:cTn id="170" dur="2000" fill="hold"/>
                                        <p:tgtEl>
                                          <p:spTgt spid="353401"/>
                                        </p:tgtEl>
                                        <p:attrNameLst>
                                          <p:attrName>ppt_x</p:attrName>
                                          <p:attrName>ppt_y</p:attrName>
                                        </p:attrNameLst>
                                      </p:cBhvr>
                                      <p:rCtr x="0" y="-1296"/>
                                    </p:animMotion>
                                  </p:childTnLst>
                                </p:cTn>
                              </p:par>
                              <p:par>
                                <p:cTn id="171" presetID="42" presetClass="path" presetSubtype="0" accel="50000" decel="50000" fill="hold" grpId="1" nodeType="withEffect">
                                  <p:stCondLst>
                                    <p:cond delay="7000"/>
                                  </p:stCondLst>
                                  <p:childTnLst>
                                    <p:animMotion origin="layout" path="M 0.00105 -0.04098 L 0.00053 4.44444E-6 " pathEditMode="relative" rAng="0" ptsTypes="AA">
                                      <p:cBhvr>
                                        <p:cTn id="172" dur="2000" fill="hold"/>
                                        <p:tgtEl>
                                          <p:spTgt spid="353403"/>
                                        </p:tgtEl>
                                        <p:attrNameLst>
                                          <p:attrName>ppt_x</p:attrName>
                                          <p:attrName>ppt_y</p:attrName>
                                        </p:attrNameLst>
                                      </p:cBhvr>
                                      <p:rCtr x="-35" y="2037"/>
                                    </p:animMotion>
                                  </p:childTnLst>
                                </p:cTn>
                              </p:par>
                              <p:par>
                                <p:cTn id="173" presetID="64" presetClass="path" presetSubtype="0" accel="50000" decel="50000" fill="hold" grpId="1" nodeType="withEffect">
                                  <p:stCondLst>
                                    <p:cond delay="7000"/>
                                  </p:stCondLst>
                                  <p:childTnLst>
                                    <p:animMotion origin="layout" path="M 1.66667E-6 0.04445 L -0.00018 0.00093 " pathEditMode="relative" rAng="0" ptsTypes="AA">
                                      <p:cBhvr>
                                        <p:cTn id="174" dur="2000" fill="hold"/>
                                        <p:tgtEl>
                                          <p:spTgt spid="353404"/>
                                        </p:tgtEl>
                                        <p:attrNameLst>
                                          <p:attrName>ppt_x</p:attrName>
                                          <p:attrName>ppt_y</p:attrName>
                                        </p:attrNameLst>
                                      </p:cBhvr>
                                      <p:rCtr x="-17" y="-2176"/>
                                    </p:animMotion>
                                  </p:childTnLst>
                                </p:cTn>
                              </p:par>
                              <p:par>
                                <p:cTn id="175" presetID="64" presetClass="path" presetSubtype="0" accel="50000" decel="50000" fill="hold" grpId="1" nodeType="withEffect">
                                  <p:stCondLst>
                                    <p:cond delay="7200"/>
                                  </p:stCondLst>
                                  <p:childTnLst>
                                    <p:animMotion origin="layout" path="M -0.00052 0.01528 L -0.00104 -2.59259E-6 " pathEditMode="relative" rAng="0" ptsTypes="AA">
                                      <p:cBhvr>
                                        <p:cTn id="176" dur="2000" fill="hold"/>
                                        <p:tgtEl>
                                          <p:spTgt spid="353405"/>
                                        </p:tgtEl>
                                        <p:attrNameLst>
                                          <p:attrName>ppt_x</p:attrName>
                                          <p:attrName>ppt_y</p:attrName>
                                        </p:attrNameLst>
                                      </p:cBhvr>
                                      <p:rCtr x="-35" y="-764"/>
                                    </p:animMotion>
                                  </p:childTnLst>
                                </p:cTn>
                              </p:par>
                              <p:par>
                                <p:cTn id="177" presetID="42" presetClass="path" presetSubtype="0" accel="50000" decel="50000" fill="hold" grpId="1" nodeType="withEffect">
                                  <p:stCondLst>
                                    <p:cond delay="7400"/>
                                  </p:stCondLst>
                                  <p:childTnLst>
                                    <p:animMotion origin="layout" path="M -1.38889E-6 -0.03217 L -1.38889E-6 0.00324 " pathEditMode="relative" rAng="0" ptsTypes="AA">
                                      <p:cBhvr>
                                        <p:cTn id="178" dur="2000" fill="hold"/>
                                        <p:tgtEl>
                                          <p:spTgt spid="353406"/>
                                        </p:tgtEl>
                                        <p:attrNameLst>
                                          <p:attrName>ppt_x</p:attrName>
                                          <p:attrName>ppt_y</p:attrName>
                                        </p:attrNameLst>
                                      </p:cBhvr>
                                      <p:rCtr x="0" y="1759"/>
                                    </p:animMotion>
                                  </p:childTnLst>
                                </p:cTn>
                              </p:par>
                              <p:par>
                                <p:cTn id="179" presetID="64" presetClass="path" presetSubtype="0" accel="50000" decel="50000" fill="hold" grpId="1" nodeType="withEffect">
                                  <p:stCondLst>
                                    <p:cond delay="7400"/>
                                  </p:stCondLst>
                                  <p:childTnLst>
                                    <p:animMotion origin="layout" path="M 8.33333E-7 0.03935 L 0.00017 0.00093 " pathEditMode="relative" rAng="0" ptsTypes="AA">
                                      <p:cBhvr>
                                        <p:cTn id="180" dur="2000" fill="hold"/>
                                        <p:tgtEl>
                                          <p:spTgt spid="353407"/>
                                        </p:tgtEl>
                                        <p:attrNameLst>
                                          <p:attrName>ppt_x</p:attrName>
                                          <p:attrName>ppt_y</p:attrName>
                                        </p:attrNameLst>
                                      </p:cBhvr>
                                      <p:rCtr x="0" y="-1921"/>
                                    </p:animMotion>
                                  </p:childTnLst>
                                </p:cTn>
                              </p:par>
                              <p:par>
                                <p:cTn id="181" presetID="42" presetClass="path" presetSubtype="0" accel="50000" decel="50000" fill="hold" grpId="1" nodeType="withEffect">
                                  <p:stCondLst>
                                    <p:cond delay="7600"/>
                                  </p:stCondLst>
                                  <p:childTnLst>
                                    <p:animMotion origin="layout" path="M 5.55556E-7 -0.01412 L 5.55556E-7 0.0044 " pathEditMode="relative" rAng="0" ptsTypes="AA">
                                      <p:cBhvr>
                                        <p:cTn id="182" dur="2000" fill="hold"/>
                                        <p:tgtEl>
                                          <p:spTgt spid="353409"/>
                                        </p:tgtEl>
                                        <p:attrNameLst>
                                          <p:attrName>ppt_x</p:attrName>
                                          <p:attrName>ppt_y</p:attrName>
                                        </p:attrNameLst>
                                      </p:cBhvr>
                                      <p:rCtr x="0" y="926"/>
                                    </p:animMotion>
                                  </p:childTnLst>
                                </p:cTn>
                              </p:par>
                              <p:par>
                                <p:cTn id="183" presetID="42" presetClass="path" presetSubtype="0" accel="50000" decel="50000" fill="hold" grpId="1" nodeType="withEffect">
                                  <p:stCondLst>
                                    <p:cond delay="7700"/>
                                  </p:stCondLst>
                                  <p:childTnLst>
                                    <p:animMotion origin="layout" path="M 0.00105 -0.04098 L 0.00053 4.44444E-6 " pathEditMode="relative" rAng="0" ptsTypes="AA">
                                      <p:cBhvr>
                                        <p:cTn id="184" dur="2000" fill="hold"/>
                                        <p:tgtEl>
                                          <p:spTgt spid="353410"/>
                                        </p:tgtEl>
                                        <p:attrNameLst>
                                          <p:attrName>ppt_x</p:attrName>
                                          <p:attrName>ppt_y</p:attrName>
                                        </p:attrNameLst>
                                      </p:cBhvr>
                                      <p:rCtr x="-35" y="2037"/>
                                    </p:animMotion>
                                  </p:childTnLst>
                                </p:cTn>
                              </p:par>
                              <p:par>
                                <p:cTn id="185" presetID="64" presetClass="path" presetSubtype="0" accel="50000" decel="50000" fill="hold" grpId="1" nodeType="withEffect">
                                  <p:stCondLst>
                                    <p:cond delay="8000"/>
                                  </p:stCondLst>
                                  <p:childTnLst>
                                    <p:animMotion origin="layout" path="M 2.22222E-6 0.02569 L 2.22222E-6 7.40741E-7 " pathEditMode="relative" rAng="0" ptsTypes="AA">
                                      <p:cBhvr>
                                        <p:cTn id="186" dur="2000" fill="hold"/>
                                        <p:tgtEl>
                                          <p:spTgt spid="353411"/>
                                        </p:tgtEl>
                                        <p:attrNameLst>
                                          <p:attrName>ppt_x</p:attrName>
                                          <p:attrName>ppt_y</p:attrName>
                                        </p:attrNameLst>
                                      </p:cBhvr>
                                      <p:rCtr x="0" y="-1296"/>
                                    </p:animMotion>
                                  </p:childTnLst>
                                </p:cTn>
                              </p:par>
                              <p:par>
                                <p:cTn id="187" presetID="42" presetClass="path" presetSubtype="0" accel="50000" decel="50000" fill="hold" grpId="1" nodeType="withEffect">
                                  <p:stCondLst>
                                    <p:cond delay="8200"/>
                                  </p:stCondLst>
                                  <p:childTnLst>
                                    <p:animMotion origin="layout" path="M -3.61111E-6 -0.0243 L -3.61111E-6 0.00417 " pathEditMode="relative" rAng="0" ptsTypes="AA">
                                      <p:cBhvr>
                                        <p:cTn id="188" dur="2000" fill="hold"/>
                                        <p:tgtEl>
                                          <p:spTgt spid="353412"/>
                                        </p:tgtEl>
                                        <p:attrNameLst>
                                          <p:attrName>ppt_x</p:attrName>
                                          <p:attrName>ppt_y</p:attrName>
                                        </p:attrNameLst>
                                      </p:cBhvr>
                                      <p:rCtr x="0" y="1412"/>
                                    </p:animMotion>
                                  </p:childTnLst>
                                </p:cTn>
                              </p:par>
                              <p:par>
                                <p:cTn id="189" presetID="64" presetClass="path" presetSubtype="0" accel="50000" decel="50000" fill="hold" grpId="1" nodeType="withEffect">
                                  <p:stCondLst>
                                    <p:cond delay="8200"/>
                                  </p:stCondLst>
                                  <p:childTnLst>
                                    <p:animMotion origin="layout" path="M 1.66667E-6 0.04445 L -0.00018 0.00093 " pathEditMode="relative" rAng="0" ptsTypes="AA">
                                      <p:cBhvr>
                                        <p:cTn id="190" dur="2000" fill="hold"/>
                                        <p:tgtEl>
                                          <p:spTgt spid="353414"/>
                                        </p:tgtEl>
                                        <p:attrNameLst>
                                          <p:attrName>ppt_x</p:attrName>
                                          <p:attrName>ppt_y</p:attrName>
                                        </p:attrNameLst>
                                      </p:cBhvr>
                                      <p:rCtr x="-17" y="-2176"/>
                                    </p:animMotion>
                                  </p:childTnLst>
                                </p:cTn>
                              </p:par>
                              <p:par>
                                <p:cTn id="191" presetID="64" presetClass="path" presetSubtype="0" accel="50000" decel="50000" fill="hold" grpId="1" nodeType="withEffect">
                                  <p:stCondLst>
                                    <p:cond delay="8400"/>
                                  </p:stCondLst>
                                  <p:childTnLst>
                                    <p:animMotion origin="layout" path="M -0.00052 0.01528 L -0.00104 -2.59259E-6 " pathEditMode="relative" rAng="0" ptsTypes="AA">
                                      <p:cBhvr>
                                        <p:cTn id="192" dur="2000" fill="hold"/>
                                        <p:tgtEl>
                                          <p:spTgt spid="353413"/>
                                        </p:tgtEl>
                                        <p:attrNameLst>
                                          <p:attrName>ppt_x</p:attrName>
                                          <p:attrName>ppt_y</p:attrName>
                                        </p:attrNameLst>
                                      </p:cBhvr>
                                      <p:rCtr x="-35" y="-764"/>
                                    </p:animMotion>
                                  </p:childTnLst>
                                </p:cTn>
                              </p:par>
                            </p:childTnLst>
                          </p:cTn>
                        </p:par>
                      </p:childTnLst>
                    </p:cTn>
                  </p:par>
                  <p:par>
                    <p:cTn id="193" fill="hold" nodeType="clickPar">
                      <p:stCondLst>
                        <p:cond delay="indefinite"/>
                      </p:stCondLst>
                      <p:childTnLst>
                        <p:par>
                          <p:cTn id="194" fill="hold" nodeType="withGroup">
                            <p:stCondLst>
                              <p:cond delay="0"/>
                            </p:stCondLst>
                            <p:childTnLst>
                              <p:par>
                                <p:cTn id="195" presetID="64" presetClass="path" presetSubtype="0" accel="50000" decel="50000" fill="hold" nodeType="clickEffect">
                                  <p:stCondLst>
                                    <p:cond delay="0"/>
                                  </p:stCondLst>
                                  <p:childTnLst>
                                    <p:animMotion origin="layout" path="M -0.00052 0.01435 L -0.00104 -0.00092 " pathEditMode="relative" rAng="0" ptsTypes="AA">
                                      <p:cBhvr>
                                        <p:cTn id="196" dur="2000" fill="hold"/>
                                        <p:tgtEl>
                                          <p:spTgt spid="353424"/>
                                        </p:tgtEl>
                                        <p:attrNameLst>
                                          <p:attrName>ppt_x</p:attrName>
                                          <p:attrName>ppt_y</p:attrName>
                                        </p:attrNameLst>
                                      </p:cBhvr>
                                      <p:rCtr x="-35" y="-764"/>
                                    </p:animMotion>
                                  </p:childTnLst>
                                </p:cTn>
                              </p:par>
                              <p:par>
                                <p:cTn id="197" presetID="63" presetClass="path" presetSubtype="0" fill="hold" nodeType="withEffect">
                                  <p:stCondLst>
                                    <p:cond delay="0"/>
                                  </p:stCondLst>
                                  <p:childTnLst>
                                    <p:animMotion origin="layout" path="M 0.67327 1.11022E-16 L 1.38524 1.11022E-16 " pathEditMode="relative" rAng="0" ptsTypes="AA">
                                      <p:cBhvr>
                                        <p:cTn id="198" dur="8000" fill="hold"/>
                                        <p:tgtEl>
                                          <p:spTgt spid="353304"/>
                                        </p:tgtEl>
                                        <p:attrNameLst>
                                          <p:attrName>ppt_x</p:attrName>
                                          <p:attrName>ppt_y</p:attrName>
                                        </p:attrNameLst>
                                      </p:cBhvr>
                                      <p:rCtr x="35590" y="0"/>
                                    </p:animMotion>
                                  </p:childTnLst>
                                </p:cTn>
                              </p:par>
                              <p:par>
                                <p:cTn id="199" presetID="22" presetClass="exit" presetSubtype="8" fill="hold" grpId="0" nodeType="withEffect">
                                  <p:stCondLst>
                                    <p:cond delay="0"/>
                                  </p:stCondLst>
                                  <p:childTnLst>
                                    <p:animEffect transition="out" filter="wipe(left)">
                                      <p:cBhvr>
                                        <p:cTn id="200" dur="6300"/>
                                        <p:tgtEl>
                                          <p:spTgt spid="353491"/>
                                        </p:tgtEl>
                                      </p:cBhvr>
                                    </p:animEffect>
                                    <p:set>
                                      <p:cBhvr>
                                        <p:cTn id="201" dur="1" fill="hold">
                                          <p:stCondLst>
                                            <p:cond delay="6299"/>
                                          </p:stCondLst>
                                        </p:cTn>
                                        <p:tgtEl>
                                          <p:spTgt spid="353491"/>
                                        </p:tgtEl>
                                        <p:attrNameLst>
                                          <p:attrName>style.visibility</p:attrName>
                                        </p:attrNameLst>
                                      </p:cBhvr>
                                      <p:to>
                                        <p:strVal val="hidden"/>
                                      </p:to>
                                    </p:set>
                                  </p:childTnLst>
                                </p:cTn>
                              </p:par>
                              <p:par>
                                <p:cTn id="202" presetID="1" presetClass="entr" presetSubtype="0" fill="hold" grpId="0" nodeType="withEffect">
                                  <p:stCondLst>
                                    <p:cond delay="0"/>
                                  </p:stCondLst>
                                  <p:childTnLst>
                                    <p:set>
                                      <p:cBhvr>
                                        <p:cTn id="203" dur="1" fill="hold">
                                          <p:stCondLst>
                                            <p:cond delay="0"/>
                                          </p:stCondLst>
                                        </p:cTn>
                                        <p:tgtEl>
                                          <p:spTgt spid="353499"/>
                                        </p:tgtEl>
                                        <p:attrNameLst>
                                          <p:attrName>style.visibility</p:attrName>
                                        </p:attrNameLst>
                                      </p:cBhvr>
                                      <p:to>
                                        <p:strVal val="visible"/>
                                      </p:to>
                                    </p:set>
                                  </p:childTnLst>
                                </p:cTn>
                              </p:par>
                              <p:par>
                                <p:cTn id="204" presetID="1" presetClass="entr" presetSubtype="0" fill="hold" grpId="0" nodeType="withEffect">
                                  <p:stCondLst>
                                    <p:cond delay="0"/>
                                  </p:stCondLst>
                                  <p:childTnLst>
                                    <p:set>
                                      <p:cBhvr>
                                        <p:cTn id="205" dur="1" fill="hold">
                                          <p:stCondLst>
                                            <p:cond delay="0"/>
                                          </p:stCondLst>
                                        </p:cTn>
                                        <p:tgtEl>
                                          <p:spTgt spid="353500"/>
                                        </p:tgtEl>
                                        <p:attrNameLst>
                                          <p:attrName>style.visibility</p:attrName>
                                        </p:attrNameLst>
                                      </p:cBhvr>
                                      <p:to>
                                        <p:strVal val="visible"/>
                                      </p:to>
                                    </p:set>
                                  </p:childTnLst>
                                </p:cTn>
                              </p:par>
                              <p:par>
                                <p:cTn id="206" presetID="1" presetClass="entr" presetSubtype="0" fill="hold" grpId="0" nodeType="withEffect">
                                  <p:stCondLst>
                                    <p:cond delay="0"/>
                                  </p:stCondLst>
                                  <p:childTnLst>
                                    <p:set>
                                      <p:cBhvr>
                                        <p:cTn id="207" dur="1" fill="hold">
                                          <p:stCondLst>
                                            <p:cond delay="0"/>
                                          </p:stCondLst>
                                        </p:cTn>
                                        <p:tgtEl>
                                          <p:spTgt spid="353502"/>
                                        </p:tgtEl>
                                        <p:attrNameLst>
                                          <p:attrName>style.visibility</p:attrName>
                                        </p:attrNameLst>
                                      </p:cBhvr>
                                      <p:to>
                                        <p:strVal val="visible"/>
                                      </p:to>
                                    </p:set>
                                  </p:childTnLst>
                                </p:cTn>
                              </p:par>
                              <p:par>
                                <p:cTn id="208" presetID="1" presetClass="entr" presetSubtype="0" fill="hold" grpId="0" nodeType="withEffect">
                                  <p:stCondLst>
                                    <p:cond delay="0"/>
                                  </p:stCondLst>
                                  <p:childTnLst>
                                    <p:set>
                                      <p:cBhvr>
                                        <p:cTn id="209" dur="1" fill="hold">
                                          <p:stCondLst>
                                            <p:cond delay="0"/>
                                          </p:stCondLst>
                                        </p:cTn>
                                        <p:tgtEl>
                                          <p:spTgt spid="353501"/>
                                        </p:tgtEl>
                                        <p:attrNameLst>
                                          <p:attrName>style.visibility</p:attrName>
                                        </p:attrNameLst>
                                      </p:cBhvr>
                                      <p:to>
                                        <p:strVal val="visible"/>
                                      </p:to>
                                    </p:set>
                                  </p:childTnLst>
                                </p:cTn>
                              </p:par>
                              <p:par>
                                <p:cTn id="210" presetID="1" presetClass="entr" presetSubtype="0" fill="hold" grpId="0" nodeType="withEffect">
                                  <p:stCondLst>
                                    <p:cond delay="0"/>
                                  </p:stCondLst>
                                  <p:childTnLst>
                                    <p:set>
                                      <p:cBhvr>
                                        <p:cTn id="211" dur="1" fill="hold">
                                          <p:stCondLst>
                                            <p:cond delay="0"/>
                                          </p:stCondLst>
                                        </p:cTn>
                                        <p:tgtEl>
                                          <p:spTgt spid="353503"/>
                                        </p:tgtEl>
                                        <p:attrNameLst>
                                          <p:attrName>style.visibility</p:attrName>
                                        </p:attrNameLst>
                                      </p:cBhvr>
                                      <p:to>
                                        <p:strVal val="visible"/>
                                      </p:to>
                                    </p:set>
                                  </p:childTnLst>
                                </p:cTn>
                              </p:par>
                              <p:par>
                                <p:cTn id="212" presetID="1" presetClass="entr" presetSubtype="0" fill="hold" grpId="0" nodeType="withEffect">
                                  <p:stCondLst>
                                    <p:cond delay="0"/>
                                  </p:stCondLst>
                                  <p:childTnLst>
                                    <p:set>
                                      <p:cBhvr>
                                        <p:cTn id="213" dur="1" fill="hold">
                                          <p:stCondLst>
                                            <p:cond delay="0"/>
                                          </p:stCondLst>
                                        </p:cTn>
                                        <p:tgtEl>
                                          <p:spTgt spid="353504"/>
                                        </p:tgtEl>
                                        <p:attrNameLst>
                                          <p:attrName>style.visibility</p:attrName>
                                        </p:attrNameLst>
                                      </p:cBhvr>
                                      <p:to>
                                        <p:strVal val="visible"/>
                                      </p:to>
                                    </p:set>
                                  </p:childTnLst>
                                </p:cTn>
                              </p:par>
                              <p:par>
                                <p:cTn id="214" presetID="1" presetClass="entr" presetSubtype="0" fill="hold" grpId="0" nodeType="withEffect">
                                  <p:stCondLst>
                                    <p:cond delay="0"/>
                                  </p:stCondLst>
                                  <p:childTnLst>
                                    <p:set>
                                      <p:cBhvr>
                                        <p:cTn id="215" dur="1" fill="hold">
                                          <p:stCondLst>
                                            <p:cond delay="0"/>
                                          </p:stCondLst>
                                        </p:cTn>
                                        <p:tgtEl>
                                          <p:spTgt spid="353505"/>
                                        </p:tgtEl>
                                        <p:attrNameLst>
                                          <p:attrName>style.visibility</p:attrName>
                                        </p:attrNameLst>
                                      </p:cBhvr>
                                      <p:to>
                                        <p:strVal val="visible"/>
                                      </p:to>
                                    </p:set>
                                  </p:childTnLst>
                                </p:cTn>
                              </p:par>
                              <p:par>
                                <p:cTn id="216" presetID="27" presetClass="emph" presetSubtype="0" repeatCount="5000" fill="hold" grpId="1" nodeType="withEffect">
                                  <p:stCondLst>
                                    <p:cond delay="0"/>
                                  </p:stCondLst>
                                  <p:childTnLst>
                                    <p:animClr clrSpc="rgb" dir="cw">
                                      <p:cBhvr override="childStyle">
                                        <p:cTn id="217" dur="500" autoRev="1" fill="hold"/>
                                        <p:tgtEl>
                                          <p:spTgt spid="353499"/>
                                        </p:tgtEl>
                                        <p:attrNameLst>
                                          <p:attrName>style.color</p:attrName>
                                        </p:attrNameLst>
                                      </p:cBhvr>
                                      <p:to>
                                        <a:schemeClr val="bg1"/>
                                      </p:to>
                                    </p:animClr>
                                    <p:animClr clrSpc="rgb" dir="cw">
                                      <p:cBhvr>
                                        <p:cTn id="218" dur="500" autoRev="1" fill="hold"/>
                                        <p:tgtEl>
                                          <p:spTgt spid="353499"/>
                                        </p:tgtEl>
                                        <p:attrNameLst>
                                          <p:attrName>fillcolor</p:attrName>
                                        </p:attrNameLst>
                                      </p:cBhvr>
                                      <p:to>
                                        <a:schemeClr val="bg1"/>
                                      </p:to>
                                    </p:animClr>
                                    <p:set>
                                      <p:cBhvr>
                                        <p:cTn id="219" dur="500" autoRev="1" fill="hold"/>
                                        <p:tgtEl>
                                          <p:spTgt spid="353499"/>
                                        </p:tgtEl>
                                        <p:attrNameLst>
                                          <p:attrName>fill.type</p:attrName>
                                        </p:attrNameLst>
                                      </p:cBhvr>
                                      <p:to>
                                        <p:strVal val="solid"/>
                                      </p:to>
                                    </p:set>
                                    <p:set>
                                      <p:cBhvr>
                                        <p:cTn id="220" dur="500" autoRev="1" fill="hold"/>
                                        <p:tgtEl>
                                          <p:spTgt spid="353499"/>
                                        </p:tgtEl>
                                        <p:attrNameLst>
                                          <p:attrName>fill.on</p:attrName>
                                        </p:attrNameLst>
                                      </p:cBhvr>
                                      <p:to>
                                        <p:strVal val="true"/>
                                      </p:to>
                                    </p:set>
                                  </p:childTnLst>
                                  <p:subTnLst>
                                    <p:set>
                                      <p:cBhvr override="childStyle">
                                        <p:cTn dur="1" fill="hold" display="0" masterRel="sameClick" afterEffect="1">
                                          <p:stCondLst>
                                            <p:cond evt="end" delay="0">
                                              <p:tn val="216"/>
                                            </p:cond>
                                          </p:stCondLst>
                                        </p:cTn>
                                        <p:tgtEl>
                                          <p:spTgt spid="353499"/>
                                        </p:tgtEl>
                                        <p:attrNameLst>
                                          <p:attrName>style.visibility</p:attrName>
                                        </p:attrNameLst>
                                      </p:cBhvr>
                                      <p:to>
                                        <p:strVal val="hidden"/>
                                      </p:to>
                                    </p:set>
                                  </p:subTnLst>
                                </p:cTn>
                              </p:par>
                              <p:par>
                                <p:cTn id="221" presetID="1" presetClass="exit" presetSubtype="0" fill="hold" grpId="1" nodeType="withEffect">
                                  <p:stCondLst>
                                    <p:cond delay="0"/>
                                  </p:stCondLst>
                                  <p:childTnLst>
                                    <p:set>
                                      <p:cBhvr>
                                        <p:cTn id="222" dur="1" fill="hold">
                                          <p:stCondLst>
                                            <p:cond delay="0"/>
                                          </p:stCondLst>
                                        </p:cTn>
                                        <p:tgtEl>
                                          <p:spTgt spid="353492"/>
                                        </p:tgtEl>
                                        <p:attrNameLst>
                                          <p:attrName>style.visibility</p:attrName>
                                        </p:attrNameLst>
                                      </p:cBhvr>
                                      <p:to>
                                        <p:strVal val="hidden"/>
                                      </p:to>
                                    </p:set>
                                  </p:childTnLst>
                                </p:cTn>
                              </p:par>
                              <p:par>
                                <p:cTn id="223" presetID="27" presetClass="emph" presetSubtype="0" repeatCount="5000" fill="hold" grpId="1" nodeType="withEffect">
                                  <p:stCondLst>
                                    <p:cond delay="100"/>
                                  </p:stCondLst>
                                  <p:childTnLst>
                                    <p:animClr clrSpc="rgb" dir="cw">
                                      <p:cBhvr override="childStyle">
                                        <p:cTn id="224" dur="500" autoRev="1" fill="hold"/>
                                        <p:tgtEl>
                                          <p:spTgt spid="353500"/>
                                        </p:tgtEl>
                                        <p:attrNameLst>
                                          <p:attrName>style.color</p:attrName>
                                        </p:attrNameLst>
                                      </p:cBhvr>
                                      <p:to>
                                        <a:schemeClr val="bg1"/>
                                      </p:to>
                                    </p:animClr>
                                    <p:animClr clrSpc="rgb" dir="cw">
                                      <p:cBhvr>
                                        <p:cTn id="225" dur="500" autoRev="1" fill="hold"/>
                                        <p:tgtEl>
                                          <p:spTgt spid="353500"/>
                                        </p:tgtEl>
                                        <p:attrNameLst>
                                          <p:attrName>fillcolor</p:attrName>
                                        </p:attrNameLst>
                                      </p:cBhvr>
                                      <p:to>
                                        <a:schemeClr val="bg1"/>
                                      </p:to>
                                    </p:animClr>
                                    <p:set>
                                      <p:cBhvr>
                                        <p:cTn id="226" dur="500" autoRev="1" fill="hold"/>
                                        <p:tgtEl>
                                          <p:spTgt spid="353500"/>
                                        </p:tgtEl>
                                        <p:attrNameLst>
                                          <p:attrName>fill.type</p:attrName>
                                        </p:attrNameLst>
                                      </p:cBhvr>
                                      <p:to>
                                        <p:strVal val="solid"/>
                                      </p:to>
                                    </p:set>
                                    <p:set>
                                      <p:cBhvr>
                                        <p:cTn id="227" dur="500" autoRev="1" fill="hold"/>
                                        <p:tgtEl>
                                          <p:spTgt spid="353500"/>
                                        </p:tgtEl>
                                        <p:attrNameLst>
                                          <p:attrName>fill.on</p:attrName>
                                        </p:attrNameLst>
                                      </p:cBhvr>
                                      <p:to>
                                        <p:strVal val="true"/>
                                      </p:to>
                                    </p:set>
                                  </p:childTnLst>
                                  <p:subTnLst>
                                    <p:set>
                                      <p:cBhvr override="childStyle">
                                        <p:cTn dur="1" fill="hold" display="0" masterRel="sameClick" afterEffect="1">
                                          <p:stCondLst>
                                            <p:cond evt="end" delay="0">
                                              <p:tn val="223"/>
                                            </p:cond>
                                          </p:stCondLst>
                                        </p:cTn>
                                        <p:tgtEl>
                                          <p:spTgt spid="353500"/>
                                        </p:tgtEl>
                                        <p:attrNameLst>
                                          <p:attrName>style.visibility</p:attrName>
                                        </p:attrNameLst>
                                      </p:cBhvr>
                                      <p:to>
                                        <p:strVal val="hidden"/>
                                      </p:to>
                                    </p:set>
                                  </p:subTnLst>
                                </p:cTn>
                              </p:par>
                              <p:par>
                                <p:cTn id="228" presetID="1" presetClass="exit" presetSubtype="0" fill="hold" grpId="1" nodeType="withEffect">
                                  <p:stCondLst>
                                    <p:cond delay="500"/>
                                  </p:stCondLst>
                                  <p:childTnLst>
                                    <p:set>
                                      <p:cBhvr>
                                        <p:cTn id="229" dur="1" fill="hold">
                                          <p:stCondLst>
                                            <p:cond delay="0"/>
                                          </p:stCondLst>
                                        </p:cTn>
                                        <p:tgtEl>
                                          <p:spTgt spid="353493"/>
                                        </p:tgtEl>
                                        <p:attrNameLst>
                                          <p:attrName>style.visibility</p:attrName>
                                        </p:attrNameLst>
                                      </p:cBhvr>
                                      <p:to>
                                        <p:strVal val="hidden"/>
                                      </p:to>
                                    </p:set>
                                  </p:childTnLst>
                                </p:cTn>
                              </p:par>
                              <p:par>
                                <p:cTn id="230" presetID="27" presetClass="emph" presetSubtype="0" repeatCount="5000" fill="hold" grpId="1" nodeType="withEffect">
                                  <p:stCondLst>
                                    <p:cond delay="200"/>
                                  </p:stCondLst>
                                  <p:childTnLst>
                                    <p:animClr clrSpc="rgb" dir="cw">
                                      <p:cBhvr override="childStyle">
                                        <p:cTn id="231" dur="500" autoRev="1" fill="hold"/>
                                        <p:tgtEl>
                                          <p:spTgt spid="353501"/>
                                        </p:tgtEl>
                                        <p:attrNameLst>
                                          <p:attrName>style.color</p:attrName>
                                        </p:attrNameLst>
                                      </p:cBhvr>
                                      <p:to>
                                        <a:schemeClr val="bg1"/>
                                      </p:to>
                                    </p:animClr>
                                    <p:animClr clrSpc="rgb" dir="cw">
                                      <p:cBhvr>
                                        <p:cTn id="232" dur="500" autoRev="1" fill="hold"/>
                                        <p:tgtEl>
                                          <p:spTgt spid="353501"/>
                                        </p:tgtEl>
                                        <p:attrNameLst>
                                          <p:attrName>fillcolor</p:attrName>
                                        </p:attrNameLst>
                                      </p:cBhvr>
                                      <p:to>
                                        <a:schemeClr val="bg1"/>
                                      </p:to>
                                    </p:animClr>
                                    <p:set>
                                      <p:cBhvr>
                                        <p:cTn id="233" dur="500" autoRev="1" fill="hold"/>
                                        <p:tgtEl>
                                          <p:spTgt spid="353501"/>
                                        </p:tgtEl>
                                        <p:attrNameLst>
                                          <p:attrName>fill.type</p:attrName>
                                        </p:attrNameLst>
                                      </p:cBhvr>
                                      <p:to>
                                        <p:strVal val="solid"/>
                                      </p:to>
                                    </p:set>
                                    <p:set>
                                      <p:cBhvr>
                                        <p:cTn id="234" dur="500" autoRev="1" fill="hold"/>
                                        <p:tgtEl>
                                          <p:spTgt spid="353501"/>
                                        </p:tgtEl>
                                        <p:attrNameLst>
                                          <p:attrName>fill.on</p:attrName>
                                        </p:attrNameLst>
                                      </p:cBhvr>
                                      <p:to>
                                        <p:strVal val="true"/>
                                      </p:to>
                                    </p:set>
                                  </p:childTnLst>
                                  <p:subTnLst>
                                    <p:set>
                                      <p:cBhvr override="childStyle">
                                        <p:cTn dur="1" fill="hold" display="0" masterRel="sameClick" afterEffect="1">
                                          <p:stCondLst>
                                            <p:cond evt="end" delay="0">
                                              <p:tn val="230"/>
                                            </p:cond>
                                          </p:stCondLst>
                                        </p:cTn>
                                        <p:tgtEl>
                                          <p:spTgt spid="353501"/>
                                        </p:tgtEl>
                                        <p:attrNameLst>
                                          <p:attrName>style.visibility</p:attrName>
                                        </p:attrNameLst>
                                      </p:cBhvr>
                                      <p:to>
                                        <p:strVal val="hidden"/>
                                      </p:to>
                                    </p:set>
                                  </p:subTnLst>
                                </p:cTn>
                              </p:par>
                              <p:par>
                                <p:cTn id="235" presetID="1" presetClass="exit" presetSubtype="0" fill="hold" grpId="1" nodeType="withEffect">
                                  <p:stCondLst>
                                    <p:cond delay="1300"/>
                                  </p:stCondLst>
                                  <p:childTnLst>
                                    <p:set>
                                      <p:cBhvr>
                                        <p:cTn id="236" dur="1" fill="hold">
                                          <p:stCondLst>
                                            <p:cond delay="0"/>
                                          </p:stCondLst>
                                        </p:cTn>
                                        <p:tgtEl>
                                          <p:spTgt spid="353494"/>
                                        </p:tgtEl>
                                        <p:attrNameLst>
                                          <p:attrName>style.visibility</p:attrName>
                                        </p:attrNameLst>
                                      </p:cBhvr>
                                      <p:to>
                                        <p:strVal val="hidden"/>
                                      </p:to>
                                    </p:set>
                                  </p:childTnLst>
                                </p:cTn>
                              </p:par>
                              <p:par>
                                <p:cTn id="237" presetID="27" presetClass="emph" presetSubtype="0" repeatCount="5000" fill="hold" grpId="1" nodeType="withEffect">
                                  <p:stCondLst>
                                    <p:cond delay="300"/>
                                  </p:stCondLst>
                                  <p:childTnLst>
                                    <p:animClr clrSpc="rgb" dir="cw">
                                      <p:cBhvr override="childStyle">
                                        <p:cTn id="238" dur="500" autoRev="1" fill="hold"/>
                                        <p:tgtEl>
                                          <p:spTgt spid="353502"/>
                                        </p:tgtEl>
                                        <p:attrNameLst>
                                          <p:attrName>style.color</p:attrName>
                                        </p:attrNameLst>
                                      </p:cBhvr>
                                      <p:to>
                                        <a:schemeClr val="bg1"/>
                                      </p:to>
                                    </p:animClr>
                                    <p:animClr clrSpc="rgb" dir="cw">
                                      <p:cBhvr>
                                        <p:cTn id="239" dur="500" autoRev="1" fill="hold"/>
                                        <p:tgtEl>
                                          <p:spTgt spid="353502"/>
                                        </p:tgtEl>
                                        <p:attrNameLst>
                                          <p:attrName>fillcolor</p:attrName>
                                        </p:attrNameLst>
                                      </p:cBhvr>
                                      <p:to>
                                        <a:schemeClr val="bg1"/>
                                      </p:to>
                                    </p:animClr>
                                    <p:set>
                                      <p:cBhvr>
                                        <p:cTn id="240" dur="500" autoRev="1" fill="hold"/>
                                        <p:tgtEl>
                                          <p:spTgt spid="353502"/>
                                        </p:tgtEl>
                                        <p:attrNameLst>
                                          <p:attrName>fill.type</p:attrName>
                                        </p:attrNameLst>
                                      </p:cBhvr>
                                      <p:to>
                                        <p:strVal val="solid"/>
                                      </p:to>
                                    </p:set>
                                    <p:set>
                                      <p:cBhvr>
                                        <p:cTn id="241" dur="500" autoRev="1" fill="hold"/>
                                        <p:tgtEl>
                                          <p:spTgt spid="353502"/>
                                        </p:tgtEl>
                                        <p:attrNameLst>
                                          <p:attrName>fill.on</p:attrName>
                                        </p:attrNameLst>
                                      </p:cBhvr>
                                      <p:to>
                                        <p:strVal val="true"/>
                                      </p:to>
                                    </p:set>
                                  </p:childTnLst>
                                  <p:subTnLst>
                                    <p:set>
                                      <p:cBhvr override="childStyle">
                                        <p:cTn dur="1" fill="hold" display="0" masterRel="sameClick" afterEffect="1">
                                          <p:stCondLst>
                                            <p:cond evt="end" delay="0">
                                              <p:tn val="237"/>
                                            </p:cond>
                                          </p:stCondLst>
                                        </p:cTn>
                                        <p:tgtEl>
                                          <p:spTgt spid="353502"/>
                                        </p:tgtEl>
                                        <p:attrNameLst>
                                          <p:attrName>style.visibility</p:attrName>
                                        </p:attrNameLst>
                                      </p:cBhvr>
                                      <p:to>
                                        <p:strVal val="hidden"/>
                                      </p:to>
                                    </p:set>
                                  </p:subTnLst>
                                </p:cTn>
                              </p:par>
                              <p:par>
                                <p:cTn id="242" presetID="1" presetClass="exit" presetSubtype="0" fill="hold" grpId="1" nodeType="withEffect">
                                  <p:stCondLst>
                                    <p:cond delay="2200"/>
                                  </p:stCondLst>
                                  <p:childTnLst>
                                    <p:set>
                                      <p:cBhvr>
                                        <p:cTn id="243" dur="1" fill="hold">
                                          <p:stCondLst>
                                            <p:cond delay="0"/>
                                          </p:stCondLst>
                                        </p:cTn>
                                        <p:tgtEl>
                                          <p:spTgt spid="353495"/>
                                        </p:tgtEl>
                                        <p:attrNameLst>
                                          <p:attrName>style.visibility</p:attrName>
                                        </p:attrNameLst>
                                      </p:cBhvr>
                                      <p:to>
                                        <p:strVal val="hidden"/>
                                      </p:to>
                                    </p:set>
                                  </p:childTnLst>
                                </p:cTn>
                              </p:par>
                              <p:par>
                                <p:cTn id="244" presetID="27" presetClass="emph" presetSubtype="0" repeatCount="5000" fill="hold" grpId="1" nodeType="withEffect">
                                  <p:stCondLst>
                                    <p:cond delay="400"/>
                                  </p:stCondLst>
                                  <p:childTnLst>
                                    <p:animClr clrSpc="rgb" dir="cw">
                                      <p:cBhvr override="childStyle">
                                        <p:cTn id="245" dur="500" autoRev="1" fill="hold"/>
                                        <p:tgtEl>
                                          <p:spTgt spid="353503"/>
                                        </p:tgtEl>
                                        <p:attrNameLst>
                                          <p:attrName>style.color</p:attrName>
                                        </p:attrNameLst>
                                      </p:cBhvr>
                                      <p:to>
                                        <a:schemeClr val="bg1"/>
                                      </p:to>
                                    </p:animClr>
                                    <p:animClr clrSpc="rgb" dir="cw">
                                      <p:cBhvr>
                                        <p:cTn id="246" dur="500" autoRev="1" fill="hold"/>
                                        <p:tgtEl>
                                          <p:spTgt spid="353503"/>
                                        </p:tgtEl>
                                        <p:attrNameLst>
                                          <p:attrName>fillcolor</p:attrName>
                                        </p:attrNameLst>
                                      </p:cBhvr>
                                      <p:to>
                                        <a:schemeClr val="bg1"/>
                                      </p:to>
                                    </p:animClr>
                                    <p:set>
                                      <p:cBhvr>
                                        <p:cTn id="247" dur="500" autoRev="1" fill="hold"/>
                                        <p:tgtEl>
                                          <p:spTgt spid="353503"/>
                                        </p:tgtEl>
                                        <p:attrNameLst>
                                          <p:attrName>fill.type</p:attrName>
                                        </p:attrNameLst>
                                      </p:cBhvr>
                                      <p:to>
                                        <p:strVal val="solid"/>
                                      </p:to>
                                    </p:set>
                                    <p:set>
                                      <p:cBhvr>
                                        <p:cTn id="248" dur="500" autoRev="1" fill="hold"/>
                                        <p:tgtEl>
                                          <p:spTgt spid="353503"/>
                                        </p:tgtEl>
                                        <p:attrNameLst>
                                          <p:attrName>fill.on</p:attrName>
                                        </p:attrNameLst>
                                      </p:cBhvr>
                                      <p:to>
                                        <p:strVal val="true"/>
                                      </p:to>
                                    </p:set>
                                  </p:childTnLst>
                                  <p:subTnLst>
                                    <p:set>
                                      <p:cBhvr override="childStyle">
                                        <p:cTn dur="1" fill="hold" display="0" masterRel="sameClick" afterEffect="1">
                                          <p:stCondLst>
                                            <p:cond evt="end" delay="0">
                                              <p:tn val="244"/>
                                            </p:cond>
                                          </p:stCondLst>
                                        </p:cTn>
                                        <p:tgtEl>
                                          <p:spTgt spid="353503"/>
                                        </p:tgtEl>
                                        <p:attrNameLst>
                                          <p:attrName>style.visibility</p:attrName>
                                        </p:attrNameLst>
                                      </p:cBhvr>
                                      <p:to>
                                        <p:strVal val="hidden"/>
                                      </p:to>
                                    </p:set>
                                  </p:subTnLst>
                                </p:cTn>
                              </p:par>
                              <p:par>
                                <p:cTn id="249" presetID="1" presetClass="exit" presetSubtype="0" fill="hold" grpId="1" nodeType="withEffect">
                                  <p:stCondLst>
                                    <p:cond delay="3000"/>
                                  </p:stCondLst>
                                  <p:childTnLst>
                                    <p:set>
                                      <p:cBhvr>
                                        <p:cTn id="250" dur="1" fill="hold">
                                          <p:stCondLst>
                                            <p:cond delay="0"/>
                                          </p:stCondLst>
                                        </p:cTn>
                                        <p:tgtEl>
                                          <p:spTgt spid="353496"/>
                                        </p:tgtEl>
                                        <p:attrNameLst>
                                          <p:attrName>style.visibility</p:attrName>
                                        </p:attrNameLst>
                                      </p:cBhvr>
                                      <p:to>
                                        <p:strVal val="hidden"/>
                                      </p:to>
                                    </p:set>
                                  </p:childTnLst>
                                </p:cTn>
                              </p:par>
                              <p:par>
                                <p:cTn id="251" presetID="27" presetClass="emph" presetSubtype="0" repeatCount="5000" fill="hold" grpId="1" nodeType="withEffect">
                                  <p:stCondLst>
                                    <p:cond delay="0"/>
                                  </p:stCondLst>
                                  <p:childTnLst>
                                    <p:animClr clrSpc="rgb" dir="cw">
                                      <p:cBhvr override="childStyle">
                                        <p:cTn id="252" dur="500" autoRev="1" fill="hold"/>
                                        <p:tgtEl>
                                          <p:spTgt spid="353504"/>
                                        </p:tgtEl>
                                        <p:attrNameLst>
                                          <p:attrName>style.color</p:attrName>
                                        </p:attrNameLst>
                                      </p:cBhvr>
                                      <p:to>
                                        <a:schemeClr val="bg1"/>
                                      </p:to>
                                    </p:animClr>
                                    <p:animClr clrSpc="rgb" dir="cw">
                                      <p:cBhvr>
                                        <p:cTn id="253" dur="500" autoRev="1" fill="hold"/>
                                        <p:tgtEl>
                                          <p:spTgt spid="353504"/>
                                        </p:tgtEl>
                                        <p:attrNameLst>
                                          <p:attrName>fillcolor</p:attrName>
                                        </p:attrNameLst>
                                      </p:cBhvr>
                                      <p:to>
                                        <a:schemeClr val="bg1"/>
                                      </p:to>
                                    </p:animClr>
                                    <p:set>
                                      <p:cBhvr>
                                        <p:cTn id="254" dur="500" autoRev="1" fill="hold"/>
                                        <p:tgtEl>
                                          <p:spTgt spid="353504"/>
                                        </p:tgtEl>
                                        <p:attrNameLst>
                                          <p:attrName>fill.type</p:attrName>
                                        </p:attrNameLst>
                                      </p:cBhvr>
                                      <p:to>
                                        <p:strVal val="solid"/>
                                      </p:to>
                                    </p:set>
                                    <p:set>
                                      <p:cBhvr>
                                        <p:cTn id="255" dur="500" autoRev="1" fill="hold"/>
                                        <p:tgtEl>
                                          <p:spTgt spid="353504"/>
                                        </p:tgtEl>
                                        <p:attrNameLst>
                                          <p:attrName>fill.on</p:attrName>
                                        </p:attrNameLst>
                                      </p:cBhvr>
                                      <p:to>
                                        <p:strVal val="true"/>
                                      </p:to>
                                    </p:set>
                                  </p:childTnLst>
                                  <p:subTnLst>
                                    <p:set>
                                      <p:cBhvr override="childStyle">
                                        <p:cTn dur="1" fill="hold" display="0" masterRel="sameClick" afterEffect="1">
                                          <p:stCondLst>
                                            <p:cond evt="end" delay="0">
                                              <p:tn val="251"/>
                                            </p:cond>
                                          </p:stCondLst>
                                        </p:cTn>
                                        <p:tgtEl>
                                          <p:spTgt spid="353504"/>
                                        </p:tgtEl>
                                        <p:attrNameLst>
                                          <p:attrName>style.visibility</p:attrName>
                                        </p:attrNameLst>
                                      </p:cBhvr>
                                      <p:to>
                                        <p:strVal val="hidden"/>
                                      </p:to>
                                    </p:set>
                                  </p:subTnLst>
                                </p:cTn>
                              </p:par>
                              <p:par>
                                <p:cTn id="256" presetID="1" presetClass="exit" presetSubtype="0" fill="hold" grpId="1" nodeType="withEffect">
                                  <p:stCondLst>
                                    <p:cond delay="3800"/>
                                  </p:stCondLst>
                                  <p:childTnLst>
                                    <p:set>
                                      <p:cBhvr>
                                        <p:cTn id="257" dur="1" fill="hold">
                                          <p:stCondLst>
                                            <p:cond delay="0"/>
                                          </p:stCondLst>
                                        </p:cTn>
                                        <p:tgtEl>
                                          <p:spTgt spid="353497"/>
                                        </p:tgtEl>
                                        <p:attrNameLst>
                                          <p:attrName>style.visibility</p:attrName>
                                        </p:attrNameLst>
                                      </p:cBhvr>
                                      <p:to>
                                        <p:strVal val="hidden"/>
                                      </p:to>
                                    </p:set>
                                  </p:childTnLst>
                                </p:cTn>
                              </p:par>
                              <p:par>
                                <p:cTn id="258" presetID="27" presetClass="emph" presetSubtype="0" repeatCount="5000" fill="hold" grpId="1" nodeType="withEffect">
                                  <p:stCondLst>
                                    <p:cond delay="100"/>
                                  </p:stCondLst>
                                  <p:childTnLst>
                                    <p:animClr clrSpc="rgb" dir="cw">
                                      <p:cBhvr override="childStyle">
                                        <p:cTn id="259" dur="500" autoRev="1" fill="hold"/>
                                        <p:tgtEl>
                                          <p:spTgt spid="353505"/>
                                        </p:tgtEl>
                                        <p:attrNameLst>
                                          <p:attrName>style.color</p:attrName>
                                        </p:attrNameLst>
                                      </p:cBhvr>
                                      <p:to>
                                        <a:schemeClr val="bg1"/>
                                      </p:to>
                                    </p:animClr>
                                    <p:animClr clrSpc="rgb" dir="cw">
                                      <p:cBhvr>
                                        <p:cTn id="260" dur="500" autoRev="1" fill="hold"/>
                                        <p:tgtEl>
                                          <p:spTgt spid="353505"/>
                                        </p:tgtEl>
                                        <p:attrNameLst>
                                          <p:attrName>fillcolor</p:attrName>
                                        </p:attrNameLst>
                                      </p:cBhvr>
                                      <p:to>
                                        <a:schemeClr val="bg1"/>
                                      </p:to>
                                    </p:animClr>
                                    <p:set>
                                      <p:cBhvr>
                                        <p:cTn id="261" dur="500" autoRev="1" fill="hold"/>
                                        <p:tgtEl>
                                          <p:spTgt spid="353505"/>
                                        </p:tgtEl>
                                        <p:attrNameLst>
                                          <p:attrName>fill.type</p:attrName>
                                        </p:attrNameLst>
                                      </p:cBhvr>
                                      <p:to>
                                        <p:strVal val="solid"/>
                                      </p:to>
                                    </p:set>
                                    <p:set>
                                      <p:cBhvr>
                                        <p:cTn id="262" dur="500" autoRev="1" fill="hold"/>
                                        <p:tgtEl>
                                          <p:spTgt spid="353505"/>
                                        </p:tgtEl>
                                        <p:attrNameLst>
                                          <p:attrName>fill.on</p:attrName>
                                        </p:attrNameLst>
                                      </p:cBhvr>
                                      <p:to>
                                        <p:strVal val="true"/>
                                      </p:to>
                                    </p:set>
                                  </p:childTnLst>
                                  <p:subTnLst>
                                    <p:set>
                                      <p:cBhvr override="childStyle">
                                        <p:cTn dur="1" fill="hold" display="0" masterRel="sameClick" afterEffect="1">
                                          <p:stCondLst>
                                            <p:cond evt="end" delay="0">
                                              <p:tn val="258"/>
                                            </p:cond>
                                          </p:stCondLst>
                                        </p:cTn>
                                        <p:tgtEl>
                                          <p:spTgt spid="353505"/>
                                        </p:tgtEl>
                                        <p:attrNameLst>
                                          <p:attrName>style.visibility</p:attrName>
                                        </p:attrNameLst>
                                      </p:cBhvr>
                                      <p:to>
                                        <p:strVal val="hidden"/>
                                      </p:to>
                                    </p:set>
                                  </p:subTnLst>
                                </p:cTn>
                              </p:par>
                              <p:par>
                                <p:cTn id="263" presetID="1" presetClass="exit" presetSubtype="0" fill="hold" grpId="1" nodeType="withEffect">
                                  <p:stCondLst>
                                    <p:cond delay="4600"/>
                                  </p:stCondLst>
                                  <p:childTnLst>
                                    <p:set>
                                      <p:cBhvr>
                                        <p:cTn id="264" dur="1" fill="hold">
                                          <p:stCondLst>
                                            <p:cond delay="0"/>
                                          </p:stCondLst>
                                        </p:cTn>
                                        <p:tgtEl>
                                          <p:spTgt spid="353498"/>
                                        </p:tgtEl>
                                        <p:attrNameLst>
                                          <p:attrName>style.visibility</p:attrName>
                                        </p:attrNameLst>
                                      </p:cBhvr>
                                      <p:to>
                                        <p:strVal val="hidden"/>
                                      </p:to>
                                    </p:set>
                                  </p:childTnLst>
                                </p:cTn>
                              </p:par>
                              <p:par>
                                <p:cTn id="265" presetID="42" presetClass="path" presetSubtype="0" accel="50000" decel="50000" fill="hold" grpId="0" nodeType="withEffect">
                                  <p:stCondLst>
                                    <p:cond delay="0"/>
                                  </p:stCondLst>
                                  <p:childTnLst>
                                    <p:animMotion origin="layout" path="M -1.11111E-6 1.85185E-6 L -1.11111E-6 0.04444 " pathEditMode="relative" rAng="0" ptsTypes="AA">
                                      <p:cBhvr>
                                        <p:cTn id="266" dur="2000" fill="hold"/>
                                        <p:tgtEl>
                                          <p:spTgt spid="353440"/>
                                        </p:tgtEl>
                                        <p:attrNameLst>
                                          <p:attrName>ppt_x</p:attrName>
                                          <p:attrName>ppt_y</p:attrName>
                                        </p:attrNameLst>
                                      </p:cBhvr>
                                      <p:rCtr x="0" y="2222"/>
                                    </p:animMotion>
                                  </p:childTnLst>
                                </p:cTn>
                              </p:par>
                              <p:par>
                                <p:cTn id="267" presetID="42" presetClass="path" presetSubtype="0" accel="50000" decel="50000" fill="hold" grpId="0" nodeType="withEffect">
                                  <p:stCondLst>
                                    <p:cond delay="0"/>
                                  </p:stCondLst>
                                  <p:childTnLst>
                                    <p:animMotion origin="layout" path="M -2.5E-6 1.85185E-6 L -0.00052 0.01528 " pathEditMode="relative" rAng="0" ptsTypes="AA">
                                      <p:cBhvr>
                                        <p:cTn id="268" dur="2000" fill="hold"/>
                                        <p:tgtEl>
                                          <p:spTgt spid="353439"/>
                                        </p:tgtEl>
                                        <p:attrNameLst>
                                          <p:attrName>ppt_x</p:attrName>
                                          <p:attrName>ppt_y</p:attrName>
                                        </p:attrNameLst>
                                      </p:cBhvr>
                                      <p:rCtr x="-35" y="764"/>
                                    </p:animMotion>
                                  </p:childTnLst>
                                </p:cTn>
                              </p:par>
                              <p:par>
                                <p:cTn id="269" presetID="64" presetClass="path" presetSubtype="0" fill="hold" grpId="0" nodeType="withEffect">
                                  <p:stCondLst>
                                    <p:cond delay="0"/>
                                  </p:stCondLst>
                                  <p:childTnLst>
                                    <p:animMotion origin="layout" path="M 5E-6 3.7037E-7 L 0.00105 -0.04097 " pathEditMode="relative" rAng="0" ptsTypes="AA">
                                      <p:cBhvr>
                                        <p:cTn id="270" dur="2000" fill="hold"/>
                                        <p:tgtEl>
                                          <p:spTgt spid="353446"/>
                                        </p:tgtEl>
                                        <p:attrNameLst>
                                          <p:attrName>ppt_x</p:attrName>
                                          <p:attrName>ppt_y</p:attrName>
                                        </p:attrNameLst>
                                      </p:cBhvr>
                                      <p:rCtr x="52" y="-2060"/>
                                    </p:animMotion>
                                  </p:childTnLst>
                                </p:cTn>
                              </p:par>
                              <p:par>
                                <p:cTn id="271" presetID="42" presetClass="path" presetSubtype="0" accel="50000" decel="50000" fill="hold" grpId="0" nodeType="withEffect">
                                  <p:stCondLst>
                                    <p:cond delay="200"/>
                                  </p:stCondLst>
                                  <p:childTnLst>
                                    <p:animMotion origin="layout" path="M 4.16667E-6 4.44444E-6 L 4.16667E-6 0.03333 " pathEditMode="relative" rAng="0" ptsTypes="AA">
                                      <p:cBhvr>
                                        <p:cTn id="272" dur="2000" fill="hold"/>
                                        <p:tgtEl>
                                          <p:spTgt spid="353441"/>
                                        </p:tgtEl>
                                        <p:attrNameLst>
                                          <p:attrName>ppt_x</p:attrName>
                                          <p:attrName>ppt_y</p:attrName>
                                        </p:attrNameLst>
                                      </p:cBhvr>
                                      <p:rCtr x="0" y="1667"/>
                                    </p:animMotion>
                                  </p:childTnLst>
                                </p:cTn>
                              </p:par>
                              <p:par>
                                <p:cTn id="273" presetID="42" presetClass="path" presetSubtype="0" accel="50000" decel="50000" fill="hold" grpId="0" nodeType="withEffect">
                                  <p:stCondLst>
                                    <p:cond delay="400"/>
                                  </p:stCondLst>
                                  <p:childTnLst>
                                    <p:animMotion origin="layout" path="M -2.5E-6 1.85185E-6 L -0.00052 0.01528 " pathEditMode="relative" rAng="0" ptsTypes="AA">
                                      <p:cBhvr>
                                        <p:cTn id="274" dur="2000" fill="hold"/>
                                        <p:tgtEl>
                                          <p:spTgt spid="353450"/>
                                        </p:tgtEl>
                                        <p:attrNameLst>
                                          <p:attrName>ppt_x</p:attrName>
                                          <p:attrName>ppt_y</p:attrName>
                                        </p:attrNameLst>
                                      </p:cBhvr>
                                      <p:rCtr x="-35" y="764"/>
                                    </p:animMotion>
                                  </p:childTnLst>
                                </p:cTn>
                              </p:par>
                              <p:par>
                                <p:cTn id="275" presetID="64" presetClass="path" presetSubtype="0" fill="hold" grpId="0" nodeType="withEffect">
                                  <p:stCondLst>
                                    <p:cond delay="600"/>
                                  </p:stCondLst>
                                  <p:childTnLst>
                                    <p:animMotion origin="layout" path="M -3.61111E-6 4.07407E-6 L -3.61111E-6 -0.02431 " pathEditMode="relative" rAng="0" ptsTypes="AA">
                                      <p:cBhvr>
                                        <p:cTn id="276" dur="2000" fill="hold"/>
                                        <p:tgtEl>
                                          <p:spTgt spid="353449"/>
                                        </p:tgtEl>
                                        <p:attrNameLst>
                                          <p:attrName>ppt_x</p:attrName>
                                          <p:attrName>ppt_y</p:attrName>
                                        </p:attrNameLst>
                                      </p:cBhvr>
                                      <p:rCtr x="0" y="-1227"/>
                                    </p:animMotion>
                                  </p:childTnLst>
                                </p:cTn>
                              </p:par>
                              <p:par>
                                <p:cTn id="277" presetID="42" presetClass="path" presetSubtype="0" accel="50000" decel="50000" fill="hold" grpId="0" nodeType="withEffect">
                                  <p:stCondLst>
                                    <p:cond delay="600"/>
                                  </p:stCondLst>
                                  <p:childTnLst>
                                    <p:animMotion origin="layout" path="M -3.61111E-6 -1.11022E-16 L -3.61111E-6 0.04444 " pathEditMode="relative" rAng="0" ptsTypes="AA">
                                      <p:cBhvr>
                                        <p:cTn id="278" dur="2000" fill="hold"/>
                                        <p:tgtEl>
                                          <p:spTgt spid="353464"/>
                                        </p:tgtEl>
                                        <p:attrNameLst>
                                          <p:attrName>ppt_x</p:attrName>
                                          <p:attrName>ppt_y</p:attrName>
                                        </p:attrNameLst>
                                      </p:cBhvr>
                                      <p:rCtr x="0" y="2222"/>
                                    </p:animMotion>
                                  </p:childTnLst>
                                </p:cTn>
                              </p:par>
                              <p:par>
                                <p:cTn id="279" presetID="64" presetClass="path" presetSubtype="0" fill="hold" grpId="0" nodeType="withEffect">
                                  <p:stCondLst>
                                    <p:cond delay="800"/>
                                  </p:stCondLst>
                                  <p:childTnLst>
                                    <p:animMotion origin="layout" path="M -2.22222E-6 -4.81481E-6 L -2.22222E-6 -0.01412 " pathEditMode="relative" rAng="0" ptsTypes="AA">
                                      <p:cBhvr>
                                        <p:cTn id="280" dur="2000" fill="hold"/>
                                        <p:tgtEl>
                                          <p:spTgt spid="353451"/>
                                        </p:tgtEl>
                                        <p:attrNameLst>
                                          <p:attrName>ppt_x</p:attrName>
                                          <p:attrName>ppt_y</p:attrName>
                                        </p:attrNameLst>
                                      </p:cBhvr>
                                      <p:rCtr x="0" y="-718"/>
                                    </p:animMotion>
                                  </p:childTnLst>
                                </p:cTn>
                              </p:par>
                              <p:par>
                                <p:cTn id="281" presetID="64" presetClass="path" presetSubtype="0" fill="hold" grpId="0" nodeType="withEffect">
                                  <p:stCondLst>
                                    <p:cond delay="1000"/>
                                  </p:stCondLst>
                                  <p:childTnLst>
                                    <p:animMotion origin="layout" path="M 5E-6 3.7037E-7 L 0.00105 -0.04097 " pathEditMode="relative" rAng="0" ptsTypes="AA">
                                      <p:cBhvr>
                                        <p:cTn id="282" dur="2000" fill="hold"/>
                                        <p:tgtEl>
                                          <p:spTgt spid="353452"/>
                                        </p:tgtEl>
                                        <p:attrNameLst>
                                          <p:attrName>ppt_x</p:attrName>
                                          <p:attrName>ppt_y</p:attrName>
                                        </p:attrNameLst>
                                      </p:cBhvr>
                                      <p:rCtr x="52" y="-2060"/>
                                    </p:animMotion>
                                  </p:childTnLst>
                                </p:cTn>
                              </p:par>
                              <p:par>
                                <p:cTn id="283" presetID="42" presetClass="path" presetSubtype="0" accel="50000" decel="50000" fill="hold" grpId="0" nodeType="withEffect">
                                  <p:stCondLst>
                                    <p:cond delay="1000"/>
                                  </p:stCondLst>
                                  <p:childTnLst>
                                    <p:animMotion origin="layout" path="M 4.16667E-6 4.44444E-6 L 4.16667E-6 0.03333 " pathEditMode="relative" rAng="0" ptsTypes="AA">
                                      <p:cBhvr>
                                        <p:cTn id="284" dur="2000" fill="hold"/>
                                        <p:tgtEl>
                                          <p:spTgt spid="353454"/>
                                        </p:tgtEl>
                                        <p:attrNameLst>
                                          <p:attrName>ppt_x</p:attrName>
                                          <p:attrName>ppt_y</p:attrName>
                                        </p:attrNameLst>
                                      </p:cBhvr>
                                      <p:rCtr x="0" y="1667"/>
                                    </p:animMotion>
                                  </p:childTnLst>
                                </p:cTn>
                              </p:par>
                              <p:par>
                                <p:cTn id="285" presetID="64" presetClass="path" presetSubtype="0" fill="hold" grpId="0" nodeType="withEffect">
                                  <p:stCondLst>
                                    <p:cond delay="1200"/>
                                  </p:stCondLst>
                                  <p:childTnLst>
                                    <p:animMotion origin="layout" path="M -3.61111E-6 4.07407E-6 L -3.61111E-6 -0.02431 " pathEditMode="relative" rAng="0" ptsTypes="AA">
                                      <p:cBhvr>
                                        <p:cTn id="286" dur="2000" fill="hold"/>
                                        <p:tgtEl>
                                          <p:spTgt spid="353453"/>
                                        </p:tgtEl>
                                        <p:attrNameLst>
                                          <p:attrName>ppt_x</p:attrName>
                                          <p:attrName>ppt_y</p:attrName>
                                        </p:attrNameLst>
                                      </p:cBhvr>
                                      <p:rCtr x="0" y="-1227"/>
                                    </p:animMotion>
                                  </p:childTnLst>
                                </p:cTn>
                              </p:par>
                              <p:par>
                                <p:cTn id="287" presetID="42" presetClass="path" presetSubtype="0" accel="50000" decel="50000" fill="hold" grpId="0" nodeType="withEffect">
                                  <p:stCondLst>
                                    <p:cond delay="1400"/>
                                  </p:stCondLst>
                                  <p:childTnLst>
                                    <p:animMotion origin="layout" path="M 4.16667E-6 4.44444E-6 L 4.16667E-6 0.03333 " pathEditMode="relative" rAng="0" ptsTypes="AA">
                                      <p:cBhvr>
                                        <p:cTn id="288" dur="2000" fill="hold"/>
                                        <p:tgtEl>
                                          <p:spTgt spid="353455"/>
                                        </p:tgtEl>
                                        <p:attrNameLst>
                                          <p:attrName>ppt_x</p:attrName>
                                          <p:attrName>ppt_y</p:attrName>
                                        </p:attrNameLst>
                                      </p:cBhvr>
                                      <p:rCtr x="0" y="1667"/>
                                    </p:animMotion>
                                  </p:childTnLst>
                                </p:cTn>
                              </p:par>
                              <p:par>
                                <p:cTn id="289" presetID="64" presetClass="path" presetSubtype="0" fill="hold" grpId="0" nodeType="withEffect">
                                  <p:stCondLst>
                                    <p:cond delay="1600"/>
                                  </p:stCondLst>
                                  <p:childTnLst>
                                    <p:animMotion origin="layout" path="M -1.38889E-6 3.7037E-7 L -1.38889E-6 -0.03218 " pathEditMode="relative" rAng="0" ptsTypes="AA">
                                      <p:cBhvr>
                                        <p:cTn id="290" dur="2000" fill="hold"/>
                                        <p:tgtEl>
                                          <p:spTgt spid="353456"/>
                                        </p:tgtEl>
                                        <p:attrNameLst>
                                          <p:attrName>ppt_x</p:attrName>
                                          <p:attrName>ppt_y</p:attrName>
                                        </p:attrNameLst>
                                      </p:cBhvr>
                                      <p:rCtr x="0" y="-1620"/>
                                    </p:animMotion>
                                  </p:childTnLst>
                                </p:cTn>
                              </p:par>
                              <p:par>
                                <p:cTn id="291" presetID="64" presetClass="path" presetSubtype="0" fill="hold" grpId="0" nodeType="withEffect">
                                  <p:stCondLst>
                                    <p:cond delay="1800"/>
                                  </p:stCondLst>
                                  <p:childTnLst>
                                    <p:animMotion origin="layout" path="M -2.22222E-6 -4.81481E-6 L -2.22222E-6 -0.01412 " pathEditMode="relative" rAng="0" ptsTypes="AA">
                                      <p:cBhvr>
                                        <p:cTn id="292" dur="2000" fill="hold"/>
                                        <p:tgtEl>
                                          <p:spTgt spid="353458"/>
                                        </p:tgtEl>
                                        <p:attrNameLst>
                                          <p:attrName>ppt_x</p:attrName>
                                          <p:attrName>ppt_y</p:attrName>
                                        </p:attrNameLst>
                                      </p:cBhvr>
                                      <p:rCtr x="0" y="-718"/>
                                    </p:animMotion>
                                  </p:childTnLst>
                                </p:cTn>
                              </p:par>
                              <p:par>
                                <p:cTn id="293" presetID="42" presetClass="path" presetSubtype="0" accel="50000" decel="50000" fill="hold" grpId="0" nodeType="withEffect">
                                  <p:stCondLst>
                                    <p:cond delay="2000"/>
                                  </p:stCondLst>
                                  <p:childTnLst>
                                    <p:animMotion origin="layout" path="M 5E-6 -2.59259E-6 L 5E-6 0.0257 " pathEditMode="relative" rAng="0" ptsTypes="AA">
                                      <p:cBhvr>
                                        <p:cTn id="294" dur="2000" fill="hold"/>
                                        <p:tgtEl>
                                          <p:spTgt spid="353457"/>
                                        </p:tgtEl>
                                        <p:attrNameLst>
                                          <p:attrName>ppt_x</p:attrName>
                                          <p:attrName>ppt_y</p:attrName>
                                        </p:attrNameLst>
                                      </p:cBhvr>
                                      <p:rCtr x="0" y="1273"/>
                                    </p:animMotion>
                                  </p:childTnLst>
                                </p:cTn>
                              </p:par>
                              <p:par>
                                <p:cTn id="295" presetID="64" presetClass="path" presetSubtype="0" fill="hold" grpId="0" nodeType="withEffect">
                                  <p:stCondLst>
                                    <p:cond delay="2200"/>
                                  </p:stCondLst>
                                  <p:childTnLst>
                                    <p:animMotion origin="layout" path="M 5E-6 3.7037E-7 L 0.00105 -0.04097 " pathEditMode="relative" rAng="0" ptsTypes="AA">
                                      <p:cBhvr>
                                        <p:cTn id="296" dur="2000" fill="hold"/>
                                        <p:tgtEl>
                                          <p:spTgt spid="353459"/>
                                        </p:tgtEl>
                                        <p:attrNameLst>
                                          <p:attrName>ppt_x</p:attrName>
                                          <p:attrName>ppt_y</p:attrName>
                                        </p:attrNameLst>
                                      </p:cBhvr>
                                      <p:rCtr x="52" y="-2060"/>
                                    </p:animMotion>
                                  </p:childTnLst>
                                </p:cTn>
                              </p:par>
                              <p:par>
                                <p:cTn id="297" presetID="42" presetClass="path" presetSubtype="0" accel="50000" decel="50000" fill="hold" grpId="0" nodeType="withEffect">
                                  <p:stCondLst>
                                    <p:cond delay="2400"/>
                                  </p:stCondLst>
                                  <p:childTnLst>
                                    <p:animMotion origin="layout" path="M -1.11111E-6 1.85185E-6 L -1.11111E-6 0.04444 " pathEditMode="relative" rAng="0" ptsTypes="AA">
                                      <p:cBhvr>
                                        <p:cTn id="298" dur="2000" fill="hold"/>
                                        <p:tgtEl>
                                          <p:spTgt spid="353460"/>
                                        </p:tgtEl>
                                        <p:attrNameLst>
                                          <p:attrName>ppt_x</p:attrName>
                                          <p:attrName>ppt_y</p:attrName>
                                        </p:attrNameLst>
                                      </p:cBhvr>
                                      <p:rCtr x="0" y="2222"/>
                                    </p:animMotion>
                                  </p:childTnLst>
                                </p:cTn>
                              </p:par>
                              <p:par>
                                <p:cTn id="299" presetID="42" presetClass="path" presetSubtype="0" accel="50000" decel="50000" fill="hold" grpId="0" nodeType="withEffect">
                                  <p:stCondLst>
                                    <p:cond delay="2600"/>
                                  </p:stCondLst>
                                  <p:childTnLst>
                                    <p:animMotion origin="layout" path="M -2.5E-6 1.85185E-6 L -0.00052 0.01528 " pathEditMode="relative" rAng="0" ptsTypes="AA">
                                      <p:cBhvr>
                                        <p:cTn id="300" dur="2000" fill="hold"/>
                                        <p:tgtEl>
                                          <p:spTgt spid="353461"/>
                                        </p:tgtEl>
                                        <p:attrNameLst>
                                          <p:attrName>ppt_x</p:attrName>
                                          <p:attrName>ppt_y</p:attrName>
                                        </p:attrNameLst>
                                      </p:cBhvr>
                                      <p:rCtr x="-35" y="764"/>
                                    </p:animMotion>
                                  </p:childTnLst>
                                </p:cTn>
                              </p:par>
                              <p:par>
                                <p:cTn id="301" presetID="64" presetClass="path" presetSubtype="0" fill="hold" grpId="0" nodeType="withEffect">
                                  <p:stCondLst>
                                    <p:cond delay="2800"/>
                                  </p:stCondLst>
                                  <p:childTnLst>
                                    <p:animMotion origin="layout" path="M -1.38889E-6 3.7037E-7 L -1.38889E-6 -0.03218 " pathEditMode="relative" rAng="0" ptsTypes="AA">
                                      <p:cBhvr>
                                        <p:cTn id="302" dur="2000" fill="hold"/>
                                        <p:tgtEl>
                                          <p:spTgt spid="353462"/>
                                        </p:tgtEl>
                                        <p:attrNameLst>
                                          <p:attrName>ppt_x</p:attrName>
                                          <p:attrName>ppt_y</p:attrName>
                                        </p:attrNameLst>
                                      </p:cBhvr>
                                      <p:rCtr x="0" y="-1620"/>
                                    </p:animMotion>
                                  </p:childTnLst>
                                </p:cTn>
                              </p:par>
                              <p:par>
                                <p:cTn id="303" presetID="42" presetClass="path" presetSubtype="0" accel="50000" decel="50000" fill="hold" grpId="0" nodeType="withEffect">
                                  <p:stCondLst>
                                    <p:cond delay="3000"/>
                                  </p:stCondLst>
                                  <p:childTnLst>
                                    <p:animMotion origin="layout" path="M -2.77778E-6 2.22222E-6 L -2.77778E-6 0.03935 " pathEditMode="relative" rAng="0" ptsTypes="AA">
                                      <p:cBhvr>
                                        <p:cTn id="304" dur="2000" fill="hold"/>
                                        <p:tgtEl>
                                          <p:spTgt spid="353463"/>
                                        </p:tgtEl>
                                        <p:attrNameLst>
                                          <p:attrName>ppt_x</p:attrName>
                                          <p:attrName>ppt_y</p:attrName>
                                        </p:attrNameLst>
                                      </p:cBhvr>
                                      <p:rCtr x="0" y="1968"/>
                                    </p:animMotion>
                                  </p:childTnLst>
                                </p:cTn>
                              </p:par>
                              <p:par>
                                <p:cTn id="305" presetID="64" presetClass="path" presetSubtype="0" fill="hold" grpId="0" nodeType="withEffect">
                                  <p:stCondLst>
                                    <p:cond delay="3100"/>
                                  </p:stCondLst>
                                  <p:childTnLst>
                                    <p:animMotion origin="layout" path="M -2.22222E-6 -4.81481E-6 L -2.22222E-6 -0.01412 " pathEditMode="relative" rAng="0" ptsTypes="AA">
                                      <p:cBhvr>
                                        <p:cTn id="306" dur="2000" fill="hold"/>
                                        <p:tgtEl>
                                          <p:spTgt spid="353465"/>
                                        </p:tgtEl>
                                        <p:attrNameLst>
                                          <p:attrName>ppt_x</p:attrName>
                                          <p:attrName>ppt_y</p:attrName>
                                        </p:attrNameLst>
                                      </p:cBhvr>
                                      <p:rCtr x="0" y="-718"/>
                                    </p:animMotion>
                                  </p:childTnLst>
                                </p:cTn>
                              </p:par>
                              <p:par>
                                <p:cTn id="307" presetID="64" presetClass="path" presetSubtype="0" fill="hold" grpId="0" nodeType="withEffect">
                                  <p:stCondLst>
                                    <p:cond delay="3400"/>
                                  </p:stCondLst>
                                  <p:childTnLst>
                                    <p:animMotion origin="layout" path="M 5E-6 3.7037E-7 L 0.00105 -0.04097 " pathEditMode="relative" rAng="0" ptsTypes="AA">
                                      <p:cBhvr>
                                        <p:cTn id="308" dur="2000" fill="hold"/>
                                        <p:tgtEl>
                                          <p:spTgt spid="353466"/>
                                        </p:tgtEl>
                                        <p:attrNameLst>
                                          <p:attrName>ppt_x</p:attrName>
                                          <p:attrName>ppt_y</p:attrName>
                                        </p:attrNameLst>
                                      </p:cBhvr>
                                      <p:rCtr x="52" y="-2060"/>
                                    </p:animMotion>
                                  </p:childTnLst>
                                </p:cTn>
                              </p:par>
                              <p:par>
                                <p:cTn id="309" presetID="42" presetClass="path" presetSubtype="0" accel="50000" decel="50000" fill="hold" grpId="0" nodeType="withEffect">
                                  <p:stCondLst>
                                    <p:cond delay="3600"/>
                                  </p:stCondLst>
                                  <p:childTnLst>
                                    <p:animMotion origin="layout" path="M 5E-6 -2.59259E-6 L 5E-6 0.0257 " pathEditMode="relative" rAng="0" ptsTypes="AA">
                                      <p:cBhvr>
                                        <p:cTn id="310" dur="2000" fill="hold"/>
                                        <p:tgtEl>
                                          <p:spTgt spid="353467"/>
                                        </p:tgtEl>
                                        <p:attrNameLst>
                                          <p:attrName>ppt_x</p:attrName>
                                          <p:attrName>ppt_y</p:attrName>
                                        </p:attrNameLst>
                                      </p:cBhvr>
                                      <p:rCtr x="0" y="1273"/>
                                    </p:animMotion>
                                  </p:childTnLst>
                                </p:cTn>
                              </p:par>
                              <p:par>
                                <p:cTn id="311" presetID="64" presetClass="path" presetSubtype="0" accel="50000" decel="50000" fill="hold" nodeType="withEffect">
                                  <p:stCondLst>
                                    <p:cond delay="0"/>
                                  </p:stCondLst>
                                  <p:childTnLst>
                                    <p:animMotion origin="layout" path="M -0.00052 0.01436 L 3.88889E-6 0.00047 " pathEditMode="relative" rAng="0" ptsTypes="AA">
                                      <p:cBhvr>
                                        <p:cTn id="312" dur="2000" fill="hold"/>
                                        <p:tgtEl>
                                          <p:spTgt spid="353469"/>
                                        </p:tgtEl>
                                        <p:attrNameLst>
                                          <p:attrName>ppt_x</p:attrName>
                                          <p:attrName>ppt_y</p:attrName>
                                        </p:attrNameLst>
                                      </p:cBhvr>
                                      <p:rCtr x="17" y="-694"/>
                                    </p:animMotion>
                                  </p:childTnLst>
                                </p:cTn>
                              </p:par>
                              <p:par>
                                <p:cTn id="313" presetID="42" presetClass="path" presetSubtype="0" accel="50000" decel="50000" fill="hold" nodeType="withEffect">
                                  <p:stCondLst>
                                    <p:cond delay="200"/>
                                  </p:stCondLst>
                                  <p:childTnLst>
                                    <p:animMotion origin="layout" path="M 5.55556E-7 -0.01412 L 5.55556E-7 0.0044 " pathEditMode="relative" rAng="0" ptsTypes="AA">
                                      <p:cBhvr>
                                        <p:cTn id="314" dur="2000" fill="hold"/>
                                        <p:tgtEl>
                                          <p:spTgt spid="353425"/>
                                        </p:tgtEl>
                                        <p:attrNameLst>
                                          <p:attrName>ppt_x</p:attrName>
                                          <p:attrName>ppt_y</p:attrName>
                                        </p:attrNameLst>
                                      </p:cBhvr>
                                      <p:rCtr x="0" y="926"/>
                                    </p:animMotion>
                                  </p:childTnLst>
                                </p:cTn>
                              </p:par>
                              <p:par>
                                <p:cTn id="315" presetID="64" presetClass="path" presetSubtype="0" accel="50000" decel="50000" fill="hold" nodeType="withEffect">
                                  <p:stCondLst>
                                    <p:cond delay="400"/>
                                  </p:stCondLst>
                                  <p:childTnLst>
                                    <p:animMotion origin="layout" path="M -4.72222E-6 0.01944 L 0.00105 0.00139 " pathEditMode="relative" rAng="0" ptsTypes="AA">
                                      <p:cBhvr>
                                        <p:cTn id="316" dur="2000" fill="hold"/>
                                        <p:tgtEl>
                                          <p:spTgt spid="353428"/>
                                        </p:tgtEl>
                                        <p:attrNameLst>
                                          <p:attrName>ppt_x</p:attrName>
                                          <p:attrName>ppt_y</p:attrName>
                                        </p:attrNameLst>
                                      </p:cBhvr>
                                      <p:rCtr x="52" y="-903"/>
                                    </p:animMotion>
                                  </p:childTnLst>
                                </p:cTn>
                              </p:par>
                              <p:par>
                                <p:cTn id="317" presetID="64" presetClass="path" presetSubtype="0" accel="50000" decel="50000" fill="hold" nodeType="withEffect">
                                  <p:stCondLst>
                                    <p:cond delay="800"/>
                                  </p:stCondLst>
                                  <p:childTnLst>
                                    <p:animMotion origin="layout" path="M -0.00035 0.02315 L -0.00035 0.00417 " pathEditMode="relative" rAng="0" ptsTypes="AA">
                                      <p:cBhvr>
                                        <p:cTn id="318" dur="2000" fill="hold"/>
                                        <p:tgtEl>
                                          <p:spTgt spid="353429"/>
                                        </p:tgtEl>
                                        <p:attrNameLst>
                                          <p:attrName>ppt_x</p:attrName>
                                          <p:attrName>ppt_y</p:attrName>
                                        </p:attrNameLst>
                                      </p:cBhvr>
                                      <p:rCtr x="0" y="-949"/>
                                    </p:animMotion>
                                  </p:childTnLst>
                                </p:cTn>
                              </p:par>
                              <p:par>
                                <p:cTn id="319" presetID="42" presetClass="path" presetSubtype="0" accel="50000" decel="50000" fill="hold" nodeType="withEffect">
                                  <p:stCondLst>
                                    <p:cond delay="1000"/>
                                  </p:stCondLst>
                                  <p:childTnLst>
                                    <p:animMotion origin="layout" path="M -8.33333E-7 -0.01875 L -8.33333E-7 0.00231 " pathEditMode="relative" rAng="0" ptsTypes="AA">
                                      <p:cBhvr>
                                        <p:cTn id="320" dur="2000" fill="hold"/>
                                        <p:tgtEl>
                                          <p:spTgt spid="353430"/>
                                        </p:tgtEl>
                                        <p:attrNameLst>
                                          <p:attrName>ppt_x</p:attrName>
                                          <p:attrName>ppt_y</p:attrName>
                                        </p:attrNameLst>
                                      </p:cBhvr>
                                      <p:rCtr x="0" y="1042"/>
                                    </p:animMotion>
                                  </p:childTnLst>
                                </p:cTn>
                              </p:par>
                              <p:par>
                                <p:cTn id="321" presetID="64" presetClass="path" presetSubtype="0" accel="50000" decel="50000" fill="hold" nodeType="withEffect">
                                  <p:stCondLst>
                                    <p:cond delay="1400"/>
                                  </p:stCondLst>
                                  <p:childTnLst>
                                    <p:animMotion origin="layout" path="M 2.22222E-6 0.01689 L -0.00035 -0.00139 " pathEditMode="relative" rAng="0" ptsTypes="AA">
                                      <p:cBhvr>
                                        <p:cTn id="322" dur="2000" fill="hold"/>
                                        <p:tgtEl>
                                          <p:spTgt spid="353431"/>
                                        </p:tgtEl>
                                        <p:attrNameLst>
                                          <p:attrName>ppt_x</p:attrName>
                                          <p:attrName>ppt_y</p:attrName>
                                        </p:attrNameLst>
                                      </p:cBhvr>
                                      <p:rCtr x="-17" y="-926"/>
                                    </p:animMotion>
                                  </p:childTnLst>
                                </p:cTn>
                              </p:par>
                              <p:par>
                                <p:cTn id="323" presetID="42" presetClass="path" presetSubtype="0" accel="50000" decel="50000" fill="hold" nodeType="withEffect">
                                  <p:stCondLst>
                                    <p:cond delay="1600"/>
                                  </p:stCondLst>
                                  <p:childTnLst>
                                    <p:animMotion origin="layout" path="M 0.00034 -0.0169 L 0.00017 -0.00278 " pathEditMode="relative" rAng="0" ptsTypes="AA">
                                      <p:cBhvr>
                                        <p:cTn id="324" dur="2000" fill="hold"/>
                                        <p:tgtEl>
                                          <p:spTgt spid="353433"/>
                                        </p:tgtEl>
                                        <p:attrNameLst>
                                          <p:attrName>ppt_x</p:attrName>
                                          <p:attrName>ppt_y</p:attrName>
                                        </p:attrNameLst>
                                      </p:cBhvr>
                                      <p:rCtr x="-17" y="694"/>
                                    </p:animMotion>
                                  </p:childTnLst>
                                </p:cTn>
                              </p:par>
                              <p:par>
                                <p:cTn id="325" presetID="64" presetClass="path" presetSubtype="0" accel="50000" decel="50000" fill="hold" nodeType="withEffect">
                                  <p:stCondLst>
                                    <p:cond delay="1800"/>
                                  </p:stCondLst>
                                  <p:childTnLst>
                                    <p:animMotion origin="layout" path="M 4.44444E-6 0.01806 L 4.44444E-6 0.00278 " pathEditMode="relative" rAng="0" ptsTypes="AA">
                                      <p:cBhvr>
                                        <p:cTn id="326" dur="2000" fill="hold"/>
                                        <p:tgtEl>
                                          <p:spTgt spid="353434"/>
                                        </p:tgtEl>
                                        <p:attrNameLst>
                                          <p:attrName>ppt_x</p:attrName>
                                          <p:attrName>ppt_y</p:attrName>
                                        </p:attrNameLst>
                                      </p:cBhvr>
                                      <p:rCtr x="0" y="-764"/>
                                    </p:animMotion>
                                  </p:childTnLst>
                                </p:cTn>
                              </p:par>
                              <p:par>
                                <p:cTn id="327" presetID="64" presetClass="path" presetSubtype="0" accel="50000" decel="50000" fill="hold" nodeType="withEffect">
                                  <p:stCondLst>
                                    <p:cond delay="2000"/>
                                  </p:stCondLst>
                                  <p:childTnLst>
                                    <p:animMotion origin="layout" path="M -0.00052 0.01528 L -0.00104 -2.59259E-6 " pathEditMode="relative" rAng="0" ptsTypes="AA">
                                      <p:cBhvr>
                                        <p:cTn id="328" dur="2000" fill="hold"/>
                                        <p:tgtEl>
                                          <p:spTgt spid="353435"/>
                                        </p:tgtEl>
                                        <p:attrNameLst>
                                          <p:attrName>ppt_x</p:attrName>
                                          <p:attrName>ppt_y</p:attrName>
                                        </p:attrNameLst>
                                      </p:cBhvr>
                                      <p:rCtr x="-35" y="-764"/>
                                    </p:animMotion>
                                  </p:childTnLst>
                                </p:cTn>
                              </p:par>
                              <p:par>
                                <p:cTn id="329" presetID="42" presetClass="path" presetSubtype="0" accel="50000" decel="50000" fill="hold" nodeType="withEffect">
                                  <p:stCondLst>
                                    <p:cond delay="2200"/>
                                  </p:stCondLst>
                                  <p:childTnLst>
                                    <p:animMotion origin="layout" path="M 2.77778E-7 -0.01181 L 2.77778E-7 -0.00093 " pathEditMode="relative" rAng="0" ptsTypes="AA">
                                      <p:cBhvr>
                                        <p:cTn id="330" dur="2000" fill="hold"/>
                                        <p:tgtEl>
                                          <p:spTgt spid="353436"/>
                                        </p:tgtEl>
                                        <p:attrNameLst>
                                          <p:attrName>ppt_x</p:attrName>
                                          <p:attrName>ppt_y</p:attrName>
                                        </p:attrNameLst>
                                      </p:cBhvr>
                                      <p:rCtr x="0" y="532"/>
                                    </p:animMotion>
                                  </p:childTnLst>
                                </p:cTn>
                              </p:par>
                              <p:par>
                                <p:cTn id="331" presetID="42" presetClass="path" presetSubtype="0" accel="50000" decel="50000" fill="hold" nodeType="withEffect">
                                  <p:stCondLst>
                                    <p:cond delay="2400"/>
                                  </p:stCondLst>
                                  <p:childTnLst>
                                    <p:animMotion origin="layout" path="M -5.55556E-7 -0.01134 L -5.55556E-7 0.00394 " pathEditMode="relative" rAng="0" ptsTypes="AA">
                                      <p:cBhvr>
                                        <p:cTn id="332" dur="2000" fill="hold"/>
                                        <p:tgtEl>
                                          <p:spTgt spid="353438"/>
                                        </p:tgtEl>
                                        <p:attrNameLst>
                                          <p:attrName>ppt_x</p:attrName>
                                          <p:attrName>ppt_y</p:attrName>
                                        </p:attrNameLst>
                                      </p:cBhvr>
                                      <p:rCtr x="0" y="764"/>
                                    </p:animMotion>
                                  </p:childTnLst>
                                </p:cTn>
                              </p:par>
                              <p:par>
                                <p:cTn id="333" presetID="64" presetClass="path" presetSubtype="0" accel="50000" decel="50000" fill="hold" nodeType="withEffect">
                                  <p:stCondLst>
                                    <p:cond delay="3000"/>
                                  </p:stCondLst>
                                  <p:childTnLst>
                                    <p:animMotion origin="layout" path="M 1.66667E-6 0.04445 L -0.00018 0.00093 " pathEditMode="relative" rAng="0" ptsTypes="AA">
                                      <p:cBhvr>
                                        <p:cTn id="334" dur="2000" fill="hold"/>
                                        <p:tgtEl>
                                          <p:spTgt spid="353440"/>
                                        </p:tgtEl>
                                        <p:attrNameLst>
                                          <p:attrName>ppt_x</p:attrName>
                                          <p:attrName>ppt_y</p:attrName>
                                        </p:attrNameLst>
                                      </p:cBhvr>
                                      <p:rCtr x="-17" y="-2176"/>
                                    </p:animMotion>
                                  </p:childTnLst>
                                </p:cTn>
                              </p:par>
                              <p:par>
                                <p:cTn id="335" presetID="64" presetClass="path" presetSubtype="0" accel="50000" decel="50000" fill="hold" nodeType="withEffect">
                                  <p:stCondLst>
                                    <p:cond delay="3000"/>
                                  </p:stCondLst>
                                  <p:childTnLst>
                                    <p:animMotion origin="layout" path="M -0.00052 0.01528 L -0.00104 -2.59259E-6 " pathEditMode="relative" rAng="0" ptsTypes="AA">
                                      <p:cBhvr>
                                        <p:cTn id="336" dur="2000" fill="hold"/>
                                        <p:tgtEl>
                                          <p:spTgt spid="353439"/>
                                        </p:tgtEl>
                                        <p:attrNameLst>
                                          <p:attrName>ppt_x</p:attrName>
                                          <p:attrName>ppt_y</p:attrName>
                                        </p:attrNameLst>
                                      </p:cBhvr>
                                      <p:rCtr x="-35" y="-764"/>
                                    </p:animMotion>
                                  </p:childTnLst>
                                </p:cTn>
                              </p:par>
                              <p:par>
                                <p:cTn id="337" presetID="42" presetClass="path" presetSubtype="0" accel="50000" decel="50000" fill="hold" nodeType="withEffect">
                                  <p:stCondLst>
                                    <p:cond delay="3000"/>
                                  </p:stCondLst>
                                  <p:childTnLst>
                                    <p:animMotion origin="layout" path="M 0.00105 -0.04098 L 0.00053 4.44444E-6 " pathEditMode="relative" rAng="0" ptsTypes="AA">
                                      <p:cBhvr>
                                        <p:cTn id="338" dur="2000" fill="hold"/>
                                        <p:tgtEl>
                                          <p:spTgt spid="353446"/>
                                        </p:tgtEl>
                                        <p:attrNameLst>
                                          <p:attrName>ppt_x</p:attrName>
                                          <p:attrName>ppt_y</p:attrName>
                                        </p:attrNameLst>
                                      </p:cBhvr>
                                      <p:rCtr x="-35" y="2037"/>
                                    </p:animMotion>
                                  </p:childTnLst>
                                </p:cTn>
                              </p:par>
                              <p:par>
                                <p:cTn id="339" presetID="64" presetClass="path" presetSubtype="0" accel="50000" decel="50000" fill="hold" nodeType="withEffect">
                                  <p:stCondLst>
                                    <p:cond delay="3200"/>
                                  </p:stCondLst>
                                  <p:childTnLst>
                                    <p:animMotion origin="layout" path="M 3.33333E-6 0.03333 L 3.33333E-6 2.59259E-6 " pathEditMode="relative" rAng="0" ptsTypes="AA">
                                      <p:cBhvr>
                                        <p:cTn id="340" dur="2000" fill="hold"/>
                                        <p:tgtEl>
                                          <p:spTgt spid="353441"/>
                                        </p:tgtEl>
                                        <p:attrNameLst>
                                          <p:attrName>ppt_x</p:attrName>
                                          <p:attrName>ppt_y</p:attrName>
                                        </p:attrNameLst>
                                      </p:cBhvr>
                                      <p:rCtr x="0" y="-1667"/>
                                    </p:animMotion>
                                  </p:childTnLst>
                                </p:cTn>
                              </p:par>
                              <p:par>
                                <p:cTn id="341" presetID="64" presetClass="path" presetSubtype="0" accel="50000" decel="50000" fill="hold" nodeType="withEffect">
                                  <p:stCondLst>
                                    <p:cond delay="3400"/>
                                  </p:stCondLst>
                                  <p:childTnLst>
                                    <p:animMotion origin="layout" path="M -0.00052 0.01528 L -0.00104 -2.59259E-6 " pathEditMode="relative" rAng="0" ptsTypes="AA">
                                      <p:cBhvr>
                                        <p:cTn id="342" dur="2000" fill="hold"/>
                                        <p:tgtEl>
                                          <p:spTgt spid="353450"/>
                                        </p:tgtEl>
                                        <p:attrNameLst>
                                          <p:attrName>ppt_x</p:attrName>
                                          <p:attrName>ppt_y</p:attrName>
                                        </p:attrNameLst>
                                      </p:cBhvr>
                                      <p:rCtr x="-35" y="-764"/>
                                    </p:animMotion>
                                  </p:childTnLst>
                                </p:cTn>
                              </p:par>
                              <p:par>
                                <p:cTn id="343" presetID="64" presetClass="path" presetSubtype="0" accel="50000" decel="50000" fill="hold" nodeType="withEffect">
                                  <p:stCondLst>
                                    <p:cond delay="3400"/>
                                  </p:stCondLst>
                                  <p:childTnLst>
                                    <p:animMotion origin="layout" path="M 1.66667E-6 0.04445 L -0.00018 0.00093 " pathEditMode="relative" rAng="0" ptsTypes="AA">
                                      <p:cBhvr>
                                        <p:cTn id="344" dur="2000" fill="hold"/>
                                        <p:tgtEl>
                                          <p:spTgt spid="353464"/>
                                        </p:tgtEl>
                                        <p:attrNameLst>
                                          <p:attrName>ppt_x</p:attrName>
                                          <p:attrName>ppt_y</p:attrName>
                                        </p:attrNameLst>
                                      </p:cBhvr>
                                      <p:rCtr x="-17" y="-2176"/>
                                    </p:animMotion>
                                  </p:childTnLst>
                                </p:cTn>
                              </p:par>
                              <p:par>
                                <p:cTn id="345" presetID="42" presetClass="path" presetSubtype="0" accel="50000" decel="50000" fill="hold" nodeType="withEffect">
                                  <p:stCondLst>
                                    <p:cond delay="3600"/>
                                  </p:stCondLst>
                                  <p:childTnLst>
                                    <p:animMotion origin="layout" path="M -3.61111E-6 -0.0243 L -3.61111E-6 0.00417 " pathEditMode="relative" rAng="0" ptsTypes="AA">
                                      <p:cBhvr>
                                        <p:cTn id="346" dur="2000" fill="hold"/>
                                        <p:tgtEl>
                                          <p:spTgt spid="353449"/>
                                        </p:tgtEl>
                                        <p:attrNameLst>
                                          <p:attrName>ppt_x</p:attrName>
                                          <p:attrName>ppt_y</p:attrName>
                                        </p:attrNameLst>
                                      </p:cBhvr>
                                      <p:rCtr x="0" y="1412"/>
                                    </p:animMotion>
                                  </p:childTnLst>
                                </p:cTn>
                              </p:par>
                              <p:par>
                                <p:cTn id="347" presetID="42" presetClass="path" presetSubtype="0" accel="50000" decel="50000" fill="hold" nodeType="withEffect">
                                  <p:stCondLst>
                                    <p:cond delay="3800"/>
                                  </p:stCondLst>
                                  <p:childTnLst>
                                    <p:animMotion origin="layout" path="M 5.55556E-7 -0.01412 L 5.55556E-7 0.0044 " pathEditMode="relative" rAng="0" ptsTypes="AA">
                                      <p:cBhvr>
                                        <p:cTn id="348" dur="2000" fill="hold"/>
                                        <p:tgtEl>
                                          <p:spTgt spid="353451"/>
                                        </p:tgtEl>
                                        <p:attrNameLst>
                                          <p:attrName>ppt_x</p:attrName>
                                          <p:attrName>ppt_y</p:attrName>
                                        </p:attrNameLst>
                                      </p:cBhvr>
                                      <p:rCtr x="0" y="926"/>
                                    </p:animMotion>
                                  </p:childTnLst>
                                </p:cTn>
                              </p:par>
                              <p:par>
                                <p:cTn id="349" presetID="42" presetClass="path" presetSubtype="0" accel="50000" decel="50000" fill="hold" nodeType="withEffect">
                                  <p:stCondLst>
                                    <p:cond delay="4000"/>
                                  </p:stCondLst>
                                  <p:childTnLst>
                                    <p:animMotion origin="layout" path="M 0.00105 -0.04098 L 0.00053 4.44444E-6 " pathEditMode="relative" rAng="0" ptsTypes="AA">
                                      <p:cBhvr>
                                        <p:cTn id="350" dur="2000" fill="hold"/>
                                        <p:tgtEl>
                                          <p:spTgt spid="353452"/>
                                        </p:tgtEl>
                                        <p:attrNameLst>
                                          <p:attrName>ppt_x</p:attrName>
                                          <p:attrName>ppt_y</p:attrName>
                                        </p:attrNameLst>
                                      </p:cBhvr>
                                      <p:rCtr x="-35" y="2037"/>
                                    </p:animMotion>
                                  </p:childTnLst>
                                </p:cTn>
                              </p:par>
                              <p:par>
                                <p:cTn id="351" presetID="64" presetClass="path" presetSubtype="0" accel="50000" decel="50000" fill="hold" nodeType="withEffect">
                                  <p:stCondLst>
                                    <p:cond delay="4000"/>
                                  </p:stCondLst>
                                  <p:childTnLst>
                                    <p:animMotion origin="layout" path="M 3.33333E-6 0.03333 L 3.33333E-6 2.59259E-6 " pathEditMode="relative" rAng="0" ptsTypes="AA">
                                      <p:cBhvr>
                                        <p:cTn id="352" dur="2000" fill="hold"/>
                                        <p:tgtEl>
                                          <p:spTgt spid="353454"/>
                                        </p:tgtEl>
                                        <p:attrNameLst>
                                          <p:attrName>ppt_x</p:attrName>
                                          <p:attrName>ppt_y</p:attrName>
                                        </p:attrNameLst>
                                      </p:cBhvr>
                                      <p:rCtr x="0" y="-1667"/>
                                    </p:animMotion>
                                  </p:childTnLst>
                                </p:cTn>
                              </p:par>
                              <p:par>
                                <p:cTn id="353" presetID="42" presetClass="path" presetSubtype="0" accel="50000" decel="50000" fill="hold" nodeType="withEffect">
                                  <p:stCondLst>
                                    <p:cond delay="4200"/>
                                  </p:stCondLst>
                                  <p:childTnLst>
                                    <p:animMotion origin="layout" path="M -3.61111E-6 -0.0243 L -3.61111E-6 0.00417 " pathEditMode="relative" rAng="0" ptsTypes="AA">
                                      <p:cBhvr>
                                        <p:cTn id="354" dur="2000" fill="hold"/>
                                        <p:tgtEl>
                                          <p:spTgt spid="353453"/>
                                        </p:tgtEl>
                                        <p:attrNameLst>
                                          <p:attrName>ppt_x</p:attrName>
                                          <p:attrName>ppt_y</p:attrName>
                                        </p:attrNameLst>
                                      </p:cBhvr>
                                      <p:rCtr x="0" y="1412"/>
                                    </p:animMotion>
                                  </p:childTnLst>
                                </p:cTn>
                              </p:par>
                              <p:par>
                                <p:cTn id="355" presetID="64" presetClass="path" presetSubtype="0" accel="50000" decel="50000" fill="hold" nodeType="withEffect">
                                  <p:stCondLst>
                                    <p:cond delay="4400"/>
                                  </p:stCondLst>
                                  <p:childTnLst>
                                    <p:animMotion origin="layout" path="M 3.33333E-6 0.03333 L 3.33333E-6 2.59259E-6 " pathEditMode="relative" rAng="0" ptsTypes="AA">
                                      <p:cBhvr>
                                        <p:cTn id="356" dur="2000" fill="hold"/>
                                        <p:tgtEl>
                                          <p:spTgt spid="353455"/>
                                        </p:tgtEl>
                                        <p:attrNameLst>
                                          <p:attrName>ppt_x</p:attrName>
                                          <p:attrName>ppt_y</p:attrName>
                                        </p:attrNameLst>
                                      </p:cBhvr>
                                      <p:rCtr x="0" y="-1667"/>
                                    </p:animMotion>
                                  </p:childTnLst>
                                </p:cTn>
                              </p:par>
                              <p:par>
                                <p:cTn id="357" presetID="42" presetClass="path" presetSubtype="0" accel="50000" decel="50000" fill="hold" nodeType="withEffect">
                                  <p:stCondLst>
                                    <p:cond delay="4600"/>
                                  </p:stCondLst>
                                  <p:childTnLst>
                                    <p:animMotion origin="layout" path="M -1.38889E-6 -0.03217 L -1.38889E-6 0.00324 " pathEditMode="relative" rAng="0" ptsTypes="AA">
                                      <p:cBhvr>
                                        <p:cTn id="358" dur="2000" fill="hold"/>
                                        <p:tgtEl>
                                          <p:spTgt spid="353456"/>
                                        </p:tgtEl>
                                        <p:attrNameLst>
                                          <p:attrName>ppt_x</p:attrName>
                                          <p:attrName>ppt_y</p:attrName>
                                        </p:attrNameLst>
                                      </p:cBhvr>
                                      <p:rCtr x="0" y="1759"/>
                                    </p:animMotion>
                                  </p:childTnLst>
                                </p:cTn>
                              </p:par>
                              <p:par>
                                <p:cTn id="359" presetID="42" presetClass="path" presetSubtype="0" accel="50000" decel="50000" fill="hold" nodeType="withEffect">
                                  <p:stCondLst>
                                    <p:cond delay="4800"/>
                                  </p:stCondLst>
                                  <p:childTnLst>
                                    <p:animMotion origin="layout" path="M 5.55556E-7 -0.01412 L 5.55556E-7 0.0044 " pathEditMode="relative" rAng="0" ptsTypes="AA">
                                      <p:cBhvr>
                                        <p:cTn id="360" dur="2000" fill="hold"/>
                                        <p:tgtEl>
                                          <p:spTgt spid="353458"/>
                                        </p:tgtEl>
                                        <p:attrNameLst>
                                          <p:attrName>ppt_x</p:attrName>
                                          <p:attrName>ppt_y</p:attrName>
                                        </p:attrNameLst>
                                      </p:cBhvr>
                                      <p:rCtr x="0" y="926"/>
                                    </p:animMotion>
                                  </p:childTnLst>
                                </p:cTn>
                              </p:par>
                              <p:par>
                                <p:cTn id="361" presetID="64" presetClass="path" presetSubtype="0" accel="50000" decel="50000" fill="hold" nodeType="withEffect">
                                  <p:stCondLst>
                                    <p:cond delay="5000"/>
                                  </p:stCondLst>
                                  <p:childTnLst>
                                    <p:animMotion origin="layout" path="M 2.22222E-6 0.02569 L 2.22222E-6 7.40741E-7 " pathEditMode="relative" rAng="0" ptsTypes="AA">
                                      <p:cBhvr>
                                        <p:cTn id="362" dur="2000" fill="hold"/>
                                        <p:tgtEl>
                                          <p:spTgt spid="353457"/>
                                        </p:tgtEl>
                                        <p:attrNameLst>
                                          <p:attrName>ppt_x</p:attrName>
                                          <p:attrName>ppt_y</p:attrName>
                                        </p:attrNameLst>
                                      </p:cBhvr>
                                      <p:rCtr x="0" y="-1296"/>
                                    </p:animMotion>
                                  </p:childTnLst>
                                </p:cTn>
                              </p:par>
                              <p:par>
                                <p:cTn id="363" presetID="42" presetClass="path" presetSubtype="0" accel="50000" decel="50000" fill="hold" nodeType="withEffect">
                                  <p:stCondLst>
                                    <p:cond delay="5200"/>
                                  </p:stCondLst>
                                  <p:childTnLst>
                                    <p:animMotion origin="layout" path="M 0.00105 -0.04098 L 0.00053 4.44444E-6 " pathEditMode="relative" rAng="0" ptsTypes="AA">
                                      <p:cBhvr>
                                        <p:cTn id="364" dur="2000" fill="hold"/>
                                        <p:tgtEl>
                                          <p:spTgt spid="353459"/>
                                        </p:tgtEl>
                                        <p:attrNameLst>
                                          <p:attrName>ppt_x</p:attrName>
                                          <p:attrName>ppt_y</p:attrName>
                                        </p:attrNameLst>
                                      </p:cBhvr>
                                      <p:rCtr x="-35" y="2037"/>
                                    </p:animMotion>
                                  </p:childTnLst>
                                </p:cTn>
                              </p:par>
                              <p:par>
                                <p:cTn id="365" presetID="64" presetClass="path" presetSubtype="0" accel="50000" decel="50000" fill="hold" nodeType="withEffect">
                                  <p:stCondLst>
                                    <p:cond delay="5200"/>
                                  </p:stCondLst>
                                  <p:childTnLst>
                                    <p:animMotion origin="layout" path="M 1.66667E-6 0.04445 L -0.00018 0.00093 " pathEditMode="relative" rAng="0" ptsTypes="AA">
                                      <p:cBhvr>
                                        <p:cTn id="366" dur="2000" fill="hold"/>
                                        <p:tgtEl>
                                          <p:spTgt spid="353460"/>
                                        </p:tgtEl>
                                        <p:attrNameLst>
                                          <p:attrName>ppt_x</p:attrName>
                                          <p:attrName>ppt_y</p:attrName>
                                        </p:attrNameLst>
                                      </p:cBhvr>
                                      <p:rCtr x="-17" y="-2176"/>
                                    </p:animMotion>
                                  </p:childTnLst>
                                </p:cTn>
                              </p:par>
                              <p:par>
                                <p:cTn id="367" presetID="64" presetClass="path" presetSubtype="0" accel="50000" decel="50000" fill="hold" nodeType="withEffect">
                                  <p:stCondLst>
                                    <p:cond delay="5400"/>
                                  </p:stCondLst>
                                  <p:childTnLst>
                                    <p:animMotion origin="layout" path="M -0.00052 0.01528 L -0.00104 -2.59259E-6 " pathEditMode="relative" rAng="0" ptsTypes="AA">
                                      <p:cBhvr>
                                        <p:cTn id="368" dur="2000" fill="hold"/>
                                        <p:tgtEl>
                                          <p:spTgt spid="353461"/>
                                        </p:tgtEl>
                                        <p:attrNameLst>
                                          <p:attrName>ppt_x</p:attrName>
                                          <p:attrName>ppt_y</p:attrName>
                                        </p:attrNameLst>
                                      </p:cBhvr>
                                      <p:rCtr x="-35" y="-764"/>
                                    </p:animMotion>
                                  </p:childTnLst>
                                </p:cTn>
                              </p:par>
                              <p:par>
                                <p:cTn id="369" presetID="42" presetClass="path" presetSubtype="0" accel="50000" decel="50000" fill="hold" nodeType="withEffect">
                                  <p:stCondLst>
                                    <p:cond delay="5600"/>
                                  </p:stCondLst>
                                  <p:childTnLst>
                                    <p:animMotion origin="layout" path="M -1.38889E-6 -0.03217 L -1.38889E-6 0.00324 " pathEditMode="relative" rAng="0" ptsTypes="AA">
                                      <p:cBhvr>
                                        <p:cTn id="370" dur="2000" fill="hold"/>
                                        <p:tgtEl>
                                          <p:spTgt spid="353462"/>
                                        </p:tgtEl>
                                        <p:attrNameLst>
                                          <p:attrName>ppt_x</p:attrName>
                                          <p:attrName>ppt_y</p:attrName>
                                        </p:attrNameLst>
                                      </p:cBhvr>
                                      <p:rCtr x="0" y="1759"/>
                                    </p:animMotion>
                                  </p:childTnLst>
                                </p:cTn>
                              </p:par>
                              <p:par>
                                <p:cTn id="371" presetID="64" presetClass="path" presetSubtype="0" accel="50000" decel="50000" fill="hold" nodeType="withEffect">
                                  <p:stCondLst>
                                    <p:cond delay="5600"/>
                                  </p:stCondLst>
                                  <p:childTnLst>
                                    <p:animMotion origin="layout" path="M 8.33333E-7 0.03935 L 0.00017 0.00093 " pathEditMode="relative" rAng="0" ptsTypes="AA">
                                      <p:cBhvr>
                                        <p:cTn id="372" dur="2000" fill="hold"/>
                                        <p:tgtEl>
                                          <p:spTgt spid="353463"/>
                                        </p:tgtEl>
                                        <p:attrNameLst>
                                          <p:attrName>ppt_x</p:attrName>
                                          <p:attrName>ppt_y</p:attrName>
                                        </p:attrNameLst>
                                      </p:cBhvr>
                                      <p:rCtr x="0" y="-1921"/>
                                    </p:animMotion>
                                  </p:childTnLst>
                                </p:cTn>
                              </p:par>
                              <p:par>
                                <p:cTn id="373" presetID="42" presetClass="path" presetSubtype="0" accel="50000" decel="50000" fill="hold" nodeType="withEffect">
                                  <p:stCondLst>
                                    <p:cond delay="5800"/>
                                  </p:stCondLst>
                                  <p:childTnLst>
                                    <p:animMotion origin="layout" path="M 5.55556E-7 -0.01412 L 5.55556E-7 0.0044 " pathEditMode="relative" rAng="0" ptsTypes="AA">
                                      <p:cBhvr>
                                        <p:cTn id="374" dur="2000" fill="hold"/>
                                        <p:tgtEl>
                                          <p:spTgt spid="353465"/>
                                        </p:tgtEl>
                                        <p:attrNameLst>
                                          <p:attrName>ppt_x</p:attrName>
                                          <p:attrName>ppt_y</p:attrName>
                                        </p:attrNameLst>
                                      </p:cBhvr>
                                      <p:rCtr x="0" y="926"/>
                                    </p:animMotion>
                                  </p:childTnLst>
                                </p:cTn>
                              </p:par>
                              <p:par>
                                <p:cTn id="375" presetID="42" presetClass="path" presetSubtype="0" accel="50000" decel="50000" fill="hold" nodeType="withEffect">
                                  <p:stCondLst>
                                    <p:cond delay="5900"/>
                                  </p:stCondLst>
                                  <p:childTnLst>
                                    <p:animMotion origin="layout" path="M 0.00105 -0.04098 L 0.00053 4.44444E-6 " pathEditMode="relative" rAng="0" ptsTypes="AA">
                                      <p:cBhvr>
                                        <p:cTn id="376" dur="2000" fill="hold"/>
                                        <p:tgtEl>
                                          <p:spTgt spid="353466"/>
                                        </p:tgtEl>
                                        <p:attrNameLst>
                                          <p:attrName>ppt_x</p:attrName>
                                          <p:attrName>ppt_y</p:attrName>
                                        </p:attrNameLst>
                                      </p:cBhvr>
                                      <p:rCtr x="-35" y="2037"/>
                                    </p:animMotion>
                                  </p:childTnLst>
                                </p:cTn>
                              </p:par>
                              <p:par>
                                <p:cTn id="377" presetID="64" presetClass="path" presetSubtype="0" accel="50000" decel="50000" fill="hold" nodeType="withEffect">
                                  <p:stCondLst>
                                    <p:cond delay="6200"/>
                                  </p:stCondLst>
                                  <p:childTnLst>
                                    <p:animMotion origin="layout" path="M 2.22222E-6 0.02569 L 2.22222E-6 7.40741E-7 " pathEditMode="relative" rAng="0" ptsTypes="AA">
                                      <p:cBhvr>
                                        <p:cTn id="378" dur="2000" fill="hold"/>
                                        <p:tgtEl>
                                          <p:spTgt spid="353467"/>
                                        </p:tgtEl>
                                        <p:attrNameLst>
                                          <p:attrName>ppt_x</p:attrName>
                                          <p:attrName>ppt_y</p:attrName>
                                        </p:attrNameLst>
                                      </p:cBhvr>
                                      <p:rCtr x="0" y="-129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3295" grpId="0" animBg="1"/>
      <p:bldP spid="353295" grpId="1" animBg="1"/>
      <p:bldP spid="353300" grpId="0" animBg="1"/>
      <p:bldP spid="353300" grpId="1" animBg="1"/>
      <p:bldP spid="353393" grpId="0" animBg="1"/>
      <p:bldP spid="353393" grpId="1" animBg="1"/>
      <p:bldP spid="353394" grpId="0" animBg="1"/>
      <p:bldP spid="353394" grpId="1" animBg="1"/>
      <p:bldP spid="353395" grpId="0" animBg="1"/>
      <p:bldP spid="353395" grpId="1" animBg="1"/>
      <p:bldP spid="353396" grpId="0" animBg="1"/>
      <p:bldP spid="353396" grpId="1" animBg="1"/>
      <p:bldP spid="353397" grpId="0" animBg="1"/>
      <p:bldP spid="353397" grpId="1" animBg="1"/>
      <p:bldP spid="353398" grpId="0" animBg="1"/>
      <p:bldP spid="353398" grpId="1" animBg="1"/>
      <p:bldP spid="353399" grpId="0" animBg="1"/>
      <p:bldP spid="353399" grpId="1" animBg="1"/>
      <p:bldP spid="353400" grpId="0" animBg="1"/>
      <p:bldP spid="353400" grpId="1" animBg="1"/>
      <p:bldP spid="353401" grpId="0" animBg="1"/>
      <p:bldP spid="353401" grpId="1" animBg="1"/>
      <p:bldP spid="353402" grpId="0" animBg="1"/>
      <p:bldP spid="353402" grpId="1" animBg="1"/>
      <p:bldP spid="353403" grpId="0" animBg="1"/>
      <p:bldP spid="353403" grpId="1" animBg="1"/>
      <p:bldP spid="353404" grpId="0" animBg="1"/>
      <p:bldP spid="353404" grpId="1" animBg="1"/>
      <p:bldP spid="353405" grpId="0" animBg="1"/>
      <p:bldP spid="353405" grpId="1" animBg="1"/>
      <p:bldP spid="353406" grpId="0" animBg="1"/>
      <p:bldP spid="353406" grpId="1" animBg="1"/>
      <p:bldP spid="353407" grpId="0" animBg="1"/>
      <p:bldP spid="353407" grpId="1" animBg="1"/>
      <p:bldP spid="353408" grpId="0" animBg="1"/>
      <p:bldP spid="353408" grpId="1" animBg="1"/>
      <p:bldP spid="353409" grpId="0" animBg="1"/>
      <p:bldP spid="353409" grpId="1" animBg="1"/>
      <p:bldP spid="353410" grpId="0" animBg="1"/>
      <p:bldP spid="353410" grpId="1" animBg="1"/>
      <p:bldP spid="353411" grpId="0" animBg="1"/>
      <p:bldP spid="353411" grpId="1" animBg="1"/>
      <p:bldP spid="353412" grpId="0" animBg="1"/>
      <p:bldP spid="353412" grpId="1" animBg="1"/>
      <p:bldP spid="353413" grpId="0" animBg="1"/>
      <p:bldP spid="353413" grpId="1" animBg="1"/>
      <p:bldP spid="353414" grpId="0" animBg="1"/>
      <p:bldP spid="353414" grpId="1" animBg="1"/>
      <p:bldP spid="353424" grpId="0" animBg="1"/>
      <p:bldP spid="353425" grpId="0" animBg="1"/>
      <p:bldP spid="353428" grpId="0" animBg="1"/>
      <p:bldP spid="353429" grpId="0" animBg="1"/>
      <p:bldP spid="353430" grpId="0" animBg="1"/>
      <p:bldP spid="353431" grpId="0" animBg="1"/>
      <p:bldP spid="353433" grpId="0" animBg="1"/>
      <p:bldP spid="353434" grpId="0" animBg="1"/>
      <p:bldP spid="353435" grpId="0" animBg="1"/>
      <p:bldP spid="353436" grpId="0" animBg="1"/>
      <p:bldP spid="353438" grpId="0" animBg="1"/>
      <p:bldP spid="353439" grpId="0" animBg="1"/>
      <p:bldP spid="353440" grpId="0" animBg="1"/>
      <p:bldP spid="353441" grpId="0" animBg="1"/>
      <p:bldP spid="353446" grpId="0" animBg="1"/>
      <p:bldP spid="353449" grpId="0" animBg="1"/>
      <p:bldP spid="353450" grpId="0" animBg="1"/>
      <p:bldP spid="353451" grpId="0" animBg="1"/>
      <p:bldP spid="353452" grpId="0" animBg="1"/>
      <p:bldP spid="353453" grpId="0" animBg="1"/>
      <p:bldP spid="353454" grpId="0" animBg="1"/>
      <p:bldP spid="353455" grpId="0" animBg="1"/>
      <p:bldP spid="353456" grpId="0" animBg="1"/>
      <p:bldP spid="353457" grpId="0" animBg="1"/>
      <p:bldP spid="353458" grpId="0" animBg="1"/>
      <p:bldP spid="353459" grpId="0" animBg="1"/>
      <p:bldP spid="353460" grpId="0" animBg="1"/>
      <p:bldP spid="353461" grpId="0" animBg="1"/>
      <p:bldP spid="353462" grpId="0" animBg="1"/>
      <p:bldP spid="353463" grpId="0" animBg="1"/>
      <p:bldP spid="353464" grpId="0" animBg="1"/>
      <p:bldP spid="353465" grpId="0" animBg="1"/>
      <p:bldP spid="353466" grpId="0" animBg="1"/>
      <p:bldP spid="353467" grpId="0" animBg="1"/>
      <p:bldP spid="353469" grpId="0" animBg="1"/>
      <p:bldP spid="353472" grpId="0" animBg="1"/>
      <p:bldP spid="353472" grpId="1" animBg="1"/>
      <p:bldP spid="353473" grpId="0" animBg="1"/>
      <p:bldP spid="353473" grpId="1" animBg="1"/>
      <p:bldP spid="353474" grpId="0" animBg="1"/>
      <p:bldP spid="353474" grpId="1" animBg="1"/>
      <p:bldP spid="353475" grpId="0" animBg="1"/>
      <p:bldP spid="353475" grpId="1" animBg="1"/>
      <p:bldP spid="353476" grpId="0" animBg="1"/>
      <p:bldP spid="353476" grpId="1" animBg="1"/>
      <p:bldP spid="353477" grpId="0" animBg="1"/>
      <p:bldP spid="353477" grpId="1" animBg="1"/>
      <p:bldP spid="353485" grpId="0" animBg="1"/>
      <p:bldP spid="353485" grpId="1" animBg="1"/>
      <p:bldP spid="353490" grpId="0" animBg="1"/>
      <p:bldP spid="353491" grpId="0" animBg="1"/>
      <p:bldP spid="353492" grpId="0" animBg="1"/>
      <p:bldP spid="353492" grpId="1" animBg="1"/>
      <p:bldP spid="353493" grpId="0" animBg="1"/>
      <p:bldP spid="353493" grpId="1" animBg="1"/>
      <p:bldP spid="353494" grpId="0" animBg="1"/>
      <p:bldP spid="353494" grpId="1" animBg="1"/>
      <p:bldP spid="353495" grpId="0" animBg="1"/>
      <p:bldP spid="353495" grpId="1" animBg="1"/>
      <p:bldP spid="353496" grpId="0" animBg="1"/>
      <p:bldP spid="353496" grpId="1" animBg="1"/>
      <p:bldP spid="353497" grpId="0" animBg="1"/>
      <p:bldP spid="353497" grpId="1" animBg="1"/>
      <p:bldP spid="353498" grpId="0" animBg="1"/>
      <p:bldP spid="353498" grpId="1" animBg="1"/>
      <p:bldP spid="353499" grpId="0" animBg="1"/>
      <p:bldP spid="353499" grpId="1" animBg="1"/>
      <p:bldP spid="353500" grpId="0" animBg="1"/>
      <p:bldP spid="353500" grpId="1" animBg="1"/>
      <p:bldP spid="353501" grpId="0" animBg="1"/>
      <p:bldP spid="353501" grpId="1" animBg="1"/>
      <p:bldP spid="353502" grpId="0" animBg="1"/>
      <p:bldP spid="353502" grpId="1" animBg="1"/>
      <p:bldP spid="353503" grpId="0" animBg="1"/>
      <p:bldP spid="353503" grpId="1" animBg="1"/>
      <p:bldP spid="353504" grpId="0" animBg="1"/>
      <p:bldP spid="353504" grpId="1" animBg="1"/>
      <p:bldP spid="353505" grpId="0" animBg="1"/>
      <p:bldP spid="353505"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2"/>
          <p:cNvPicPr>
            <a:picLocks noChangeAspect="1" noChangeArrowheads="1"/>
          </p:cNvPicPr>
          <p:nvPr/>
        </p:nvPicPr>
        <p:blipFill>
          <a:blip r:embed="rId3">
            <a:lum bright="-24000" contrast="42000"/>
            <a:extLst>
              <a:ext uri="{28A0092B-C50C-407E-A947-70E740481C1C}">
                <a14:useLocalDpi xmlns:a14="http://schemas.microsoft.com/office/drawing/2010/main" val="0"/>
              </a:ext>
            </a:extLst>
          </a:blip>
          <a:srcRect/>
          <a:stretch>
            <a:fillRect/>
          </a:stretch>
        </p:blipFill>
        <p:spPr bwMode="auto">
          <a:xfrm>
            <a:off x="485775" y="1207446"/>
            <a:ext cx="4591050" cy="3744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0" name="Text Box 3"/>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Model for Signal Treatment of capacitive BPMs </a:t>
            </a:r>
          </a:p>
        </p:txBody>
      </p:sp>
      <p:sp>
        <p:nvSpPr>
          <p:cNvPr id="4101" name="Text Box 4"/>
          <p:cNvSpPr txBox="1">
            <a:spLocks noChangeArrowheads="1"/>
          </p:cNvSpPr>
          <p:nvPr/>
        </p:nvSpPr>
        <p:spPr bwMode="auto">
          <a:xfrm>
            <a:off x="125413" y="1088383"/>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4102" name="Text Box 5"/>
          <p:cNvSpPr txBox="1">
            <a:spLocks noChangeArrowheads="1"/>
          </p:cNvSpPr>
          <p:nvPr/>
        </p:nvSpPr>
        <p:spPr bwMode="auto">
          <a:xfrm>
            <a:off x="279400" y="828033"/>
            <a:ext cx="8509000" cy="321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The wall current is monitored by a plate or ring inserted in the beam pipe:</a:t>
            </a:r>
          </a:p>
        </p:txBody>
      </p:sp>
      <mc:AlternateContent xmlns:mc="http://schemas.openxmlformats.org/markup-compatibility/2006" xmlns:a14="http://schemas.microsoft.com/office/drawing/2010/main">
        <mc:Choice Requires="a14">
          <p:sp>
            <p:nvSpPr>
              <p:cNvPr id="4103" name="Text Box 6"/>
              <p:cNvSpPr txBox="1">
                <a:spLocks noChangeArrowheads="1"/>
              </p:cNvSpPr>
              <p:nvPr/>
            </p:nvSpPr>
            <p:spPr bwMode="auto">
              <a:xfrm>
                <a:off x="122238" y="4758683"/>
                <a:ext cx="9021762" cy="1537409"/>
              </a:xfrm>
              <a:prstGeom prst="rect">
                <a:avLst/>
              </a:prstGeom>
              <a:noFill/>
              <a:ln>
                <a:noFill/>
              </a:ln>
              <a:effectLst/>
              <a:extLst>
                <a:ext uri="{909E8E84-426E-40DD-AFC4-6F175D3DCCD1}">
                  <a14:hiddenFill>
                    <a:solidFill>
                      <a:srgbClr val="FFFFFF"/>
                    </a:solidFill>
                  </a14:hiddenFill>
                </a:ext>
                <a:ext uri="{91240B29-F687-4F45-9708-019B960494DF}">
                  <a14:hiddenLine w="9525" algn="ctr">
                    <a:solidFill>
                      <a:srgbClr val="000000"/>
                    </a:solidFill>
                    <a:miter lim="800000"/>
                    <a:headEnd/>
                    <a:tailEnd/>
                  </a14:hiddenLine>
                </a:ext>
                <a:ext uri="{AF507438-7753-43E0-B8FC-AC1667EBCBE1}">
                  <a14:hiddenEffects>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dirty="0">
                    <a:solidFill>
                      <a:srgbClr val="0000FF"/>
                    </a:solidFill>
                    <a:latin typeface="Calibri" panose="020F0502020204030204" pitchFamily="34" charset="0"/>
                    <a:cs typeface="Calibri" panose="020F0502020204030204" pitchFamily="34" charset="0"/>
                  </a:rPr>
                  <a:t>The image current </a:t>
                </a:r>
                <a:r>
                  <a:rPr lang="en-US" altLang="de-DE" i="1" dirty="0" err="1">
                    <a:solidFill>
                      <a:srgbClr val="0000FF"/>
                    </a:solidFill>
                    <a:latin typeface="Calibri" panose="020F0502020204030204" pitchFamily="34" charset="0"/>
                    <a:cs typeface="Calibri" panose="020F0502020204030204" pitchFamily="34" charset="0"/>
                  </a:rPr>
                  <a:t>I</a:t>
                </a:r>
                <a:r>
                  <a:rPr lang="en-US" altLang="de-DE" i="1" baseline="-25000" dirty="0" err="1">
                    <a:solidFill>
                      <a:srgbClr val="0000FF"/>
                    </a:solidFill>
                    <a:latin typeface="Calibri" panose="020F0502020204030204" pitchFamily="34" charset="0"/>
                    <a:cs typeface="Calibri" panose="020F0502020204030204" pitchFamily="34" charset="0"/>
                  </a:rPr>
                  <a:t>im</a:t>
                </a:r>
                <a:r>
                  <a:rPr lang="en-US" altLang="de-DE" dirty="0">
                    <a:solidFill>
                      <a:srgbClr val="0000FF"/>
                    </a:solidFill>
                    <a:latin typeface="Calibri" panose="020F0502020204030204" pitchFamily="34" charset="0"/>
                    <a:cs typeface="Calibri" panose="020F0502020204030204" pitchFamily="34" charset="0"/>
                  </a:rPr>
                  <a:t> at the plate is given by the beam current and geometry:</a:t>
                </a:r>
              </a:p>
              <a:p>
                <a:pPr algn="l" eaLnBrk="1" hangingPunct="1">
                  <a:lnSpc>
                    <a:spcPct val="130000"/>
                  </a:lnSpc>
                  <a:spcBef>
                    <a:spcPct val="0"/>
                  </a:spcBef>
                </a:pPr>
                <a:endParaRPr lang="en-US" altLang="de-DE" sz="2000" dirty="0">
                  <a:solidFill>
                    <a:srgbClr val="0000FF"/>
                  </a:solidFill>
                  <a:latin typeface="Calibri" panose="020F0502020204030204" pitchFamily="34" charset="0"/>
                  <a:cs typeface="Calibri" panose="020F0502020204030204" pitchFamily="34" charset="0"/>
                </a:endParaRPr>
              </a:p>
              <a:p>
                <a:pPr algn="l" eaLnBrk="1" hangingPunct="1">
                  <a:lnSpc>
                    <a:spcPct val="170000"/>
                  </a:lnSpc>
                  <a:spcBef>
                    <a:spcPts val="1200"/>
                  </a:spcBef>
                </a:pPr>
                <a:r>
                  <a:rPr lang="en-US" altLang="de-DE" dirty="0">
                    <a:latin typeface="Calibri" panose="020F0502020204030204" pitchFamily="34" charset="0"/>
                    <a:cs typeface="Calibri" panose="020F0502020204030204" pitchFamily="34" charset="0"/>
                  </a:rPr>
                  <a:t>Using a relation for Fourier transformation: </a:t>
                </a:r>
                <a14:m>
                  <m:oMath xmlns:m="http://schemas.openxmlformats.org/officeDocument/2006/math">
                    <m:sSub>
                      <m:sSubPr>
                        <m:ctrlPr>
                          <a:rPr lang="en-US" altLang="de-DE" sz="2000" i="1" smtClean="0">
                            <a:latin typeface="Cambria Math" panose="02040503050406030204" pitchFamily="18" charset="0"/>
                            <a:cs typeface="Calibri" panose="020F0502020204030204" pitchFamily="34" charset="0"/>
                          </a:rPr>
                        </m:ctrlPr>
                      </m:sSubPr>
                      <m:e>
                        <m:r>
                          <a:rPr lang="de-DE" altLang="de-DE" sz="2000" b="0" i="1" smtClean="0">
                            <a:latin typeface="Cambria Math" panose="02040503050406030204" pitchFamily="18" charset="0"/>
                            <a:cs typeface="Calibri" panose="020F0502020204030204" pitchFamily="34" charset="0"/>
                          </a:rPr>
                          <m:t>𝐼</m:t>
                        </m:r>
                      </m:e>
                      <m:sub>
                        <m:r>
                          <a:rPr lang="de-DE" altLang="de-DE" sz="2000" b="0" i="1" smtClean="0">
                            <a:latin typeface="Cambria Math" panose="02040503050406030204" pitchFamily="18" charset="0"/>
                            <a:cs typeface="Calibri" panose="020F0502020204030204" pitchFamily="34" charset="0"/>
                          </a:rPr>
                          <m:t>𝑏𝑒𝑎𝑚</m:t>
                        </m:r>
                      </m:sub>
                    </m:sSub>
                    <m:r>
                      <a:rPr lang="de-DE" altLang="de-DE" sz="2000" b="0" i="1" smtClean="0">
                        <a:latin typeface="Cambria Math" panose="02040503050406030204" pitchFamily="18" charset="0"/>
                        <a:cs typeface="Calibri" panose="020F0502020204030204" pitchFamily="34" charset="0"/>
                      </a:rPr>
                      <m:t>= </m:t>
                    </m:r>
                    <m:sSub>
                      <m:sSubPr>
                        <m:ctrlPr>
                          <a:rPr lang="de-DE" altLang="de-DE" sz="2000" b="0" i="1" smtClean="0">
                            <a:latin typeface="Cambria Math" panose="02040503050406030204" pitchFamily="18" charset="0"/>
                            <a:cs typeface="Calibri" panose="020F0502020204030204" pitchFamily="34" charset="0"/>
                          </a:rPr>
                        </m:ctrlPr>
                      </m:sSubPr>
                      <m:e>
                        <m:r>
                          <a:rPr lang="de-DE" altLang="de-DE" sz="2000" b="0" i="1" smtClean="0">
                            <a:latin typeface="Cambria Math" panose="02040503050406030204" pitchFamily="18" charset="0"/>
                            <a:cs typeface="Calibri" panose="020F0502020204030204" pitchFamily="34" charset="0"/>
                          </a:rPr>
                          <m:t>𝐼</m:t>
                        </m:r>
                      </m:e>
                      <m:sub>
                        <m:r>
                          <a:rPr lang="de-DE" altLang="de-DE" sz="2000" b="0" i="1" smtClean="0">
                            <a:latin typeface="Cambria Math" panose="02040503050406030204" pitchFamily="18" charset="0"/>
                            <a:cs typeface="Calibri" panose="020F0502020204030204" pitchFamily="34" charset="0"/>
                          </a:rPr>
                          <m:t>0</m:t>
                        </m:r>
                      </m:sub>
                    </m:sSub>
                    <m:sSup>
                      <m:sSupPr>
                        <m:ctrlPr>
                          <a:rPr lang="de-DE" altLang="de-DE" sz="2000" b="0" i="1" smtClean="0">
                            <a:latin typeface="Cambria Math" panose="02040503050406030204" pitchFamily="18" charset="0"/>
                            <a:cs typeface="Calibri" panose="020F0502020204030204" pitchFamily="34" charset="0"/>
                          </a:rPr>
                        </m:ctrlPr>
                      </m:sSupPr>
                      <m:e>
                        <m:r>
                          <a:rPr lang="de-DE" altLang="de-DE" sz="2000" b="0" i="1" smtClean="0">
                            <a:latin typeface="Cambria Math" panose="02040503050406030204" pitchFamily="18" charset="0"/>
                            <a:cs typeface="Calibri" panose="020F0502020204030204" pitchFamily="34" charset="0"/>
                          </a:rPr>
                          <m:t>𝑒</m:t>
                        </m:r>
                      </m:e>
                      <m:sup>
                        <m:r>
                          <a:rPr lang="de-DE" altLang="de-DE" sz="2000" b="0" i="1" smtClean="0">
                            <a:latin typeface="Cambria Math" panose="02040503050406030204" pitchFamily="18" charset="0"/>
                            <a:cs typeface="Calibri" panose="020F0502020204030204" pitchFamily="34" charset="0"/>
                          </a:rPr>
                          <m:t>−</m:t>
                        </m:r>
                        <m:r>
                          <a:rPr lang="de-DE" altLang="de-DE" sz="2000" b="0" i="1" smtClean="0">
                            <a:latin typeface="Cambria Math" panose="02040503050406030204" pitchFamily="18" charset="0"/>
                            <a:cs typeface="Calibri" panose="020F0502020204030204" pitchFamily="34" charset="0"/>
                          </a:rPr>
                          <m:t>𝑖</m:t>
                        </m:r>
                        <m: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t>𝜔</m:t>
                        </m:r>
                        <m: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t>𝑡</m:t>
                        </m:r>
                      </m:sup>
                    </m:sSup>
                    <m:r>
                      <a:rPr lang="de-DE" altLang="de-DE" sz="2000" b="0" i="1" smtClean="0">
                        <a:latin typeface="Cambria Math" panose="02040503050406030204" pitchFamily="18" charset="0"/>
                        <a:cs typeface="Calibri" panose="020F0502020204030204" pitchFamily="34" charset="0"/>
                      </a:rPr>
                      <m:t>  </m:t>
                    </m:r>
                    <m: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t>⇒ </m:t>
                    </m:r>
                    <m:box>
                      <m:boxPr>
                        <m:ctrlP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ctrlPr>
                      </m:boxPr>
                      <m:e>
                        <m:argPr>
                          <m:argSz m:val="-1"/>
                        </m:argPr>
                        <m:f>
                          <m:fPr>
                            <m:ctrlP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ctrlPr>
                          </m:fPr>
                          <m:num>
                            <m:r>
                              <m:rPr>
                                <m:sty m:val="p"/>
                              </m:rPr>
                              <a:rPr lang="de-DE" altLang="de-DE" sz="2000" b="0" i="0" smtClean="0">
                                <a:latin typeface="Cambria Math" panose="02040503050406030204" pitchFamily="18" charset="0"/>
                                <a:ea typeface="Cambria Math" panose="02040503050406030204" pitchFamily="18" charset="0"/>
                                <a:cs typeface="Calibri" panose="020F0502020204030204" pitchFamily="34" charset="0"/>
                              </a:rPr>
                              <m:t>d</m:t>
                            </m:r>
                            <m:sSub>
                              <m:sSubPr>
                                <m:ctrlP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ctrlPr>
                              </m:sSubPr>
                              <m:e>
                                <m: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t>𝐼</m:t>
                                </m:r>
                              </m:e>
                              <m:sub>
                                <m: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t>𝑏𝑒𝑎𝑚</m:t>
                                </m:r>
                              </m:sub>
                            </m:sSub>
                          </m:num>
                          <m:den>
                            <m:r>
                              <m:rPr>
                                <m:sty m:val="p"/>
                              </m:rPr>
                              <a:rPr lang="de-DE" altLang="de-DE" sz="2000" b="0" i="0" smtClean="0">
                                <a:latin typeface="Cambria Math" panose="02040503050406030204" pitchFamily="18" charset="0"/>
                                <a:ea typeface="Cambria Math" panose="02040503050406030204" pitchFamily="18" charset="0"/>
                                <a:cs typeface="Calibri" panose="020F0502020204030204" pitchFamily="34" charset="0"/>
                              </a:rPr>
                              <m:t>d</m:t>
                            </m:r>
                            <m: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t>𝑡</m:t>
                            </m:r>
                          </m:den>
                        </m:f>
                      </m:e>
                    </m:box>
                    <m: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t>=−</m:t>
                    </m:r>
                    <m: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t>𝑖</m:t>
                    </m:r>
                    <m: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t>𝜔</m:t>
                    </m:r>
                    <m:sSub>
                      <m:sSubPr>
                        <m:ctrlP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ctrlPr>
                      </m:sSubPr>
                      <m:e>
                        <m: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t>𝐼</m:t>
                        </m:r>
                      </m:e>
                      <m:sub>
                        <m: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t>𝑏𝑒𝑎𝑚</m:t>
                        </m:r>
                      </m:sub>
                    </m:sSub>
                  </m:oMath>
                </a14:m>
                <a:endParaRPr lang="el-GR" altLang="de-DE" sz="2000" i="1" dirty="0">
                  <a:latin typeface="Calibri" panose="020F0502020204030204" pitchFamily="34" charset="0"/>
                  <a:cs typeface="Calibri" panose="020F0502020204030204" pitchFamily="34" charset="0"/>
                </a:endParaRPr>
              </a:p>
            </p:txBody>
          </p:sp>
        </mc:Choice>
        <mc:Fallback xmlns="">
          <p:sp>
            <p:nvSpPr>
              <p:cNvPr id="4103" name="Text Box 6"/>
              <p:cNvSpPr txBox="1">
                <a:spLocks noRot="1" noChangeAspect="1" noMove="1" noResize="1" noEditPoints="1" noAdjustHandles="1" noChangeArrowheads="1" noChangeShapeType="1" noTextEdit="1"/>
              </p:cNvSpPr>
              <p:nvPr/>
            </p:nvSpPr>
            <p:spPr bwMode="auto">
              <a:xfrm>
                <a:off x="122238" y="4758683"/>
                <a:ext cx="9021762" cy="1537409"/>
              </a:xfrm>
              <a:prstGeom prst="rect">
                <a:avLst/>
              </a:prstGeom>
              <a:blipFill>
                <a:blip r:embed="rId4"/>
                <a:stretch>
                  <a:fillRect l="-541" t="-2381"/>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GB">
                    <a:noFill/>
                  </a:rPr>
                  <a:t> </a:t>
                </a:r>
              </a:p>
            </p:txBody>
          </p:sp>
        </mc:Fallback>
      </mc:AlternateContent>
      <p:pic>
        <p:nvPicPr>
          <p:cNvPr id="4104"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59375" y="1664646"/>
            <a:ext cx="3738563" cy="2563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mc:AlternateContent xmlns:mc="http://schemas.openxmlformats.org/markup-compatibility/2006" xmlns:a14="http://schemas.microsoft.com/office/drawing/2010/main">
        <mc:Choice Requires="a14">
          <p:sp>
            <p:nvSpPr>
              <p:cNvPr id="4105" name="Object 8"/>
              <p:cNvSpPr txBox="1"/>
              <p:nvPr/>
            </p:nvSpPr>
            <p:spPr bwMode="auto">
              <a:xfrm>
                <a:off x="119063" y="5067300"/>
                <a:ext cx="8331200" cy="669925"/>
              </a:xfrm>
              <a:prstGeom prst="rect">
                <a:avLst/>
              </a:prstGeom>
              <a:noFill/>
              <a:ln>
                <a:noFill/>
              </a:ln>
              <a:effectLst/>
            </p:spPr>
            <p:txBody>
              <a:bodyPr>
                <a:normAutofit fontScale="92500"/>
              </a:bodyPr>
              <a:lstStyle/>
              <a:p>
                <a:pPr/>
                <a14:m>
                  <m:oMathPara xmlns:m="http://schemas.openxmlformats.org/officeDocument/2006/math">
                    <m:oMathParaPr>
                      <m:jc m:val="left"/>
                    </m:oMathParaPr>
                    <m:oMath xmlns:m="http://schemas.openxmlformats.org/officeDocument/2006/math">
                      <m:sSub>
                        <m:sSubPr>
                          <m:ctrlPr>
                            <a:rPr lang="en-GB" sz="1700" i="1">
                              <a:solidFill>
                                <a:srgbClr val="000000"/>
                              </a:solidFill>
                              <a:latin typeface="Cambria Math" panose="02040503050406030204" pitchFamily="18" charset="0"/>
                            </a:rPr>
                          </m:ctrlPr>
                        </m:sSubPr>
                        <m:e>
                          <m:r>
                            <a:rPr lang="en-GB" sz="1700" i="1">
                              <a:solidFill>
                                <a:srgbClr val="000000"/>
                              </a:solidFill>
                              <a:latin typeface="Cambria Math" panose="02040503050406030204" pitchFamily="18" charset="0"/>
                            </a:rPr>
                            <m:t>𝐼</m:t>
                          </m:r>
                        </m:e>
                        <m:sub>
                          <m:r>
                            <a:rPr lang="en-GB" sz="1700" i="1">
                              <a:solidFill>
                                <a:srgbClr val="000000"/>
                              </a:solidFill>
                              <a:latin typeface="Cambria Math" panose="02040503050406030204" pitchFamily="18" charset="0"/>
                            </a:rPr>
                            <m:t>𝑖𝑚</m:t>
                          </m:r>
                        </m:sub>
                      </m:sSub>
                      <m:r>
                        <a:rPr lang="en-GB" sz="1700" i="1">
                          <a:solidFill>
                            <a:srgbClr val="000000"/>
                          </a:solidFill>
                          <a:latin typeface="Cambria Math" panose="02040503050406030204" pitchFamily="18" charset="0"/>
                        </a:rPr>
                        <m:t>(</m:t>
                      </m:r>
                      <m:r>
                        <a:rPr lang="en-GB" sz="1700" i="1">
                          <a:solidFill>
                            <a:srgbClr val="000000"/>
                          </a:solidFill>
                          <a:latin typeface="Cambria Math" panose="02040503050406030204" pitchFamily="18" charset="0"/>
                        </a:rPr>
                        <m:t>𝑡</m:t>
                      </m:r>
                      <m:r>
                        <a:rPr lang="en-GB" sz="1700" i="1">
                          <a:solidFill>
                            <a:srgbClr val="000000"/>
                          </a:solidFill>
                          <a:latin typeface="Cambria Math" panose="02040503050406030204" pitchFamily="18" charset="0"/>
                        </a:rPr>
                        <m:t>) = −</m:t>
                      </m:r>
                      <m:f>
                        <m:fPr>
                          <m:ctrlPr>
                            <a:rPr lang="en-GB" sz="1700" i="1">
                              <a:solidFill>
                                <a:srgbClr val="000000"/>
                              </a:solidFill>
                              <a:latin typeface="Cambria Math" panose="02040503050406030204" pitchFamily="18" charset="0"/>
                            </a:rPr>
                          </m:ctrlPr>
                        </m:fPr>
                        <m:num>
                          <m:r>
                            <m:rPr>
                              <m:sty m:val="p"/>
                            </m:rPr>
                            <a:rPr lang="en-GB" sz="1700" i="0">
                              <a:solidFill>
                                <a:srgbClr val="000000"/>
                              </a:solidFill>
                              <a:latin typeface="Cambria Math" panose="02040503050406030204" pitchFamily="18" charset="0"/>
                            </a:rPr>
                            <m:t>d</m:t>
                          </m:r>
                          <m:sSub>
                            <m:sSubPr>
                              <m:ctrlPr>
                                <a:rPr lang="en-GB" sz="1700" i="1">
                                  <a:solidFill>
                                    <a:srgbClr val="000000"/>
                                  </a:solidFill>
                                  <a:latin typeface="Cambria Math" panose="02040503050406030204" pitchFamily="18" charset="0"/>
                                </a:rPr>
                              </m:ctrlPr>
                            </m:sSubPr>
                            <m:e>
                              <m:r>
                                <a:rPr lang="en-GB" sz="1700" i="1">
                                  <a:solidFill>
                                    <a:srgbClr val="000000"/>
                                  </a:solidFill>
                                  <a:latin typeface="Cambria Math" panose="02040503050406030204" pitchFamily="18" charset="0"/>
                                </a:rPr>
                                <m:t>𝑄</m:t>
                              </m:r>
                            </m:e>
                            <m:sub>
                              <m:r>
                                <a:rPr lang="en-GB" sz="1700" i="1">
                                  <a:solidFill>
                                    <a:srgbClr val="000000"/>
                                  </a:solidFill>
                                  <a:latin typeface="Cambria Math" panose="02040503050406030204" pitchFamily="18" charset="0"/>
                                </a:rPr>
                                <m:t>𝑖𝑚</m:t>
                              </m:r>
                            </m:sub>
                          </m:sSub>
                          <m:r>
                            <a:rPr lang="en-GB" sz="1700" i="1">
                              <a:solidFill>
                                <a:srgbClr val="000000"/>
                              </a:solidFill>
                              <a:latin typeface="Cambria Math" panose="02040503050406030204" pitchFamily="18" charset="0"/>
                            </a:rPr>
                            <m:t>(</m:t>
                          </m:r>
                          <m:r>
                            <a:rPr lang="en-GB" sz="1700" i="1">
                              <a:solidFill>
                                <a:srgbClr val="000000"/>
                              </a:solidFill>
                              <a:latin typeface="Cambria Math" panose="02040503050406030204" pitchFamily="18" charset="0"/>
                            </a:rPr>
                            <m:t>𝑡</m:t>
                          </m:r>
                          <m:r>
                            <a:rPr lang="en-GB" sz="1700" i="1">
                              <a:solidFill>
                                <a:srgbClr val="000000"/>
                              </a:solidFill>
                              <a:latin typeface="Cambria Math" panose="02040503050406030204" pitchFamily="18" charset="0"/>
                            </a:rPr>
                            <m:t>)</m:t>
                          </m:r>
                        </m:num>
                        <m:den>
                          <m:r>
                            <m:rPr>
                              <m:sty m:val="p"/>
                            </m:rPr>
                            <a:rPr lang="en-GB" sz="1700" i="0">
                              <a:solidFill>
                                <a:srgbClr val="000000"/>
                              </a:solidFill>
                              <a:latin typeface="Cambria Math" panose="02040503050406030204" pitchFamily="18" charset="0"/>
                            </a:rPr>
                            <m:t>d</m:t>
                          </m:r>
                          <m:r>
                            <a:rPr lang="en-GB" sz="1700" i="1">
                              <a:solidFill>
                                <a:srgbClr val="000000"/>
                              </a:solidFill>
                              <a:latin typeface="Cambria Math" panose="02040503050406030204" pitchFamily="18" charset="0"/>
                            </a:rPr>
                            <m:t>𝑡</m:t>
                          </m:r>
                        </m:den>
                      </m:f>
                      <m:r>
                        <a:rPr lang="en-GB" sz="1700" i="1">
                          <a:solidFill>
                            <a:srgbClr val="000000"/>
                          </a:solidFill>
                          <a:latin typeface="Cambria Math" panose="02040503050406030204" pitchFamily="18" charset="0"/>
                        </a:rPr>
                        <m:t>=</m:t>
                      </m:r>
                      <m:f>
                        <m:fPr>
                          <m:ctrlPr>
                            <a:rPr lang="en-GB" sz="1700" i="1">
                              <a:solidFill>
                                <a:srgbClr val="000000"/>
                              </a:solidFill>
                              <a:latin typeface="Cambria Math" panose="02040503050406030204" pitchFamily="18" charset="0"/>
                            </a:rPr>
                          </m:ctrlPr>
                        </m:fPr>
                        <m:num>
                          <m:r>
                            <a:rPr lang="en-GB" sz="1700" i="1">
                              <a:solidFill>
                                <a:srgbClr val="000000"/>
                              </a:solidFill>
                              <a:latin typeface="Cambria Math" panose="02040503050406030204" pitchFamily="18" charset="0"/>
                            </a:rPr>
                            <m:t>−</m:t>
                          </m:r>
                          <m:r>
                            <a:rPr lang="en-GB" sz="1700" i="1">
                              <a:solidFill>
                                <a:srgbClr val="000000"/>
                              </a:solidFill>
                              <a:latin typeface="Cambria Math" panose="02040503050406030204" pitchFamily="18" charset="0"/>
                            </a:rPr>
                            <m:t>𝐴</m:t>
                          </m:r>
                        </m:num>
                        <m:den>
                          <m:r>
                            <a:rPr lang="en-GB" sz="1700" i="1">
                              <a:solidFill>
                                <a:srgbClr val="000000"/>
                              </a:solidFill>
                              <a:latin typeface="Cambria Math" panose="02040503050406030204" pitchFamily="18" charset="0"/>
                            </a:rPr>
                            <m:t>2</m:t>
                          </m:r>
                          <m:r>
                            <a:rPr lang="en-GB" sz="1700" i="1">
                              <a:solidFill>
                                <a:srgbClr val="000000"/>
                              </a:solidFill>
                              <a:latin typeface="Cambria Math" panose="02040503050406030204" pitchFamily="18" charset="0"/>
                            </a:rPr>
                            <m:t>𝜋</m:t>
                          </m:r>
                          <m:r>
                            <a:rPr lang="en-GB" sz="1700" i="1">
                              <a:solidFill>
                                <a:srgbClr val="000000"/>
                              </a:solidFill>
                              <a:latin typeface="Cambria Math" panose="02040503050406030204" pitchFamily="18" charset="0"/>
                            </a:rPr>
                            <m:t>𝑎𝑙</m:t>
                          </m:r>
                        </m:den>
                      </m:f>
                      <m:r>
                        <m:rPr>
                          <m:nor/>
                        </m:rPr>
                        <a:rPr lang="en-GB" sz="1700" i="0">
                          <a:solidFill>
                            <a:srgbClr val="000000"/>
                          </a:solidFill>
                          <a:latin typeface="Cambria Math" panose="02040503050406030204" pitchFamily="18" charset="0"/>
                        </a:rPr>
                        <m:t> · </m:t>
                      </m:r>
                      <m:f>
                        <m:fPr>
                          <m:ctrlPr>
                            <a:rPr lang="en-GB" sz="1700" i="1">
                              <a:solidFill>
                                <a:srgbClr val="000000"/>
                              </a:solidFill>
                              <a:latin typeface="Cambria Math" panose="02040503050406030204" pitchFamily="18" charset="0"/>
                            </a:rPr>
                          </m:ctrlPr>
                        </m:fPr>
                        <m:num>
                          <m:r>
                            <m:rPr>
                              <m:sty m:val="p"/>
                            </m:rPr>
                            <a:rPr lang="en-GB" sz="1700" i="0">
                              <a:solidFill>
                                <a:srgbClr val="000000"/>
                              </a:solidFill>
                              <a:latin typeface="Cambria Math" panose="02040503050406030204" pitchFamily="18" charset="0"/>
                            </a:rPr>
                            <m:t>d</m:t>
                          </m:r>
                          <m:sSub>
                            <m:sSubPr>
                              <m:ctrlPr>
                                <a:rPr lang="en-GB" sz="1700" i="1">
                                  <a:solidFill>
                                    <a:srgbClr val="000000"/>
                                  </a:solidFill>
                                  <a:latin typeface="Cambria Math" panose="02040503050406030204" pitchFamily="18" charset="0"/>
                                </a:rPr>
                              </m:ctrlPr>
                            </m:sSubPr>
                            <m:e>
                              <m:r>
                                <a:rPr lang="en-GB" sz="1700" i="1">
                                  <a:solidFill>
                                    <a:srgbClr val="000000"/>
                                  </a:solidFill>
                                  <a:latin typeface="Cambria Math" panose="02040503050406030204" pitchFamily="18" charset="0"/>
                                </a:rPr>
                                <m:t>𝑄</m:t>
                              </m:r>
                            </m:e>
                            <m:sub>
                              <m:r>
                                <a:rPr lang="en-GB" sz="1700" i="1">
                                  <a:solidFill>
                                    <a:srgbClr val="000000"/>
                                  </a:solidFill>
                                  <a:latin typeface="Cambria Math" panose="02040503050406030204" pitchFamily="18" charset="0"/>
                                </a:rPr>
                                <m:t>𝑏𝑒𝑎𝑚</m:t>
                              </m:r>
                            </m:sub>
                          </m:sSub>
                          <m:r>
                            <a:rPr lang="en-GB" sz="1700" i="1">
                              <a:solidFill>
                                <a:srgbClr val="000000"/>
                              </a:solidFill>
                              <a:latin typeface="Cambria Math" panose="02040503050406030204" pitchFamily="18" charset="0"/>
                            </a:rPr>
                            <m:t>(</m:t>
                          </m:r>
                          <m:r>
                            <a:rPr lang="en-GB" sz="1700" i="1">
                              <a:solidFill>
                                <a:srgbClr val="000000"/>
                              </a:solidFill>
                              <a:latin typeface="Cambria Math" panose="02040503050406030204" pitchFamily="18" charset="0"/>
                            </a:rPr>
                            <m:t>𝑡</m:t>
                          </m:r>
                          <m:r>
                            <a:rPr lang="en-GB" sz="1700" i="1">
                              <a:solidFill>
                                <a:srgbClr val="000000"/>
                              </a:solidFill>
                              <a:latin typeface="Cambria Math" panose="02040503050406030204" pitchFamily="18" charset="0"/>
                            </a:rPr>
                            <m:t>)</m:t>
                          </m:r>
                        </m:num>
                        <m:den>
                          <m:r>
                            <m:rPr>
                              <m:sty m:val="p"/>
                            </m:rPr>
                            <a:rPr lang="en-GB" sz="1700" i="0">
                              <a:solidFill>
                                <a:srgbClr val="000000"/>
                              </a:solidFill>
                              <a:latin typeface="Cambria Math" panose="02040503050406030204" pitchFamily="18" charset="0"/>
                            </a:rPr>
                            <m:t>d</m:t>
                          </m:r>
                          <m:r>
                            <a:rPr lang="en-GB" sz="1700" i="1">
                              <a:solidFill>
                                <a:srgbClr val="000000"/>
                              </a:solidFill>
                              <a:latin typeface="Cambria Math" panose="02040503050406030204" pitchFamily="18" charset="0"/>
                            </a:rPr>
                            <m:t>𝑡</m:t>
                          </m:r>
                        </m:den>
                      </m:f>
                      <m:r>
                        <a:rPr lang="en-GB" sz="1700" i="1">
                          <a:solidFill>
                            <a:srgbClr val="000000"/>
                          </a:solidFill>
                          <a:latin typeface="Cambria Math" panose="02040503050406030204" pitchFamily="18" charset="0"/>
                        </a:rPr>
                        <m:t>=</m:t>
                      </m:r>
                      <m:f>
                        <m:fPr>
                          <m:ctrlPr>
                            <a:rPr lang="en-GB" sz="1700" i="1">
                              <a:solidFill>
                                <a:srgbClr val="000000"/>
                              </a:solidFill>
                              <a:latin typeface="Cambria Math" panose="02040503050406030204" pitchFamily="18" charset="0"/>
                            </a:rPr>
                          </m:ctrlPr>
                        </m:fPr>
                        <m:num>
                          <m:r>
                            <a:rPr lang="en-GB" sz="1700" i="1">
                              <a:solidFill>
                                <a:srgbClr val="000000"/>
                              </a:solidFill>
                              <a:latin typeface="Cambria Math" panose="02040503050406030204" pitchFamily="18" charset="0"/>
                            </a:rPr>
                            <m:t>−</m:t>
                          </m:r>
                          <m:r>
                            <a:rPr lang="en-GB" sz="1700" i="1">
                              <a:solidFill>
                                <a:srgbClr val="000000"/>
                              </a:solidFill>
                              <a:latin typeface="Cambria Math" panose="02040503050406030204" pitchFamily="18" charset="0"/>
                            </a:rPr>
                            <m:t>𝐴</m:t>
                          </m:r>
                        </m:num>
                        <m:den>
                          <m:r>
                            <a:rPr lang="en-GB" sz="1700" i="1">
                              <a:solidFill>
                                <a:srgbClr val="000000"/>
                              </a:solidFill>
                              <a:latin typeface="Cambria Math" panose="02040503050406030204" pitchFamily="18" charset="0"/>
                            </a:rPr>
                            <m:t>2</m:t>
                          </m:r>
                          <m:r>
                            <a:rPr lang="en-GB" sz="1700" i="1">
                              <a:solidFill>
                                <a:srgbClr val="000000"/>
                              </a:solidFill>
                              <a:latin typeface="Cambria Math" panose="02040503050406030204" pitchFamily="18" charset="0"/>
                            </a:rPr>
                            <m:t>𝜋</m:t>
                          </m:r>
                          <m:r>
                            <a:rPr lang="en-GB" sz="1700" i="1">
                              <a:solidFill>
                                <a:srgbClr val="000000"/>
                              </a:solidFill>
                              <a:latin typeface="Cambria Math" panose="02040503050406030204" pitchFamily="18" charset="0"/>
                            </a:rPr>
                            <m:t>𝑎</m:t>
                          </m:r>
                        </m:den>
                      </m:f>
                      <m:r>
                        <m:rPr>
                          <m:nor/>
                        </m:rPr>
                        <a:rPr lang="en-GB" sz="1700" i="0">
                          <a:solidFill>
                            <a:srgbClr val="000000"/>
                          </a:solidFill>
                          <a:latin typeface="Cambria Math" panose="02040503050406030204" pitchFamily="18" charset="0"/>
                        </a:rPr>
                        <m:t> · </m:t>
                      </m:r>
                      <m:f>
                        <m:fPr>
                          <m:ctrlPr>
                            <a:rPr lang="en-GB" sz="1700" i="1">
                              <a:solidFill>
                                <a:srgbClr val="000000"/>
                              </a:solidFill>
                              <a:latin typeface="Cambria Math" panose="02040503050406030204" pitchFamily="18" charset="0"/>
                            </a:rPr>
                          </m:ctrlPr>
                        </m:fPr>
                        <m:num>
                          <m:r>
                            <a:rPr lang="en-GB" sz="1700" i="0">
                              <a:solidFill>
                                <a:srgbClr val="000000"/>
                              </a:solidFill>
                              <a:latin typeface="Cambria Math" panose="02040503050406030204" pitchFamily="18" charset="0"/>
                            </a:rPr>
                            <m:t>1</m:t>
                          </m:r>
                        </m:num>
                        <m:den>
                          <m:r>
                            <a:rPr lang="en-GB" sz="1700" i="1">
                              <a:solidFill>
                                <a:srgbClr val="000000"/>
                              </a:solidFill>
                              <a:latin typeface="Cambria Math" panose="02040503050406030204" pitchFamily="18" charset="0"/>
                            </a:rPr>
                            <m:t>𝛽</m:t>
                          </m:r>
                          <m:r>
                            <m:rPr>
                              <m:sty m:val="p"/>
                            </m:rPr>
                            <a:rPr lang="en-GB" sz="1700" i="0">
                              <a:solidFill>
                                <a:srgbClr val="000000"/>
                              </a:solidFill>
                              <a:latin typeface="Cambria Math" panose="02040503050406030204" pitchFamily="18" charset="0"/>
                            </a:rPr>
                            <m:t>c</m:t>
                          </m:r>
                        </m:den>
                      </m:f>
                      <m:r>
                        <a:rPr lang="en-GB" sz="1700" i="1">
                          <a:solidFill>
                            <a:srgbClr val="000000"/>
                          </a:solidFill>
                          <a:latin typeface="Cambria Math" panose="02040503050406030204" pitchFamily="18" charset="0"/>
                        </a:rPr>
                        <m:t>⋅</m:t>
                      </m:r>
                      <m:f>
                        <m:fPr>
                          <m:ctrlPr>
                            <a:rPr lang="en-GB" sz="1700" i="1">
                              <a:solidFill>
                                <a:srgbClr val="000000"/>
                              </a:solidFill>
                              <a:latin typeface="Cambria Math" panose="02040503050406030204" pitchFamily="18" charset="0"/>
                            </a:rPr>
                          </m:ctrlPr>
                        </m:fPr>
                        <m:num>
                          <m:r>
                            <m:rPr>
                              <m:sty m:val="p"/>
                            </m:rPr>
                            <a:rPr lang="en-GB" sz="1700" i="0">
                              <a:solidFill>
                                <a:srgbClr val="000000"/>
                              </a:solidFill>
                              <a:latin typeface="Cambria Math" panose="02040503050406030204" pitchFamily="18" charset="0"/>
                            </a:rPr>
                            <m:t>d</m:t>
                          </m:r>
                          <m:sSub>
                            <m:sSubPr>
                              <m:ctrlPr>
                                <a:rPr lang="en-GB" sz="1700" i="1">
                                  <a:solidFill>
                                    <a:srgbClr val="000000"/>
                                  </a:solidFill>
                                  <a:latin typeface="Cambria Math" panose="02040503050406030204" pitchFamily="18" charset="0"/>
                                </a:rPr>
                              </m:ctrlPr>
                            </m:sSubPr>
                            <m:e>
                              <m:r>
                                <a:rPr lang="en-GB" sz="1700" i="1">
                                  <a:solidFill>
                                    <a:srgbClr val="000000"/>
                                  </a:solidFill>
                                  <a:latin typeface="Cambria Math" panose="02040503050406030204" pitchFamily="18" charset="0"/>
                                </a:rPr>
                                <m:t>𝐼</m:t>
                              </m:r>
                            </m:e>
                            <m:sub>
                              <m:r>
                                <a:rPr lang="en-GB" sz="1700" i="1">
                                  <a:solidFill>
                                    <a:srgbClr val="000000"/>
                                  </a:solidFill>
                                  <a:latin typeface="Cambria Math" panose="02040503050406030204" pitchFamily="18" charset="0"/>
                                </a:rPr>
                                <m:t>𝑏𝑒𝑎𝑚</m:t>
                              </m:r>
                            </m:sub>
                          </m:sSub>
                          <m:r>
                            <a:rPr lang="en-GB" sz="1700" i="1">
                              <a:solidFill>
                                <a:srgbClr val="000000"/>
                              </a:solidFill>
                              <a:latin typeface="Cambria Math" panose="02040503050406030204" pitchFamily="18" charset="0"/>
                            </a:rPr>
                            <m:t>(</m:t>
                          </m:r>
                          <m:r>
                            <a:rPr lang="en-GB" sz="1700" i="1">
                              <a:solidFill>
                                <a:srgbClr val="000000"/>
                              </a:solidFill>
                              <a:latin typeface="Cambria Math" panose="02040503050406030204" pitchFamily="18" charset="0"/>
                            </a:rPr>
                            <m:t>𝑡</m:t>
                          </m:r>
                          <m:r>
                            <a:rPr lang="en-GB" sz="1700" i="1">
                              <a:solidFill>
                                <a:srgbClr val="000000"/>
                              </a:solidFill>
                              <a:latin typeface="Cambria Math" panose="02040503050406030204" pitchFamily="18" charset="0"/>
                            </a:rPr>
                            <m:t>)</m:t>
                          </m:r>
                        </m:num>
                        <m:den>
                          <m:r>
                            <m:rPr>
                              <m:sty m:val="p"/>
                            </m:rPr>
                            <a:rPr lang="en-GB" sz="1700" i="0">
                              <a:solidFill>
                                <a:srgbClr val="000000"/>
                              </a:solidFill>
                              <a:latin typeface="Cambria Math" panose="02040503050406030204" pitchFamily="18" charset="0"/>
                            </a:rPr>
                            <m:t>d</m:t>
                          </m:r>
                          <m:r>
                            <a:rPr lang="en-GB" sz="1700" i="1">
                              <a:solidFill>
                                <a:srgbClr val="000000"/>
                              </a:solidFill>
                              <a:latin typeface="Cambria Math" panose="02040503050406030204" pitchFamily="18" charset="0"/>
                            </a:rPr>
                            <m:t>𝑡</m:t>
                          </m:r>
                        </m:den>
                      </m:f>
                      <m:r>
                        <a:rPr lang="en-GB" sz="1700" i="0">
                          <a:solidFill>
                            <a:srgbClr val="000000"/>
                          </a:solidFill>
                          <a:latin typeface="Cambria Math" panose="02040503050406030204" pitchFamily="18" charset="0"/>
                        </a:rPr>
                        <m:t> </m:t>
                      </m:r>
                      <m:r>
                        <a:rPr lang="en-GB" sz="1700" i="1">
                          <a:solidFill>
                            <a:srgbClr val="000000"/>
                          </a:solidFill>
                          <a:latin typeface="Cambria Math" panose="02040503050406030204" pitchFamily="18" charset="0"/>
                        </a:rPr>
                        <m:t>=</m:t>
                      </m:r>
                      <m:f>
                        <m:fPr>
                          <m:ctrlPr>
                            <a:rPr lang="en-GB" sz="1700" i="1">
                              <a:solidFill>
                                <a:srgbClr val="000000"/>
                              </a:solidFill>
                              <a:latin typeface="Cambria Math" panose="02040503050406030204" pitchFamily="18" charset="0"/>
                            </a:rPr>
                          </m:ctrlPr>
                        </m:fPr>
                        <m:num>
                          <m:r>
                            <a:rPr lang="en-GB" sz="1700" i="1">
                              <a:solidFill>
                                <a:srgbClr val="000000"/>
                              </a:solidFill>
                              <a:latin typeface="Cambria Math" panose="02040503050406030204" pitchFamily="18" charset="0"/>
                            </a:rPr>
                            <m:t>𝐴</m:t>
                          </m:r>
                        </m:num>
                        <m:den>
                          <m:r>
                            <a:rPr lang="en-GB" sz="1700" i="1">
                              <a:solidFill>
                                <a:srgbClr val="000000"/>
                              </a:solidFill>
                              <a:latin typeface="Cambria Math" panose="02040503050406030204" pitchFamily="18" charset="0"/>
                            </a:rPr>
                            <m:t>2</m:t>
                          </m:r>
                          <m:r>
                            <a:rPr lang="en-GB" sz="1700" i="1">
                              <a:solidFill>
                                <a:srgbClr val="000000"/>
                              </a:solidFill>
                              <a:latin typeface="Cambria Math" panose="02040503050406030204" pitchFamily="18" charset="0"/>
                            </a:rPr>
                            <m:t>𝜋</m:t>
                          </m:r>
                          <m:r>
                            <a:rPr lang="en-GB" sz="1700" i="1">
                              <a:solidFill>
                                <a:srgbClr val="000000"/>
                              </a:solidFill>
                              <a:latin typeface="Cambria Math" panose="02040503050406030204" pitchFamily="18" charset="0"/>
                            </a:rPr>
                            <m:t>𝑎</m:t>
                          </m:r>
                        </m:den>
                      </m:f>
                      <m:r>
                        <m:rPr>
                          <m:nor/>
                        </m:rPr>
                        <a:rPr lang="en-GB" sz="1700" i="0">
                          <a:solidFill>
                            <a:srgbClr val="000000"/>
                          </a:solidFill>
                          <a:latin typeface="Cambria Math" panose="02040503050406030204" pitchFamily="18" charset="0"/>
                        </a:rPr>
                        <m:t> · </m:t>
                      </m:r>
                      <m:f>
                        <m:fPr>
                          <m:ctrlPr>
                            <a:rPr lang="en-GB" sz="1700" i="1">
                              <a:solidFill>
                                <a:srgbClr val="000000"/>
                              </a:solidFill>
                              <a:latin typeface="Cambria Math" panose="02040503050406030204" pitchFamily="18" charset="0"/>
                            </a:rPr>
                          </m:ctrlPr>
                        </m:fPr>
                        <m:num>
                          <m:r>
                            <a:rPr lang="en-GB" sz="1700" i="0">
                              <a:solidFill>
                                <a:srgbClr val="000000"/>
                              </a:solidFill>
                              <a:latin typeface="Cambria Math" panose="02040503050406030204" pitchFamily="18" charset="0"/>
                            </a:rPr>
                            <m:t>1</m:t>
                          </m:r>
                        </m:num>
                        <m:den>
                          <m:r>
                            <a:rPr lang="en-GB" sz="1700" i="1">
                              <a:solidFill>
                                <a:srgbClr val="000000"/>
                              </a:solidFill>
                              <a:latin typeface="Cambria Math" panose="02040503050406030204" pitchFamily="18" charset="0"/>
                            </a:rPr>
                            <m:t>𝛽</m:t>
                          </m:r>
                          <m:r>
                            <m:rPr>
                              <m:sty m:val="p"/>
                            </m:rPr>
                            <a:rPr lang="en-GB" sz="1700" i="0">
                              <a:solidFill>
                                <a:srgbClr val="000000"/>
                              </a:solidFill>
                              <a:latin typeface="Cambria Math" panose="02040503050406030204" pitchFamily="18" charset="0"/>
                            </a:rPr>
                            <m:t>c</m:t>
                          </m:r>
                        </m:den>
                      </m:f>
                      <m:r>
                        <a:rPr lang="en-GB" sz="1700" i="1">
                          <a:solidFill>
                            <a:srgbClr val="000000"/>
                          </a:solidFill>
                          <a:latin typeface="Cambria Math" panose="02040503050406030204" pitchFamily="18" charset="0"/>
                        </a:rPr>
                        <m:t>⋅</m:t>
                      </m:r>
                      <m:r>
                        <a:rPr lang="en-GB" sz="1700" i="1">
                          <a:solidFill>
                            <a:srgbClr val="000000"/>
                          </a:solidFill>
                          <a:latin typeface="Cambria Math" panose="02040503050406030204" pitchFamily="18" charset="0"/>
                        </a:rPr>
                        <m:t>𝑖</m:t>
                      </m:r>
                      <m:r>
                        <a:rPr lang="en-GB" sz="1700" i="1">
                          <a:solidFill>
                            <a:srgbClr val="000000"/>
                          </a:solidFill>
                          <a:latin typeface="Cambria Math" panose="02040503050406030204" pitchFamily="18" charset="0"/>
                        </a:rPr>
                        <m:t>𝜔</m:t>
                      </m:r>
                      <m:sSub>
                        <m:sSubPr>
                          <m:ctrlPr>
                            <a:rPr lang="en-GB" sz="1700" i="1">
                              <a:solidFill>
                                <a:srgbClr val="000000"/>
                              </a:solidFill>
                              <a:latin typeface="Cambria Math" panose="02040503050406030204" pitchFamily="18" charset="0"/>
                            </a:rPr>
                          </m:ctrlPr>
                        </m:sSubPr>
                        <m:e>
                          <m:r>
                            <a:rPr lang="en-GB" sz="1700" i="1">
                              <a:solidFill>
                                <a:srgbClr val="000000"/>
                              </a:solidFill>
                              <a:latin typeface="Cambria Math" panose="02040503050406030204" pitchFamily="18" charset="0"/>
                            </a:rPr>
                            <m:t>𝐼</m:t>
                          </m:r>
                        </m:e>
                        <m:sub>
                          <m:r>
                            <a:rPr lang="en-GB" sz="1700" i="1">
                              <a:solidFill>
                                <a:srgbClr val="000000"/>
                              </a:solidFill>
                              <a:latin typeface="Cambria Math" panose="02040503050406030204" pitchFamily="18" charset="0"/>
                            </a:rPr>
                            <m:t>𝑏𝑒𝑎𝑚</m:t>
                          </m:r>
                        </m:sub>
                      </m:sSub>
                      <m:r>
                        <a:rPr lang="en-GB" sz="1700" i="1">
                          <a:solidFill>
                            <a:srgbClr val="000000"/>
                          </a:solidFill>
                          <a:latin typeface="Cambria Math" panose="02040503050406030204" pitchFamily="18" charset="0"/>
                        </a:rPr>
                        <m:t>(</m:t>
                      </m:r>
                      <m:r>
                        <a:rPr lang="en-GB" sz="1700" i="1">
                          <a:solidFill>
                            <a:srgbClr val="000000"/>
                          </a:solidFill>
                          <a:latin typeface="Cambria Math" panose="02040503050406030204" pitchFamily="18" charset="0"/>
                        </a:rPr>
                        <m:t>𝜔</m:t>
                      </m:r>
                      <m:r>
                        <a:rPr lang="en-GB" sz="1700" i="1">
                          <a:solidFill>
                            <a:srgbClr val="000000"/>
                          </a:solidFill>
                          <a:latin typeface="Cambria Math" panose="02040503050406030204" pitchFamily="18" charset="0"/>
                        </a:rPr>
                        <m:t>)</m:t>
                      </m:r>
                    </m:oMath>
                  </m:oMathPara>
                </a14:m>
                <a:endParaRPr lang="en-GB" sz="1700" dirty="0"/>
              </a:p>
            </p:txBody>
          </p:sp>
        </mc:Choice>
        <mc:Fallback xmlns="">
          <p:sp>
            <p:nvSpPr>
              <p:cNvPr id="4105" name="Object 8"/>
              <p:cNvSpPr txBox="1">
                <a:spLocks noRot="1" noChangeAspect="1" noMove="1" noResize="1" noEditPoints="1" noAdjustHandles="1" noChangeArrowheads="1" noChangeShapeType="1" noTextEdit="1"/>
              </p:cNvSpPr>
              <p:nvPr/>
            </p:nvSpPr>
            <p:spPr bwMode="auto">
              <a:xfrm>
                <a:off x="119063" y="5067300"/>
                <a:ext cx="8331200" cy="669925"/>
              </a:xfrm>
              <a:prstGeom prst="rect">
                <a:avLst/>
              </a:prstGeom>
              <a:blipFill>
                <a:blip r:embed="rId6"/>
                <a:stretch>
                  <a:fillRect/>
                </a:stretch>
              </a:blipFill>
              <a:ln>
                <a:noFill/>
              </a:ln>
              <a:effectLst/>
            </p:spPr>
            <p:txBody>
              <a:bodyPr/>
              <a:lstStyle/>
              <a:p>
                <a:r>
                  <a:rPr lang="en-GB">
                    <a:noFill/>
                  </a:rPr>
                  <a:t> </a:t>
                </a:r>
              </a:p>
            </p:txBody>
          </p:sp>
        </mc:Fallback>
      </mc:AlternateContent>
      <p:sp>
        <p:nvSpPr>
          <p:cNvPr id="9" name="Text Box 6">
            <a:extLst>
              <a:ext uri="{FF2B5EF4-FFF2-40B4-BE49-F238E27FC236}">
                <a16:creationId xmlns:a16="http://schemas.microsoft.com/office/drawing/2014/main" id="{4B62D3A7-334E-4077-B758-BA41CBE129F1}"/>
              </a:ext>
            </a:extLst>
          </p:cNvPr>
          <p:cNvSpPr txBox="1">
            <a:spLocks noChangeArrowheads="1"/>
          </p:cNvSpPr>
          <p:nvPr/>
        </p:nvSpPr>
        <p:spPr bwMode="auto">
          <a:xfrm>
            <a:off x="279400" y="6152911"/>
            <a:ext cx="9021762"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dirty="0">
                <a:solidFill>
                  <a:srgbClr val="0000FF"/>
                </a:solidFill>
                <a:latin typeface="Calibri" panose="020F0502020204030204" pitchFamily="34" charset="0"/>
                <a:cs typeface="Calibri" panose="020F0502020204030204" pitchFamily="34" charset="0"/>
              </a:rPr>
              <a:t>Better mathematical deviation: See book section 5.3</a:t>
            </a:r>
            <a:endParaRPr lang="el-GR" altLang="de-DE" i="1" dirty="0">
              <a:latin typeface="Calibri" panose="020F0502020204030204" pitchFamily="34" charset="0"/>
              <a:cs typeface="Calibri" panose="020F0502020204030204" pitchFamily="34" charset="0"/>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liennummernplatzhalter 1"/>
          <p:cNvSpPr>
            <a:spLocks noGrp="1"/>
          </p:cNvSpPr>
          <p:nvPr>
            <p:ph type="sldNum" sz="quarter" idx="4294967295"/>
          </p:nvPr>
        </p:nvSpPr>
        <p:spPr>
          <a:xfrm>
            <a:off x="7010400" y="6537325"/>
            <a:ext cx="2133600" cy="476250"/>
          </a:xfrm>
          <a:prstGeom prst="rect">
            <a:avLst/>
          </a:prstGeom>
        </p:spPr>
        <p:txBody>
          <a:bodyPr/>
          <a:lstStyle/>
          <a:p>
            <a:pPr>
              <a:defRPr/>
            </a:pPr>
            <a:fld id="{0294B05B-8FD0-4BE4-90E3-F946AB8B7032}" type="slidenum">
              <a:rPr lang="en-US"/>
              <a:pPr>
                <a:defRPr/>
              </a:pPr>
              <a:t>15</a:t>
            </a:fld>
            <a:endParaRPr lang="en-US"/>
          </a:p>
        </p:txBody>
      </p:sp>
      <p:sp>
        <p:nvSpPr>
          <p:cNvPr id="5123"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Transfer Impedance for a capacitive BPM</a:t>
            </a:r>
          </a:p>
        </p:txBody>
      </p:sp>
      <p:sp>
        <p:nvSpPr>
          <p:cNvPr id="5124" name="Text Box 3"/>
          <p:cNvSpPr txBox="1">
            <a:spLocks noChangeArrowheads="1"/>
          </p:cNvSpPr>
          <p:nvPr/>
        </p:nvSpPr>
        <p:spPr bwMode="auto">
          <a:xfrm>
            <a:off x="125413" y="109995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5125" name="Text Box 4"/>
              <p:cNvSpPr txBox="1">
                <a:spLocks noChangeArrowheads="1"/>
              </p:cNvSpPr>
              <p:nvPr/>
            </p:nvSpPr>
            <p:spPr bwMode="auto">
              <a:xfrm>
                <a:off x="279400" y="839605"/>
                <a:ext cx="8509000" cy="954107"/>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dirty="0">
                    <a:solidFill>
                      <a:srgbClr val="0000FF"/>
                    </a:solidFill>
                    <a:latin typeface="Calibri" panose="020F0502020204030204" pitchFamily="34" charset="0"/>
                    <a:cs typeface="Calibri" panose="020F0502020204030204" pitchFamily="34" charset="0"/>
                    <a:sym typeface="Symbol" pitchFamily="18" charset="2"/>
                  </a:rPr>
                  <a:t>At a resistor</a:t>
                </a:r>
                <a:r>
                  <a:rPr lang="en-US" altLang="de-DE" i="1" dirty="0">
                    <a:solidFill>
                      <a:srgbClr val="0000FF"/>
                    </a:solidFill>
                    <a:latin typeface="Calibri" panose="020F0502020204030204" pitchFamily="34" charset="0"/>
                    <a:cs typeface="Calibri" panose="020F0502020204030204" pitchFamily="34" charset="0"/>
                    <a:sym typeface="Symbol" pitchFamily="18" charset="2"/>
                  </a:rPr>
                  <a:t> </a:t>
                </a:r>
                <a:r>
                  <a:rPr lang="en-US" altLang="de-DE" b="1" i="1" dirty="0">
                    <a:solidFill>
                      <a:srgbClr val="0000FF"/>
                    </a:solidFill>
                    <a:latin typeface="Calibri" panose="020F0502020204030204" pitchFamily="34" charset="0"/>
                    <a:cs typeface="Calibri" panose="020F0502020204030204" pitchFamily="34" charset="0"/>
                    <a:sym typeface="Symbol" pitchFamily="18" charset="2"/>
                  </a:rPr>
                  <a:t>R</a:t>
                </a:r>
                <a:r>
                  <a:rPr lang="en-US" altLang="de-DE" dirty="0">
                    <a:solidFill>
                      <a:srgbClr val="0000FF"/>
                    </a:solidFill>
                    <a:latin typeface="Calibri" panose="020F0502020204030204" pitchFamily="34" charset="0"/>
                    <a:cs typeface="Calibri" panose="020F0502020204030204" pitchFamily="34" charset="0"/>
                    <a:sym typeface="Symbol" pitchFamily="18" charset="2"/>
                  </a:rPr>
                  <a:t> the voltage </a:t>
                </a:r>
                <a:r>
                  <a:rPr lang="en-US" altLang="de-DE" b="1" i="1" dirty="0" err="1">
                    <a:solidFill>
                      <a:srgbClr val="0000FF"/>
                    </a:solidFill>
                    <a:latin typeface="Calibri" panose="020F0502020204030204" pitchFamily="34" charset="0"/>
                    <a:cs typeface="Calibri" panose="020F0502020204030204" pitchFamily="34" charset="0"/>
                    <a:sym typeface="Symbol" pitchFamily="18" charset="2"/>
                  </a:rPr>
                  <a:t>U</a:t>
                </a:r>
                <a:r>
                  <a:rPr lang="en-US" altLang="de-DE" sz="2000" b="1" i="1" baseline="-25000" dirty="0" err="1">
                    <a:solidFill>
                      <a:srgbClr val="0000FF"/>
                    </a:solidFill>
                    <a:latin typeface="Calibri" panose="020F0502020204030204" pitchFamily="34" charset="0"/>
                    <a:cs typeface="Calibri" panose="020F0502020204030204" pitchFamily="34" charset="0"/>
                    <a:sym typeface="Symbol" pitchFamily="18" charset="2"/>
                  </a:rPr>
                  <a:t>im</a:t>
                </a:r>
                <a:r>
                  <a:rPr lang="en-US" altLang="de-DE" i="1" dirty="0">
                    <a:solidFill>
                      <a:srgbClr val="0000FF"/>
                    </a:solidFill>
                    <a:latin typeface="Calibri" panose="020F0502020204030204" pitchFamily="34" charset="0"/>
                    <a:cs typeface="Calibri" panose="020F0502020204030204" pitchFamily="34" charset="0"/>
                    <a:sym typeface="Symbol" pitchFamily="18" charset="2"/>
                  </a:rPr>
                  <a:t> </a:t>
                </a:r>
                <a:r>
                  <a:rPr lang="en-US" altLang="de-DE" dirty="0">
                    <a:solidFill>
                      <a:srgbClr val="0000FF"/>
                    </a:solidFill>
                    <a:latin typeface="Calibri" panose="020F0502020204030204" pitchFamily="34" charset="0"/>
                    <a:cs typeface="Calibri" panose="020F0502020204030204" pitchFamily="34" charset="0"/>
                    <a:sym typeface="Symbol" pitchFamily="18" charset="2"/>
                  </a:rPr>
                  <a:t>from the image current is measured.</a:t>
                </a:r>
              </a:p>
              <a:p>
                <a:pPr algn="l" eaLnBrk="1" hangingPunct="1">
                  <a:spcBef>
                    <a:spcPct val="0"/>
                  </a:spcBef>
                </a:pPr>
                <a:r>
                  <a:rPr lang="en-US" altLang="de-DE" dirty="0">
                    <a:solidFill>
                      <a:srgbClr val="0000FF"/>
                    </a:solidFill>
                    <a:latin typeface="Calibri" panose="020F0502020204030204" pitchFamily="34" charset="0"/>
                    <a:cs typeface="Calibri" panose="020F0502020204030204" pitchFamily="34" charset="0"/>
                    <a:sym typeface="Symbol" pitchFamily="18" charset="2"/>
                  </a:rPr>
                  <a:t>The transfer impedance</a:t>
                </a:r>
                <a:r>
                  <a:rPr lang="en-US" altLang="de-DE" i="1" dirty="0">
                    <a:solidFill>
                      <a:srgbClr val="0000FF"/>
                    </a:solidFill>
                    <a:latin typeface="Calibri" panose="020F0502020204030204" pitchFamily="34" charset="0"/>
                    <a:cs typeface="Calibri" panose="020F0502020204030204" pitchFamily="34" charset="0"/>
                    <a:sym typeface="Symbol" pitchFamily="18" charset="2"/>
                  </a:rPr>
                  <a:t> </a:t>
                </a:r>
                <a:r>
                  <a:rPr lang="en-US" altLang="de-DE" b="1" i="1" dirty="0" err="1">
                    <a:solidFill>
                      <a:srgbClr val="0000FF"/>
                    </a:solidFill>
                    <a:latin typeface="Calibri" panose="020F0502020204030204" pitchFamily="34" charset="0"/>
                    <a:cs typeface="Calibri" panose="020F0502020204030204" pitchFamily="34" charset="0"/>
                    <a:sym typeface="Symbol" pitchFamily="18" charset="2"/>
                  </a:rPr>
                  <a:t>Z</a:t>
                </a:r>
                <a:r>
                  <a:rPr lang="en-US" altLang="de-DE" sz="2000" b="1" i="1" baseline="-25000" dirty="0" err="1">
                    <a:solidFill>
                      <a:srgbClr val="0000FF"/>
                    </a:solidFill>
                    <a:latin typeface="Calibri" panose="020F0502020204030204" pitchFamily="34" charset="0"/>
                    <a:cs typeface="Calibri" panose="020F0502020204030204" pitchFamily="34" charset="0"/>
                    <a:sym typeface="Symbol" pitchFamily="18" charset="2"/>
                  </a:rPr>
                  <a:t>t</a:t>
                </a:r>
                <a:r>
                  <a:rPr lang="en-US" altLang="de-DE" dirty="0">
                    <a:solidFill>
                      <a:srgbClr val="0000FF"/>
                    </a:solidFill>
                    <a:latin typeface="Calibri" panose="020F0502020204030204" pitchFamily="34" charset="0"/>
                    <a:cs typeface="Calibri" panose="020F0502020204030204" pitchFamily="34" charset="0"/>
                    <a:sym typeface="Symbol" pitchFamily="18" charset="2"/>
                  </a:rPr>
                  <a:t> is the ratio between voltage </a:t>
                </a:r>
                <a:r>
                  <a:rPr lang="en-US" altLang="de-DE" b="1" i="1" dirty="0" err="1">
                    <a:solidFill>
                      <a:srgbClr val="0000FF"/>
                    </a:solidFill>
                    <a:latin typeface="Calibri" panose="020F0502020204030204" pitchFamily="34" charset="0"/>
                    <a:cs typeface="Calibri" panose="020F0502020204030204" pitchFamily="34" charset="0"/>
                    <a:sym typeface="Symbol" pitchFamily="18" charset="2"/>
                  </a:rPr>
                  <a:t>U</a:t>
                </a:r>
                <a:r>
                  <a:rPr lang="en-US" altLang="de-DE" sz="2000" b="1" i="1" baseline="-25000" dirty="0" err="1">
                    <a:solidFill>
                      <a:srgbClr val="0000FF"/>
                    </a:solidFill>
                    <a:latin typeface="Calibri" panose="020F0502020204030204" pitchFamily="34" charset="0"/>
                    <a:cs typeface="Calibri" panose="020F0502020204030204" pitchFamily="34" charset="0"/>
                    <a:sym typeface="Symbol" pitchFamily="18" charset="2"/>
                  </a:rPr>
                  <a:t>im</a:t>
                </a:r>
                <a:r>
                  <a:rPr lang="en-US" altLang="de-DE" dirty="0">
                    <a:solidFill>
                      <a:srgbClr val="0000FF"/>
                    </a:solidFill>
                    <a:latin typeface="Calibri" panose="020F0502020204030204" pitchFamily="34" charset="0"/>
                    <a:cs typeface="Calibri" panose="020F0502020204030204" pitchFamily="34" charset="0"/>
                    <a:sym typeface="Symbol" pitchFamily="18" charset="2"/>
                  </a:rPr>
                  <a:t> and beam current </a:t>
                </a:r>
                <a:r>
                  <a:rPr lang="en-US" altLang="de-DE" b="1" i="1" dirty="0" err="1">
                    <a:solidFill>
                      <a:srgbClr val="0000FF"/>
                    </a:solidFill>
                    <a:latin typeface="Calibri" panose="020F0502020204030204" pitchFamily="34" charset="0"/>
                    <a:cs typeface="Calibri" panose="020F0502020204030204" pitchFamily="34" charset="0"/>
                    <a:sym typeface="Symbol" pitchFamily="18" charset="2"/>
                  </a:rPr>
                  <a:t>I</a:t>
                </a:r>
                <a:r>
                  <a:rPr lang="en-US" altLang="de-DE" sz="2000" b="1" i="1" baseline="-25000" dirty="0" err="1">
                    <a:solidFill>
                      <a:srgbClr val="0000FF"/>
                    </a:solidFill>
                    <a:latin typeface="Calibri" panose="020F0502020204030204" pitchFamily="34" charset="0"/>
                    <a:cs typeface="Calibri" panose="020F0502020204030204" pitchFamily="34" charset="0"/>
                    <a:sym typeface="Symbol" pitchFamily="18" charset="2"/>
                  </a:rPr>
                  <a:t>beam</a:t>
                </a:r>
                <a:endParaRPr lang="en-US" altLang="de-DE" sz="2000" b="1" i="1" baseline="-25000" dirty="0">
                  <a:solidFill>
                    <a:srgbClr val="0000FF"/>
                  </a:solidFill>
                  <a:latin typeface="Calibri" panose="020F0502020204030204" pitchFamily="34" charset="0"/>
                  <a:cs typeface="Calibri" panose="020F0502020204030204" pitchFamily="34" charset="0"/>
                  <a:sym typeface="Symbol" pitchFamily="18" charset="2"/>
                </a:endParaRPr>
              </a:p>
              <a:p>
                <a:pPr algn="l" eaLnBrk="1" hangingPunct="1">
                  <a:spcBef>
                    <a:spcPct val="0"/>
                  </a:spcBef>
                </a:pPr>
                <a:r>
                  <a:rPr lang="en-US" altLang="de-DE" dirty="0">
                    <a:solidFill>
                      <a:srgbClr val="0000FF"/>
                    </a:solidFill>
                    <a:latin typeface="Calibri" panose="020F0502020204030204" pitchFamily="34" charset="0"/>
                    <a:cs typeface="Calibri" panose="020F0502020204030204" pitchFamily="34" charset="0"/>
                    <a:sym typeface="Symbol" pitchFamily="18" charset="2"/>
                  </a:rPr>
                  <a:t>in </a:t>
                </a:r>
                <a:r>
                  <a:rPr lang="en-US" altLang="de-DE" b="1" i="1" dirty="0">
                    <a:solidFill>
                      <a:srgbClr val="0000FF"/>
                    </a:solidFill>
                    <a:latin typeface="Calibri" panose="020F0502020204030204" pitchFamily="34" charset="0"/>
                    <a:cs typeface="Calibri" panose="020F0502020204030204" pitchFamily="34" charset="0"/>
                    <a:sym typeface="Symbol" pitchFamily="18" charset="2"/>
                  </a:rPr>
                  <a:t>frequency domain</a:t>
                </a:r>
                <a:r>
                  <a:rPr lang="en-US" altLang="de-DE" dirty="0">
                    <a:solidFill>
                      <a:srgbClr val="0000FF"/>
                    </a:solidFill>
                    <a:latin typeface="Calibri" panose="020F0502020204030204" pitchFamily="34" charset="0"/>
                    <a:cs typeface="Calibri" panose="020F0502020204030204" pitchFamily="34" charset="0"/>
                    <a:sym typeface="Symbol" pitchFamily="18" charset="2"/>
                  </a:rPr>
                  <a:t>: </a:t>
                </a:r>
                <a14:m>
                  <m:oMath xmlns:m="http://schemas.openxmlformats.org/officeDocument/2006/math">
                    <m:sSub>
                      <m:sSubPr>
                        <m:ctrlPr>
                          <a:rPr lang="en-US" altLang="de-DE" sz="2000" b="1" i="1" smtClean="0">
                            <a:solidFill>
                              <a:srgbClr val="0000FF"/>
                            </a:solidFill>
                            <a:latin typeface="Cambria Math" panose="02040503050406030204" pitchFamily="18" charset="0"/>
                            <a:cs typeface="Calibri" panose="020F0502020204030204" pitchFamily="34" charset="0"/>
                            <a:sym typeface="Symbol" pitchFamily="18" charset="2"/>
                          </a:rPr>
                        </m:ctrlPr>
                      </m:sSubPr>
                      <m:e>
                        <m:r>
                          <a:rPr lang="de-DE" altLang="de-DE" sz="2000" b="1" i="1" smtClean="0">
                            <a:solidFill>
                              <a:srgbClr val="0000FF"/>
                            </a:solidFill>
                            <a:latin typeface="Cambria Math" panose="02040503050406030204" pitchFamily="18" charset="0"/>
                            <a:cs typeface="Calibri" panose="020F0502020204030204" pitchFamily="34" charset="0"/>
                            <a:sym typeface="Symbol" pitchFamily="18" charset="2"/>
                          </a:rPr>
                          <m:t>𝑼</m:t>
                        </m:r>
                      </m:e>
                      <m:sub>
                        <m:r>
                          <a:rPr lang="de-DE" altLang="de-DE" sz="2000" b="1" i="1" smtClean="0">
                            <a:solidFill>
                              <a:srgbClr val="0000FF"/>
                            </a:solidFill>
                            <a:latin typeface="Cambria Math" panose="02040503050406030204" pitchFamily="18" charset="0"/>
                            <a:cs typeface="Calibri" panose="020F0502020204030204" pitchFamily="34" charset="0"/>
                            <a:sym typeface="Symbol" pitchFamily="18" charset="2"/>
                          </a:rPr>
                          <m:t>𝒊𝒎</m:t>
                        </m:r>
                      </m:sub>
                    </m:sSub>
                    <m:d>
                      <m:dPr>
                        <m:ctrlPr>
                          <a:rPr lang="de-DE" altLang="de-DE" sz="2000" b="1" i="1" smtClean="0">
                            <a:solidFill>
                              <a:srgbClr val="0000FF"/>
                            </a:solidFill>
                            <a:latin typeface="Cambria Math" panose="02040503050406030204" pitchFamily="18" charset="0"/>
                            <a:cs typeface="Calibri" panose="020F0502020204030204" pitchFamily="34" charset="0"/>
                            <a:sym typeface="Symbol" pitchFamily="18" charset="2"/>
                          </a:rPr>
                        </m:ctrlPr>
                      </m:dPr>
                      <m:e>
                        <m: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𝝎</m:t>
                        </m:r>
                      </m:e>
                    </m:d>
                    <m: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m:t>
                    </m:r>
                    <m: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𝑹</m:t>
                    </m:r>
                    <m: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 ∙ </m:t>
                    </m:r>
                    <m:sSub>
                      <m:sSubPr>
                        <m:ctrlP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ctrlPr>
                      </m:sSubPr>
                      <m:e>
                        <m: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𝑰</m:t>
                        </m:r>
                      </m:e>
                      <m:sub>
                        <m: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𝒊𝒎</m:t>
                        </m:r>
                      </m:sub>
                    </m:sSub>
                    <m:d>
                      <m:dPr>
                        <m:ctrlP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ctrlPr>
                      </m:dPr>
                      <m:e>
                        <m: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𝝎</m:t>
                        </m:r>
                      </m:e>
                    </m:d>
                    <m: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m:t>
                    </m:r>
                    <m:sSub>
                      <m:sSubPr>
                        <m:ctrlP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ctrlPr>
                      </m:sSubPr>
                      <m:e>
                        <m: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𝒁</m:t>
                        </m:r>
                      </m:e>
                      <m:sub>
                        <m: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𝒕</m:t>
                        </m:r>
                      </m:sub>
                    </m:sSub>
                    <m:d>
                      <m:dPr>
                        <m:ctrlP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ctrlPr>
                      </m:dPr>
                      <m:e>
                        <m: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𝝎</m:t>
                        </m:r>
                        <m: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m:t>
                        </m:r>
                        <m: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𝜷</m:t>
                        </m:r>
                      </m:e>
                    </m:d>
                    <m: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 ∙ </m:t>
                    </m:r>
                    <m:sSub>
                      <m:sSubPr>
                        <m:ctrlP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ctrlPr>
                      </m:sSubPr>
                      <m:e>
                        <m: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𝑰</m:t>
                        </m:r>
                      </m:e>
                      <m:sub>
                        <m:r>
                          <a:rPr lang="de-DE" altLang="de-DE" sz="2000" b="1" i="1" smtClean="0">
                            <a:solidFill>
                              <a:srgbClr val="FF0000"/>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𝒃𝒆𝒂𝒎</m:t>
                        </m:r>
                      </m:sub>
                    </m:sSub>
                    <m: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m:t>
                    </m:r>
                    <m: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𝝎</m:t>
                    </m:r>
                    <m:r>
                      <a:rPr lang="de-DE" altLang="de-DE" sz="20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m:t>
                    </m:r>
                  </m:oMath>
                </a14:m>
                <a:r>
                  <a:rPr lang="en-US" altLang="de-DE" sz="2000" b="1" i="1" dirty="0">
                    <a:solidFill>
                      <a:srgbClr val="0000FF"/>
                    </a:solidFill>
                    <a:latin typeface="Calibri" panose="020F0502020204030204" pitchFamily="34" charset="0"/>
                    <a:cs typeface="Calibri" panose="020F0502020204030204" pitchFamily="34" charset="0"/>
                    <a:sym typeface="Symbol" pitchFamily="18" charset="2"/>
                  </a:rPr>
                  <a:t>  .</a:t>
                </a:r>
                <a:endParaRPr lang="en-US" altLang="de-DE" sz="2000" b="1" dirty="0">
                  <a:solidFill>
                    <a:srgbClr val="0000FF"/>
                  </a:solidFill>
                  <a:latin typeface="Calibri" panose="020F0502020204030204" pitchFamily="34" charset="0"/>
                  <a:cs typeface="Calibri" panose="020F0502020204030204" pitchFamily="34" charset="0"/>
                  <a:sym typeface="Symbol" pitchFamily="18" charset="2"/>
                </a:endParaRPr>
              </a:p>
            </p:txBody>
          </p:sp>
        </mc:Choice>
        <mc:Fallback xmlns="">
          <p:sp>
            <p:nvSpPr>
              <p:cNvPr id="5125" name="Text Box 4"/>
              <p:cNvSpPr txBox="1">
                <a:spLocks noRot="1" noChangeAspect="1" noMove="1" noResize="1" noEditPoints="1" noAdjustHandles="1" noChangeArrowheads="1" noChangeShapeType="1" noTextEdit="1"/>
              </p:cNvSpPr>
              <p:nvPr/>
            </p:nvSpPr>
            <p:spPr bwMode="auto">
              <a:xfrm>
                <a:off x="279400" y="839605"/>
                <a:ext cx="8509000" cy="954107"/>
              </a:xfrm>
              <a:prstGeom prst="rect">
                <a:avLst/>
              </a:prstGeom>
              <a:blipFill>
                <a:blip r:embed="rId4"/>
                <a:stretch>
                  <a:fillRect l="-645" t="-3846" b="-1089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291845" name="Text Box 5"/>
          <p:cNvSpPr txBox="1">
            <a:spLocks noChangeArrowheads="1"/>
          </p:cNvSpPr>
          <p:nvPr/>
        </p:nvSpPr>
        <p:spPr bwMode="auto">
          <a:xfrm>
            <a:off x="-11113" y="5163955"/>
            <a:ext cx="6156326"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solidFill>
                  <a:srgbClr val="0000FF"/>
                </a:solidFill>
                <a:latin typeface="Calibri" panose="020F0502020204030204" pitchFamily="34" charset="0"/>
                <a:cs typeface="Calibri" panose="020F0502020204030204" pitchFamily="34" charset="0"/>
              </a:rPr>
              <a:t>This is a high-pass characteristic with  </a:t>
            </a:r>
            <a:r>
              <a:rPr lang="el-GR" altLang="de-DE" b="1" i="1" dirty="0">
                <a:solidFill>
                  <a:srgbClr val="0000FF"/>
                </a:solidFill>
                <a:latin typeface="Calibri" panose="020F0502020204030204" pitchFamily="34" charset="0"/>
                <a:cs typeface="Calibri" panose="020F0502020204030204" pitchFamily="34" charset="0"/>
              </a:rPr>
              <a:t>ω</a:t>
            </a:r>
            <a:r>
              <a:rPr lang="de-DE" altLang="de-DE" sz="2000" b="1" i="1" baseline="-25000" dirty="0" err="1">
                <a:solidFill>
                  <a:srgbClr val="0000FF"/>
                </a:solidFill>
                <a:latin typeface="Calibri" panose="020F0502020204030204" pitchFamily="34" charset="0"/>
                <a:cs typeface="Calibri" panose="020F0502020204030204" pitchFamily="34" charset="0"/>
              </a:rPr>
              <a:t>cut</a:t>
            </a:r>
            <a:r>
              <a:rPr lang="de-DE" altLang="de-DE" b="1" i="1" dirty="0">
                <a:solidFill>
                  <a:srgbClr val="0000FF"/>
                </a:solidFill>
                <a:latin typeface="Calibri" panose="020F0502020204030204" pitchFamily="34" charset="0"/>
                <a:cs typeface="Calibri" panose="020F0502020204030204" pitchFamily="34" charset="0"/>
              </a:rPr>
              <a:t>= 1/RC:</a:t>
            </a:r>
            <a:endParaRPr lang="el-GR" altLang="de-DE" sz="1600" b="1" i="1" baseline="-25000" dirty="0">
              <a:solidFill>
                <a:srgbClr val="0000FF"/>
              </a:solidFill>
              <a:latin typeface="Calibri" panose="020F0502020204030204" pitchFamily="34" charset="0"/>
              <a:cs typeface="Calibri" panose="020F0502020204030204" pitchFamily="34" charset="0"/>
            </a:endParaRPr>
          </a:p>
        </p:txBody>
      </p:sp>
      <p:sp>
        <p:nvSpPr>
          <p:cNvPr id="291846" name="Text Box 6"/>
          <p:cNvSpPr txBox="1">
            <a:spLocks noChangeArrowheads="1"/>
          </p:cNvSpPr>
          <p:nvPr/>
        </p:nvSpPr>
        <p:spPr bwMode="auto">
          <a:xfrm>
            <a:off x="365125" y="1961968"/>
            <a:ext cx="5494338" cy="183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b="1" i="1" dirty="0">
                <a:latin typeface="Calibri" panose="020F0502020204030204" pitchFamily="34" charset="0"/>
                <a:cs typeface="Calibri" panose="020F0502020204030204" pitchFamily="34" charset="0"/>
              </a:rPr>
              <a:t>Capacitive BPM: </a:t>
            </a:r>
          </a:p>
          <a:p>
            <a:pPr algn="l" eaLnBrk="1" hangingPunct="1">
              <a:spcBef>
                <a:spcPct val="0"/>
              </a:spcBef>
              <a:buFont typeface="Wingdings" pitchFamily="2" charset="2"/>
              <a:buChar char="Ø"/>
            </a:pPr>
            <a:r>
              <a:rPr lang="en-US" altLang="de-DE" dirty="0">
                <a:latin typeface="Calibri" panose="020F0502020204030204" pitchFamily="34" charset="0"/>
                <a:cs typeface="Calibri" panose="020F0502020204030204" pitchFamily="34" charset="0"/>
              </a:rPr>
              <a:t> The pick-up capacitance </a:t>
            </a:r>
            <a:r>
              <a:rPr lang="en-US" altLang="de-DE" b="1" i="1" dirty="0">
                <a:latin typeface="Calibri" panose="020F0502020204030204" pitchFamily="34" charset="0"/>
                <a:cs typeface="Calibri" panose="020F0502020204030204" pitchFamily="34" charset="0"/>
              </a:rPr>
              <a:t>C</a:t>
            </a:r>
            <a:r>
              <a:rPr lang="en-US" altLang="de-DE" dirty="0">
                <a:latin typeface="Calibri" panose="020F0502020204030204" pitchFamily="34" charset="0"/>
                <a:cs typeface="Calibri" panose="020F0502020204030204" pitchFamily="34" charset="0"/>
              </a:rPr>
              <a:t>: </a:t>
            </a:r>
          </a:p>
          <a:p>
            <a:pPr algn="l" eaLnBrk="1" hangingPunct="1">
              <a:spcBef>
                <a:spcPct val="0"/>
              </a:spcBef>
            </a:pPr>
            <a:r>
              <a:rPr lang="en-US" altLang="de-DE" dirty="0">
                <a:latin typeface="Calibri" panose="020F0502020204030204" pitchFamily="34" charset="0"/>
                <a:cs typeface="Calibri" panose="020F0502020204030204" pitchFamily="34" charset="0"/>
              </a:rPr>
              <a:t>      plate ↔ vacuum-pipe and cable.</a:t>
            </a:r>
          </a:p>
          <a:p>
            <a:pPr algn="l" eaLnBrk="1" hangingPunct="1">
              <a:spcBef>
                <a:spcPct val="0"/>
              </a:spcBef>
              <a:buFont typeface="Wingdings" pitchFamily="2" charset="2"/>
              <a:buChar char="Ø"/>
            </a:pPr>
            <a:r>
              <a:rPr lang="en-US" altLang="de-DE" dirty="0">
                <a:latin typeface="Calibri" panose="020F0502020204030204" pitchFamily="34" charset="0"/>
                <a:cs typeface="Calibri" panose="020F0502020204030204" pitchFamily="34" charset="0"/>
              </a:rPr>
              <a:t> The amplifier with input resistor </a:t>
            </a:r>
            <a:r>
              <a:rPr lang="en-US" altLang="de-DE" b="1" i="1" dirty="0">
                <a:latin typeface="Calibri" panose="020F0502020204030204" pitchFamily="34" charset="0"/>
                <a:cs typeface="Calibri" panose="020F0502020204030204" pitchFamily="34" charset="0"/>
              </a:rPr>
              <a:t>R</a:t>
            </a:r>
            <a:r>
              <a:rPr lang="en-US" altLang="de-DE" dirty="0">
                <a:latin typeface="Calibri" panose="020F0502020204030204" pitchFamily="34" charset="0"/>
                <a:cs typeface="Calibri" panose="020F0502020204030204" pitchFamily="34" charset="0"/>
              </a:rPr>
              <a:t>.</a:t>
            </a:r>
          </a:p>
          <a:p>
            <a:pPr algn="l" eaLnBrk="1" hangingPunct="1">
              <a:spcBef>
                <a:spcPct val="0"/>
              </a:spcBef>
              <a:buFont typeface="Wingdings" pitchFamily="2" charset="2"/>
              <a:buChar char="Ø"/>
            </a:pPr>
            <a:r>
              <a:rPr lang="en-US" altLang="de-DE" dirty="0">
                <a:latin typeface="Calibri" panose="020F0502020204030204" pitchFamily="34" charset="0"/>
                <a:cs typeface="Calibri" panose="020F0502020204030204" pitchFamily="34" charset="0"/>
              </a:rPr>
              <a:t> The beam is a high-impedance current source</a:t>
            </a:r>
            <a:r>
              <a:rPr lang="en-US" altLang="de-DE" sz="1600" dirty="0">
                <a:latin typeface="Calibri" panose="020F0502020204030204" pitchFamily="34" charset="0"/>
                <a:cs typeface="Calibri" panose="020F0502020204030204" pitchFamily="34" charset="0"/>
              </a:rPr>
              <a:t>:</a:t>
            </a:r>
          </a:p>
          <a:p>
            <a:pPr algn="l" eaLnBrk="1" hangingPunct="1"/>
            <a:endParaRPr lang="en-US" altLang="de-DE" sz="1600" dirty="0">
              <a:latin typeface="Calibri" panose="020F0502020204030204" pitchFamily="34" charset="0"/>
              <a:cs typeface="Calibri" panose="020F0502020204030204" pitchFamily="34" charset="0"/>
            </a:endParaRPr>
          </a:p>
        </p:txBody>
      </p:sp>
      <p:pic>
        <p:nvPicPr>
          <p:cNvPr id="5128"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5538" y="1827030"/>
            <a:ext cx="3738562" cy="2563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129"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45063" y="4173355"/>
            <a:ext cx="3700462" cy="536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91849" name="Object 9"/>
          <p:cNvGraphicFramePr>
            <a:graphicFrameLocks noChangeAspect="1"/>
          </p:cNvGraphicFramePr>
          <p:nvPr>
            <p:extLst>
              <p:ext uri="{D42A27DB-BD31-4B8C-83A1-F6EECF244321}">
                <p14:modId xmlns:p14="http://schemas.microsoft.com/office/powerpoint/2010/main" val="1208433344"/>
              </p:ext>
            </p:extLst>
          </p:nvPr>
        </p:nvGraphicFramePr>
        <p:xfrm>
          <a:off x="755650" y="3330393"/>
          <a:ext cx="3744913" cy="1862137"/>
        </p:xfrm>
        <a:graphic>
          <a:graphicData uri="http://schemas.openxmlformats.org/presentationml/2006/ole">
            <mc:AlternateContent xmlns:mc="http://schemas.openxmlformats.org/markup-compatibility/2006">
              <mc:Choice xmlns:v="urn:schemas-microsoft-com:vml" Requires="v">
                <p:oleObj spid="_x0000_s5756" name="Equation" r:id="rId7" imgW="2146300" imgH="1066800" progId="Equation.3">
                  <p:embed/>
                </p:oleObj>
              </mc:Choice>
              <mc:Fallback>
                <p:oleObj name="Equation" r:id="rId7" imgW="2146300" imgH="1066800" progId="Equation.3">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5650" y="3330393"/>
                        <a:ext cx="3744913" cy="1862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1850" name="Object 10"/>
          <p:cNvGraphicFramePr>
            <a:graphicFrameLocks noChangeAspect="1"/>
          </p:cNvGraphicFramePr>
          <p:nvPr>
            <p:extLst>
              <p:ext uri="{D42A27DB-BD31-4B8C-83A1-F6EECF244321}">
                <p14:modId xmlns:p14="http://schemas.microsoft.com/office/powerpoint/2010/main" val="1703136365"/>
              </p:ext>
            </p:extLst>
          </p:nvPr>
        </p:nvGraphicFramePr>
        <p:xfrm>
          <a:off x="1260475" y="5495743"/>
          <a:ext cx="4319588" cy="858837"/>
        </p:xfrm>
        <a:graphic>
          <a:graphicData uri="http://schemas.openxmlformats.org/presentationml/2006/ole">
            <mc:AlternateContent xmlns:mc="http://schemas.openxmlformats.org/markup-compatibility/2006">
              <mc:Choice xmlns:v="urn:schemas-microsoft-com:vml" Requires="v">
                <p:oleObj spid="_x0000_s5757" name="Equation" r:id="rId9" imgW="2362200" imgH="469900" progId="Equation.3">
                  <p:embed/>
                </p:oleObj>
              </mc:Choice>
              <mc:Fallback>
                <p:oleObj name="Equation" r:id="rId9" imgW="2362200" imgH="469900" progId="Equation.3">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60475" y="5495743"/>
                        <a:ext cx="4319588" cy="858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1851" name="Object 11"/>
          <p:cNvGraphicFramePr>
            <a:graphicFrameLocks noChangeAspect="1"/>
          </p:cNvGraphicFramePr>
          <p:nvPr>
            <p:extLst>
              <p:ext uri="{D42A27DB-BD31-4B8C-83A1-F6EECF244321}">
                <p14:modId xmlns:p14="http://schemas.microsoft.com/office/powerpoint/2010/main" val="4086941025"/>
              </p:ext>
            </p:extLst>
          </p:nvPr>
        </p:nvGraphicFramePr>
        <p:xfrm>
          <a:off x="6394450" y="5637030"/>
          <a:ext cx="2641600" cy="428625"/>
        </p:xfrm>
        <a:graphic>
          <a:graphicData uri="http://schemas.openxmlformats.org/presentationml/2006/ole">
            <mc:AlternateContent xmlns:mc="http://schemas.openxmlformats.org/markup-compatibility/2006">
              <mc:Choice xmlns:v="urn:schemas-microsoft-com:vml" Requires="v">
                <p:oleObj spid="_x0000_s5758" name="Equation" r:id="rId11" imgW="1409700" imgH="228600" progId="Equation.3">
                  <p:embed/>
                </p:oleObj>
              </mc:Choice>
              <mc:Fallback>
                <p:oleObj name="Equation" r:id="rId11" imgW="1409700" imgH="228600" progId="Equation.3">
                  <p:embed/>
                  <p:pic>
                    <p:nvPicPr>
                      <p:cNvPr id="0" name="Object 1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394450" y="5637030"/>
                        <a:ext cx="2641600" cy="428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1852" name="Text Box 12"/>
          <p:cNvSpPr txBox="1">
            <a:spLocks noChangeArrowheads="1"/>
          </p:cNvSpPr>
          <p:nvPr/>
        </p:nvSpPr>
        <p:spPr bwMode="auto">
          <a:xfrm>
            <a:off x="34925" y="5698943"/>
            <a:ext cx="13684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0000FF"/>
                </a:solidFill>
                <a:latin typeface="Calibri" panose="020F0502020204030204" pitchFamily="34" charset="0"/>
                <a:cs typeface="Calibri" panose="020F0502020204030204" pitchFamily="34" charset="0"/>
              </a:rPr>
              <a:t>Amplitude</a:t>
            </a:r>
            <a:r>
              <a:rPr lang="en-US" altLang="de-DE" dirty="0">
                <a:solidFill>
                  <a:srgbClr val="0000FF"/>
                </a:solidFill>
                <a:latin typeface="Calibri" panose="020F0502020204030204" pitchFamily="34" charset="0"/>
                <a:cs typeface="Calibri" panose="020F0502020204030204" pitchFamily="34" charset="0"/>
              </a:rPr>
              <a:t>: </a:t>
            </a:r>
          </a:p>
        </p:txBody>
      </p:sp>
      <p:sp>
        <p:nvSpPr>
          <p:cNvPr id="291853" name="Text Box 13"/>
          <p:cNvSpPr txBox="1">
            <a:spLocks noChangeArrowheads="1"/>
          </p:cNvSpPr>
          <p:nvPr/>
        </p:nvSpPr>
        <p:spPr bwMode="auto">
          <a:xfrm>
            <a:off x="5508625" y="5698943"/>
            <a:ext cx="1223963"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0000FF"/>
                </a:solidFill>
                <a:latin typeface="Calibri" panose="020F0502020204030204" pitchFamily="34" charset="0"/>
                <a:cs typeface="Calibri" panose="020F0502020204030204" pitchFamily="34" charset="0"/>
              </a:rPr>
              <a:t>Phase:</a:t>
            </a:r>
            <a:r>
              <a:rPr lang="en-US" altLang="de-DE" dirty="0">
                <a:solidFill>
                  <a:srgbClr val="0000FF"/>
                </a:solidFill>
                <a:latin typeface="Calibri" panose="020F0502020204030204" pitchFamily="34" charset="0"/>
                <a:cs typeface="Calibri" panose="020F0502020204030204" pitchFamily="34"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184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184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12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12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91845">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9185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185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185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18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846" grpId="0"/>
      <p:bldP spid="291852" grpId="0"/>
      <p:bldP spid="29185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4"/>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Example of Transfer Impedance for Proton Synchrotron</a:t>
            </a:r>
          </a:p>
        </p:txBody>
      </p:sp>
      <p:sp>
        <p:nvSpPr>
          <p:cNvPr id="6148" name="Text Box 5"/>
          <p:cNvSpPr txBox="1">
            <a:spLocks noChangeArrowheads="1"/>
          </p:cNvSpPr>
          <p:nvPr/>
        </p:nvSpPr>
        <p:spPr bwMode="auto">
          <a:xfrm>
            <a:off x="125413" y="1134680"/>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6149" name="Text Box 6"/>
              <p:cNvSpPr txBox="1">
                <a:spLocks noChangeArrowheads="1"/>
              </p:cNvSpPr>
              <p:nvPr/>
            </p:nvSpPr>
            <p:spPr bwMode="auto">
              <a:xfrm>
                <a:off x="290513" y="874330"/>
                <a:ext cx="8509000" cy="66858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The high-pass characteristic for typical synchrotron BPM:</a:t>
                </a:r>
              </a:p>
              <a:p>
                <a:pPr algn="l">
                  <a:spcBef>
                    <a:spcPts val="400"/>
                  </a:spcBef>
                  <a:buFont typeface="Wingdings" pitchFamily="2" charset="2"/>
                  <a:buNone/>
                </a:pPr>
                <a14:m>
                  <m:oMathPara xmlns:m="http://schemas.openxmlformats.org/officeDocument/2006/math">
                    <m:oMathParaPr>
                      <m:jc m:val="left"/>
                    </m:oMathParaPr>
                    <m:oMath xmlns:m="http://schemas.openxmlformats.org/officeDocument/2006/math">
                      <m:sSub>
                        <m:sSubPr>
                          <m:ctrlPr>
                            <a:rPr lang="en-US" altLang="de-DE" sz="2400" b="1" i="1" smtClean="0">
                              <a:solidFill>
                                <a:srgbClr val="0000FF"/>
                              </a:solidFill>
                              <a:latin typeface="Cambria Math" panose="02040503050406030204" pitchFamily="18" charset="0"/>
                              <a:cs typeface="Calibri" panose="020F0502020204030204" pitchFamily="34" charset="0"/>
                              <a:sym typeface="Symbol" pitchFamily="18" charset="2"/>
                            </a:rPr>
                          </m:ctrlPr>
                        </m:sSubPr>
                        <m:e>
                          <m:r>
                            <a:rPr lang="de-DE" altLang="de-DE" sz="2400" b="1" i="1" smtClean="0">
                              <a:solidFill>
                                <a:srgbClr val="0000FF"/>
                              </a:solidFill>
                              <a:latin typeface="Cambria Math" panose="02040503050406030204" pitchFamily="18" charset="0"/>
                              <a:cs typeface="Calibri" panose="020F0502020204030204" pitchFamily="34" charset="0"/>
                              <a:sym typeface="Symbol" pitchFamily="18" charset="2"/>
                            </a:rPr>
                            <m:t>𝑼</m:t>
                          </m:r>
                        </m:e>
                        <m:sub>
                          <m:r>
                            <a:rPr lang="de-DE" altLang="de-DE" sz="2400" b="1" i="1" smtClean="0">
                              <a:solidFill>
                                <a:srgbClr val="0000FF"/>
                              </a:solidFill>
                              <a:latin typeface="Cambria Math" panose="02040503050406030204" pitchFamily="18" charset="0"/>
                              <a:cs typeface="Calibri" panose="020F0502020204030204" pitchFamily="34" charset="0"/>
                              <a:sym typeface="Symbol" pitchFamily="18" charset="2"/>
                            </a:rPr>
                            <m:t>𝒊𝒎</m:t>
                          </m:r>
                        </m:sub>
                      </m:sSub>
                      <m:d>
                        <m:dPr>
                          <m:ctrlPr>
                            <a:rPr lang="de-DE" altLang="de-DE" sz="2400" b="1" i="1" smtClean="0">
                              <a:solidFill>
                                <a:srgbClr val="0000FF"/>
                              </a:solidFill>
                              <a:latin typeface="Cambria Math" panose="02040503050406030204" pitchFamily="18" charset="0"/>
                              <a:cs typeface="Calibri" panose="020F0502020204030204" pitchFamily="34" charset="0"/>
                              <a:sym typeface="Symbol" pitchFamily="18" charset="2"/>
                            </a:rPr>
                          </m:ctrlPr>
                        </m:dPr>
                        <m:e>
                          <m:r>
                            <a:rPr lang="de-DE" altLang="de-DE" sz="24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𝝎</m:t>
                          </m:r>
                        </m:e>
                      </m:d>
                      <m:r>
                        <a:rPr lang="de-DE" altLang="de-DE" sz="24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m:t>
                      </m:r>
                      <m:sSub>
                        <m:sSubPr>
                          <m:ctrlPr>
                            <a:rPr lang="de-DE" altLang="de-DE" sz="24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ctrlPr>
                        </m:sSubPr>
                        <m:e>
                          <m:r>
                            <a:rPr lang="de-DE" altLang="de-DE" sz="24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𝒁</m:t>
                          </m:r>
                        </m:e>
                        <m:sub>
                          <m:r>
                            <a:rPr lang="de-DE" altLang="de-DE" sz="24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𝒕</m:t>
                          </m:r>
                        </m:sub>
                      </m:sSub>
                      <m:r>
                        <a:rPr lang="de-DE" altLang="de-DE" sz="24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m:t>
                      </m:r>
                      <m:r>
                        <a:rPr lang="de-DE" altLang="de-DE" sz="24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𝝎</m:t>
                      </m:r>
                      <m:r>
                        <a:rPr lang="de-DE" altLang="de-DE" sz="24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m:t>
                      </m:r>
                      <m:sSub>
                        <m:sSubPr>
                          <m:ctrlPr>
                            <a:rPr lang="de-DE" altLang="de-DE" sz="24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ctrlPr>
                        </m:sSubPr>
                        <m:e>
                          <m:r>
                            <a:rPr lang="de-DE" altLang="de-DE" sz="24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𝑰</m:t>
                          </m:r>
                        </m:e>
                        <m:sub>
                          <m:r>
                            <a:rPr lang="de-DE" altLang="de-DE" sz="24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𝒃𝒆𝒂𝒎</m:t>
                          </m:r>
                        </m:sub>
                      </m:sSub>
                      <m:r>
                        <a:rPr lang="de-DE" altLang="de-DE" sz="24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m:t>
                      </m:r>
                      <m:r>
                        <a:rPr lang="de-DE" altLang="de-DE" sz="24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𝝎</m:t>
                      </m:r>
                      <m:r>
                        <a:rPr lang="de-DE" altLang="de-DE" sz="2400" b="1" i="1" smtClean="0">
                          <a:solidFill>
                            <a:srgbClr val="0000FF"/>
                          </a:solidFill>
                          <a:latin typeface="Cambria Math" panose="02040503050406030204" pitchFamily="18" charset="0"/>
                          <a:ea typeface="Cambria Math" panose="02040503050406030204" pitchFamily="18" charset="0"/>
                          <a:cs typeface="Calibri" panose="020F0502020204030204" pitchFamily="34" charset="0"/>
                          <a:sym typeface="Symbol" pitchFamily="18" charset="2"/>
                        </a:rPr>
                        <m:t>)</m:t>
                      </m:r>
                    </m:oMath>
                  </m:oMathPara>
                </a14:m>
                <a:endParaRPr lang="el-GR" altLang="de-DE" sz="2400" baseline="-25000" dirty="0">
                  <a:solidFill>
                    <a:srgbClr val="0000FF"/>
                  </a:solidFill>
                  <a:latin typeface="Calibri" panose="020F0502020204030204" pitchFamily="34" charset="0"/>
                  <a:cs typeface="Calibri" panose="020F0502020204030204" pitchFamily="34" charset="0"/>
                  <a:sym typeface="Symbol" pitchFamily="18" charset="2"/>
                </a:endParaRPr>
              </a:p>
            </p:txBody>
          </p:sp>
        </mc:Choice>
        <mc:Fallback xmlns="">
          <p:sp>
            <p:nvSpPr>
              <p:cNvPr id="6149" name="Text Box 6"/>
              <p:cNvSpPr txBox="1">
                <a:spLocks noRot="1" noChangeAspect="1" noMove="1" noResize="1" noEditPoints="1" noAdjustHandles="1" noChangeArrowheads="1" noChangeShapeType="1" noTextEdit="1"/>
              </p:cNvSpPr>
              <p:nvPr/>
            </p:nvSpPr>
            <p:spPr bwMode="auto">
              <a:xfrm>
                <a:off x="290513" y="874330"/>
                <a:ext cx="8509000" cy="668581"/>
              </a:xfrm>
              <a:prstGeom prst="rect">
                <a:avLst/>
              </a:prstGeom>
              <a:blipFill>
                <a:blip r:embed="rId3"/>
                <a:stretch>
                  <a:fillRect l="-789" t="-16364" b="-1363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293895" name="Text Box 7"/>
          <p:cNvSpPr txBox="1">
            <a:spLocks noChangeArrowheads="1"/>
          </p:cNvSpPr>
          <p:nvPr/>
        </p:nvSpPr>
        <p:spPr bwMode="auto">
          <a:xfrm>
            <a:off x="284163" y="4712778"/>
            <a:ext cx="8641781" cy="1615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dirty="0">
                <a:latin typeface="Calibri" panose="020F0502020204030204" pitchFamily="34" charset="0"/>
                <a:cs typeface="Calibri" panose="020F0502020204030204" pitchFamily="34" charset="0"/>
              </a:rPr>
              <a:t>Large signal strength </a:t>
            </a:r>
            <a:r>
              <a:rPr lang="en-US" altLang="de-DE" b="1" dirty="0">
                <a:latin typeface="Calibri" panose="020F0502020204030204" pitchFamily="34" charset="0"/>
                <a:cs typeface="Calibri" panose="020F0502020204030204" pitchFamily="34" charset="0"/>
                <a:sym typeface="Symbol" pitchFamily="18" charset="2"/>
              </a:rPr>
              <a:t></a:t>
            </a:r>
            <a:r>
              <a:rPr lang="en-US" altLang="de-DE" b="1" dirty="0">
                <a:solidFill>
                  <a:schemeClr val="tx2"/>
                </a:solidFill>
                <a:latin typeface="Calibri" panose="020F0502020204030204" pitchFamily="34" charset="0"/>
                <a:cs typeface="Calibri" panose="020F0502020204030204" pitchFamily="34" charset="0"/>
                <a:sym typeface="Symbol" pitchFamily="18" charset="2"/>
              </a:rPr>
              <a:t> </a:t>
            </a:r>
            <a:r>
              <a:rPr lang="en-US" altLang="de-DE" b="1" dirty="0">
                <a:solidFill>
                  <a:srgbClr val="0000FF"/>
                </a:solidFill>
                <a:latin typeface="Calibri" panose="020F0502020204030204" pitchFamily="34" charset="0"/>
                <a:cs typeface="Calibri" panose="020F0502020204030204" pitchFamily="34" charset="0"/>
              </a:rPr>
              <a:t>high impedance</a:t>
            </a:r>
            <a:r>
              <a:rPr lang="en-US" altLang="de-DE" dirty="0">
                <a:solidFill>
                  <a:srgbClr val="0000FF"/>
                </a:solidFill>
                <a:latin typeface="Calibri" panose="020F0502020204030204" pitchFamily="34" charset="0"/>
                <a:cs typeface="Calibri" panose="020F0502020204030204" pitchFamily="34" charset="0"/>
              </a:rPr>
              <a:t>   </a:t>
            </a:r>
          </a:p>
          <a:p>
            <a:pPr algn="l" eaLnBrk="1" hangingPunct="1">
              <a:lnSpc>
                <a:spcPct val="70000"/>
              </a:lnSpc>
            </a:pPr>
            <a:r>
              <a:rPr lang="en-US" altLang="de-DE" dirty="0">
                <a:latin typeface="Calibri" panose="020F0502020204030204" pitchFamily="34" charset="0"/>
                <a:cs typeface="Calibri" panose="020F0502020204030204" pitchFamily="34" charset="0"/>
              </a:rPr>
              <a:t>Smooth signal transmission </a:t>
            </a:r>
            <a:r>
              <a:rPr lang="en-US" altLang="de-DE" b="1" dirty="0">
                <a:latin typeface="Calibri" panose="020F0502020204030204" pitchFamily="34" charset="0"/>
                <a:cs typeface="Calibri" panose="020F0502020204030204" pitchFamily="34" charset="0"/>
                <a:sym typeface="Symbol" pitchFamily="18" charset="2"/>
              </a:rPr>
              <a:t> </a:t>
            </a:r>
            <a:r>
              <a:rPr lang="en-US" altLang="de-DE" b="1" dirty="0">
                <a:solidFill>
                  <a:srgbClr val="FF0000"/>
                </a:solidFill>
                <a:latin typeface="Calibri" panose="020F0502020204030204" pitchFamily="34" charset="0"/>
                <a:cs typeface="Calibri" panose="020F0502020204030204" pitchFamily="34" charset="0"/>
                <a:sym typeface="Symbol" pitchFamily="18" charset="2"/>
              </a:rPr>
              <a:t>50 </a:t>
            </a:r>
          </a:p>
          <a:p>
            <a:pPr algn="l" eaLnBrk="1" hangingPunct="1">
              <a:lnSpc>
                <a:spcPct val="70000"/>
              </a:lnSpc>
            </a:pPr>
            <a:r>
              <a:rPr lang="en-US" altLang="de-DE" b="1" dirty="0">
                <a:solidFill>
                  <a:srgbClr val="0000FF"/>
                </a:solidFill>
                <a:latin typeface="Calibri" panose="020F0502020204030204" pitchFamily="34" charset="0"/>
                <a:cs typeface="Calibri" panose="020F0502020204030204" pitchFamily="34" charset="0"/>
                <a:sym typeface="Symbol" pitchFamily="18" charset="2"/>
              </a:rPr>
              <a:t>Remark: </a:t>
            </a:r>
            <a:r>
              <a:rPr lang="en-US" altLang="de-DE" dirty="0">
                <a:latin typeface="Calibri" panose="020F0502020204030204" pitchFamily="34" charset="0"/>
                <a:cs typeface="Calibri" panose="020F0502020204030204" pitchFamily="34" charset="0"/>
                <a:sym typeface="Symbol" pitchFamily="18" charset="2"/>
              </a:rPr>
              <a:t>For</a:t>
            </a:r>
            <a:r>
              <a:rPr lang="en-US" altLang="de-DE" b="1" dirty="0">
                <a:latin typeface="Calibri" panose="020F0502020204030204" pitchFamily="34" charset="0"/>
                <a:cs typeface="Calibri" panose="020F0502020204030204" pitchFamily="34" charset="0"/>
                <a:sym typeface="Symbol" pitchFamily="18" charset="2"/>
              </a:rPr>
              <a:t> </a:t>
            </a:r>
            <a:r>
              <a:rPr lang="en-US" altLang="de-DE" b="1" i="1" dirty="0">
                <a:latin typeface="Calibri" panose="020F0502020204030204" pitchFamily="34" charset="0"/>
                <a:cs typeface="Calibri" panose="020F0502020204030204" pitchFamily="34" charset="0"/>
                <a:sym typeface="Symbol"/>
              </a:rPr>
              <a:t>  0 </a:t>
            </a:r>
            <a:r>
              <a:rPr lang="en-US" altLang="de-DE" dirty="0">
                <a:latin typeface="Calibri" panose="020F0502020204030204" pitchFamily="34" charset="0"/>
                <a:cs typeface="Calibri" panose="020F0502020204030204" pitchFamily="34" charset="0"/>
                <a:sym typeface="Symbol"/>
              </a:rPr>
              <a:t>it is </a:t>
            </a:r>
            <a:r>
              <a:rPr lang="en-US" altLang="de-DE" b="1" i="1" dirty="0" err="1">
                <a:latin typeface="Calibri" panose="020F0502020204030204" pitchFamily="34" charset="0"/>
                <a:cs typeface="Calibri" panose="020F0502020204030204" pitchFamily="34" charset="0"/>
                <a:sym typeface="Symbol"/>
              </a:rPr>
              <a:t>Z</a:t>
            </a:r>
            <a:r>
              <a:rPr lang="en-US" altLang="de-DE" b="1" i="1" baseline="-25000" dirty="0" err="1">
                <a:latin typeface="Calibri" panose="020F0502020204030204" pitchFamily="34" charset="0"/>
                <a:cs typeface="Calibri" panose="020F0502020204030204" pitchFamily="34" charset="0"/>
                <a:sym typeface="Symbol"/>
              </a:rPr>
              <a:t>t</a:t>
            </a:r>
            <a:r>
              <a:rPr lang="en-US" altLang="de-DE" b="1" i="1" baseline="-25000" dirty="0">
                <a:latin typeface="Calibri" panose="020F0502020204030204" pitchFamily="34" charset="0"/>
                <a:cs typeface="Calibri" panose="020F0502020204030204" pitchFamily="34" charset="0"/>
                <a:sym typeface="Symbol"/>
              </a:rPr>
              <a:t> </a:t>
            </a:r>
            <a:r>
              <a:rPr lang="en-US" altLang="de-DE" b="1" i="1" dirty="0">
                <a:latin typeface="Calibri" panose="020F0502020204030204" pitchFamily="34" charset="0"/>
                <a:cs typeface="Calibri" panose="020F0502020204030204" pitchFamily="34" charset="0"/>
                <a:sym typeface="Symbol"/>
              </a:rPr>
              <a:t> 0  </a:t>
            </a:r>
            <a:r>
              <a:rPr lang="en-US" altLang="de-DE" dirty="0">
                <a:latin typeface="Calibri" panose="020F0502020204030204" pitchFamily="34" charset="0"/>
                <a:cs typeface="Calibri" panose="020F0502020204030204" pitchFamily="34" charset="0"/>
                <a:sym typeface="Symbol"/>
              </a:rPr>
              <a:t>i.e. </a:t>
            </a:r>
            <a:r>
              <a:rPr lang="en-US" altLang="de-DE" b="1" dirty="0">
                <a:latin typeface="Calibri" panose="020F0502020204030204" pitchFamily="34" charset="0"/>
                <a:cs typeface="Calibri" panose="020F0502020204030204" pitchFamily="34" charset="0"/>
                <a:sym typeface="Symbol"/>
              </a:rPr>
              <a:t>n</a:t>
            </a:r>
            <a:r>
              <a:rPr lang="en-US" altLang="de-DE" b="1" dirty="0">
                <a:latin typeface="Calibri" panose="020F0502020204030204" pitchFamily="34" charset="0"/>
                <a:cs typeface="Calibri" panose="020F0502020204030204" pitchFamily="34" charset="0"/>
                <a:sym typeface="Symbol" pitchFamily="18" charset="2"/>
              </a:rPr>
              <a:t>o</a:t>
            </a:r>
            <a:r>
              <a:rPr lang="en-US" altLang="de-DE" dirty="0">
                <a:latin typeface="Calibri" panose="020F0502020204030204" pitchFamily="34" charset="0"/>
                <a:cs typeface="Calibri" panose="020F0502020204030204" pitchFamily="34" charset="0"/>
                <a:sym typeface="Symbol" pitchFamily="18" charset="2"/>
              </a:rPr>
              <a:t> signal is transferred from dc-beams e.g. </a:t>
            </a:r>
          </a:p>
          <a:p>
            <a:pPr algn="l" eaLnBrk="1" hangingPunct="1">
              <a:lnSpc>
                <a:spcPct val="70000"/>
              </a:lnSpc>
            </a:pPr>
            <a:r>
              <a:rPr lang="en-US" altLang="de-DE" dirty="0">
                <a:latin typeface="Calibri" panose="020F0502020204030204" pitchFamily="34" charset="0"/>
                <a:cs typeface="Calibri" panose="020F0502020204030204" pitchFamily="34" charset="0"/>
                <a:sym typeface="Symbol" pitchFamily="18" charset="2"/>
              </a:rPr>
              <a:t>                </a:t>
            </a:r>
            <a:r>
              <a:rPr lang="en-US" altLang="de-DE" dirty="0">
                <a:latin typeface="Calibri" panose="020F0502020204030204" pitchFamily="34" charset="0"/>
                <a:cs typeface="Calibri" panose="020F0502020204030204" pitchFamily="34" charset="0"/>
                <a:sym typeface="Wingdings" pitchFamily="2" charset="2"/>
              </a:rPr>
              <a:t> </a:t>
            </a:r>
            <a:r>
              <a:rPr lang="en-US" altLang="de-DE" dirty="0">
                <a:latin typeface="Calibri" panose="020F0502020204030204" pitchFamily="34" charset="0"/>
                <a:cs typeface="Calibri" panose="020F0502020204030204" pitchFamily="34" charset="0"/>
                <a:sym typeface="Symbol" pitchFamily="18" charset="2"/>
              </a:rPr>
              <a:t>de-bunched beam  inside a synchrotron</a:t>
            </a:r>
          </a:p>
          <a:p>
            <a:pPr algn="l" eaLnBrk="1" hangingPunct="1">
              <a:lnSpc>
                <a:spcPct val="70000"/>
              </a:lnSpc>
            </a:pPr>
            <a:r>
              <a:rPr lang="en-US" altLang="de-DE" dirty="0">
                <a:latin typeface="Calibri" panose="020F0502020204030204" pitchFamily="34" charset="0"/>
                <a:cs typeface="Calibri" panose="020F0502020204030204" pitchFamily="34" charset="0"/>
                <a:sym typeface="Wingdings" pitchFamily="2" charset="2"/>
              </a:rPr>
              <a:t>                </a:t>
            </a:r>
            <a:r>
              <a:rPr lang="en-US" altLang="de-DE" dirty="0">
                <a:latin typeface="Calibri" panose="020F0502020204030204" pitchFamily="34" charset="0"/>
                <a:cs typeface="Calibri" panose="020F0502020204030204" pitchFamily="34" charset="0"/>
                <a:sym typeface="Symbol" pitchFamily="18" charset="2"/>
              </a:rPr>
              <a:t> for slow extraction in a transfer line  </a:t>
            </a:r>
            <a:r>
              <a:rPr lang="en-US" altLang="de-DE" dirty="0">
                <a:latin typeface="Calibri" panose="020F0502020204030204" pitchFamily="34" charset="0"/>
                <a:cs typeface="Calibri" panose="020F0502020204030204" pitchFamily="34" charset="0"/>
              </a:rPr>
              <a:t> </a:t>
            </a:r>
            <a:endParaRPr lang="el-GR" altLang="de-DE" dirty="0">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6151" name="Object 8"/>
              <p:cNvSpPr txBox="1"/>
              <p:nvPr/>
            </p:nvSpPr>
            <p:spPr bwMode="auto">
              <a:xfrm>
                <a:off x="82550" y="1749425"/>
                <a:ext cx="3998913" cy="1271588"/>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n-GB" i="1">
                          <a:solidFill>
                            <a:srgbClr val="000000"/>
                          </a:solidFill>
                          <a:latin typeface="Cambria Math" panose="02040503050406030204" pitchFamily="18" charset="0"/>
                        </a:rPr>
                        <m:t>|</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𝑍</m:t>
                          </m:r>
                        </m:e>
                        <m:sub>
                          <m:r>
                            <a:rPr lang="en-GB" i="1">
                              <a:solidFill>
                                <a:srgbClr val="000000"/>
                              </a:solidFill>
                              <a:latin typeface="Cambria Math" panose="02040503050406030204" pitchFamily="18" charset="0"/>
                            </a:rPr>
                            <m:t>𝑡</m:t>
                          </m:r>
                        </m:sub>
                      </m:sSub>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𝐴</m:t>
                          </m:r>
                        </m:num>
                        <m:den>
                          <m:r>
                            <a:rPr lang="en-GB" i="1">
                              <a:solidFill>
                                <a:srgbClr val="000000"/>
                              </a:solidFill>
                              <a:latin typeface="Cambria Math" panose="02040503050406030204" pitchFamily="18" charset="0"/>
                            </a:rPr>
                            <m:t>2</m:t>
                          </m:r>
                          <m:r>
                            <a:rPr lang="en-GB" i="1">
                              <a:solidFill>
                                <a:srgbClr val="000000"/>
                              </a:solidFill>
                              <a:latin typeface="Cambria Math" panose="02040503050406030204" pitchFamily="18" charset="0"/>
                            </a:rPr>
                            <m:t>𝜋</m:t>
                          </m:r>
                          <m:r>
                            <a:rPr lang="en-GB" i="1">
                              <a:solidFill>
                                <a:srgbClr val="000000"/>
                              </a:solidFill>
                              <a:latin typeface="Cambria Math" panose="02040503050406030204" pitchFamily="18" charset="0"/>
                            </a:rPr>
                            <m:t>𝑎</m:t>
                          </m:r>
                        </m:den>
                      </m:f>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1</m:t>
                          </m:r>
                        </m:num>
                        <m:den>
                          <m:r>
                            <a:rPr lang="en-GB" i="1">
                              <a:solidFill>
                                <a:srgbClr val="000000"/>
                              </a:solidFill>
                              <a:latin typeface="Cambria Math" panose="02040503050406030204" pitchFamily="18" charset="0"/>
                            </a:rPr>
                            <m:t>𝛽</m:t>
                          </m:r>
                          <m:r>
                            <a:rPr lang="en-GB" i="1">
                              <a:solidFill>
                                <a:srgbClr val="000000"/>
                              </a:solidFill>
                              <a:latin typeface="Cambria Math" panose="02040503050406030204" pitchFamily="18" charset="0"/>
                            </a:rPr>
                            <m:t>𝑐</m:t>
                          </m:r>
                        </m:den>
                      </m:f>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1</m:t>
                          </m:r>
                        </m:num>
                        <m:den>
                          <m:r>
                            <a:rPr lang="en-GB" i="1">
                              <a:solidFill>
                                <a:srgbClr val="000000"/>
                              </a:solidFill>
                              <a:latin typeface="Cambria Math" panose="02040503050406030204" pitchFamily="18" charset="0"/>
                            </a:rPr>
                            <m:t>𝐶</m:t>
                          </m:r>
                        </m:den>
                      </m:f>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𝜔</m:t>
                          </m:r>
                          <m:r>
                            <a:rPr lang="en-GB" i="1">
                              <a:solidFill>
                                <a:srgbClr val="000000"/>
                              </a:solidFill>
                              <a:latin typeface="Cambria Math" panose="02040503050406030204" pitchFamily="18" charset="0"/>
                            </a:rPr>
                            <m:t>/</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𝜔</m:t>
                              </m:r>
                            </m:e>
                            <m:sub>
                              <m:r>
                                <a:rPr lang="en-GB" i="1">
                                  <a:solidFill>
                                    <a:srgbClr val="000000"/>
                                  </a:solidFill>
                                  <a:latin typeface="Cambria Math" panose="02040503050406030204" pitchFamily="18" charset="0"/>
                                </a:rPr>
                                <m:t>𝑐𝑢𝑡</m:t>
                              </m:r>
                            </m:sub>
                          </m:sSub>
                        </m:num>
                        <m:den>
                          <m:sSub>
                            <m:sSubPr>
                              <m:ctrlPr>
                                <a:rPr lang="en-GB" i="1">
                                  <a:solidFill>
                                    <a:srgbClr val="000000"/>
                                  </a:solidFill>
                                  <a:latin typeface="Cambria Math" panose="02040503050406030204" pitchFamily="18" charset="0"/>
                                </a:rPr>
                              </m:ctrlPr>
                            </m:sSubPr>
                            <m:e>
                              <m:rad>
                                <m:radPr>
                                  <m:degHide m:val="on"/>
                                  <m:ctrlPr>
                                    <a:rPr lang="en-GB" i="1">
                                      <a:solidFill>
                                        <a:srgbClr val="000000"/>
                                      </a:solidFill>
                                      <a:latin typeface="Cambria Math" panose="02040503050406030204" pitchFamily="18" charset="0"/>
                                    </a:rPr>
                                  </m:ctrlPr>
                                </m:radPr>
                                <m:deg/>
                                <m:e>
                                  <m:r>
                                    <a:rPr lang="en-GB" i="1">
                                      <a:solidFill>
                                        <a:srgbClr val="000000"/>
                                      </a:solidFill>
                                      <a:latin typeface="Cambria Math" panose="02040503050406030204" pitchFamily="18" charset="0"/>
                                    </a:rPr>
                                    <m:t>1+</m:t>
                                  </m:r>
                                  <m:sSup>
                                    <m:sSupPr>
                                      <m:ctrlPr>
                                        <a:rPr lang="en-GB" i="1">
                                          <a:solidFill>
                                            <a:srgbClr val="000000"/>
                                          </a:solidFill>
                                          <a:latin typeface="Cambria Math" panose="02040503050406030204" pitchFamily="18" charset="0"/>
                                        </a:rPr>
                                      </m:ctrlPr>
                                    </m:sSupPr>
                                    <m:e>
                                      <m:r>
                                        <a:rPr lang="en-GB" i="1">
                                          <a:solidFill>
                                            <a:srgbClr val="000000"/>
                                          </a:solidFill>
                                          <a:latin typeface="Cambria Math" panose="02040503050406030204" pitchFamily="18" charset="0"/>
                                        </a:rPr>
                                        <m:t>𝜔</m:t>
                                      </m:r>
                                    </m:e>
                                    <m:sup>
                                      <m:r>
                                        <a:rPr lang="en-GB" i="1">
                                          <a:solidFill>
                                            <a:srgbClr val="000000"/>
                                          </a:solidFill>
                                          <a:latin typeface="Cambria Math" panose="02040503050406030204" pitchFamily="18" charset="0"/>
                                        </a:rPr>
                                        <m:t>2</m:t>
                                      </m:r>
                                    </m:sup>
                                  </m:sSup>
                                  <m:r>
                                    <a:rPr lang="en-GB" i="1">
                                      <a:solidFill>
                                        <a:srgbClr val="000000"/>
                                      </a:solidFill>
                                      <a:latin typeface="Cambria Math" panose="02040503050406030204" pitchFamily="18" charset="0"/>
                                    </a:rPr>
                                    <m:t>/</m:t>
                                  </m:r>
                                  <m:sSub>
                                    <m:sSubPr>
                                      <m:ctrlPr>
                                        <a:rPr lang="en-GB" i="1">
                                          <a:solidFill>
                                            <a:srgbClr val="000000"/>
                                          </a:solidFill>
                                          <a:latin typeface="Cambria Math" panose="02040503050406030204" pitchFamily="18" charset="0"/>
                                        </a:rPr>
                                      </m:ctrlPr>
                                    </m:sSubPr>
                                    <m:e>
                                      <m:sSup>
                                        <m:sSupPr>
                                          <m:ctrlPr>
                                            <a:rPr lang="en-GB" i="1">
                                              <a:solidFill>
                                                <a:srgbClr val="000000"/>
                                              </a:solidFill>
                                              <a:latin typeface="Cambria Math" panose="02040503050406030204" pitchFamily="18" charset="0"/>
                                            </a:rPr>
                                          </m:ctrlPr>
                                        </m:sSupPr>
                                        <m:e>
                                          <m:r>
                                            <a:rPr lang="en-GB" i="1">
                                              <a:solidFill>
                                                <a:srgbClr val="000000"/>
                                              </a:solidFill>
                                              <a:latin typeface="Cambria Math" panose="02040503050406030204" pitchFamily="18" charset="0"/>
                                            </a:rPr>
                                            <m:t>𝜔</m:t>
                                          </m:r>
                                        </m:e>
                                        <m:sup>
                                          <m:r>
                                            <a:rPr lang="en-GB" i="1">
                                              <a:solidFill>
                                                <a:srgbClr val="000000"/>
                                              </a:solidFill>
                                              <a:latin typeface="Cambria Math" panose="02040503050406030204" pitchFamily="18" charset="0"/>
                                            </a:rPr>
                                            <m:t>2</m:t>
                                          </m:r>
                                        </m:sup>
                                      </m:sSup>
                                    </m:e>
                                    <m:sub>
                                      <m:r>
                                        <a:rPr lang="en-GB" i="1">
                                          <a:solidFill>
                                            <a:srgbClr val="000000"/>
                                          </a:solidFill>
                                          <a:latin typeface="Cambria Math" panose="02040503050406030204" pitchFamily="18" charset="0"/>
                                        </a:rPr>
                                        <m:t>𝑐𝑢𝑡</m:t>
                                      </m:r>
                                    </m:sub>
                                  </m:sSub>
                                </m:e>
                              </m:rad>
                            </m:e>
                            <m:sub/>
                          </m:sSub>
                        </m:den>
                      </m:f>
                    </m:oMath>
                  </m:oMathPara>
                </a14:m>
                <a:br>
                  <a:rPr lang="en-GB" dirty="0">
                    <a:solidFill>
                      <a:srgbClr val="000000"/>
                    </a:solidFill>
                  </a:rPr>
                </a:br>
                <a:endParaRPr lang="en-GB" dirty="0"/>
              </a:p>
            </p:txBody>
          </p:sp>
        </mc:Choice>
        <mc:Fallback xmlns="">
          <p:sp>
            <p:nvSpPr>
              <p:cNvPr id="6151" name="Object 8"/>
              <p:cNvSpPr txBox="1">
                <a:spLocks noRot="1" noChangeAspect="1" noMove="1" noResize="1" noEditPoints="1" noAdjustHandles="1" noChangeArrowheads="1" noChangeShapeType="1" noTextEdit="1"/>
              </p:cNvSpPr>
              <p:nvPr/>
            </p:nvSpPr>
            <p:spPr bwMode="auto">
              <a:xfrm>
                <a:off x="82550" y="1749425"/>
                <a:ext cx="3998913" cy="1271588"/>
              </a:xfrm>
              <a:prstGeom prst="rect">
                <a:avLst/>
              </a:prstGeom>
              <a:blipFill>
                <a:blip r:embed="rId4"/>
                <a:stretch>
                  <a:fillRect/>
                </a:stretch>
              </a:blipFill>
              <a:ln>
                <a:noFill/>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152" name="Object 9"/>
              <p:cNvSpPr txBox="1"/>
              <p:nvPr/>
            </p:nvSpPr>
            <p:spPr bwMode="auto">
              <a:xfrm>
                <a:off x="371475" y="2566988"/>
                <a:ext cx="2279650" cy="436562"/>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n-GB" i="1">
                          <a:solidFill>
                            <a:srgbClr val="000000"/>
                          </a:solidFill>
                          <a:latin typeface="Cambria Math" panose="02040503050406030204" pitchFamily="18" charset="0"/>
                        </a:rPr>
                        <m:t>𝜙</m:t>
                      </m:r>
                      <m:r>
                        <a:rPr lang="en-GB" i="1">
                          <a:solidFill>
                            <a:srgbClr val="000000"/>
                          </a:solidFill>
                          <a:latin typeface="Cambria Math" panose="02040503050406030204" pitchFamily="18" charset="0"/>
                        </a:rPr>
                        <m:t>=</m:t>
                      </m:r>
                      <m:r>
                        <m:rPr>
                          <m:nor/>
                        </m:rPr>
                        <a:rPr lang="en-GB" i="0">
                          <a:solidFill>
                            <a:srgbClr val="000000"/>
                          </a:solidFill>
                          <a:latin typeface="Cambria Math" panose="02040503050406030204" pitchFamily="18" charset="0"/>
                        </a:rPr>
                        <m:t>arctan</m:t>
                      </m:r>
                      <m:r>
                        <a:rPr lang="en-GB" i="1">
                          <a:solidFill>
                            <a:srgbClr val="000000"/>
                          </a:solidFill>
                          <a:latin typeface="Cambria Math" panose="02040503050406030204" pitchFamily="18" charset="0"/>
                        </a:rPr>
                        <m:t>(</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𝜔</m:t>
                          </m:r>
                        </m:e>
                        <m:sub>
                          <m:r>
                            <a:rPr lang="en-GB" i="1">
                              <a:solidFill>
                                <a:srgbClr val="000000"/>
                              </a:solidFill>
                              <a:latin typeface="Cambria Math" panose="02040503050406030204" pitchFamily="18" charset="0"/>
                            </a:rPr>
                            <m:t>𝑐𝑢𝑡</m:t>
                          </m:r>
                        </m:sub>
                      </m:sSub>
                      <m:r>
                        <a:rPr lang="en-GB" i="1">
                          <a:solidFill>
                            <a:srgbClr val="000000"/>
                          </a:solidFill>
                          <a:latin typeface="Cambria Math" panose="02040503050406030204" pitchFamily="18" charset="0"/>
                        </a:rPr>
                        <m:t>/</m:t>
                      </m:r>
                      <m:r>
                        <a:rPr lang="en-GB" i="1">
                          <a:solidFill>
                            <a:srgbClr val="000000"/>
                          </a:solidFill>
                          <a:latin typeface="Cambria Math" panose="02040503050406030204" pitchFamily="18" charset="0"/>
                        </a:rPr>
                        <m:t>𝜔</m:t>
                      </m:r>
                      <m:r>
                        <a:rPr lang="en-GB" i="1">
                          <a:solidFill>
                            <a:srgbClr val="000000"/>
                          </a:solidFill>
                          <a:latin typeface="Cambria Math" panose="02040503050406030204" pitchFamily="18" charset="0"/>
                        </a:rPr>
                        <m:t>)</m:t>
                      </m:r>
                    </m:oMath>
                  </m:oMathPara>
                </a14:m>
                <a:endParaRPr lang="en-GB" dirty="0"/>
              </a:p>
            </p:txBody>
          </p:sp>
        </mc:Choice>
        <mc:Fallback xmlns="">
          <p:sp>
            <p:nvSpPr>
              <p:cNvPr id="6152" name="Object 9"/>
              <p:cNvSpPr txBox="1">
                <a:spLocks noRot="1" noChangeAspect="1" noMove="1" noResize="1" noEditPoints="1" noAdjustHandles="1" noChangeArrowheads="1" noChangeShapeType="1" noTextEdit="1"/>
              </p:cNvSpPr>
              <p:nvPr/>
            </p:nvSpPr>
            <p:spPr bwMode="auto">
              <a:xfrm>
                <a:off x="371475" y="2566988"/>
                <a:ext cx="2279650" cy="436562"/>
              </a:xfrm>
              <a:prstGeom prst="rect">
                <a:avLst/>
              </a:prstGeom>
              <a:blipFill>
                <a:blip r:embed="rId5"/>
                <a:stretch>
                  <a:fillRect l="-802"/>
                </a:stretch>
              </a:blipFill>
              <a:ln>
                <a:noFill/>
              </a:ln>
              <a:effectLst/>
            </p:spPr>
            <p:txBody>
              <a:bodyPr/>
              <a:lstStyle/>
              <a:p>
                <a:r>
                  <a:rPr lang="en-GB">
                    <a:noFill/>
                  </a:rPr>
                  <a:t> </a:t>
                </a:r>
              </a:p>
            </p:txBody>
          </p:sp>
        </mc:Fallback>
      </mc:AlternateContent>
      <p:sp>
        <p:nvSpPr>
          <p:cNvPr id="6153" name="Text Box 10"/>
          <p:cNvSpPr txBox="1">
            <a:spLocks noChangeArrowheads="1"/>
          </p:cNvSpPr>
          <p:nvPr/>
        </p:nvSpPr>
        <p:spPr bwMode="auto">
          <a:xfrm>
            <a:off x="298450" y="3079368"/>
            <a:ext cx="3160713" cy="1550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de-DE" altLang="de-DE" dirty="0">
                <a:solidFill>
                  <a:srgbClr val="0000FF"/>
                </a:solidFill>
                <a:latin typeface="Calibri" panose="020F0502020204030204" pitchFamily="34" charset="0"/>
                <a:cs typeface="Calibri" panose="020F0502020204030204" pitchFamily="34" charset="0"/>
                <a:sym typeface="Symbol" pitchFamily="18" charset="2"/>
              </a:rPr>
              <a:t>Parameter </a:t>
            </a:r>
            <a:r>
              <a:rPr lang="de-DE" altLang="de-DE" dirty="0" err="1">
                <a:solidFill>
                  <a:srgbClr val="0000FF"/>
                </a:solidFill>
                <a:latin typeface="Calibri" panose="020F0502020204030204" pitchFamily="34" charset="0"/>
                <a:cs typeface="Calibri" panose="020F0502020204030204" pitchFamily="34" charset="0"/>
                <a:sym typeface="Symbol" pitchFamily="18" charset="2"/>
              </a:rPr>
              <a:t>for</a:t>
            </a:r>
            <a:r>
              <a:rPr lang="de-DE" altLang="de-DE" dirty="0">
                <a:solidFill>
                  <a:srgbClr val="0000FF"/>
                </a:solidFill>
                <a:latin typeface="Calibri" panose="020F0502020204030204" pitchFamily="34" charset="0"/>
                <a:cs typeface="Calibri" panose="020F0502020204030204" pitchFamily="34" charset="0"/>
                <a:sym typeface="Symbol" pitchFamily="18" charset="2"/>
              </a:rPr>
              <a:t> linear-</a:t>
            </a:r>
            <a:r>
              <a:rPr lang="de-DE" altLang="de-DE" dirty="0" err="1">
                <a:solidFill>
                  <a:srgbClr val="0000FF"/>
                </a:solidFill>
                <a:latin typeface="Calibri" panose="020F0502020204030204" pitchFamily="34" charset="0"/>
                <a:cs typeface="Calibri" panose="020F0502020204030204" pitchFamily="34" charset="0"/>
                <a:sym typeface="Symbol" pitchFamily="18" charset="2"/>
              </a:rPr>
              <a:t>cut</a:t>
            </a:r>
            <a:r>
              <a:rPr lang="de-DE" altLang="de-DE" dirty="0">
                <a:solidFill>
                  <a:srgbClr val="0000FF"/>
                </a:solidFill>
                <a:latin typeface="Calibri" panose="020F0502020204030204" pitchFamily="34" charset="0"/>
                <a:cs typeface="Calibri" panose="020F0502020204030204" pitchFamily="34" charset="0"/>
                <a:sym typeface="Symbol" pitchFamily="18" charset="2"/>
              </a:rPr>
              <a:t> BPM:</a:t>
            </a:r>
          </a:p>
          <a:p>
            <a:pPr algn="l">
              <a:lnSpc>
                <a:spcPct val="60000"/>
              </a:lnSpc>
              <a:buFont typeface="Wingdings" pitchFamily="2" charset="2"/>
              <a:buNone/>
            </a:pPr>
            <a:r>
              <a:rPr lang="de-DE" altLang="de-DE" b="1" i="1" dirty="0">
                <a:latin typeface="Calibri" panose="020F0502020204030204" pitchFamily="34" charset="0"/>
                <a:cs typeface="Calibri" panose="020F0502020204030204" pitchFamily="34" charset="0"/>
                <a:sym typeface="Symbol" pitchFamily="18" charset="2"/>
              </a:rPr>
              <a:t>C </a:t>
            </a:r>
            <a:r>
              <a:rPr lang="de-DE" altLang="de-DE" dirty="0">
                <a:latin typeface="Calibri" panose="020F0502020204030204" pitchFamily="34" charset="0"/>
                <a:cs typeface="Calibri" panose="020F0502020204030204" pitchFamily="34" charset="0"/>
                <a:sym typeface="Symbol" pitchFamily="18" charset="2"/>
              </a:rPr>
              <a:t>= 100pF, </a:t>
            </a:r>
            <a:r>
              <a:rPr lang="de-DE" altLang="de-DE" b="1" i="1" dirty="0">
                <a:latin typeface="Calibri" panose="020F0502020204030204" pitchFamily="34" charset="0"/>
                <a:cs typeface="Calibri" panose="020F0502020204030204" pitchFamily="34" charset="0"/>
                <a:sym typeface="Symbol" pitchFamily="18" charset="2"/>
              </a:rPr>
              <a:t>l </a:t>
            </a:r>
            <a:r>
              <a:rPr lang="de-DE" altLang="de-DE" dirty="0">
                <a:latin typeface="Calibri" panose="020F0502020204030204" pitchFamily="34" charset="0"/>
                <a:cs typeface="Calibri" panose="020F0502020204030204" pitchFamily="34" charset="0"/>
                <a:sym typeface="Symbol" pitchFamily="18" charset="2"/>
              </a:rPr>
              <a:t>= 10cm, </a:t>
            </a:r>
            <a:r>
              <a:rPr lang="el-GR" altLang="de-DE" b="1" i="1" dirty="0">
                <a:latin typeface="Calibri" panose="020F0502020204030204" pitchFamily="34" charset="0"/>
                <a:cs typeface="Calibri" panose="020F0502020204030204" pitchFamily="34" charset="0"/>
                <a:sym typeface="Symbol" panose="05050102010706020507" pitchFamily="18" charset="2"/>
              </a:rPr>
              <a:t></a:t>
            </a:r>
            <a:r>
              <a:rPr lang="de-DE" altLang="de-DE" b="1" i="1" dirty="0">
                <a:latin typeface="Calibri" panose="020F0502020204030204" pitchFamily="34" charset="0"/>
                <a:cs typeface="Calibri" panose="020F0502020204030204" pitchFamily="34" charset="0"/>
                <a:sym typeface="Symbol" panose="05050102010706020507" pitchFamily="18" charset="2"/>
              </a:rPr>
              <a:t> </a:t>
            </a:r>
            <a:r>
              <a:rPr lang="de-DE" altLang="de-DE" dirty="0">
                <a:latin typeface="Calibri" panose="020F0502020204030204" pitchFamily="34" charset="0"/>
                <a:cs typeface="Calibri" panose="020F0502020204030204" pitchFamily="34" charset="0"/>
                <a:sym typeface="Symbol" pitchFamily="18" charset="2"/>
              </a:rPr>
              <a:t>= 50%</a:t>
            </a:r>
          </a:p>
          <a:p>
            <a:pPr algn="l">
              <a:lnSpc>
                <a:spcPct val="60000"/>
              </a:lnSpc>
              <a:buFont typeface="Wingdings" pitchFamily="2" charset="2"/>
              <a:buNone/>
            </a:pPr>
            <a:r>
              <a:rPr lang="de-DE" altLang="de-DE" b="1" i="1" dirty="0" err="1">
                <a:latin typeface="Calibri" panose="020F0502020204030204" pitchFamily="34" charset="0"/>
                <a:cs typeface="Calibri" panose="020F0502020204030204" pitchFamily="34" charset="0"/>
                <a:sym typeface="Symbol" pitchFamily="18" charset="2"/>
              </a:rPr>
              <a:t>f</a:t>
            </a:r>
            <a:r>
              <a:rPr lang="de-DE" altLang="de-DE" sz="2400" b="1" i="1" baseline="-25000" dirty="0" err="1">
                <a:latin typeface="Calibri" panose="020F0502020204030204" pitchFamily="34" charset="0"/>
                <a:cs typeface="Calibri" panose="020F0502020204030204" pitchFamily="34" charset="0"/>
                <a:sym typeface="Symbol" pitchFamily="18" charset="2"/>
              </a:rPr>
              <a:t>cut</a:t>
            </a:r>
            <a:r>
              <a:rPr lang="de-DE" altLang="de-DE" b="1" i="1" dirty="0">
                <a:latin typeface="Calibri" panose="020F0502020204030204" pitchFamily="34" charset="0"/>
                <a:cs typeface="Calibri" panose="020F0502020204030204" pitchFamily="34" charset="0"/>
                <a:sym typeface="Symbol" pitchFamily="18" charset="2"/>
              </a:rPr>
              <a:t>= </a:t>
            </a:r>
            <a:r>
              <a:rPr lang="el-GR" altLang="de-DE" b="1" i="1" dirty="0">
                <a:latin typeface="Calibri" panose="020F0502020204030204" pitchFamily="34" charset="0"/>
                <a:cs typeface="Calibri" panose="020F0502020204030204" pitchFamily="34" charset="0"/>
                <a:sym typeface="Symbol" pitchFamily="18" charset="2"/>
              </a:rPr>
              <a:t>ω</a:t>
            </a:r>
            <a:r>
              <a:rPr lang="de-DE" altLang="de-DE" b="1" i="1" dirty="0">
                <a:latin typeface="Calibri" panose="020F0502020204030204" pitchFamily="34" charset="0"/>
                <a:cs typeface="Calibri" panose="020F0502020204030204" pitchFamily="34" charset="0"/>
                <a:sym typeface="Symbol" pitchFamily="18" charset="2"/>
              </a:rPr>
              <a:t>/2</a:t>
            </a:r>
            <a:r>
              <a:rPr lang="el-GR" altLang="de-DE" b="1" i="1" dirty="0">
                <a:latin typeface="Calibri" panose="020F0502020204030204" pitchFamily="34" charset="0"/>
                <a:cs typeface="Calibri" panose="020F0502020204030204" pitchFamily="34" charset="0"/>
                <a:sym typeface="Symbol" pitchFamily="18" charset="2"/>
              </a:rPr>
              <a:t>π</a:t>
            </a:r>
            <a:r>
              <a:rPr lang="de-DE" altLang="de-DE" b="1" i="1" dirty="0">
                <a:latin typeface="Calibri" panose="020F0502020204030204" pitchFamily="34" charset="0"/>
                <a:cs typeface="Calibri" panose="020F0502020204030204" pitchFamily="34" charset="0"/>
                <a:sym typeface="Symbol" pitchFamily="18" charset="2"/>
              </a:rPr>
              <a:t>=(2</a:t>
            </a:r>
            <a:r>
              <a:rPr lang="el-GR" altLang="de-DE" b="1" i="1" dirty="0">
                <a:latin typeface="Calibri" panose="020F0502020204030204" pitchFamily="34" charset="0"/>
                <a:cs typeface="Calibri" panose="020F0502020204030204" pitchFamily="34" charset="0"/>
                <a:sym typeface="Symbol" pitchFamily="18" charset="2"/>
              </a:rPr>
              <a:t>π</a:t>
            </a:r>
            <a:r>
              <a:rPr lang="de-DE" altLang="de-DE" b="1" i="1" dirty="0">
                <a:latin typeface="Calibri" panose="020F0502020204030204" pitchFamily="34" charset="0"/>
                <a:cs typeface="Calibri" panose="020F0502020204030204" pitchFamily="34" charset="0"/>
                <a:sym typeface="Symbol" pitchFamily="18" charset="2"/>
              </a:rPr>
              <a:t>RC)</a:t>
            </a:r>
            <a:r>
              <a:rPr lang="de-DE" altLang="de-DE" sz="2400" b="1" i="1" baseline="30000" dirty="0">
                <a:latin typeface="Calibri" panose="020F0502020204030204" pitchFamily="34" charset="0"/>
                <a:cs typeface="Calibri" panose="020F0502020204030204" pitchFamily="34" charset="0"/>
                <a:sym typeface="Symbol" pitchFamily="18" charset="2"/>
              </a:rPr>
              <a:t>-1</a:t>
            </a:r>
          </a:p>
          <a:p>
            <a:pPr algn="l">
              <a:lnSpc>
                <a:spcPct val="60000"/>
              </a:lnSpc>
              <a:buFont typeface="Wingdings" pitchFamily="2" charset="2"/>
              <a:buNone/>
            </a:pPr>
            <a:r>
              <a:rPr lang="de-DE" altLang="de-DE" dirty="0" err="1">
                <a:solidFill>
                  <a:schemeClr val="tx2"/>
                </a:solidFill>
                <a:latin typeface="Calibri" panose="020F0502020204030204" pitchFamily="34" charset="0"/>
                <a:cs typeface="Calibri" panose="020F0502020204030204" pitchFamily="34" charset="0"/>
                <a:sym typeface="Symbol" pitchFamily="18" charset="2"/>
              </a:rPr>
              <a:t>for</a:t>
            </a:r>
            <a:r>
              <a:rPr lang="de-DE" altLang="de-DE" dirty="0">
                <a:solidFill>
                  <a:schemeClr val="tx2"/>
                </a:solidFill>
                <a:latin typeface="Calibri" panose="020F0502020204030204" pitchFamily="34" charset="0"/>
                <a:cs typeface="Calibri" panose="020F0502020204030204" pitchFamily="34" charset="0"/>
                <a:sym typeface="Symbol" pitchFamily="18" charset="2"/>
              </a:rPr>
              <a:t> </a:t>
            </a:r>
            <a:r>
              <a:rPr lang="de-DE" altLang="de-DE" sz="2000" b="1" i="1" dirty="0">
                <a:solidFill>
                  <a:srgbClr val="FF0000"/>
                </a:solidFill>
                <a:latin typeface="Calibri" panose="020F0502020204030204" pitchFamily="34" charset="0"/>
                <a:cs typeface="Calibri" panose="020F0502020204030204" pitchFamily="34" charset="0"/>
                <a:sym typeface="Symbol" pitchFamily="18" charset="2"/>
              </a:rPr>
              <a:t>R</a:t>
            </a:r>
            <a:r>
              <a:rPr lang="de-DE" altLang="de-DE" sz="2000" b="1" dirty="0">
                <a:solidFill>
                  <a:srgbClr val="FF0000"/>
                </a:solidFill>
                <a:latin typeface="Calibri" panose="020F0502020204030204" pitchFamily="34" charset="0"/>
                <a:cs typeface="Calibri" panose="020F0502020204030204" pitchFamily="34" charset="0"/>
                <a:sym typeface="Symbol" pitchFamily="18" charset="2"/>
              </a:rPr>
              <a:t>=50 </a:t>
            </a:r>
            <a:r>
              <a:rPr lang="de-DE" altLang="de-DE" sz="2000" dirty="0">
                <a:solidFill>
                  <a:schemeClr val="tx2"/>
                </a:solidFill>
                <a:latin typeface="Calibri" panose="020F0502020204030204" pitchFamily="34" charset="0"/>
                <a:cs typeface="Calibri" panose="020F0502020204030204" pitchFamily="34" charset="0"/>
                <a:sym typeface="Symbol" pitchFamily="18" charset="2"/>
              </a:rPr>
              <a:t> </a:t>
            </a:r>
            <a:r>
              <a:rPr lang="de-DE" altLang="de-DE" sz="2000" b="1" dirty="0">
                <a:latin typeface="Calibri" panose="020F0502020204030204" pitchFamily="34" charset="0"/>
                <a:cs typeface="Calibri" panose="020F0502020204030204" pitchFamily="34" charset="0"/>
                <a:sym typeface="Symbol" pitchFamily="18" charset="2"/>
              </a:rPr>
              <a:t></a:t>
            </a:r>
            <a:r>
              <a:rPr lang="de-DE" altLang="de-DE" sz="2000" dirty="0">
                <a:solidFill>
                  <a:schemeClr val="tx2"/>
                </a:solidFill>
                <a:latin typeface="Calibri" panose="020F0502020204030204" pitchFamily="34" charset="0"/>
                <a:cs typeface="Calibri" panose="020F0502020204030204" pitchFamily="34" charset="0"/>
                <a:sym typeface="Symbol" pitchFamily="18" charset="2"/>
              </a:rPr>
              <a:t> </a:t>
            </a:r>
            <a:r>
              <a:rPr lang="de-DE" altLang="de-DE" b="1" i="1" dirty="0" err="1">
                <a:latin typeface="Calibri" panose="020F0502020204030204" pitchFamily="34" charset="0"/>
                <a:cs typeface="Calibri" panose="020F0502020204030204" pitchFamily="34" charset="0"/>
                <a:sym typeface="Symbol" pitchFamily="18" charset="2"/>
              </a:rPr>
              <a:t>f</a:t>
            </a:r>
            <a:r>
              <a:rPr lang="de-DE" altLang="de-DE" sz="2400" b="1" i="1" baseline="-25000" dirty="0" err="1">
                <a:latin typeface="Calibri" panose="020F0502020204030204" pitchFamily="34" charset="0"/>
                <a:cs typeface="Calibri" panose="020F0502020204030204" pitchFamily="34" charset="0"/>
                <a:sym typeface="Symbol" pitchFamily="18" charset="2"/>
              </a:rPr>
              <a:t>cut</a:t>
            </a:r>
            <a:r>
              <a:rPr lang="de-DE" altLang="de-DE" i="1" dirty="0">
                <a:latin typeface="Calibri" panose="020F0502020204030204" pitchFamily="34" charset="0"/>
                <a:cs typeface="Calibri" panose="020F0502020204030204" pitchFamily="34" charset="0"/>
                <a:sym typeface="Symbol" pitchFamily="18" charset="2"/>
              </a:rPr>
              <a:t>=</a:t>
            </a:r>
            <a:r>
              <a:rPr lang="de-DE" altLang="de-DE" sz="2000" dirty="0">
                <a:latin typeface="Calibri" panose="020F0502020204030204" pitchFamily="34" charset="0"/>
                <a:cs typeface="Calibri" panose="020F0502020204030204" pitchFamily="34" charset="0"/>
                <a:sym typeface="Symbol" pitchFamily="18" charset="2"/>
              </a:rPr>
              <a:t> </a:t>
            </a:r>
            <a:r>
              <a:rPr lang="de-DE" altLang="de-DE" dirty="0">
                <a:latin typeface="Calibri" panose="020F0502020204030204" pitchFamily="34" charset="0"/>
                <a:cs typeface="Calibri" panose="020F0502020204030204" pitchFamily="34" charset="0"/>
                <a:sym typeface="Symbol" pitchFamily="18" charset="2"/>
              </a:rPr>
              <a:t>32 MHz</a:t>
            </a:r>
            <a:endParaRPr lang="el-GR" altLang="de-DE" dirty="0">
              <a:latin typeface="Calibri" panose="020F0502020204030204" pitchFamily="34" charset="0"/>
              <a:cs typeface="Calibri" panose="020F0502020204030204" pitchFamily="34" charset="0"/>
              <a:sym typeface="Symbol" pitchFamily="18" charset="2"/>
            </a:endParaRPr>
          </a:p>
          <a:p>
            <a:pPr algn="l">
              <a:lnSpc>
                <a:spcPct val="60000"/>
              </a:lnSpc>
              <a:buFont typeface="Wingdings" pitchFamily="2" charset="2"/>
              <a:buNone/>
            </a:pPr>
            <a:r>
              <a:rPr lang="de-DE" altLang="de-DE" dirty="0" err="1">
                <a:solidFill>
                  <a:schemeClr val="tx2"/>
                </a:solidFill>
                <a:latin typeface="Calibri" panose="020F0502020204030204" pitchFamily="34" charset="0"/>
                <a:cs typeface="Calibri" panose="020F0502020204030204" pitchFamily="34" charset="0"/>
                <a:sym typeface="Symbol" pitchFamily="18" charset="2"/>
              </a:rPr>
              <a:t>for</a:t>
            </a:r>
            <a:r>
              <a:rPr lang="de-DE" altLang="de-DE" dirty="0">
                <a:solidFill>
                  <a:schemeClr val="tx2"/>
                </a:solidFill>
                <a:latin typeface="Calibri" panose="020F0502020204030204" pitchFamily="34" charset="0"/>
                <a:cs typeface="Calibri" panose="020F0502020204030204" pitchFamily="34" charset="0"/>
                <a:sym typeface="Symbol" pitchFamily="18" charset="2"/>
              </a:rPr>
              <a:t> </a:t>
            </a:r>
            <a:r>
              <a:rPr lang="de-DE" altLang="de-DE" b="1" i="1" dirty="0">
                <a:solidFill>
                  <a:srgbClr val="0000FF"/>
                </a:solidFill>
                <a:latin typeface="Calibri" panose="020F0502020204030204" pitchFamily="34" charset="0"/>
                <a:cs typeface="Calibri" panose="020F0502020204030204" pitchFamily="34" charset="0"/>
                <a:sym typeface="Symbol" pitchFamily="18" charset="2"/>
              </a:rPr>
              <a:t>R</a:t>
            </a:r>
            <a:r>
              <a:rPr lang="de-DE" altLang="de-DE" b="1" dirty="0">
                <a:solidFill>
                  <a:srgbClr val="0000FF"/>
                </a:solidFill>
                <a:latin typeface="Calibri" panose="020F0502020204030204" pitchFamily="34" charset="0"/>
                <a:cs typeface="Calibri" panose="020F0502020204030204" pitchFamily="34" charset="0"/>
                <a:sym typeface="Symbol" pitchFamily="18" charset="2"/>
              </a:rPr>
              <a:t>=1 M</a:t>
            </a:r>
            <a:r>
              <a:rPr lang="de-DE" altLang="de-DE" dirty="0">
                <a:solidFill>
                  <a:schemeClr val="tx2"/>
                </a:solidFill>
                <a:latin typeface="Calibri" panose="020F0502020204030204" pitchFamily="34" charset="0"/>
                <a:cs typeface="Calibri" panose="020F0502020204030204" pitchFamily="34" charset="0"/>
                <a:sym typeface="Symbol" pitchFamily="18" charset="2"/>
              </a:rPr>
              <a:t> </a:t>
            </a:r>
            <a:r>
              <a:rPr lang="de-DE" altLang="de-DE" b="1" dirty="0">
                <a:latin typeface="Calibri" panose="020F0502020204030204" pitchFamily="34" charset="0"/>
                <a:cs typeface="Calibri" panose="020F0502020204030204" pitchFamily="34" charset="0"/>
                <a:sym typeface="Symbol" pitchFamily="18" charset="2"/>
              </a:rPr>
              <a:t></a:t>
            </a:r>
            <a:r>
              <a:rPr lang="de-DE" altLang="de-DE" dirty="0">
                <a:latin typeface="Calibri" panose="020F0502020204030204" pitchFamily="34" charset="0"/>
                <a:cs typeface="Calibri" panose="020F0502020204030204" pitchFamily="34" charset="0"/>
                <a:sym typeface="Symbol" pitchFamily="18" charset="2"/>
              </a:rPr>
              <a:t> </a:t>
            </a:r>
            <a:r>
              <a:rPr lang="de-DE" altLang="de-DE" b="1" i="1" dirty="0" err="1">
                <a:latin typeface="Calibri" panose="020F0502020204030204" pitchFamily="34" charset="0"/>
                <a:cs typeface="Calibri" panose="020F0502020204030204" pitchFamily="34" charset="0"/>
                <a:sym typeface="Symbol" pitchFamily="18" charset="2"/>
              </a:rPr>
              <a:t>f</a:t>
            </a:r>
            <a:r>
              <a:rPr lang="de-DE" altLang="de-DE" sz="2400" b="1" i="1" baseline="-25000" dirty="0" err="1">
                <a:latin typeface="Calibri" panose="020F0502020204030204" pitchFamily="34" charset="0"/>
                <a:cs typeface="Calibri" panose="020F0502020204030204" pitchFamily="34" charset="0"/>
                <a:sym typeface="Symbol" pitchFamily="18" charset="2"/>
              </a:rPr>
              <a:t>cut</a:t>
            </a:r>
            <a:r>
              <a:rPr lang="de-DE" altLang="de-DE" i="1" dirty="0">
                <a:latin typeface="Calibri" panose="020F0502020204030204" pitchFamily="34" charset="0"/>
                <a:cs typeface="Calibri" panose="020F0502020204030204" pitchFamily="34" charset="0"/>
                <a:sym typeface="Symbol" pitchFamily="18" charset="2"/>
              </a:rPr>
              <a:t>=</a:t>
            </a:r>
            <a:r>
              <a:rPr lang="de-DE" altLang="de-DE" dirty="0">
                <a:latin typeface="Calibri" panose="020F0502020204030204" pitchFamily="34" charset="0"/>
                <a:cs typeface="Calibri" panose="020F0502020204030204" pitchFamily="34" charset="0"/>
                <a:sym typeface="Symbol" pitchFamily="18" charset="2"/>
              </a:rPr>
              <a:t> 1.6 kHz</a:t>
            </a:r>
            <a:endParaRPr lang="el-GR" altLang="de-DE" sz="2400" baseline="-25000" dirty="0">
              <a:latin typeface="Calibri" panose="020F0502020204030204" pitchFamily="34" charset="0"/>
              <a:cs typeface="Calibri" panose="020F0502020204030204" pitchFamily="34" charset="0"/>
              <a:sym typeface="Symbol" pitchFamily="18" charset="2"/>
            </a:endParaRPr>
          </a:p>
        </p:txBody>
      </p:sp>
      <p:pic>
        <p:nvPicPr>
          <p:cNvPr id="6235" name="Picture 91"/>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77481" y="1016808"/>
            <a:ext cx="4948463" cy="41251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Gerader Verbinder 2"/>
          <p:cNvCxnSpPr>
            <a:cxnSpLocks/>
          </p:cNvCxnSpPr>
          <p:nvPr/>
        </p:nvCxnSpPr>
        <p:spPr>
          <a:xfrm>
            <a:off x="6417246" y="2529189"/>
            <a:ext cx="1562374" cy="0"/>
          </a:xfrm>
          <a:prstGeom prst="line">
            <a:avLst/>
          </a:prstGeom>
          <a:ln w="1270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7" name="Gerade Verbindung mit Pfeil 6"/>
          <p:cNvCxnSpPr/>
          <p:nvPr/>
        </p:nvCxnSpPr>
        <p:spPr>
          <a:xfrm>
            <a:off x="7314870" y="2529189"/>
            <a:ext cx="0" cy="713805"/>
          </a:xfrm>
          <a:prstGeom prst="straightConnector1">
            <a:avLst/>
          </a:prstGeom>
          <a:ln>
            <a:solidFill>
              <a:srgbClr val="008000"/>
            </a:solidFill>
            <a:headEnd w="lg" len="lg"/>
            <a:tailEnd type="stealth" w="lg" len="lg"/>
          </a:ln>
          <a:effectLst/>
        </p:spPr>
        <p:style>
          <a:lnRef idx="2">
            <a:schemeClr val="accent1"/>
          </a:lnRef>
          <a:fillRef idx="0">
            <a:schemeClr val="accent1"/>
          </a:fillRef>
          <a:effectRef idx="1">
            <a:schemeClr val="accent1"/>
          </a:effectRef>
          <a:fontRef idx="minor">
            <a:schemeClr val="tx1"/>
          </a:fontRef>
        </p:style>
      </p:cxnSp>
      <p:sp>
        <p:nvSpPr>
          <p:cNvPr id="11" name="Textfeld 10"/>
          <p:cNvSpPr txBox="1"/>
          <p:nvPr/>
        </p:nvSpPr>
        <p:spPr>
          <a:xfrm>
            <a:off x="7079023" y="3121387"/>
            <a:ext cx="518074" cy="369332"/>
          </a:xfrm>
          <a:prstGeom prst="rect">
            <a:avLst/>
          </a:prstGeom>
        </p:spPr>
        <p:txBody>
          <a:bodyPr vert="horz" wrap="square" lIns="91440" tIns="45720" rIns="91440" bIns="45720" rtlCol="0" anchor="t">
            <a:spAutoFit/>
          </a:bodyPr>
          <a:lstStyle/>
          <a:p>
            <a:pPr algn="l"/>
            <a:r>
              <a:rPr lang="en-GB" b="1" i="1" dirty="0" err="1">
                <a:solidFill>
                  <a:srgbClr val="008000"/>
                </a:solidFill>
                <a:latin typeface="Calibri" panose="020F0502020204030204" pitchFamily="34" charset="0"/>
                <a:cs typeface="Calibri" panose="020F0502020204030204" pitchFamily="34" charset="0"/>
              </a:rPr>
              <a:t>f</a:t>
            </a:r>
            <a:r>
              <a:rPr lang="en-GB" b="1" i="1" baseline="-25000" dirty="0" err="1">
                <a:solidFill>
                  <a:srgbClr val="008000"/>
                </a:solidFill>
                <a:latin typeface="Calibri" panose="020F0502020204030204" pitchFamily="34" charset="0"/>
                <a:cs typeface="Calibri" panose="020F0502020204030204" pitchFamily="34" charset="0"/>
              </a:rPr>
              <a:t>cut</a:t>
            </a:r>
            <a:endParaRPr lang="en-GB" b="1" i="1" dirty="0">
              <a:solidFill>
                <a:srgbClr val="008000"/>
              </a:solidFill>
              <a:latin typeface="Calibri" panose="020F0502020204030204" pitchFamily="34" charset="0"/>
              <a:cs typeface="Calibri" panose="020F0502020204030204" pitchFamily="34" charset="0"/>
            </a:endParaRPr>
          </a:p>
        </p:txBody>
      </p:sp>
      <p:cxnSp>
        <p:nvCxnSpPr>
          <p:cNvPr id="15" name="Gerade Verbindung mit Pfeil 14">
            <a:extLst>
              <a:ext uri="{FF2B5EF4-FFF2-40B4-BE49-F238E27FC236}">
                <a16:creationId xmlns:a16="http://schemas.microsoft.com/office/drawing/2014/main" id="{B0280267-92A1-4E99-A4C9-9277A30147AF}"/>
              </a:ext>
            </a:extLst>
          </p:cNvPr>
          <p:cNvCxnSpPr>
            <a:cxnSpLocks/>
          </p:cNvCxnSpPr>
          <p:nvPr/>
        </p:nvCxnSpPr>
        <p:spPr>
          <a:xfrm>
            <a:off x="7898323" y="2529189"/>
            <a:ext cx="0" cy="184408"/>
          </a:xfrm>
          <a:prstGeom prst="straightConnector1">
            <a:avLst/>
          </a:prstGeom>
          <a:ln w="12700">
            <a:solidFill>
              <a:schemeClr val="tx1"/>
            </a:solidFill>
            <a:headEnd type="stealth" w="med"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21" name="Gerade Verbindung mit Pfeil 20">
            <a:extLst>
              <a:ext uri="{FF2B5EF4-FFF2-40B4-BE49-F238E27FC236}">
                <a16:creationId xmlns:a16="http://schemas.microsoft.com/office/drawing/2014/main" id="{77B25AEE-C047-426A-88E8-C0852D012018}"/>
              </a:ext>
            </a:extLst>
          </p:cNvPr>
          <p:cNvCxnSpPr>
            <a:cxnSpLocks/>
          </p:cNvCxnSpPr>
          <p:nvPr/>
        </p:nvCxnSpPr>
        <p:spPr>
          <a:xfrm flipV="1">
            <a:off x="7898323" y="2231180"/>
            <a:ext cx="0" cy="186389"/>
          </a:xfrm>
          <a:prstGeom prst="straightConnector1">
            <a:avLst/>
          </a:prstGeom>
          <a:ln w="12700">
            <a:solidFill>
              <a:schemeClr val="tx1"/>
            </a:solidFill>
            <a:headEnd type="stealth" w="med" len="lg"/>
            <a:tailEnd type="none" w="lg" len="lg"/>
          </a:ln>
          <a:effectLst/>
        </p:spPr>
        <p:style>
          <a:lnRef idx="2">
            <a:schemeClr val="accent1"/>
          </a:lnRef>
          <a:fillRef idx="0">
            <a:schemeClr val="accent1"/>
          </a:fillRef>
          <a:effectRef idx="1">
            <a:schemeClr val="accent1"/>
          </a:effectRef>
          <a:fontRef idx="minor">
            <a:schemeClr val="tx1"/>
          </a:fontRef>
        </p:style>
      </p:cxnSp>
      <p:sp>
        <p:nvSpPr>
          <p:cNvPr id="23" name="Textfeld 22">
            <a:extLst>
              <a:ext uri="{FF2B5EF4-FFF2-40B4-BE49-F238E27FC236}">
                <a16:creationId xmlns:a16="http://schemas.microsoft.com/office/drawing/2014/main" id="{C7BBFDF7-1FF5-4140-BE5F-ED195A5FE7F4}"/>
              </a:ext>
            </a:extLst>
          </p:cNvPr>
          <p:cNvSpPr txBox="1"/>
          <p:nvPr/>
        </p:nvSpPr>
        <p:spPr>
          <a:xfrm>
            <a:off x="7449476" y="2668955"/>
            <a:ext cx="1323050" cy="452432"/>
          </a:xfrm>
          <a:prstGeom prst="rect">
            <a:avLst/>
          </a:prstGeom>
        </p:spPr>
        <p:txBody>
          <a:bodyPr vert="horz" wrap="square" lIns="91440" tIns="45720" rIns="91440" bIns="45720" rtlCol="0" anchor="t">
            <a:spAutoFit/>
          </a:bodyPr>
          <a:lstStyle/>
          <a:p>
            <a:pPr algn="l">
              <a:lnSpc>
                <a:spcPct val="90000"/>
              </a:lnSpc>
              <a:spcBef>
                <a:spcPts val="0"/>
              </a:spcBef>
            </a:pPr>
            <a:r>
              <a:rPr lang="en-GB" sz="1300" dirty="0">
                <a:latin typeface="Calibri" panose="020F0502020204030204" pitchFamily="34" charset="0"/>
                <a:cs typeface="Calibri" panose="020F0502020204030204" pitchFamily="34" charset="0"/>
              </a:rPr>
              <a:t>decrease by  </a:t>
            </a:r>
          </a:p>
          <a:p>
            <a:pPr algn="l">
              <a:lnSpc>
                <a:spcPct val="90000"/>
              </a:lnSpc>
              <a:spcBef>
                <a:spcPts val="0"/>
              </a:spcBef>
            </a:pPr>
            <a:r>
              <a:rPr lang="en-GB" sz="1300" dirty="0">
                <a:latin typeface="Calibri" panose="020F0502020204030204" pitchFamily="34" charset="0"/>
                <a:cs typeface="Calibri" panose="020F0502020204030204" pitchFamily="34" charset="0"/>
              </a:rPr>
              <a:t>fac. 1/ 2 = 3 dB</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38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89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Signal Shape for capacitive BPMs: differentiated </a:t>
            </a:r>
            <a:r>
              <a:rPr lang="en-US" altLang="de-DE" sz="2200" b="1" dirty="0">
                <a:latin typeface="Calibri" panose="020F0502020204030204" pitchFamily="34" charset="0"/>
                <a:cs typeface="Calibri" panose="020F0502020204030204" pitchFamily="34" charset="0"/>
                <a:sym typeface="Symbol" panose="05050102010706020507" pitchFamily="18" charset="2"/>
              </a:rPr>
              <a:t></a:t>
            </a:r>
            <a:r>
              <a:rPr lang="en-US" altLang="de-DE" sz="2200" b="1" dirty="0">
                <a:latin typeface="Calibri" panose="020F0502020204030204" pitchFamily="34" charset="0"/>
                <a:cs typeface="Calibri" panose="020F0502020204030204" pitchFamily="34" charset="0"/>
              </a:rPr>
              <a:t> proportional </a:t>
            </a:r>
          </a:p>
        </p:txBody>
      </p:sp>
      <p:sp>
        <p:nvSpPr>
          <p:cNvPr id="7172" name="Text Box 3"/>
          <p:cNvSpPr txBox="1">
            <a:spLocks noChangeArrowheads="1"/>
          </p:cNvSpPr>
          <p:nvPr/>
        </p:nvSpPr>
        <p:spPr bwMode="auto">
          <a:xfrm>
            <a:off x="125413" y="1146252"/>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295940" name="Text Box 4"/>
          <p:cNvSpPr txBox="1">
            <a:spLocks noChangeArrowheads="1"/>
          </p:cNvSpPr>
          <p:nvPr/>
        </p:nvSpPr>
        <p:spPr bwMode="auto">
          <a:xfrm>
            <a:off x="279400" y="811290"/>
            <a:ext cx="8864600" cy="3452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defRPr/>
            </a:pPr>
            <a:r>
              <a:rPr lang="en-US" dirty="0">
                <a:solidFill>
                  <a:srgbClr val="0000FF"/>
                </a:solidFill>
                <a:latin typeface="Calibri" panose="020F0502020204030204" pitchFamily="34" charset="0"/>
                <a:cs typeface="Calibri" panose="020F0502020204030204" pitchFamily="34" charset="0"/>
                <a:sym typeface="Symbol" pitchFamily="18" charset="2"/>
              </a:rPr>
              <a:t>Depending on the frequency range </a:t>
            </a:r>
            <a:r>
              <a:rPr lang="en-US" b="1" i="1" dirty="0">
                <a:solidFill>
                  <a:srgbClr val="0000FF"/>
                </a:solidFill>
                <a:latin typeface="Calibri" panose="020F0502020204030204" pitchFamily="34" charset="0"/>
                <a:cs typeface="Calibri" panose="020F0502020204030204" pitchFamily="34" charset="0"/>
                <a:sym typeface="Symbol" pitchFamily="18" charset="2"/>
              </a:rPr>
              <a:t>and</a:t>
            </a:r>
            <a:r>
              <a:rPr lang="en-US" dirty="0">
                <a:solidFill>
                  <a:srgbClr val="0000FF"/>
                </a:solidFill>
                <a:latin typeface="Calibri" panose="020F0502020204030204" pitchFamily="34" charset="0"/>
                <a:cs typeface="Calibri" panose="020F0502020204030204" pitchFamily="34" charset="0"/>
                <a:sym typeface="Symbol" pitchFamily="18" charset="2"/>
              </a:rPr>
              <a:t> termination the signal looks different:</a:t>
            </a:r>
          </a:p>
          <a:p>
            <a:pPr algn="l">
              <a:lnSpc>
                <a:spcPct val="40000"/>
              </a:lnSpc>
              <a:buFont typeface="Wingdings" pitchFamily="2" charset="2"/>
              <a:buChar char="Ø"/>
              <a:defRPr/>
            </a:pPr>
            <a:r>
              <a:rPr lang="en-US" sz="2000" dirty="0">
                <a:solidFill>
                  <a:srgbClr val="0000FF"/>
                </a:solidFill>
                <a:latin typeface="Calibri" panose="020F0502020204030204" pitchFamily="34" charset="0"/>
                <a:cs typeface="Calibri" panose="020F0502020204030204" pitchFamily="34" charset="0"/>
                <a:sym typeface="Symbol" pitchFamily="18" charset="2"/>
              </a:rPr>
              <a:t> </a:t>
            </a:r>
            <a:r>
              <a:rPr lang="en-US" sz="2000" b="1" i="1" dirty="0">
                <a:solidFill>
                  <a:srgbClr val="0000FF"/>
                </a:solidFill>
                <a:latin typeface="Calibri" panose="020F0502020204030204" pitchFamily="34" charset="0"/>
                <a:cs typeface="Calibri" panose="020F0502020204030204" pitchFamily="34" charset="0"/>
                <a:sym typeface="Symbol" pitchFamily="18" charset="2"/>
              </a:rPr>
              <a:t>High frequency range  ω &gt;&gt; </a:t>
            </a:r>
            <a:r>
              <a:rPr lang="en-US" sz="2000" b="1" i="1" dirty="0" err="1">
                <a:solidFill>
                  <a:srgbClr val="0000FF"/>
                </a:solidFill>
                <a:latin typeface="Calibri" panose="020F0502020204030204" pitchFamily="34" charset="0"/>
                <a:cs typeface="Calibri" panose="020F0502020204030204" pitchFamily="34" charset="0"/>
                <a:sym typeface="Symbol" pitchFamily="18" charset="2"/>
              </a:rPr>
              <a:t>ω</a:t>
            </a:r>
            <a:r>
              <a:rPr lang="en-US" sz="2400" b="1" i="1" baseline="-25000" dirty="0" err="1">
                <a:solidFill>
                  <a:srgbClr val="0000FF"/>
                </a:solidFill>
                <a:latin typeface="Calibri" panose="020F0502020204030204" pitchFamily="34" charset="0"/>
                <a:cs typeface="Calibri" panose="020F0502020204030204" pitchFamily="34" charset="0"/>
                <a:sym typeface="Symbol" pitchFamily="18" charset="2"/>
              </a:rPr>
              <a:t>cut</a:t>
            </a:r>
            <a:r>
              <a:rPr lang="en-US" sz="2400" b="1" i="1" baseline="-25000" dirty="0">
                <a:solidFill>
                  <a:srgbClr val="0000FF"/>
                </a:solidFill>
                <a:latin typeface="Calibri" panose="020F0502020204030204" pitchFamily="34" charset="0"/>
                <a:cs typeface="Calibri" panose="020F0502020204030204" pitchFamily="34" charset="0"/>
                <a:sym typeface="Symbol" pitchFamily="18" charset="2"/>
              </a:rPr>
              <a:t> </a:t>
            </a:r>
            <a:r>
              <a:rPr lang="en-US" sz="2000" b="1" dirty="0">
                <a:solidFill>
                  <a:srgbClr val="0000FF"/>
                </a:solidFill>
                <a:latin typeface="Calibri" panose="020F0502020204030204" pitchFamily="34" charset="0"/>
                <a:cs typeface="Calibri" panose="020F0502020204030204" pitchFamily="34" charset="0"/>
                <a:sym typeface="Symbol" pitchFamily="18" charset="2"/>
              </a:rPr>
              <a:t>:</a:t>
            </a:r>
          </a:p>
          <a:p>
            <a:pPr algn="l">
              <a:lnSpc>
                <a:spcPct val="70000"/>
              </a:lnSpc>
              <a:buFont typeface="Wingdings" pitchFamily="2" charset="2"/>
              <a:buChar char="Ø"/>
              <a:defRPr/>
            </a:pPr>
            <a:endParaRPr lang="en-US" sz="2000" b="1" i="1" dirty="0">
              <a:solidFill>
                <a:schemeClr val="accent2"/>
              </a:solidFill>
              <a:latin typeface="Calibri" panose="020F0502020204030204" pitchFamily="34" charset="0"/>
              <a:cs typeface="Calibri" panose="020F0502020204030204" pitchFamily="34" charset="0"/>
              <a:sym typeface="Symbol" pitchFamily="18" charset="2"/>
            </a:endParaRPr>
          </a:p>
          <a:p>
            <a:pPr algn="l">
              <a:lnSpc>
                <a:spcPct val="70000"/>
              </a:lnSpc>
              <a:buFont typeface="Wingdings" pitchFamily="2" charset="2"/>
              <a:buNone/>
              <a:defRPr/>
            </a:pPr>
            <a:endParaRPr lang="en-US" sz="2400" dirty="0">
              <a:solidFill>
                <a:schemeClr val="accent2"/>
              </a:solidFill>
              <a:latin typeface="Calibri" panose="020F0502020204030204" pitchFamily="34" charset="0"/>
              <a:cs typeface="Calibri" panose="020F0502020204030204" pitchFamily="34" charset="0"/>
              <a:sym typeface="Symbol" pitchFamily="18" charset="2"/>
            </a:endParaRPr>
          </a:p>
          <a:p>
            <a:pPr algn="l">
              <a:lnSpc>
                <a:spcPct val="30000"/>
              </a:lnSpc>
              <a:spcBef>
                <a:spcPts val="300"/>
              </a:spcBef>
              <a:buFont typeface="Symbol" pitchFamily="18" charset="2"/>
              <a:buNone/>
              <a:defRPr/>
            </a:pPr>
            <a:r>
              <a:rPr lang="en-US" dirty="0">
                <a:solidFill>
                  <a:schemeClr val="accent2"/>
                </a:solidFill>
                <a:latin typeface="Calibri" panose="020F0502020204030204" pitchFamily="34" charset="0"/>
                <a:cs typeface="Calibri" panose="020F0502020204030204" pitchFamily="34" charset="0"/>
                <a:sym typeface="Symbol" pitchFamily="18" charset="2"/>
              </a:rPr>
              <a:t>   </a:t>
            </a:r>
            <a:r>
              <a:rPr lang="en-US" dirty="0">
                <a:solidFill>
                  <a:srgbClr val="008000"/>
                </a:solidFill>
                <a:latin typeface="Calibri" panose="020F0502020204030204" pitchFamily="34" charset="0"/>
                <a:cs typeface="Calibri" panose="020F0502020204030204" pitchFamily="34" charset="0"/>
                <a:sym typeface="Symbol" pitchFamily="18" charset="2"/>
              </a:rPr>
              <a:t> </a:t>
            </a:r>
            <a:r>
              <a:rPr lang="en-US" b="1" dirty="0">
                <a:solidFill>
                  <a:srgbClr val="008000"/>
                </a:solidFill>
                <a:latin typeface="Calibri" panose="020F0502020204030204" pitchFamily="34" charset="0"/>
                <a:cs typeface="Calibri" panose="020F0502020204030204" pitchFamily="34" charset="0"/>
                <a:sym typeface="Symbol" pitchFamily="18" charset="2"/>
              </a:rPr>
              <a:t>direct image</a:t>
            </a:r>
            <a:r>
              <a:rPr lang="en-US" dirty="0">
                <a:solidFill>
                  <a:srgbClr val="008000"/>
                </a:solidFill>
                <a:latin typeface="Calibri" panose="020F0502020204030204" pitchFamily="34" charset="0"/>
                <a:cs typeface="Calibri" panose="020F0502020204030204" pitchFamily="34" charset="0"/>
                <a:sym typeface="Symbol" pitchFamily="18" charset="2"/>
              </a:rPr>
              <a:t> of the bunch. Signal strength </a:t>
            </a:r>
            <a:r>
              <a:rPr lang="en-US" b="1" i="1" dirty="0" err="1">
                <a:solidFill>
                  <a:srgbClr val="008000"/>
                </a:solidFill>
                <a:latin typeface="Calibri" panose="020F0502020204030204" pitchFamily="34" charset="0"/>
                <a:cs typeface="Calibri" panose="020F0502020204030204" pitchFamily="34" charset="0"/>
                <a:sym typeface="Symbol" pitchFamily="18" charset="2"/>
              </a:rPr>
              <a:t>Z</a:t>
            </a:r>
            <a:r>
              <a:rPr lang="en-US" sz="2000" b="1" i="1" baseline="-25000" dirty="0" err="1">
                <a:solidFill>
                  <a:srgbClr val="008000"/>
                </a:solidFill>
                <a:latin typeface="Calibri" panose="020F0502020204030204" pitchFamily="34" charset="0"/>
                <a:cs typeface="Calibri" panose="020F0502020204030204" pitchFamily="34" charset="0"/>
                <a:sym typeface="Symbol" pitchFamily="18" charset="2"/>
              </a:rPr>
              <a:t>t</a:t>
            </a:r>
            <a:r>
              <a:rPr lang="en-US" b="1" i="1" dirty="0">
                <a:solidFill>
                  <a:srgbClr val="008000"/>
                </a:solidFill>
                <a:latin typeface="Calibri" panose="020F0502020204030204" pitchFamily="34" charset="0"/>
                <a:cs typeface="Calibri" panose="020F0502020204030204" pitchFamily="34" charset="0"/>
                <a:sym typeface="Symbol" pitchFamily="18" charset="2"/>
              </a:rPr>
              <a:t>  A/C</a:t>
            </a:r>
            <a:r>
              <a:rPr lang="en-US" dirty="0">
                <a:solidFill>
                  <a:srgbClr val="008000"/>
                </a:solidFill>
                <a:latin typeface="Calibri" panose="020F0502020204030204" pitchFamily="34" charset="0"/>
                <a:cs typeface="Calibri" panose="020F0502020204030204" pitchFamily="34" charset="0"/>
                <a:sym typeface="Symbol" pitchFamily="18" charset="2"/>
              </a:rPr>
              <a:t> i.e. nearly independent on length</a:t>
            </a:r>
          </a:p>
          <a:p>
            <a:pPr algn="l">
              <a:lnSpc>
                <a:spcPct val="70000"/>
              </a:lnSpc>
              <a:buFont typeface="Wingdings" pitchFamily="2" charset="2"/>
              <a:buChar char="Ø"/>
              <a:defRPr/>
            </a:pPr>
            <a:r>
              <a:rPr lang="en-US" sz="2000" dirty="0">
                <a:solidFill>
                  <a:srgbClr val="0000FF"/>
                </a:solidFill>
                <a:latin typeface="Calibri" panose="020F0502020204030204" pitchFamily="34" charset="0"/>
                <a:cs typeface="Calibri" panose="020F0502020204030204" pitchFamily="34" charset="0"/>
                <a:sym typeface="Symbol" pitchFamily="18" charset="2"/>
              </a:rPr>
              <a:t> </a:t>
            </a:r>
            <a:r>
              <a:rPr lang="en-US" sz="2000" b="1" i="1" dirty="0">
                <a:solidFill>
                  <a:srgbClr val="0000FF"/>
                </a:solidFill>
                <a:latin typeface="Calibri" panose="020F0502020204030204" pitchFamily="34" charset="0"/>
                <a:cs typeface="Calibri" panose="020F0502020204030204" pitchFamily="34" charset="0"/>
                <a:sym typeface="Symbol" pitchFamily="18" charset="2"/>
              </a:rPr>
              <a:t>Low frequency range ω &lt;&lt; </a:t>
            </a:r>
            <a:r>
              <a:rPr lang="en-US" sz="2000" b="1" i="1" dirty="0" err="1">
                <a:solidFill>
                  <a:srgbClr val="0000FF"/>
                </a:solidFill>
                <a:latin typeface="Calibri" panose="020F0502020204030204" pitchFamily="34" charset="0"/>
                <a:cs typeface="Calibri" panose="020F0502020204030204" pitchFamily="34" charset="0"/>
                <a:sym typeface="Symbol" pitchFamily="18" charset="2"/>
              </a:rPr>
              <a:t>ω</a:t>
            </a:r>
            <a:r>
              <a:rPr lang="en-US" sz="2400" b="1" i="1" baseline="-25000" dirty="0" err="1">
                <a:solidFill>
                  <a:srgbClr val="0000FF"/>
                </a:solidFill>
                <a:latin typeface="Calibri" panose="020F0502020204030204" pitchFamily="34" charset="0"/>
                <a:cs typeface="Calibri" panose="020F0502020204030204" pitchFamily="34" charset="0"/>
                <a:sym typeface="Symbol" pitchFamily="18" charset="2"/>
              </a:rPr>
              <a:t>cut</a:t>
            </a:r>
            <a:r>
              <a:rPr lang="en-US" sz="2400" b="1" i="1" baseline="-25000" dirty="0">
                <a:solidFill>
                  <a:srgbClr val="0000FF"/>
                </a:solidFill>
                <a:latin typeface="Calibri" panose="020F0502020204030204" pitchFamily="34" charset="0"/>
                <a:cs typeface="Calibri" panose="020F0502020204030204" pitchFamily="34" charset="0"/>
                <a:sym typeface="Symbol" pitchFamily="18" charset="2"/>
              </a:rPr>
              <a:t> </a:t>
            </a:r>
            <a:r>
              <a:rPr lang="en-US" sz="2000" b="1" dirty="0">
                <a:solidFill>
                  <a:srgbClr val="0000FF"/>
                </a:solidFill>
                <a:latin typeface="Calibri" panose="020F0502020204030204" pitchFamily="34" charset="0"/>
                <a:cs typeface="Calibri" panose="020F0502020204030204" pitchFamily="34" charset="0"/>
                <a:sym typeface="Symbol" pitchFamily="18" charset="2"/>
              </a:rPr>
              <a:t>:</a:t>
            </a:r>
          </a:p>
          <a:p>
            <a:pPr algn="l">
              <a:lnSpc>
                <a:spcPct val="70000"/>
              </a:lnSpc>
              <a:buFont typeface="Wingdings" pitchFamily="2" charset="2"/>
              <a:buChar char="Ø"/>
              <a:defRPr/>
            </a:pPr>
            <a:endParaRPr lang="en-US" sz="2000" b="1" i="1" dirty="0">
              <a:solidFill>
                <a:schemeClr val="accent2"/>
              </a:solidFill>
              <a:latin typeface="Calibri" panose="020F0502020204030204" pitchFamily="34" charset="0"/>
              <a:cs typeface="Calibri" panose="020F0502020204030204" pitchFamily="34" charset="0"/>
              <a:sym typeface="Symbol" pitchFamily="18" charset="2"/>
            </a:endParaRPr>
          </a:p>
          <a:p>
            <a:pPr algn="l">
              <a:lnSpc>
                <a:spcPct val="70000"/>
              </a:lnSpc>
              <a:buFont typeface="Wingdings" pitchFamily="2" charset="2"/>
              <a:buNone/>
              <a:defRPr/>
            </a:pPr>
            <a:endParaRPr lang="en-US" sz="2000" dirty="0">
              <a:solidFill>
                <a:schemeClr val="accent2"/>
              </a:solidFill>
              <a:latin typeface="Calibri" panose="020F0502020204030204" pitchFamily="34" charset="0"/>
              <a:cs typeface="Calibri" panose="020F0502020204030204" pitchFamily="34" charset="0"/>
              <a:sym typeface="Symbol" pitchFamily="18" charset="2"/>
            </a:endParaRPr>
          </a:p>
          <a:p>
            <a:pPr algn="l">
              <a:lnSpc>
                <a:spcPct val="70000"/>
              </a:lnSpc>
              <a:spcBef>
                <a:spcPts val="200"/>
              </a:spcBef>
              <a:buFont typeface="Wingdings" pitchFamily="2" charset="2"/>
              <a:buNone/>
              <a:defRPr/>
            </a:pPr>
            <a:r>
              <a:rPr lang="en-US" dirty="0">
                <a:solidFill>
                  <a:srgbClr val="008000"/>
                </a:solidFill>
                <a:latin typeface="Calibri" panose="020F0502020204030204" pitchFamily="34" charset="0"/>
                <a:cs typeface="Calibri" panose="020F0502020204030204" pitchFamily="34" charset="0"/>
                <a:sym typeface="Symbol" pitchFamily="18" charset="2"/>
              </a:rPr>
              <a:t>  </a:t>
            </a:r>
            <a:r>
              <a:rPr lang="en-US" b="1" dirty="0">
                <a:solidFill>
                  <a:srgbClr val="008000"/>
                </a:solidFill>
                <a:latin typeface="Calibri" panose="020F0502020204030204" pitchFamily="34" charset="0"/>
                <a:cs typeface="Calibri" panose="020F0502020204030204" pitchFamily="34" charset="0"/>
                <a:sym typeface="Symbol" pitchFamily="18" charset="2"/>
              </a:rPr>
              <a:t>derivative</a:t>
            </a:r>
            <a:r>
              <a:rPr lang="en-US" dirty="0">
                <a:solidFill>
                  <a:srgbClr val="008000"/>
                </a:solidFill>
                <a:latin typeface="Calibri" panose="020F0502020204030204" pitchFamily="34" charset="0"/>
                <a:cs typeface="Calibri" panose="020F0502020204030204" pitchFamily="34" charset="0"/>
                <a:sym typeface="Symbol" pitchFamily="18" charset="2"/>
              </a:rPr>
              <a:t> of bunch, single strength </a:t>
            </a:r>
            <a:r>
              <a:rPr lang="en-US" b="1" i="1" dirty="0" err="1">
                <a:solidFill>
                  <a:srgbClr val="008000"/>
                </a:solidFill>
                <a:latin typeface="Calibri" panose="020F0502020204030204" pitchFamily="34" charset="0"/>
                <a:cs typeface="Calibri" panose="020F0502020204030204" pitchFamily="34" charset="0"/>
                <a:sym typeface="Symbol" pitchFamily="18" charset="2"/>
              </a:rPr>
              <a:t>Z</a:t>
            </a:r>
            <a:r>
              <a:rPr lang="en-US" sz="2000" b="1" i="1" baseline="-25000" dirty="0" err="1">
                <a:solidFill>
                  <a:srgbClr val="008000"/>
                </a:solidFill>
                <a:latin typeface="Calibri" panose="020F0502020204030204" pitchFamily="34" charset="0"/>
                <a:cs typeface="Calibri" panose="020F0502020204030204" pitchFamily="34" charset="0"/>
                <a:sym typeface="Symbol" pitchFamily="18" charset="2"/>
              </a:rPr>
              <a:t>t</a:t>
            </a:r>
            <a:r>
              <a:rPr lang="en-US" sz="2000" b="1" i="1" baseline="-25000" dirty="0">
                <a:solidFill>
                  <a:srgbClr val="008000"/>
                </a:solidFill>
                <a:latin typeface="Calibri" panose="020F0502020204030204" pitchFamily="34" charset="0"/>
                <a:cs typeface="Calibri" panose="020F0502020204030204" pitchFamily="34" charset="0"/>
                <a:sym typeface="Symbol" pitchFamily="18" charset="2"/>
              </a:rPr>
              <a:t> </a:t>
            </a:r>
            <a:r>
              <a:rPr lang="en-US" b="1" i="1" dirty="0">
                <a:solidFill>
                  <a:srgbClr val="008000"/>
                </a:solidFill>
                <a:latin typeface="Calibri" panose="020F0502020204030204" pitchFamily="34" charset="0"/>
                <a:cs typeface="Calibri" panose="020F0502020204030204" pitchFamily="34" charset="0"/>
                <a:sym typeface="Symbol" pitchFamily="18" charset="2"/>
              </a:rPr>
              <a:t> A</a:t>
            </a:r>
            <a:r>
              <a:rPr lang="en-US" dirty="0">
                <a:solidFill>
                  <a:srgbClr val="008000"/>
                </a:solidFill>
                <a:latin typeface="Calibri" panose="020F0502020204030204" pitchFamily="34" charset="0"/>
                <a:cs typeface="Calibri" panose="020F0502020204030204" pitchFamily="34" charset="0"/>
                <a:sym typeface="Symbol" pitchFamily="18" charset="2"/>
              </a:rPr>
              <a:t>, i.e. (nearly) independent on </a:t>
            </a:r>
            <a:r>
              <a:rPr lang="en-US" b="1" i="1" dirty="0">
                <a:solidFill>
                  <a:srgbClr val="008000"/>
                </a:solidFill>
                <a:latin typeface="Calibri" panose="020F0502020204030204" pitchFamily="34" charset="0"/>
                <a:cs typeface="Calibri" panose="020F0502020204030204" pitchFamily="34" charset="0"/>
                <a:sym typeface="Symbol" pitchFamily="18" charset="2"/>
              </a:rPr>
              <a:t>C</a:t>
            </a:r>
            <a:r>
              <a:rPr lang="en-US" dirty="0">
                <a:solidFill>
                  <a:srgbClr val="008000"/>
                </a:solidFill>
                <a:latin typeface="Calibri" panose="020F0502020204030204" pitchFamily="34" charset="0"/>
                <a:cs typeface="Calibri" panose="020F0502020204030204" pitchFamily="34" charset="0"/>
                <a:sym typeface="Symbol" pitchFamily="18" charset="2"/>
              </a:rPr>
              <a:t> </a:t>
            </a:r>
            <a:endParaRPr lang="en-US" dirty="0">
              <a:solidFill>
                <a:srgbClr val="0000FF"/>
              </a:solidFill>
              <a:latin typeface="Calibri" panose="020F0502020204030204" pitchFamily="34" charset="0"/>
              <a:cs typeface="Calibri" panose="020F0502020204030204" pitchFamily="34" charset="0"/>
              <a:sym typeface="Symbol" pitchFamily="18" charset="2"/>
            </a:endParaRPr>
          </a:p>
          <a:p>
            <a:pPr marL="285750" indent="-285750" algn="l">
              <a:lnSpc>
                <a:spcPct val="70000"/>
              </a:lnSpc>
              <a:spcBef>
                <a:spcPts val="800"/>
              </a:spcBef>
              <a:buFont typeface="Wingdings" pitchFamily="2" charset="2"/>
              <a:buChar char="Ø"/>
              <a:defRPr/>
            </a:pPr>
            <a:r>
              <a:rPr lang="en-US" dirty="0">
                <a:solidFill>
                  <a:srgbClr val="0000FF"/>
                </a:solidFill>
                <a:latin typeface="Calibri" panose="020F0502020204030204" pitchFamily="34" charset="0"/>
                <a:cs typeface="Calibri" panose="020F0502020204030204" pitchFamily="34" charset="0"/>
                <a:sym typeface="Symbol" pitchFamily="18" charset="2"/>
              </a:rPr>
              <a:t> </a:t>
            </a:r>
            <a:r>
              <a:rPr lang="en-US" b="1" i="1" dirty="0">
                <a:solidFill>
                  <a:srgbClr val="0000FF"/>
                </a:solidFill>
                <a:latin typeface="Calibri" panose="020F0502020204030204" pitchFamily="34" charset="0"/>
                <a:cs typeface="Calibri" panose="020F0502020204030204" pitchFamily="34" charset="0"/>
                <a:sym typeface="Symbol" pitchFamily="18" charset="2"/>
              </a:rPr>
              <a:t>Intermediate frequency range  ω  </a:t>
            </a:r>
            <a:r>
              <a:rPr lang="en-US" b="1" i="1" dirty="0" err="1">
                <a:solidFill>
                  <a:srgbClr val="0000FF"/>
                </a:solidFill>
                <a:latin typeface="Calibri" panose="020F0502020204030204" pitchFamily="34" charset="0"/>
                <a:cs typeface="Calibri" panose="020F0502020204030204" pitchFamily="34" charset="0"/>
                <a:sym typeface="Symbol" pitchFamily="18" charset="2"/>
              </a:rPr>
              <a:t>ω</a:t>
            </a:r>
            <a:r>
              <a:rPr lang="en-US" sz="2000" b="1" i="1" baseline="-25000" dirty="0" err="1">
                <a:solidFill>
                  <a:srgbClr val="0000FF"/>
                </a:solidFill>
                <a:latin typeface="Calibri" panose="020F0502020204030204" pitchFamily="34" charset="0"/>
                <a:cs typeface="Calibri" panose="020F0502020204030204" pitchFamily="34" charset="0"/>
                <a:sym typeface="Symbol" pitchFamily="18" charset="2"/>
              </a:rPr>
              <a:t>cut</a:t>
            </a:r>
            <a:r>
              <a:rPr lang="en-US" b="1" i="1" dirty="0">
                <a:solidFill>
                  <a:srgbClr val="0000FF"/>
                </a:solidFill>
                <a:latin typeface="Calibri" panose="020F0502020204030204" pitchFamily="34" charset="0"/>
                <a:cs typeface="Calibri" panose="020F0502020204030204" pitchFamily="34" charset="0"/>
                <a:sym typeface="Symbol" pitchFamily="18" charset="2"/>
              </a:rPr>
              <a:t>: </a:t>
            </a:r>
            <a:r>
              <a:rPr lang="en-US" dirty="0">
                <a:latin typeface="Calibri" panose="020F0502020204030204" pitchFamily="34" charset="0"/>
                <a:cs typeface="Calibri" panose="020F0502020204030204" pitchFamily="34" charset="0"/>
                <a:sym typeface="Symbol" pitchFamily="18" charset="2"/>
              </a:rPr>
              <a:t>Calculation using Fourier transformation</a:t>
            </a:r>
            <a:endParaRPr lang="en-US" dirty="0">
              <a:solidFill>
                <a:srgbClr val="008000"/>
              </a:solidFill>
              <a:latin typeface="Calibri" panose="020F0502020204030204" pitchFamily="34" charset="0"/>
              <a:cs typeface="Calibri" panose="020F0502020204030204" pitchFamily="34" charset="0"/>
              <a:sym typeface="Symbol" pitchFamily="18" charset="2"/>
            </a:endParaRPr>
          </a:p>
          <a:p>
            <a:pPr algn="l">
              <a:lnSpc>
                <a:spcPct val="70000"/>
              </a:lnSpc>
              <a:buFont typeface="Wingdings" pitchFamily="2" charset="2"/>
              <a:buNone/>
              <a:defRPr/>
            </a:pPr>
            <a:r>
              <a:rPr lang="en-US" i="1" dirty="0">
                <a:solidFill>
                  <a:srgbClr val="0000FF"/>
                </a:solidFill>
                <a:latin typeface="Calibri" panose="020F0502020204030204" pitchFamily="34" charset="0"/>
                <a:cs typeface="Calibri" panose="020F0502020204030204" pitchFamily="34" charset="0"/>
                <a:sym typeface="Symbol" pitchFamily="18" charset="2"/>
              </a:rPr>
              <a:t>Example</a:t>
            </a:r>
            <a:r>
              <a:rPr lang="en-US" dirty="0">
                <a:solidFill>
                  <a:srgbClr val="0000FF"/>
                </a:solidFill>
                <a:latin typeface="Calibri" panose="020F0502020204030204" pitchFamily="34" charset="0"/>
                <a:cs typeface="Calibri" panose="020F0502020204030204" pitchFamily="34" charset="0"/>
                <a:sym typeface="Symbol" pitchFamily="18" charset="2"/>
              </a:rPr>
              <a:t>: </a:t>
            </a:r>
            <a:r>
              <a:rPr lang="en-US" dirty="0">
                <a:latin typeface="Calibri" panose="020F0502020204030204" pitchFamily="34" charset="0"/>
                <a:cs typeface="Calibri" panose="020F0502020204030204" pitchFamily="34" charset="0"/>
                <a:sym typeface="Symbol" pitchFamily="18" charset="2"/>
              </a:rPr>
              <a:t>Synchrotron BPM with 50  termination (reality at p</a:t>
            </a:r>
            <a:r>
              <a:rPr lang="de-DE" dirty="0">
                <a:latin typeface="Calibri" panose="020F0502020204030204" pitchFamily="34" charset="0"/>
                <a:cs typeface="Calibri" panose="020F0502020204030204" pitchFamily="34" charset="0"/>
                <a:sym typeface="Symbol" pitchFamily="18" charset="2"/>
              </a:rPr>
              <a:t>-</a:t>
            </a:r>
            <a:r>
              <a:rPr lang="en-US" dirty="0">
                <a:latin typeface="Calibri" panose="020F0502020204030204" pitchFamily="34" charset="0"/>
                <a:cs typeface="Calibri" panose="020F0502020204030204" pitchFamily="34" charset="0"/>
                <a:sym typeface="Symbol" pitchFamily="18" charset="2"/>
              </a:rPr>
              <a:t>synchrotron : </a:t>
            </a:r>
            <a:r>
              <a:rPr lang="el-GR" b="1" i="1" dirty="0">
                <a:latin typeface="Calibri" panose="020F0502020204030204" pitchFamily="34" charset="0"/>
                <a:cs typeface="Calibri" panose="020F0502020204030204" pitchFamily="34" charset="0"/>
                <a:sym typeface="Symbol" pitchFamily="18" charset="2"/>
              </a:rPr>
              <a:t>σ</a:t>
            </a:r>
            <a:r>
              <a:rPr lang="de-DE" dirty="0">
                <a:latin typeface="Calibri" panose="020F0502020204030204" pitchFamily="34" charset="0"/>
                <a:cs typeface="Calibri" panose="020F0502020204030204" pitchFamily="34" charset="0"/>
                <a:sym typeface="Symbol" pitchFamily="18" charset="2"/>
              </a:rPr>
              <a:t>&gt;&gt;1 </a:t>
            </a:r>
            <a:r>
              <a:rPr lang="de-DE" dirty="0" err="1">
                <a:latin typeface="Calibri" panose="020F0502020204030204" pitchFamily="34" charset="0"/>
                <a:cs typeface="Calibri" panose="020F0502020204030204" pitchFamily="34" charset="0"/>
                <a:sym typeface="Symbol" pitchFamily="18" charset="2"/>
              </a:rPr>
              <a:t>ns</a:t>
            </a:r>
            <a:r>
              <a:rPr lang="de-DE" dirty="0">
                <a:latin typeface="Calibri" panose="020F0502020204030204" pitchFamily="34" charset="0"/>
                <a:cs typeface="Calibri" panose="020F0502020204030204" pitchFamily="34" charset="0"/>
                <a:sym typeface="Symbol" pitchFamily="18" charset="2"/>
              </a:rPr>
              <a:t>):</a:t>
            </a:r>
            <a:endParaRPr lang="el-GR" dirty="0">
              <a:latin typeface="Calibri" panose="020F0502020204030204" pitchFamily="34" charset="0"/>
              <a:cs typeface="Calibri" panose="020F0502020204030204" pitchFamily="34" charset="0"/>
              <a:sym typeface="Symbol" pitchFamily="18" charset="2"/>
            </a:endParaRPr>
          </a:p>
        </p:txBody>
      </p:sp>
      <p:graphicFrame>
        <p:nvGraphicFramePr>
          <p:cNvPr id="7174" name="Object 6"/>
          <p:cNvGraphicFramePr>
            <a:graphicFrameLocks noChangeAspect="1"/>
          </p:cNvGraphicFramePr>
          <p:nvPr>
            <p:extLst>
              <p:ext uri="{D42A27DB-BD31-4B8C-83A1-F6EECF244321}">
                <p14:modId xmlns:p14="http://schemas.microsoft.com/office/powerpoint/2010/main" val="347994328"/>
              </p:ext>
            </p:extLst>
          </p:nvPr>
        </p:nvGraphicFramePr>
        <p:xfrm>
          <a:off x="876300" y="1220865"/>
          <a:ext cx="6359525" cy="833437"/>
        </p:xfrm>
        <a:graphic>
          <a:graphicData uri="http://schemas.openxmlformats.org/presentationml/2006/ole">
            <mc:AlternateContent xmlns:mc="http://schemas.openxmlformats.org/markup-compatibility/2006">
              <mc:Choice xmlns:v="urn:schemas-microsoft-com:vml" Requires="v">
                <p:oleObj spid="_x0000_s7597" name="Equation" r:id="rId4" imgW="3289300" imgH="431800" progId="Equation.3">
                  <p:embed/>
                </p:oleObj>
              </mc:Choice>
              <mc:Fallback>
                <p:oleObj name="Equation" r:id="rId4" imgW="3289300" imgH="431800"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6300" y="1220865"/>
                        <a:ext cx="6359525" cy="833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5943" name="Object 7"/>
          <p:cNvGraphicFramePr>
            <a:graphicFrameLocks noChangeAspect="1"/>
          </p:cNvGraphicFramePr>
          <p:nvPr>
            <p:extLst>
              <p:ext uri="{D42A27DB-BD31-4B8C-83A1-F6EECF244321}">
                <p14:modId xmlns:p14="http://schemas.microsoft.com/office/powerpoint/2010/main" val="3062759909"/>
              </p:ext>
            </p:extLst>
          </p:nvPr>
        </p:nvGraphicFramePr>
        <p:xfrm>
          <a:off x="263525" y="2530552"/>
          <a:ext cx="8701088" cy="741363"/>
        </p:xfrm>
        <a:graphic>
          <a:graphicData uri="http://schemas.openxmlformats.org/presentationml/2006/ole">
            <mc:AlternateContent xmlns:mc="http://schemas.openxmlformats.org/markup-compatibility/2006">
              <mc:Choice xmlns:v="urn:schemas-microsoft-com:vml" Requires="v">
                <p:oleObj spid="_x0000_s7598" name="Equation" r:id="rId6" imgW="5054600" imgH="431800" progId="Equation.3">
                  <p:embed/>
                </p:oleObj>
              </mc:Choice>
              <mc:Fallback>
                <p:oleObj name="Equation" r:id="rId6" imgW="5054600" imgH="431800" progId="Equation.3">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3525" y="2530552"/>
                        <a:ext cx="8701088" cy="741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2" name="Picture 5"/>
          <p:cNvPicPr>
            <a:picLocks noChangeAspect="1" noChangeArrowheads="1"/>
          </p:cNvPicPr>
          <p:nvPr/>
        </p:nvPicPr>
        <p:blipFill>
          <a:blip r:embed="rId8">
            <a:extLst>
              <a:ext uri="{28A0092B-C50C-407E-A947-70E740481C1C}">
                <a14:useLocalDpi xmlns:a14="http://schemas.microsoft.com/office/drawing/2010/main" val="0"/>
              </a:ext>
            </a:extLst>
          </a:blip>
          <a:srcRect r="66202"/>
          <a:stretch>
            <a:fillRect/>
          </a:stretch>
        </p:blipFill>
        <p:spPr bwMode="auto">
          <a:xfrm>
            <a:off x="1443038" y="4184727"/>
            <a:ext cx="1982787" cy="2055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 name="Picture 5"/>
          <p:cNvPicPr>
            <a:picLocks noChangeAspect="1" noChangeArrowheads="1"/>
          </p:cNvPicPr>
          <p:nvPr/>
        </p:nvPicPr>
        <p:blipFill>
          <a:blip r:embed="rId8">
            <a:extLst>
              <a:ext uri="{28A0092B-C50C-407E-A947-70E740481C1C}">
                <a14:useLocalDpi xmlns:a14="http://schemas.microsoft.com/office/drawing/2010/main" val="0"/>
              </a:ext>
            </a:extLst>
          </a:blip>
          <a:srcRect l="33374" r="35773"/>
          <a:stretch>
            <a:fillRect/>
          </a:stretch>
        </p:blipFill>
        <p:spPr bwMode="auto">
          <a:xfrm>
            <a:off x="3403600" y="4183140"/>
            <a:ext cx="1809750" cy="2055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78" name="Textfeld 4"/>
          <p:cNvSpPr txBox="1">
            <a:spLocks noChangeArrowheads="1"/>
          </p:cNvSpPr>
          <p:nvPr/>
        </p:nvSpPr>
        <p:spPr bwMode="auto">
          <a:xfrm>
            <a:off x="7845425" y="4500640"/>
            <a:ext cx="938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i="1">
                <a:solidFill>
                  <a:srgbClr val="3333CC"/>
                </a:solidFill>
              </a:rPr>
              <a:t>I</a:t>
            </a:r>
            <a:r>
              <a:rPr lang="en-US" altLang="de-DE" sz="2000" b="1" i="1" baseline="-25000">
                <a:solidFill>
                  <a:srgbClr val="3333CC"/>
                </a:solidFill>
              </a:rPr>
              <a:t>beam</a:t>
            </a:r>
            <a:r>
              <a:rPr lang="en-US" altLang="de-DE" sz="2000" b="1" i="1">
                <a:solidFill>
                  <a:srgbClr val="3333CC"/>
                </a:solidFill>
              </a:rPr>
              <a:t>(t)</a:t>
            </a:r>
          </a:p>
        </p:txBody>
      </p:sp>
      <p:sp>
        <p:nvSpPr>
          <p:cNvPr id="7179" name="Textfeld 15"/>
          <p:cNvSpPr txBox="1">
            <a:spLocks noChangeArrowheads="1"/>
          </p:cNvSpPr>
          <p:nvPr/>
        </p:nvSpPr>
        <p:spPr bwMode="auto">
          <a:xfrm>
            <a:off x="7802563" y="4967365"/>
            <a:ext cx="939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i="1">
                <a:solidFill>
                  <a:srgbClr val="FF0000"/>
                </a:solidFill>
              </a:rPr>
              <a:t>U</a:t>
            </a:r>
            <a:r>
              <a:rPr lang="en-US" altLang="de-DE" sz="2000" b="1" i="1" baseline="-25000">
                <a:solidFill>
                  <a:srgbClr val="FF0000"/>
                </a:solidFill>
              </a:rPr>
              <a:t>im</a:t>
            </a:r>
            <a:r>
              <a:rPr lang="en-US" altLang="de-DE" sz="2000" b="1" i="1">
                <a:solidFill>
                  <a:srgbClr val="FF0000"/>
                </a:solidFill>
              </a:rPr>
              <a:t>(t)</a:t>
            </a:r>
          </a:p>
        </p:txBody>
      </p:sp>
      <p:grpSp>
        <p:nvGrpSpPr>
          <p:cNvPr id="7180" name="Gruppieren 7"/>
          <p:cNvGrpSpPr>
            <a:grpSpLocks/>
          </p:cNvGrpSpPr>
          <p:nvPr/>
        </p:nvGrpSpPr>
        <p:grpSpPr bwMode="auto">
          <a:xfrm>
            <a:off x="5192713" y="4183140"/>
            <a:ext cx="2532062" cy="2055812"/>
            <a:chOff x="5192010" y="4380524"/>
            <a:chExt cx="2532713" cy="2055812"/>
          </a:xfrm>
        </p:grpSpPr>
        <p:pic>
          <p:nvPicPr>
            <p:cNvPr id="7181" name="Picture 5"/>
            <p:cNvPicPr>
              <a:picLocks noChangeAspect="1" noChangeArrowheads="1"/>
            </p:cNvPicPr>
            <p:nvPr/>
          </p:nvPicPr>
          <p:blipFill>
            <a:blip r:embed="rId8">
              <a:extLst>
                <a:ext uri="{28A0092B-C50C-407E-A947-70E740481C1C}">
                  <a14:useLocalDpi xmlns:a14="http://schemas.microsoft.com/office/drawing/2010/main" val="0"/>
                </a:ext>
              </a:extLst>
            </a:blip>
            <a:srcRect l="64278" r="3247"/>
            <a:stretch>
              <a:fillRect/>
            </a:stretch>
          </p:blipFill>
          <p:spPr bwMode="auto">
            <a:xfrm>
              <a:off x="5221990" y="4380524"/>
              <a:ext cx="1905000" cy="2055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xnSp>
          <p:nvCxnSpPr>
            <p:cNvPr id="7182" name="Gerade Verbindung 3"/>
            <p:cNvCxnSpPr>
              <a:cxnSpLocks noChangeShapeType="1"/>
            </p:cNvCxnSpPr>
            <p:nvPr/>
          </p:nvCxnSpPr>
          <p:spPr bwMode="auto">
            <a:xfrm flipV="1">
              <a:off x="5192010" y="4629150"/>
              <a:ext cx="0" cy="1343025"/>
            </a:xfrm>
            <a:prstGeom prst="line">
              <a:avLst/>
            </a:prstGeom>
            <a:noFill/>
            <a:ln w="9525"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83" name="Gerade Verbindung 6"/>
            <p:cNvCxnSpPr>
              <a:cxnSpLocks noChangeShapeType="1"/>
            </p:cNvCxnSpPr>
            <p:nvPr/>
          </p:nvCxnSpPr>
          <p:spPr bwMode="auto">
            <a:xfrm>
              <a:off x="7291880" y="4897398"/>
              <a:ext cx="432843" cy="0"/>
            </a:xfrm>
            <a:prstGeom prst="line">
              <a:avLst/>
            </a:prstGeom>
            <a:noFill/>
            <a:ln w="38100" algn="ctr">
              <a:solidFill>
                <a:srgbClr val="3333CC"/>
              </a:solidFill>
              <a:prstDash val="sys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84" name="Gerade Verbindung 18"/>
            <p:cNvCxnSpPr>
              <a:cxnSpLocks noChangeShapeType="1"/>
            </p:cNvCxnSpPr>
            <p:nvPr/>
          </p:nvCxnSpPr>
          <p:spPr bwMode="auto">
            <a:xfrm>
              <a:off x="7279390" y="5394568"/>
              <a:ext cx="432843" cy="0"/>
            </a:xfrm>
            <a:prstGeom prst="line">
              <a:avLst/>
            </a:prstGeom>
            <a:noFill/>
            <a:ln w="38100" algn="ctr">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4" name="Gerader Verbinder 3"/>
          <p:cNvCxnSpPr/>
          <p:nvPr/>
        </p:nvCxnSpPr>
        <p:spPr>
          <a:xfrm flipV="1">
            <a:off x="1371600" y="1682496"/>
            <a:ext cx="429768" cy="274320"/>
          </a:xfrm>
          <a:prstGeom prst="line">
            <a:avLst/>
          </a:prstGeom>
          <a:ln w="19050">
            <a:solidFill>
              <a:srgbClr val="00800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Gerader Verbinder 19"/>
          <p:cNvCxnSpPr/>
          <p:nvPr/>
        </p:nvCxnSpPr>
        <p:spPr>
          <a:xfrm flipV="1">
            <a:off x="1155526" y="2929536"/>
            <a:ext cx="722376" cy="273920"/>
          </a:xfrm>
          <a:prstGeom prst="line">
            <a:avLst/>
          </a:prstGeom>
          <a:ln w="19050">
            <a:solidFill>
              <a:srgbClr val="008000"/>
            </a:solidFill>
            <a:prstDash val="solid"/>
          </a:ln>
          <a:effectLst/>
        </p:spPr>
        <p:style>
          <a:lnRef idx="2">
            <a:schemeClr val="accent1"/>
          </a:lnRef>
          <a:fillRef idx="0">
            <a:schemeClr val="accent1"/>
          </a:fillRef>
          <a:effectRef idx="1">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95940">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5940">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594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594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3"/>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Calculation of Signal Shape (here single bunch)</a:t>
            </a:r>
          </a:p>
        </p:txBody>
      </p:sp>
      <p:sp>
        <p:nvSpPr>
          <p:cNvPr id="8197" name="Text Box 4"/>
          <p:cNvSpPr txBox="1">
            <a:spLocks noChangeArrowheads="1"/>
          </p:cNvSpPr>
          <p:nvPr/>
        </p:nvSpPr>
        <p:spPr bwMode="auto">
          <a:xfrm>
            <a:off x="125413" y="1065231"/>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8198" name="Text Box 5"/>
          <p:cNvSpPr txBox="1">
            <a:spLocks noChangeArrowheads="1"/>
          </p:cNvSpPr>
          <p:nvPr/>
        </p:nvSpPr>
        <p:spPr bwMode="auto">
          <a:xfrm>
            <a:off x="185738" y="804881"/>
            <a:ext cx="8788400" cy="652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The transfer impedance is used in frequency domain! The following is performed: </a:t>
            </a:r>
          </a:p>
          <a:p>
            <a:pPr algn="l">
              <a:lnSpc>
                <a:spcPct val="70000"/>
              </a:lnSpc>
              <a:buFont typeface="Wingdings" pitchFamily="2" charset="2"/>
              <a:buNone/>
            </a:pPr>
            <a:r>
              <a:rPr lang="en-US" altLang="de-DE" b="1" dirty="0">
                <a:latin typeface="Calibri" panose="020F0502020204030204" pitchFamily="34" charset="0"/>
                <a:cs typeface="Calibri" panose="020F0502020204030204" pitchFamily="34" charset="0"/>
                <a:sym typeface="Symbol" pitchFamily="18" charset="2"/>
              </a:rPr>
              <a:t>1. Start:</a:t>
            </a:r>
            <a:r>
              <a:rPr lang="en-US" altLang="de-DE" dirty="0">
                <a:latin typeface="Calibri" panose="020F0502020204030204" pitchFamily="34" charset="0"/>
                <a:cs typeface="Calibri" panose="020F0502020204030204" pitchFamily="34" charset="0"/>
                <a:sym typeface="Symbol" pitchFamily="18" charset="2"/>
              </a:rPr>
              <a:t> Time domain Gaussian function </a:t>
            </a:r>
            <a:r>
              <a:rPr lang="en-US" altLang="de-DE" b="1" i="1" dirty="0" err="1">
                <a:solidFill>
                  <a:srgbClr val="0000FF"/>
                </a:solidFill>
                <a:latin typeface="Calibri" panose="020F0502020204030204" pitchFamily="34" charset="0"/>
                <a:cs typeface="Calibri" panose="020F0502020204030204" pitchFamily="34" charset="0"/>
                <a:sym typeface="Symbol" pitchFamily="18" charset="2"/>
              </a:rPr>
              <a:t>I</a:t>
            </a:r>
            <a:r>
              <a:rPr lang="en-US" altLang="de-DE" sz="2400" b="1" i="1" baseline="-25000" dirty="0" err="1">
                <a:solidFill>
                  <a:srgbClr val="0000FF"/>
                </a:solidFill>
                <a:latin typeface="Calibri" panose="020F0502020204030204" pitchFamily="34" charset="0"/>
                <a:cs typeface="Calibri" panose="020F0502020204030204" pitchFamily="34" charset="0"/>
                <a:sym typeface="Symbol" pitchFamily="18" charset="2"/>
              </a:rPr>
              <a:t>beam</a:t>
            </a:r>
            <a:r>
              <a:rPr lang="en-US" altLang="de-DE" b="1" i="1" dirty="0">
                <a:solidFill>
                  <a:srgbClr val="0000FF"/>
                </a:solidFill>
                <a:latin typeface="Calibri" panose="020F0502020204030204" pitchFamily="34" charset="0"/>
                <a:cs typeface="Calibri" panose="020F0502020204030204" pitchFamily="34" charset="0"/>
                <a:sym typeface="Symbol" pitchFamily="18" charset="2"/>
              </a:rPr>
              <a:t>(t)</a:t>
            </a:r>
            <a:r>
              <a:rPr lang="en-US" altLang="de-DE" dirty="0">
                <a:solidFill>
                  <a:srgbClr val="0000FF"/>
                </a:solidFill>
                <a:latin typeface="Calibri" panose="020F0502020204030204" pitchFamily="34" charset="0"/>
                <a:cs typeface="Calibri" panose="020F0502020204030204" pitchFamily="34" charset="0"/>
                <a:sym typeface="Symbol" pitchFamily="18" charset="2"/>
              </a:rPr>
              <a:t> </a:t>
            </a:r>
            <a:r>
              <a:rPr lang="en-US" altLang="de-DE" dirty="0">
                <a:latin typeface="Calibri" panose="020F0502020204030204" pitchFamily="34" charset="0"/>
                <a:cs typeface="Calibri" panose="020F0502020204030204" pitchFamily="34" charset="0"/>
                <a:sym typeface="Symbol" pitchFamily="18" charset="2"/>
              </a:rPr>
              <a:t>having a width of </a:t>
            </a:r>
            <a:r>
              <a:rPr lang="el-GR" altLang="de-DE" b="1" i="1" dirty="0">
                <a:solidFill>
                  <a:srgbClr val="0000FF"/>
                </a:solidFill>
                <a:latin typeface="Calibri" panose="020F0502020204030204" pitchFamily="34" charset="0"/>
                <a:cs typeface="Calibri" panose="020F0502020204030204" pitchFamily="34" charset="0"/>
                <a:sym typeface="Symbol" pitchFamily="18" charset="2"/>
              </a:rPr>
              <a:t>σ</a:t>
            </a:r>
            <a:r>
              <a:rPr lang="en-US" altLang="de-DE" sz="2400" b="1" i="1" baseline="-25000" dirty="0">
                <a:solidFill>
                  <a:srgbClr val="0000FF"/>
                </a:solidFill>
                <a:latin typeface="Calibri" panose="020F0502020204030204" pitchFamily="34" charset="0"/>
                <a:cs typeface="Calibri" panose="020F0502020204030204" pitchFamily="34" charset="0"/>
                <a:sym typeface="Symbol" pitchFamily="18" charset="2"/>
              </a:rPr>
              <a:t>t</a:t>
            </a:r>
            <a:endParaRPr lang="el-GR" altLang="de-DE" sz="2400" b="1" i="1" baseline="-25000" dirty="0">
              <a:solidFill>
                <a:srgbClr val="0000FF"/>
              </a:solidFill>
              <a:latin typeface="Calibri" panose="020F0502020204030204" pitchFamily="34" charset="0"/>
              <a:cs typeface="Calibri" panose="020F0502020204030204" pitchFamily="34" charset="0"/>
              <a:sym typeface="Symbol" pitchFamily="18" charset="2"/>
            </a:endParaRPr>
          </a:p>
        </p:txBody>
      </p:sp>
      <p:sp>
        <p:nvSpPr>
          <p:cNvPr id="8199" name="Text Box 6"/>
          <p:cNvSpPr txBox="1">
            <a:spLocks noChangeArrowheads="1"/>
          </p:cNvSpPr>
          <p:nvPr/>
        </p:nvSpPr>
        <p:spPr bwMode="auto">
          <a:xfrm>
            <a:off x="231775" y="3404806"/>
            <a:ext cx="847725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latin typeface="Calibri" panose="020F0502020204030204" pitchFamily="34" charset="0"/>
                <a:cs typeface="Calibri" panose="020F0502020204030204" pitchFamily="34" charset="0"/>
              </a:rPr>
              <a:t>2. FFT </a:t>
            </a:r>
            <a:r>
              <a:rPr lang="en-US" altLang="de-DE" dirty="0">
                <a:latin typeface="Calibri" panose="020F0502020204030204" pitchFamily="34" charset="0"/>
                <a:cs typeface="Calibri" panose="020F0502020204030204" pitchFamily="34" charset="0"/>
              </a:rPr>
              <a:t>of </a:t>
            </a:r>
            <a:r>
              <a:rPr lang="en-US" altLang="de-DE" b="1" i="1" dirty="0" err="1">
                <a:solidFill>
                  <a:srgbClr val="0000FF"/>
                </a:solidFill>
                <a:latin typeface="Calibri" panose="020F0502020204030204" pitchFamily="34" charset="0"/>
                <a:cs typeface="Calibri" panose="020F0502020204030204" pitchFamily="34" charset="0"/>
              </a:rPr>
              <a:t>I</a:t>
            </a:r>
            <a:r>
              <a:rPr lang="en-US" altLang="de-DE" sz="2400" b="1" i="1" baseline="-25000" dirty="0" err="1">
                <a:solidFill>
                  <a:srgbClr val="0000FF"/>
                </a:solidFill>
                <a:latin typeface="Calibri" panose="020F0502020204030204" pitchFamily="34" charset="0"/>
                <a:cs typeface="Calibri" panose="020F0502020204030204" pitchFamily="34" charset="0"/>
              </a:rPr>
              <a:t>beam</a:t>
            </a:r>
            <a:r>
              <a:rPr lang="en-US" altLang="de-DE" b="1" i="1" dirty="0">
                <a:solidFill>
                  <a:srgbClr val="0000FF"/>
                </a:solidFill>
                <a:latin typeface="Calibri" panose="020F0502020204030204" pitchFamily="34" charset="0"/>
                <a:cs typeface="Calibri" panose="020F0502020204030204" pitchFamily="34" charset="0"/>
              </a:rPr>
              <a:t>(t)</a:t>
            </a:r>
            <a:r>
              <a:rPr lang="en-US" altLang="de-DE" dirty="0">
                <a:solidFill>
                  <a:schemeClr val="tx2"/>
                </a:solidFill>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leads to the frequency domain Gaussian </a:t>
            </a:r>
            <a:r>
              <a:rPr lang="en-US" altLang="de-DE" b="1" i="1" dirty="0" err="1">
                <a:solidFill>
                  <a:srgbClr val="0000FF"/>
                </a:solidFill>
                <a:latin typeface="Calibri" panose="020F0502020204030204" pitchFamily="34" charset="0"/>
                <a:cs typeface="Calibri" panose="020F0502020204030204" pitchFamily="34" charset="0"/>
              </a:rPr>
              <a:t>I</a:t>
            </a:r>
            <a:r>
              <a:rPr lang="en-US" altLang="de-DE" sz="2400" b="1" i="1" baseline="-25000" dirty="0" err="1">
                <a:solidFill>
                  <a:srgbClr val="0000FF"/>
                </a:solidFill>
                <a:latin typeface="Calibri" panose="020F0502020204030204" pitchFamily="34" charset="0"/>
                <a:cs typeface="Calibri" panose="020F0502020204030204" pitchFamily="34" charset="0"/>
              </a:rPr>
              <a:t>beam</a:t>
            </a:r>
            <a:r>
              <a:rPr lang="en-US" altLang="de-DE" b="1" i="1" dirty="0">
                <a:solidFill>
                  <a:srgbClr val="0000FF"/>
                </a:solidFill>
                <a:latin typeface="Calibri" panose="020F0502020204030204" pitchFamily="34" charset="0"/>
                <a:cs typeface="Calibri" panose="020F0502020204030204" pitchFamily="34" charset="0"/>
              </a:rPr>
              <a:t>(f)</a:t>
            </a:r>
            <a:r>
              <a:rPr lang="en-US" altLang="de-DE" dirty="0">
                <a:solidFill>
                  <a:schemeClr val="tx2"/>
                </a:solidFill>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with </a:t>
            </a:r>
            <a:r>
              <a:rPr lang="el-GR" altLang="de-DE" b="1" i="1" dirty="0">
                <a:solidFill>
                  <a:srgbClr val="0000FF"/>
                </a:solidFill>
                <a:latin typeface="Calibri" panose="020F0502020204030204" pitchFamily="34" charset="0"/>
                <a:cs typeface="Calibri" panose="020F0502020204030204" pitchFamily="34" charset="0"/>
              </a:rPr>
              <a:t>σ</a:t>
            </a:r>
            <a:r>
              <a:rPr lang="en-US" altLang="de-DE" sz="2400" b="1" i="1" baseline="-25000" dirty="0">
                <a:solidFill>
                  <a:srgbClr val="0000FF"/>
                </a:solidFill>
                <a:latin typeface="Calibri" panose="020F0502020204030204" pitchFamily="34" charset="0"/>
                <a:cs typeface="Calibri" panose="020F0502020204030204" pitchFamily="34" charset="0"/>
              </a:rPr>
              <a:t>f </a:t>
            </a:r>
            <a:r>
              <a:rPr lang="en-US" altLang="de-DE" b="1" i="1" dirty="0">
                <a:solidFill>
                  <a:srgbClr val="0000FF"/>
                </a:solidFill>
                <a:latin typeface="Calibri" panose="020F0502020204030204" pitchFamily="34" charset="0"/>
                <a:cs typeface="Calibri" panose="020F0502020204030204" pitchFamily="34" charset="0"/>
              </a:rPr>
              <a:t>= ( 2</a:t>
            </a:r>
            <a:r>
              <a:rPr lang="el-GR" altLang="de-DE" b="1" i="1" dirty="0">
                <a:solidFill>
                  <a:srgbClr val="0000FF"/>
                </a:solidFill>
                <a:latin typeface="Calibri" panose="020F0502020204030204" pitchFamily="34" charset="0"/>
                <a:cs typeface="Calibri" panose="020F0502020204030204" pitchFamily="34" charset="0"/>
              </a:rPr>
              <a:t>πσ</a:t>
            </a:r>
            <a:r>
              <a:rPr lang="en-US" altLang="de-DE" sz="2400" b="1" i="1" baseline="-25000" dirty="0">
                <a:solidFill>
                  <a:srgbClr val="0000FF"/>
                </a:solidFill>
                <a:latin typeface="Calibri" panose="020F0502020204030204" pitchFamily="34" charset="0"/>
                <a:cs typeface="Calibri" panose="020F0502020204030204" pitchFamily="34" charset="0"/>
              </a:rPr>
              <a:t>t </a:t>
            </a:r>
            <a:r>
              <a:rPr lang="en-US" altLang="de-DE" b="1" i="1" dirty="0">
                <a:solidFill>
                  <a:srgbClr val="0000FF"/>
                </a:solidFill>
                <a:latin typeface="Calibri" panose="020F0502020204030204" pitchFamily="34" charset="0"/>
                <a:cs typeface="Calibri" panose="020F0502020204030204" pitchFamily="34" charset="0"/>
              </a:rPr>
              <a:t>)</a:t>
            </a:r>
            <a:r>
              <a:rPr lang="en-US" altLang="de-DE" sz="2000" b="1" i="1" baseline="30000" dirty="0">
                <a:solidFill>
                  <a:srgbClr val="0000FF"/>
                </a:solidFill>
                <a:latin typeface="Calibri" panose="020F0502020204030204" pitchFamily="34" charset="0"/>
                <a:cs typeface="Calibri" panose="020F0502020204030204" pitchFamily="34" charset="0"/>
              </a:rPr>
              <a:t>-1</a:t>
            </a:r>
            <a:endParaRPr lang="el-GR" altLang="de-DE" sz="2000" b="1" i="1" baseline="30000" dirty="0">
              <a:solidFill>
                <a:srgbClr val="0000FF"/>
              </a:solidFill>
              <a:latin typeface="Calibri" panose="020F0502020204030204" pitchFamily="34" charset="0"/>
              <a:cs typeface="Calibri" panose="020F0502020204030204" pitchFamily="34" charset="0"/>
            </a:endParaRPr>
          </a:p>
        </p:txBody>
      </p:sp>
      <p:sp>
        <p:nvSpPr>
          <p:cNvPr id="8200" name="Text Box 7"/>
          <p:cNvSpPr txBox="1">
            <a:spLocks noChangeArrowheads="1"/>
          </p:cNvSpPr>
          <p:nvPr/>
        </p:nvSpPr>
        <p:spPr bwMode="auto">
          <a:xfrm>
            <a:off x="250826" y="5590794"/>
            <a:ext cx="845820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latin typeface="Calibri" panose="020F0502020204030204" pitchFamily="34" charset="0"/>
                <a:cs typeface="Calibri" panose="020F0502020204030204" pitchFamily="34" charset="0"/>
              </a:rPr>
              <a:t>3. Multiplication</a:t>
            </a:r>
            <a:r>
              <a:rPr lang="en-US" altLang="de-DE" dirty="0">
                <a:latin typeface="Calibri" panose="020F0502020204030204" pitchFamily="34" charset="0"/>
                <a:cs typeface="Calibri" panose="020F0502020204030204" pitchFamily="34" charset="0"/>
              </a:rPr>
              <a:t> with </a:t>
            </a:r>
            <a:r>
              <a:rPr lang="en-US" altLang="de-DE" b="1" i="1" dirty="0" err="1">
                <a:latin typeface="Calibri" panose="020F0502020204030204" pitchFamily="34" charset="0"/>
                <a:cs typeface="Calibri" panose="020F0502020204030204" pitchFamily="34" charset="0"/>
              </a:rPr>
              <a:t>Z</a:t>
            </a:r>
            <a:r>
              <a:rPr lang="en-US" altLang="de-DE" sz="2400" b="1" i="1" baseline="-25000" dirty="0" err="1">
                <a:latin typeface="Calibri" panose="020F0502020204030204" pitchFamily="34" charset="0"/>
                <a:cs typeface="Calibri" panose="020F0502020204030204" pitchFamily="34" charset="0"/>
              </a:rPr>
              <a:t>t</a:t>
            </a:r>
            <a:r>
              <a:rPr lang="en-US" altLang="de-DE" b="1" i="1" dirty="0">
                <a:latin typeface="Calibri" panose="020F0502020204030204" pitchFamily="34" charset="0"/>
                <a:cs typeface="Calibri" panose="020F0502020204030204" pitchFamily="34" charset="0"/>
              </a:rPr>
              <a:t>(f)</a:t>
            </a:r>
            <a:r>
              <a:rPr lang="en-US" altLang="de-DE" dirty="0">
                <a:latin typeface="Calibri" panose="020F0502020204030204" pitchFamily="34" charset="0"/>
                <a:cs typeface="Calibri" panose="020F0502020204030204" pitchFamily="34" charset="0"/>
              </a:rPr>
              <a:t>  with </a:t>
            </a:r>
            <a:r>
              <a:rPr lang="en-US" altLang="de-DE" b="1" i="1" dirty="0" err="1">
                <a:latin typeface="Calibri" panose="020F0502020204030204" pitchFamily="34" charset="0"/>
                <a:cs typeface="Calibri" panose="020F0502020204030204" pitchFamily="34" charset="0"/>
              </a:rPr>
              <a:t>f</a:t>
            </a:r>
            <a:r>
              <a:rPr lang="en-US" altLang="de-DE" sz="2400" b="1" i="1" baseline="-25000" dirty="0" err="1">
                <a:latin typeface="Calibri" panose="020F0502020204030204" pitchFamily="34" charset="0"/>
                <a:cs typeface="Calibri" panose="020F0502020204030204" pitchFamily="34" charset="0"/>
              </a:rPr>
              <a:t>cut</a:t>
            </a:r>
            <a:r>
              <a:rPr lang="en-US" altLang="de-DE" dirty="0">
                <a:latin typeface="Calibri" panose="020F0502020204030204" pitchFamily="34" charset="0"/>
                <a:cs typeface="Calibri" panose="020F0502020204030204" pitchFamily="34" charset="0"/>
              </a:rPr>
              <a:t>=32 MHz leads to </a:t>
            </a:r>
            <a:r>
              <a:rPr lang="en-US" altLang="de-DE" b="1" i="1" dirty="0" err="1">
                <a:solidFill>
                  <a:srgbClr val="FF0000"/>
                </a:solidFill>
                <a:latin typeface="Calibri" panose="020F0502020204030204" pitchFamily="34" charset="0"/>
                <a:cs typeface="Calibri" panose="020F0502020204030204" pitchFamily="34" charset="0"/>
              </a:rPr>
              <a:t>U</a:t>
            </a:r>
            <a:r>
              <a:rPr lang="en-US" altLang="de-DE" sz="2400" b="1" i="1" baseline="-25000" dirty="0" err="1">
                <a:solidFill>
                  <a:srgbClr val="FF0000"/>
                </a:solidFill>
                <a:latin typeface="Calibri" panose="020F0502020204030204" pitchFamily="34" charset="0"/>
                <a:cs typeface="Calibri" panose="020F0502020204030204" pitchFamily="34" charset="0"/>
              </a:rPr>
              <a:t>im</a:t>
            </a:r>
            <a:r>
              <a:rPr lang="en-US" altLang="de-DE" b="1" i="1" dirty="0">
                <a:solidFill>
                  <a:srgbClr val="FF0000"/>
                </a:solidFill>
                <a:latin typeface="Calibri" panose="020F0502020204030204" pitchFamily="34" charset="0"/>
                <a:cs typeface="Calibri" panose="020F0502020204030204" pitchFamily="34" charset="0"/>
              </a:rPr>
              <a:t>(f)</a:t>
            </a:r>
            <a:r>
              <a:rPr lang="en-US" altLang="de-DE" b="1" i="1" dirty="0">
                <a:solidFill>
                  <a:schemeClr val="tx2"/>
                </a:solidFill>
                <a:latin typeface="Calibri" panose="020F0502020204030204" pitchFamily="34" charset="0"/>
                <a:cs typeface="Calibri" panose="020F0502020204030204" pitchFamily="34" charset="0"/>
              </a:rPr>
              <a:t> </a:t>
            </a:r>
            <a:r>
              <a:rPr lang="en-US" altLang="de-DE" b="1" i="1" dirty="0">
                <a:latin typeface="Calibri" panose="020F0502020204030204" pitchFamily="34" charset="0"/>
                <a:cs typeface="Calibri" panose="020F0502020204030204" pitchFamily="34" charset="0"/>
              </a:rPr>
              <a:t>= </a:t>
            </a:r>
            <a:r>
              <a:rPr lang="en-US" altLang="de-DE" b="1" i="1" dirty="0" err="1">
                <a:latin typeface="Calibri" panose="020F0502020204030204" pitchFamily="34" charset="0"/>
                <a:cs typeface="Calibri" panose="020F0502020204030204" pitchFamily="34" charset="0"/>
              </a:rPr>
              <a:t>Z</a:t>
            </a:r>
            <a:r>
              <a:rPr lang="en-US" altLang="de-DE" sz="2400" b="1" i="1" baseline="-25000" dirty="0" err="1">
                <a:latin typeface="Calibri" panose="020F0502020204030204" pitchFamily="34" charset="0"/>
                <a:cs typeface="Calibri" panose="020F0502020204030204" pitchFamily="34" charset="0"/>
              </a:rPr>
              <a:t>t</a:t>
            </a:r>
            <a:r>
              <a:rPr lang="en-US" altLang="de-DE" b="1" i="1" dirty="0">
                <a:latin typeface="Calibri" panose="020F0502020204030204" pitchFamily="34" charset="0"/>
                <a:cs typeface="Calibri" panose="020F0502020204030204" pitchFamily="34" charset="0"/>
              </a:rPr>
              <a:t>(f) ∙ </a:t>
            </a:r>
            <a:r>
              <a:rPr lang="en-US" altLang="de-DE" b="1" i="1" dirty="0" err="1">
                <a:solidFill>
                  <a:srgbClr val="0000FF"/>
                </a:solidFill>
                <a:latin typeface="Calibri" panose="020F0502020204030204" pitchFamily="34" charset="0"/>
                <a:cs typeface="Calibri" panose="020F0502020204030204" pitchFamily="34" charset="0"/>
              </a:rPr>
              <a:t>I</a:t>
            </a:r>
            <a:r>
              <a:rPr lang="en-US" altLang="de-DE" sz="2400" b="1" i="1" baseline="-25000" dirty="0" err="1">
                <a:solidFill>
                  <a:srgbClr val="0000FF"/>
                </a:solidFill>
                <a:latin typeface="Calibri" panose="020F0502020204030204" pitchFamily="34" charset="0"/>
                <a:cs typeface="Calibri" panose="020F0502020204030204" pitchFamily="34" charset="0"/>
              </a:rPr>
              <a:t>beam</a:t>
            </a:r>
            <a:r>
              <a:rPr lang="en-US" altLang="de-DE" b="1" i="1" dirty="0">
                <a:solidFill>
                  <a:srgbClr val="0000FF"/>
                </a:solidFill>
                <a:latin typeface="Calibri" panose="020F0502020204030204" pitchFamily="34" charset="0"/>
                <a:cs typeface="Calibri" panose="020F0502020204030204" pitchFamily="34" charset="0"/>
              </a:rPr>
              <a:t>(f)</a:t>
            </a:r>
          </a:p>
        </p:txBody>
      </p:sp>
      <p:sp>
        <p:nvSpPr>
          <p:cNvPr id="8201" name="Text Box 8"/>
          <p:cNvSpPr txBox="1">
            <a:spLocks noChangeArrowheads="1"/>
          </p:cNvSpPr>
          <p:nvPr/>
        </p:nvSpPr>
        <p:spPr bwMode="auto">
          <a:xfrm>
            <a:off x="247650" y="5884481"/>
            <a:ext cx="8113713"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latin typeface="Calibri" panose="020F0502020204030204" pitchFamily="34" charset="0"/>
                <a:cs typeface="Calibri" panose="020F0502020204030204" pitchFamily="34" charset="0"/>
              </a:rPr>
              <a:t>4. Inverse FFT</a:t>
            </a:r>
            <a:r>
              <a:rPr lang="en-US" altLang="de-DE" dirty="0">
                <a:latin typeface="Calibri" panose="020F0502020204030204" pitchFamily="34" charset="0"/>
                <a:cs typeface="Calibri" panose="020F0502020204030204" pitchFamily="34" charset="0"/>
              </a:rPr>
              <a:t> leads to </a:t>
            </a:r>
            <a:r>
              <a:rPr lang="en-US" altLang="de-DE" b="1" i="1" dirty="0" err="1">
                <a:solidFill>
                  <a:srgbClr val="FF0000"/>
                </a:solidFill>
                <a:latin typeface="Calibri" panose="020F0502020204030204" pitchFamily="34" charset="0"/>
                <a:cs typeface="Calibri" panose="020F0502020204030204" pitchFamily="34" charset="0"/>
              </a:rPr>
              <a:t>U</a:t>
            </a:r>
            <a:r>
              <a:rPr lang="en-US" altLang="de-DE" sz="2400" b="1" i="1" baseline="-25000" dirty="0" err="1">
                <a:solidFill>
                  <a:srgbClr val="FF0000"/>
                </a:solidFill>
                <a:latin typeface="Calibri" panose="020F0502020204030204" pitchFamily="34" charset="0"/>
                <a:cs typeface="Calibri" panose="020F0502020204030204" pitchFamily="34" charset="0"/>
              </a:rPr>
              <a:t>im</a:t>
            </a:r>
            <a:r>
              <a:rPr lang="en-US" altLang="de-DE" b="1" i="1" dirty="0">
                <a:solidFill>
                  <a:srgbClr val="FF0000"/>
                </a:solidFill>
                <a:latin typeface="Calibri" panose="020F0502020204030204" pitchFamily="34" charset="0"/>
                <a:cs typeface="Calibri" panose="020F0502020204030204" pitchFamily="34" charset="0"/>
              </a:rPr>
              <a:t>(t)</a:t>
            </a:r>
            <a:endParaRPr lang="de-DE" altLang="de-DE" b="1" i="1" dirty="0">
              <a:solidFill>
                <a:srgbClr val="FF0000"/>
              </a:solidFill>
              <a:latin typeface="Calibri" panose="020F0502020204030204" pitchFamily="34" charset="0"/>
              <a:cs typeface="Calibri" panose="020F0502020204030204" pitchFamily="34" charset="0"/>
            </a:endParaRPr>
          </a:p>
        </p:txBody>
      </p:sp>
      <p:pic>
        <p:nvPicPr>
          <p:cNvPr id="1034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8770" y="1467614"/>
            <a:ext cx="5717848" cy="20253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27"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36415" y="3793460"/>
            <a:ext cx="5670203" cy="18069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hteck 10"/>
          <p:cNvSpPr/>
          <p:nvPr/>
        </p:nvSpPr>
        <p:spPr bwMode="auto">
          <a:xfrm>
            <a:off x="107504" y="1854245"/>
            <a:ext cx="936104" cy="646331"/>
          </a:xfrm>
          <a:prstGeom prst="rect">
            <a:avLst/>
          </a:prstGeom>
          <a:solidFill>
            <a:schemeClr val="accent1">
              <a:alpha val="66000"/>
            </a:schemeClr>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r>
              <a:rPr kumimoji="0" 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Fourier trans. </a:t>
            </a:r>
          </a:p>
        </p:txBody>
      </p:sp>
      <p:sp>
        <p:nvSpPr>
          <p:cNvPr id="12" name="AutoShape 20"/>
          <p:cNvSpPr>
            <a:spLocks noChangeArrowheads="1"/>
          </p:cNvSpPr>
          <p:nvPr/>
        </p:nvSpPr>
        <p:spPr bwMode="auto">
          <a:xfrm flipH="1">
            <a:off x="179512" y="2500576"/>
            <a:ext cx="576064" cy="2089150"/>
          </a:xfrm>
          <a:prstGeom prst="curvedLeftArrow">
            <a:avLst>
              <a:gd name="adj1" fmla="val 27513"/>
              <a:gd name="adj2" fmla="val 126318"/>
              <a:gd name="adj3" fmla="val 33333"/>
            </a:avLst>
          </a:prstGeom>
          <a:solidFill>
            <a:schemeClr val="accent1"/>
          </a:solidFill>
          <a:ln w="1587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endParaRPr lang="de-DE"/>
          </a:p>
        </p:txBody>
      </p:sp>
      <p:sp>
        <p:nvSpPr>
          <p:cNvPr id="13" name="Rechteck 12"/>
          <p:cNvSpPr/>
          <p:nvPr/>
        </p:nvSpPr>
        <p:spPr bwMode="auto">
          <a:xfrm>
            <a:off x="7893311" y="1564472"/>
            <a:ext cx="936104" cy="923330"/>
          </a:xfrm>
          <a:prstGeom prst="rect">
            <a:avLst/>
          </a:prstGeom>
          <a:solidFill>
            <a:srgbClr val="FF0000">
              <a:alpha val="29000"/>
            </a:srgbClr>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r>
              <a:rPr kumimoji="0" 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inverse Fourier trans. </a:t>
            </a:r>
          </a:p>
        </p:txBody>
      </p:sp>
      <p:sp>
        <p:nvSpPr>
          <p:cNvPr id="14" name="AutoShape 20"/>
          <p:cNvSpPr>
            <a:spLocks noChangeArrowheads="1"/>
          </p:cNvSpPr>
          <p:nvPr/>
        </p:nvSpPr>
        <p:spPr bwMode="auto">
          <a:xfrm rot="10644363" flipH="1">
            <a:off x="8232032" y="2360230"/>
            <a:ext cx="576064" cy="2089150"/>
          </a:xfrm>
          <a:prstGeom prst="curvedLeftArrow">
            <a:avLst>
              <a:gd name="adj1" fmla="val 27513"/>
              <a:gd name="adj2" fmla="val 126318"/>
              <a:gd name="adj3" fmla="val 33333"/>
            </a:avLst>
          </a:prstGeom>
          <a:solidFill>
            <a:srgbClr val="FF0000">
              <a:alpha val="93000"/>
            </a:srgbClr>
          </a:solidFill>
          <a:ln w="15875">
            <a:solidFill>
              <a:schemeClr val="tx1"/>
            </a:solidFill>
            <a:miter lim="800000"/>
            <a:headEnd/>
            <a:tailEnd/>
          </a:ln>
          <a:effectLst/>
        </p:spPr>
        <p:txBody>
          <a:bodyPr wrap="square" anchor="ctr">
            <a:spAutoFit/>
          </a:bodyPr>
          <a:lstStyle/>
          <a:p>
            <a:endParaRPr lang="de-DE"/>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342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20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20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9" grpId="0"/>
      <p:bldP spid="8200" grpId="0"/>
      <p:bldP spid="8201" grpId="0"/>
      <p:bldP spid="11" grpId="0" animBg="1"/>
      <p:bldP spid="12" grpId="0" animBg="1"/>
      <p:bldP spid="13"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liennummernplatzhalter 1"/>
          <p:cNvSpPr>
            <a:spLocks noGrp="1"/>
          </p:cNvSpPr>
          <p:nvPr>
            <p:ph type="sldNum" sz="quarter" idx="4294967295"/>
          </p:nvPr>
        </p:nvSpPr>
        <p:spPr>
          <a:xfrm>
            <a:off x="7010400" y="6537325"/>
            <a:ext cx="2133600" cy="476250"/>
          </a:xfrm>
          <a:prstGeom prst="rect">
            <a:avLst/>
          </a:prstGeom>
        </p:spPr>
        <p:txBody>
          <a:bodyPr/>
          <a:lstStyle/>
          <a:p>
            <a:pPr>
              <a:defRPr/>
            </a:pPr>
            <a:fld id="{D51D0A15-33BA-493A-B352-21CCE31B5BFC}" type="slidenum">
              <a:rPr lang="en-US"/>
              <a:pPr>
                <a:defRPr/>
              </a:pPr>
              <a:t>19</a:t>
            </a:fld>
            <a:endParaRPr lang="en-US"/>
          </a:p>
        </p:txBody>
      </p:sp>
      <p:sp>
        <p:nvSpPr>
          <p:cNvPr id="9220"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Calculation of Signal Shape: repetitive Bunch in a Synchrotron</a:t>
            </a:r>
          </a:p>
        </p:txBody>
      </p:sp>
      <p:sp>
        <p:nvSpPr>
          <p:cNvPr id="9223" name="Text Box 5"/>
          <p:cNvSpPr txBox="1">
            <a:spLocks noChangeArrowheads="1"/>
          </p:cNvSpPr>
          <p:nvPr/>
        </p:nvSpPr>
        <p:spPr bwMode="auto">
          <a:xfrm>
            <a:off x="279400" y="816452"/>
            <a:ext cx="8509000" cy="688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Synchrotron filled with 8 bunches accelerated with </a:t>
            </a:r>
            <a:r>
              <a:rPr lang="en-US" altLang="de-DE" sz="2000" b="1" i="1" dirty="0" err="1">
                <a:solidFill>
                  <a:srgbClr val="0000FF"/>
                </a:solidFill>
                <a:latin typeface="Calibri" panose="020F0502020204030204" pitchFamily="34" charset="0"/>
                <a:cs typeface="Calibri" panose="020F0502020204030204" pitchFamily="34" charset="0"/>
                <a:sym typeface="Symbol" pitchFamily="18" charset="2"/>
              </a:rPr>
              <a:t>f</a:t>
            </a:r>
            <a:r>
              <a:rPr lang="en-US" altLang="de-DE" sz="2400" b="1" i="1" baseline="-25000" dirty="0" err="1">
                <a:solidFill>
                  <a:srgbClr val="0000FF"/>
                </a:solidFill>
                <a:latin typeface="Calibri" panose="020F0502020204030204" pitchFamily="34" charset="0"/>
                <a:cs typeface="Calibri" panose="020F0502020204030204" pitchFamily="34" charset="0"/>
                <a:sym typeface="Symbol" pitchFamily="18" charset="2"/>
              </a:rPr>
              <a:t>acc</a:t>
            </a:r>
            <a:r>
              <a:rPr lang="en-US" altLang="de-DE" sz="2000" b="1" i="1" dirty="0">
                <a:solidFill>
                  <a:srgbClr val="0000FF"/>
                </a:solidFill>
                <a:latin typeface="Calibri" panose="020F0502020204030204" pitchFamily="34" charset="0"/>
                <a:cs typeface="Calibri" panose="020F0502020204030204" pitchFamily="34" charset="0"/>
                <a:sym typeface="Symbol" pitchFamily="18" charset="2"/>
              </a:rPr>
              <a:t>=</a:t>
            </a:r>
            <a:r>
              <a:rPr lang="en-US" altLang="de-DE" sz="2000" dirty="0">
                <a:solidFill>
                  <a:srgbClr val="0000FF"/>
                </a:solidFill>
                <a:latin typeface="Calibri" panose="020F0502020204030204" pitchFamily="34" charset="0"/>
                <a:cs typeface="Calibri" panose="020F0502020204030204" pitchFamily="34" charset="0"/>
                <a:sym typeface="Symbol" pitchFamily="18" charset="2"/>
              </a:rPr>
              <a:t>1 MHz</a:t>
            </a:r>
          </a:p>
          <a:p>
            <a:pPr algn="l">
              <a:lnSpc>
                <a:spcPct val="70000"/>
              </a:lnSpc>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BPM terminated with </a:t>
            </a:r>
            <a:r>
              <a:rPr lang="en-US" altLang="de-DE" sz="2000" b="1" i="1" dirty="0">
                <a:solidFill>
                  <a:srgbClr val="0000FF"/>
                </a:solidFill>
                <a:latin typeface="Calibri" panose="020F0502020204030204" pitchFamily="34" charset="0"/>
                <a:cs typeface="Calibri" panose="020F0502020204030204" pitchFamily="34" charset="0"/>
                <a:sym typeface="Symbol" pitchFamily="18" charset="2"/>
              </a:rPr>
              <a:t>R</a:t>
            </a:r>
            <a:r>
              <a:rPr lang="en-US" altLang="de-DE" sz="2000" dirty="0">
                <a:solidFill>
                  <a:srgbClr val="0000FF"/>
                </a:solidFill>
                <a:latin typeface="Calibri" panose="020F0502020204030204" pitchFamily="34" charset="0"/>
                <a:cs typeface="Calibri" panose="020F0502020204030204" pitchFamily="34" charset="0"/>
                <a:sym typeface="Symbol" pitchFamily="18" charset="2"/>
              </a:rPr>
              <a:t>= 1 M  </a:t>
            </a:r>
            <a:r>
              <a:rPr lang="en-US" altLang="de-DE" sz="2000" b="1" i="1" dirty="0">
                <a:solidFill>
                  <a:srgbClr val="0000FF"/>
                </a:solidFill>
                <a:latin typeface="Calibri" panose="020F0502020204030204" pitchFamily="34" charset="0"/>
                <a:cs typeface="Calibri" panose="020F0502020204030204" pitchFamily="34" charset="0"/>
                <a:sym typeface="Symbol" pitchFamily="18" charset="2"/>
              </a:rPr>
              <a:t> </a:t>
            </a:r>
            <a:r>
              <a:rPr lang="en-US" altLang="de-DE" b="1" i="1" dirty="0" err="1">
                <a:solidFill>
                  <a:srgbClr val="0000FF"/>
                </a:solidFill>
                <a:latin typeface="Calibri" panose="020F0502020204030204" pitchFamily="34" charset="0"/>
                <a:cs typeface="Calibri" panose="020F0502020204030204" pitchFamily="34" charset="0"/>
                <a:sym typeface="Symbol" pitchFamily="18" charset="2"/>
              </a:rPr>
              <a:t>f</a:t>
            </a:r>
            <a:r>
              <a:rPr lang="en-US" altLang="de-DE" sz="2400" b="1" i="1" baseline="-25000" dirty="0" err="1">
                <a:solidFill>
                  <a:srgbClr val="0000FF"/>
                </a:solidFill>
                <a:latin typeface="Calibri" panose="020F0502020204030204" pitchFamily="34" charset="0"/>
                <a:cs typeface="Calibri" panose="020F0502020204030204" pitchFamily="34" charset="0"/>
                <a:sym typeface="Symbol" pitchFamily="18" charset="2"/>
              </a:rPr>
              <a:t>acc</a:t>
            </a:r>
            <a:r>
              <a:rPr lang="en-US" altLang="de-DE" sz="2400" b="1" i="1" baseline="-25000" dirty="0">
                <a:solidFill>
                  <a:srgbClr val="0000FF"/>
                </a:solidFill>
                <a:latin typeface="Calibri" panose="020F0502020204030204" pitchFamily="34" charset="0"/>
                <a:cs typeface="Calibri" panose="020F0502020204030204" pitchFamily="34" charset="0"/>
                <a:sym typeface="Symbol" pitchFamily="18" charset="2"/>
              </a:rPr>
              <a:t> </a:t>
            </a:r>
            <a:r>
              <a:rPr lang="en-US" altLang="de-DE" b="1" i="1" dirty="0">
                <a:solidFill>
                  <a:srgbClr val="0000FF"/>
                </a:solidFill>
                <a:latin typeface="Calibri" panose="020F0502020204030204" pitchFamily="34" charset="0"/>
                <a:cs typeface="Calibri" panose="020F0502020204030204" pitchFamily="34" charset="0"/>
                <a:sym typeface="Symbol" pitchFamily="18" charset="2"/>
              </a:rPr>
              <a:t>&gt;&gt;  </a:t>
            </a:r>
            <a:r>
              <a:rPr lang="en-US" altLang="de-DE" b="1" i="1" dirty="0" err="1">
                <a:solidFill>
                  <a:srgbClr val="0000FF"/>
                </a:solidFill>
                <a:latin typeface="Calibri" panose="020F0502020204030204" pitchFamily="34" charset="0"/>
                <a:cs typeface="Calibri" panose="020F0502020204030204" pitchFamily="34" charset="0"/>
                <a:sym typeface="Symbol" pitchFamily="18" charset="2"/>
              </a:rPr>
              <a:t>f</a:t>
            </a:r>
            <a:r>
              <a:rPr lang="en-US" altLang="de-DE" sz="2400" b="1" i="1" baseline="-25000" dirty="0" err="1">
                <a:solidFill>
                  <a:srgbClr val="0000FF"/>
                </a:solidFill>
                <a:latin typeface="Calibri" panose="020F0502020204030204" pitchFamily="34" charset="0"/>
                <a:cs typeface="Calibri" panose="020F0502020204030204" pitchFamily="34" charset="0"/>
                <a:sym typeface="Symbol" pitchFamily="18" charset="2"/>
              </a:rPr>
              <a:t>cut</a:t>
            </a:r>
            <a:r>
              <a:rPr lang="en-US" altLang="de-DE" dirty="0">
                <a:solidFill>
                  <a:srgbClr val="0000FF"/>
                </a:solidFill>
                <a:latin typeface="Calibri" panose="020F0502020204030204" pitchFamily="34" charset="0"/>
                <a:cs typeface="Calibri" panose="020F0502020204030204" pitchFamily="34" charset="0"/>
                <a:sym typeface="Symbol" pitchFamily="18" charset="2"/>
              </a:rPr>
              <a:t> </a:t>
            </a:r>
            <a:r>
              <a:rPr lang="en-US" altLang="de-DE" sz="2000" dirty="0">
                <a:solidFill>
                  <a:srgbClr val="0000FF"/>
                </a:solidFill>
                <a:latin typeface="Calibri" panose="020F0502020204030204" pitchFamily="34" charset="0"/>
                <a:cs typeface="Calibri" panose="020F0502020204030204" pitchFamily="34" charset="0"/>
                <a:sym typeface="Symbol" pitchFamily="18" charset="2"/>
              </a:rPr>
              <a:t>: </a:t>
            </a:r>
          </a:p>
        </p:txBody>
      </p:sp>
      <p:sp>
        <p:nvSpPr>
          <p:cNvPr id="9224" name="Text Box 6"/>
          <p:cNvSpPr txBox="1">
            <a:spLocks noChangeArrowheads="1"/>
          </p:cNvSpPr>
          <p:nvPr/>
        </p:nvSpPr>
        <p:spPr bwMode="auto">
          <a:xfrm>
            <a:off x="539750" y="4181952"/>
            <a:ext cx="7993063" cy="6234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dirty="0">
                <a:solidFill>
                  <a:srgbClr val="0000FF"/>
                </a:solidFill>
                <a:latin typeface="Calibri" panose="020F0502020204030204" pitchFamily="34" charset="0"/>
                <a:cs typeface="Calibri" panose="020F0502020204030204" pitchFamily="34" charset="0"/>
              </a:rPr>
              <a:t>Parameter:</a:t>
            </a:r>
            <a:r>
              <a:rPr lang="en-US" altLang="de-DE" dirty="0">
                <a:solidFill>
                  <a:srgbClr val="0000FF"/>
                </a:solidFill>
                <a:latin typeface="Calibri" panose="020F0502020204030204" pitchFamily="34" charset="0"/>
                <a:cs typeface="Calibri" panose="020F0502020204030204" pitchFamily="34" charset="0"/>
              </a:rPr>
              <a:t> </a:t>
            </a:r>
            <a:r>
              <a:rPr lang="de-DE" altLang="de-DE" b="1" i="1" dirty="0">
                <a:solidFill>
                  <a:srgbClr val="0000FF"/>
                </a:solidFill>
                <a:latin typeface="Calibri" panose="020F0502020204030204" pitchFamily="34" charset="0"/>
                <a:cs typeface="Calibri" panose="020F0502020204030204" pitchFamily="34" charset="0"/>
              </a:rPr>
              <a:t>R</a:t>
            </a:r>
            <a:r>
              <a:rPr lang="de-DE" altLang="de-DE" b="1" dirty="0">
                <a:solidFill>
                  <a:srgbClr val="0000FF"/>
                </a:solidFill>
                <a:latin typeface="Calibri" panose="020F0502020204030204" pitchFamily="34" charset="0"/>
                <a:cs typeface="Calibri" panose="020F0502020204030204" pitchFamily="34" charset="0"/>
              </a:rPr>
              <a:t>=1 M</a:t>
            </a:r>
            <a:r>
              <a:rPr lang="de-DE" altLang="de-DE" b="1" dirty="0">
                <a:solidFill>
                  <a:srgbClr val="0000FF"/>
                </a:solidFill>
                <a:latin typeface="Calibri" panose="020F0502020204030204" pitchFamily="34" charset="0"/>
                <a:cs typeface="Calibri" panose="020F0502020204030204" pitchFamily="34" charset="0"/>
                <a:sym typeface="Symbol" pitchFamily="18" charset="2"/>
              </a:rPr>
              <a:t></a:t>
            </a:r>
            <a:r>
              <a:rPr lang="de-DE" altLang="de-DE" dirty="0">
                <a:solidFill>
                  <a:srgbClr val="0000FF"/>
                </a:solidFill>
                <a:latin typeface="Calibri" panose="020F0502020204030204" pitchFamily="34" charset="0"/>
                <a:cs typeface="Calibri" panose="020F0502020204030204" pitchFamily="34" charset="0"/>
                <a:sym typeface="Symbol" pitchFamily="18" charset="2"/>
              </a:rPr>
              <a:t> </a:t>
            </a:r>
            <a:r>
              <a:rPr lang="de-DE" altLang="de-DE" b="1" dirty="0">
                <a:solidFill>
                  <a:srgbClr val="0000FF"/>
                </a:solidFill>
                <a:latin typeface="Calibri" panose="020F0502020204030204" pitchFamily="34" charset="0"/>
                <a:cs typeface="Calibri" panose="020F0502020204030204" pitchFamily="34" charset="0"/>
                <a:sym typeface="Symbol" pitchFamily="18" charset="2"/>
              </a:rPr>
              <a:t> </a:t>
            </a:r>
            <a:r>
              <a:rPr lang="de-DE" altLang="de-DE" b="1" i="1" dirty="0" err="1">
                <a:solidFill>
                  <a:srgbClr val="0000FF"/>
                </a:solidFill>
                <a:latin typeface="Calibri" panose="020F0502020204030204" pitchFamily="34" charset="0"/>
                <a:cs typeface="Calibri" panose="020F0502020204030204" pitchFamily="34" charset="0"/>
                <a:sym typeface="Symbol" pitchFamily="18" charset="2"/>
              </a:rPr>
              <a:t>f</a:t>
            </a:r>
            <a:r>
              <a:rPr lang="de-DE" altLang="de-DE" sz="2400" b="1" i="1" baseline="-25000" dirty="0" err="1">
                <a:solidFill>
                  <a:srgbClr val="0000FF"/>
                </a:solidFill>
                <a:latin typeface="Calibri" panose="020F0502020204030204" pitchFamily="34" charset="0"/>
                <a:cs typeface="Calibri" panose="020F0502020204030204" pitchFamily="34" charset="0"/>
                <a:sym typeface="Symbol" pitchFamily="18" charset="2"/>
              </a:rPr>
              <a:t>cut</a:t>
            </a:r>
            <a:r>
              <a:rPr lang="de-DE" altLang="de-DE" b="1" dirty="0">
                <a:solidFill>
                  <a:srgbClr val="0000FF"/>
                </a:solidFill>
                <a:latin typeface="Calibri" panose="020F0502020204030204" pitchFamily="34" charset="0"/>
                <a:cs typeface="Calibri" panose="020F0502020204030204" pitchFamily="34" charset="0"/>
                <a:sym typeface="Symbol" pitchFamily="18" charset="2"/>
              </a:rPr>
              <a:t>=2 kHz,  </a:t>
            </a:r>
            <a:r>
              <a:rPr lang="de-DE" b="1" i="1" dirty="0" err="1">
                <a:solidFill>
                  <a:srgbClr val="0000FF"/>
                </a:solidFill>
                <a:latin typeface="Calibri" panose="020F0502020204030204" pitchFamily="34" charset="0"/>
                <a:cs typeface="Calibri" panose="020F0502020204030204" pitchFamily="34" charset="0"/>
                <a:sym typeface="Symbol" pitchFamily="18" charset="2"/>
              </a:rPr>
              <a:t>Z</a:t>
            </a:r>
            <a:r>
              <a:rPr lang="de-DE" sz="2400" b="1" i="1" baseline="-25000" dirty="0" err="1">
                <a:solidFill>
                  <a:srgbClr val="0000FF"/>
                </a:solidFill>
                <a:latin typeface="Calibri" panose="020F0502020204030204" pitchFamily="34" charset="0"/>
                <a:cs typeface="Calibri" panose="020F0502020204030204" pitchFamily="34" charset="0"/>
                <a:sym typeface="Symbol" pitchFamily="18" charset="2"/>
              </a:rPr>
              <a:t>t</a:t>
            </a:r>
            <a:r>
              <a:rPr lang="de-DE" b="1" dirty="0">
                <a:solidFill>
                  <a:srgbClr val="0000FF"/>
                </a:solidFill>
                <a:latin typeface="Calibri" panose="020F0502020204030204" pitchFamily="34" charset="0"/>
                <a:cs typeface="Calibri" panose="020F0502020204030204" pitchFamily="34" charset="0"/>
                <a:sym typeface="Symbol" pitchFamily="18" charset="2"/>
              </a:rPr>
              <a:t>=5 </a:t>
            </a:r>
            <a:r>
              <a:rPr lang="de-DE" dirty="0">
                <a:solidFill>
                  <a:srgbClr val="0000FF"/>
                </a:solidFill>
                <a:latin typeface="Calibri" panose="020F0502020204030204" pitchFamily="34" charset="0"/>
                <a:cs typeface="Calibri" panose="020F0502020204030204" pitchFamily="34" charset="0"/>
                <a:sym typeface="Symbol" pitchFamily="18" charset="2"/>
              </a:rPr>
              <a:t> , </a:t>
            </a:r>
            <a:r>
              <a:rPr lang="de-DE" altLang="de-DE" b="1" dirty="0">
                <a:solidFill>
                  <a:srgbClr val="0000FF"/>
                </a:solidFill>
                <a:latin typeface="Calibri" panose="020F0502020204030204" pitchFamily="34" charset="0"/>
                <a:cs typeface="Calibri" panose="020F0502020204030204" pitchFamily="34" charset="0"/>
              </a:rPr>
              <a:t>all </a:t>
            </a:r>
            <a:r>
              <a:rPr lang="de-DE" altLang="de-DE" b="1" dirty="0" err="1">
                <a:solidFill>
                  <a:srgbClr val="0000FF"/>
                </a:solidFill>
                <a:latin typeface="Calibri" panose="020F0502020204030204" pitchFamily="34" charset="0"/>
                <a:cs typeface="Calibri" panose="020F0502020204030204" pitchFamily="34" charset="0"/>
              </a:rPr>
              <a:t>buckets</a:t>
            </a:r>
            <a:r>
              <a:rPr lang="de-DE" altLang="de-DE" b="1" dirty="0">
                <a:solidFill>
                  <a:srgbClr val="0000FF"/>
                </a:solidFill>
                <a:latin typeface="Calibri" panose="020F0502020204030204" pitchFamily="34" charset="0"/>
                <a:cs typeface="Calibri" panose="020F0502020204030204" pitchFamily="34" charset="0"/>
              </a:rPr>
              <a:t> </a:t>
            </a:r>
            <a:r>
              <a:rPr lang="de-DE" altLang="de-DE" b="1" dirty="0" err="1">
                <a:solidFill>
                  <a:srgbClr val="0000FF"/>
                </a:solidFill>
                <a:latin typeface="Calibri" panose="020F0502020204030204" pitchFamily="34" charset="0"/>
                <a:cs typeface="Calibri" panose="020F0502020204030204" pitchFamily="34" charset="0"/>
              </a:rPr>
              <a:t>filled</a:t>
            </a:r>
            <a:r>
              <a:rPr lang="de-DE" altLang="de-DE" b="1" dirty="0">
                <a:solidFill>
                  <a:srgbClr val="0000FF"/>
                </a:solidFill>
                <a:latin typeface="Calibri" panose="020F0502020204030204" pitchFamily="34" charset="0"/>
                <a:cs typeface="Calibri" panose="020F0502020204030204" pitchFamily="34" charset="0"/>
              </a:rPr>
              <a:t> </a:t>
            </a:r>
          </a:p>
          <a:p>
            <a:pPr algn="l" eaLnBrk="1" hangingPunct="1">
              <a:lnSpc>
                <a:spcPct val="70000"/>
              </a:lnSpc>
            </a:pPr>
            <a:r>
              <a:rPr lang="en-US" i="1" dirty="0">
                <a:latin typeface="Calibri" panose="020F0502020204030204" pitchFamily="34" charset="0"/>
                <a:cs typeface="Calibri" panose="020F0502020204030204" pitchFamily="34" charset="0"/>
              </a:rPr>
              <a:t>                    C </a:t>
            </a:r>
            <a:r>
              <a:rPr lang="en-US" dirty="0">
                <a:latin typeface="Calibri" panose="020F0502020204030204" pitchFamily="34" charset="0"/>
                <a:cs typeface="Calibri" panose="020F0502020204030204" pitchFamily="34" charset="0"/>
              </a:rPr>
              <a:t>= 100pF, </a:t>
            </a:r>
            <a:r>
              <a:rPr lang="en-US" i="1" dirty="0">
                <a:latin typeface="Calibri" panose="020F0502020204030204" pitchFamily="34" charset="0"/>
                <a:cs typeface="Calibri" panose="020F0502020204030204" pitchFamily="34" charset="0"/>
              </a:rPr>
              <a:t>l </a:t>
            </a:r>
            <a:r>
              <a:rPr lang="en-US" dirty="0">
                <a:latin typeface="Calibri" panose="020F0502020204030204" pitchFamily="34" charset="0"/>
                <a:cs typeface="Calibri" panose="020F0502020204030204" pitchFamily="34" charset="0"/>
              </a:rPr>
              <a:t>= 10cm, </a:t>
            </a:r>
            <a:r>
              <a:rPr lang="el-GR" i="1" dirty="0">
                <a:latin typeface="Calibri" panose="020F0502020204030204" pitchFamily="34" charset="0"/>
                <a:cs typeface="Calibri" panose="020F0502020204030204" pitchFamily="34" charset="0"/>
                <a:sym typeface="Symbol" panose="05050102010706020507" pitchFamily="18" charset="2"/>
              </a:rPr>
              <a:t></a:t>
            </a:r>
            <a:r>
              <a:rPr lang="de-DE" i="1" dirty="0">
                <a:latin typeface="Calibri" panose="020F0502020204030204" pitchFamily="34" charset="0"/>
                <a:cs typeface="Calibri" panose="020F0502020204030204" pitchFamily="34" charset="0"/>
              </a:rPr>
              <a:t> </a:t>
            </a:r>
            <a:r>
              <a:rPr lang="de-DE" dirty="0">
                <a:latin typeface="Calibri" panose="020F0502020204030204" pitchFamily="34" charset="0"/>
                <a:cs typeface="Calibri" panose="020F0502020204030204" pitchFamily="34" charset="0"/>
              </a:rPr>
              <a:t>= 50%, </a:t>
            </a:r>
            <a:r>
              <a:rPr lang="el-GR" i="1" dirty="0">
                <a:latin typeface="Calibri" panose="020F0502020204030204" pitchFamily="34" charset="0"/>
                <a:cs typeface="Calibri" panose="020F0502020204030204" pitchFamily="34" charset="0"/>
              </a:rPr>
              <a:t>σ</a:t>
            </a:r>
            <a:r>
              <a:rPr lang="de-DE" sz="2400" i="1" baseline="-25000" dirty="0">
                <a:latin typeface="Calibri" panose="020F0502020204030204" pitchFamily="34" charset="0"/>
                <a:cs typeface="Calibri" panose="020F0502020204030204" pitchFamily="34" charset="0"/>
              </a:rPr>
              <a:t>t </a:t>
            </a:r>
            <a:r>
              <a:rPr lang="de-DE" dirty="0">
                <a:latin typeface="Calibri" panose="020F0502020204030204" pitchFamily="34" charset="0"/>
                <a:cs typeface="Calibri" panose="020F0502020204030204" pitchFamily="34" charset="0"/>
              </a:rPr>
              <a:t>= 100 </a:t>
            </a:r>
            <a:r>
              <a:rPr lang="de-DE" dirty="0" err="1">
                <a:latin typeface="Calibri" panose="020F0502020204030204" pitchFamily="34" charset="0"/>
                <a:cs typeface="Calibri" panose="020F0502020204030204" pitchFamily="34" charset="0"/>
              </a:rPr>
              <a:t>ns</a:t>
            </a:r>
            <a:r>
              <a:rPr lang="de-DE" dirty="0">
                <a:latin typeface="Calibri" panose="020F0502020204030204" pitchFamily="34" charset="0"/>
                <a:cs typeface="Calibri" panose="020F0502020204030204" pitchFamily="34" charset="0"/>
              </a:rPr>
              <a:t> </a:t>
            </a:r>
            <a:r>
              <a:rPr lang="de-DE" dirty="0">
                <a:latin typeface="Calibri" panose="020F0502020204030204" pitchFamily="34" charset="0"/>
                <a:cs typeface="Calibri" panose="020F0502020204030204" pitchFamily="34" charset="0"/>
                <a:sym typeface="Symbol" pitchFamily="18" charset="2"/>
              </a:rPr>
              <a:t> </a:t>
            </a:r>
            <a:r>
              <a:rPr lang="el-GR" i="1" dirty="0">
                <a:latin typeface="Calibri" panose="020F0502020204030204" pitchFamily="34" charset="0"/>
                <a:cs typeface="Calibri" panose="020F0502020204030204" pitchFamily="34" charset="0"/>
                <a:sym typeface="Symbol" pitchFamily="18" charset="2"/>
              </a:rPr>
              <a:t>σ</a:t>
            </a:r>
            <a:r>
              <a:rPr lang="de-DE" sz="2400" i="1" baseline="-25000" dirty="0">
                <a:latin typeface="Calibri" panose="020F0502020204030204" pitchFamily="34" charset="0"/>
                <a:cs typeface="Calibri" panose="020F0502020204030204" pitchFamily="34" charset="0"/>
                <a:sym typeface="Symbol" pitchFamily="18" charset="2"/>
              </a:rPr>
              <a:t>l </a:t>
            </a:r>
            <a:r>
              <a:rPr lang="de-DE" i="1" dirty="0">
                <a:latin typeface="Calibri" panose="020F0502020204030204" pitchFamily="34" charset="0"/>
                <a:cs typeface="Calibri" panose="020F0502020204030204" pitchFamily="34" charset="0"/>
                <a:sym typeface="Symbol" pitchFamily="18" charset="2"/>
              </a:rPr>
              <a:t>= </a:t>
            </a:r>
            <a:r>
              <a:rPr lang="de-DE" dirty="0">
                <a:latin typeface="Calibri" panose="020F0502020204030204" pitchFamily="34" charset="0"/>
                <a:cs typeface="Calibri" panose="020F0502020204030204" pitchFamily="34" charset="0"/>
                <a:sym typeface="Symbol" pitchFamily="18" charset="2"/>
              </a:rPr>
              <a:t>15m</a:t>
            </a:r>
            <a:endParaRPr lang="el-GR" altLang="de-DE" b="1" dirty="0">
              <a:latin typeface="Calibri" panose="020F0502020204030204" pitchFamily="34" charset="0"/>
              <a:cs typeface="Calibri" panose="020F0502020204030204" pitchFamily="34" charset="0"/>
              <a:sym typeface="Symbol" pitchFamily="18" charset="2"/>
            </a:endParaRPr>
          </a:p>
        </p:txBody>
      </p:sp>
      <p:pic>
        <p:nvPicPr>
          <p:cNvPr id="10" name="Picture 8" descr="pickup-simulation-bunchtrain_multi_1mohm_compac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0388" y="1584265"/>
            <a:ext cx="7679794" cy="2494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4"/>
          <p:cNvSpPr txBox="1">
            <a:spLocks noChangeArrowheads="1"/>
          </p:cNvSpPr>
          <p:nvPr/>
        </p:nvSpPr>
        <p:spPr bwMode="auto">
          <a:xfrm>
            <a:off x="323850" y="4939190"/>
            <a:ext cx="8820150" cy="126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Char char="Ø"/>
            </a:pPr>
            <a:r>
              <a:rPr lang="en-US" dirty="0">
                <a:latin typeface="Calibri" panose="020F0502020204030204" pitchFamily="34" charset="0"/>
                <a:cs typeface="Calibri" panose="020F0502020204030204" pitchFamily="34" charset="0"/>
                <a:sym typeface="Symbol" pitchFamily="18" charset="2"/>
              </a:rPr>
              <a:t> Fourier spectrum is composed of lines separated by acceleration </a:t>
            </a:r>
            <a:r>
              <a:rPr lang="en-US" i="1" dirty="0" err="1">
                <a:latin typeface="Calibri" panose="020F0502020204030204" pitchFamily="34" charset="0"/>
                <a:cs typeface="Calibri" panose="020F0502020204030204" pitchFamily="34" charset="0"/>
                <a:sym typeface="Symbol" pitchFamily="18" charset="2"/>
              </a:rPr>
              <a:t>f</a:t>
            </a:r>
            <a:r>
              <a:rPr lang="en-US" sz="2400" i="1" baseline="-25000" dirty="0" err="1">
                <a:latin typeface="Calibri" panose="020F0502020204030204" pitchFamily="34" charset="0"/>
                <a:cs typeface="Calibri" panose="020F0502020204030204" pitchFamily="34" charset="0"/>
                <a:sym typeface="Symbol" pitchFamily="18" charset="2"/>
              </a:rPr>
              <a:t>rf</a:t>
            </a:r>
            <a:endParaRPr lang="en-US" sz="2400" i="1" baseline="-25000" dirty="0">
              <a:latin typeface="Calibri" panose="020F0502020204030204" pitchFamily="34" charset="0"/>
              <a:cs typeface="Calibri" panose="020F0502020204030204" pitchFamily="34" charset="0"/>
              <a:sym typeface="Symbol" pitchFamily="18" charset="2"/>
            </a:endParaRPr>
          </a:p>
          <a:p>
            <a:pPr algn="l">
              <a:lnSpc>
                <a:spcPct val="70000"/>
              </a:lnSpc>
              <a:buFont typeface="Wingdings" pitchFamily="2" charset="2"/>
              <a:buChar char="Ø"/>
            </a:pPr>
            <a:r>
              <a:rPr lang="en-US" dirty="0">
                <a:latin typeface="Calibri" panose="020F0502020204030204" pitchFamily="34" charset="0"/>
                <a:cs typeface="Calibri" panose="020F0502020204030204" pitchFamily="34" charset="0"/>
                <a:sym typeface="Symbol" pitchFamily="18" charset="2"/>
              </a:rPr>
              <a:t> Envelope given by single bunch Fourier transformation </a:t>
            </a:r>
          </a:p>
          <a:p>
            <a:pPr algn="l">
              <a:lnSpc>
                <a:spcPct val="70000"/>
              </a:lnSpc>
              <a:buFont typeface="Wingdings" pitchFamily="2" charset="2"/>
              <a:buChar char="Ø"/>
            </a:pPr>
            <a:r>
              <a:rPr lang="en-US" dirty="0">
                <a:latin typeface="Calibri" panose="020F0502020204030204" pitchFamily="34" charset="0"/>
                <a:cs typeface="Calibri" panose="020F0502020204030204" pitchFamily="34" charset="0"/>
                <a:sym typeface="Symbol" pitchFamily="18" charset="2"/>
              </a:rPr>
              <a:t> Baseline shift due to ac-coupling </a:t>
            </a:r>
          </a:p>
          <a:p>
            <a:pPr algn="l">
              <a:lnSpc>
                <a:spcPct val="60000"/>
              </a:lnSpc>
              <a:buFont typeface="Wingdings" pitchFamily="2" charset="2"/>
              <a:buNone/>
            </a:pPr>
            <a:r>
              <a:rPr lang="en-US" b="1" dirty="0">
                <a:solidFill>
                  <a:srgbClr val="0000FF"/>
                </a:solidFill>
                <a:latin typeface="Calibri" panose="020F0502020204030204" pitchFamily="34" charset="0"/>
                <a:cs typeface="Calibri" panose="020F0502020204030204" pitchFamily="34" charset="0"/>
                <a:sym typeface="Symbol" pitchFamily="18" charset="2"/>
              </a:rPr>
              <a:t>Remark:</a:t>
            </a:r>
            <a:r>
              <a:rPr lang="en-US" dirty="0">
                <a:solidFill>
                  <a:srgbClr val="0000FF"/>
                </a:solidFill>
                <a:latin typeface="Calibri" panose="020F0502020204030204" pitchFamily="34" charset="0"/>
                <a:cs typeface="Calibri" panose="020F0502020204030204" pitchFamily="34" charset="0"/>
                <a:sym typeface="Symbol" pitchFamily="18" charset="2"/>
              </a:rPr>
              <a:t> </a:t>
            </a:r>
            <a:r>
              <a:rPr lang="en-US" dirty="0">
                <a:latin typeface="Calibri" panose="020F0502020204030204" pitchFamily="34" charset="0"/>
                <a:cs typeface="Calibri" panose="020F0502020204030204" pitchFamily="34" charset="0"/>
                <a:sym typeface="Symbol" pitchFamily="18" charset="2"/>
              </a:rPr>
              <a:t>1 MHz&lt; </a:t>
            </a:r>
            <a:r>
              <a:rPr lang="en-US" i="1" dirty="0" err="1">
                <a:latin typeface="Calibri" panose="020F0502020204030204" pitchFamily="34" charset="0"/>
                <a:cs typeface="Calibri" panose="020F0502020204030204" pitchFamily="34" charset="0"/>
                <a:sym typeface="Symbol" pitchFamily="18" charset="2"/>
              </a:rPr>
              <a:t>f</a:t>
            </a:r>
            <a:r>
              <a:rPr lang="en-US" sz="2400" i="1" baseline="-25000" dirty="0" err="1">
                <a:latin typeface="Calibri" panose="020F0502020204030204" pitchFamily="34" charset="0"/>
                <a:cs typeface="Calibri" panose="020F0502020204030204" pitchFamily="34" charset="0"/>
                <a:sym typeface="Symbol" pitchFamily="18" charset="2"/>
              </a:rPr>
              <a:t>rf</a:t>
            </a:r>
            <a:r>
              <a:rPr lang="en-US" sz="2400" i="1" baseline="-25000" dirty="0">
                <a:latin typeface="Calibri" panose="020F0502020204030204" pitchFamily="34" charset="0"/>
                <a:cs typeface="Calibri" panose="020F0502020204030204" pitchFamily="34" charset="0"/>
                <a:sym typeface="Symbol" pitchFamily="18" charset="2"/>
              </a:rPr>
              <a:t> </a:t>
            </a:r>
            <a:r>
              <a:rPr lang="en-US" dirty="0">
                <a:latin typeface="Calibri" panose="020F0502020204030204" pitchFamily="34" charset="0"/>
                <a:cs typeface="Calibri" panose="020F0502020204030204" pitchFamily="34" charset="0"/>
                <a:sym typeface="Symbol" pitchFamily="18" charset="2"/>
              </a:rPr>
              <a:t>&lt;10 MHz  Bandwidth 100 MHz=10∙</a:t>
            </a:r>
            <a:r>
              <a:rPr lang="en-US" i="1" dirty="0">
                <a:latin typeface="Calibri" panose="020F0502020204030204" pitchFamily="34" charset="0"/>
                <a:cs typeface="Calibri" panose="020F0502020204030204" pitchFamily="34" charset="0"/>
                <a:sym typeface="Symbol" pitchFamily="18" charset="2"/>
              </a:rPr>
              <a:t>f</a:t>
            </a:r>
            <a:r>
              <a:rPr lang="en-US" sz="2400" i="1" baseline="-25000" dirty="0">
                <a:latin typeface="Calibri" panose="020F0502020204030204" pitchFamily="34" charset="0"/>
                <a:cs typeface="Calibri" panose="020F0502020204030204" pitchFamily="34" charset="0"/>
                <a:sym typeface="Symbol" pitchFamily="18" charset="2"/>
              </a:rPr>
              <a:t>rf</a:t>
            </a:r>
            <a:r>
              <a:rPr lang="en-US" sz="2400" baseline="-25000" dirty="0">
                <a:latin typeface="Calibri" panose="020F0502020204030204" pitchFamily="34" charset="0"/>
                <a:cs typeface="Calibri" panose="020F0502020204030204" pitchFamily="34" charset="0"/>
                <a:sym typeface="Symbol" pitchFamily="18" charset="2"/>
              </a:rPr>
              <a:t>  </a:t>
            </a:r>
            <a:r>
              <a:rPr lang="en-US" dirty="0">
                <a:latin typeface="Calibri" panose="020F0502020204030204" pitchFamily="34" charset="0"/>
                <a:cs typeface="Calibri" panose="020F0502020204030204" pitchFamily="34" charset="0"/>
                <a:sym typeface="Symbol" pitchFamily="18" charset="2"/>
              </a:rPr>
              <a:t>for broadband observation </a:t>
            </a:r>
          </a:p>
        </p:txBody>
      </p:sp>
    </p:spTree>
    <p:extLst>
      <p:ext uri="{BB962C8B-B14F-4D97-AF65-F5344CB8AC3E}">
        <p14:creationId xmlns:p14="http://schemas.microsoft.com/office/powerpoint/2010/main" val="84635356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ext Box 2"/>
          <p:cNvSpPr txBox="1">
            <a:spLocks noChangeArrowheads="1"/>
          </p:cNvSpPr>
          <p:nvPr/>
        </p:nvSpPr>
        <p:spPr bwMode="auto">
          <a:xfrm>
            <a:off x="203200" y="122462"/>
            <a:ext cx="8229600" cy="366713"/>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b="1">
              <a:solidFill>
                <a:srgbClr val="4D4D4D"/>
              </a:solidFill>
              <a:latin typeface="Calibri" panose="020F0502020204030204" pitchFamily="34" charset="0"/>
              <a:cs typeface="Calibri" panose="020F0502020204030204" pitchFamily="34" charset="0"/>
            </a:endParaRPr>
          </a:p>
        </p:txBody>
      </p:sp>
      <p:sp>
        <p:nvSpPr>
          <p:cNvPr id="36868" name="Text Box 3"/>
          <p:cNvSpPr txBox="1">
            <a:spLocks noChangeArrowheads="1"/>
          </p:cNvSpPr>
          <p:nvPr/>
        </p:nvSpPr>
        <p:spPr bwMode="auto">
          <a:xfrm>
            <a:off x="6108700" y="4523012"/>
            <a:ext cx="28575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sz="1600" baseline="30000">
              <a:solidFill>
                <a:srgbClr val="006600"/>
              </a:solidFill>
              <a:latin typeface="Calibri" panose="020F0502020204030204" pitchFamily="34" charset="0"/>
              <a:cs typeface="Calibri" panose="020F0502020204030204" pitchFamily="34" charset="0"/>
            </a:endParaRPr>
          </a:p>
        </p:txBody>
      </p:sp>
      <p:sp>
        <p:nvSpPr>
          <p:cNvPr id="36869" name="Text Box 4"/>
          <p:cNvSpPr txBox="1">
            <a:spLocks noChangeArrowheads="1"/>
          </p:cNvSpPr>
          <p:nvPr/>
        </p:nvSpPr>
        <p:spPr bwMode="auto">
          <a:xfrm>
            <a:off x="323850" y="1244825"/>
            <a:ext cx="8550275" cy="351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sz="2400" b="1" dirty="0">
                <a:solidFill>
                  <a:srgbClr val="0000FF"/>
                </a:solidFill>
                <a:latin typeface="Calibri" panose="020F0502020204030204" pitchFamily="34" charset="0"/>
                <a:cs typeface="Calibri" panose="020F0502020204030204" pitchFamily="34" charset="0"/>
              </a:rPr>
              <a:t>Outline:</a:t>
            </a:r>
            <a:r>
              <a:rPr lang="en-US" sz="2000" b="1" dirty="0">
                <a:solidFill>
                  <a:srgbClr val="0000FF"/>
                </a:solidFill>
                <a:latin typeface="Calibri" panose="020F0502020204030204" pitchFamily="34" charset="0"/>
                <a:cs typeface="Calibri" panose="020F0502020204030204" pitchFamily="34" charset="0"/>
              </a:rPr>
              <a:t>     </a:t>
            </a:r>
          </a:p>
          <a:p>
            <a:pPr algn="l">
              <a:lnSpc>
                <a:spcPct val="80000"/>
              </a:lnSpc>
              <a:buFont typeface="Wingdings" pitchFamily="2" charset="2"/>
              <a:buChar char="Ø"/>
            </a:pPr>
            <a:r>
              <a:rPr lang="en-US" sz="2000" b="1" dirty="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Time and frequency domain treatment &amp; Fourier Transformation </a:t>
            </a:r>
          </a:p>
          <a:p>
            <a:pPr algn="l">
              <a:lnSpc>
                <a:spcPct val="80000"/>
              </a:lnSpc>
              <a:buFont typeface="Wingdings" pitchFamily="2" charset="2"/>
              <a:buChar char="Ø"/>
            </a:pPr>
            <a:r>
              <a:rPr lang="en-US" sz="2000" dirty="0">
                <a:latin typeface="Calibri" panose="020F0502020204030204" pitchFamily="34" charset="0"/>
                <a:cs typeface="Calibri" panose="020F0502020204030204" pitchFamily="34" charset="0"/>
              </a:rPr>
              <a:t> Signal generation </a:t>
            </a:r>
            <a:r>
              <a:rPr lang="en-US" sz="2000" dirty="0">
                <a:latin typeface="Calibri" panose="020F0502020204030204" pitchFamily="34" charset="0"/>
                <a:cs typeface="Calibri" panose="020F0502020204030204" pitchFamily="34" charset="0"/>
                <a:sym typeface="Symbol" pitchFamily="18" charset="2"/>
              </a:rPr>
              <a:t>  transfer impedance</a:t>
            </a:r>
          </a:p>
          <a:p>
            <a:pPr algn="l">
              <a:lnSpc>
                <a:spcPct val="80000"/>
              </a:lnSpc>
              <a:buFont typeface="Wingdings" pitchFamily="2" charset="2"/>
              <a:buChar char="Ø"/>
            </a:pPr>
            <a:r>
              <a:rPr lang="en-US" sz="2000" dirty="0">
                <a:latin typeface="Calibri" panose="020F0502020204030204" pitchFamily="34" charset="0"/>
                <a:cs typeface="Calibri" panose="020F0502020204030204" pitchFamily="34" charset="0"/>
              </a:rPr>
              <a:t> Capacitive </a:t>
            </a:r>
            <a:r>
              <a:rPr lang="en-US" sz="2000" i="1" dirty="0">
                <a:latin typeface="Calibri" panose="020F0502020204030204" pitchFamily="34" charset="0"/>
                <a:cs typeface="Calibri" panose="020F0502020204030204" pitchFamily="34" charset="0"/>
              </a:rPr>
              <a:t>button </a:t>
            </a:r>
            <a:r>
              <a:rPr lang="en-US" sz="2000" dirty="0">
                <a:latin typeface="Calibri" panose="020F0502020204030204" pitchFamily="34" charset="0"/>
                <a:cs typeface="Calibri" panose="020F0502020204030204" pitchFamily="34" charset="0"/>
              </a:rPr>
              <a:t>BPM for high frequencies</a:t>
            </a:r>
            <a:endParaRPr lang="en-US" sz="2000" dirty="0">
              <a:latin typeface="Calibri" panose="020F0502020204030204" pitchFamily="34" charset="0"/>
              <a:cs typeface="Calibri" panose="020F0502020204030204" pitchFamily="34" charset="0"/>
              <a:sym typeface="Symbol" pitchFamily="18" charset="2"/>
            </a:endParaRPr>
          </a:p>
          <a:p>
            <a:pPr algn="l">
              <a:lnSpc>
                <a:spcPct val="80000"/>
              </a:lnSpc>
              <a:buFont typeface="Wingdings" pitchFamily="2" charset="2"/>
              <a:buChar char="Ø"/>
            </a:pPr>
            <a:r>
              <a:rPr lang="en-US" sz="2000" dirty="0">
                <a:latin typeface="Calibri" panose="020F0502020204030204" pitchFamily="34" charset="0"/>
                <a:cs typeface="Calibri" panose="020F0502020204030204" pitchFamily="34" charset="0"/>
              </a:rPr>
              <a:t> Capacitive </a:t>
            </a:r>
            <a:r>
              <a:rPr lang="en-US" sz="2000" i="1" dirty="0">
                <a:latin typeface="Calibri" panose="020F0502020204030204" pitchFamily="34" charset="0"/>
                <a:cs typeface="Calibri" panose="020F0502020204030204" pitchFamily="34" charset="0"/>
              </a:rPr>
              <a:t>linear-cut</a:t>
            </a:r>
            <a:r>
              <a:rPr lang="en-US" sz="2000" dirty="0">
                <a:latin typeface="Calibri" panose="020F0502020204030204" pitchFamily="34" charset="0"/>
                <a:cs typeface="Calibri" panose="020F0502020204030204" pitchFamily="34" charset="0"/>
              </a:rPr>
              <a:t> BPM for low frequencies </a:t>
            </a:r>
            <a:endParaRPr lang="en-US" sz="2000" dirty="0">
              <a:latin typeface="Calibri" panose="020F0502020204030204" pitchFamily="34" charset="0"/>
              <a:cs typeface="Calibri" panose="020F0502020204030204" pitchFamily="34" charset="0"/>
              <a:sym typeface="Symbol" pitchFamily="18" charset="2"/>
            </a:endParaRPr>
          </a:p>
          <a:p>
            <a:pPr algn="l">
              <a:lnSpc>
                <a:spcPct val="80000"/>
              </a:lnSpc>
              <a:buFont typeface="Wingdings" pitchFamily="2" charset="2"/>
              <a:buChar char="Ø"/>
            </a:pPr>
            <a:r>
              <a:rPr lang="en-US" sz="2000" dirty="0">
                <a:latin typeface="Calibri" panose="020F0502020204030204" pitchFamily="34" charset="0"/>
                <a:cs typeface="Calibri" panose="020F0502020204030204" pitchFamily="34" charset="0"/>
              </a:rPr>
              <a:t> Electronics for position evaluation</a:t>
            </a:r>
          </a:p>
          <a:p>
            <a:pPr algn="l">
              <a:lnSpc>
                <a:spcPct val="80000"/>
              </a:lnSpc>
              <a:buFont typeface="Wingdings" pitchFamily="2" charset="2"/>
              <a:buChar char="Ø"/>
            </a:pPr>
            <a:r>
              <a:rPr lang="en-US" sz="2000" dirty="0">
                <a:latin typeface="Calibri" panose="020F0502020204030204" pitchFamily="34" charset="0"/>
                <a:cs typeface="Calibri" panose="020F0502020204030204" pitchFamily="34" charset="0"/>
              </a:rPr>
              <a:t> BPMs for measurement of closed orbit, tune and further lattice functions</a:t>
            </a:r>
          </a:p>
          <a:p>
            <a:pPr algn="l">
              <a:lnSpc>
                <a:spcPct val="80000"/>
              </a:lnSpc>
              <a:buFont typeface="Wingdings" pitchFamily="2" charset="2"/>
              <a:buChar char="Ø"/>
            </a:pPr>
            <a:r>
              <a:rPr lang="en-US" sz="2000" dirty="0">
                <a:latin typeface="Calibri" panose="020F0502020204030204" pitchFamily="34" charset="0"/>
                <a:cs typeface="Calibri" panose="020F0502020204030204" pitchFamily="34" charset="0"/>
              </a:rPr>
              <a:t> Summary</a:t>
            </a:r>
          </a:p>
          <a:p>
            <a:pPr algn="l">
              <a:lnSpc>
                <a:spcPct val="80000"/>
              </a:lnSpc>
            </a:pPr>
            <a:endParaRPr lang="en-US" sz="2000" b="1" dirty="0">
              <a:latin typeface="Calibri" panose="020F0502020204030204" pitchFamily="34" charset="0"/>
              <a:cs typeface="Calibri" panose="020F0502020204030204" pitchFamily="34" charset="0"/>
            </a:endParaRPr>
          </a:p>
        </p:txBody>
      </p:sp>
      <p:sp>
        <p:nvSpPr>
          <p:cNvPr id="6"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a:latin typeface="Calibri" panose="020F0502020204030204" pitchFamily="34" charset="0"/>
                <a:cs typeface="Calibri" panose="020F0502020204030204" pitchFamily="34" charset="0"/>
              </a:rPr>
              <a:t>Pick-Ups for bunched Beams</a:t>
            </a:r>
          </a:p>
        </p:txBody>
      </p:sp>
    </p:spTree>
    <p:extLst>
      <p:ext uri="{BB962C8B-B14F-4D97-AF65-F5344CB8AC3E}">
        <p14:creationId xmlns:p14="http://schemas.microsoft.com/office/powerpoint/2010/main" val="1325209109"/>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liennummernplatzhalter 1"/>
          <p:cNvSpPr>
            <a:spLocks noGrp="1"/>
          </p:cNvSpPr>
          <p:nvPr>
            <p:ph type="sldNum" sz="quarter" idx="4294967295"/>
          </p:nvPr>
        </p:nvSpPr>
        <p:spPr>
          <a:xfrm>
            <a:off x="7010400" y="6537325"/>
            <a:ext cx="2133600" cy="476250"/>
          </a:xfrm>
          <a:prstGeom prst="rect">
            <a:avLst/>
          </a:prstGeom>
        </p:spPr>
        <p:txBody>
          <a:bodyPr/>
          <a:lstStyle/>
          <a:p>
            <a:pPr>
              <a:defRPr/>
            </a:pPr>
            <a:fld id="{D51D0A15-33BA-493A-B352-21CCE31B5BFC}" type="slidenum">
              <a:rPr lang="en-US"/>
              <a:pPr>
                <a:defRPr/>
              </a:pPr>
              <a:t>20</a:t>
            </a:fld>
            <a:endParaRPr lang="en-US"/>
          </a:p>
        </p:txBody>
      </p:sp>
      <p:pic>
        <p:nvPicPr>
          <p:cNvPr id="9219" name="Picture 7" descr="pickup-simulation-bunchtrain_multi_50ohm_compac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1600" y="1584804"/>
            <a:ext cx="7739063" cy="251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Calculation of Signal Shape: repetitive Bunch in a Synchrotron</a:t>
            </a:r>
          </a:p>
        </p:txBody>
      </p:sp>
      <p:sp>
        <p:nvSpPr>
          <p:cNvPr id="9222" name="Text Box 4"/>
          <p:cNvSpPr txBox="1">
            <a:spLocks noChangeArrowheads="1"/>
          </p:cNvSpPr>
          <p:nvPr/>
        </p:nvSpPr>
        <p:spPr bwMode="auto">
          <a:xfrm>
            <a:off x="298450" y="4891567"/>
            <a:ext cx="8845550" cy="963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Char char="Ø"/>
            </a:pPr>
            <a:r>
              <a:rPr lang="en-US" altLang="de-DE">
                <a:latin typeface="Calibri" panose="020F0502020204030204" pitchFamily="34" charset="0"/>
                <a:cs typeface="Calibri" panose="020F0502020204030204" pitchFamily="34" charset="0"/>
                <a:sym typeface="Symbol" pitchFamily="18" charset="2"/>
              </a:rPr>
              <a:t> Fourier spectrum is concentrated at acceleration harmonics </a:t>
            </a:r>
          </a:p>
          <a:p>
            <a:pPr algn="l">
              <a:lnSpc>
                <a:spcPct val="70000"/>
              </a:lnSpc>
              <a:buFont typeface="Wingdings" pitchFamily="2" charset="2"/>
              <a:buNone/>
            </a:pPr>
            <a:r>
              <a:rPr lang="en-US" altLang="de-DE">
                <a:latin typeface="Calibri" panose="020F0502020204030204" pitchFamily="34" charset="0"/>
                <a:cs typeface="Calibri" panose="020F0502020204030204" pitchFamily="34" charset="0"/>
                <a:sym typeface="Symbol" pitchFamily="18" charset="2"/>
              </a:rPr>
              <a:t>     with single bunch spectrum as an envelope.</a:t>
            </a:r>
          </a:p>
          <a:p>
            <a:pPr algn="l">
              <a:lnSpc>
                <a:spcPct val="70000"/>
              </a:lnSpc>
              <a:buFont typeface="Wingdings" pitchFamily="2" charset="2"/>
              <a:buChar char="Ø"/>
            </a:pPr>
            <a:r>
              <a:rPr lang="en-US" altLang="de-DE">
                <a:latin typeface="Calibri" panose="020F0502020204030204" pitchFamily="34" charset="0"/>
                <a:cs typeface="Calibri" panose="020F0502020204030204" pitchFamily="34" charset="0"/>
                <a:sym typeface="Symbol" pitchFamily="18" charset="2"/>
              </a:rPr>
              <a:t> Bandwidth up to typically 10*</a:t>
            </a:r>
            <a:r>
              <a:rPr lang="en-US" altLang="de-DE" b="1" i="1">
                <a:latin typeface="Calibri" panose="020F0502020204030204" pitchFamily="34" charset="0"/>
                <a:cs typeface="Calibri" panose="020F0502020204030204" pitchFamily="34" charset="0"/>
                <a:sym typeface="Symbol" pitchFamily="18" charset="2"/>
              </a:rPr>
              <a:t>f</a:t>
            </a:r>
            <a:r>
              <a:rPr lang="en-US" altLang="de-DE" sz="2200" b="1" i="1" baseline="-25000">
                <a:latin typeface="Calibri" panose="020F0502020204030204" pitchFamily="34" charset="0"/>
                <a:cs typeface="Calibri" panose="020F0502020204030204" pitchFamily="34" charset="0"/>
                <a:sym typeface="Symbol" pitchFamily="18" charset="2"/>
              </a:rPr>
              <a:t>acc</a:t>
            </a:r>
          </a:p>
        </p:txBody>
      </p:sp>
      <p:sp>
        <p:nvSpPr>
          <p:cNvPr id="9223" name="Text Box 5"/>
          <p:cNvSpPr txBox="1">
            <a:spLocks noChangeArrowheads="1"/>
          </p:cNvSpPr>
          <p:nvPr/>
        </p:nvSpPr>
        <p:spPr bwMode="auto">
          <a:xfrm>
            <a:off x="279400" y="816454"/>
            <a:ext cx="8509000" cy="688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Synchrotron filled with 8 bunches accelerated with </a:t>
            </a:r>
            <a:r>
              <a:rPr lang="en-US" altLang="de-DE" sz="2000" b="1" i="1" dirty="0" err="1">
                <a:solidFill>
                  <a:srgbClr val="0000FF"/>
                </a:solidFill>
                <a:latin typeface="Calibri" panose="020F0502020204030204" pitchFamily="34" charset="0"/>
                <a:cs typeface="Calibri" panose="020F0502020204030204" pitchFamily="34" charset="0"/>
                <a:sym typeface="Symbol" pitchFamily="18" charset="2"/>
              </a:rPr>
              <a:t>f</a:t>
            </a:r>
            <a:r>
              <a:rPr lang="en-US" altLang="de-DE" sz="2400" b="1" i="1" baseline="-25000" dirty="0" err="1">
                <a:solidFill>
                  <a:srgbClr val="0000FF"/>
                </a:solidFill>
                <a:latin typeface="Calibri" panose="020F0502020204030204" pitchFamily="34" charset="0"/>
                <a:cs typeface="Calibri" panose="020F0502020204030204" pitchFamily="34" charset="0"/>
                <a:sym typeface="Symbol" pitchFamily="18" charset="2"/>
              </a:rPr>
              <a:t>acc</a:t>
            </a:r>
            <a:r>
              <a:rPr lang="en-US" altLang="de-DE" sz="2000" b="1" i="1" dirty="0">
                <a:solidFill>
                  <a:srgbClr val="0000FF"/>
                </a:solidFill>
                <a:latin typeface="Calibri" panose="020F0502020204030204" pitchFamily="34" charset="0"/>
                <a:cs typeface="Calibri" panose="020F0502020204030204" pitchFamily="34" charset="0"/>
                <a:sym typeface="Symbol" pitchFamily="18" charset="2"/>
              </a:rPr>
              <a:t>=</a:t>
            </a:r>
            <a:r>
              <a:rPr lang="en-US" altLang="de-DE" sz="2000" dirty="0">
                <a:solidFill>
                  <a:srgbClr val="0000FF"/>
                </a:solidFill>
                <a:latin typeface="Calibri" panose="020F0502020204030204" pitchFamily="34" charset="0"/>
                <a:cs typeface="Calibri" panose="020F0502020204030204" pitchFamily="34" charset="0"/>
                <a:sym typeface="Symbol" pitchFamily="18" charset="2"/>
              </a:rPr>
              <a:t>1 MHz</a:t>
            </a:r>
          </a:p>
          <a:p>
            <a:pPr algn="l">
              <a:lnSpc>
                <a:spcPct val="70000"/>
              </a:lnSpc>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BPM terminated with </a:t>
            </a:r>
            <a:r>
              <a:rPr lang="en-US" altLang="de-DE" sz="2000" b="1" i="1" dirty="0">
                <a:solidFill>
                  <a:srgbClr val="0000FF"/>
                </a:solidFill>
                <a:latin typeface="Calibri" panose="020F0502020204030204" pitchFamily="34" charset="0"/>
                <a:cs typeface="Calibri" panose="020F0502020204030204" pitchFamily="34" charset="0"/>
                <a:sym typeface="Symbol" pitchFamily="18" charset="2"/>
              </a:rPr>
              <a:t>R</a:t>
            </a:r>
            <a:r>
              <a:rPr lang="en-US" altLang="de-DE" sz="2000" dirty="0">
                <a:solidFill>
                  <a:srgbClr val="0000FF"/>
                </a:solidFill>
                <a:latin typeface="Calibri" panose="020F0502020204030204" pitchFamily="34" charset="0"/>
                <a:cs typeface="Calibri" panose="020F0502020204030204" pitchFamily="34" charset="0"/>
                <a:sym typeface="Symbol" pitchFamily="18" charset="2"/>
              </a:rPr>
              <a:t>=50   </a:t>
            </a:r>
            <a:r>
              <a:rPr lang="en-US" altLang="de-DE" sz="2000" b="1" i="1" dirty="0">
                <a:solidFill>
                  <a:srgbClr val="0000FF"/>
                </a:solidFill>
                <a:latin typeface="Calibri" panose="020F0502020204030204" pitchFamily="34" charset="0"/>
                <a:cs typeface="Calibri" panose="020F0502020204030204" pitchFamily="34" charset="0"/>
                <a:sym typeface="Symbol" pitchFamily="18" charset="2"/>
              </a:rPr>
              <a:t> </a:t>
            </a:r>
            <a:r>
              <a:rPr lang="en-US" altLang="de-DE" b="1" i="1" dirty="0" err="1">
                <a:solidFill>
                  <a:srgbClr val="0000FF"/>
                </a:solidFill>
                <a:latin typeface="Calibri" panose="020F0502020204030204" pitchFamily="34" charset="0"/>
                <a:cs typeface="Calibri" panose="020F0502020204030204" pitchFamily="34" charset="0"/>
                <a:sym typeface="Symbol" pitchFamily="18" charset="2"/>
              </a:rPr>
              <a:t>f</a:t>
            </a:r>
            <a:r>
              <a:rPr lang="en-US" altLang="de-DE" sz="2400" b="1" i="1" baseline="-25000" dirty="0" err="1">
                <a:solidFill>
                  <a:srgbClr val="0000FF"/>
                </a:solidFill>
                <a:latin typeface="Calibri" panose="020F0502020204030204" pitchFamily="34" charset="0"/>
                <a:cs typeface="Calibri" panose="020F0502020204030204" pitchFamily="34" charset="0"/>
                <a:sym typeface="Symbol" pitchFamily="18" charset="2"/>
              </a:rPr>
              <a:t>acc</a:t>
            </a:r>
            <a:r>
              <a:rPr lang="en-US" altLang="de-DE" b="1" i="1" dirty="0">
                <a:solidFill>
                  <a:srgbClr val="0000FF"/>
                </a:solidFill>
                <a:latin typeface="Calibri" panose="020F0502020204030204" pitchFamily="34" charset="0"/>
                <a:cs typeface="Calibri" panose="020F0502020204030204" pitchFamily="34" charset="0"/>
                <a:sym typeface="Symbol" pitchFamily="18" charset="2"/>
              </a:rPr>
              <a:t>&lt;&lt; </a:t>
            </a:r>
            <a:r>
              <a:rPr lang="en-US" altLang="de-DE" b="1" i="1" dirty="0" err="1">
                <a:solidFill>
                  <a:srgbClr val="0000FF"/>
                </a:solidFill>
                <a:latin typeface="Calibri" panose="020F0502020204030204" pitchFamily="34" charset="0"/>
                <a:cs typeface="Calibri" panose="020F0502020204030204" pitchFamily="34" charset="0"/>
                <a:sym typeface="Symbol" pitchFamily="18" charset="2"/>
              </a:rPr>
              <a:t>f</a:t>
            </a:r>
            <a:r>
              <a:rPr lang="en-US" altLang="de-DE" sz="2400" b="1" i="1" baseline="-25000" dirty="0" err="1">
                <a:solidFill>
                  <a:srgbClr val="0000FF"/>
                </a:solidFill>
                <a:latin typeface="Calibri" panose="020F0502020204030204" pitchFamily="34" charset="0"/>
                <a:cs typeface="Calibri" panose="020F0502020204030204" pitchFamily="34" charset="0"/>
                <a:sym typeface="Symbol" pitchFamily="18" charset="2"/>
              </a:rPr>
              <a:t>cut</a:t>
            </a:r>
            <a:r>
              <a:rPr lang="en-US" altLang="de-DE" dirty="0">
                <a:solidFill>
                  <a:srgbClr val="0000FF"/>
                </a:solidFill>
                <a:latin typeface="Calibri" panose="020F0502020204030204" pitchFamily="34" charset="0"/>
                <a:cs typeface="Calibri" panose="020F0502020204030204" pitchFamily="34" charset="0"/>
                <a:sym typeface="Symbol" pitchFamily="18" charset="2"/>
              </a:rPr>
              <a:t> </a:t>
            </a:r>
            <a:r>
              <a:rPr lang="en-US" altLang="de-DE" sz="2000" dirty="0">
                <a:solidFill>
                  <a:srgbClr val="0000FF"/>
                </a:solidFill>
                <a:latin typeface="Calibri" panose="020F0502020204030204" pitchFamily="34" charset="0"/>
                <a:cs typeface="Calibri" panose="020F0502020204030204" pitchFamily="34" charset="0"/>
                <a:sym typeface="Symbol" pitchFamily="18" charset="2"/>
              </a:rPr>
              <a:t>: </a:t>
            </a:r>
          </a:p>
        </p:txBody>
      </p:sp>
      <p:sp>
        <p:nvSpPr>
          <p:cNvPr id="9224" name="Text Box 6"/>
          <p:cNvSpPr txBox="1">
            <a:spLocks noChangeArrowheads="1"/>
          </p:cNvSpPr>
          <p:nvPr/>
        </p:nvSpPr>
        <p:spPr bwMode="auto">
          <a:xfrm>
            <a:off x="539750" y="4181954"/>
            <a:ext cx="7993063" cy="6234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dirty="0">
                <a:solidFill>
                  <a:srgbClr val="0000FF"/>
                </a:solidFill>
                <a:latin typeface="Calibri" panose="020F0502020204030204" pitchFamily="34" charset="0"/>
                <a:cs typeface="Calibri" panose="020F0502020204030204" pitchFamily="34" charset="0"/>
              </a:rPr>
              <a:t>Parameter:</a:t>
            </a:r>
            <a:r>
              <a:rPr lang="en-US" altLang="de-DE" dirty="0">
                <a:solidFill>
                  <a:srgbClr val="0000FF"/>
                </a:solidFill>
                <a:latin typeface="Calibri" panose="020F0502020204030204" pitchFamily="34" charset="0"/>
                <a:cs typeface="Calibri" panose="020F0502020204030204" pitchFamily="34" charset="0"/>
              </a:rPr>
              <a:t> </a:t>
            </a:r>
            <a:r>
              <a:rPr lang="de-DE" altLang="de-DE" b="1" i="1" dirty="0">
                <a:solidFill>
                  <a:srgbClr val="0000FF"/>
                </a:solidFill>
                <a:latin typeface="Calibri" panose="020F0502020204030204" pitchFamily="34" charset="0"/>
                <a:cs typeface="Calibri" panose="020F0502020204030204" pitchFamily="34" charset="0"/>
              </a:rPr>
              <a:t>R</a:t>
            </a:r>
            <a:r>
              <a:rPr lang="de-DE" altLang="de-DE" b="1" dirty="0">
                <a:solidFill>
                  <a:srgbClr val="0000FF"/>
                </a:solidFill>
                <a:latin typeface="Calibri" panose="020F0502020204030204" pitchFamily="34" charset="0"/>
                <a:cs typeface="Calibri" panose="020F0502020204030204" pitchFamily="34" charset="0"/>
              </a:rPr>
              <a:t>=50 </a:t>
            </a:r>
            <a:r>
              <a:rPr lang="de-DE" altLang="de-DE" b="1" dirty="0">
                <a:solidFill>
                  <a:srgbClr val="0000FF"/>
                </a:solidFill>
                <a:latin typeface="Calibri" panose="020F0502020204030204" pitchFamily="34" charset="0"/>
                <a:cs typeface="Calibri" panose="020F0502020204030204" pitchFamily="34" charset="0"/>
                <a:sym typeface="Symbol" pitchFamily="18" charset="2"/>
              </a:rPr>
              <a:t></a:t>
            </a:r>
            <a:r>
              <a:rPr lang="de-DE" altLang="de-DE" dirty="0">
                <a:solidFill>
                  <a:srgbClr val="0000FF"/>
                </a:solidFill>
                <a:latin typeface="Calibri" panose="020F0502020204030204" pitchFamily="34" charset="0"/>
                <a:cs typeface="Calibri" panose="020F0502020204030204" pitchFamily="34" charset="0"/>
                <a:sym typeface="Symbol" pitchFamily="18" charset="2"/>
              </a:rPr>
              <a:t> </a:t>
            </a:r>
            <a:r>
              <a:rPr lang="de-DE" altLang="de-DE" b="1" dirty="0">
                <a:solidFill>
                  <a:srgbClr val="0000FF"/>
                </a:solidFill>
                <a:latin typeface="Calibri" panose="020F0502020204030204" pitchFamily="34" charset="0"/>
                <a:cs typeface="Calibri" panose="020F0502020204030204" pitchFamily="34" charset="0"/>
                <a:sym typeface="Symbol" pitchFamily="18" charset="2"/>
              </a:rPr>
              <a:t> </a:t>
            </a:r>
            <a:r>
              <a:rPr lang="de-DE" altLang="de-DE" b="1" i="1" dirty="0" err="1">
                <a:solidFill>
                  <a:srgbClr val="0000FF"/>
                </a:solidFill>
                <a:latin typeface="Calibri" panose="020F0502020204030204" pitchFamily="34" charset="0"/>
                <a:cs typeface="Calibri" panose="020F0502020204030204" pitchFamily="34" charset="0"/>
                <a:sym typeface="Symbol" pitchFamily="18" charset="2"/>
              </a:rPr>
              <a:t>f</a:t>
            </a:r>
            <a:r>
              <a:rPr lang="de-DE" altLang="de-DE" sz="2400" b="1" i="1" baseline="-25000" dirty="0" err="1">
                <a:solidFill>
                  <a:srgbClr val="0000FF"/>
                </a:solidFill>
                <a:latin typeface="Calibri" panose="020F0502020204030204" pitchFamily="34" charset="0"/>
                <a:cs typeface="Calibri" panose="020F0502020204030204" pitchFamily="34" charset="0"/>
                <a:sym typeface="Symbol" pitchFamily="18" charset="2"/>
              </a:rPr>
              <a:t>cut</a:t>
            </a:r>
            <a:r>
              <a:rPr lang="de-DE" altLang="de-DE" b="1" dirty="0">
                <a:solidFill>
                  <a:srgbClr val="0000FF"/>
                </a:solidFill>
                <a:latin typeface="Calibri" panose="020F0502020204030204" pitchFamily="34" charset="0"/>
                <a:cs typeface="Calibri" panose="020F0502020204030204" pitchFamily="34" charset="0"/>
                <a:sym typeface="Symbol" pitchFamily="18" charset="2"/>
              </a:rPr>
              <a:t>=32 MHz, </a:t>
            </a:r>
            <a:r>
              <a:rPr lang="de-DE" altLang="de-DE" b="1" dirty="0">
                <a:solidFill>
                  <a:srgbClr val="0000FF"/>
                </a:solidFill>
                <a:latin typeface="Calibri" panose="020F0502020204030204" pitchFamily="34" charset="0"/>
                <a:cs typeface="Calibri" panose="020F0502020204030204" pitchFamily="34" charset="0"/>
              </a:rPr>
              <a:t>all </a:t>
            </a:r>
            <a:r>
              <a:rPr lang="de-DE" altLang="de-DE" b="1" dirty="0" err="1">
                <a:solidFill>
                  <a:srgbClr val="0000FF"/>
                </a:solidFill>
                <a:latin typeface="Calibri" panose="020F0502020204030204" pitchFamily="34" charset="0"/>
                <a:cs typeface="Calibri" panose="020F0502020204030204" pitchFamily="34" charset="0"/>
              </a:rPr>
              <a:t>buckets</a:t>
            </a:r>
            <a:r>
              <a:rPr lang="de-DE" altLang="de-DE" b="1" dirty="0">
                <a:solidFill>
                  <a:srgbClr val="0000FF"/>
                </a:solidFill>
                <a:latin typeface="Calibri" panose="020F0502020204030204" pitchFamily="34" charset="0"/>
                <a:cs typeface="Calibri" panose="020F0502020204030204" pitchFamily="34" charset="0"/>
              </a:rPr>
              <a:t> </a:t>
            </a:r>
            <a:r>
              <a:rPr lang="de-DE" altLang="de-DE" b="1" dirty="0" err="1">
                <a:solidFill>
                  <a:srgbClr val="0000FF"/>
                </a:solidFill>
                <a:latin typeface="Calibri" panose="020F0502020204030204" pitchFamily="34" charset="0"/>
                <a:cs typeface="Calibri" panose="020F0502020204030204" pitchFamily="34" charset="0"/>
              </a:rPr>
              <a:t>filled</a:t>
            </a:r>
            <a:r>
              <a:rPr lang="de-DE" altLang="de-DE" b="1" dirty="0">
                <a:solidFill>
                  <a:srgbClr val="0000FF"/>
                </a:solidFill>
                <a:latin typeface="Calibri" panose="020F0502020204030204" pitchFamily="34" charset="0"/>
                <a:cs typeface="Calibri" panose="020F0502020204030204" pitchFamily="34" charset="0"/>
              </a:rPr>
              <a:t> </a:t>
            </a:r>
          </a:p>
          <a:p>
            <a:pPr algn="l" eaLnBrk="1" hangingPunct="1">
              <a:lnSpc>
                <a:spcPct val="70000"/>
              </a:lnSpc>
            </a:pPr>
            <a:r>
              <a:rPr lang="en-US" i="1" dirty="0">
                <a:latin typeface="Calibri" panose="020F0502020204030204" pitchFamily="34" charset="0"/>
                <a:cs typeface="Calibri" panose="020F0502020204030204" pitchFamily="34" charset="0"/>
              </a:rPr>
              <a:t>                    C </a:t>
            </a:r>
            <a:r>
              <a:rPr lang="en-US" dirty="0">
                <a:latin typeface="Calibri" panose="020F0502020204030204" pitchFamily="34" charset="0"/>
                <a:cs typeface="Calibri" panose="020F0502020204030204" pitchFamily="34" charset="0"/>
              </a:rPr>
              <a:t>= 100pF, </a:t>
            </a:r>
            <a:r>
              <a:rPr lang="en-US" i="1" dirty="0">
                <a:latin typeface="Calibri" panose="020F0502020204030204" pitchFamily="34" charset="0"/>
                <a:cs typeface="Calibri" panose="020F0502020204030204" pitchFamily="34" charset="0"/>
              </a:rPr>
              <a:t>l </a:t>
            </a:r>
            <a:r>
              <a:rPr lang="en-US" dirty="0">
                <a:latin typeface="Calibri" panose="020F0502020204030204" pitchFamily="34" charset="0"/>
                <a:cs typeface="Calibri" panose="020F0502020204030204" pitchFamily="34" charset="0"/>
              </a:rPr>
              <a:t>= 10cm, </a:t>
            </a:r>
            <a:r>
              <a:rPr lang="el-GR" i="1" dirty="0">
                <a:latin typeface="Calibri" panose="020F0502020204030204" pitchFamily="34" charset="0"/>
                <a:cs typeface="Calibri" panose="020F0502020204030204" pitchFamily="34" charset="0"/>
                <a:sym typeface="Symbol" panose="05050102010706020507" pitchFamily="18" charset="2"/>
              </a:rPr>
              <a:t></a:t>
            </a:r>
            <a:r>
              <a:rPr lang="de-DE" i="1" dirty="0">
                <a:latin typeface="Calibri" panose="020F0502020204030204" pitchFamily="34" charset="0"/>
                <a:cs typeface="Calibri" panose="020F0502020204030204" pitchFamily="34" charset="0"/>
              </a:rPr>
              <a:t> </a:t>
            </a:r>
            <a:r>
              <a:rPr lang="de-DE" dirty="0">
                <a:latin typeface="Calibri" panose="020F0502020204030204" pitchFamily="34" charset="0"/>
                <a:cs typeface="Calibri" panose="020F0502020204030204" pitchFamily="34" charset="0"/>
              </a:rPr>
              <a:t>= 50%, </a:t>
            </a:r>
            <a:r>
              <a:rPr lang="el-GR" i="1" dirty="0">
                <a:latin typeface="Calibri" panose="020F0502020204030204" pitchFamily="34" charset="0"/>
                <a:cs typeface="Calibri" panose="020F0502020204030204" pitchFamily="34" charset="0"/>
              </a:rPr>
              <a:t>σ</a:t>
            </a:r>
            <a:r>
              <a:rPr lang="de-DE" sz="2400" i="1" baseline="-25000" dirty="0">
                <a:latin typeface="Calibri" panose="020F0502020204030204" pitchFamily="34" charset="0"/>
                <a:cs typeface="Calibri" panose="020F0502020204030204" pitchFamily="34" charset="0"/>
              </a:rPr>
              <a:t>t </a:t>
            </a:r>
            <a:r>
              <a:rPr lang="de-DE" dirty="0">
                <a:latin typeface="Calibri" panose="020F0502020204030204" pitchFamily="34" charset="0"/>
                <a:cs typeface="Calibri" panose="020F0502020204030204" pitchFamily="34" charset="0"/>
              </a:rPr>
              <a:t>= 100ns </a:t>
            </a:r>
            <a:r>
              <a:rPr lang="de-DE" dirty="0">
                <a:latin typeface="Calibri" panose="020F0502020204030204" pitchFamily="34" charset="0"/>
                <a:cs typeface="Calibri" panose="020F0502020204030204" pitchFamily="34" charset="0"/>
                <a:sym typeface="Symbol" pitchFamily="18" charset="2"/>
              </a:rPr>
              <a:t> </a:t>
            </a:r>
            <a:r>
              <a:rPr lang="el-GR" i="1" dirty="0">
                <a:latin typeface="Calibri" panose="020F0502020204030204" pitchFamily="34" charset="0"/>
                <a:cs typeface="Calibri" panose="020F0502020204030204" pitchFamily="34" charset="0"/>
                <a:sym typeface="Symbol" pitchFamily="18" charset="2"/>
              </a:rPr>
              <a:t>σ</a:t>
            </a:r>
            <a:r>
              <a:rPr lang="de-DE" sz="2400" i="1" baseline="-25000" dirty="0">
                <a:latin typeface="Calibri" panose="020F0502020204030204" pitchFamily="34" charset="0"/>
                <a:cs typeface="Calibri" panose="020F0502020204030204" pitchFamily="34" charset="0"/>
                <a:sym typeface="Symbol" pitchFamily="18" charset="2"/>
              </a:rPr>
              <a:t>l </a:t>
            </a:r>
            <a:r>
              <a:rPr lang="de-DE" i="1" dirty="0">
                <a:latin typeface="Calibri" panose="020F0502020204030204" pitchFamily="34" charset="0"/>
                <a:cs typeface="Calibri" panose="020F0502020204030204" pitchFamily="34" charset="0"/>
                <a:sym typeface="Symbol" pitchFamily="18" charset="2"/>
              </a:rPr>
              <a:t>= </a:t>
            </a:r>
            <a:r>
              <a:rPr lang="de-DE" dirty="0">
                <a:latin typeface="Calibri" panose="020F0502020204030204" pitchFamily="34" charset="0"/>
                <a:cs typeface="Calibri" panose="020F0502020204030204" pitchFamily="34" charset="0"/>
                <a:sym typeface="Symbol" pitchFamily="18" charset="2"/>
              </a:rPr>
              <a:t>15m</a:t>
            </a:r>
            <a:endParaRPr lang="el-GR" altLang="de-DE" b="1" dirty="0">
              <a:latin typeface="Calibri" panose="020F0502020204030204" pitchFamily="34" charset="0"/>
              <a:cs typeface="Calibri" panose="020F0502020204030204" pitchFamily="34" charset="0"/>
              <a:sym typeface="Symbol" pitchFamily="18" charset="2"/>
            </a:endParaRP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52000" y="144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Calculation of Signal Shape: Bunch Train with empty Buckets </a:t>
            </a:r>
          </a:p>
        </p:txBody>
      </p:sp>
      <p:sp>
        <p:nvSpPr>
          <p:cNvPr id="10243" name="Text Box 3"/>
          <p:cNvSpPr txBox="1">
            <a:spLocks noChangeArrowheads="1"/>
          </p:cNvSpPr>
          <p:nvPr/>
        </p:nvSpPr>
        <p:spPr bwMode="auto">
          <a:xfrm>
            <a:off x="125413" y="1111531"/>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10244" name="Text Box 4"/>
          <p:cNvSpPr txBox="1">
            <a:spLocks noChangeArrowheads="1"/>
          </p:cNvSpPr>
          <p:nvPr/>
        </p:nvSpPr>
        <p:spPr bwMode="auto">
          <a:xfrm>
            <a:off x="168275" y="5266681"/>
            <a:ext cx="8975725" cy="298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Char char="Ø"/>
            </a:pPr>
            <a:r>
              <a:rPr lang="en-US" altLang="de-DE">
                <a:latin typeface="Calibri" panose="020F0502020204030204" pitchFamily="34" charset="0"/>
                <a:cs typeface="Calibri" panose="020F0502020204030204" pitchFamily="34" charset="0"/>
                <a:sym typeface="Symbol" pitchFamily="18" charset="2"/>
              </a:rPr>
              <a:t> Fourier spectrum is more complex, harmonics are broader due to sidebands</a:t>
            </a:r>
          </a:p>
        </p:txBody>
      </p:sp>
      <p:sp>
        <p:nvSpPr>
          <p:cNvPr id="10245" name="Text Box 5"/>
          <p:cNvSpPr txBox="1">
            <a:spLocks noChangeArrowheads="1"/>
          </p:cNvSpPr>
          <p:nvPr/>
        </p:nvSpPr>
        <p:spPr bwMode="auto">
          <a:xfrm>
            <a:off x="279400" y="817200"/>
            <a:ext cx="8509000" cy="318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Synchrotron during filling: Empty buckets, R=50 : </a:t>
            </a:r>
          </a:p>
        </p:txBody>
      </p:sp>
      <p:sp>
        <p:nvSpPr>
          <p:cNvPr id="10246" name="Text Box 6"/>
          <p:cNvSpPr txBox="1">
            <a:spLocks noChangeArrowheads="1"/>
          </p:cNvSpPr>
          <p:nvPr/>
        </p:nvSpPr>
        <p:spPr bwMode="auto">
          <a:xfrm>
            <a:off x="539750" y="4253856"/>
            <a:ext cx="6680200" cy="623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dirty="0">
                <a:solidFill>
                  <a:srgbClr val="0000FF"/>
                </a:solidFill>
                <a:latin typeface="Calibri" panose="020F0502020204030204" pitchFamily="34" charset="0"/>
                <a:cs typeface="Calibri" panose="020F0502020204030204" pitchFamily="34" charset="0"/>
              </a:rPr>
              <a:t>Parameter:</a:t>
            </a:r>
            <a:r>
              <a:rPr lang="en-US" altLang="de-DE" dirty="0">
                <a:solidFill>
                  <a:srgbClr val="0000FF"/>
                </a:solidFill>
                <a:latin typeface="Calibri" panose="020F0502020204030204" pitchFamily="34" charset="0"/>
                <a:cs typeface="Calibri" panose="020F0502020204030204" pitchFamily="34" charset="0"/>
              </a:rPr>
              <a:t> </a:t>
            </a:r>
            <a:r>
              <a:rPr lang="en-US" altLang="de-DE" b="1" i="1" dirty="0">
                <a:solidFill>
                  <a:srgbClr val="0000FF"/>
                </a:solidFill>
                <a:latin typeface="Calibri" panose="020F0502020204030204" pitchFamily="34" charset="0"/>
                <a:cs typeface="Calibri" panose="020F0502020204030204" pitchFamily="34" charset="0"/>
              </a:rPr>
              <a:t>R</a:t>
            </a:r>
            <a:r>
              <a:rPr lang="en-US" altLang="de-DE" b="1" dirty="0">
                <a:solidFill>
                  <a:srgbClr val="0000FF"/>
                </a:solidFill>
                <a:latin typeface="Calibri" panose="020F0502020204030204" pitchFamily="34" charset="0"/>
                <a:cs typeface="Calibri" panose="020F0502020204030204" pitchFamily="34" charset="0"/>
              </a:rPr>
              <a:t>=50 </a:t>
            </a:r>
            <a:r>
              <a:rPr lang="en-US" altLang="de-DE" b="1" dirty="0">
                <a:solidFill>
                  <a:srgbClr val="0000FF"/>
                </a:solidFill>
                <a:latin typeface="Calibri" panose="020F0502020204030204" pitchFamily="34" charset="0"/>
                <a:cs typeface="Calibri" panose="020F0502020204030204" pitchFamily="34" charset="0"/>
                <a:sym typeface="Symbol" pitchFamily="18" charset="2"/>
              </a:rPr>
              <a:t> </a:t>
            </a:r>
            <a:r>
              <a:rPr lang="de-DE" altLang="de-DE" b="1" dirty="0">
                <a:solidFill>
                  <a:srgbClr val="0000FF"/>
                </a:solidFill>
                <a:latin typeface="Calibri" panose="020F0502020204030204" pitchFamily="34" charset="0"/>
                <a:cs typeface="Calibri" panose="020F0502020204030204" pitchFamily="34" charset="0"/>
                <a:sym typeface="Symbol" pitchFamily="18" charset="2"/>
              </a:rPr>
              <a:t> </a:t>
            </a:r>
            <a:r>
              <a:rPr lang="de-DE" altLang="de-DE" b="1" i="1" dirty="0" err="1">
                <a:solidFill>
                  <a:srgbClr val="0000FF"/>
                </a:solidFill>
                <a:latin typeface="Calibri" panose="020F0502020204030204" pitchFamily="34" charset="0"/>
                <a:cs typeface="Calibri" panose="020F0502020204030204" pitchFamily="34" charset="0"/>
                <a:sym typeface="Symbol" pitchFamily="18" charset="2"/>
              </a:rPr>
              <a:t>f</a:t>
            </a:r>
            <a:r>
              <a:rPr lang="de-DE" altLang="de-DE" sz="2400" b="1" i="1" baseline="-25000" dirty="0" err="1">
                <a:solidFill>
                  <a:srgbClr val="0000FF"/>
                </a:solidFill>
                <a:latin typeface="Calibri" panose="020F0502020204030204" pitchFamily="34" charset="0"/>
                <a:cs typeface="Calibri" panose="020F0502020204030204" pitchFamily="34" charset="0"/>
                <a:sym typeface="Symbol" pitchFamily="18" charset="2"/>
              </a:rPr>
              <a:t>cut</a:t>
            </a:r>
            <a:r>
              <a:rPr lang="de-DE" altLang="de-DE" b="1" dirty="0">
                <a:solidFill>
                  <a:srgbClr val="0000FF"/>
                </a:solidFill>
                <a:latin typeface="Calibri" panose="020F0502020204030204" pitchFamily="34" charset="0"/>
                <a:cs typeface="Calibri" panose="020F0502020204030204" pitchFamily="34" charset="0"/>
                <a:sym typeface="Symbol" pitchFamily="18" charset="2"/>
              </a:rPr>
              <a:t>=32 MHz</a:t>
            </a:r>
            <a:r>
              <a:rPr lang="en-US" altLang="de-DE" dirty="0">
                <a:solidFill>
                  <a:srgbClr val="0000FF"/>
                </a:solidFill>
                <a:latin typeface="Calibri" panose="020F0502020204030204" pitchFamily="34" charset="0"/>
                <a:cs typeface="Calibri" panose="020F0502020204030204" pitchFamily="34" charset="0"/>
                <a:sym typeface="Symbol" pitchFamily="18" charset="2"/>
              </a:rPr>
              <a:t>, </a:t>
            </a:r>
            <a:r>
              <a:rPr lang="en-US" altLang="de-DE" b="1" dirty="0">
                <a:solidFill>
                  <a:srgbClr val="0000FF"/>
                </a:solidFill>
                <a:latin typeface="Calibri" panose="020F0502020204030204" pitchFamily="34" charset="0"/>
                <a:cs typeface="Calibri" panose="020F0502020204030204" pitchFamily="34" charset="0"/>
                <a:sym typeface="Symbol" pitchFamily="18" charset="2"/>
              </a:rPr>
              <a:t>2</a:t>
            </a:r>
            <a:r>
              <a:rPr lang="en-US" altLang="de-DE" dirty="0">
                <a:solidFill>
                  <a:srgbClr val="0000FF"/>
                </a:solidFill>
                <a:latin typeface="Calibri" panose="020F0502020204030204" pitchFamily="34" charset="0"/>
                <a:cs typeface="Calibri" panose="020F0502020204030204" pitchFamily="34" charset="0"/>
                <a:sym typeface="Symbol" pitchFamily="18" charset="2"/>
              </a:rPr>
              <a:t> </a:t>
            </a:r>
            <a:r>
              <a:rPr lang="en-US" altLang="de-DE" b="1" dirty="0">
                <a:solidFill>
                  <a:srgbClr val="0000FF"/>
                </a:solidFill>
                <a:latin typeface="Calibri" panose="020F0502020204030204" pitchFamily="34" charset="0"/>
                <a:cs typeface="Calibri" panose="020F0502020204030204" pitchFamily="34" charset="0"/>
              </a:rPr>
              <a:t>empty buckets</a:t>
            </a:r>
          </a:p>
          <a:p>
            <a:pPr algn="l" eaLnBrk="1" hangingPunct="1">
              <a:lnSpc>
                <a:spcPct val="70000"/>
              </a:lnSpc>
            </a:pPr>
            <a:r>
              <a:rPr lang="en-US" i="1" dirty="0">
                <a:solidFill>
                  <a:schemeClr val="tx2"/>
                </a:solidFill>
                <a:latin typeface="Calibri" panose="020F0502020204030204" pitchFamily="34" charset="0"/>
                <a:cs typeface="Calibri" panose="020F0502020204030204" pitchFamily="34" charset="0"/>
              </a:rPr>
              <a:t>                    </a:t>
            </a:r>
            <a:r>
              <a:rPr lang="en-US" i="1" dirty="0">
                <a:latin typeface="Calibri" panose="020F0502020204030204" pitchFamily="34" charset="0"/>
                <a:cs typeface="Calibri" panose="020F0502020204030204" pitchFamily="34" charset="0"/>
              </a:rPr>
              <a:t>C </a:t>
            </a:r>
            <a:r>
              <a:rPr lang="en-US" dirty="0">
                <a:latin typeface="Calibri" panose="020F0502020204030204" pitchFamily="34" charset="0"/>
                <a:cs typeface="Calibri" panose="020F0502020204030204" pitchFamily="34" charset="0"/>
              </a:rPr>
              <a:t>= 100pF, </a:t>
            </a:r>
            <a:r>
              <a:rPr lang="en-US" i="1" dirty="0">
                <a:latin typeface="Calibri" panose="020F0502020204030204" pitchFamily="34" charset="0"/>
                <a:cs typeface="Calibri" panose="020F0502020204030204" pitchFamily="34" charset="0"/>
              </a:rPr>
              <a:t>l </a:t>
            </a:r>
            <a:r>
              <a:rPr lang="en-US" dirty="0">
                <a:latin typeface="Calibri" panose="020F0502020204030204" pitchFamily="34" charset="0"/>
                <a:cs typeface="Calibri" panose="020F0502020204030204" pitchFamily="34" charset="0"/>
              </a:rPr>
              <a:t>= 10cm, </a:t>
            </a:r>
            <a:r>
              <a:rPr lang="el-GR" i="1" dirty="0">
                <a:latin typeface="Calibri" panose="020F0502020204030204" pitchFamily="34" charset="0"/>
                <a:cs typeface="Calibri" panose="020F0502020204030204" pitchFamily="34" charset="0"/>
                <a:sym typeface="Symbol" panose="05050102010706020507" pitchFamily="18" charset="2"/>
              </a:rPr>
              <a:t></a:t>
            </a:r>
            <a:r>
              <a:rPr lang="de-DE" i="1" dirty="0">
                <a:latin typeface="Calibri" panose="020F0502020204030204" pitchFamily="34" charset="0"/>
                <a:cs typeface="Calibri" panose="020F0502020204030204" pitchFamily="34" charset="0"/>
              </a:rPr>
              <a:t> </a:t>
            </a:r>
            <a:r>
              <a:rPr lang="de-DE" dirty="0">
                <a:latin typeface="Calibri" panose="020F0502020204030204" pitchFamily="34" charset="0"/>
                <a:cs typeface="Calibri" panose="020F0502020204030204" pitchFamily="34" charset="0"/>
              </a:rPr>
              <a:t>= 50%, </a:t>
            </a:r>
            <a:r>
              <a:rPr lang="el-GR" i="1" dirty="0">
                <a:latin typeface="Calibri" panose="020F0502020204030204" pitchFamily="34" charset="0"/>
                <a:cs typeface="Calibri" panose="020F0502020204030204" pitchFamily="34" charset="0"/>
              </a:rPr>
              <a:t>σ</a:t>
            </a:r>
            <a:r>
              <a:rPr lang="de-DE" sz="2400" i="1" baseline="-25000" dirty="0">
                <a:latin typeface="Calibri" panose="020F0502020204030204" pitchFamily="34" charset="0"/>
                <a:cs typeface="Calibri" panose="020F0502020204030204" pitchFamily="34" charset="0"/>
              </a:rPr>
              <a:t>t </a:t>
            </a:r>
            <a:r>
              <a:rPr lang="de-DE" dirty="0">
                <a:latin typeface="Calibri" panose="020F0502020204030204" pitchFamily="34" charset="0"/>
                <a:cs typeface="Calibri" panose="020F0502020204030204" pitchFamily="34" charset="0"/>
              </a:rPr>
              <a:t>= 100ns </a:t>
            </a:r>
            <a:r>
              <a:rPr lang="de-DE" dirty="0">
                <a:latin typeface="Calibri" panose="020F0502020204030204" pitchFamily="34" charset="0"/>
                <a:cs typeface="Calibri" panose="020F0502020204030204" pitchFamily="34" charset="0"/>
                <a:sym typeface="Symbol" pitchFamily="18" charset="2"/>
              </a:rPr>
              <a:t> </a:t>
            </a:r>
            <a:r>
              <a:rPr lang="el-GR" i="1" dirty="0">
                <a:latin typeface="Calibri" panose="020F0502020204030204" pitchFamily="34" charset="0"/>
                <a:cs typeface="Calibri" panose="020F0502020204030204" pitchFamily="34" charset="0"/>
                <a:sym typeface="Symbol" pitchFamily="18" charset="2"/>
              </a:rPr>
              <a:t>σ</a:t>
            </a:r>
            <a:r>
              <a:rPr lang="de-DE" sz="2400" i="1" baseline="-25000" dirty="0">
                <a:latin typeface="Calibri" panose="020F0502020204030204" pitchFamily="34" charset="0"/>
                <a:cs typeface="Calibri" panose="020F0502020204030204" pitchFamily="34" charset="0"/>
                <a:sym typeface="Symbol" pitchFamily="18" charset="2"/>
              </a:rPr>
              <a:t>l </a:t>
            </a:r>
            <a:r>
              <a:rPr lang="de-DE" i="1" dirty="0">
                <a:latin typeface="Calibri" panose="020F0502020204030204" pitchFamily="34" charset="0"/>
                <a:cs typeface="Calibri" panose="020F0502020204030204" pitchFamily="34" charset="0"/>
                <a:sym typeface="Symbol" pitchFamily="18" charset="2"/>
              </a:rPr>
              <a:t>= </a:t>
            </a:r>
            <a:r>
              <a:rPr lang="de-DE" dirty="0">
                <a:latin typeface="Calibri" panose="020F0502020204030204" pitchFamily="34" charset="0"/>
                <a:cs typeface="Calibri" panose="020F0502020204030204" pitchFamily="34" charset="0"/>
                <a:sym typeface="Symbol" pitchFamily="18" charset="2"/>
              </a:rPr>
              <a:t>15m</a:t>
            </a:r>
            <a:endParaRPr lang="el-GR" altLang="de-DE" dirty="0">
              <a:latin typeface="Calibri" panose="020F0502020204030204" pitchFamily="34" charset="0"/>
              <a:cs typeface="Calibri" panose="020F0502020204030204" pitchFamily="34" charset="0"/>
            </a:endParaRPr>
          </a:p>
        </p:txBody>
      </p:sp>
      <p:pic>
        <p:nvPicPr>
          <p:cNvPr id="8" name="Picture 1">
            <a:extLst>
              <a:ext uri="{FF2B5EF4-FFF2-40B4-BE49-F238E27FC236}">
                <a16:creationId xmlns:a16="http://schemas.microsoft.com/office/drawing/2014/main" id="{3966F671-26EC-4212-8A8A-F6A49C693BC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0000" y="1584000"/>
            <a:ext cx="7833376" cy="2535941"/>
          </a:xfrm>
          <a:prstGeom prst="rect">
            <a:avLst/>
          </a:prstGeom>
        </p:spPr>
      </p:pic>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52000" y="144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Calculation of Signal Shape: Filtering of Harmonics </a:t>
            </a:r>
          </a:p>
        </p:txBody>
      </p:sp>
      <p:sp>
        <p:nvSpPr>
          <p:cNvPr id="11267" name="Text Box 3"/>
          <p:cNvSpPr txBox="1">
            <a:spLocks noChangeArrowheads="1"/>
          </p:cNvSpPr>
          <p:nvPr/>
        </p:nvSpPr>
        <p:spPr bwMode="auto">
          <a:xfrm>
            <a:off x="125413" y="1146254"/>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174084" name="Text Box 4"/>
          <p:cNvSpPr txBox="1">
            <a:spLocks noChangeArrowheads="1"/>
          </p:cNvSpPr>
          <p:nvPr/>
        </p:nvSpPr>
        <p:spPr bwMode="auto">
          <a:xfrm>
            <a:off x="168275" y="6245809"/>
            <a:ext cx="8975725" cy="29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dirty="0">
                <a:solidFill>
                  <a:srgbClr val="0000FF"/>
                </a:solidFill>
                <a:latin typeface="Calibri" panose="020F0502020204030204" pitchFamily="34" charset="0"/>
                <a:cs typeface="Calibri" panose="020F0502020204030204" pitchFamily="34" charset="0"/>
                <a:sym typeface="Symbol" pitchFamily="18" charset="2"/>
              </a:rPr>
              <a:t>Remark: </a:t>
            </a:r>
            <a:r>
              <a:rPr lang="en-US" altLang="de-DE" dirty="0">
                <a:latin typeface="Calibri" panose="020F0502020204030204" pitchFamily="34" charset="0"/>
                <a:cs typeface="Calibri" panose="020F0502020204030204" pitchFamily="34" charset="0"/>
                <a:sym typeface="Symbol" pitchFamily="18" charset="2"/>
              </a:rPr>
              <a:t>For numerical calculations, time domain filters (FIR and IIR) are more appropriate</a:t>
            </a:r>
          </a:p>
        </p:txBody>
      </p:sp>
      <p:sp>
        <p:nvSpPr>
          <p:cNvPr id="174085" name="Text Box 5"/>
          <p:cNvSpPr txBox="1">
            <a:spLocks noChangeArrowheads="1"/>
          </p:cNvSpPr>
          <p:nvPr/>
        </p:nvSpPr>
        <p:spPr bwMode="auto">
          <a:xfrm>
            <a:off x="179388" y="5777913"/>
            <a:ext cx="85090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50000"/>
              </a:lnSpc>
              <a:buFont typeface="Wingdings" pitchFamily="2" charset="2"/>
              <a:buNone/>
            </a:pPr>
            <a:r>
              <a:rPr lang="en-US" altLang="de-DE" sz="2000" b="1" dirty="0">
                <a:solidFill>
                  <a:srgbClr val="0000FF"/>
                </a:solidFill>
                <a:latin typeface="Calibri" panose="020F0502020204030204" pitchFamily="34" charset="0"/>
                <a:cs typeface="Calibri" panose="020F0502020204030204" pitchFamily="34" charset="0"/>
                <a:sym typeface="Symbol" pitchFamily="18" charset="2"/>
              </a:rPr>
              <a:t>Generally:     </a:t>
            </a:r>
            <a:r>
              <a:rPr lang="en-US" altLang="de-DE" sz="2000" i="1" dirty="0" err="1">
                <a:latin typeface="Calibri" panose="020F0502020204030204" pitchFamily="34" charset="0"/>
                <a:cs typeface="Calibri" panose="020F0502020204030204" pitchFamily="34" charset="0"/>
                <a:sym typeface="Symbol" pitchFamily="18" charset="2"/>
              </a:rPr>
              <a:t>Z</a:t>
            </a:r>
            <a:r>
              <a:rPr lang="en-US" altLang="de-DE" sz="2400" i="1" baseline="-25000" dirty="0" err="1">
                <a:latin typeface="Calibri" panose="020F0502020204030204" pitchFamily="34" charset="0"/>
                <a:cs typeface="Calibri" panose="020F0502020204030204" pitchFamily="34" charset="0"/>
                <a:sym typeface="Symbol" pitchFamily="18" charset="2"/>
              </a:rPr>
              <a:t>tot</a:t>
            </a:r>
            <a:r>
              <a:rPr lang="en-US" altLang="de-DE" sz="2000" i="1" dirty="0">
                <a:latin typeface="Calibri" panose="020F0502020204030204" pitchFamily="34" charset="0"/>
                <a:cs typeface="Calibri" panose="020F0502020204030204" pitchFamily="34" charset="0"/>
                <a:sym typeface="Symbol" pitchFamily="18" charset="2"/>
              </a:rPr>
              <a:t>(</a:t>
            </a:r>
            <a:r>
              <a:rPr lang="el-GR" altLang="de-DE" sz="2000" i="1" dirty="0">
                <a:latin typeface="Calibri" panose="020F0502020204030204" pitchFamily="34" charset="0"/>
                <a:cs typeface="Calibri" panose="020F0502020204030204" pitchFamily="34" charset="0"/>
                <a:sym typeface="Symbol" pitchFamily="18" charset="2"/>
              </a:rPr>
              <a:t>ω</a:t>
            </a:r>
            <a:r>
              <a:rPr lang="de-DE" altLang="de-DE" sz="2000" i="1" dirty="0">
                <a:latin typeface="Calibri" panose="020F0502020204030204" pitchFamily="34" charset="0"/>
                <a:cs typeface="Calibri" panose="020F0502020204030204" pitchFamily="34" charset="0"/>
                <a:sym typeface="Symbol" pitchFamily="18" charset="2"/>
              </a:rPr>
              <a:t>)</a:t>
            </a:r>
            <a:r>
              <a:rPr lang="en-US" altLang="de-DE" sz="2000" i="1" dirty="0">
                <a:latin typeface="Calibri" panose="020F0502020204030204" pitchFamily="34" charset="0"/>
                <a:cs typeface="Calibri" panose="020F0502020204030204" pitchFamily="34" charset="0"/>
                <a:sym typeface="Symbol" pitchFamily="18" charset="2"/>
              </a:rPr>
              <a:t> = </a:t>
            </a:r>
            <a:r>
              <a:rPr lang="en-US" altLang="de-DE" sz="2000" i="1" dirty="0" err="1">
                <a:latin typeface="Calibri" panose="020F0502020204030204" pitchFamily="34" charset="0"/>
                <a:cs typeface="Calibri" panose="020F0502020204030204" pitchFamily="34" charset="0"/>
                <a:sym typeface="Symbol" pitchFamily="18" charset="2"/>
              </a:rPr>
              <a:t>H</a:t>
            </a:r>
            <a:r>
              <a:rPr lang="en-US" altLang="de-DE" sz="2400" i="1" baseline="-25000" dirty="0" err="1">
                <a:latin typeface="Calibri" panose="020F0502020204030204" pitchFamily="34" charset="0"/>
                <a:cs typeface="Calibri" panose="020F0502020204030204" pitchFamily="34" charset="0"/>
                <a:sym typeface="Symbol" pitchFamily="18" charset="2"/>
              </a:rPr>
              <a:t>cable</a:t>
            </a:r>
            <a:r>
              <a:rPr lang="en-US" altLang="de-DE" sz="2000" i="1" dirty="0">
                <a:latin typeface="Calibri" panose="020F0502020204030204" pitchFamily="34" charset="0"/>
                <a:cs typeface="Calibri" panose="020F0502020204030204" pitchFamily="34" charset="0"/>
                <a:sym typeface="Symbol" pitchFamily="18" charset="2"/>
              </a:rPr>
              <a:t>(</a:t>
            </a:r>
            <a:r>
              <a:rPr lang="el-GR" altLang="de-DE" sz="2000" i="1" dirty="0">
                <a:latin typeface="Calibri" panose="020F0502020204030204" pitchFamily="34" charset="0"/>
                <a:cs typeface="Calibri" panose="020F0502020204030204" pitchFamily="34" charset="0"/>
                <a:sym typeface="Symbol" pitchFamily="18" charset="2"/>
              </a:rPr>
              <a:t>ω</a:t>
            </a:r>
            <a:r>
              <a:rPr lang="de-DE" altLang="de-DE" sz="2000" i="1" dirty="0">
                <a:latin typeface="Calibri" panose="020F0502020204030204" pitchFamily="34" charset="0"/>
                <a:cs typeface="Calibri" panose="020F0502020204030204" pitchFamily="34" charset="0"/>
                <a:sym typeface="Symbol" pitchFamily="18" charset="2"/>
              </a:rPr>
              <a:t>) ∙ </a:t>
            </a:r>
            <a:r>
              <a:rPr lang="de-DE" altLang="de-DE" sz="2000" i="1" dirty="0" err="1">
                <a:latin typeface="Calibri" panose="020F0502020204030204" pitchFamily="34" charset="0"/>
                <a:cs typeface="Calibri" panose="020F0502020204030204" pitchFamily="34" charset="0"/>
                <a:sym typeface="Symbol" pitchFamily="18" charset="2"/>
              </a:rPr>
              <a:t>H</a:t>
            </a:r>
            <a:r>
              <a:rPr lang="de-DE" altLang="de-DE" sz="2400" i="1" baseline="-25000" dirty="0" err="1">
                <a:latin typeface="Calibri" panose="020F0502020204030204" pitchFamily="34" charset="0"/>
                <a:cs typeface="Calibri" panose="020F0502020204030204" pitchFamily="34" charset="0"/>
                <a:sym typeface="Symbol" pitchFamily="18" charset="2"/>
              </a:rPr>
              <a:t>filter</a:t>
            </a:r>
            <a:r>
              <a:rPr lang="de-DE" altLang="de-DE" sz="2400" i="1" dirty="0">
                <a:latin typeface="Calibri" panose="020F0502020204030204" pitchFamily="34" charset="0"/>
                <a:cs typeface="Calibri" panose="020F0502020204030204" pitchFamily="34" charset="0"/>
                <a:sym typeface="Symbol" pitchFamily="18" charset="2"/>
              </a:rPr>
              <a:t>(</a:t>
            </a:r>
            <a:r>
              <a:rPr lang="el-GR" altLang="de-DE" sz="2000" i="1" dirty="0">
                <a:latin typeface="Calibri" panose="020F0502020204030204" pitchFamily="34" charset="0"/>
                <a:cs typeface="Calibri" panose="020F0502020204030204" pitchFamily="34" charset="0"/>
                <a:sym typeface="Symbol" pitchFamily="18" charset="2"/>
              </a:rPr>
              <a:t>ω</a:t>
            </a:r>
            <a:r>
              <a:rPr lang="de-DE" altLang="de-DE" sz="2000" i="1" dirty="0">
                <a:latin typeface="Calibri" panose="020F0502020204030204" pitchFamily="34" charset="0"/>
                <a:cs typeface="Calibri" panose="020F0502020204030204" pitchFamily="34" charset="0"/>
                <a:sym typeface="Symbol" pitchFamily="18" charset="2"/>
              </a:rPr>
              <a:t>) ∙ </a:t>
            </a:r>
            <a:r>
              <a:rPr lang="de-DE" altLang="de-DE" sz="2000" i="1" dirty="0" err="1">
                <a:latin typeface="Calibri" panose="020F0502020204030204" pitchFamily="34" charset="0"/>
                <a:cs typeface="Calibri" panose="020F0502020204030204" pitchFamily="34" charset="0"/>
                <a:sym typeface="Symbol" pitchFamily="18" charset="2"/>
              </a:rPr>
              <a:t>H</a:t>
            </a:r>
            <a:r>
              <a:rPr lang="de-DE" altLang="de-DE" sz="2400" i="1" baseline="-25000" dirty="0" err="1">
                <a:latin typeface="Calibri" panose="020F0502020204030204" pitchFamily="34" charset="0"/>
                <a:cs typeface="Calibri" panose="020F0502020204030204" pitchFamily="34" charset="0"/>
                <a:sym typeface="Symbol" pitchFamily="18" charset="2"/>
              </a:rPr>
              <a:t>amp</a:t>
            </a:r>
            <a:r>
              <a:rPr lang="de-DE" altLang="de-DE" sz="2000" i="1" dirty="0">
                <a:latin typeface="Calibri" panose="020F0502020204030204" pitchFamily="34" charset="0"/>
                <a:cs typeface="Calibri" panose="020F0502020204030204" pitchFamily="34" charset="0"/>
                <a:sym typeface="Symbol" pitchFamily="18" charset="2"/>
              </a:rPr>
              <a:t>(</a:t>
            </a:r>
            <a:r>
              <a:rPr lang="el-GR" altLang="de-DE" sz="2000" i="1" dirty="0">
                <a:latin typeface="Calibri" panose="020F0502020204030204" pitchFamily="34" charset="0"/>
                <a:cs typeface="Calibri" panose="020F0502020204030204" pitchFamily="34" charset="0"/>
                <a:sym typeface="Symbol" pitchFamily="18" charset="2"/>
              </a:rPr>
              <a:t>ω</a:t>
            </a:r>
            <a:r>
              <a:rPr lang="de-DE" altLang="de-DE" sz="2000" i="1" dirty="0">
                <a:latin typeface="Calibri" panose="020F0502020204030204" pitchFamily="34" charset="0"/>
                <a:cs typeface="Calibri" panose="020F0502020204030204" pitchFamily="34" charset="0"/>
                <a:sym typeface="Symbol" pitchFamily="18" charset="2"/>
              </a:rPr>
              <a:t>) ∙ … ∙</a:t>
            </a:r>
            <a:r>
              <a:rPr lang="de-DE" altLang="de-DE" sz="2000" i="1" dirty="0" err="1">
                <a:latin typeface="Calibri" panose="020F0502020204030204" pitchFamily="34" charset="0"/>
                <a:cs typeface="Calibri" panose="020F0502020204030204" pitchFamily="34" charset="0"/>
                <a:sym typeface="Symbol" pitchFamily="18" charset="2"/>
              </a:rPr>
              <a:t>Z</a:t>
            </a:r>
            <a:r>
              <a:rPr lang="de-DE" altLang="de-DE" sz="2400" i="1" baseline="-25000" dirty="0" err="1">
                <a:latin typeface="Calibri" panose="020F0502020204030204" pitchFamily="34" charset="0"/>
                <a:cs typeface="Calibri" panose="020F0502020204030204" pitchFamily="34" charset="0"/>
                <a:sym typeface="Symbol" pitchFamily="18" charset="2"/>
              </a:rPr>
              <a:t>t</a:t>
            </a:r>
            <a:r>
              <a:rPr lang="de-DE" altLang="de-DE" sz="2000" i="1" dirty="0">
                <a:latin typeface="Calibri" panose="020F0502020204030204" pitchFamily="34" charset="0"/>
                <a:cs typeface="Calibri" panose="020F0502020204030204" pitchFamily="34" charset="0"/>
                <a:sym typeface="Symbol" pitchFamily="18" charset="2"/>
              </a:rPr>
              <a:t>(</a:t>
            </a:r>
            <a:r>
              <a:rPr lang="el-GR" altLang="de-DE" sz="2000" i="1" dirty="0">
                <a:latin typeface="Calibri" panose="020F0502020204030204" pitchFamily="34" charset="0"/>
                <a:cs typeface="Calibri" panose="020F0502020204030204" pitchFamily="34" charset="0"/>
                <a:sym typeface="Symbol" pitchFamily="18" charset="2"/>
              </a:rPr>
              <a:t>ω</a:t>
            </a:r>
            <a:r>
              <a:rPr lang="de-DE" altLang="de-DE" sz="2000" i="1" dirty="0">
                <a:latin typeface="Calibri" panose="020F0502020204030204" pitchFamily="34" charset="0"/>
                <a:cs typeface="Calibri" panose="020F0502020204030204" pitchFamily="34" charset="0"/>
                <a:sym typeface="Symbol" pitchFamily="18" charset="2"/>
              </a:rPr>
              <a:t>)</a:t>
            </a:r>
            <a:endParaRPr lang="el-GR" altLang="de-DE" sz="2000" i="1" dirty="0">
              <a:latin typeface="Calibri" panose="020F0502020204030204" pitchFamily="34" charset="0"/>
              <a:cs typeface="Calibri" panose="020F0502020204030204" pitchFamily="34" charset="0"/>
              <a:sym typeface="Symbol" pitchFamily="18" charset="2"/>
            </a:endParaRPr>
          </a:p>
        </p:txBody>
      </p:sp>
      <p:graphicFrame>
        <p:nvGraphicFramePr>
          <p:cNvPr id="11270" name="Object 7"/>
          <p:cNvGraphicFramePr>
            <a:graphicFrameLocks noChangeAspect="1"/>
          </p:cNvGraphicFramePr>
          <p:nvPr>
            <p:extLst>
              <p:ext uri="{D42A27DB-BD31-4B8C-83A1-F6EECF244321}">
                <p14:modId xmlns:p14="http://schemas.microsoft.com/office/powerpoint/2010/main" val="3662891870"/>
              </p:ext>
            </p:extLst>
          </p:nvPr>
        </p:nvGraphicFramePr>
        <p:xfrm>
          <a:off x="4021138" y="4595013"/>
          <a:ext cx="5103812" cy="1104900"/>
        </p:xfrm>
        <a:graphic>
          <a:graphicData uri="http://schemas.openxmlformats.org/presentationml/2006/ole">
            <mc:AlternateContent xmlns:mc="http://schemas.openxmlformats.org/markup-compatibility/2006">
              <mc:Choice xmlns:v="urn:schemas-microsoft-com:vml" Requires="v">
                <p:oleObj spid="_x0000_s11486" name="Equation" r:id="rId4" imgW="3517900" imgH="762000" progId="Equation.3">
                  <p:embed/>
                </p:oleObj>
              </mc:Choice>
              <mc:Fallback>
                <p:oleObj name="Equation" r:id="rId4" imgW="3517900" imgH="762000" progId="Equation.3">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21138" y="4595013"/>
                        <a:ext cx="5103812" cy="1104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71" name="Text Box 8"/>
          <p:cNvSpPr txBox="1">
            <a:spLocks noChangeArrowheads="1"/>
          </p:cNvSpPr>
          <p:nvPr/>
        </p:nvSpPr>
        <p:spPr bwMode="auto">
          <a:xfrm>
            <a:off x="6191250" y="4082162"/>
            <a:ext cx="53276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ts val="0"/>
              </a:spcBef>
            </a:pPr>
            <a:r>
              <a:rPr lang="en-US" altLang="de-DE" sz="1600" b="1" i="1" dirty="0">
                <a:latin typeface="Calibri" panose="020F0502020204030204" pitchFamily="34" charset="0"/>
                <a:cs typeface="Calibri" panose="020F0502020204030204" pitchFamily="34" charset="0"/>
              </a:rPr>
              <a:t>n</a:t>
            </a:r>
            <a:r>
              <a:rPr lang="en-US" altLang="de-DE" sz="1600" i="1" baseline="30000" dirty="0">
                <a:latin typeface="Calibri" panose="020F0502020204030204" pitchFamily="34" charset="0"/>
                <a:cs typeface="Calibri" panose="020F0502020204030204" pitchFamily="34" charset="0"/>
              </a:rPr>
              <a:t>th</a:t>
            </a:r>
            <a:r>
              <a:rPr lang="en-US" altLang="de-DE" sz="1600" i="1" dirty="0">
                <a:latin typeface="Calibri" panose="020F0502020204030204" pitchFamily="34" charset="0"/>
                <a:cs typeface="Calibri" panose="020F0502020204030204" pitchFamily="34" charset="0"/>
              </a:rPr>
              <a:t> order Butterworth  filter, </a:t>
            </a:r>
          </a:p>
          <a:p>
            <a:pPr algn="l" eaLnBrk="1" hangingPunct="1">
              <a:spcBef>
                <a:spcPts val="0"/>
              </a:spcBef>
            </a:pPr>
            <a:r>
              <a:rPr lang="en-US" altLang="de-DE" sz="1600" i="1" dirty="0">
                <a:latin typeface="Calibri" panose="020F0502020204030204" pitchFamily="34" charset="0"/>
                <a:cs typeface="Calibri" panose="020F0502020204030204" pitchFamily="34" charset="0"/>
              </a:rPr>
              <a:t>math. simple, but </a:t>
            </a:r>
            <a:r>
              <a:rPr lang="en-US" altLang="de-DE" sz="1600" b="1" i="1" dirty="0">
                <a:latin typeface="Calibri" panose="020F0502020204030204" pitchFamily="34" charset="0"/>
                <a:cs typeface="Calibri" panose="020F0502020204030204" pitchFamily="34" charset="0"/>
              </a:rPr>
              <a:t>not </a:t>
            </a:r>
            <a:r>
              <a:rPr lang="en-US" altLang="de-DE" sz="1600" i="1" dirty="0">
                <a:latin typeface="Calibri" panose="020F0502020204030204" pitchFamily="34" charset="0"/>
                <a:cs typeface="Calibri" panose="020F0502020204030204" pitchFamily="34" charset="0"/>
              </a:rPr>
              <a:t>well suited:</a:t>
            </a:r>
          </a:p>
        </p:txBody>
      </p:sp>
      <p:sp>
        <p:nvSpPr>
          <p:cNvPr id="11272" name="Text Box 9"/>
          <p:cNvSpPr txBox="1">
            <a:spLocks noChangeArrowheads="1"/>
          </p:cNvSpPr>
          <p:nvPr/>
        </p:nvSpPr>
        <p:spPr bwMode="auto">
          <a:xfrm>
            <a:off x="279400" y="817200"/>
            <a:ext cx="8509000" cy="321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rPr>
              <a:t>Effect of filters, here </a:t>
            </a:r>
            <a:r>
              <a:rPr lang="en-US" altLang="de-DE" sz="2000" dirty="0" err="1">
                <a:solidFill>
                  <a:srgbClr val="0000FF"/>
                </a:solidFill>
                <a:latin typeface="Calibri" panose="020F0502020204030204" pitchFamily="34" charset="0"/>
                <a:cs typeface="Calibri" panose="020F0502020204030204" pitchFamily="34" charset="0"/>
              </a:rPr>
              <a:t>bandpass</a:t>
            </a:r>
            <a:r>
              <a:rPr lang="en-US" altLang="de-DE" sz="2000" dirty="0">
                <a:solidFill>
                  <a:srgbClr val="0000FF"/>
                </a:solidFill>
                <a:latin typeface="Calibri" panose="020F0502020204030204" pitchFamily="34" charset="0"/>
                <a:cs typeface="Calibri" panose="020F0502020204030204" pitchFamily="34" charset="0"/>
              </a:rPr>
              <a:t>:</a:t>
            </a:r>
            <a:r>
              <a:rPr lang="en-US" altLang="de-DE" dirty="0">
                <a:solidFill>
                  <a:srgbClr val="0000FF"/>
                </a:solidFill>
                <a:latin typeface="Calibri" panose="020F0502020204030204" pitchFamily="34" charset="0"/>
                <a:cs typeface="Calibri" panose="020F0502020204030204" pitchFamily="34" charset="0"/>
                <a:sym typeface="Symbol" pitchFamily="18" charset="2"/>
              </a:rPr>
              <a:t> </a:t>
            </a:r>
          </a:p>
        </p:txBody>
      </p:sp>
      <p:sp>
        <p:nvSpPr>
          <p:cNvPr id="11273" name="Text Box 10"/>
          <p:cNvSpPr txBox="1">
            <a:spLocks noChangeArrowheads="1"/>
          </p:cNvSpPr>
          <p:nvPr/>
        </p:nvSpPr>
        <p:spPr bwMode="auto">
          <a:xfrm>
            <a:off x="179388" y="4769491"/>
            <a:ext cx="3708400"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Char char="Ø"/>
            </a:pPr>
            <a:r>
              <a:rPr lang="en-US" altLang="de-DE" dirty="0">
                <a:latin typeface="Calibri" panose="020F0502020204030204" pitchFamily="34" charset="0"/>
                <a:cs typeface="Calibri" panose="020F0502020204030204" pitchFamily="34" charset="0"/>
              </a:rPr>
              <a:t>Ringing due to sharp cutoff </a:t>
            </a:r>
          </a:p>
          <a:p>
            <a:pPr algn="l" eaLnBrk="1" hangingPunct="1">
              <a:lnSpc>
                <a:spcPct val="50000"/>
              </a:lnSpc>
              <a:buFont typeface="Wingdings" pitchFamily="2" charset="2"/>
              <a:buChar char="Ø"/>
            </a:pPr>
            <a:r>
              <a:rPr lang="en-US" altLang="de-DE" dirty="0">
                <a:latin typeface="Calibri" panose="020F0502020204030204" pitchFamily="34" charset="0"/>
                <a:cs typeface="Calibri" panose="020F0502020204030204" pitchFamily="34" charset="0"/>
              </a:rPr>
              <a:t>Other filter types more appropriate </a:t>
            </a:r>
          </a:p>
        </p:txBody>
      </p:sp>
      <p:sp>
        <p:nvSpPr>
          <p:cNvPr id="11274" name="Line 12"/>
          <p:cNvSpPr>
            <a:spLocks noChangeShapeType="1"/>
          </p:cNvSpPr>
          <p:nvPr/>
        </p:nvSpPr>
        <p:spPr bwMode="auto">
          <a:xfrm>
            <a:off x="3924300" y="4409494"/>
            <a:ext cx="0" cy="122396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cs typeface="Calibri" panose="020F0502020204030204" pitchFamily="34" charset="0"/>
            </a:endParaRPr>
          </a:p>
        </p:txBody>
      </p:sp>
      <p:sp>
        <p:nvSpPr>
          <p:cNvPr id="11276" name="Text Box 6"/>
          <p:cNvSpPr txBox="1">
            <a:spLocks noChangeArrowheads="1"/>
          </p:cNvSpPr>
          <p:nvPr/>
        </p:nvSpPr>
        <p:spPr bwMode="auto">
          <a:xfrm>
            <a:off x="279401" y="4154567"/>
            <a:ext cx="5911850" cy="590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dirty="0">
                <a:solidFill>
                  <a:srgbClr val="0000FF"/>
                </a:solidFill>
                <a:latin typeface="Calibri" panose="020F0502020204030204" pitchFamily="34" charset="0"/>
                <a:cs typeface="Calibri" panose="020F0502020204030204" pitchFamily="34" charset="0"/>
              </a:rPr>
              <a:t>Parameter:</a:t>
            </a:r>
            <a:r>
              <a:rPr lang="de-DE" altLang="de-DE" dirty="0">
                <a:solidFill>
                  <a:srgbClr val="0000FF"/>
                </a:solidFill>
                <a:latin typeface="Calibri" panose="020F0502020204030204" pitchFamily="34" charset="0"/>
                <a:cs typeface="Calibri" panose="020F0502020204030204" pitchFamily="34" charset="0"/>
              </a:rPr>
              <a:t> </a:t>
            </a:r>
            <a:r>
              <a:rPr lang="de-DE" altLang="de-DE" b="1" i="1" dirty="0">
                <a:solidFill>
                  <a:srgbClr val="0000FF"/>
                </a:solidFill>
                <a:latin typeface="Calibri" panose="020F0502020204030204" pitchFamily="34" charset="0"/>
                <a:cs typeface="Calibri" panose="020F0502020204030204" pitchFamily="34" charset="0"/>
              </a:rPr>
              <a:t>R</a:t>
            </a:r>
            <a:r>
              <a:rPr lang="de-DE" altLang="de-DE" b="1" dirty="0">
                <a:solidFill>
                  <a:srgbClr val="0000FF"/>
                </a:solidFill>
                <a:latin typeface="Calibri" panose="020F0502020204030204" pitchFamily="34" charset="0"/>
                <a:cs typeface="Calibri" panose="020F0502020204030204" pitchFamily="34" charset="0"/>
              </a:rPr>
              <a:t>=50 </a:t>
            </a:r>
            <a:r>
              <a:rPr lang="de-DE" altLang="de-DE" b="1" dirty="0">
                <a:solidFill>
                  <a:srgbClr val="0000FF"/>
                </a:solidFill>
                <a:latin typeface="Calibri" panose="020F0502020204030204" pitchFamily="34" charset="0"/>
                <a:cs typeface="Calibri" panose="020F0502020204030204" pitchFamily="34" charset="0"/>
                <a:sym typeface="Symbol" pitchFamily="18" charset="2"/>
              </a:rPr>
              <a:t></a:t>
            </a:r>
            <a:r>
              <a:rPr lang="de-DE" altLang="de-DE" dirty="0">
                <a:solidFill>
                  <a:srgbClr val="0000FF"/>
                </a:solidFill>
                <a:latin typeface="Calibri" panose="020F0502020204030204" pitchFamily="34" charset="0"/>
                <a:cs typeface="Calibri" panose="020F0502020204030204" pitchFamily="34" charset="0"/>
                <a:sym typeface="Symbol" pitchFamily="18" charset="2"/>
              </a:rPr>
              <a:t>, </a:t>
            </a:r>
            <a:r>
              <a:rPr lang="de-DE" altLang="de-DE" b="1" dirty="0">
                <a:solidFill>
                  <a:srgbClr val="0000FF"/>
                </a:solidFill>
                <a:latin typeface="Calibri" panose="020F0502020204030204" pitchFamily="34" charset="0"/>
                <a:cs typeface="Calibri" panose="020F0502020204030204" pitchFamily="34" charset="0"/>
              </a:rPr>
              <a:t>4</a:t>
            </a:r>
            <a:r>
              <a:rPr lang="de-DE" altLang="de-DE" sz="2400" b="1" baseline="30000" dirty="0">
                <a:solidFill>
                  <a:srgbClr val="0000FF"/>
                </a:solidFill>
                <a:latin typeface="Calibri" panose="020F0502020204030204" pitchFamily="34" charset="0"/>
                <a:cs typeface="Calibri" panose="020F0502020204030204" pitchFamily="34" charset="0"/>
              </a:rPr>
              <a:t>th</a:t>
            </a:r>
            <a:r>
              <a:rPr lang="de-DE" altLang="de-DE" b="1" dirty="0">
                <a:solidFill>
                  <a:srgbClr val="0000FF"/>
                </a:solidFill>
                <a:latin typeface="Calibri" panose="020F0502020204030204" pitchFamily="34" charset="0"/>
                <a:cs typeface="Calibri" panose="020F0502020204030204" pitchFamily="34" charset="0"/>
              </a:rPr>
              <a:t> </a:t>
            </a:r>
            <a:r>
              <a:rPr lang="de-DE" altLang="de-DE" b="1" dirty="0" err="1">
                <a:solidFill>
                  <a:srgbClr val="0000FF"/>
                </a:solidFill>
                <a:latin typeface="Calibri" panose="020F0502020204030204" pitchFamily="34" charset="0"/>
                <a:cs typeface="Calibri" panose="020F0502020204030204" pitchFamily="34" charset="0"/>
              </a:rPr>
              <a:t>order</a:t>
            </a:r>
            <a:r>
              <a:rPr lang="de-DE" altLang="de-DE" b="1" dirty="0">
                <a:solidFill>
                  <a:srgbClr val="0000FF"/>
                </a:solidFill>
                <a:latin typeface="Calibri" panose="020F0502020204030204" pitchFamily="34" charset="0"/>
                <a:cs typeface="Calibri" panose="020F0502020204030204" pitchFamily="34" charset="0"/>
              </a:rPr>
              <a:t> Butterworth </a:t>
            </a:r>
            <a:r>
              <a:rPr lang="de-DE" altLang="de-DE" b="1" dirty="0" err="1">
                <a:solidFill>
                  <a:srgbClr val="0000FF"/>
                </a:solidFill>
                <a:latin typeface="Calibri" panose="020F0502020204030204" pitchFamily="34" charset="0"/>
                <a:cs typeface="Calibri" panose="020F0502020204030204" pitchFamily="34" charset="0"/>
              </a:rPr>
              <a:t>filter</a:t>
            </a:r>
            <a:r>
              <a:rPr lang="de-DE" altLang="de-DE" b="1" dirty="0">
                <a:solidFill>
                  <a:srgbClr val="0000FF"/>
                </a:solidFill>
                <a:latin typeface="Calibri" panose="020F0502020204030204" pitchFamily="34" charset="0"/>
                <a:cs typeface="Calibri" panose="020F0502020204030204" pitchFamily="34" charset="0"/>
              </a:rPr>
              <a:t> </a:t>
            </a:r>
            <a:r>
              <a:rPr lang="de-DE" altLang="de-DE" b="1" i="1" dirty="0" err="1">
                <a:solidFill>
                  <a:srgbClr val="0000FF"/>
                </a:solidFill>
                <a:latin typeface="Calibri" panose="020F0502020204030204" pitchFamily="34" charset="0"/>
                <a:cs typeface="Calibri" panose="020F0502020204030204" pitchFamily="34" charset="0"/>
              </a:rPr>
              <a:t>f</a:t>
            </a:r>
            <a:r>
              <a:rPr lang="de-DE" altLang="de-DE" sz="2400" b="1" i="1" baseline="-25000" dirty="0" err="1">
                <a:solidFill>
                  <a:srgbClr val="0000FF"/>
                </a:solidFill>
                <a:latin typeface="Calibri" panose="020F0502020204030204" pitchFamily="34" charset="0"/>
                <a:cs typeface="Calibri" panose="020F0502020204030204" pitchFamily="34" charset="0"/>
              </a:rPr>
              <a:t>cut</a:t>
            </a:r>
            <a:r>
              <a:rPr lang="de-DE" altLang="de-DE" sz="2400" b="1" i="1" baseline="-25000" dirty="0">
                <a:solidFill>
                  <a:srgbClr val="0000FF"/>
                </a:solidFill>
                <a:latin typeface="Calibri" panose="020F0502020204030204" pitchFamily="34" charset="0"/>
                <a:cs typeface="Calibri" panose="020F0502020204030204" pitchFamily="34" charset="0"/>
              </a:rPr>
              <a:t> </a:t>
            </a:r>
            <a:r>
              <a:rPr lang="de-DE" altLang="de-DE" b="1" dirty="0">
                <a:solidFill>
                  <a:srgbClr val="0000FF"/>
                </a:solidFill>
                <a:latin typeface="Calibri" panose="020F0502020204030204" pitchFamily="34" charset="0"/>
                <a:cs typeface="Calibri" panose="020F0502020204030204" pitchFamily="34" charset="0"/>
              </a:rPr>
              <a:t>= 2 MHz</a:t>
            </a:r>
          </a:p>
          <a:p>
            <a:pPr algn="l" eaLnBrk="1" hangingPunct="1">
              <a:lnSpc>
                <a:spcPct val="70000"/>
              </a:lnSpc>
            </a:pPr>
            <a:r>
              <a:rPr lang="en-US" altLang="de-DE" sz="1600" i="1" dirty="0">
                <a:latin typeface="Calibri" panose="020F0502020204030204" pitchFamily="34" charset="0"/>
                <a:cs typeface="Calibri" panose="020F0502020204030204" pitchFamily="34" charset="0"/>
              </a:rPr>
              <a:t>C </a:t>
            </a:r>
            <a:r>
              <a:rPr lang="en-US" altLang="de-DE" sz="1600" dirty="0">
                <a:latin typeface="Calibri" panose="020F0502020204030204" pitchFamily="34" charset="0"/>
                <a:cs typeface="Calibri" panose="020F0502020204030204" pitchFamily="34" charset="0"/>
              </a:rPr>
              <a:t>= 100pF, </a:t>
            </a:r>
            <a:r>
              <a:rPr lang="en-US" altLang="de-DE" sz="1600" i="1" dirty="0">
                <a:latin typeface="Calibri" panose="020F0502020204030204" pitchFamily="34" charset="0"/>
                <a:cs typeface="Calibri" panose="020F0502020204030204" pitchFamily="34" charset="0"/>
              </a:rPr>
              <a:t>l </a:t>
            </a:r>
            <a:r>
              <a:rPr lang="en-US" altLang="de-DE" sz="1600" dirty="0">
                <a:latin typeface="Calibri" panose="020F0502020204030204" pitchFamily="34" charset="0"/>
                <a:cs typeface="Calibri" panose="020F0502020204030204" pitchFamily="34" charset="0"/>
              </a:rPr>
              <a:t>= 10cm, </a:t>
            </a:r>
            <a:r>
              <a:rPr lang="el-GR" altLang="de-DE" sz="1600" i="1" dirty="0">
                <a:latin typeface="Calibri" panose="020F0502020204030204" pitchFamily="34" charset="0"/>
                <a:cs typeface="Calibri" panose="020F0502020204030204" pitchFamily="34" charset="0"/>
                <a:sym typeface="Symbol" panose="05050102010706020507" pitchFamily="18" charset="2"/>
              </a:rPr>
              <a:t></a:t>
            </a:r>
            <a:r>
              <a:rPr lang="de-DE" altLang="de-DE" sz="1600" i="1" dirty="0">
                <a:latin typeface="Calibri" panose="020F0502020204030204" pitchFamily="34" charset="0"/>
                <a:cs typeface="Calibri" panose="020F0502020204030204" pitchFamily="34" charset="0"/>
              </a:rPr>
              <a:t> </a:t>
            </a:r>
            <a:r>
              <a:rPr lang="de-DE" altLang="de-DE" sz="1600" dirty="0">
                <a:latin typeface="Calibri" panose="020F0502020204030204" pitchFamily="34" charset="0"/>
                <a:cs typeface="Calibri" panose="020F0502020204030204" pitchFamily="34" charset="0"/>
              </a:rPr>
              <a:t>= 50%, </a:t>
            </a:r>
            <a:r>
              <a:rPr lang="el-GR" altLang="de-DE" sz="1600" dirty="0">
                <a:latin typeface="Calibri" panose="020F0502020204030204" pitchFamily="34" charset="0"/>
                <a:cs typeface="Calibri" panose="020F0502020204030204" pitchFamily="34" charset="0"/>
              </a:rPr>
              <a:t>σ</a:t>
            </a:r>
            <a:r>
              <a:rPr lang="de-DE" altLang="de-DE" sz="1600" dirty="0">
                <a:latin typeface="Calibri" panose="020F0502020204030204" pitchFamily="34" charset="0"/>
                <a:cs typeface="Calibri" panose="020F0502020204030204" pitchFamily="34" charset="0"/>
              </a:rPr>
              <a:t> = 100 </a:t>
            </a:r>
            <a:r>
              <a:rPr lang="de-DE" altLang="de-DE" sz="1600" dirty="0" err="1">
                <a:latin typeface="Calibri" panose="020F0502020204030204" pitchFamily="34" charset="0"/>
                <a:cs typeface="Calibri" panose="020F0502020204030204" pitchFamily="34" charset="0"/>
              </a:rPr>
              <a:t>ns</a:t>
            </a:r>
            <a:endParaRPr lang="el-GR" altLang="de-DE" sz="1600" b="1" dirty="0">
              <a:latin typeface="Calibri" panose="020F0502020204030204" pitchFamily="34" charset="0"/>
              <a:cs typeface="Calibri" panose="020F0502020204030204" pitchFamily="34" charset="0"/>
            </a:endParaRPr>
          </a:p>
        </p:txBody>
      </p:sp>
      <p:pic>
        <p:nvPicPr>
          <p:cNvPr id="13" name="Picture 1">
            <a:extLst>
              <a:ext uri="{FF2B5EF4-FFF2-40B4-BE49-F238E27FC236}">
                <a16:creationId xmlns:a16="http://schemas.microsoft.com/office/drawing/2014/main" id="{A5A21439-1A15-4822-B0D0-2B8C0C166E1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0000" y="1584000"/>
            <a:ext cx="7833376" cy="2535941"/>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08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40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4" grpId="0"/>
      <p:bldP spid="17408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2"/>
          <p:cNvSpPr txBox="1">
            <a:spLocks noChangeArrowheads="1"/>
          </p:cNvSpPr>
          <p:nvPr/>
        </p:nvSpPr>
        <p:spPr bwMode="auto">
          <a:xfrm>
            <a:off x="252000" y="142031"/>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Examples for differentiated </a:t>
            </a:r>
            <a:r>
              <a:rPr lang="de-DE" altLang="de-DE" sz="2200" b="1" dirty="0">
                <a:latin typeface="Calibri" panose="020F0502020204030204" pitchFamily="34" charset="0"/>
                <a:cs typeface="Calibri" panose="020F0502020204030204" pitchFamily="34" charset="0"/>
              </a:rPr>
              <a:t>&amp; proportional Shape </a:t>
            </a:r>
            <a:endParaRPr lang="en-US" altLang="de-DE" sz="2200" b="1" dirty="0">
              <a:latin typeface="Calibri" panose="020F0502020204030204" pitchFamily="34" charset="0"/>
              <a:cs typeface="Calibri" panose="020F0502020204030204" pitchFamily="34" charset="0"/>
            </a:endParaRPr>
          </a:p>
        </p:txBody>
      </p:sp>
      <p:sp>
        <p:nvSpPr>
          <p:cNvPr id="12292" name="Text Box 3"/>
          <p:cNvSpPr txBox="1">
            <a:spLocks noChangeArrowheads="1"/>
          </p:cNvSpPr>
          <p:nvPr/>
        </p:nvSpPr>
        <p:spPr bwMode="auto">
          <a:xfrm>
            <a:off x="125413" y="1123106"/>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12293" name="Text Box 4"/>
          <p:cNvSpPr txBox="1">
            <a:spLocks noChangeArrowheads="1"/>
          </p:cNvSpPr>
          <p:nvPr/>
        </p:nvSpPr>
        <p:spPr bwMode="auto">
          <a:xfrm>
            <a:off x="107950" y="862756"/>
            <a:ext cx="4535488" cy="1560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b="1" dirty="0">
                <a:solidFill>
                  <a:srgbClr val="0000FF"/>
                </a:solidFill>
                <a:latin typeface="Calibri" panose="020F0502020204030204" pitchFamily="34" charset="0"/>
                <a:cs typeface="Calibri" panose="020F0502020204030204" pitchFamily="34" charset="0"/>
                <a:sym typeface="Symbol" pitchFamily="18" charset="2"/>
              </a:rPr>
              <a:t>Proton LINAC, e</a:t>
            </a:r>
            <a:r>
              <a:rPr lang="en-US" altLang="de-DE" sz="2400" b="1" baseline="30000" dirty="0">
                <a:solidFill>
                  <a:srgbClr val="0000FF"/>
                </a:solidFill>
                <a:latin typeface="Calibri" panose="020F0502020204030204" pitchFamily="34" charset="0"/>
                <a:cs typeface="Calibri" panose="020F0502020204030204" pitchFamily="34" charset="0"/>
                <a:sym typeface="Symbol" pitchFamily="18" charset="2"/>
              </a:rPr>
              <a:t>—</a:t>
            </a:r>
            <a:r>
              <a:rPr lang="en-US" altLang="de-DE" b="1" dirty="0">
                <a:solidFill>
                  <a:srgbClr val="0000FF"/>
                </a:solidFill>
                <a:latin typeface="Calibri" panose="020F0502020204030204" pitchFamily="34" charset="0"/>
                <a:cs typeface="Calibri" panose="020F0502020204030204" pitchFamily="34" charset="0"/>
                <a:sym typeface="Symbol" pitchFamily="18" charset="2"/>
              </a:rPr>
              <a:t>LINAC &amp; synchrotron:</a:t>
            </a:r>
          </a:p>
          <a:p>
            <a:pPr algn="l">
              <a:lnSpc>
                <a:spcPct val="60000"/>
              </a:lnSpc>
              <a:buFont typeface="Wingdings" pitchFamily="2" charset="2"/>
              <a:buNone/>
            </a:pPr>
            <a:r>
              <a:rPr lang="en-US" altLang="de-DE" dirty="0">
                <a:latin typeface="Calibri" panose="020F0502020204030204" pitchFamily="34" charset="0"/>
                <a:cs typeface="Calibri" panose="020F0502020204030204" pitchFamily="34" charset="0"/>
                <a:sym typeface="Symbol" pitchFamily="18" charset="2"/>
              </a:rPr>
              <a:t>100 MHz &lt; </a:t>
            </a:r>
            <a:r>
              <a:rPr lang="en-US" altLang="de-DE" i="1" dirty="0" err="1">
                <a:latin typeface="Calibri" panose="020F0502020204030204" pitchFamily="34" charset="0"/>
                <a:cs typeface="Calibri" panose="020F0502020204030204" pitchFamily="34" charset="0"/>
                <a:sym typeface="Symbol" pitchFamily="18" charset="2"/>
              </a:rPr>
              <a:t>f</a:t>
            </a:r>
            <a:r>
              <a:rPr lang="en-US" altLang="de-DE" sz="2400" i="1" baseline="-25000" dirty="0" err="1">
                <a:latin typeface="Calibri" panose="020F0502020204030204" pitchFamily="34" charset="0"/>
                <a:cs typeface="Calibri" panose="020F0502020204030204" pitchFamily="34" charset="0"/>
                <a:sym typeface="Symbol" pitchFamily="18" charset="2"/>
              </a:rPr>
              <a:t>rf</a:t>
            </a:r>
            <a:r>
              <a:rPr lang="en-US" altLang="de-DE" dirty="0">
                <a:latin typeface="Calibri" panose="020F0502020204030204" pitchFamily="34" charset="0"/>
                <a:cs typeface="Calibri" panose="020F0502020204030204" pitchFamily="34" charset="0"/>
                <a:sym typeface="Symbol" pitchFamily="18" charset="2"/>
              </a:rPr>
              <a:t> &lt; 1 GHz typically</a:t>
            </a:r>
          </a:p>
          <a:p>
            <a:pPr algn="l">
              <a:lnSpc>
                <a:spcPct val="60000"/>
              </a:lnSpc>
              <a:buFont typeface="Wingdings" pitchFamily="2" charset="2"/>
              <a:buNone/>
            </a:pPr>
            <a:r>
              <a:rPr lang="en-US" altLang="de-DE" b="1" i="1" dirty="0">
                <a:latin typeface="Calibri" panose="020F0502020204030204" pitchFamily="34" charset="0"/>
                <a:cs typeface="Calibri" panose="020F0502020204030204" pitchFamily="34" charset="0"/>
                <a:sym typeface="Symbol" pitchFamily="18" charset="2"/>
              </a:rPr>
              <a:t>R</a:t>
            </a:r>
            <a:r>
              <a:rPr lang="en-US" altLang="de-DE" dirty="0">
                <a:latin typeface="Calibri" panose="020F0502020204030204" pitchFamily="34" charset="0"/>
                <a:cs typeface="Calibri" panose="020F0502020204030204" pitchFamily="34" charset="0"/>
                <a:sym typeface="Symbol" pitchFamily="18" charset="2"/>
              </a:rPr>
              <a:t>=50  processing to reach bandwidth</a:t>
            </a:r>
          </a:p>
          <a:p>
            <a:pPr algn="l">
              <a:lnSpc>
                <a:spcPct val="60000"/>
              </a:lnSpc>
              <a:buFont typeface="Wingdings" pitchFamily="2" charset="2"/>
              <a:buNone/>
            </a:pPr>
            <a:r>
              <a:rPr lang="en-US" altLang="de-DE" b="1" i="1" dirty="0">
                <a:latin typeface="Calibri" panose="020F0502020204030204" pitchFamily="34" charset="0"/>
                <a:cs typeface="Calibri" panose="020F0502020204030204" pitchFamily="34" charset="0"/>
                <a:sym typeface="Symbol" pitchFamily="18" charset="2"/>
              </a:rPr>
              <a:t>C</a:t>
            </a:r>
            <a:r>
              <a:rPr lang="en-US" altLang="de-DE" dirty="0">
                <a:latin typeface="Calibri" panose="020F0502020204030204" pitchFamily="34" charset="0"/>
                <a:cs typeface="Calibri" panose="020F0502020204030204" pitchFamily="34" charset="0"/>
                <a:sym typeface="Symbol" pitchFamily="18" charset="2"/>
              </a:rPr>
              <a:t>5 pF  </a:t>
            </a:r>
            <a:r>
              <a:rPr lang="en-US" altLang="de-DE" b="1" i="1" dirty="0" err="1">
                <a:latin typeface="Calibri" panose="020F0502020204030204" pitchFamily="34" charset="0"/>
                <a:cs typeface="Calibri" panose="020F0502020204030204" pitchFamily="34" charset="0"/>
                <a:sym typeface="Symbol" pitchFamily="18" charset="2"/>
              </a:rPr>
              <a:t>f</a:t>
            </a:r>
            <a:r>
              <a:rPr lang="en-US" altLang="de-DE" sz="2400" b="1" i="1" baseline="-25000" dirty="0" err="1">
                <a:latin typeface="Calibri" panose="020F0502020204030204" pitchFamily="34" charset="0"/>
                <a:cs typeface="Calibri" panose="020F0502020204030204" pitchFamily="34" charset="0"/>
                <a:sym typeface="Symbol" pitchFamily="18" charset="2"/>
              </a:rPr>
              <a:t>cut</a:t>
            </a:r>
            <a:r>
              <a:rPr lang="en-US" altLang="de-DE" sz="2400" b="1" i="1" baseline="-25000" dirty="0">
                <a:latin typeface="Calibri" panose="020F0502020204030204" pitchFamily="34" charset="0"/>
                <a:cs typeface="Calibri" panose="020F0502020204030204" pitchFamily="34" charset="0"/>
                <a:sym typeface="Symbol" pitchFamily="18" charset="2"/>
              </a:rPr>
              <a:t> </a:t>
            </a:r>
            <a:r>
              <a:rPr lang="en-US" altLang="de-DE" b="1" i="1" dirty="0">
                <a:latin typeface="Calibri" panose="020F0502020204030204" pitchFamily="34" charset="0"/>
                <a:cs typeface="Calibri" panose="020F0502020204030204" pitchFamily="34" charset="0"/>
                <a:sym typeface="Symbol" pitchFamily="18" charset="2"/>
              </a:rPr>
              <a:t>=1/(2</a:t>
            </a:r>
            <a:r>
              <a:rPr lang="el-GR" altLang="de-DE" b="1" i="1" dirty="0">
                <a:latin typeface="Calibri" panose="020F0502020204030204" pitchFamily="34" charset="0"/>
                <a:cs typeface="Calibri" panose="020F0502020204030204" pitchFamily="34" charset="0"/>
                <a:sym typeface="Symbol" pitchFamily="18" charset="2"/>
              </a:rPr>
              <a:t>π</a:t>
            </a:r>
            <a:r>
              <a:rPr lang="de-DE" altLang="de-DE" b="1" i="1" dirty="0">
                <a:latin typeface="Calibri" panose="020F0502020204030204" pitchFamily="34" charset="0"/>
                <a:cs typeface="Calibri" panose="020F0502020204030204" pitchFamily="34" charset="0"/>
                <a:sym typeface="Symbol" pitchFamily="18" charset="2"/>
              </a:rPr>
              <a:t>RC)</a:t>
            </a:r>
            <a:r>
              <a:rPr lang="en-US" altLang="de-DE" dirty="0">
                <a:latin typeface="Calibri" panose="020F0502020204030204" pitchFamily="34" charset="0"/>
                <a:cs typeface="Calibri" panose="020F0502020204030204" pitchFamily="34" charset="0"/>
                <a:sym typeface="Symbol" pitchFamily="18" charset="2"/>
              </a:rPr>
              <a:t> 700 MHz  </a:t>
            </a:r>
          </a:p>
          <a:p>
            <a:pPr algn="l">
              <a:lnSpc>
                <a:spcPct val="60000"/>
              </a:lnSpc>
              <a:buFont typeface="Wingdings" pitchFamily="2" charset="2"/>
              <a:buNone/>
            </a:pPr>
            <a:r>
              <a:rPr lang="de-DE" altLang="de-DE" b="1" i="1" dirty="0" err="1">
                <a:solidFill>
                  <a:srgbClr val="0000FF"/>
                </a:solidFill>
                <a:latin typeface="Calibri" panose="020F0502020204030204" pitchFamily="34" charset="0"/>
                <a:cs typeface="Calibri" panose="020F0502020204030204" pitchFamily="34" charset="0"/>
                <a:sym typeface="Symbol" pitchFamily="18" charset="2"/>
              </a:rPr>
              <a:t>Example</a:t>
            </a:r>
            <a:r>
              <a:rPr lang="de-DE" altLang="de-DE" b="1" i="1" dirty="0">
                <a:solidFill>
                  <a:srgbClr val="0000FF"/>
                </a:solidFill>
                <a:latin typeface="Calibri" panose="020F0502020204030204" pitchFamily="34" charset="0"/>
                <a:cs typeface="Calibri" panose="020F0502020204030204" pitchFamily="34" charset="0"/>
                <a:sym typeface="Symbol" pitchFamily="18" charset="2"/>
              </a:rPr>
              <a:t>:</a:t>
            </a:r>
            <a:r>
              <a:rPr lang="de-DE" altLang="de-DE" dirty="0">
                <a:solidFill>
                  <a:srgbClr val="0000FF"/>
                </a:solidFill>
                <a:latin typeface="Calibri" panose="020F0502020204030204" pitchFamily="34" charset="0"/>
                <a:cs typeface="Calibri" panose="020F0502020204030204" pitchFamily="34" charset="0"/>
                <a:sym typeface="Symbol" pitchFamily="18" charset="2"/>
              </a:rPr>
              <a:t> </a:t>
            </a:r>
            <a:r>
              <a:rPr lang="de-DE" altLang="de-DE" dirty="0">
                <a:latin typeface="Calibri" panose="020F0502020204030204" pitchFamily="34" charset="0"/>
                <a:cs typeface="Calibri" panose="020F0502020204030204" pitchFamily="34" charset="0"/>
                <a:sym typeface="Symbol" pitchFamily="18" charset="2"/>
              </a:rPr>
              <a:t>36 MHz GSI </a:t>
            </a:r>
            <a:r>
              <a:rPr lang="de-DE" altLang="de-DE" dirty="0" err="1">
                <a:latin typeface="Calibri" panose="020F0502020204030204" pitchFamily="34" charset="0"/>
                <a:cs typeface="Calibri" panose="020F0502020204030204" pitchFamily="34" charset="0"/>
                <a:sym typeface="Symbol" pitchFamily="18" charset="2"/>
              </a:rPr>
              <a:t>ion</a:t>
            </a:r>
            <a:r>
              <a:rPr lang="de-DE" altLang="de-DE" dirty="0">
                <a:latin typeface="Calibri" panose="020F0502020204030204" pitchFamily="34" charset="0"/>
                <a:cs typeface="Calibri" panose="020F0502020204030204" pitchFamily="34" charset="0"/>
                <a:sym typeface="Symbol" pitchFamily="18" charset="2"/>
              </a:rPr>
              <a:t> LINAC</a:t>
            </a:r>
            <a:endParaRPr lang="en-US" altLang="de-DE" sz="2000" dirty="0">
              <a:solidFill>
                <a:schemeClr val="accent2"/>
              </a:solidFill>
              <a:latin typeface="Calibri" panose="020F0502020204030204" pitchFamily="34" charset="0"/>
              <a:cs typeface="Calibri" panose="020F0502020204030204" pitchFamily="34" charset="0"/>
              <a:sym typeface="Symbol" pitchFamily="18" charset="2"/>
            </a:endParaRPr>
          </a:p>
        </p:txBody>
      </p:sp>
      <p:pic>
        <p:nvPicPr>
          <p:cNvPr id="1229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338" y="2585194"/>
            <a:ext cx="4116387" cy="2947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295" name="Line 6"/>
          <p:cNvSpPr>
            <a:spLocks noChangeShapeType="1"/>
          </p:cNvSpPr>
          <p:nvPr/>
        </p:nvSpPr>
        <p:spPr bwMode="auto">
          <a:xfrm>
            <a:off x="4368800" y="918319"/>
            <a:ext cx="20638" cy="4611687"/>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latin typeface="Calibri" panose="020F0502020204030204" pitchFamily="34" charset="0"/>
              <a:cs typeface="Calibri" panose="020F0502020204030204" pitchFamily="34" charset="0"/>
            </a:endParaRPr>
          </a:p>
        </p:txBody>
      </p:sp>
      <p:sp>
        <p:nvSpPr>
          <p:cNvPr id="297991" name="Text Box 7"/>
          <p:cNvSpPr txBox="1">
            <a:spLocks noChangeArrowheads="1"/>
          </p:cNvSpPr>
          <p:nvPr/>
        </p:nvSpPr>
        <p:spPr bwMode="auto">
          <a:xfrm>
            <a:off x="4498975" y="842119"/>
            <a:ext cx="4414838" cy="1881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b="1" dirty="0">
                <a:solidFill>
                  <a:srgbClr val="0000FF"/>
                </a:solidFill>
                <a:latin typeface="Calibri" panose="020F0502020204030204" pitchFamily="34" charset="0"/>
                <a:cs typeface="Calibri" panose="020F0502020204030204" pitchFamily="34" charset="0"/>
                <a:sym typeface="Symbol" pitchFamily="18" charset="2"/>
              </a:rPr>
              <a:t>Proton synchrotron:</a:t>
            </a:r>
          </a:p>
          <a:p>
            <a:pPr algn="l">
              <a:lnSpc>
                <a:spcPct val="60000"/>
              </a:lnSpc>
              <a:buFont typeface="Wingdings" pitchFamily="2" charset="2"/>
              <a:buNone/>
            </a:pPr>
            <a:r>
              <a:rPr lang="en-US" altLang="de-DE" dirty="0">
                <a:latin typeface="Calibri" panose="020F0502020204030204" pitchFamily="34" charset="0"/>
                <a:cs typeface="Calibri" panose="020F0502020204030204" pitchFamily="34" charset="0"/>
                <a:sym typeface="Symbol" pitchFamily="18" charset="2"/>
              </a:rPr>
              <a:t>1 MHz &lt; </a:t>
            </a:r>
            <a:r>
              <a:rPr lang="en-US" altLang="de-DE" b="1" i="1" dirty="0" err="1">
                <a:latin typeface="Calibri" panose="020F0502020204030204" pitchFamily="34" charset="0"/>
                <a:cs typeface="Calibri" panose="020F0502020204030204" pitchFamily="34" charset="0"/>
                <a:sym typeface="Symbol" pitchFamily="18" charset="2"/>
              </a:rPr>
              <a:t>f</a:t>
            </a:r>
            <a:r>
              <a:rPr lang="en-US" altLang="de-DE" sz="2400" b="1" i="1" baseline="-25000" dirty="0" err="1">
                <a:latin typeface="Calibri" panose="020F0502020204030204" pitchFamily="34" charset="0"/>
                <a:cs typeface="Calibri" panose="020F0502020204030204" pitchFamily="34" charset="0"/>
                <a:sym typeface="Symbol" pitchFamily="18" charset="2"/>
              </a:rPr>
              <a:t>rf</a:t>
            </a:r>
            <a:r>
              <a:rPr lang="en-US" altLang="de-DE" dirty="0">
                <a:latin typeface="Calibri" panose="020F0502020204030204" pitchFamily="34" charset="0"/>
                <a:cs typeface="Calibri" panose="020F0502020204030204" pitchFamily="34" charset="0"/>
                <a:sym typeface="Symbol" pitchFamily="18" charset="2"/>
              </a:rPr>
              <a:t> &lt; 30 MHz  typically</a:t>
            </a:r>
          </a:p>
          <a:p>
            <a:pPr algn="l">
              <a:lnSpc>
                <a:spcPct val="60000"/>
              </a:lnSpc>
              <a:buFont typeface="Wingdings" pitchFamily="2" charset="2"/>
              <a:buNone/>
            </a:pPr>
            <a:r>
              <a:rPr lang="en-US" altLang="de-DE" b="1" i="1" dirty="0">
                <a:latin typeface="Calibri" panose="020F0502020204030204" pitchFamily="34" charset="0"/>
                <a:cs typeface="Calibri" panose="020F0502020204030204" pitchFamily="34" charset="0"/>
                <a:sym typeface="Symbol" pitchFamily="18" charset="2"/>
              </a:rPr>
              <a:t>R</a:t>
            </a:r>
            <a:r>
              <a:rPr lang="en-US" altLang="de-DE" dirty="0">
                <a:latin typeface="Calibri" panose="020F0502020204030204" pitchFamily="34" charset="0"/>
                <a:cs typeface="Calibri" panose="020F0502020204030204" pitchFamily="34" charset="0"/>
                <a:sym typeface="Symbol" pitchFamily="18" charset="2"/>
              </a:rPr>
              <a:t>=1 M for large signal i.e. large </a:t>
            </a:r>
            <a:r>
              <a:rPr lang="en-US" altLang="de-DE" b="1" i="1" dirty="0" err="1">
                <a:latin typeface="Calibri" panose="020F0502020204030204" pitchFamily="34" charset="0"/>
                <a:cs typeface="Calibri" panose="020F0502020204030204" pitchFamily="34" charset="0"/>
                <a:sym typeface="Symbol" pitchFamily="18" charset="2"/>
              </a:rPr>
              <a:t>Z</a:t>
            </a:r>
            <a:r>
              <a:rPr lang="en-US" altLang="de-DE" sz="2400" b="1" i="1" baseline="-25000" dirty="0" err="1">
                <a:latin typeface="Calibri" panose="020F0502020204030204" pitchFamily="34" charset="0"/>
                <a:cs typeface="Calibri" panose="020F0502020204030204" pitchFamily="34" charset="0"/>
                <a:sym typeface="Symbol" pitchFamily="18" charset="2"/>
              </a:rPr>
              <a:t>t</a:t>
            </a:r>
            <a:r>
              <a:rPr lang="en-US" altLang="de-DE" sz="2400" baseline="-25000" dirty="0">
                <a:latin typeface="Calibri" panose="020F0502020204030204" pitchFamily="34" charset="0"/>
                <a:cs typeface="Calibri" panose="020F0502020204030204" pitchFamily="34" charset="0"/>
                <a:sym typeface="Symbol" pitchFamily="18" charset="2"/>
              </a:rPr>
              <a:t> </a:t>
            </a:r>
          </a:p>
          <a:p>
            <a:pPr algn="l">
              <a:lnSpc>
                <a:spcPct val="40000"/>
              </a:lnSpc>
              <a:buFont typeface="Wingdings" pitchFamily="2" charset="2"/>
              <a:buNone/>
            </a:pPr>
            <a:r>
              <a:rPr lang="en-US" altLang="de-DE" b="1" i="1" dirty="0">
                <a:latin typeface="Calibri" panose="020F0502020204030204" pitchFamily="34" charset="0"/>
                <a:cs typeface="Calibri" panose="020F0502020204030204" pitchFamily="34" charset="0"/>
                <a:sym typeface="Symbol" pitchFamily="18" charset="2"/>
              </a:rPr>
              <a:t>C</a:t>
            </a:r>
            <a:r>
              <a:rPr lang="en-US" altLang="de-DE" dirty="0">
                <a:latin typeface="Calibri" panose="020F0502020204030204" pitchFamily="34" charset="0"/>
                <a:cs typeface="Calibri" panose="020F0502020204030204" pitchFamily="34" charset="0"/>
                <a:sym typeface="Symbol" pitchFamily="18" charset="2"/>
              </a:rPr>
              <a:t>100 pF  </a:t>
            </a:r>
            <a:r>
              <a:rPr lang="en-US" altLang="de-DE" b="1" i="1" dirty="0" err="1">
                <a:latin typeface="Calibri" panose="020F0502020204030204" pitchFamily="34" charset="0"/>
                <a:cs typeface="Calibri" panose="020F0502020204030204" pitchFamily="34" charset="0"/>
                <a:sym typeface="Symbol" pitchFamily="18" charset="2"/>
              </a:rPr>
              <a:t>f</a:t>
            </a:r>
            <a:r>
              <a:rPr lang="en-US" altLang="de-DE" sz="2400" b="1" i="1" baseline="-25000" dirty="0" err="1">
                <a:latin typeface="Calibri" panose="020F0502020204030204" pitchFamily="34" charset="0"/>
                <a:cs typeface="Calibri" panose="020F0502020204030204" pitchFamily="34" charset="0"/>
                <a:sym typeface="Symbol" pitchFamily="18" charset="2"/>
              </a:rPr>
              <a:t>cut</a:t>
            </a:r>
            <a:r>
              <a:rPr lang="en-US" altLang="de-DE" sz="2400" b="1" i="1" baseline="-25000" dirty="0">
                <a:latin typeface="Calibri" panose="020F0502020204030204" pitchFamily="34" charset="0"/>
                <a:cs typeface="Calibri" panose="020F0502020204030204" pitchFamily="34" charset="0"/>
                <a:sym typeface="Symbol" pitchFamily="18" charset="2"/>
              </a:rPr>
              <a:t> </a:t>
            </a:r>
            <a:r>
              <a:rPr lang="en-US" altLang="de-DE" sz="2400" b="1" i="1" dirty="0">
                <a:latin typeface="Calibri" panose="020F0502020204030204" pitchFamily="34" charset="0"/>
                <a:cs typeface="Calibri" panose="020F0502020204030204" pitchFamily="34" charset="0"/>
                <a:sym typeface="Symbol" pitchFamily="18" charset="2"/>
              </a:rPr>
              <a:t>=</a:t>
            </a:r>
            <a:r>
              <a:rPr lang="en-US" altLang="de-DE" b="1" i="1" dirty="0">
                <a:latin typeface="Calibri" panose="020F0502020204030204" pitchFamily="34" charset="0"/>
                <a:cs typeface="Calibri" panose="020F0502020204030204" pitchFamily="34" charset="0"/>
                <a:sym typeface="Symbol" pitchFamily="18" charset="2"/>
              </a:rPr>
              <a:t>1/(2</a:t>
            </a:r>
            <a:r>
              <a:rPr lang="el-GR" altLang="de-DE" b="1" i="1" dirty="0">
                <a:latin typeface="Calibri" panose="020F0502020204030204" pitchFamily="34" charset="0"/>
                <a:cs typeface="Calibri" panose="020F0502020204030204" pitchFamily="34" charset="0"/>
                <a:sym typeface="Symbol" pitchFamily="18" charset="2"/>
              </a:rPr>
              <a:t>π</a:t>
            </a:r>
            <a:r>
              <a:rPr lang="de-DE" altLang="de-DE" b="1" i="1" dirty="0">
                <a:latin typeface="Calibri" panose="020F0502020204030204" pitchFamily="34" charset="0"/>
                <a:cs typeface="Calibri" panose="020F0502020204030204" pitchFamily="34" charset="0"/>
                <a:sym typeface="Symbol" pitchFamily="18" charset="2"/>
              </a:rPr>
              <a:t>RC)</a:t>
            </a:r>
            <a:r>
              <a:rPr lang="en-US" altLang="de-DE" dirty="0">
                <a:latin typeface="Calibri" panose="020F0502020204030204" pitchFamily="34" charset="0"/>
                <a:cs typeface="Calibri" panose="020F0502020204030204" pitchFamily="34" charset="0"/>
                <a:sym typeface="Symbol" pitchFamily="18" charset="2"/>
              </a:rPr>
              <a:t> 10 kHz  </a:t>
            </a:r>
          </a:p>
          <a:p>
            <a:pPr algn="l">
              <a:lnSpc>
                <a:spcPct val="60000"/>
              </a:lnSpc>
              <a:buFont typeface="Wingdings" pitchFamily="2" charset="2"/>
              <a:buNone/>
            </a:pPr>
            <a:r>
              <a:rPr lang="en-US" altLang="de-DE" b="1" i="1" dirty="0">
                <a:solidFill>
                  <a:srgbClr val="0000FF"/>
                </a:solidFill>
                <a:latin typeface="Calibri" panose="020F0502020204030204" pitchFamily="34" charset="0"/>
                <a:cs typeface="Calibri" panose="020F0502020204030204" pitchFamily="34" charset="0"/>
                <a:sym typeface="Symbol" pitchFamily="18" charset="2"/>
              </a:rPr>
              <a:t>Example:</a:t>
            </a:r>
            <a:r>
              <a:rPr lang="en-US" altLang="de-DE" dirty="0">
                <a:solidFill>
                  <a:srgbClr val="0000FF"/>
                </a:solidFill>
                <a:latin typeface="Calibri" panose="020F0502020204030204" pitchFamily="34" charset="0"/>
                <a:cs typeface="Calibri" panose="020F0502020204030204" pitchFamily="34" charset="0"/>
                <a:sym typeface="Symbol" pitchFamily="18" charset="2"/>
              </a:rPr>
              <a:t> </a:t>
            </a:r>
            <a:r>
              <a:rPr lang="en-US" altLang="de-DE" dirty="0">
                <a:latin typeface="Calibri" panose="020F0502020204030204" pitchFamily="34" charset="0"/>
                <a:cs typeface="Calibri" panose="020F0502020204030204" pitchFamily="34" charset="0"/>
                <a:sym typeface="Symbol" pitchFamily="18" charset="2"/>
              </a:rPr>
              <a:t>non-relativistic GSI synchrotron </a:t>
            </a:r>
          </a:p>
          <a:p>
            <a:pPr algn="l">
              <a:lnSpc>
                <a:spcPct val="30000"/>
              </a:lnSpc>
              <a:buFont typeface="Wingdings" pitchFamily="2" charset="2"/>
              <a:buNone/>
            </a:pPr>
            <a:r>
              <a:rPr lang="en-US" altLang="de-DE" b="1" i="1" dirty="0" err="1">
                <a:latin typeface="Calibri" panose="020F0502020204030204" pitchFamily="34" charset="0"/>
                <a:cs typeface="Calibri" panose="020F0502020204030204" pitchFamily="34" charset="0"/>
                <a:sym typeface="Symbol" pitchFamily="18" charset="2"/>
              </a:rPr>
              <a:t>f</a:t>
            </a:r>
            <a:r>
              <a:rPr lang="en-US" altLang="de-DE" sz="2400" b="1" i="1" baseline="-25000" dirty="0" err="1">
                <a:latin typeface="Calibri" panose="020F0502020204030204" pitchFamily="34" charset="0"/>
                <a:cs typeface="Calibri" panose="020F0502020204030204" pitchFamily="34" charset="0"/>
                <a:sym typeface="Symbol" pitchFamily="18" charset="2"/>
              </a:rPr>
              <a:t>rf</a:t>
            </a:r>
            <a:r>
              <a:rPr lang="en-US" altLang="de-DE" sz="2400" b="1" baseline="-25000" dirty="0">
                <a:latin typeface="Calibri" panose="020F0502020204030204" pitchFamily="34" charset="0"/>
                <a:cs typeface="Calibri" panose="020F0502020204030204" pitchFamily="34" charset="0"/>
                <a:sym typeface="Symbol" pitchFamily="18" charset="2"/>
              </a:rPr>
              <a:t> </a:t>
            </a:r>
            <a:r>
              <a:rPr lang="de-DE" altLang="de-DE" sz="2400"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sym typeface="Symbol" pitchFamily="18" charset="2"/>
              </a:rPr>
              <a:t> 0.8 MHz   5 MHz</a:t>
            </a:r>
          </a:p>
        </p:txBody>
      </p:sp>
      <p:sp>
        <p:nvSpPr>
          <p:cNvPr id="12297" name="Text Box 8"/>
          <p:cNvSpPr txBox="1">
            <a:spLocks noChangeArrowheads="1"/>
          </p:cNvSpPr>
          <p:nvPr/>
        </p:nvSpPr>
        <p:spPr bwMode="auto">
          <a:xfrm>
            <a:off x="323850" y="6083900"/>
            <a:ext cx="7477125"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1600" b="1" dirty="0">
                <a:solidFill>
                  <a:srgbClr val="0000FF"/>
                </a:solidFill>
                <a:latin typeface="Calibri" panose="020F0502020204030204" pitchFamily="34" charset="0"/>
                <a:cs typeface="Calibri" panose="020F0502020204030204" pitchFamily="34" charset="0"/>
              </a:rPr>
              <a:t>Remark:</a:t>
            </a:r>
            <a:r>
              <a:rPr lang="en-US" altLang="de-DE" sz="1600" dirty="0">
                <a:solidFill>
                  <a:srgbClr val="0000FF"/>
                </a:solidFill>
                <a:latin typeface="Calibri" panose="020F0502020204030204" pitchFamily="34" charset="0"/>
                <a:cs typeface="Calibri" panose="020F0502020204030204" pitchFamily="34" charset="0"/>
              </a:rPr>
              <a:t> </a:t>
            </a:r>
            <a:r>
              <a:rPr lang="en-US" altLang="de-DE" sz="1600" dirty="0">
                <a:latin typeface="Calibri" panose="020F0502020204030204" pitchFamily="34" charset="0"/>
                <a:cs typeface="Calibri" panose="020F0502020204030204" pitchFamily="34" charset="0"/>
              </a:rPr>
              <a:t>During acceleration the bunching-factor is increased: ‘adiabatic damping’.</a:t>
            </a:r>
          </a:p>
        </p:txBody>
      </p:sp>
      <p:pic>
        <p:nvPicPr>
          <p:cNvPr id="297993" name="Picture 9"/>
          <p:cNvPicPr>
            <a:picLocks noChangeAspect="1" noChangeArrowheads="1"/>
          </p:cNvPicPr>
          <p:nvPr/>
        </p:nvPicPr>
        <p:blipFill>
          <a:blip r:embed="rId4">
            <a:lum bright="-24000" contrast="48000"/>
            <a:extLst>
              <a:ext uri="{28A0092B-C50C-407E-A947-70E740481C1C}">
                <a14:useLocalDpi xmlns:a14="http://schemas.microsoft.com/office/drawing/2010/main" val="0"/>
              </a:ext>
            </a:extLst>
          </a:blip>
          <a:srcRect/>
          <a:stretch>
            <a:fillRect/>
          </a:stretch>
        </p:blipFill>
        <p:spPr bwMode="auto">
          <a:xfrm>
            <a:off x="4572000" y="2632819"/>
            <a:ext cx="4010025" cy="3132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799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79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9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110" name="Freeform 214"/>
          <p:cNvSpPr>
            <a:spLocks/>
          </p:cNvSpPr>
          <p:nvPr/>
        </p:nvSpPr>
        <p:spPr bwMode="auto">
          <a:xfrm>
            <a:off x="7081838" y="845965"/>
            <a:ext cx="1762125" cy="1658937"/>
          </a:xfrm>
          <a:custGeom>
            <a:avLst/>
            <a:gdLst>
              <a:gd name="T0" fmla="*/ 0 w 1110"/>
              <a:gd name="T1" fmla="*/ 564 h 1045"/>
              <a:gd name="T2" fmla="*/ 213 w 1110"/>
              <a:gd name="T3" fmla="*/ 549 h 1045"/>
              <a:gd name="T4" fmla="*/ 393 w 1110"/>
              <a:gd name="T5" fmla="*/ 66 h 1045"/>
              <a:gd name="T6" fmla="*/ 546 w 1110"/>
              <a:gd name="T7" fmla="*/ 942 h 1045"/>
              <a:gd name="T8" fmla="*/ 714 w 1110"/>
              <a:gd name="T9" fmla="*/ 687 h 1045"/>
              <a:gd name="T10" fmla="*/ 828 w 1110"/>
              <a:gd name="T11" fmla="*/ 606 h 1045"/>
              <a:gd name="T12" fmla="*/ 1110 w 1110"/>
              <a:gd name="T13" fmla="*/ 567 h 1045"/>
              <a:gd name="T14" fmla="*/ 0 60000 65536"/>
              <a:gd name="T15" fmla="*/ 0 60000 65536"/>
              <a:gd name="T16" fmla="*/ 0 60000 65536"/>
              <a:gd name="T17" fmla="*/ 0 60000 65536"/>
              <a:gd name="T18" fmla="*/ 0 60000 65536"/>
              <a:gd name="T19" fmla="*/ 0 60000 65536"/>
              <a:gd name="T20" fmla="*/ 0 60000 65536"/>
              <a:gd name="T21" fmla="*/ 0 w 1110"/>
              <a:gd name="T22" fmla="*/ 0 h 1045"/>
              <a:gd name="T23" fmla="*/ 1110 w 1110"/>
              <a:gd name="T24" fmla="*/ 1045 h 10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10" h="1045">
                <a:moveTo>
                  <a:pt x="0" y="564"/>
                </a:moveTo>
                <a:cubicBezTo>
                  <a:pt x="87" y="561"/>
                  <a:pt x="120" y="573"/>
                  <a:pt x="213" y="549"/>
                </a:cubicBezTo>
                <a:cubicBezTo>
                  <a:pt x="306" y="525"/>
                  <a:pt x="337" y="0"/>
                  <a:pt x="393" y="66"/>
                </a:cubicBezTo>
                <a:cubicBezTo>
                  <a:pt x="449" y="132"/>
                  <a:pt x="493" y="839"/>
                  <a:pt x="546" y="942"/>
                </a:cubicBezTo>
                <a:cubicBezTo>
                  <a:pt x="599" y="1045"/>
                  <a:pt x="667" y="743"/>
                  <a:pt x="714" y="687"/>
                </a:cubicBezTo>
                <a:cubicBezTo>
                  <a:pt x="761" y="631"/>
                  <a:pt x="762" y="626"/>
                  <a:pt x="828" y="606"/>
                </a:cubicBezTo>
                <a:cubicBezTo>
                  <a:pt x="894" y="586"/>
                  <a:pt x="1056" y="577"/>
                  <a:pt x="1110" y="567"/>
                </a:cubicBezTo>
              </a:path>
            </a:pathLst>
          </a:custGeom>
          <a:noFill/>
          <a:ln w="28575">
            <a:solidFill>
              <a:srgbClr val="008000"/>
            </a:solidFill>
            <a:round/>
            <a:headEnd/>
            <a:tailEnd/>
          </a:ln>
        </p:spPr>
        <p:txBody>
          <a:bodyPr wrap="none" anchor="ctr"/>
          <a:lstStyle/>
          <a:p>
            <a:endParaRPr lang="en-US">
              <a:latin typeface="Calibri" panose="020F0502020204030204" pitchFamily="34" charset="0"/>
              <a:cs typeface="Calibri" panose="020F0502020204030204" pitchFamily="34" charset="0"/>
            </a:endParaRPr>
          </a:p>
        </p:txBody>
      </p:sp>
      <p:sp>
        <p:nvSpPr>
          <p:cNvPr id="421" name="Freeform 214"/>
          <p:cNvSpPr>
            <a:spLocks/>
          </p:cNvSpPr>
          <p:nvPr/>
        </p:nvSpPr>
        <p:spPr bwMode="auto">
          <a:xfrm>
            <a:off x="7088188" y="1491284"/>
            <a:ext cx="1762125" cy="493712"/>
          </a:xfrm>
          <a:custGeom>
            <a:avLst/>
            <a:gdLst>
              <a:gd name="T0" fmla="*/ 0 w 1110"/>
              <a:gd name="T1" fmla="*/ 564 h 1045"/>
              <a:gd name="T2" fmla="*/ 213 w 1110"/>
              <a:gd name="T3" fmla="*/ 549 h 1045"/>
              <a:gd name="T4" fmla="*/ 393 w 1110"/>
              <a:gd name="T5" fmla="*/ 66 h 1045"/>
              <a:gd name="T6" fmla="*/ 546 w 1110"/>
              <a:gd name="T7" fmla="*/ 942 h 1045"/>
              <a:gd name="T8" fmla="*/ 714 w 1110"/>
              <a:gd name="T9" fmla="*/ 687 h 1045"/>
              <a:gd name="T10" fmla="*/ 828 w 1110"/>
              <a:gd name="T11" fmla="*/ 606 h 1045"/>
              <a:gd name="T12" fmla="*/ 1110 w 1110"/>
              <a:gd name="T13" fmla="*/ 567 h 1045"/>
              <a:gd name="T14" fmla="*/ 0 60000 65536"/>
              <a:gd name="T15" fmla="*/ 0 60000 65536"/>
              <a:gd name="T16" fmla="*/ 0 60000 65536"/>
              <a:gd name="T17" fmla="*/ 0 60000 65536"/>
              <a:gd name="T18" fmla="*/ 0 60000 65536"/>
              <a:gd name="T19" fmla="*/ 0 60000 65536"/>
              <a:gd name="T20" fmla="*/ 0 60000 65536"/>
              <a:gd name="T21" fmla="*/ 0 w 1110"/>
              <a:gd name="T22" fmla="*/ 0 h 1045"/>
              <a:gd name="T23" fmla="*/ 1110 w 1110"/>
              <a:gd name="T24" fmla="*/ 1045 h 10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10" h="1045">
                <a:moveTo>
                  <a:pt x="0" y="564"/>
                </a:moveTo>
                <a:cubicBezTo>
                  <a:pt x="87" y="561"/>
                  <a:pt x="120" y="573"/>
                  <a:pt x="213" y="549"/>
                </a:cubicBezTo>
                <a:cubicBezTo>
                  <a:pt x="306" y="525"/>
                  <a:pt x="337" y="0"/>
                  <a:pt x="393" y="66"/>
                </a:cubicBezTo>
                <a:cubicBezTo>
                  <a:pt x="449" y="132"/>
                  <a:pt x="493" y="839"/>
                  <a:pt x="546" y="942"/>
                </a:cubicBezTo>
                <a:cubicBezTo>
                  <a:pt x="599" y="1045"/>
                  <a:pt x="667" y="743"/>
                  <a:pt x="714" y="687"/>
                </a:cubicBezTo>
                <a:cubicBezTo>
                  <a:pt x="761" y="631"/>
                  <a:pt x="762" y="626"/>
                  <a:pt x="828" y="606"/>
                </a:cubicBezTo>
                <a:cubicBezTo>
                  <a:pt x="894" y="586"/>
                  <a:pt x="1056" y="577"/>
                  <a:pt x="1110" y="567"/>
                </a:cubicBezTo>
              </a:path>
            </a:pathLst>
          </a:custGeom>
          <a:noFill/>
          <a:ln w="31750">
            <a:solidFill>
              <a:srgbClr val="FF9900"/>
            </a:solidFill>
            <a:round/>
            <a:headEnd/>
            <a:tailEnd/>
          </a:ln>
        </p:spPr>
        <p:txBody>
          <a:bodyPr wrap="none" anchor="ctr"/>
          <a:lstStyle/>
          <a:p>
            <a:endParaRPr lang="en-US">
              <a:latin typeface="Calibri" panose="020F0502020204030204" pitchFamily="34" charset="0"/>
              <a:cs typeface="Calibri" panose="020F0502020204030204" pitchFamily="34" charset="0"/>
            </a:endParaRPr>
          </a:p>
        </p:txBody>
      </p:sp>
      <p:sp>
        <p:nvSpPr>
          <p:cNvPr id="209111" name="Freeform 215"/>
          <p:cNvSpPr>
            <a:spLocks/>
          </p:cNvSpPr>
          <p:nvPr/>
        </p:nvSpPr>
        <p:spPr bwMode="auto">
          <a:xfrm>
            <a:off x="7843838" y="1746766"/>
            <a:ext cx="1006475" cy="668337"/>
          </a:xfrm>
          <a:custGeom>
            <a:avLst/>
            <a:gdLst>
              <a:gd name="T0" fmla="*/ 0 w 634"/>
              <a:gd name="T1" fmla="*/ 2 h 421"/>
              <a:gd name="T2" fmla="*/ 84 w 634"/>
              <a:gd name="T3" fmla="*/ 401 h 421"/>
              <a:gd name="T4" fmla="*/ 238 w 634"/>
              <a:gd name="T5" fmla="*/ 120 h 421"/>
              <a:gd name="T6" fmla="*/ 352 w 634"/>
              <a:gd name="T7" fmla="*/ 39 h 421"/>
              <a:gd name="T8" fmla="*/ 634 w 634"/>
              <a:gd name="T9" fmla="*/ 0 h 421"/>
              <a:gd name="T10" fmla="*/ 0 60000 65536"/>
              <a:gd name="T11" fmla="*/ 0 60000 65536"/>
              <a:gd name="T12" fmla="*/ 0 60000 65536"/>
              <a:gd name="T13" fmla="*/ 0 60000 65536"/>
              <a:gd name="T14" fmla="*/ 0 60000 65536"/>
              <a:gd name="T15" fmla="*/ 0 w 634"/>
              <a:gd name="T16" fmla="*/ 0 h 421"/>
              <a:gd name="T17" fmla="*/ 634 w 634"/>
              <a:gd name="T18" fmla="*/ 421 h 421"/>
            </a:gdLst>
            <a:ahLst/>
            <a:cxnLst>
              <a:cxn ang="T10">
                <a:pos x="T0" y="T1"/>
              </a:cxn>
              <a:cxn ang="T11">
                <a:pos x="T2" y="T3"/>
              </a:cxn>
              <a:cxn ang="T12">
                <a:pos x="T4" y="T5"/>
              </a:cxn>
              <a:cxn ang="T13">
                <a:pos x="T6" y="T7"/>
              </a:cxn>
              <a:cxn ang="T14">
                <a:pos x="T8" y="T9"/>
              </a:cxn>
            </a:cxnLst>
            <a:rect l="T15" t="T16" r="T17" b="T18"/>
            <a:pathLst>
              <a:path w="634" h="421">
                <a:moveTo>
                  <a:pt x="0" y="2"/>
                </a:moveTo>
                <a:cubicBezTo>
                  <a:pt x="12" y="68"/>
                  <a:pt x="44" y="381"/>
                  <a:pt x="84" y="401"/>
                </a:cubicBezTo>
                <a:cubicBezTo>
                  <a:pt x="124" y="421"/>
                  <a:pt x="193" y="180"/>
                  <a:pt x="238" y="120"/>
                </a:cubicBezTo>
                <a:cubicBezTo>
                  <a:pt x="283" y="60"/>
                  <a:pt x="286" y="59"/>
                  <a:pt x="352" y="39"/>
                </a:cubicBezTo>
                <a:cubicBezTo>
                  <a:pt x="418" y="19"/>
                  <a:pt x="580" y="10"/>
                  <a:pt x="634" y="0"/>
                </a:cubicBezTo>
              </a:path>
            </a:pathLst>
          </a:custGeom>
          <a:noFill/>
          <a:ln w="38100">
            <a:solidFill>
              <a:schemeClr val="bg1"/>
            </a:solidFill>
            <a:round/>
            <a:headEnd/>
            <a:tailEnd/>
          </a:ln>
        </p:spPr>
        <p:txBody>
          <a:bodyPr wrap="none" anchor="ctr"/>
          <a:lstStyle/>
          <a:p>
            <a:endParaRPr lang="en-US">
              <a:latin typeface="Calibri" panose="020F0502020204030204" pitchFamily="34" charset="0"/>
              <a:cs typeface="Calibri" panose="020F0502020204030204" pitchFamily="34" charset="0"/>
            </a:endParaRPr>
          </a:p>
        </p:txBody>
      </p:sp>
      <p:sp>
        <p:nvSpPr>
          <p:cNvPr id="208898" name="Rectangle 2"/>
          <p:cNvSpPr>
            <a:spLocks noChangeArrowheads="1"/>
          </p:cNvSpPr>
          <p:nvPr/>
        </p:nvSpPr>
        <p:spPr bwMode="auto">
          <a:xfrm>
            <a:off x="136525" y="2814465"/>
            <a:ext cx="8902700" cy="3055937"/>
          </a:xfrm>
          <a:prstGeom prst="rec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defRPr/>
            </a:pPr>
            <a:endParaRPr lang="en-US">
              <a:latin typeface="Calibri" panose="020F0502020204030204" pitchFamily="34" charset="0"/>
              <a:cs typeface="Calibri" panose="020F0502020204030204" pitchFamily="34" charset="0"/>
            </a:endParaRPr>
          </a:p>
        </p:txBody>
      </p:sp>
      <p:sp>
        <p:nvSpPr>
          <p:cNvPr id="208903" name="Rectangle 7"/>
          <p:cNvSpPr>
            <a:spLocks noChangeArrowheads="1"/>
          </p:cNvSpPr>
          <p:nvPr/>
        </p:nvSpPr>
        <p:spPr bwMode="auto">
          <a:xfrm flipV="1">
            <a:off x="136525" y="5397327"/>
            <a:ext cx="3089275" cy="473075"/>
          </a:xfrm>
          <a:prstGeom prst="rect">
            <a:avLst/>
          </a:prstGeom>
          <a:gradFill rotWithShape="1">
            <a:gsLst>
              <a:gs pos="0">
                <a:srgbClr val="EAEAEA">
                  <a:gamma/>
                  <a:shade val="46275"/>
                  <a:invGamma/>
                </a:srgbClr>
              </a:gs>
              <a:gs pos="100000">
                <a:srgbClr val="EAEAEA"/>
              </a:gs>
            </a:gsLst>
            <a:lin ang="5400000" scaled="1"/>
          </a:gradFill>
          <a:ln w="9525">
            <a:solidFill>
              <a:schemeClr val="tx1"/>
            </a:solidFill>
            <a:miter lim="800000"/>
            <a:headEnd/>
            <a:tailEnd/>
          </a:ln>
          <a:effectLst>
            <a:outerShdw dist="50800" dir="18900000" algn="ctr" rotWithShape="0">
              <a:schemeClr val="bg2">
                <a:alpha val="50000"/>
              </a:schemeClr>
            </a:outerShdw>
          </a:effectLst>
        </p:spPr>
        <p:txBody>
          <a:bodyPr wrap="none" anchor="ctr"/>
          <a:lstStyle/>
          <a:p>
            <a:pPr>
              <a:defRPr/>
            </a:pPr>
            <a:endParaRPr lang="en-US">
              <a:latin typeface="Calibri" panose="020F0502020204030204" pitchFamily="34" charset="0"/>
              <a:cs typeface="Calibri" panose="020F0502020204030204" pitchFamily="34" charset="0"/>
            </a:endParaRPr>
          </a:p>
        </p:txBody>
      </p:sp>
      <p:sp>
        <p:nvSpPr>
          <p:cNvPr id="208904" name="Rectangle 8"/>
          <p:cNvSpPr>
            <a:spLocks noChangeArrowheads="1"/>
          </p:cNvSpPr>
          <p:nvPr/>
        </p:nvSpPr>
        <p:spPr bwMode="auto">
          <a:xfrm flipV="1">
            <a:off x="3225800" y="5827540"/>
            <a:ext cx="1309688" cy="42862"/>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a:latin typeface="Calibri" panose="020F0502020204030204" pitchFamily="34" charset="0"/>
              <a:cs typeface="Calibri" panose="020F0502020204030204" pitchFamily="34" charset="0"/>
            </a:endParaRPr>
          </a:p>
        </p:txBody>
      </p:sp>
      <p:sp>
        <p:nvSpPr>
          <p:cNvPr id="208905" name="Rectangle 9"/>
          <p:cNvSpPr>
            <a:spLocks noChangeArrowheads="1"/>
          </p:cNvSpPr>
          <p:nvPr/>
        </p:nvSpPr>
        <p:spPr bwMode="auto">
          <a:xfrm flipV="1">
            <a:off x="4640263" y="5821190"/>
            <a:ext cx="1309687" cy="49212"/>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a:latin typeface="Calibri" panose="020F0502020204030204" pitchFamily="34" charset="0"/>
              <a:cs typeface="Calibri" panose="020F0502020204030204" pitchFamily="34" charset="0"/>
            </a:endParaRPr>
          </a:p>
        </p:txBody>
      </p:sp>
      <p:sp>
        <p:nvSpPr>
          <p:cNvPr id="208906" name="Rectangle 10"/>
          <p:cNvSpPr>
            <a:spLocks noChangeArrowheads="1"/>
          </p:cNvSpPr>
          <p:nvPr/>
        </p:nvSpPr>
        <p:spPr bwMode="auto">
          <a:xfrm flipV="1">
            <a:off x="5949950" y="5397327"/>
            <a:ext cx="3089275" cy="473075"/>
          </a:xfrm>
          <a:prstGeom prst="rect">
            <a:avLst/>
          </a:prstGeom>
          <a:gradFill rotWithShape="1">
            <a:gsLst>
              <a:gs pos="0">
                <a:srgbClr val="EAEAEA">
                  <a:gamma/>
                  <a:shade val="46275"/>
                  <a:invGamma/>
                </a:srgbClr>
              </a:gs>
              <a:gs pos="100000">
                <a:srgbClr val="EAEAEA"/>
              </a:gs>
            </a:gsLst>
            <a:lin ang="5400000" scaled="1"/>
          </a:gradFill>
          <a:ln w="9525" algn="ctr">
            <a:solidFill>
              <a:schemeClr val="tx1"/>
            </a:solidFill>
            <a:miter lim="800000"/>
            <a:headEnd/>
            <a:tailEnd/>
          </a:ln>
          <a:effectLst>
            <a:outerShdw dist="50800" dir="18900000" algn="ctr" rotWithShape="0">
              <a:schemeClr val="bg2">
                <a:alpha val="50000"/>
              </a:schemeClr>
            </a:outerShdw>
          </a:effectLst>
        </p:spPr>
        <p:txBody>
          <a:bodyPr wrap="none" anchor="ctr"/>
          <a:lstStyle/>
          <a:p>
            <a:pPr>
              <a:defRPr/>
            </a:pPr>
            <a:endParaRPr lang="en-US">
              <a:latin typeface="Calibri" panose="020F0502020204030204" pitchFamily="34" charset="0"/>
              <a:cs typeface="Calibri" panose="020F0502020204030204" pitchFamily="34" charset="0"/>
            </a:endParaRPr>
          </a:p>
        </p:txBody>
      </p:sp>
      <p:grpSp>
        <p:nvGrpSpPr>
          <p:cNvPr id="5" name="Group 4"/>
          <p:cNvGrpSpPr/>
          <p:nvPr/>
        </p:nvGrpSpPr>
        <p:grpSpPr>
          <a:xfrm>
            <a:off x="136525" y="814215"/>
            <a:ext cx="8902700" cy="2473325"/>
            <a:chOff x="136525" y="982663"/>
            <a:chExt cx="8902700" cy="2473325"/>
          </a:xfrm>
        </p:grpSpPr>
        <p:grpSp>
          <p:nvGrpSpPr>
            <p:cNvPr id="4" name="Group 3"/>
            <p:cNvGrpSpPr/>
            <p:nvPr/>
          </p:nvGrpSpPr>
          <p:grpSpPr>
            <a:xfrm>
              <a:off x="136525" y="2982913"/>
              <a:ext cx="8902700" cy="473075"/>
              <a:chOff x="136525" y="2982913"/>
              <a:chExt cx="8902700" cy="473075"/>
            </a:xfrm>
          </p:grpSpPr>
          <p:sp>
            <p:nvSpPr>
              <p:cNvPr id="208899" name="Rectangle 3"/>
              <p:cNvSpPr>
                <a:spLocks noChangeArrowheads="1"/>
              </p:cNvSpPr>
              <p:nvPr/>
            </p:nvSpPr>
            <p:spPr bwMode="auto">
              <a:xfrm>
                <a:off x="136525" y="2982913"/>
                <a:ext cx="3089275" cy="473075"/>
              </a:xfrm>
              <a:prstGeom prst="rect">
                <a:avLst/>
              </a:prstGeom>
              <a:gradFill rotWithShape="1">
                <a:gsLst>
                  <a:gs pos="0">
                    <a:srgbClr val="EAEAEA">
                      <a:gamma/>
                      <a:shade val="46275"/>
                      <a:invGamma/>
                    </a:srgbClr>
                  </a:gs>
                  <a:gs pos="100000">
                    <a:srgbClr val="EAEAEA"/>
                  </a:gs>
                </a:gsLst>
                <a:lin ang="5400000" scaled="1"/>
              </a:gradFill>
              <a:ln w="9525">
                <a:solidFill>
                  <a:schemeClr val="tx1"/>
                </a:solidFill>
                <a:miter lim="800000"/>
                <a:headEnd/>
                <a:tailEnd/>
              </a:ln>
              <a:effectLst>
                <a:outerShdw dist="50800" dir="2700000" algn="ctr" rotWithShape="0">
                  <a:schemeClr val="bg2">
                    <a:alpha val="50000"/>
                  </a:schemeClr>
                </a:outerShdw>
              </a:effectLst>
            </p:spPr>
            <p:txBody>
              <a:bodyPr wrap="none" lIns="46800" tIns="36000" anchor="ctr"/>
              <a:lstStyle/>
              <a:p>
                <a:pPr>
                  <a:defRPr/>
                </a:pPr>
                <a:endParaRPr lang="en-US">
                  <a:latin typeface="Calibri" panose="020F0502020204030204" pitchFamily="34" charset="0"/>
                  <a:cs typeface="Calibri" panose="020F0502020204030204" pitchFamily="34" charset="0"/>
                </a:endParaRPr>
              </a:p>
            </p:txBody>
          </p:sp>
          <p:sp>
            <p:nvSpPr>
              <p:cNvPr id="34821" name="Rectangle 4"/>
              <p:cNvSpPr>
                <a:spLocks noChangeArrowheads="1"/>
              </p:cNvSpPr>
              <p:nvPr/>
            </p:nvSpPr>
            <p:spPr bwMode="auto">
              <a:xfrm>
                <a:off x="3225800" y="2982913"/>
                <a:ext cx="1309688" cy="42862"/>
              </a:xfrm>
              <a:prstGeom prst="rect">
                <a:avLst/>
              </a:prstGeom>
              <a:solidFill>
                <a:schemeClr val="accent1"/>
              </a:solidFill>
              <a:ln w="9525">
                <a:solidFill>
                  <a:schemeClr val="tx1"/>
                </a:solidFill>
                <a:miter lim="800000"/>
                <a:headEnd/>
                <a:tailEnd/>
              </a:ln>
            </p:spPr>
            <p:txBody>
              <a:bodyPr wrap="none" lIns="46800" tIns="36000" anchor="ctr"/>
              <a:lstStyle/>
              <a:p>
                <a:endParaRPr lang="en-US">
                  <a:latin typeface="Calibri" panose="020F0502020204030204" pitchFamily="34" charset="0"/>
                  <a:cs typeface="Calibri" panose="020F0502020204030204" pitchFamily="34" charset="0"/>
                </a:endParaRPr>
              </a:p>
            </p:txBody>
          </p:sp>
          <p:sp>
            <p:nvSpPr>
              <p:cNvPr id="34822" name="Rectangle 5"/>
              <p:cNvSpPr>
                <a:spLocks noChangeArrowheads="1"/>
              </p:cNvSpPr>
              <p:nvPr/>
            </p:nvSpPr>
            <p:spPr bwMode="auto">
              <a:xfrm>
                <a:off x="4640263" y="2982913"/>
                <a:ext cx="1309687" cy="42862"/>
              </a:xfrm>
              <a:prstGeom prst="rect">
                <a:avLst/>
              </a:prstGeom>
              <a:solidFill>
                <a:schemeClr val="accent1"/>
              </a:solidFill>
              <a:ln w="9525">
                <a:solidFill>
                  <a:schemeClr val="tx1"/>
                </a:solidFill>
                <a:miter lim="800000"/>
                <a:headEnd/>
                <a:tailEnd/>
              </a:ln>
            </p:spPr>
            <p:txBody>
              <a:bodyPr wrap="none" anchor="ctr"/>
              <a:lstStyle/>
              <a:p>
                <a:endParaRPr lang="en-US">
                  <a:latin typeface="Calibri" panose="020F0502020204030204" pitchFamily="34" charset="0"/>
                  <a:cs typeface="Calibri" panose="020F0502020204030204" pitchFamily="34" charset="0"/>
                </a:endParaRPr>
              </a:p>
            </p:txBody>
          </p:sp>
          <p:sp>
            <p:nvSpPr>
              <p:cNvPr id="208902" name="Rectangle 6"/>
              <p:cNvSpPr>
                <a:spLocks noChangeArrowheads="1"/>
              </p:cNvSpPr>
              <p:nvPr/>
            </p:nvSpPr>
            <p:spPr bwMode="auto">
              <a:xfrm>
                <a:off x="5949950" y="2982913"/>
                <a:ext cx="3089275" cy="473075"/>
              </a:xfrm>
              <a:prstGeom prst="rect">
                <a:avLst/>
              </a:prstGeom>
              <a:gradFill rotWithShape="1">
                <a:gsLst>
                  <a:gs pos="0">
                    <a:srgbClr val="EAEAEA">
                      <a:gamma/>
                      <a:shade val="46275"/>
                      <a:invGamma/>
                    </a:srgbClr>
                  </a:gs>
                  <a:gs pos="100000">
                    <a:srgbClr val="EAEAEA"/>
                  </a:gs>
                </a:gsLst>
                <a:lin ang="5400000" scaled="1"/>
              </a:gradFill>
              <a:ln w="9525" algn="ctr">
                <a:solidFill>
                  <a:schemeClr val="tx1"/>
                </a:solidFill>
                <a:miter lim="800000"/>
                <a:headEnd/>
                <a:tailEnd/>
              </a:ln>
              <a:effectLst>
                <a:outerShdw dist="50800" dir="2700000" algn="ctr" rotWithShape="0">
                  <a:schemeClr val="bg2">
                    <a:alpha val="50000"/>
                  </a:schemeClr>
                </a:outerShdw>
              </a:effectLst>
            </p:spPr>
            <p:txBody>
              <a:bodyPr wrap="none" lIns="46800" tIns="36000" anchor="ctr"/>
              <a:lstStyle/>
              <a:p>
                <a:pPr>
                  <a:defRPr/>
                </a:pPr>
                <a:endParaRPr lang="en-US">
                  <a:latin typeface="Calibri" panose="020F0502020204030204" pitchFamily="34" charset="0"/>
                  <a:cs typeface="Calibri" panose="020F0502020204030204" pitchFamily="34" charset="0"/>
                </a:endParaRPr>
              </a:p>
            </p:txBody>
          </p:sp>
        </p:grpSp>
        <p:grpSp>
          <p:nvGrpSpPr>
            <p:cNvPr id="3" name="Group 2"/>
            <p:cNvGrpSpPr/>
            <p:nvPr/>
          </p:nvGrpSpPr>
          <p:grpSpPr>
            <a:xfrm>
              <a:off x="3384550" y="982663"/>
              <a:ext cx="2406650" cy="2473325"/>
              <a:chOff x="3384550" y="982663"/>
              <a:chExt cx="2406650" cy="2473325"/>
            </a:xfrm>
          </p:grpSpPr>
          <p:sp>
            <p:nvSpPr>
              <p:cNvPr id="34828" name="AutoShape 14"/>
              <p:cNvSpPr>
                <a:spLocks noChangeArrowheads="1"/>
              </p:cNvSpPr>
              <p:nvPr/>
            </p:nvSpPr>
            <p:spPr bwMode="auto">
              <a:xfrm flipV="1">
                <a:off x="4548188" y="982663"/>
                <a:ext cx="84137" cy="2247900"/>
              </a:xfrm>
              <a:prstGeom prst="can">
                <a:avLst>
                  <a:gd name="adj" fmla="val 99447"/>
                </a:avLst>
              </a:prstGeom>
              <a:gradFill>
                <a:gsLst>
                  <a:gs pos="20000">
                    <a:srgbClr val="00FFFF"/>
                  </a:gs>
                  <a:gs pos="47000">
                    <a:srgbClr val="0070C0"/>
                  </a:gs>
                  <a:gs pos="80000">
                    <a:srgbClr val="00FFFF"/>
                  </a:gs>
                </a:gsLst>
                <a:lin ang="10800000" scaled="1"/>
              </a:gradFill>
              <a:ln w="9525">
                <a:solidFill>
                  <a:schemeClr val="tx1"/>
                </a:solidFill>
                <a:round/>
                <a:headEnd/>
                <a:tailEnd/>
              </a:ln>
            </p:spPr>
            <p:txBody>
              <a:bodyPr wrap="none" anchor="ctr"/>
              <a:lstStyle/>
              <a:p>
                <a:endParaRPr lang="en-US">
                  <a:latin typeface="Calibri" panose="020F0502020204030204" pitchFamily="34" charset="0"/>
                  <a:cs typeface="Calibri" panose="020F0502020204030204" pitchFamily="34" charset="0"/>
                </a:endParaRPr>
              </a:p>
            </p:txBody>
          </p:sp>
          <p:sp>
            <p:nvSpPr>
              <p:cNvPr id="208911" name="Oval 15"/>
              <p:cNvSpPr>
                <a:spLocks noChangeArrowheads="1"/>
              </p:cNvSpPr>
              <p:nvPr/>
            </p:nvSpPr>
            <p:spPr bwMode="auto">
              <a:xfrm>
                <a:off x="3384550" y="3154363"/>
                <a:ext cx="2406650" cy="301625"/>
              </a:xfrm>
              <a:prstGeom prst="ellipse">
                <a:avLst/>
              </a:prstGeom>
              <a:gradFill rotWithShape="1">
                <a:gsLst>
                  <a:gs pos="0">
                    <a:srgbClr val="FFFFCC"/>
                  </a:gs>
                  <a:gs pos="100000">
                    <a:srgbClr val="FFFFCC">
                      <a:gamma/>
                      <a:shade val="46275"/>
                      <a:invGamma/>
                    </a:srgbClr>
                  </a:gs>
                </a:gsLst>
                <a:path path="shape">
                  <a:fillToRect l="50000" t="50000" r="50000" b="50000"/>
                </a:path>
              </a:gradFill>
              <a:ln w="9525">
                <a:solidFill>
                  <a:schemeClr val="tx1"/>
                </a:solidFill>
                <a:round/>
                <a:headEnd/>
                <a:tailEnd/>
              </a:ln>
              <a:effectLst>
                <a:outerShdw dist="50800" dir="18900000" algn="ctr" rotWithShape="0">
                  <a:schemeClr val="bg2">
                    <a:alpha val="50000"/>
                  </a:schemeClr>
                </a:outerShdw>
              </a:effectLst>
            </p:spPr>
            <p:txBody>
              <a:bodyPr wrap="none" lIns="46800" tIns="36000" anchor="ctr"/>
              <a:lstStyle/>
              <a:p>
                <a:pPr>
                  <a:defRPr/>
                </a:pPr>
                <a:endParaRPr lang="en-US">
                  <a:latin typeface="Calibri" panose="020F0502020204030204" pitchFamily="34" charset="0"/>
                  <a:cs typeface="Calibri" panose="020F0502020204030204" pitchFamily="34" charset="0"/>
                </a:endParaRPr>
              </a:p>
            </p:txBody>
          </p:sp>
        </p:grpSp>
      </p:grpSp>
      <p:sp>
        <p:nvSpPr>
          <p:cNvPr id="208912" name="AutoShape 16"/>
          <p:cNvSpPr>
            <a:spLocks noChangeArrowheads="1"/>
          </p:cNvSpPr>
          <p:nvPr/>
        </p:nvSpPr>
        <p:spPr bwMode="auto">
          <a:xfrm flipV="1">
            <a:off x="4535488" y="5656090"/>
            <a:ext cx="104775" cy="774700"/>
          </a:xfrm>
          <a:prstGeom prst="can">
            <a:avLst>
              <a:gd name="adj" fmla="val 41933"/>
            </a:avLst>
          </a:prstGeom>
          <a:gradFill rotWithShape="1">
            <a:gsLst>
              <a:gs pos="0">
                <a:srgbClr val="FFCC00">
                  <a:gamma/>
                  <a:shade val="46275"/>
                  <a:invGamma/>
                </a:srgbClr>
              </a:gs>
              <a:gs pos="50000">
                <a:srgbClr val="FFCC00"/>
              </a:gs>
              <a:gs pos="100000">
                <a:srgbClr val="FFCC00">
                  <a:gamma/>
                  <a:shade val="46275"/>
                  <a:invGamma/>
                </a:srgbClr>
              </a:gs>
            </a:gsLst>
            <a:lin ang="0" scaled="1"/>
          </a:gradFill>
          <a:ln w="9525">
            <a:solidFill>
              <a:schemeClr val="tx1"/>
            </a:solidFill>
            <a:round/>
            <a:headEnd/>
            <a:tailEnd/>
          </a:ln>
          <a:effectLst>
            <a:outerShdw dist="50800" dir="18900000" algn="ctr" rotWithShape="0">
              <a:schemeClr val="bg2">
                <a:alpha val="50000"/>
              </a:schemeClr>
            </a:outerShdw>
          </a:effectLst>
        </p:spPr>
        <p:txBody>
          <a:bodyPr wrap="none" anchor="ctr"/>
          <a:lstStyle/>
          <a:p>
            <a:pPr>
              <a:defRPr/>
            </a:pPr>
            <a:endParaRPr lang="en-US">
              <a:latin typeface="Calibri" panose="020F0502020204030204" pitchFamily="34" charset="0"/>
              <a:cs typeface="Calibri" panose="020F0502020204030204" pitchFamily="34" charset="0"/>
            </a:endParaRPr>
          </a:p>
        </p:txBody>
      </p:sp>
      <p:sp>
        <p:nvSpPr>
          <p:cNvPr id="208913" name="Oval 17"/>
          <p:cNvSpPr>
            <a:spLocks noChangeArrowheads="1"/>
          </p:cNvSpPr>
          <p:nvPr/>
        </p:nvSpPr>
        <p:spPr bwMode="auto">
          <a:xfrm flipV="1">
            <a:off x="3384550" y="5397327"/>
            <a:ext cx="2406650" cy="301625"/>
          </a:xfrm>
          <a:prstGeom prst="ellipse">
            <a:avLst/>
          </a:prstGeom>
          <a:gradFill rotWithShape="1">
            <a:gsLst>
              <a:gs pos="0">
                <a:srgbClr val="FFFFCC"/>
              </a:gs>
              <a:gs pos="100000">
                <a:srgbClr val="FFFFCC">
                  <a:gamma/>
                  <a:shade val="46275"/>
                  <a:invGamma/>
                </a:srgbClr>
              </a:gs>
            </a:gsLst>
            <a:path path="shape">
              <a:fillToRect l="50000" t="50000" r="50000" b="50000"/>
            </a:path>
          </a:gradFill>
          <a:ln w="9525" algn="ctr">
            <a:solidFill>
              <a:schemeClr val="tx1"/>
            </a:solidFill>
            <a:round/>
            <a:headEnd/>
            <a:tailEnd/>
          </a:ln>
          <a:effectLst>
            <a:outerShdw dist="50800" dir="18900000" algn="ctr" rotWithShape="0">
              <a:schemeClr val="bg2">
                <a:alpha val="50000"/>
              </a:schemeClr>
            </a:outerShdw>
          </a:effectLst>
        </p:spPr>
        <p:txBody>
          <a:bodyPr wrap="none" anchor="ctr"/>
          <a:lstStyle/>
          <a:p>
            <a:pPr>
              <a:defRPr/>
            </a:pPr>
            <a:endParaRPr lang="en-US">
              <a:latin typeface="Calibri" panose="020F0502020204030204" pitchFamily="34" charset="0"/>
              <a:cs typeface="Calibri" panose="020F0502020204030204" pitchFamily="34" charset="0"/>
            </a:endParaRPr>
          </a:p>
        </p:txBody>
      </p:sp>
      <p:sp>
        <p:nvSpPr>
          <p:cNvPr id="208915" name="Oval 19"/>
          <p:cNvSpPr>
            <a:spLocks noChangeArrowheads="1"/>
          </p:cNvSpPr>
          <p:nvPr/>
        </p:nvSpPr>
        <p:spPr bwMode="auto">
          <a:xfrm>
            <a:off x="231775" y="2914477"/>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4834" name="Oval 20"/>
          <p:cNvSpPr>
            <a:spLocks noChangeArrowheads="1"/>
          </p:cNvSpPr>
          <p:nvPr/>
        </p:nvSpPr>
        <p:spPr bwMode="auto">
          <a:xfrm>
            <a:off x="881063" y="3127202"/>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cs typeface="Calibri" panose="020F0502020204030204" pitchFamily="34" charset="0"/>
              </a:rPr>
              <a:t>-</a:t>
            </a:r>
          </a:p>
        </p:txBody>
      </p:sp>
      <p:sp>
        <p:nvSpPr>
          <p:cNvPr id="34835" name="Oval 21"/>
          <p:cNvSpPr>
            <a:spLocks noChangeArrowheads="1"/>
          </p:cNvSpPr>
          <p:nvPr/>
        </p:nvSpPr>
        <p:spPr bwMode="auto">
          <a:xfrm>
            <a:off x="1287463" y="312879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4836" name="Oval 22"/>
          <p:cNvSpPr>
            <a:spLocks noChangeArrowheads="1"/>
          </p:cNvSpPr>
          <p:nvPr/>
        </p:nvSpPr>
        <p:spPr bwMode="auto">
          <a:xfrm>
            <a:off x="1666875" y="3130377"/>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4837" name="Oval 23"/>
          <p:cNvSpPr>
            <a:spLocks noChangeArrowheads="1"/>
          </p:cNvSpPr>
          <p:nvPr/>
        </p:nvSpPr>
        <p:spPr bwMode="auto">
          <a:xfrm>
            <a:off x="2493963" y="312561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8920" name="Oval 24"/>
          <p:cNvSpPr>
            <a:spLocks noChangeArrowheads="1"/>
          </p:cNvSpPr>
          <p:nvPr/>
        </p:nvSpPr>
        <p:spPr bwMode="auto">
          <a:xfrm>
            <a:off x="169863" y="309704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34839" name="Oval 25"/>
          <p:cNvSpPr>
            <a:spLocks noChangeArrowheads="1"/>
          </p:cNvSpPr>
          <p:nvPr/>
        </p:nvSpPr>
        <p:spPr bwMode="auto">
          <a:xfrm>
            <a:off x="387350" y="283351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34840" name="Oval 26"/>
          <p:cNvSpPr>
            <a:spLocks noChangeArrowheads="1"/>
          </p:cNvSpPr>
          <p:nvPr/>
        </p:nvSpPr>
        <p:spPr bwMode="auto">
          <a:xfrm>
            <a:off x="2163763" y="2822402"/>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34841" name="Oval 27"/>
          <p:cNvSpPr>
            <a:spLocks noChangeArrowheads="1"/>
          </p:cNvSpPr>
          <p:nvPr/>
        </p:nvSpPr>
        <p:spPr bwMode="auto">
          <a:xfrm>
            <a:off x="3041650" y="283351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13" name="Oval 117"/>
          <p:cNvSpPr>
            <a:spLocks noChangeArrowheads="1"/>
          </p:cNvSpPr>
          <p:nvPr/>
        </p:nvSpPr>
        <p:spPr bwMode="auto">
          <a:xfrm>
            <a:off x="649288" y="3000202"/>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14" name="Oval 118"/>
          <p:cNvSpPr>
            <a:spLocks noChangeArrowheads="1"/>
          </p:cNvSpPr>
          <p:nvPr/>
        </p:nvSpPr>
        <p:spPr bwMode="auto">
          <a:xfrm>
            <a:off x="427038" y="304624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15" name="Oval 119"/>
          <p:cNvSpPr>
            <a:spLocks noChangeArrowheads="1"/>
          </p:cNvSpPr>
          <p:nvPr/>
        </p:nvSpPr>
        <p:spPr bwMode="auto">
          <a:xfrm>
            <a:off x="901700" y="292876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cs typeface="Calibri" panose="020F0502020204030204" pitchFamily="34" charset="0"/>
              </a:rPr>
              <a:t>+</a:t>
            </a:r>
          </a:p>
        </p:txBody>
      </p:sp>
      <p:sp>
        <p:nvSpPr>
          <p:cNvPr id="209016" name="Oval 120"/>
          <p:cNvSpPr>
            <a:spLocks noChangeArrowheads="1"/>
          </p:cNvSpPr>
          <p:nvPr/>
        </p:nvSpPr>
        <p:spPr bwMode="auto">
          <a:xfrm>
            <a:off x="1073150" y="312561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17" name="Oval 121"/>
          <p:cNvSpPr>
            <a:spLocks noChangeArrowheads="1"/>
          </p:cNvSpPr>
          <p:nvPr/>
        </p:nvSpPr>
        <p:spPr bwMode="auto">
          <a:xfrm>
            <a:off x="1268413" y="2990677"/>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18" name="Oval 122"/>
          <p:cNvSpPr>
            <a:spLocks noChangeArrowheads="1"/>
          </p:cNvSpPr>
          <p:nvPr/>
        </p:nvSpPr>
        <p:spPr bwMode="auto">
          <a:xfrm>
            <a:off x="1087438" y="2904952"/>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19" name="Oval 123"/>
          <p:cNvSpPr>
            <a:spLocks noChangeArrowheads="1"/>
          </p:cNvSpPr>
          <p:nvPr/>
        </p:nvSpPr>
        <p:spPr bwMode="auto">
          <a:xfrm>
            <a:off x="1452563" y="2911302"/>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20" name="Oval 124"/>
          <p:cNvSpPr>
            <a:spLocks noChangeArrowheads="1"/>
          </p:cNvSpPr>
          <p:nvPr/>
        </p:nvSpPr>
        <p:spPr bwMode="auto">
          <a:xfrm>
            <a:off x="1490663" y="305259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21" name="Oval 125"/>
          <p:cNvSpPr>
            <a:spLocks noChangeArrowheads="1"/>
          </p:cNvSpPr>
          <p:nvPr/>
        </p:nvSpPr>
        <p:spPr bwMode="auto">
          <a:xfrm>
            <a:off x="1844675" y="2968452"/>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22" name="Oval 126"/>
          <p:cNvSpPr>
            <a:spLocks noChangeArrowheads="1"/>
          </p:cNvSpPr>
          <p:nvPr/>
        </p:nvSpPr>
        <p:spPr bwMode="auto">
          <a:xfrm>
            <a:off x="1704975" y="2920827"/>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23" name="Oval 127"/>
          <p:cNvSpPr>
            <a:spLocks noChangeArrowheads="1"/>
          </p:cNvSpPr>
          <p:nvPr/>
        </p:nvSpPr>
        <p:spPr bwMode="auto">
          <a:xfrm>
            <a:off x="1946275" y="311291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24" name="Oval 128"/>
          <p:cNvSpPr>
            <a:spLocks noChangeArrowheads="1"/>
          </p:cNvSpPr>
          <p:nvPr/>
        </p:nvSpPr>
        <p:spPr bwMode="auto">
          <a:xfrm>
            <a:off x="1997075" y="283351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25" name="Oval 129"/>
          <p:cNvSpPr>
            <a:spLocks noChangeArrowheads="1"/>
          </p:cNvSpPr>
          <p:nvPr/>
        </p:nvSpPr>
        <p:spPr bwMode="auto">
          <a:xfrm>
            <a:off x="2162175" y="3044652"/>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26" name="Oval 130"/>
          <p:cNvSpPr>
            <a:spLocks noChangeArrowheads="1"/>
          </p:cNvSpPr>
          <p:nvPr/>
        </p:nvSpPr>
        <p:spPr bwMode="auto">
          <a:xfrm>
            <a:off x="2341563" y="3076402"/>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27" name="Oval 131"/>
          <p:cNvSpPr>
            <a:spLocks noChangeArrowheads="1"/>
          </p:cNvSpPr>
          <p:nvPr/>
        </p:nvSpPr>
        <p:spPr bwMode="auto">
          <a:xfrm>
            <a:off x="2341563" y="2873202"/>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28" name="Oval 132"/>
          <p:cNvSpPr>
            <a:spLocks noChangeArrowheads="1"/>
          </p:cNvSpPr>
          <p:nvPr/>
        </p:nvSpPr>
        <p:spPr bwMode="auto">
          <a:xfrm>
            <a:off x="652463" y="2838277"/>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29" name="Oval 133"/>
          <p:cNvSpPr>
            <a:spLocks noChangeArrowheads="1"/>
          </p:cNvSpPr>
          <p:nvPr/>
        </p:nvSpPr>
        <p:spPr bwMode="auto">
          <a:xfrm>
            <a:off x="2511425" y="291606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30" name="Oval 134"/>
          <p:cNvSpPr>
            <a:spLocks noChangeArrowheads="1"/>
          </p:cNvSpPr>
          <p:nvPr/>
        </p:nvSpPr>
        <p:spPr bwMode="auto">
          <a:xfrm>
            <a:off x="2674938" y="310974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31" name="Oval 135"/>
          <p:cNvSpPr>
            <a:spLocks noChangeArrowheads="1"/>
          </p:cNvSpPr>
          <p:nvPr/>
        </p:nvSpPr>
        <p:spPr bwMode="auto">
          <a:xfrm>
            <a:off x="2708275" y="2936702"/>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32" name="Oval 136"/>
          <p:cNvSpPr>
            <a:spLocks noChangeArrowheads="1"/>
          </p:cNvSpPr>
          <p:nvPr/>
        </p:nvSpPr>
        <p:spPr bwMode="auto">
          <a:xfrm>
            <a:off x="2860675" y="300496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33" name="Oval 137"/>
          <p:cNvSpPr>
            <a:spLocks noChangeArrowheads="1"/>
          </p:cNvSpPr>
          <p:nvPr/>
        </p:nvSpPr>
        <p:spPr bwMode="auto">
          <a:xfrm>
            <a:off x="3084513" y="303989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34" name="Oval 138"/>
          <p:cNvSpPr>
            <a:spLocks noChangeArrowheads="1"/>
          </p:cNvSpPr>
          <p:nvPr/>
        </p:nvSpPr>
        <p:spPr bwMode="auto">
          <a:xfrm>
            <a:off x="2895600" y="283669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4865" name="Oval 139"/>
          <p:cNvSpPr>
            <a:spLocks noChangeArrowheads="1"/>
          </p:cNvSpPr>
          <p:nvPr/>
        </p:nvSpPr>
        <p:spPr bwMode="auto">
          <a:xfrm>
            <a:off x="3452813" y="306529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4866" name="Oval 140"/>
          <p:cNvSpPr>
            <a:spLocks noChangeArrowheads="1"/>
          </p:cNvSpPr>
          <p:nvPr/>
        </p:nvSpPr>
        <p:spPr bwMode="auto">
          <a:xfrm>
            <a:off x="4060825" y="311926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4867" name="Oval 141"/>
          <p:cNvSpPr>
            <a:spLocks noChangeArrowheads="1"/>
          </p:cNvSpPr>
          <p:nvPr/>
        </p:nvSpPr>
        <p:spPr bwMode="auto">
          <a:xfrm>
            <a:off x="4410075" y="3127202"/>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4868" name="Oval 142"/>
          <p:cNvSpPr>
            <a:spLocks noChangeArrowheads="1"/>
          </p:cNvSpPr>
          <p:nvPr/>
        </p:nvSpPr>
        <p:spPr bwMode="auto">
          <a:xfrm>
            <a:off x="4729163" y="312879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4869" name="Oval 143"/>
          <p:cNvSpPr>
            <a:spLocks noChangeArrowheads="1"/>
          </p:cNvSpPr>
          <p:nvPr/>
        </p:nvSpPr>
        <p:spPr bwMode="auto">
          <a:xfrm>
            <a:off x="5365750" y="3089102"/>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4870" name="Oval 144"/>
          <p:cNvSpPr>
            <a:spLocks noChangeArrowheads="1"/>
          </p:cNvSpPr>
          <p:nvPr/>
        </p:nvSpPr>
        <p:spPr bwMode="auto">
          <a:xfrm>
            <a:off x="3608388" y="3066877"/>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34871" name="Oval 145"/>
          <p:cNvSpPr>
            <a:spLocks noChangeArrowheads="1"/>
          </p:cNvSpPr>
          <p:nvPr/>
        </p:nvSpPr>
        <p:spPr bwMode="auto">
          <a:xfrm>
            <a:off x="4870450" y="3014490"/>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34872" name="Oval 146"/>
          <p:cNvSpPr>
            <a:spLocks noChangeArrowheads="1"/>
          </p:cNvSpPr>
          <p:nvPr/>
        </p:nvSpPr>
        <p:spPr bwMode="auto">
          <a:xfrm>
            <a:off x="6103938" y="2831927"/>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34873" name="Oval 147"/>
          <p:cNvSpPr>
            <a:spLocks noChangeArrowheads="1"/>
          </p:cNvSpPr>
          <p:nvPr/>
        </p:nvSpPr>
        <p:spPr bwMode="auto">
          <a:xfrm>
            <a:off x="3756025" y="3020840"/>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44" name="Oval 148"/>
          <p:cNvSpPr>
            <a:spLocks noChangeArrowheads="1"/>
          </p:cNvSpPr>
          <p:nvPr/>
        </p:nvSpPr>
        <p:spPr bwMode="auto">
          <a:xfrm>
            <a:off x="3759200" y="3022427"/>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45" name="Oval 149"/>
          <p:cNvSpPr>
            <a:spLocks noChangeArrowheads="1"/>
          </p:cNvSpPr>
          <p:nvPr/>
        </p:nvSpPr>
        <p:spPr bwMode="auto">
          <a:xfrm>
            <a:off x="4243388" y="3124027"/>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34876" name="Oval 150"/>
          <p:cNvSpPr>
            <a:spLocks noChangeArrowheads="1"/>
          </p:cNvSpPr>
          <p:nvPr/>
        </p:nvSpPr>
        <p:spPr bwMode="auto">
          <a:xfrm>
            <a:off x="4084638" y="2990677"/>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34877" name="Oval 151"/>
          <p:cNvSpPr>
            <a:spLocks noChangeArrowheads="1"/>
          </p:cNvSpPr>
          <p:nvPr/>
        </p:nvSpPr>
        <p:spPr bwMode="auto">
          <a:xfrm>
            <a:off x="4403725" y="2995440"/>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48" name="Oval 152"/>
          <p:cNvSpPr>
            <a:spLocks noChangeArrowheads="1"/>
          </p:cNvSpPr>
          <p:nvPr/>
        </p:nvSpPr>
        <p:spPr bwMode="auto">
          <a:xfrm>
            <a:off x="4244975" y="299544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49" name="Oval 153"/>
          <p:cNvSpPr>
            <a:spLocks noChangeArrowheads="1"/>
          </p:cNvSpPr>
          <p:nvPr/>
        </p:nvSpPr>
        <p:spPr bwMode="auto">
          <a:xfrm>
            <a:off x="4549775" y="299226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50" name="Oval 154"/>
          <p:cNvSpPr>
            <a:spLocks noChangeArrowheads="1"/>
          </p:cNvSpPr>
          <p:nvPr/>
        </p:nvSpPr>
        <p:spPr bwMode="auto">
          <a:xfrm>
            <a:off x="4562475" y="3133552"/>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51" name="Oval 155"/>
          <p:cNvSpPr>
            <a:spLocks noChangeArrowheads="1"/>
          </p:cNvSpPr>
          <p:nvPr/>
        </p:nvSpPr>
        <p:spPr bwMode="auto">
          <a:xfrm>
            <a:off x="4872038" y="301766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4882" name="Oval 156"/>
          <p:cNvSpPr>
            <a:spLocks noChangeArrowheads="1"/>
          </p:cNvSpPr>
          <p:nvPr/>
        </p:nvSpPr>
        <p:spPr bwMode="auto">
          <a:xfrm>
            <a:off x="4716463" y="299544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53" name="Oval 157"/>
          <p:cNvSpPr>
            <a:spLocks noChangeArrowheads="1"/>
          </p:cNvSpPr>
          <p:nvPr/>
        </p:nvSpPr>
        <p:spPr bwMode="auto">
          <a:xfrm>
            <a:off x="4999038" y="3104977"/>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54" name="Oval 158"/>
          <p:cNvSpPr>
            <a:spLocks noChangeArrowheads="1"/>
          </p:cNvSpPr>
          <p:nvPr/>
        </p:nvSpPr>
        <p:spPr bwMode="auto">
          <a:xfrm>
            <a:off x="5037138" y="3003377"/>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55" name="Oval 159"/>
          <p:cNvSpPr>
            <a:spLocks noChangeArrowheads="1"/>
          </p:cNvSpPr>
          <p:nvPr/>
        </p:nvSpPr>
        <p:spPr bwMode="auto">
          <a:xfrm>
            <a:off x="5224463" y="301131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56" name="Oval 160"/>
          <p:cNvSpPr>
            <a:spLocks noChangeArrowheads="1"/>
          </p:cNvSpPr>
          <p:nvPr/>
        </p:nvSpPr>
        <p:spPr bwMode="auto">
          <a:xfrm>
            <a:off x="5187950" y="311291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34887" name="Oval 161"/>
          <p:cNvSpPr>
            <a:spLocks noChangeArrowheads="1"/>
          </p:cNvSpPr>
          <p:nvPr/>
        </p:nvSpPr>
        <p:spPr bwMode="auto">
          <a:xfrm>
            <a:off x="5568950" y="306529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58" name="Oval 162"/>
          <p:cNvSpPr>
            <a:spLocks noChangeArrowheads="1"/>
          </p:cNvSpPr>
          <p:nvPr/>
        </p:nvSpPr>
        <p:spPr bwMode="auto">
          <a:xfrm>
            <a:off x="5389563" y="3089102"/>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59" name="Oval 163"/>
          <p:cNvSpPr>
            <a:spLocks noChangeArrowheads="1"/>
          </p:cNvSpPr>
          <p:nvPr/>
        </p:nvSpPr>
        <p:spPr bwMode="auto">
          <a:xfrm>
            <a:off x="6146800" y="3038302"/>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60" name="Oval 164"/>
          <p:cNvSpPr>
            <a:spLocks noChangeArrowheads="1"/>
          </p:cNvSpPr>
          <p:nvPr/>
        </p:nvSpPr>
        <p:spPr bwMode="auto">
          <a:xfrm>
            <a:off x="5957888" y="2835102"/>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61" name="Oval 165"/>
          <p:cNvSpPr>
            <a:spLocks noChangeArrowheads="1"/>
          </p:cNvSpPr>
          <p:nvPr/>
        </p:nvSpPr>
        <p:spPr bwMode="auto">
          <a:xfrm>
            <a:off x="6367463" y="2911302"/>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4892" name="Oval 166"/>
          <p:cNvSpPr>
            <a:spLocks noChangeArrowheads="1"/>
          </p:cNvSpPr>
          <p:nvPr/>
        </p:nvSpPr>
        <p:spPr bwMode="auto">
          <a:xfrm>
            <a:off x="7016750" y="3124027"/>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4893" name="Oval 167"/>
          <p:cNvSpPr>
            <a:spLocks noChangeArrowheads="1"/>
          </p:cNvSpPr>
          <p:nvPr/>
        </p:nvSpPr>
        <p:spPr bwMode="auto">
          <a:xfrm>
            <a:off x="7423150" y="312561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4894" name="Oval 168"/>
          <p:cNvSpPr>
            <a:spLocks noChangeArrowheads="1"/>
          </p:cNvSpPr>
          <p:nvPr/>
        </p:nvSpPr>
        <p:spPr bwMode="auto">
          <a:xfrm>
            <a:off x="7802563" y="3127202"/>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4895" name="Oval 169"/>
          <p:cNvSpPr>
            <a:spLocks noChangeArrowheads="1"/>
          </p:cNvSpPr>
          <p:nvPr/>
        </p:nvSpPr>
        <p:spPr bwMode="auto">
          <a:xfrm>
            <a:off x="8629650" y="312244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66" name="Oval 170"/>
          <p:cNvSpPr>
            <a:spLocks noChangeArrowheads="1"/>
          </p:cNvSpPr>
          <p:nvPr/>
        </p:nvSpPr>
        <p:spPr bwMode="auto">
          <a:xfrm>
            <a:off x="6305550" y="309386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34897" name="Oval 171"/>
          <p:cNvSpPr>
            <a:spLocks noChangeArrowheads="1"/>
          </p:cNvSpPr>
          <p:nvPr/>
        </p:nvSpPr>
        <p:spPr bwMode="auto">
          <a:xfrm>
            <a:off x="6523038" y="283034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34898" name="Oval 172"/>
          <p:cNvSpPr>
            <a:spLocks noChangeArrowheads="1"/>
          </p:cNvSpPr>
          <p:nvPr/>
        </p:nvSpPr>
        <p:spPr bwMode="auto">
          <a:xfrm>
            <a:off x="8299450" y="2819227"/>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69" name="Oval 173"/>
          <p:cNvSpPr>
            <a:spLocks noChangeArrowheads="1"/>
          </p:cNvSpPr>
          <p:nvPr/>
        </p:nvSpPr>
        <p:spPr bwMode="auto">
          <a:xfrm>
            <a:off x="6784975" y="2997027"/>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70" name="Oval 174"/>
          <p:cNvSpPr>
            <a:spLocks noChangeArrowheads="1"/>
          </p:cNvSpPr>
          <p:nvPr/>
        </p:nvSpPr>
        <p:spPr bwMode="auto">
          <a:xfrm>
            <a:off x="6562725" y="304306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71" name="Oval 175"/>
          <p:cNvSpPr>
            <a:spLocks noChangeArrowheads="1"/>
          </p:cNvSpPr>
          <p:nvPr/>
        </p:nvSpPr>
        <p:spPr bwMode="auto">
          <a:xfrm>
            <a:off x="7037388" y="292559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72" name="Oval 176"/>
          <p:cNvSpPr>
            <a:spLocks noChangeArrowheads="1"/>
          </p:cNvSpPr>
          <p:nvPr/>
        </p:nvSpPr>
        <p:spPr bwMode="auto">
          <a:xfrm>
            <a:off x="7208838" y="312244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73" name="Oval 177"/>
          <p:cNvSpPr>
            <a:spLocks noChangeArrowheads="1"/>
          </p:cNvSpPr>
          <p:nvPr/>
        </p:nvSpPr>
        <p:spPr bwMode="auto">
          <a:xfrm>
            <a:off x="7404100" y="2987502"/>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74" name="Oval 178"/>
          <p:cNvSpPr>
            <a:spLocks noChangeArrowheads="1"/>
          </p:cNvSpPr>
          <p:nvPr/>
        </p:nvSpPr>
        <p:spPr bwMode="auto">
          <a:xfrm>
            <a:off x="7223125" y="2901777"/>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75" name="Oval 179"/>
          <p:cNvSpPr>
            <a:spLocks noChangeArrowheads="1"/>
          </p:cNvSpPr>
          <p:nvPr/>
        </p:nvSpPr>
        <p:spPr bwMode="auto">
          <a:xfrm>
            <a:off x="7588250" y="2908127"/>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76" name="Oval 180"/>
          <p:cNvSpPr>
            <a:spLocks noChangeArrowheads="1"/>
          </p:cNvSpPr>
          <p:nvPr/>
        </p:nvSpPr>
        <p:spPr bwMode="auto">
          <a:xfrm>
            <a:off x="7626350" y="304941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77" name="Oval 181"/>
          <p:cNvSpPr>
            <a:spLocks noChangeArrowheads="1"/>
          </p:cNvSpPr>
          <p:nvPr/>
        </p:nvSpPr>
        <p:spPr bwMode="auto">
          <a:xfrm>
            <a:off x="7980363" y="2965277"/>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78" name="Oval 182"/>
          <p:cNvSpPr>
            <a:spLocks noChangeArrowheads="1"/>
          </p:cNvSpPr>
          <p:nvPr/>
        </p:nvSpPr>
        <p:spPr bwMode="auto">
          <a:xfrm>
            <a:off x="7840663" y="2917652"/>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79" name="Oval 183"/>
          <p:cNvSpPr>
            <a:spLocks noChangeArrowheads="1"/>
          </p:cNvSpPr>
          <p:nvPr/>
        </p:nvSpPr>
        <p:spPr bwMode="auto">
          <a:xfrm>
            <a:off x="8081963" y="310974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80" name="Oval 184"/>
          <p:cNvSpPr>
            <a:spLocks noChangeArrowheads="1"/>
          </p:cNvSpPr>
          <p:nvPr/>
        </p:nvSpPr>
        <p:spPr bwMode="auto">
          <a:xfrm>
            <a:off x="8132763" y="283034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81" name="Oval 185"/>
          <p:cNvSpPr>
            <a:spLocks noChangeArrowheads="1"/>
          </p:cNvSpPr>
          <p:nvPr/>
        </p:nvSpPr>
        <p:spPr bwMode="auto">
          <a:xfrm>
            <a:off x="8297863" y="3041477"/>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82" name="Oval 186"/>
          <p:cNvSpPr>
            <a:spLocks noChangeArrowheads="1"/>
          </p:cNvSpPr>
          <p:nvPr/>
        </p:nvSpPr>
        <p:spPr bwMode="auto">
          <a:xfrm>
            <a:off x="8477250" y="3073227"/>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83" name="Oval 187"/>
          <p:cNvSpPr>
            <a:spLocks noChangeArrowheads="1"/>
          </p:cNvSpPr>
          <p:nvPr/>
        </p:nvSpPr>
        <p:spPr bwMode="auto">
          <a:xfrm>
            <a:off x="8477250" y="2870027"/>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84" name="Oval 188"/>
          <p:cNvSpPr>
            <a:spLocks noChangeArrowheads="1"/>
          </p:cNvSpPr>
          <p:nvPr/>
        </p:nvSpPr>
        <p:spPr bwMode="auto">
          <a:xfrm>
            <a:off x="6788150" y="2835102"/>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085" name="Oval 189"/>
          <p:cNvSpPr>
            <a:spLocks noChangeArrowheads="1"/>
          </p:cNvSpPr>
          <p:nvPr/>
        </p:nvSpPr>
        <p:spPr bwMode="auto">
          <a:xfrm>
            <a:off x="8647113" y="291289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86" name="Oval 190"/>
          <p:cNvSpPr>
            <a:spLocks noChangeArrowheads="1"/>
          </p:cNvSpPr>
          <p:nvPr/>
        </p:nvSpPr>
        <p:spPr bwMode="auto">
          <a:xfrm>
            <a:off x="8810625" y="310656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cs typeface="Calibri" panose="020F0502020204030204" pitchFamily="34" charset="0"/>
              </a:rPr>
              <a:t>+</a:t>
            </a:r>
          </a:p>
        </p:txBody>
      </p:sp>
      <p:sp>
        <p:nvSpPr>
          <p:cNvPr id="209087" name="Oval 191"/>
          <p:cNvSpPr>
            <a:spLocks noChangeArrowheads="1"/>
          </p:cNvSpPr>
          <p:nvPr/>
        </p:nvSpPr>
        <p:spPr bwMode="auto">
          <a:xfrm>
            <a:off x="8843963" y="2933527"/>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4918" name="Oval 192"/>
          <p:cNvSpPr>
            <a:spLocks noChangeArrowheads="1"/>
          </p:cNvSpPr>
          <p:nvPr/>
        </p:nvSpPr>
        <p:spPr bwMode="auto">
          <a:xfrm>
            <a:off x="3916363" y="3022427"/>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209089" name="Oval 193"/>
          <p:cNvSpPr>
            <a:spLocks noChangeArrowheads="1"/>
          </p:cNvSpPr>
          <p:nvPr/>
        </p:nvSpPr>
        <p:spPr bwMode="auto">
          <a:xfrm>
            <a:off x="3921125" y="302401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4920" name="AutoShape 194"/>
          <p:cNvSpPr>
            <a:spLocks noChangeArrowheads="1"/>
          </p:cNvSpPr>
          <p:nvPr/>
        </p:nvSpPr>
        <p:spPr bwMode="auto">
          <a:xfrm rot="5400000">
            <a:off x="5176044" y="178421"/>
            <a:ext cx="88900" cy="1354138"/>
          </a:xfrm>
          <a:prstGeom prst="can">
            <a:avLst>
              <a:gd name="adj" fmla="val 58884"/>
            </a:avLst>
          </a:prstGeom>
          <a:gradFill>
            <a:gsLst>
              <a:gs pos="20000">
                <a:srgbClr val="00FFFF"/>
              </a:gs>
              <a:gs pos="47000">
                <a:srgbClr val="0070C0"/>
              </a:gs>
              <a:gs pos="80000">
                <a:srgbClr val="00FFFF"/>
              </a:gs>
            </a:gsLst>
            <a:lin ang="10800000" scaled="1"/>
          </a:gradFill>
          <a:ln w="9525">
            <a:solidFill>
              <a:schemeClr val="tx1"/>
            </a:solidFill>
            <a:round/>
            <a:headEnd/>
            <a:tailEnd/>
          </a:ln>
        </p:spPr>
        <p:txBody>
          <a:bodyPr wrap="none" anchor="ctr"/>
          <a:lstStyle/>
          <a:p>
            <a:endParaRPr lang="en-US">
              <a:latin typeface="Calibri" panose="020F0502020204030204" pitchFamily="34" charset="0"/>
              <a:cs typeface="Calibri" panose="020F0502020204030204" pitchFamily="34" charset="0"/>
            </a:endParaRPr>
          </a:p>
        </p:txBody>
      </p:sp>
      <p:sp>
        <p:nvSpPr>
          <p:cNvPr id="34921" name="AutoShape 195"/>
          <p:cNvSpPr>
            <a:spLocks noChangeArrowheads="1"/>
          </p:cNvSpPr>
          <p:nvPr/>
        </p:nvSpPr>
        <p:spPr bwMode="auto">
          <a:xfrm flipV="1">
            <a:off x="5808663" y="811040"/>
            <a:ext cx="88900" cy="638175"/>
          </a:xfrm>
          <a:prstGeom prst="can">
            <a:avLst>
              <a:gd name="adj" fmla="val 31307"/>
            </a:avLst>
          </a:prstGeom>
          <a:gradFill>
            <a:gsLst>
              <a:gs pos="20000">
                <a:srgbClr val="00FFFF"/>
              </a:gs>
              <a:gs pos="47000">
                <a:srgbClr val="0070C0"/>
              </a:gs>
              <a:gs pos="80000">
                <a:srgbClr val="00FFFF"/>
              </a:gs>
            </a:gsLst>
            <a:lin ang="10800000" scaled="1"/>
          </a:gradFill>
          <a:ln w="9525">
            <a:solidFill>
              <a:schemeClr val="tx1"/>
            </a:solidFill>
            <a:round/>
            <a:headEnd/>
            <a:tailEnd/>
          </a:ln>
        </p:spPr>
        <p:txBody>
          <a:bodyPr wrap="none" anchor="ctr"/>
          <a:lstStyle/>
          <a:p>
            <a:endParaRPr lang="en-US">
              <a:latin typeface="Calibri" panose="020F0502020204030204" pitchFamily="34" charset="0"/>
              <a:cs typeface="Calibri" panose="020F0502020204030204" pitchFamily="34" charset="0"/>
            </a:endParaRPr>
          </a:p>
        </p:txBody>
      </p:sp>
      <p:sp>
        <p:nvSpPr>
          <p:cNvPr id="209092" name="AutoShape 196"/>
          <p:cNvSpPr>
            <a:spLocks noChangeArrowheads="1"/>
          </p:cNvSpPr>
          <p:nvPr/>
        </p:nvSpPr>
        <p:spPr bwMode="auto">
          <a:xfrm rot="16200000">
            <a:off x="4506119" y="2519984"/>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lIns="46800" tIns="36000" anchor="ctr"/>
          <a:lstStyle/>
          <a:p>
            <a:pPr>
              <a:defRPr/>
            </a:pPr>
            <a:endParaRPr lang="en-US">
              <a:latin typeface="Calibri" panose="020F0502020204030204" pitchFamily="34" charset="0"/>
              <a:cs typeface="Calibri" panose="020F0502020204030204" pitchFamily="34" charset="0"/>
            </a:endParaRPr>
          </a:p>
        </p:txBody>
      </p:sp>
      <p:sp>
        <p:nvSpPr>
          <p:cNvPr id="209093" name="AutoShape 197"/>
          <p:cNvSpPr>
            <a:spLocks noChangeArrowheads="1"/>
          </p:cNvSpPr>
          <p:nvPr/>
        </p:nvSpPr>
        <p:spPr bwMode="auto">
          <a:xfrm rot="16200000">
            <a:off x="4512469" y="1897684"/>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cs typeface="Calibri" panose="020F0502020204030204" pitchFamily="34" charset="0"/>
            </a:endParaRPr>
          </a:p>
        </p:txBody>
      </p:sp>
      <p:sp>
        <p:nvSpPr>
          <p:cNvPr id="209094" name="AutoShape 198"/>
          <p:cNvSpPr>
            <a:spLocks noChangeArrowheads="1"/>
          </p:cNvSpPr>
          <p:nvPr/>
        </p:nvSpPr>
        <p:spPr bwMode="auto">
          <a:xfrm rot="21600000">
            <a:off x="4816475" y="741190"/>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cs typeface="Calibri" panose="020F0502020204030204" pitchFamily="34" charset="0"/>
            </a:endParaRPr>
          </a:p>
        </p:txBody>
      </p:sp>
      <p:sp>
        <p:nvSpPr>
          <p:cNvPr id="209095" name="AutoShape 199"/>
          <p:cNvSpPr>
            <a:spLocks noChangeArrowheads="1"/>
          </p:cNvSpPr>
          <p:nvPr/>
        </p:nvSpPr>
        <p:spPr bwMode="auto">
          <a:xfrm rot="16200000">
            <a:off x="4507706" y="1111871"/>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cs typeface="Calibri" panose="020F0502020204030204" pitchFamily="34" charset="0"/>
            </a:endParaRPr>
          </a:p>
        </p:txBody>
      </p:sp>
      <p:sp>
        <p:nvSpPr>
          <p:cNvPr id="209096" name="AutoShape 200"/>
          <p:cNvSpPr>
            <a:spLocks noChangeArrowheads="1"/>
          </p:cNvSpPr>
          <p:nvPr/>
        </p:nvSpPr>
        <p:spPr bwMode="auto">
          <a:xfrm rot="21600000">
            <a:off x="5392738" y="741190"/>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cs typeface="Calibri" panose="020F0502020204030204" pitchFamily="34" charset="0"/>
            </a:endParaRPr>
          </a:p>
        </p:txBody>
      </p:sp>
      <p:sp>
        <p:nvSpPr>
          <p:cNvPr id="209097" name="AutoShape 201"/>
          <p:cNvSpPr>
            <a:spLocks noChangeArrowheads="1"/>
          </p:cNvSpPr>
          <p:nvPr/>
        </p:nvSpPr>
        <p:spPr bwMode="auto">
          <a:xfrm rot="27000000">
            <a:off x="5769769" y="926134"/>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cs typeface="Calibri" panose="020F0502020204030204" pitchFamily="34" charset="0"/>
            </a:endParaRPr>
          </a:p>
        </p:txBody>
      </p:sp>
      <p:sp>
        <p:nvSpPr>
          <p:cNvPr id="34940" name="AutoShape 202"/>
          <p:cNvSpPr>
            <a:spLocks noChangeArrowheads="1"/>
          </p:cNvSpPr>
          <p:nvPr/>
        </p:nvSpPr>
        <p:spPr bwMode="auto">
          <a:xfrm rot="10800000">
            <a:off x="5697538" y="1188865"/>
            <a:ext cx="311150" cy="1050925"/>
          </a:xfrm>
          <a:prstGeom prst="can">
            <a:avLst>
              <a:gd name="adj" fmla="val 37747"/>
            </a:avLst>
          </a:prstGeom>
          <a:gradFill rotWithShape="1">
            <a:gsLst>
              <a:gs pos="0">
                <a:srgbClr val="760000"/>
              </a:gs>
              <a:gs pos="50000">
                <a:srgbClr val="FF0000"/>
              </a:gs>
              <a:gs pos="100000">
                <a:srgbClr val="760000"/>
              </a:gs>
            </a:gsLst>
            <a:lin ang="0" scaled="1"/>
          </a:gradFill>
          <a:ln w="9525">
            <a:solidFill>
              <a:schemeClr val="tx1"/>
            </a:solidFill>
            <a:round/>
            <a:headEnd/>
            <a:tailEnd/>
          </a:ln>
        </p:spPr>
        <p:txBody>
          <a:bodyPr wrap="none" anchor="ctr"/>
          <a:lstStyle/>
          <a:p>
            <a:endParaRPr lang="en-US">
              <a:latin typeface="Calibri" panose="020F0502020204030204" pitchFamily="34" charset="0"/>
              <a:cs typeface="Calibri" panose="020F0502020204030204" pitchFamily="34" charset="0"/>
            </a:endParaRPr>
          </a:p>
        </p:txBody>
      </p:sp>
      <p:sp>
        <p:nvSpPr>
          <p:cNvPr id="34941" name="AutoShape 203"/>
          <p:cNvSpPr>
            <a:spLocks noChangeArrowheads="1"/>
          </p:cNvSpPr>
          <p:nvPr/>
        </p:nvSpPr>
        <p:spPr bwMode="auto">
          <a:xfrm flipV="1">
            <a:off x="5805488" y="2163590"/>
            <a:ext cx="93662" cy="322262"/>
          </a:xfrm>
          <a:prstGeom prst="can">
            <a:avLst>
              <a:gd name="adj" fmla="val 54509"/>
            </a:avLst>
          </a:prstGeom>
          <a:gradFill>
            <a:gsLst>
              <a:gs pos="20000">
                <a:srgbClr val="00FFFF"/>
              </a:gs>
              <a:gs pos="47000">
                <a:srgbClr val="0070C0"/>
              </a:gs>
              <a:gs pos="80000">
                <a:srgbClr val="00FFFF"/>
              </a:gs>
            </a:gsLst>
            <a:lin ang="10800000" scaled="1"/>
          </a:gradFill>
          <a:ln w="9525">
            <a:solidFill>
              <a:schemeClr val="tx1"/>
            </a:solidFill>
            <a:round/>
            <a:headEnd/>
            <a:tailEnd/>
          </a:ln>
        </p:spPr>
        <p:txBody>
          <a:bodyPr wrap="none" anchor="ctr"/>
          <a:lstStyle/>
          <a:p>
            <a:endParaRPr lang="en-US">
              <a:latin typeface="Calibri" panose="020F0502020204030204" pitchFamily="34" charset="0"/>
              <a:cs typeface="Calibri" panose="020F0502020204030204" pitchFamily="34" charset="0"/>
            </a:endParaRPr>
          </a:p>
        </p:txBody>
      </p:sp>
      <p:grpSp>
        <p:nvGrpSpPr>
          <p:cNvPr id="34942" name="Group 204"/>
          <p:cNvGrpSpPr>
            <a:grpSpLocks/>
          </p:cNvGrpSpPr>
          <p:nvPr/>
        </p:nvGrpSpPr>
        <p:grpSpPr bwMode="auto">
          <a:xfrm>
            <a:off x="5541963" y="2457277"/>
            <a:ext cx="639762" cy="215900"/>
            <a:chOff x="3990" y="1256"/>
            <a:chExt cx="403" cy="136"/>
          </a:xfrm>
        </p:grpSpPr>
        <p:sp>
          <p:nvSpPr>
            <p:cNvPr id="34980" name="Line 205"/>
            <p:cNvSpPr>
              <a:spLocks noChangeShapeType="1"/>
            </p:cNvSpPr>
            <p:nvPr/>
          </p:nvSpPr>
          <p:spPr bwMode="auto">
            <a:xfrm>
              <a:off x="3990" y="1256"/>
              <a:ext cx="403" cy="0"/>
            </a:xfrm>
            <a:prstGeom prst="line">
              <a:avLst/>
            </a:prstGeom>
            <a:noFill/>
            <a:ln w="19050">
              <a:solidFill>
                <a:schemeClr val="tx1"/>
              </a:solidFill>
              <a:round/>
              <a:headEnd/>
              <a:tailEnd/>
            </a:ln>
          </p:spPr>
          <p:txBody>
            <a:bodyPr wrap="none" anchor="ctr"/>
            <a:lstStyle/>
            <a:p>
              <a:endParaRPr lang="en-US">
                <a:latin typeface="Calibri" panose="020F0502020204030204" pitchFamily="34" charset="0"/>
                <a:cs typeface="Calibri" panose="020F0502020204030204" pitchFamily="34" charset="0"/>
              </a:endParaRPr>
            </a:p>
          </p:txBody>
        </p:sp>
        <p:sp>
          <p:nvSpPr>
            <p:cNvPr id="34981" name="Line 206"/>
            <p:cNvSpPr>
              <a:spLocks noChangeShapeType="1"/>
            </p:cNvSpPr>
            <p:nvPr/>
          </p:nvSpPr>
          <p:spPr bwMode="auto">
            <a:xfrm>
              <a:off x="4063" y="1301"/>
              <a:ext cx="257" cy="0"/>
            </a:xfrm>
            <a:prstGeom prst="line">
              <a:avLst/>
            </a:prstGeom>
            <a:noFill/>
            <a:ln w="19050">
              <a:solidFill>
                <a:schemeClr val="tx1"/>
              </a:solidFill>
              <a:round/>
              <a:headEnd/>
              <a:tailEnd/>
            </a:ln>
          </p:spPr>
          <p:txBody>
            <a:bodyPr wrap="none" anchor="ctr"/>
            <a:lstStyle/>
            <a:p>
              <a:endParaRPr lang="en-US">
                <a:latin typeface="Calibri" panose="020F0502020204030204" pitchFamily="34" charset="0"/>
                <a:cs typeface="Calibri" panose="020F0502020204030204" pitchFamily="34" charset="0"/>
              </a:endParaRPr>
            </a:p>
          </p:txBody>
        </p:sp>
        <p:sp>
          <p:nvSpPr>
            <p:cNvPr id="34982" name="Line 207"/>
            <p:cNvSpPr>
              <a:spLocks noChangeShapeType="1"/>
            </p:cNvSpPr>
            <p:nvPr/>
          </p:nvSpPr>
          <p:spPr bwMode="auto">
            <a:xfrm>
              <a:off x="4164" y="1392"/>
              <a:ext cx="56" cy="0"/>
            </a:xfrm>
            <a:prstGeom prst="line">
              <a:avLst/>
            </a:prstGeom>
            <a:noFill/>
            <a:ln w="19050">
              <a:solidFill>
                <a:schemeClr val="tx1"/>
              </a:solidFill>
              <a:round/>
              <a:headEnd/>
              <a:tailEnd/>
            </a:ln>
          </p:spPr>
          <p:txBody>
            <a:bodyPr wrap="none" anchor="ctr"/>
            <a:lstStyle/>
            <a:p>
              <a:endParaRPr lang="en-US">
                <a:latin typeface="Calibri" panose="020F0502020204030204" pitchFamily="34" charset="0"/>
                <a:cs typeface="Calibri" panose="020F0502020204030204" pitchFamily="34" charset="0"/>
              </a:endParaRPr>
            </a:p>
          </p:txBody>
        </p:sp>
        <p:sp>
          <p:nvSpPr>
            <p:cNvPr id="34983" name="Line 208"/>
            <p:cNvSpPr>
              <a:spLocks noChangeShapeType="1"/>
            </p:cNvSpPr>
            <p:nvPr/>
          </p:nvSpPr>
          <p:spPr bwMode="auto">
            <a:xfrm>
              <a:off x="4112" y="1346"/>
              <a:ext cx="160" cy="0"/>
            </a:xfrm>
            <a:prstGeom prst="line">
              <a:avLst/>
            </a:prstGeom>
            <a:noFill/>
            <a:ln w="19050">
              <a:solidFill>
                <a:schemeClr val="tx1"/>
              </a:solidFill>
              <a:round/>
              <a:headEnd/>
              <a:tailEnd/>
            </a:ln>
          </p:spPr>
          <p:txBody>
            <a:bodyPr wrap="none" anchor="ctr"/>
            <a:lstStyle/>
            <a:p>
              <a:endParaRPr lang="en-US">
                <a:latin typeface="Calibri" panose="020F0502020204030204" pitchFamily="34" charset="0"/>
                <a:cs typeface="Calibri" panose="020F0502020204030204" pitchFamily="34" charset="0"/>
              </a:endParaRPr>
            </a:p>
          </p:txBody>
        </p:sp>
      </p:grpSp>
      <p:sp>
        <p:nvSpPr>
          <p:cNvPr id="209105" name="AutoShape 209"/>
          <p:cNvSpPr>
            <a:spLocks noChangeArrowheads="1"/>
          </p:cNvSpPr>
          <p:nvPr/>
        </p:nvSpPr>
        <p:spPr bwMode="auto">
          <a:xfrm rot="27000000">
            <a:off x="5769769" y="2212009"/>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70300"/>
                </a:srgbClr>
              </a:gs>
              <a:gs pos="70000">
                <a:srgbClr val="FF0300">
                  <a:alpha val="83800"/>
                </a:srgbClr>
              </a:gs>
              <a:gs pos="100000">
                <a:srgbClr val="4D0808"/>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cs typeface="Calibri" panose="020F0502020204030204" pitchFamily="34" charset="0"/>
            </a:endParaRPr>
          </a:p>
        </p:txBody>
      </p:sp>
      <p:sp>
        <p:nvSpPr>
          <p:cNvPr id="34946" name="Line 210"/>
          <p:cNvSpPr>
            <a:spLocks noChangeShapeType="1"/>
          </p:cNvSpPr>
          <p:nvPr/>
        </p:nvSpPr>
        <p:spPr bwMode="auto">
          <a:xfrm>
            <a:off x="5902325" y="866602"/>
            <a:ext cx="1590675" cy="0"/>
          </a:xfrm>
          <a:prstGeom prst="line">
            <a:avLst/>
          </a:prstGeom>
          <a:noFill/>
          <a:ln w="3175">
            <a:solidFill>
              <a:schemeClr val="tx1"/>
            </a:solidFill>
            <a:round/>
            <a:headEnd/>
            <a:tailEnd/>
          </a:ln>
        </p:spPr>
        <p:txBody>
          <a:bodyPr wrap="none" anchor="ctr"/>
          <a:lstStyle/>
          <a:p>
            <a:endParaRPr lang="en-US">
              <a:latin typeface="Calibri" panose="020F0502020204030204" pitchFamily="34" charset="0"/>
              <a:cs typeface="Calibri" panose="020F0502020204030204" pitchFamily="34" charset="0"/>
            </a:endParaRPr>
          </a:p>
        </p:txBody>
      </p:sp>
      <p:sp>
        <p:nvSpPr>
          <p:cNvPr id="34947" name="Line 211"/>
          <p:cNvSpPr>
            <a:spLocks noChangeShapeType="1"/>
          </p:cNvSpPr>
          <p:nvPr/>
        </p:nvSpPr>
        <p:spPr bwMode="auto">
          <a:xfrm>
            <a:off x="5903913" y="2392190"/>
            <a:ext cx="1590675" cy="0"/>
          </a:xfrm>
          <a:prstGeom prst="line">
            <a:avLst/>
          </a:prstGeom>
          <a:noFill/>
          <a:ln w="3175">
            <a:solidFill>
              <a:schemeClr val="tx1"/>
            </a:solidFill>
            <a:round/>
            <a:headEnd/>
            <a:tailEnd/>
          </a:ln>
        </p:spPr>
        <p:txBody>
          <a:bodyPr wrap="none" anchor="ctr"/>
          <a:lstStyle/>
          <a:p>
            <a:endParaRPr lang="en-US">
              <a:latin typeface="Calibri" panose="020F0502020204030204" pitchFamily="34" charset="0"/>
              <a:cs typeface="Calibri" panose="020F0502020204030204" pitchFamily="34" charset="0"/>
            </a:endParaRPr>
          </a:p>
        </p:txBody>
      </p:sp>
      <p:sp>
        <p:nvSpPr>
          <p:cNvPr id="34948" name="Line 212"/>
          <p:cNvSpPr>
            <a:spLocks noChangeShapeType="1"/>
          </p:cNvSpPr>
          <p:nvPr/>
        </p:nvSpPr>
        <p:spPr bwMode="auto">
          <a:xfrm>
            <a:off x="6567488" y="874540"/>
            <a:ext cx="0" cy="1504950"/>
          </a:xfrm>
          <a:prstGeom prst="line">
            <a:avLst/>
          </a:prstGeom>
          <a:noFill/>
          <a:ln w="3175">
            <a:solidFill>
              <a:schemeClr val="tx1"/>
            </a:solidFill>
            <a:round/>
            <a:headEnd type="triangle" w="med" len="med"/>
            <a:tailEnd type="triangle" w="med" len="med"/>
          </a:ln>
        </p:spPr>
        <p:txBody>
          <a:bodyPr wrap="none" anchor="ctr"/>
          <a:lstStyle/>
          <a:p>
            <a:endParaRPr lang="en-US">
              <a:latin typeface="Calibri" panose="020F0502020204030204" pitchFamily="34" charset="0"/>
              <a:cs typeface="Calibri" panose="020F0502020204030204" pitchFamily="34" charset="0"/>
            </a:endParaRPr>
          </a:p>
        </p:txBody>
      </p:sp>
      <p:sp>
        <p:nvSpPr>
          <p:cNvPr id="34949" name="Text Box 213"/>
          <p:cNvSpPr txBox="1">
            <a:spLocks noChangeArrowheads="1"/>
          </p:cNvSpPr>
          <p:nvPr/>
        </p:nvSpPr>
        <p:spPr bwMode="auto">
          <a:xfrm>
            <a:off x="6237982" y="1411115"/>
            <a:ext cx="316112" cy="369332"/>
          </a:xfrm>
          <a:prstGeom prst="rect">
            <a:avLst/>
          </a:prstGeom>
          <a:noFill/>
          <a:ln w="3175" algn="ctr">
            <a:noFill/>
            <a:miter lim="800000"/>
            <a:headEnd/>
            <a:tailEnd/>
          </a:ln>
        </p:spPr>
        <p:txBody>
          <a:bodyPr wrap="none">
            <a:spAutoFit/>
          </a:bodyPr>
          <a:lstStyle/>
          <a:p>
            <a:r>
              <a:rPr lang="en-US">
                <a:latin typeface="Calibri" panose="020F0502020204030204" pitchFamily="34" charset="0"/>
                <a:cs typeface="Calibri" panose="020F0502020204030204" pitchFamily="34" charset="0"/>
              </a:rPr>
              <a:t>V</a:t>
            </a:r>
          </a:p>
        </p:txBody>
      </p:sp>
      <p:sp>
        <p:nvSpPr>
          <p:cNvPr id="209112" name="Oval 216"/>
          <p:cNvSpPr>
            <a:spLocks noChangeArrowheads="1"/>
          </p:cNvSpPr>
          <p:nvPr/>
        </p:nvSpPr>
        <p:spPr bwMode="auto">
          <a:xfrm>
            <a:off x="3644492" y="3039097"/>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113" name="Oval 217"/>
          <p:cNvSpPr>
            <a:spLocks noChangeArrowheads="1"/>
          </p:cNvSpPr>
          <p:nvPr/>
        </p:nvSpPr>
        <p:spPr bwMode="auto">
          <a:xfrm>
            <a:off x="3880644" y="3009728"/>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cs typeface="Calibri" panose="020F0502020204030204" pitchFamily="34" charset="0"/>
              </a:rPr>
              <a:t>-</a:t>
            </a:r>
          </a:p>
        </p:txBody>
      </p:sp>
      <p:sp>
        <p:nvSpPr>
          <p:cNvPr id="209114" name="Oval 218"/>
          <p:cNvSpPr>
            <a:spLocks noChangeArrowheads="1"/>
          </p:cNvSpPr>
          <p:nvPr/>
        </p:nvSpPr>
        <p:spPr bwMode="auto">
          <a:xfrm>
            <a:off x="4084637" y="3000996"/>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cs typeface="Calibri" panose="020F0502020204030204" pitchFamily="34" charset="0"/>
              </a:rPr>
              <a:t>-</a:t>
            </a:r>
          </a:p>
        </p:txBody>
      </p:sp>
      <p:sp>
        <p:nvSpPr>
          <p:cNvPr id="209115" name="Oval 219"/>
          <p:cNvSpPr>
            <a:spLocks noChangeArrowheads="1"/>
          </p:cNvSpPr>
          <p:nvPr/>
        </p:nvSpPr>
        <p:spPr bwMode="auto">
          <a:xfrm>
            <a:off x="4508500" y="2990677"/>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116" name="Oval 220"/>
          <p:cNvSpPr>
            <a:spLocks noChangeArrowheads="1"/>
          </p:cNvSpPr>
          <p:nvPr/>
        </p:nvSpPr>
        <p:spPr bwMode="auto">
          <a:xfrm>
            <a:off x="4845844" y="3001790"/>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cs typeface="Calibri" panose="020F0502020204030204" pitchFamily="34" charset="0"/>
              </a:rPr>
              <a:t>-</a:t>
            </a:r>
          </a:p>
        </p:txBody>
      </p:sp>
      <p:sp>
        <p:nvSpPr>
          <p:cNvPr id="209117" name="Oval 221"/>
          <p:cNvSpPr>
            <a:spLocks noChangeArrowheads="1"/>
          </p:cNvSpPr>
          <p:nvPr/>
        </p:nvSpPr>
        <p:spPr bwMode="auto">
          <a:xfrm>
            <a:off x="5121275" y="3008140"/>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118" name="Oval 222"/>
          <p:cNvSpPr>
            <a:spLocks noChangeArrowheads="1"/>
          </p:cNvSpPr>
          <p:nvPr/>
        </p:nvSpPr>
        <p:spPr bwMode="auto">
          <a:xfrm>
            <a:off x="5318125" y="3014490"/>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209119" name="AutoShape 223"/>
          <p:cNvSpPr>
            <a:spLocks noChangeArrowheads="1"/>
          </p:cNvSpPr>
          <p:nvPr/>
        </p:nvSpPr>
        <p:spPr bwMode="auto">
          <a:xfrm rot="5400000">
            <a:off x="4502944" y="2521571"/>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lIns="46800" tIns="36000" anchor="ctr"/>
          <a:lstStyle/>
          <a:p>
            <a:pPr>
              <a:defRPr/>
            </a:pPr>
            <a:endParaRPr lang="en-US">
              <a:latin typeface="Calibri" panose="020F0502020204030204" pitchFamily="34" charset="0"/>
              <a:cs typeface="Calibri" panose="020F0502020204030204" pitchFamily="34" charset="0"/>
            </a:endParaRPr>
          </a:p>
        </p:txBody>
      </p:sp>
      <p:sp>
        <p:nvSpPr>
          <p:cNvPr id="209120" name="AutoShape 224"/>
          <p:cNvSpPr>
            <a:spLocks noChangeArrowheads="1"/>
          </p:cNvSpPr>
          <p:nvPr/>
        </p:nvSpPr>
        <p:spPr bwMode="auto">
          <a:xfrm rot="5400000">
            <a:off x="4509294" y="1899271"/>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cs typeface="Calibri" panose="020F0502020204030204" pitchFamily="34" charset="0"/>
            </a:endParaRPr>
          </a:p>
        </p:txBody>
      </p:sp>
      <p:sp>
        <p:nvSpPr>
          <p:cNvPr id="209121" name="AutoShape 225"/>
          <p:cNvSpPr>
            <a:spLocks noChangeArrowheads="1"/>
          </p:cNvSpPr>
          <p:nvPr/>
        </p:nvSpPr>
        <p:spPr bwMode="auto">
          <a:xfrm rot="10800000">
            <a:off x="4813300" y="742777"/>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cs typeface="Calibri" panose="020F0502020204030204" pitchFamily="34" charset="0"/>
            </a:endParaRPr>
          </a:p>
        </p:txBody>
      </p:sp>
      <p:sp>
        <p:nvSpPr>
          <p:cNvPr id="209122" name="AutoShape 226"/>
          <p:cNvSpPr>
            <a:spLocks noChangeArrowheads="1"/>
          </p:cNvSpPr>
          <p:nvPr/>
        </p:nvSpPr>
        <p:spPr bwMode="auto">
          <a:xfrm rot="5400000">
            <a:off x="4504531" y="1113459"/>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cs typeface="Calibri" panose="020F0502020204030204" pitchFamily="34" charset="0"/>
            </a:endParaRPr>
          </a:p>
        </p:txBody>
      </p:sp>
      <p:sp>
        <p:nvSpPr>
          <p:cNvPr id="209123" name="AutoShape 227"/>
          <p:cNvSpPr>
            <a:spLocks noChangeArrowheads="1"/>
          </p:cNvSpPr>
          <p:nvPr/>
        </p:nvSpPr>
        <p:spPr bwMode="auto">
          <a:xfrm rot="10800000">
            <a:off x="5389563" y="742777"/>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cs typeface="Calibri" panose="020F0502020204030204" pitchFamily="34" charset="0"/>
            </a:endParaRPr>
          </a:p>
        </p:txBody>
      </p:sp>
      <p:sp>
        <p:nvSpPr>
          <p:cNvPr id="209124" name="AutoShape 228"/>
          <p:cNvSpPr>
            <a:spLocks noChangeArrowheads="1"/>
          </p:cNvSpPr>
          <p:nvPr/>
        </p:nvSpPr>
        <p:spPr bwMode="auto">
          <a:xfrm rot="16200000">
            <a:off x="5766594" y="927721"/>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cs typeface="Calibri" panose="020F0502020204030204" pitchFamily="34" charset="0"/>
            </a:endParaRPr>
          </a:p>
        </p:txBody>
      </p:sp>
      <p:sp>
        <p:nvSpPr>
          <p:cNvPr id="209125" name="AutoShape 229"/>
          <p:cNvSpPr>
            <a:spLocks noChangeArrowheads="1"/>
          </p:cNvSpPr>
          <p:nvPr/>
        </p:nvSpPr>
        <p:spPr bwMode="auto">
          <a:xfrm rot="16200000">
            <a:off x="5766594" y="2213596"/>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9501"/>
                </a:srgbClr>
              </a:gs>
              <a:gs pos="75000">
                <a:srgbClr val="0087E6">
                  <a:alpha val="86500"/>
                </a:srgbClr>
              </a:gs>
              <a:gs pos="100000">
                <a:srgbClr val="005CBF"/>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cs typeface="Calibri" panose="020F0502020204030204" pitchFamily="34" charset="0"/>
            </a:endParaRPr>
          </a:p>
        </p:txBody>
      </p:sp>
      <p:sp>
        <p:nvSpPr>
          <p:cNvPr id="328" name="Oval 19"/>
          <p:cNvSpPr>
            <a:spLocks noChangeArrowheads="1"/>
          </p:cNvSpPr>
          <p:nvPr/>
        </p:nvSpPr>
        <p:spPr bwMode="auto">
          <a:xfrm>
            <a:off x="280387" y="563244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33" name="Oval 24"/>
          <p:cNvSpPr>
            <a:spLocks noChangeArrowheads="1"/>
          </p:cNvSpPr>
          <p:nvPr/>
        </p:nvSpPr>
        <p:spPr bwMode="auto">
          <a:xfrm>
            <a:off x="184247" y="540384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cs typeface="Calibri" panose="020F0502020204030204" pitchFamily="34" charset="0"/>
              </a:rPr>
              <a:t>+</a:t>
            </a:r>
          </a:p>
        </p:txBody>
      </p:sp>
      <p:sp>
        <p:nvSpPr>
          <p:cNvPr id="335" name="Oval 26"/>
          <p:cNvSpPr>
            <a:spLocks noChangeArrowheads="1"/>
          </p:cNvSpPr>
          <p:nvPr/>
        </p:nvSpPr>
        <p:spPr bwMode="auto">
          <a:xfrm>
            <a:off x="2178147" y="5693084"/>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cs typeface="Calibri" panose="020F0502020204030204" pitchFamily="34" charset="0"/>
              </a:rPr>
              <a:t>+</a:t>
            </a:r>
          </a:p>
        </p:txBody>
      </p:sp>
      <p:sp>
        <p:nvSpPr>
          <p:cNvPr id="336" name="Oval 27"/>
          <p:cNvSpPr>
            <a:spLocks noChangeArrowheads="1"/>
          </p:cNvSpPr>
          <p:nvPr/>
        </p:nvSpPr>
        <p:spPr bwMode="auto">
          <a:xfrm>
            <a:off x="3056034" y="5682766"/>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cs typeface="Calibri" panose="020F0502020204030204" pitchFamily="34" charset="0"/>
              </a:rPr>
              <a:t>+</a:t>
            </a:r>
          </a:p>
        </p:txBody>
      </p:sp>
      <p:sp>
        <p:nvSpPr>
          <p:cNvPr id="337" name="Oval 117"/>
          <p:cNvSpPr>
            <a:spLocks noChangeArrowheads="1"/>
          </p:cNvSpPr>
          <p:nvPr/>
        </p:nvSpPr>
        <p:spPr bwMode="auto">
          <a:xfrm>
            <a:off x="558800" y="5518459"/>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340" name="Oval 120"/>
          <p:cNvSpPr>
            <a:spLocks noChangeArrowheads="1"/>
          </p:cNvSpPr>
          <p:nvPr/>
        </p:nvSpPr>
        <p:spPr bwMode="auto">
          <a:xfrm>
            <a:off x="1004190" y="5405576"/>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cs typeface="Calibri" panose="020F0502020204030204" pitchFamily="34" charset="0"/>
              </a:rPr>
              <a:t>+</a:t>
            </a:r>
          </a:p>
        </p:txBody>
      </p:sp>
      <p:sp>
        <p:nvSpPr>
          <p:cNvPr id="342" name="Oval 122"/>
          <p:cNvSpPr>
            <a:spLocks noChangeArrowheads="1"/>
          </p:cNvSpPr>
          <p:nvPr/>
        </p:nvSpPr>
        <p:spPr bwMode="auto">
          <a:xfrm>
            <a:off x="1153319" y="5634347"/>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43" name="Oval 123"/>
          <p:cNvSpPr>
            <a:spLocks noChangeArrowheads="1"/>
          </p:cNvSpPr>
          <p:nvPr/>
        </p:nvSpPr>
        <p:spPr bwMode="auto">
          <a:xfrm>
            <a:off x="1403352" y="542655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cs typeface="Calibri" panose="020F0502020204030204" pitchFamily="34" charset="0"/>
              </a:rPr>
              <a:t>-</a:t>
            </a:r>
          </a:p>
        </p:txBody>
      </p:sp>
      <p:sp>
        <p:nvSpPr>
          <p:cNvPr id="344" name="Oval 124"/>
          <p:cNvSpPr>
            <a:spLocks noChangeArrowheads="1"/>
          </p:cNvSpPr>
          <p:nvPr/>
        </p:nvSpPr>
        <p:spPr bwMode="auto">
          <a:xfrm>
            <a:off x="1509713" y="556339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cs typeface="Calibri" panose="020F0502020204030204" pitchFamily="34" charset="0"/>
              </a:rPr>
              <a:t>+</a:t>
            </a:r>
          </a:p>
        </p:txBody>
      </p:sp>
      <p:sp>
        <p:nvSpPr>
          <p:cNvPr id="345" name="Oval 125"/>
          <p:cNvSpPr>
            <a:spLocks noChangeArrowheads="1"/>
          </p:cNvSpPr>
          <p:nvPr/>
        </p:nvSpPr>
        <p:spPr bwMode="auto">
          <a:xfrm>
            <a:off x="1865312" y="5598939"/>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cs typeface="Calibri" panose="020F0502020204030204" pitchFamily="34" charset="0"/>
              </a:rPr>
              <a:t>-</a:t>
            </a:r>
          </a:p>
        </p:txBody>
      </p:sp>
      <p:sp>
        <p:nvSpPr>
          <p:cNvPr id="347" name="Oval 127"/>
          <p:cNvSpPr>
            <a:spLocks noChangeArrowheads="1"/>
          </p:cNvSpPr>
          <p:nvPr/>
        </p:nvSpPr>
        <p:spPr bwMode="auto">
          <a:xfrm>
            <a:off x="1960658" y="5426384"/>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cs typeface="Calibri" panose="020F0502020204030204" pitchFamily="34" charset="0"/>
              </a:rPr>
              <a:t>+</a:t>
            </a:r>
          </a:p>
        </p:txBody>
      </p:sp>
      <p:sp>
        <p:nvSpPr>
          <p:cNvPr id="349" name="Oval 129"/>
          <p:cNvSpPr>
            <a:spLocks noChangeArrowheads="1"/>
          </p:cNvSpPr>
          <p:nvPr/>
        </p:nvSpPr>
        <p:spPr bwMode="auto">
          <a:xfrm>
            <a:off x="2173384" y="5486709"/>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50" name="Oval 130"/>
          <p:cNvSpPr>
            <a:spLocks noChangeArrowheads="1"/>
          </p:cNvSpPr>
          <p:nvPr/>
        </p:nvSpPr>
        <p:spPr bwMode="auto">
          <a:xfrm>
            <a:off x="2346423" y="544671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cs typeface="Calibri" panose="020F0502020204030204" pitchFamily="34" charset="0"/>
              </a:rPr>
              <a:t>+</a:t>
            </a:r>
          </a:p>
        </p:txBody>
      </p:sp>
      <p:sp>
        <p:nvSpPr>
          <p:cNvPr id="352" name="Oval 132"/>
          <p:cNvSpPr>
            <a:spLocks noChangeArrowheads="1"/>
          </p:cNvSpPr>
          <p:nvPr/>
        </p:nvSpPr>
        <p:spPr bwMode="auto">
          <a:xfrm>
            <a:off x="749301" y="5618159"/>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cs typeface="Calibri" panose="020F0502020204030204" pitchFamily="34" charset="0"/>
              </a:rPr>
              <a:t>-</a:t>
            </a:r>
          </a:p>
        </p:txBody>
      </p:sp>
      <p:sp>
        <p:nvSpPr>
          <p:cNvPr id="353" name="Oval 133"/>
          <p:cNvSpPr>
            <a:spLocks noChangeArrowheads="1"/>
          </p:cNvSpPr>
          <p:nvPr/>
        </p:nvSpPr>
        <p:spPr bwMode="auto">
          <a:xfrm>
            <a:off x="2538509" y="5586721"/>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cs typeface="Calibri" panose="020F0502020204030204" pitchFamily="34" charset="0"/>
              </a:rPr>
              <a:t>+</a:t>
            </a:r>
          </a:p>
        </p:txBody>
      </p:sp>
      <p:sp>
        <p:nvSpPr>
          <p:cNvPr id="355" name="Oval 135"/>
          <p:cNvSpPr>
            <a:spLocks noChangeArrowheads="1"/>
          </p:cNvSpPr>
          <p:nvPr/>
        </p:nvSpPr>
        <p:spPr bwMode="auto">
          <a:xfrm>
            <a:off x="2735263" y="5614672"/>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cs typeface="Calibri" panose="020F0502020204030204" pitchFamily="34" charset="0"/>
              </a:rPr>
              <a:t>-</a:t>
            </a:r>
          </a:p>
        </p:txBody>
      </p:sp>
      <p:sp>
        <p:nvSpPr>
          <p:cNvPr id="357" name="Oval 137"/>
          <p:cNvSpPr>
            <a:spLocks noChangeArrowheads="1"/>
          </p:cNvSpPr>
          <p:nvPr/>
        </p:nvSpPr>
        <p:spPr bwMode="auto">
          <a:xfrm>
            <a:off x="3094038" y="548481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cs typeface="Calibri" panose="020F0502020204030204" pitchFamily="34" charset="0"/>
              </a:rPr>
              <a:t>-</a:t>
            </a:r>
          </a:p>
        </p:txBody>
      </p:sp>
      <p:sp>
        <p:nvSpPr>
          <p:cNvPr id="360" name="Oval 140"/>
          <p:cNvSpPr>
            <a:spLocks noChangeArrowheads="1"/>
          </p:cNvSpPr>
          <p:nvPr/>
        </p:nvSpPr>
        <p:spPr bwMode="auto">
          <a:xfrm>
            <a:off x="4084638" y="5420204"/>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cs typeface="Calibri" panose="020F0502020204030204" pitchFamily="34" charset="0"/>
              </a:rPr>
              <a:t>-</a:t>
            </a:r>
          </a:p>
        </p:txBody>
      </p:sp>
      <p:sp>
        <p:nvSpPr>
          <p:cNvPr id="363" name="Oval 143"/>
          <p:cNvSpPr>
            <a:spLocks noChangeArrowheads="1"/>
          </p:cNvSpPr>
          <p:nvPr/>
        </p:nvSpPr>
        <p:spPr bwMode="auto">
          <a:xfrm>
            <a:off x="5384006" y="544560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cs typeface="Calibri" panose="020F0502020204030204" pitchFamily="34" charset="0"/>
              </a:rPr>
              <a:t>-</a:t>
            </a:r>
          </a:p>
        </p:txBody>
      </p:sp>
      <p:sp>
        <p:nvSpPr>
          <p:cNvPr id="364" name="Oval 144"/>
          <p:cNvSpPr>
            <a:spLocks noChangeArrowheads="1"/>
          </p:cNvSpPr>
          <p:nvPr/>
        </p:nvSpPr>
        <p:spPr bwMode="auto">
          <a:xfrm>
            <a:off x="3622772" y="5470663"/>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365" name="Oval 145"/>
          <p:cNvSpPr>
            <a:spLocks noChangeArrowheads="1"/>
          </p:cNvSpPr>
          <p:nvPr/>
        </p:nvSpPr>
        <p:spPr bwMode="auto">
          <a:xfrm>
            <a:off x="4895851" y="5530986"/>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cs typeface="Calibri" panose="020F0502020204030204" pitchFamily="34" charset="0"/>
              </a:rPr>
              <a:t>+</a:t>
            </a:r>
          </a:p>
        </p:txBody>
      </p:sp>
      <p:sp>
        <p:nvSpPr>
          <p:cNvPr id="366" name="Oval 146"/>
          <p:cNvSpPr>
            <a:spLocks noChangeArrowheads="1"/>
          </p:cNvSpPr>
          <p:nvPr/>
        </p:nvSpPr>
        <p:spPr bwMode="auto">
          <a:xfrm>
            <a:off x="6173788" y="566816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cs typeface="Calibri" panose="020F0502020204030204" pitchFamily="34" charset="0"/>
              </a:rPr>
              <a:t>+</a:t>
            </a:r>
          </a:p>
        </p:txBody>
      </p:sp>
      <p:sp>
        <p:nvSpPr>
          <p:cNvPr id="368" name="Oval 148"/>
          <p:cNvSpPr>
            <a:spLocks noChangeArrowheads="1"/>
          </p:cNvSpPr>
          <p:nvPr/>
        </p:nvSpPr>
        <p:spPr bwMode="auto">
          <a:xfrm>
            <a:off x="3760980" y="550258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cs typeface="Calibri" panose="020F0502020204030204" pitchFamily="34" charset="0"/>
              </a:rPr>
              <a:t>-</a:t>
            </a:r>
          </a:p>
        </p:txBody>
      </p:sp>
      <p:sp>
        <p:nvSpPr>
          <p:cNvPr id="369" name="Oval 149"/>
          <p:cNvSpPr>
            <a:spLocks noChangeArrowheads="1"/>
          </p:cNvSpPr>
          <p:nvPr/>
        </p:nvSpPr>
        <p:spPr bwMode="auto">
          <a:xfrm>
            <a:off x="4284759" y="5407161"/>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cs typeface="Calibri" panose="020F0502020204030204" pitchFamily="34" charset="0"/>
              </a:rPr>
              <a:t>+</a:t>
            </a:r>
          </a:p>
        </p:txBody>
      </p:sp>
      <p:sp>
        <p:nvSpPr>
          <p:cNvPr id="370" name="Oval 150"/>
          <p:cNvSpPr>
            <a:spLocks noChangeArrowheads="1"/>
          </p:cNvSpPr>
          <p:nvPr/>
        </p:nvSpPr>
        <p:spPr bwMode="auto">
          <a:xfrm>
            <a:off x="3953669" y="552529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cs typeface="Calibri" panose="020F0502020204030204" pitchFamily="34" charset="0"/>
              </a:rPr>
              <a:t>+</a:t>
            </a:r>
          </a:p>
        </p:txBody>
      </p:sp>
      <p:sp>
        <p:nvSpPr>
          <p:cNvPr id="373" name="Oval 153"/>
          <p:cNvSpPr>
            <a:spLocks noChangeArrowheads="1"/>
          </p:cNvSpPr>
          <p:nvPr/>
        </p:nvSpPr>
        <p:spPr bwMode="auto">
          <a:xfrm>
            <a:off x="4591050" y="554910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74" name="Oval 154"/>
          <p:cNvSpPr>
            <a:spLocks noChangeArrowheads="1"/>
          </p:cNvSpPr>
          <p:nvPr/>
        </p:nvSpPr>
        <p:spPr bwMode="auto">
          <a:xfrm>
            <a:off x="4491037" y="5471967"/>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cs typeface="Calibri" panose="020F0502020204030204" pitchFamily="34" charset="0"/>
              </a:rPr>
              <a:t>+</a:t>
            </a:r>
          </a:p>
        </p:txBody>
      </p:sp>
      <p:sp>
        <p:nvSpPr>
          <p:cNvPr id="375" name="Oval 155"/>
          <p:cNvSpPr>
            <a:spLocks noChangeArrowheads="1"/>
          </p:cNvSpPr>
          <p:nvPr/>
        </p:nvSpPr>
        <p:spPr bwMode="auto">
          <a:xfrm>
            <a:off x="4904582" y="5530987"/>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79" name="Oval 159"/>
          <p:cNvSpPr>
            <a:spLocks noChangeArrowheads="1"/>
          </p:cNvSpPr>
          <p:nvPr/>
        </p:nvSpPr>
        <p:spPr bwMode="auto">
          <a:xfrm>
            <a:off x="5167313" y="551528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cs typeface="Calibri" panose="020F0502020204030204" pitchFamily="34" charset="0"/>
              </a:rPr>
              <a:t>-</a:t>
            </a:r>
          </a:p>
        </p:txBody>
      </p:sp>
      <p:sp>
        <p:nvSpPr>
          <p:cNvPr id="380" name="Oval 160"/>
          <p:cNvSpPr>
            <a:spLocks noChangeArrowheads="1"/>
          </p:cNvSpPr>
          <p:nvPr/>
        </p:nvSpPr>
        <p:spPr bwMode="auto">
          <a:xfrm>
            <a:off x="5119688" y="542638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cs typeface="Calibri" panose="020F0502020204030204" pitchFamily="34" charset="0"/>
              </a:rPr>
              <a:t>+</a:t>
            </a:r>
          </a:p>
        </p:txBody>
      </p:sp>
      <p:sp>
        <p:nvSpPr>
          <p:cNvPr id="381" name="Oval 161"/>
          <p:cNvSpPr>
            <a:spLocks noChangeArrowheads="1"/>
          </p:cNvSpPr>
          <p:nvPr/>
        </p:nvSpPr>
        <p:spPr bwMode="auto">
          <a:xfrm>
            <a:off x="5583334" y="5469076"/>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cs typeface="Calibri" panose="020F0502020204030204" pitchFamily="34" charset="0"/>
              </a:rPr>
              <a:t>-</a:t>
            </a:r>
          </a:p>
        </p:txBody>
      </p:sp>
      <p:sp>
        <p:nvSpPr>
          <p:cNvPr id="382" name="Oval 162"/>
          <p:cNvSpPr>
            <a:spLocks noChangeArrowheads="1"/>
          </p:cNvSpPr>
          <p:nvPr/>
        </p:nvSpPr>
        <p:spPr bwMode="auto">
          <a:xfrm>
            <a:off x="5431631" y="5452406"/>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cs typeface="Calibri" panose="020F0502020204030204" pitchFamily="34" charset="0"/>
              </a:rPr>
              <a:t>+</a:t>
            </a:r>
          </a:p>
        </p:txBody>
      </p:sp>
      <p:sp>
        <p:nvSpPr>
          <p:cNvPr id="384" name="Oval 164"/>
          <p:cNvSpPr>
            <a:spLocks noChangeArrowheads="1"/>
          </p:cNvSpPr>
          <p:nvPr/>
        </p:nvSpPr>
        <p:spPr bwMode="auto">
          <a:xfrm>
            <a:off x="5998150" y="5698952"/>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cs typeface="Calibri" panose="020F0502020204030204" pitchFamily="34" charset="0"/>
              </a:rPr>
              <a:t>-</a:t>
            </a:r>
          </a:p>
        </p:txBody>
      </p:sp>
      <p:sp>
        <p:nvSpPr>
          <p:cNvPr id="385" name="Oval 165"/>
          <p:cNvSpPr>
            <a:spLocks noChangeArrowheads="1"/>
          </p:cNvSpPr>
          <p:nvPr/>
        </p:nvSpPr>
        <p:spPr bwMode="auto">
          <a:xfrm>
            <a:off x="6403976" y="5627684"/>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86" name="Oval 166"/>
          <p:cNvSpPr>
            <a:spLocks noChangeArrowheads="1"/>
          </p:cNvSpPr>
          <p:nvPr/>
        </p:nvSpPr>
        <p:spPr bwMode="auto">
          <a:xfrm>
            <a:off x="7072313" y="540069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cs typeface="Calibri" panose="020F0502020204030204" pitchFamily="34" charset="0"/>
              </a:rPr>
              <a:t>-</a:t>
            </a:r>
          </a:p>
        </p:txBody>
      </p:sp>
      <p:sp>
        <p:nvSpPr>
          <p:cNvPr id="388" name="Oval 168"/>
          <p:cNvSpPr>
            <a:spLocks noChangeArrowheads="1"/>
          </p:cNvSpPr>
          <p:nvPr/>
        </p:nvSpPr>
        <p:spPr bwMode="auto">
          <a:xfrm>
            <a:off x="7826950" y="5439084"/>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389" name="Oval 169"/>
          <p:cNvSpPr>
            <a:spLocks noChangeArrowheads="1"/>
          </p:cNvSpPr>
          <p:nvPr/>
        </p:nvSpPr>
        <p:spPr bwMode="auto">
          <a:xfrm>
            <a:off x="8598473" y="5413372"/>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cs typeface="Calibri" panose="020F0502020204030204" pitchFamily="34" charset="0"/>
              </a:rPr>
              <a:t>-</a:t>
            </a:r>
          </a:p>
        </p:txBody>
      </p:sp>
      <p:sp>
        <p:nvSpPr>
          <p:cNvPr id="392" name="Oval 172"/>
          <p:cNvSpPr>
            <a:spLocks noChangeArrowheads="1"/>
          </p:cNvSpPr>
          <p:nvPr/>
        </p:nvSpPr>
        <p:spPr bwMode="auto">
          <a:xfrm>
            <a:off x="8341519" y="5686280"/>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cs typeface="Calibri" panose="020F0502020204030204" pitchFamily="34" charset="0"/>
              </a:rPr>
              <a:t>+</a:t>
            </a:r>
          </a:p>
        </p:txBody>
      </p:sp>
      <p:sp>
        <p:nvSpPr>
          <p:cNvPr id="393" name="Oval 173"/>
          <p:cNvSpPr>
            <a:spLocks noChangeArrowheads="1"/>
          </p:cNvSpPr>
          <p:nvPr/>
        </p:nvSpPr>
        <p:spPr bwMode="auto">
          <a:xfrm>
            <a:off x="6807199" y="5494643"/>
            <a:ext cx="131764"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395" name="Oval 175"/>
          <p:cNvSpPr>
            <a:spLocks noChangeArrowheads="1"/>
          </p:cNvSpPr>
          <p:nvPr/>
        </p:nvSpPr>
        <p:spPr bwMode="auto">
          <a:xfrm>
            <a:off x="7154863" y="5574021"/>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cs typeface="Calibri" panose="020F0502020204030204" pitchFamily="34" charset="0"/>
              </a:rPr>
              <a:t>+</a:t>
            </a:r>
          </a:p>
        </p:txBody>
      </p:sp>
      <p:sp>
        <p:nvSpPr>
          <p:cNvPr id="399" name="Oval 179"/>
          <p:cNvSpPr>
            <a:spLocks noChangeArrowheads="1"/>
          </p:cNvSpPr>
          <p:nvPr/>
        </p:nvSpPr>
        <p:spPr bwMode="auto">
          <a:xfrm>
            <a:off x="7469761" y="5604491"/>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400" name="Oval 180"/>
          <p:cNvSpPr>
            <a:spLocks noChangeArrowheads="1"/>
          </p:cNvSpPr>
          <p:nvPr/>
        </p:nvSpPr>
        <p:spPr bwMode="auto">
          <a:xfrm>
            <a:off x="7578641" y="5464167"/>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402" name="Oval 182"/>
          <p:cNvSpPr>
            <a:spLocks noChangeArrowheads="1"/>
          </p:cNvSpPr>
          <p:nvPr/>
        </p:nvSpPr>
        <p:spPr bwMode="auto">
          <a:xfrm>
            <a:off x="7908706" y="558606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latin typeface="Calibri" panose="020F0502020204030204" pitchFamily="34" charset="0"/>
                <a:cs typeface="Calibri" panose="020F0502020204030204" pitchFamily="34" charset="0"/>
              </a:rPr>
              <a:t>+</a:t>
            </a:r>
          </a:p>
        </p:txBody>
      </p:sp>
      <p:sp>
        <p:nvSpPr>
          <p:cNvPr id="404" name="Oval 184"/>
          <p:cNvSpPr>
            <a:spLocks noChangeArrowheads="1"/>
          </p:cNvSpPr>
          <p:nvPr/>
        </p:nvSpPr>
        <p:spPr bwMode="auto">
          <a:xfrm>
            <a:off x="8173244" y="5699121"/>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408" name="Oval 188"/>
          <p:cNvSpPr>
            <a:spLocks noChangeArrowheads="1"/>
          </p:cNvSpPr>
          <p:nvPr/>
        </p:nvSpPr>
        <p:spPr bwMode="auto">
          <a:xfrm>
            <a:off x="6700044" y="5712304"/>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cs typeface="Calibri" panose="020F0502020204030204" pitchFamily="34" charset="0"/>
              </a:rPr>
              <a:t>-</a:t>
            </a:r>
          </a:p>
        </p:txBody>
      </p:sp>
      <p:sp>
        <p:nvSpPr>
          <p:cNvPr id="409" name="Oval 189"/>
          <p:cNvSpPr>
            <a:spLocks noChangeArrowheads="1"/>
          </p:cNvSpPr>
          <p:nvPr/>
        </p:nvSpPr>
        <p:spPr bwMode="auto">
          <a:xfrm>
            <a:off x="8705057" y="5595281"/>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latin typeface="Calibri" panose="020F0502020204030204" pitchFamily="34" charset="0"/>
                <a:cs typeface="Calibri" panose="020F0502020204030204" pitchFamily="34" charset="0"/>
              </a:rPr>
              <a:t>+</a:t>
            </a:r>
          </a:p>
        </p:txBody>
      </p:sp>
      <p:sp>
        <p:nvSpPr>
          <p:cNvPr id="414" name="Oval 216"/>
          <p:cNvSpPr>
            <a:spLocks noChangeArrowheads="1"/>
          </p:cNvSpPr>
          <p:nvPr/>
        </p:nvSpPr>
        <p:spPr bwMode="auto">
          <a:xfrm>
            <a:off x="3849880" y="5514628"/>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cs typeface="Calibri" panose="020F0502020204030204" pitchFamily="34" charset="0"/>
              </a:rPr>
              <a:t>-</a:t>
            </a:r>
          </a:p>
        </p:txBody>
      </p:sp>
      <p:sp>
        <p:nvSpPr>
          <p:cNvPr id="415" name="Oval 217"/>
          <p:cNvSpPr>
            <a:spLocks noChangeArrowheads="1"/>
          </p:cNvSpPr>
          <p:nvPr/>
        </p:nvSpPr>
        <p:spPr bwMode="auto">
          <a:xfrm>
            <a:off x="4336353" y="2993851"/>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cs typeface="Calibri" panose="020F0502020204030204" pitchFamily="34" charset="0"/>
              </a:rPr>
              <a:t>-</a:t>
            </a:r>
          </a:p>
        </p:txBody>
      </p:sp>
      <p:sp>
        <p:nvSpPr>
          <p:cNvPr id="416" name="Oval 218"/>
          <p:cNvSpPr>
            <a:spLocks noChangeArrowheads="1"/>
          </p:cNvSpPr>
          <p:nvPr/>
        </p:nvSpPr>
        <p:spPr bwMode="auto">
          <a:xfrm>
            <a:off x="4204590" y="5532576"/>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417" name="Oval 219"/>
          <p:cNvSpPr>
            <a:spLocks noChangeArrowheads="1"/>
          </p:cNvSpPr>
          <p:nvPr/>
        </p:nvSpPr>
        <p:spPr bwMode="auto">
          <a:xfrm>
            <a:off x="4677762" y="2989089"/>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cs typeface="Calibri" panose="020F0502020204030204" pitchFamily="34" charset="0"/>
              </a:rPr>
              <a:t>-</a:t>
            </a:r>
          </a:p>
        </p:txBody>
      </p:sp>
      <p:sp>
        <p:nvSpPr>
          <p:cNvPr id="418" name="Oval 220"/>
          <p:cNvSpPr>
            <a:spLocks noChangeArrowheads="1"/>
          </p:cNvSpPr>
          <p:nvPr/>
        </p:nvSpPr>
        <p:spPr bwMode="auto">
          <a:xfrm>
            <a:off x="4747418" y="5531781"/>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419" name="Oval 221"/>
          <p:cNvSpPr>
            <a:spLocks noChangeArrowheads="1"/>
          </p:cNvSpPr>
          <p:nvPr/>
        </p:nvSpPr>
        <p:spPr bwMode="auto">
          <a:xfrm>
            <a:off x="5478558" y="3052590"/>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latin typeface="Calibri" panose="020F0502020204030204" pitchFamily="34" charset="0"/>
                <a:cs typeface="Calibri" panose="020F0502020204030204" pitchFamily="34" charset="0"/>
              </a:rPr>
              <a:t>-</a:t>
            </a:r>
          </a:p>
        </p:txBody>
      </p:sp>
      <p:sp>
        <p:nvSpPr>
          <p:cNvPr id="420" name="Oval 222"/>
          <p:cNvSpPr>
            <a:spLocks noChangeArrowheads="1"/>
          </p:cNvSpPr>
          <p:nvPr/>
        </p:nvSpPr>
        <p:spPr bwMode="auto">
          <a:xfrm>
            <a:off x="5269105" y="5510522"/>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latin typeface="Calibri" panose="020F0502020204030204" pitchFamily="34" charset="0"/>
                <a:cs typeface="Calibri" panose="020F0502020204030204" pitchFamily="34" charset="0"/>
              </a:rPr>
              <a:t>-</a:t>
            </a:r>
          </a:p>
        </p:txBody>
      </p:sp>
      <p:sp>
        <p:nvSpPr>
          <p:cNvPr id="422" name="Freeform 214"/>
          <p:cNvSpPr>
            <a:spLocks/>
          </p:cNvSpPr>
          <p:nvPr/>
        </p:nvSpPr>
        <p:spPr bwMode="auto">
          <a:xfrm>
            <a:off x="7868444" y="1755552"/>
            <a:ext cx="981869" cy="184768"/>
          </a:xfrm>
          <a:custGeom>
            <a:avLst/>
            <a:gdLst>
              <a:gd name="T0" fmla="*/ 0 w 1110"/>
              <a:gd name="T1" fmla="*/ 564 h 1045"/>
              <a:gd name="T2" fmla="*/ 213 w 1110"/>
              <a:gd name="T3" fmla="*/ 549 h 1045"/>
              <a:gd name="T4" fmla="*/ 393 w 1110"/>
              <a:gd name="T5" fmla="*/ 66 h 1045"/>
              <a:gd name="T6" fmla="*/ 546 w 1110"/>
              <a:gd name="T7" fmla="*/ 942 h 1045"/>
              <a:gd name="T8" fmla="*/ 714 w 1110"/>
              <a:gd name="T9" fmla="*/ 687 h 1045"/>
              <a:gd name="T10" fmla="*/ 828 w 1110"/>
              <a:gd name="T11" fmla="*/ 606 h 1045"/>
              <a:gd name="T12" fmla="*/ 1110 w 1110"/>
              <a:gd name="T13" fmla="*/ 567 h 1045"/>
              <a:gd name="T14" fmla="*/ 0 60000 65536"/>
              <a:gd name="T15" fmla="*/ 0 60000 65536"/>
              <a:gd name="T16" fmla="*/ 0 60000 65536"/>
              <a:gd name="T17" fmla="*/ 0 60000 65536"/>
              <a:gd name="T18" fmla="*/ 0 60000 65536"/>
              <a:gd name="T19" fmla="*/ 0 60000 65536"/>
              <a:gd name="T20" fmla="*/ 0 60000 65536"/>
              <a:gd name="T21" fmla="*/ 0 w 1110"/>
              <a:gd name="T22" fmla="*/ 0 h 1045"/>
              <a:gd name="T23" fmla="*/ 1110 w 1110"/>
              <a:gd name="T24" fmla="*/ 1045 h 1045"/>
              <a:gd name="connsiteX0" fmla="*/ 0 w 10000"/>
              <a:gd name="connsiteY0" fmla="*/ 358 h 3988"/>
              <a:gd name="connsiteX1" fmla="*/ 1919 w 10000"/>
              <a:gd name="connsiteY1" fmla="*/ 215 h 3988"/>
              <a:gd name="connsiteX2" fmla="*/ 4177 w 10000"/>
              <a:gd name="connsiteY2" fmla="*/ 311 h 3988"/>
              <a:gd name="connsiteX3" fmla="*/ 4919 w 10000"/>
              <a:gd name="connsiteY3" fmla="*/ 3975 h 3988"/>
              <a:gd name="connsiteX4" fmla="*/ 6432 w 10000"/>
              <a:gd name="connsiteY4" fmla="*/ 1535 h 3988"/>
              <a:gd name="connsiteX5" fmla="*/ 7459 w 10000"/>
              <a:gd name="connsiteY5" fmla="*/ 760 h 3988"/>
              <a:gd name="connsiteX6" fmla="*/ 10000 w 10000"/>
              <a:gd name="connsiteY6" fmla="*/ 387 h 3988"/>
              <a:gd name="connsiteX0" fmla="*/ 0 w 10000"/>
              <a:gd name="connsiteY0" fmla="*/ 766 h 9869"/>
              <a:gd name="connsiteX1" fmla="*/ 4177 w 10000"/>
              <a:gd name="connsiteY1" fmla="*/ 648 h 9869"/>
              <a:gd name="connsiteX2" fmla="*/ 4919 w 10000"/>
              <a:gd name="connsiteY2" fmla="*/ 9835 h 9869"/>
              <a:gd name="connsiteX3" fmla="*/ 6432 w 10000"/>
              <a:gd name="connsiteY3" fmla="*/ 3717 h 9869"/>
              <a:gd name="connsiteX4" fmla="*/ 7459 w 10000"/>
              <a:gd name="connsiteY4" fmla="*/ 1774 h 9869"/>
              <a:gd name="connsiteX5" fmla="*/ 10000 w 10000"/>
              <a:gd name="connsiteY5" fmla="*/ 838 h 9869"/>
              <a:gd name="connsiteX0" fmla="*/ 0 w 5823"/>
              <a:gd name="connsiteY0" fmla="*/ 0 h 9344"/>
              <a:gd name="connsiteX1" fmla="*/ 742 w 5823"/>
              <a:gd name="connsiteY1" fmla="*/ 9309 h 9344"/>
              <a:gd name="connsiteX2" fmla="*/ 2255 w 5823"/>
              <a:gd name="connsiteY2" fmla="*/ 3109 h 9344"/>
              <a:gd name="connsiteX3" fmla="*/ 3282 w 5823"/>
              <a:gd name="connsiteY3" fmla="*/ 1141 h 9344"/>
              <a:gd name="connsiteX4" fmla="*/ 5823 w 5823"/>
              <a:gd name="connsiteY4" fmla="*/ 192 h 9344"/>
              <a:gd name="connsiteX0" fmla="*/ 0 w 10000"/>
              <a:gd name="connsiteY0" fmla="*/ 0 h 10000"/>
              <a:gd name="connsiteX1" fmla="*/ 1274 w 10000"/>
              <a:gd name="connsiteY1" fmla="*/ 9963 h 10000"/>
              <a:gd name="connsiteX2" fmla="*/ 3873 w 10000"/>
              <a:gd name="connsiteY2" fmla="*/ 3327 h 10000"/>
              <a:gd name="connsiteX3" fmla="*/ 5636 w 10000"/>
              <a:gd name="connsiteY3" fmla="*/ 1221 h 10000"/>
              <a:gd name="connsiteX4" fmla="*/ 10000 w 10000"/>
              <a:gd name="connsiteY4" fmla="*/ 205 h 10000"/>
              <a:gd name="connsiteX0" fmla="*/ 0 w 10000"/>
              <a:gd name="connsiteY0" fmla="*/ 0 h 10000"/>
              <a:gd name="connsiteX1" fmla="*/ 1274 w 10000"/>
              <a:gd name="connsiteY1" fmla="*/ 9963 h 10000"/>
              <a:gd name="connsiteX2" fmla="*/ 3873 w 10000"/>
              <a:gd name="connsiteY2" fmla="*/ 3327 h 10000"/>
              <a:gd name="connsiteX3" fmla="*/ 5636 w 10000"/>
              <a:gd name="connsiteY3" fmla="*/ 1221 h 10000"/>
              <a:gd name="connsiteX4" fmla="*/ 10000 w 10000"/>
              <a:gd name="connsiteY4" fmla="*/ 205 h 10000"/>
              <a:gd name="connsiteX0" fmla="*/ 0 w 10000"/>
              <a:gd name="connsiteY0" fmla="*/ 0 h 11630"/>
              <a:gd name="connsiteX1" fmla="*/ 1274 w 10000"/>
              <a:gd name="connsiteY1" fmla="*/ 9963 h 11630"/>
              <a:gd name="connsiteX2" fmla="*/ 3873 w 10000"/>
              <a:gd name="connsiteY2" fmla="*/ 3327 h 11630"/>
              <a:gd name="connsiteX3" fmla="*/ 5636 w 10000"/>
              <a:gd name="connsiteY3" fmla="*/ 1221 h 11630"/>
              <a:gd name="connsiteX4" fmla="*/ 10000 w 10000"/>
              <a:gd name="connsiteY4" fmla="*/ 205 h 11630"/>
              <a:gd name="connsiteX0" fmla="*/ 0 w 10925"/>
              <a:gd name="connsiteY0" fmla="*/ 0 h 17865"/>
              <a:gd name="connsiteX1" fmla="*/ 2199 w 10925"/>
              <a:gd name="connsiteY1" fmla="*/ 17565 h 17865"/>
              <a:gd name="connsiteX2" fmla="*/ 4798 w 10925"/>
              <a:gd name="connsiteY2" fmla="*/ 10929 h 17865"/>
              <a:gd name="connsiteX3" fmla="*/ 6561 w 10925"/>
              <a:gd name="connsiteY3" fmla="*/ 8823 h 17865"/>
              <a:gd name="connsiteX4" fmla="*/ 10925 w 10925"/>
              <a:gd name="connsiteY4" fmla="*/ 7807 h 17865"/>
              <a:gd name="connsiteX0" fmla="*/ 0 w 10925"/>
              <a:gd name="connsiteY0" fmla="*/ 0 h 17865"/>
              <a:gd name="connsiteX1" fmla="*/ 2199 w 10925"/>
              <a:gd name="connsiteY1" fmla="*/ 17565 h 17865"/>
              <a:gd name="connsiteX2" fmla="*/ 4798 w 10925"/>
              <a:gd name="connsiteY2" fmla="*/ 10929 h 17865"/>
              <a:gd name="connsiteX3" fmla="*/ 6561 w 10925"/>
              <a:gd name="connsiteY3" fmla="*/ 8823 h 17865"/>
              <a:gd name="connsiteX4" fmla="*/ 10925 w 10925"/>
              <a:gd name="connsiteY4" fmla="*/ 7807 h 17865"/>
              <a:gd name="connsiteX0" fmla="*/ 0 w 10925"/>
              <a:gd name="connsiteY0" fmla="*/ 0 h 17865"/>
              <a:gd name="connsiteX1" fmla="*/ 2199 w 10925"/>
              <a:gd name="connsiteY1" fmla="*/ 17565 h 17865"/>
              <a:gd name="connsiteX2" fmla="*/ 4798 w 10925"/>
              <a:gd name="connsiteY2" fmla="*/ 10929 h 17865"/>
              <a:gd name="connsiteX3" fmla="*/ 6561 w 10925"/>
              <a:gd name="connsiteY3" fmla="*/ 8823 h 17865"/>
              <a:gd name="connsiteX4" fmla="*/ 10925 w 10925"/>
              <a:gd name="connsiteY4" fmla="*/ 7807 h 17865"/>
              <a:gd name="connsiteX0" fmla="*/ 0 w 10925"/>
              <a:gd name="connsiteY0" fmla="*/ 0 h 17865"/>
              <a:gd name="connsiteX1" fmla="*/ 2199 w 10925"/>
              <a:gd name="connsiteY1" fmla="*/ 17565 h 17865"/>
              <a:gd name="connsiteX2" fmla="*/ 4798 w 10925"/>
              <a:gd name="connsiteY2" fmla="*/ 10929 h 17865"/>
              <a:gd name="connsiteX3" fmla="*/ 6561 w 10925"/>
              <a:gd name="connsiteY3" fmla="*/ 8823 h 17865"/>
              <a:gd name="connsiteX4" fmla="*/ 10925 w 10925"/>
              <a:gd name="connsiteY4" fmla="*/ 7807 h 17865"/>
              <a:gd name="connsiteX0" fmla="*/ 0 w 9916"/>
              <a:gd name="connsiteY0" fmla="*/ 2645 h 9758"/>
              <a:gd name="connsiteX1" fmla="*/ 1190 w 9916"/>
              <a:gd name="connsiteY1" fmla="*/ 9758 h 9758"/>
              <a:gd name="connsiteX2" fmla="*/ 3789 w 9916"/>
              <a:gd name="connsiteY2" fmla="*/ 3122 h 9758"/>
              <a:gd name="connsiteX3" fmla="*/ 5552 w 9916"/>
              <a:gd name="connsiteY3" fmla="*/ 1016 h 9758"/>
              <a:gd name="connsiteX4" fmla="*/ 9916 w 9916"/>
              <a:gd name="connsiteY4" fmla="*/ 0 h 9758"/>
              <a:gd name="connsiteX0" fmla="*/ 0 w 10000"/>
              <a:gd name="connsiteY0" fmla="*/ 2711 h 10001"/>
              <a:gd name="connsiteX1" fmla="*/ 1200 w 10000"/>
              <a:gd name="connsiteY1" fmla="*/ 10000 h 10001"/>
              <a:gd name="connsiteX2" fmla="*/ 3423 w 10000"/>
              <a:gd name="connsiteY2" fmla="*/ 2366 h 10001"/>
              <a:gd name="connsiteX3" fmla="*/ 5599 w 10000"/>
              <a:gd name="connsiteY3" fmla="*/ 1041 h 10001"/>
              <a:gd name="connsiteX4" fmla="*/ 10000 w 10000"/>
              <a:gd name="connsiteY4" fmla="*/ 0 h 10001"/>
              <a:gd name="connsiteX0" fmla="*/ 0 w 10000"/>
              <a:gd name="connsiteY0" fmla="*/ 2711 h 10001"/>
              <a:gd name="connsiteX1" fmla="*/ 1036 w 10000"/>
              <a:gd name="connsiteY1" fmla="*/ 10000 h 10001"/>
              <a:gd name="connsiteX2" fmla="*/ 3423 w 10000"/>
              <a:gd name="connsiteY2" fmla="*/ 2366 h 10001"/>
              <a:gd name="connsiteX3" fmla="*/ 5599 w 10000"/>
              <a:gd name="connsiteY3" fmla="*/ 1041 h 10001"/>
              <a:gd name="connsiteX4" fmla="*/ 10000 w 10000"/>
              <a:gd name="connsiteY4" fmla="*/ 0 h 10001"/>
              <a:gd name="connsiteX0" fmla="*/ 0 w 10187"/>
              <a:gd name="connsiteY0" fmla="*/ 2711 h 10001"/>
              <a:gd name="connsiteX1" fmla="*/ 1223 w 10187"/>
              <a:gd name="connsiteY1" fmla="*/ 10000 h 10001"/>
              <a:gd name="connsiteX2" fmla="*/ 3610 w 10187"/>
              <a:gd name="connsiteY2" fmla="*/ 2366 h 10001"/>
              <a:gd name="connsiteX3" fmla="*/ 5786 w 10187"/>
              <a:gd name="connsiteY3" fmla="*/ 1041 h 10001"/>
              <a:gd name="connsiteX4" fmla="*/ 10187 w 10187"/>
              <a:gd name="connsiteY4" fmla="*/ 0 h 10001"/>
              <a:gd name="connsiteX0" fmla="*/ 0 w 10070"/>
              <a:gd name="connsiteY0" fmla="*/ 2433 h 10000"/>
              <a:gd name="connsiteX1" fmla="*/ 1106 w 10070"/>
              <a:gd name="connsiteY1" fmla="*/ 10000 h 10000"/>
              <a:gd name="connsiteX2" fmla="*/ 3493 w 10070"/>
              <a:gd name="connsiteY2" fmla="*/ 2366 h 10000"/>
              <a:gd name="connsiteX3" fmla="*/ 5669 w 10070"/>
              <a:gd name="connsiteY3" fmla="*/ 1041 h 10000"/>
              <a:gd name="connsiteX4" fmla="*/ 10070 w 10070"/>
              <a:gd name="connsiteY4" fmla="*/ 0 h 10000"/>
              <a:gd name="connsiteX0" fmla="*/ 0 w 10070"/>
              <a:gd name="connsiteY0" fmla="*/ 2433 h 10034"/>
              <a:gd name="connsiteX1" fmla="*/ 1106 w 10070"/>
              <a:gd name="connsiteY1" fmla="*/ 10000 h 10034"/>
              <a:gd name="connsiteX2" fmla="*/ 3966 w 10070"/>
              <a:gd name="connsiteY2" fmla="*/ 5052 h 10034"/>
              <a:gd name="connsiteX3" fmla="*/ 5669 w 10070"/>
              <a:gd name="connsiteY3" fmla="*/ 1041 h 10034"/>
              <a:gd name="connsiteX4" fmla="*/ 10070 w 10070"/>
              <a:gd name="connsiteY4" fmla="*/ 0 h 10034"/>
              <a:gd name="connsiteX0" fmla="*/ 0 w 10070"/>
              <a:gd name="connsiteY0" fmla="*/ 2433 h 10923"/>
              <a:gd name="connsiteX1" fmla="*/ 1579 w 10070"/>
              <a:gd name="connsiteY1" fmla="*/ 10895 h 10923"/>
              <a:gd name="connsiteX2" fmla="*/ 3966 w 10070"/>
              <a:gd name="connsiteY2" fmla="*/ 5052 h 10923"/>
              <a:gd name="connsiteX3" fmla="*/ 5669 w 10070"/>
              <a:gd name="connsiteY3" fmla="*/ 1041 h 10923"/>
              <a:gd name="connsiteX4" fmla="*/ 10070 w 10070"/>
              <a:gd name="connsiteY4" fmla="*/ 0 h 10923"/>
              <a:gd name="connsiteX0" fmla="*/ 0 w 10070"/>
              <a:gd name="connsiteY0" fmla="*/ 2433 h 10922"/>
              <a:gd name="connsiteX1" fmla="*/ 1579 w 10070"/>
              <a:gd name="connsiteY1" fmla="*/ 10895 h 10922"/>
              <a:gd name="connsiteX2" fmla="*/ 3966 w 10070"/>
              <a:gd name="connsiteY2" fmla="*/ 5052 h 10922"/>
              <a:gd name="connsiteX3" fmla="*/ 6448 w 10070"/>
              <a:gd name="connsiteY3" fmla="*/ 3056 h 10922"/>
              <a:gd name="connsiteX4" fmla="*/ 10070 w 10070"/>
              <a:gd name="connsiteY4" fmla="*/ 0 h 10922"/>
              <a:gd name="connsiteX0" fmla="*/ 0 w 11350"/>
              <a:gd name="connsiteY0" fmla="*/ 195 h 8684"/>
              <a:gd name="connsiteX1" fmla="*/ 1579 w 11350"/>
              <a:gd name="connsiteY1" fmla="*/ 8657 h 8684"/>
              <a:gd name="connsiteX2" fmla="*/ 3966 w 11350"/>
              <a:gd name="connsiteY2" fmla="*/ 2814 h 8684"/>
              <a:gd name="connsiteX3" fmla="*/ 6448 w 11350"/>
              <a:gd name="connsiteY3" fmla="*/ 818 h 8684"/>
              <a:gd name="connsiteX4" fmla="*/ 11350 w 11350"/>
              <a:gd name="connsiteY4" fmla="*/ 0 h 8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 h="8684">
                <a:moveTo>
                  <a:pt x="0" y="195"/>
                </a:moveTo>
                <a:cubicBezTo>
                  <a:pt x="572" y="5282"/>
                  <a:pt x="918" y="8221"/>
                  <a:pt x="1579" y="8657"/>
                </a:cubicBezTo>
                <a:cubicBezTo>
                  <a:pt x="2240" y="9094"/>
                  <a:pt x="3154" y="4121"/>
                  <a:pt x="3966" y="2814"/>
                </a:cubicBezTo>
                <a:cubicBezTo>
                  <a:pt x="4778" y="1507"/>
                  <a:pt x="5419" y="1350"/>
                  <a:pt x="6448" y="818"/>
                </a:cubicBezTo>
                <a:cubicBezTo>
                  <a:pt x="7479" y="285"/>
                  <a:pt x="10508" y="268"/>
                  <a:pt x="11350" y="0"/>
                </a:cubicBezTo>
              </a:path>
            </a:pathLst>
          </a:custGeom>
          <a:noFill/>
          <a:ln w="57150">
            <a:solidFill>
              <a:schemeClr val="bg1"/>
            </a:solidFill>
            <a:round/>
            <a:headEnd/>
            <a:tailEnd/>
          </a:ln>
        </p:spPr>
        <p:txBody>
          <a:bodyPr wrap="none" anchor="ctr"/>
          <a:lstStyle/>
          <a:p>
            <a:endParaRPr lang="en-US">
              <a:latin typeface="Calibri" panose="020F0502020204030204" pitchFamily="34" charset="0"/>
              <a:cs typeface="Calibri" panose="020F0502020204030204" pitchFamily="34" charset="0"/>
            </a:endParaRPr>
          </a:p>
        </p:txBody>
      </p:sp>
      <p:sp>
        <p:nvSpPr>
          <p:cNvPr id="423" name="AutoShape 228"/>
          <p:cNvSpPr>
            <a:spLocks noChangeArrowheads="1"/>
          </p:cNvSpPr>
          <p:nvPr/>
        </p:nvSpPr>
        <p:spPr bwMode="auto">
          <a:xfrm rot="16200000">
            <a:off x="4496211" y="6035503"/>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cs typeface="Calibri" panose="020F0502020204030204" pitchFamily="34" charset="0"/>
            </a:endParaRPr>
          </a:p>
        </p:txBody>
      </p:sp>
      <p:sp>
        <p:nvSpPr>
          <p:cNvPr id="424" name="AutoShape 201"/>
          <p:cNvSpPr>
            <a:spLocks noChangeArrowheads="1"/>
          </p:cNvSpPr>
          <p:nvPr/>
        </p:nvSpPr>
        <p:spPr bwMode="auto">
          <a:xfrm rot="27000000">
            <a:off x="4497358" y="6035504"/>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Calibri" panose="020F0502020204030204" pitchFamily="34" charset="0"/>
              <a:cs typeface="Calibri" panose="020F0502020204030204" pitchFamily="34" charset="0"/>
            </a:endParaRPr>
          </a:p>
        </p:txBody>
      </p:sp>
      <p:cxnSp>
        <p:nvCxnSpPr>
          <p:cNvPr id="7" name="Straight Connector 6"/>
          <p:cNvCxnSpPr/>
          <p:nvPr/>
        </p:nvCxnSpPr>
        <p:spPr bwMode="auto">
          <a:xfrm>
            <a:off x="0" y="3857442"/>
            <a:ext cx="9144000"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427" name="Straight Connector 426"/>
          <p:cNvCxnSpPr>
            <a:stCxn id="208898" idx="1"/>
            <a:endCxn id="208898" idx="3"/>
          </p:cNvCxnSpPr>
          <p:nvPr/>
        </p:nvCxnSpPr>
        <p:spPr bwMode="auto">
          <a:xfrm>
            <a:off x="136525" y="4342434"/>
            <a:ext cx="8902700" cy="0"/>
          </a:xfrm>
          <a:prstGeom prst="line">
            <a:avLst/>
          </a:prstGeom>
          <a:solidFill>
            <a:schemeClr val="accent1"/>
          </a:solidFill>
          <a:ln w="9525" cap="flat" cmpd="sng" algn="ctr">
            <a:solidFill>
              <a:srgbClr val="000000"/>
            </a:solidFill>
            <a:prstDash val="dash"/>
            <a:round/>
            <a:headEnd type="none" w="med" len="med"/>
            <a:tailEnd type="none" w="med" len="med"/>
          </a:ln>
          <a:effectLst/>
        </p:spPr>
      </p:cxnSp>
      <p:grpSp>
        <p:nvGrpSpPr>
          <p:cNvPr id="2" name="Group 28"/>
          <p:cNvGrpSpPr>
            <a:grpSpLocks/>
          </p:cNvGrpSpPr>
          <p:nvPr/>
        </p:nvGrpSpPr>
        <p:grpSpPr bwMode="auto">
          <a:xfrm>
            <a:off x="-3432032" y="3685805"/>
            <a:ext cx="3394075" cy="698500"/>
            <a:chOff x="1722" y="11792"/>
            <a:chExt cx="3025" cy="772"/>
          </a:xfrm>
        </p:grpSpPr>
        <p:grpSp>
          <p:nvGrpSpPr>
            <p:cNvPr id="34984" name="Group 29"/>
            <p:cNvGrpSpPr>
              <a:grpSpLocks/>
            </p:cNvGrpSpPr>
            <p:nvPr/>
          </p:nvGrpSpPr>
          <p:grpSpPr bwMode="auto">
            <a:xfrm>
              <a:off x="2011" y="11792"/>
              <a:ext cx="2736" cy="772"/>
              <a:chOff x="2011" y="11792"/>
              <a:chExt cx="2736" cy="772"/>
            </a:xfrm>
          </p:grpSpPr>
          <p:sp>
            <p:nvSpPr>
              <p:cNvPr id="208926" name="Freeform 30"/>
              <p:cNvSpPr>
                <a:spLocks/>
              </p:cNvSpPr>
              <p:nvPr/>
            </p:nvSpPr>
            <p:spPr bwMode="auto">
              <a:xfrm>
                <a:off x="2011" y="11792"/>
                <a:ext cx="2736" cy="768"/>
              </a:xfrm>
              <a:custGeom>
                <a:avLst/>
                <a:gdLst/>
                <a:ahLst/>
                <a:cxnLst>
                  <a:cxn ang="0">
                    <a:pos x="0" y="1218"/>
                  </a:cxn>
                  <a:cxn ang="0">
                    <a:pos x="1776" y="786"/>
                  </a:cxn>
                  <a:cxn ang="0">
                    <a:pos x="4028" y="0"/>
                  </a:cxn>
                  <a:cxn ang="0">
                    <a:pos x="6336" y="786"/>
                  </a:cxn>
                  <a:cxn ang="0">
                    <a:pos x="8112" y="1218"/>
                  </a:cxn>
                  <a:cxn ang="0">
                    <a:pos x="6339" y="1648"/>
                  </a:cxn>
                  <a:cxn ang="0">
                    <a:pos x="4028" y="2428"/>
                  </a:cxn>
                  <a:cxn ang="0">
                    <a:pos x="1776" y="1650"/>
                  </a:cxn>
                  <a:cxn ang="0">
                    <a:pos x="0" y="1218"/>
                  </a:cxn>
                </a:cxnLst>
                <a:rect l="0" t="0" r="r" b="b"/>
                <a:pathLst>
                  <a:path w="8112" h="2428">
                    <a:moveTo>
                      <a:pt x="0" y="1218"/>
                    </a:moveTo>
                    <a:cubicBezTo>
                      <a:pt x="156" y="1188"/>
                      <a:pt x="856" y="1130"/>
                      <a:pt x="1776" y="786"/>
                    </a:cubicBezTo>
                    <a:cubicBezTo>
                      <a:pt x="2696" y="442"/>
                      <a:pt x="3268" y="0"/>
                      <a:pt x="4028" y="0"/>
                    </a:cubicBezTo>
                    <a:cubicBezTo>
                      <a:pt x="4788" y="0"/>
                      <a:pt x="5690" y="547"/>
                      <a:pt x="6336" y="786"/>
                    </a:cubicBezTo>
                    <a:cubicBezTo>
                      <a:pt x="6982" y="1025"/>
                      <a:pt x="7979" y="1218"/>
                      <a:pt x="8112" y="1218"/>
                    </a:cubicBezTo>
                    <a:cubicBezTo>
                      <a:pt x="7972" y="1254"/>
                      <a:pt x="7019" y="1448"/>
                      <a:pt x="6339" y="1648"/>
                    </a:cubicBezTo>
                    <a:cubicBezTo>
                      <a:pt x="5658" y="1850"/>
                      <a:pt x="4788" y="2428"/>
                      <a:pt x="4028" y="2428"/>
                    </a:cubicBezTo>
                    <a:cubicBezTo>
                      <a:pt x="3268" y="2428"/>
                      <a:pt x="2447" y="1852"/>
                      <a:pt x="1776" y="1650"/>
                    </a:cubicBezTo>
                    <a:cubicBezTo>
                      <a:pt x="1228" y="1385"/>
                      <a:pt x="149" y="1247"/>
                      <a:pt x="0" y="1218"/>
                    </a:cubicBezTo>
                    <a:close/>
                  </a:path>
                </a:pathLst>
              </a:custGeom>
              <a:gradFill rotWithShape="1">
                <a:gsLst>
                  <a:gs pos="0">
                    <a:srgbClr val="4D0808"/>
                  </a:gs>
                  <a:gs pos="30000">
                    <a:srgbClr val="FF0300"/>
                  </a:gs>
                  <a:gs pos="55000">
                    <a:srgbClr val="FF7A00"/>
                  </a:gs>
                  <a:gs pos="100000">
                    <a:srgbClr val="FFF200"/>
                  </a:gs>
                </a:gsLst>
                <a:path path="rect">
                  <a:fillToRect l="50000" t="50000" r="50000" b="50000"/>
                </a:path>
              </a:gradFill>
              <a:ln w="9525">
                <a:noFill/>
                <a:round/>
                <a:headEnd/>
                <a:tailEnd/>
              </a:ln>
              <a:effectLst>
                <a:outerShdw dist="35921" dir="2700000" algn="ctr" rotWithShape="0">
                  <a:srgbClr val="808080">
                    <a:alpha val="50000"/>
                  </a:srgbClr>
                </a:outerShdw>
              </a:effectLst>
            </p:spPr>
            <p:txBody>
              <a:bodyPr vert="wordArtVert" lIns="28800" tIns="18000" anchor="ctr" anchorCtr="0">
                <a:noAutofit/>
              </a:bodyPr>
              <a:lstStyle/>
              <a:p>
                <a:pPr>
                  <a:defRPr/>
                </a:pPr>
                <a:endParaRPr lang="en-US">
                  <a:latin typeface="Arial" pitchFamily="34" charset="0"/>
                </a:endParaRPr>
              </a:p>
            </p:txBody>
          </p:sp>
          <p:sp>
            <p:nvSpPr>
              <p:cNvPr id="208927" name="Oval 31"/>
              <p:cNvSpPr>
                <a:spLocks noChangeAspect="1" noChangeArrowheads="1"/>
              </p:cNvSpPr>
              <p:nvPr/>
            </p:nvSpPr>
            <p:spPr bwMode="auto">
              <a:xfrm>
                <a:off x="2578" y="12111"/>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28" name="Oval 32"/>
              <p:cNvSpPr>
                <a:spLocks noChangeAspect="1" noChangeArrowheads="1"/>
              </p:cNvSpPr>
              <p:nvPr/>
            </p:nvSpPr>
            <p:spPr bwMode="auto">
              <a:xfrm>
                <a:off x="2528"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29" name="Oval 33"/>
              <p:cNvSpPr>
                <a:spLocks noChangeAspect="1" noChangeArrowheads="1"/>
              </p:cNvSpPr>
              <p:nvPr/>
            </p:nvSpPr>
            <p:spPr bwMode="auto">
              <a:xfrm>
                <a:off x="2804" y="1218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0" name="Oval 34"/>
              <p:cNvSpPr>
                <a:spLocks noChangeAspect="1" noChangeArrowheads="1"/>
              </p:cNvSpPr>
              <p:nvPr/>
            </p:nvSpPr>
            <p:spPr bwMode="auto">
              <a:xfrm>
                <a:off x="2885" y="1195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1" name="Oval 35"/>
              <p:cNvSpPr>
                <a:spLocks noChangeAspect="1" noChangeArrowheads="1"/>
              </p:cNvSpPr>
              <p:nvPr/>
            </p:nvSpPr>
            <p:spPr bwMode="auto">
              <a:xfrm>
                <a:off x="2902" y="1208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2" name="Oval 36"/>
              <p:cNvSpPr>
                <a:spLocks noChangeAspect="1" noChangeArrowheads="1"/>
              </p:cNvSpPr>
              <p:nvPr/>
            </p:nvSpPr>
            <p:spPr bwMode="auto">
              <a:xfrm>
                <a:off x="2998"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3" name="Oval 37"/>
              <p:cNvSpPr>
                <a:spLocks noChangeAspect="1" noChangeArrowheads="1"/>
              </p:cNvSpPr>
              <p:nvPr/>
            </p:nvSpPr>
            <p:spPr bwMode="auto">
              <a:xfrm>
                <a:off x="3079"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4" name="Oval 38"/>
              <p:cNvSpPr>
                <a:spLocks noChangeAspect="1" noChangeArrowheads="1"/>
              </p:cNvSpPr>
              <p:nvPr/>
            </p:nvSpPr>
            <p:spPr bwMode="auto">
              <a:xfrm>
                <a:off x="3161" y="1186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5" name="Oval 39"/>
              <p:cNvSpPr>
                <a:spLocks noChangeAspect="1" noChangeArrowheads="1"/>
              </p:cNvSpPr>
              <p:nvPr/>
            </p:nvSpPr>
            <p:spPr bwMode="auto">
              <a:xfrm>
                <a:off x="3290" y="118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6" name="Oval 40"/>
              <p:cNvSpPr>
                <a:spLocks noChangeAspect="1" noChangeArrowheads="1"/>
              </p:cNvSpPr>
              <p:nvPr/>
            </p:nvSpPr>
            <p:spPr bwMode="auto">
              <a:xfrm>
                <a:off x="3209" y="124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7" name="Oval 41"/>
              <p:cNvSpPr>
                <a:spLocks noChangeAspect="1" noChangeArrowheads="1"/>
              </p:cNvSpPr>
              <p:nvPr/>
            </p:nvSpPr>
            <p:spPr bwMode="auto">
              <a:xfrm>
                <a:off x="2463"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38" name="Oval 42"/>
              <p:cNvSpPr>
                <a:spLocks noChangeAspect="1" noChangeArrowheads="1"/>
              </p:cNvSpPr>
              <p:nvPr/>
            </p:nvSpPr>
            <p:spPr bwMode="auto">
              <a:xfrm>
                <a:off x="2772"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9" name="Oval 43"/>
              <p:cNvSpPr>
                <a:spLocks noChangeAspect="1" noChangeArrowheads="1"/>
              </p:cNvSpPr>
              <p:nvPr/>
            </p:nvSpPr>
            <p:spPr bwMode="auto">
              <a:xfrm>
                <a:off x="2837" y="12278"/>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0" name="Oval 44"/>
              <p:cNvSpPr>
                <a:spLocks noChangeAspect="1" noChangeArrowheads="1"/>
              </p:cNvSpPr>
              <p:nvPr/>
            </p:nvSpPr>
            <p:spPr bwMode="auto">
              <a:xfrm>
                <a:off x="2707" y="12262"/>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1" name="Oval 45"/>
              <p:cNvSpPr>
                <a:spLocks noChangeAspect="1" noChangeArrowheads="1"/>
              </p:cNvSpPr>
              <p:nvPr/>
            </p:nvSpPr>
            <p:spPr bwMode="auto">
              <a:xfrm>
                <a:off x="2998" y="11913"/>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2" name="Oval 46"/>
              <p:cNvSpPr>
                <a:spLocks noChangeAspect="1" noChangeArrowheads="1"/>
              </p:cNvSpPr>
              <p:nvPr/>
            </p:nvSpPr>
            <p:spPr bwMode="auto">
              <a:xfrm>
                <a:off x="3031" y="12111"/>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43" name="Oval 47"/>
              <p:cNvSpPr>
                <a:spLocks noChangeAspect="1" noChangeArrowheads="1"/>
              </p:cNvSpPr>
              <p:nvPr/>
            </p:nvSpPr>
            <p:spPr bwMode="auto">
              <a:xfrm>
                <a:off x="3096" y="119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44" name="Oval 48"/>
              <p:cNvSpPr>
                <a:spLocks noChangeAspect="1" noChangeArrowheads="1"/>
              </p:cNvSpPr>
              <p:nvPr/>
            </p:nvSpPr>
            <p:spPr bwMode="auto">
              <a:xfrm>
                <a:off x="3242" y="1195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45" name="Oval 49"/>
              <p:cNvSpPr>
                <a:spLocks noChangeAspect="1" noChangeArrowheads="1"/>
              </p:cNvSpPr>
              <p:nvPr/>
            </p:nvSpPr>
            <p:spPr bwMode="auto">
              <a:xfrm>
                <a:off x="3242" y="12339"/>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6" name="Oval 50"/>
              <p:cNvSpPr>
                <a:spLocks noChangeAspect="1" noChangeArrowheads="1"/>
              </p:cNvSpPr>
              <p:nvPr/>
            </p:nvSpPr>
            <p:spPr bwMode="auto">
              <a:xfrm>
                <a:off x="2415" y="1217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7" name="Oval 51"/>
              <p:cNvSpPr>
                <a:spLocks noChangeAspect="1" noChangeArrowheads="1"/>
              </p:cNvSpPr>
              <p:nvPr/>
            </p:nvSpPr>
            <p:spPr bwMode="auto">
              <a:xfrm>
                <a:off x="2217" y="1213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48" name="Oval 52"/>
              <p:cNvSpPr>
                <a:spLocks noChangeAspect="1" noChangeArrowheads="1"/>
              </p:cNvSpPr>
              <p:nvPr/>
            </p:nvSpPr>
            <p:spPr bwMode="auto">
              <a:xfrm>
                <a:off x="2772"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9" name="Oval 53"/>
              <p:cNvSpPr>
                <a:spLocks noChangeAspect="1" noChangeArrowheads="1"/>
              </p:cNvSpPr>
              <p:nvPr/>
            </p:nvSpPr>
            <p:spPr bwMode="auto">
              <a:xfrm>
                <a:off x="2933" y="12187"/>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50" name="Oval 54"/>
              <p:cNvSpPr>
                <a:spLocks noChangeAspect="1" noChangeArrowheads="1"/>
              </p:cNvSpPr>
              <p:nvPr/>
            </p:nvSpPr>
            <p:spPr bwMode="auto">
              <a:xfrm>
                <a:off x="2983" y="12262"/>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1" name="Oval 55"/>
              <p:cNvSpPr>
                <a:spLocks noChangeAspect="1" noChangeArrowheads="1"/>
              </p:cNvSpPr>
              <p:nvPr/>
            </p:nvSpPr>
            <p:spPr bwMode="auto">
              <a:xfrm>
                <a:off x="3079" y="1239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2" name="Oval 56"/>
              <p:cNvSpPr>
                <a:spLocks noChangeAspect="1" noChangeArrowheads="1"/>
              </p:cNvSpPr>
              <p:nvPr/>
            </p:nvSpPr>
            <p:spPr bwMode="auto">
              <a:xfrm>
                <a:off x="3192" y="12141"/>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3" name="Oval 57"/>
              <p:cNvSpPr>
                <a:spLocks noChangeAspect="1" noChangeArrowheads="1"/>
              </p:cNvSpPr>
              <p:nvPr/>
            </p:nvSpPr>
            <p:spPr bwMode="auto">
              <a:xfrm>
                <a:off x="3209"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4" name="Oval 58"/>
              <p:cNvSpPr>
                <a:spLocks noChangeAspect="1" noChangeArrowheads="1"/>
              </p:cNvSpPr>
              <p:nvPr/>
            </p:nvSpPr>
            <p:spPr bwMode="auto">
              <a:xfrm>
                <a:off x="3387" y="11913"/>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5" name="Oval 59"/>
              <p:cNvSpPr>
                <a:spLocks noChangeAspect="1" noChangeArrowheads="1"/>
              </p:cNvSpPr>
              <p:nvPr/>
            </p:nvSpPr>
            <p:spPr bwMode="auto">
              <a:xfrm>
                <a:off x="3420"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6" name="Oval 60"/>
              <p:cNvSpPr>
                <a:spLocks noChangeAspect="1" noChangeArrowheads="1"/>
              </p:cNvSpPr>
              <p:nvPr/>
            </p:nvSpPr>
            <p:spPr bwMode="auto">
              <a:xfrm>
                <a:off x="2335" y="12125"/>
                <a:ext cx="76"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7" name="Oval 61"/>
              <p:cNvSpPr>
                <a:spLocks noChangeAspect="1" noChangeArrowheads="1"/>
              </p:cNvSpPr>
              <p:nvPr/>
            </p:nvSpPr>
            <p:spPr bwMode="auto">
              <a:xfrm>
                <a:off x="2674"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8" name="Oval 62"/>
              <p:cNvSpPr>
                <a:spLocks noChangeAspect="1" noChangeArrowheads="1"/>
              </p:cNvSpPr>
              <p:nvPr/>
            </p:nvSpPr>
            <p:spPr bwMode="auto">
              <a:xfrm>
                <a:off x="2674" y="1215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9" name="Oval 63"/>
              <p:cNvSpPr>
                <a:spLocks noChangeAspect="1" noChangeArrowheads="1"/>
              </p:cNvSpPr>
              <p:nvPr/>
            </p:nvSpPr>
            <p:spPr bwMode="auto">
              <a:xfrm>
                <a:off x="2950" y="123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0" name="Oval 64"/>
              <p:cNvSpPr>
                <a:spLocks noChangeAspect="1" noChangeArrowheads="1"/>
              </p:cNvSpPr>
              <p:nvPr/>
            </p:nvSpPr>
            <p:spPr bwMode="auto">
              <a:xfrm>
                <a:off x="3096" y="12308"/>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1" name="Oval 65"/>
              <p:cNvSpPr>
                <a:spLocks noChangeAspect="1" noChangeArrowheads="1"/>
              </p:cNvSpPr>
              <p:nvPr/>
            </p:nvSpPr>
            <p:spPr bwMode="auto">
              <a:xfrm>
                <a:off x="3144"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62" name="Oval 66"/>
              <p:cNvSpPr>
                <a:spLocks noChangeAspect="1" noChangeArrowheads="1"/>
              </p:cNvSpPr>
              <p:nvPr/>
            </p:nvSpPr>
            <p:spPr bwMode="auto">
              <a:xfrm>
                <a:off x="3290"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63" name="Oval 67"/>
              <p:cNvSpPr>
                <a:spLocks noChangeAspect="1" noChangeArrowheads="1"/>
              </p:cNvSpPr>
              <p:nvPr/>
            </p:nvSpPr>
            <p:spPr bwMode="auto">
              <a:xfrm>
                <a:off x="3322" y="12217"/>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64" name="Oval 68"/>
              <p:cNvSpPr>
                <a:spLocks noChangeAspect="1" noChangeArrowheads="1"/>
              </p:cNvSpPr>
              <p:nvPr/>
            </p:nvSpPr>
            <p:spPr bwMode="auto">
              <a:xfrm>
                <a:off x="3420" y="12490"/>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5" name="Oval 69"/>
              <p:cNvSpPr>
                <a:spLocks noChangeAspect="1" noChangeArrowheads="1"/>
              </p:cNvSpPr>
              <p:nvPr/>
            </p:nvSpPr>
            <p:spPr bwMode="auto">
              <a:xfrm>
                <a:off x="3387" y="1239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6" name="Oval 70"/>
              <p:cNvSpPr>
                <a:spLocks noChangeAspect="1" noChangeArrowheads="1"/>
              </p:cNvSpPr>
              <p:nvPr/>
            </p:nvSpPr>
            <p:spPr bwMode="auto">
              <a:xfrm flipH="1">
                <a:off x="4149" y="12111"/>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67" name="Oval 71"/>
              <p:cNvSpPr>
                <a:spLocks noChangeAspect="1" noChangeArrowheads="1"/>
              </p:cNvSpPr>
              <p:nvPr/>
            </p:nvSpPr>
            <p:spPr bwMode="auto">
              <a:xfrm flipH="1">
                <a:off x="4197"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8" name="Oval 72"/>
              <p:cNvSpPr>
                <a:spLocks noChangeAspect="1" noChangeArrowheads="1"/>
              </p:cNvSpPr>
              <p:nvPr/>
            </p:nvSpPr>
            <p:spPr bwMode="auto">
              <a:xfrm flipH="1">
                <a:off x="3921" y="12187"/>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9" name="Oval 73"/>
              <p:cNvSpPr>
                <a:spLocks noChangeAspect="1" noChangeArrowheads="1"/>
              </p:cNvSpPr>
              <p:nvPr/>
            </p:nvSpPr>
            <p:spPr bwMode="auto">
              <a:xfrm flipH="1">
                <a:off x="3840" y="1195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0" name="Oval 74"/>
              <p:cNvSpPr>
                <a:spLocks noChangeAspect="1" noChangeArrowheads="1"/>
              </p:cNvSpPr>
              <p:nvPr/>
            </p:nvSpPr>
            <p:spPr bwMode="auto">
              <a:xfrm flipH="1">
                <a:off x="3825" y="1208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1" name="Oval 75"/>
              <p:cNvSpPr>
                <a:spLocks noChangeAspect="1" noChangeArrowheads="1"/>
              </p:cNvSpPr>
              <p:nvPr/>
            </p:nvSpPr>
            <p:spPr bwMode="auto">
              <a:xfrm flipH="1">
                <a:off x="3727"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2" name="Oval 76"/>
              <p:cNvSpPr>
                <a:spLocks noChangeAspect="1" noChangeArrowheads="1"/>
              </p:cNvSpPr>
              <p:nvPr/>
            </p:nvSpPr>
            <p:spPr bwMode="auto">
              <a:xfrm flipH="1">
                <a:off x="3646" y="12203"/>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3" name="Oval 77"/>
              <p:cNvSpPr>
                <a:spLocks noChangeAspect="1" noChangeArrowheads="1"/>
              </p:cNvSpPr>
              <p:nvPr/>
            </p:nvSpPr>
            <p:spPr bwMode="auto">
              <a:xfrm flipH="1">
                <a:off x="3566" y="1186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4" name="Oval 78"/>
              <p:cNvSpPr>
                <a:spLocks noChangeAspect="1" noChangeArrowheads="1"/>
              </p:cNvSpPr>
              <p:nvPr/>
            </p:nvSpPr>
            <p:spPr bwMode="auto">
              <a:xfrm flipH="1">
                <a:off x="3403" y="11822"/>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5" name="Oval 79"/>
              <p:cNvSpPr>
                <a:spLocks noChangeAspect="1" noChangeArrowheads="1"/>
              </p:cNvSpPr>
              <p:nvPr/>
            </p:nvSpPr>
            <p:spPr bwMode="auto">
              <a:xfrm flipH="1">
                <a:off x="3516" y="124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6" name="Oval 80"/>
              <p:cNvSpPr>
                <a:spLocks noChangeAspect="1" noChangeArrowheads="1"/>
              </p:cNvSpPr>
              <p:nvPr/>
            </p:nvSpPr>
            <p:spPr bwMode="auto">
              <a:xfrm flipH="1">
                <a:off x="4262"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7" name="Oval 81"/>
              <p:cNvSpPr>
                <a:spLocks noChangeAspect="1" noChangeArrowheads="1"/>
              </p:cNvSpPr>
              <p:nvPr/>
            </p:nvSpPr>
            <p:spPr bwMode="auto">
              <a:xfrm flipH="1">
                <a:off x="3953"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8" name="Oval 82"/>
              <p:cNvSpPr>
                <a:spLocks noChangeAspect="1" noChangeArrowheads="1"/>
              </p:cNvSpPr>
              <p:nvPr/>
            </p:nvSpPr>
            <p:spPr bwMode="auto">
              <a:xfrm flipH="1">
                <a:off x="3890" y="12278"/>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79" name="Oval 83"/>
              <p:cNvSpPr>
                <a:spLocks noChangeAspect="1" noChangeArrowheads="1"/>
              </p:cNvSpPr>
              <p:nvPr/>
            </p:nvSpPr>
            <p:spPr bwMode="auto">
              <a:xfrm flipH="1">
                <a:off x="4018" y="12262"/>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80" name="Oval 84"/>
              <p:cNvSpPr>
                <a:spLocks noChangeAspect="1" noChangeArrowheads="1"/>
              </p:cNvSpPr>
              <p:nvPr/>
            </p:nvSpPr>
            <p:spPr bwMode="auto">
              <a:xfrm flipH="1">
                <a:off x="3727" y="11913"/>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1" name="Oval 85"/>
              <p:cNvSpPr>
                <a:spLocks noChangeAspect="1" noChangeArrowheads="1"/>
              </p:cNvSpPr>
              <p:nvPr/>
            </p:nvSpPr>
            <p:spPr bwMode="auto">
              <a:xfrm flipH="1">
                <a:off x="3694" y="12111"/>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2" name="Oval 86"/>
              <p:cNvSpPr>
                <a:spLocks noChangeAspect="1" noChangeArrowheads="1"/>
              </p:cNvSpPr>
              <p:nvPr/>
            </p:nvSpPr>
            <p:spPr bwMode="auto">
              <a:xfrm flipH="1">
                <a:off x="3631" y="11945"/>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3" name="Oval 87"/>
              <p:cNvSpPr>
                <a:spLocks noChangeAspect="1" noChangeArrowheads="1"/>
              </p:cNvSpPr>
              <p:nvPr/>
            </p:nvSpPr>
            <p:spPr bwMode="auto">
              <a:xfrm flipH="1">
                <a:off x="3485" y="1195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4" name="Oval 88"/>
              <p:cNvSpPr>
                <a:spLocks noChangeAspect="1" noChangeArrowheads="1"/>
              </p:cNvSpPr>
              <p:nvPr/>
            </p:nvSpPr>
            <p:spPr bwMode="auto">
              <a:xfrm flipH="1">
                <a:off x="3485" y="12339"/>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85" name="Oval 89"/>
              <p:cNvSpPr>
                <a:spLocks noChangeAspect="1" noChangeArrowheads="1"/>
              </p:cNvSpPr>
              <p:nvPr/>
            </p:nvSpPr>
            <p:spPr bwMode="auto">
              <a:xfrm flipH="1">
                <a:off x="3355" y="1232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6" name="Oval 90"/>
              <p:cNvSpPr>
                <a:spLocks noChangeAspect="1" noChangeArrowheads="1"/>
              </p:cNvSpPr>
              <p:nvPr/>
            </p:nvSpPr>
            <p:spPr bwMode="auto">
              <a:xfrm flipH="1">
                <a:off x="4310" y="1217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7" name="Oval 91"/>
              <p:cNvSpPr>
                <a:spLocks noChangeAspect="1" noChangeArrowheads="1"/>
              </p:cNvSpPr>
              <p:nvPr/>
            </p:nvSpPr>
            <p:spPr bwMode="auto">
              <a:xfrm flipH="1">
                <a:off x="4506" y="1213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8" name="Oval 92"/>
              <p:cNvSpPr>
                <a:spLocks noChangeAspect="1" noChangeArrowheads="1"/>
              </p:cNvSpPr>
              <p:nvPr/>
            </p:nvSpPr>
            <p:spPr bwMode="auto">
              <a:xfrm flipH="1">
                <a:off x="3953"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9" name="Oval 93"/>
              <p:cNvSpPr>
                <a:spLocks noChangeAspect="1" noChangeArrowheads="1"/>
              </p:cNvSpPr>
              <p:nvPr/>
            </p:nvSpPr>
            <p:spPr bwMode="auto">
              <a:xfrm flipH="1">
                <a:off x="3791" y="12187"/>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90" name="Oval 94"/>
              <p:cNvSpPr>
                <a:spLocks noChangeAspect="1" noChangeArrowheads="1"/>
              </p:cNvSpPr>
              <p:nvPr/>
            </p:nvSpPr>
            <p:spPr bwMode="auto">
              <a:xfrm flipH="1">
                <a:off x="3744" y="12262"/>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1" name="Oval 95"/>
              <p:cNvSpPr>
                <a:spLocks noChangeAspect="1" noChangeArrowheads="1"/>
              </p:cNvSpPr>
              <p:nvPr/>
            </p:nvSpPr>
            <p:spPr bwMode="auto">
              <a:xfrm flipH="1">
                <a:off x="3646" y="1239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2" name="Oval 96"/>
              <p:cNvSpPr>
                <a:spLocks noChangeAspect="1" noChangeArrowheads="1"/>
              </p:cNvSpPr>
              <p:nvPr/>
            </p:nvSpPr>
            <p:spPr bwMode="auto">
              <a:xfrm flipH="1">
                <a:off x="3532" y="12141"/>
                <a:ext cx="79"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3" name="Oval 97"/>
              <p:cNvSpPr>
                <a:spLocks noChangeAspect="1" noChangeArrowheads="1"/>
              </p:cNvSpPr>
              <p:nvPr/>
            </p:nvSpPr>
            <p:spPr bwMode="auto">
              <a:xfrm flipH="1">
                <a:off x="3516"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4" name="Oval 98"/>
              <p:cNvSpPr>
                <a:spLocks noChangeAspect="1" noChangeArrowheads="1"/>
              </p:cNvSpPr>
              <p:nvPr/>
            </p:nvSpPr>
            <p:spPr bwMode="auto">
              <a:xfrm flipH="1">
                <a:off x="3338" y="1198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5" name="Oval 99"/>
              <p:cNvSpPr>
                <a:spLocks noChangeAspect="1" noChangeArrowheads="1"/>
              </p:cNvSpPr>
              <p:nvPr/>
            </p:nvSpPr>
            <p:spPr bwMode="auto">
              <a:xfrm flipH="1">
                <a:off x="4390" y="1212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6" name="Oval 100"/>
              <p:cNvSpPr>
                <a:spLocks noChangeAspect="1" noChangeArrowheads="1"/>
              </p:cNvSpPr>
              <p:nvPr/>
            </p:nvSpPr>
            <p:spPr bwMode="auto">
              <a:xfrm flipH="1">
                <a:off x="4051"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97" name="Oval 101"/>
              <p:cNvSpPr>
                <a:spLocks noChangeAspect="1" noChangeArrowheads="1"/>
              </p:cNvSpPr>
              <p:nvPr/>
            </p:nvSpPr>
            <p:spPr bwMode="auto">
              <a:xfrm flipH="1">
                <a:off x="4051" y="1215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8" name="Oval 102"/>
              <p:cNvSpPr>
                <a:spLocks noChangeAspect="1" noChangeArrowheads="1"/>
              </p:cNvSpPr>
              <p:nvPr/>
            </p:nvSpPr>
            <p:spPr bwMode="auto">
              <a:xfrm flipH="1">
                <a:off x="3775" y="123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9" name="Oval 103"/>
              <p:cNvSpPr>
                <a:spLocks noChangeAspect="1" noChangeArrowheads="1"/>
              </p:cNvSpPr>
              <p:nvPr/>
            </p:nvSpPr>
            <p:spPr bwMode="auto">
              <a:xfrm flipH="1">
                <a:off x="3631" y="12308"/>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9000" name="Oval 104"/>
              <p:cNvSpPr>
                <a:spLocks noChangeAspect="1" noChangeArrowheads="1"/>
              </p:cNvSpPr>
              <p:nvPr/>
            </p:nvSpPr>
            <p:spPr bwMode="auto">
              <a:xfrm flipH="1">
                <a:off x="3581"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9001" name="Oval 105"/>
              <p:cNvSpPr>
                <a:spLocks noChangeAspect="1" noChangeArrowheads="1"/>
              </p:cNvSpPr>
              <p:nvPr/>
            </p:nvSpPr>
            <p:spPr bwMode="auto">
              <a:xfrm flipH="1">
                <a:off x="3403" y="1212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9002" name="Oval 106"/>
              <p:cNvSpPr>
                <a:spLocks noChangeAspect="1" noChangeArrowheads="1"/>
              </p:cNvSpPr>
              <p:nvPr/>
            </p:nvSpPr>
            <p:spPr bwMode="auto">
              <a:xfrm flipH="1">
                <a:off x="3403"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9003" name="Oval 107"/>
              <p:cNvSpPr>
                <a:spLocks noChangeAspect="1" noChangeArrowheads="1"/>
              </p:cNvSpPr>
              <p:nvPr/>
            </p:nvSpPr>
            <p:spPr bwMode="auto">
              <a:xfrm flipH="1">
                <a:off x="3307" y="1246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grpSp>
        <p:grpSp>
          <p:nvGrpSpPr>
            <p:cNvPr id="34985" name="Group 108"/>
            <p:cNvGrpSpPr>
              <a:grpSpLocks/>
            </p:cNvGrpSpPr>
            <p:nvPr/>
          </p:nvGrpSpPr>
          <p:grpSpPr bwMode="auto">
            <a:xfrm>
              <a:off x="1722" y="11818"/>
              <a:ext cx="1200" cy="720"/>
              <a:chOff x="138" y="6320"/>
              <a:chExt cx="1200" cy="720"/>
            </a:xfrm>
          </p:grpSpPr>
          <p:grpSp>
            <p:nvGrpSpPr>
              <p:cNvPr id="34986" name="Group 109"/>
              <p:cNvGrpSpPr>
                <a:grpSpLocks/>
              </p:cNvGrpSpPr>
              <p:nvPr/>
            </p:nvGrpSpPr>
            <p:grpSpPr bwMode="auto">
              <a:xfrm>
                <a:off x="138" y="6320"/>
                <a:ext cx="1200" cy="192"/>
                <a:chOff x="138" y="6320"/>
                <a:chExt cx="1200" cy="192"/>
              </a:xfrm>
            </p:grpSpPr>
            <p:sp>
              <p:nvSpPr>
                <p:cNvPr id="34991" name="Line 110"/>
                <p:cNvSpPr>
                  <a:spLocks noChangeShapeType="1"/>
                </p:cNvSpPr>
                <p:nvPr/>
              </p:nvSpPr>
              <p:spPr bwMode="auto">
                <a:xfrm flipH="1">
                  <a:off x="810" y="6320"/>
                  <a:ext cx="528"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sp>
              <p:nvSpPr>
                <p:cNvPr id="34992" name="Line 111"/>
                <p:cNvSpPr>
                  <a:spLocks noChangeShapeType="1"/>
                </p:cNvSpPr>
                <p:nvPr/>
              </p:nvSpPr>
              <p:spPr bwMode="auto">
                <a:xfrm flipH="1">
                  <a:off x="474" y="6416"/>
                  <a:ext cx="624"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sp>
              <p:nvSpPr>
                <p:cNvPr id="34993" name="Line 112"/>
                <p:cNvSpPr>
                  <a:spLocks noChangeShapeType="1"/>
                </p:cNvSpPr>
                <p:nvPr/>
              </p:nvSpPr>
              <p:spPr bwMode="auto">
                <a:xfrm flipH="1">
                  <a:off x="138" y="6512"/>
                  <a:ext cx="588"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grpSp>
          <p:grpSp>
            <p:nvGrpSpPr>
              <p:cNvPr id="34987" name="Group 113"/>
              <p:cNvGrpSpPr>
                <a:grpSpLocks/>
              </p:cNvGrpSpPr>
              <p:nvPr/>
            </p:nvGrpSpPr>
            <p:grpSpPr bwMode="auto">
              <a:xfrm flipV="1">
                <a:off x="138" y="6848"/>
                <a:ext cx="1200" cy="192"/>
                <a:chOff x="138" y="6320"/>
                <a:chExt cx="1200" cy="192"/>
              </a:xfrm>
            </p:grpSpPr>
            <p:sp>
              <p:nvSpPr>
                <p:cNvPr id="34988" name="Line 114"/>
                <p:cNvSpPr>
                  <a:spLocks noChangeShapeType="1"/>
                </p:cNvSpPr>
                <p:nvPr/>
              </p:nvSpPr>
              <p:spPr bwMode="auto">
                <a:xfrm flipH="1">
                  <a:off x="810" y="6320"/>
                  <a:ext cx="528"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sp>
              <p:nvSpPr>
                <p:cNvPr id="34989" name="Line 115"/>
                <p:cNvSpPr>
                  <a:spLocks noChangeShapeType="1"/>
                </p:cNvSpPr>
                <p:nvPr/>
              </p:nvSpPr>
              <p:spPr bwMode="auto">
                <a:xfrm flipH="1">
                  <a:off x="474" y="6416"/>
                  <a:ext cx="624"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sp>
              <p:nvSpPr>
                <p:cNvPr id="34990" name="Line 116"/>
                <p:cNvSpPr>
                  <a:spLocks noChangeShapeType="1"/>
                </p:cNvSpPr>
                <p:nvPr/>
              </p:nvSpPr>
              <p:spPr bwMode="auto">
                <a:xfrm flipH="1">
                  <a:off x="138" y="6512"/>
                  <a:ext cx="588"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grpSp>
        </p:grpSp>
      </p:grpSp>
      <p:sp>
        <p:nvSpPr>
          <p:cNvPr id="289" name="Text Box 228"/>
          <p:cNvSpPr txBox="1">
            <a:spLocks noChangeArrowheads="1"/>
          </p:cNvSpPr>
          <p:nvPr/>
        </p:nvSpPr>
        <p:spPr bwMode="auto">
          <a:xfrm>
            <a:off x="250825" y="5997402"/>
            <a:ext cx="3671888"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dirty="0">
                <a:latin typeface="Calibri" panose="020F0502020204030204" pitchFamily="34" charset="0"/>
                <a:cs typeface="Calibri" panose="020F0502020204030204" pitchFamily="34" charset="0"/>
              </a:rPr>
              <a:t>Animation by Rhodri Jones (CERN)</a:t>
            </a:r>
          </a:p>
        </p:txBody>
      </p:sp>
      <p:sp>
        <p:nvSpPr>
          <p:cNvPr id="292" name="Text Box 226"/>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Principle of Signal Generation of a BPMs: off-center Beam </a:t>
            </a:r>
          </a:p>
        </p:txBody>
      </p:sp>
      <p:sp>
        <p:nvSpPr>
          <p:cNvPr id="290" name="Text Box 229"/>
          <p:cNvSpPr txBox="1">
            <a:spLocks noChangeArrowheads="1"/>
          </p:cNvSpPr>
          <p:nvPr/>
        </p:nvSpPr>
        <p:spPr bwMode="auto">
          <a:xfrm>
            <a:off x="179388" y="1028527"/>
            <a:ext cx="4427537" cy="957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spcBef>
                <a:spcPts val="800"/>
              </a:spcBef>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The image current at the wall is    </a:t>
            </a:r>
          </a:p>
          <a:p>
            <a:pPr algn="l">
              <a:lnSpc>
                <a:spcPct val="70000"/>
              </a:lnSpc>
              <a:spcBef>
                <a:spcPts val="800"/>
              </a:spcBef>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monitored on a high frequency basis</a:t>
            </a:r>
          </a:p>
          <a:p>
            <a:pPr algn="l">
              <a:lnSpc>
                <a:spcPct val="70000"/>
              </a:lnSpc>
              <a:spcBef>
                <a:spcPts val="800"/>
              </a:spcBef>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i.e. ac-part given by the bunched beam.</a:t>
            </a:r>
          </a:p>
        </p:txBody>
      </p:sp>
    </p:spTree>
    <p:extLst>
      <p:ext uri="{BB962C8B-B14F-4D97-AF65-F5344CB8AC3E}">
        <p14:creationId xmlns:p14="http://schemas.microsoft.com/office/powerpoint/2010/main" val="338234298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fill="hold" nodeType="clickEffect">
                                  <p:stCondLst>
                                    <p:cond delay="0"/>
                                  </p:stCondLst>
                                  <p:childTnLst>
                                    <p:animMotion origin="layout" path="M -2.22222E-6 1.11111E-6 L 0.67327 1.11111E-6 " pathEditMode="relative" rAng="0" ptsTypes="AA">
                                      <p:cBhvr>
                                        <p:cTn id="6" dur="9500" fill="hold"/>
                                        <p:tgtEl>
                                          <p:spTgt spid="2"/>
                                        </p:tgtEl>
                                        <p:attrNameLst>
                                          <p:attrName>ppt_x</p:attrName>
                                          <p:attrName>ppt_y</p:attrName>
                                        </p:attrNameLst>
                                      </p:cBhvr>
                                      <p:rCtr x="33663" y="0"/>
                                    </p:animMotion>
                                  </p:childTnLst>
                                </p:cTn>
                              </p:par>
                              <p:par>
                                <p:cTn id="7" presetID="64" presetClass="path" presetSubtype="0" fill="hold" grpId="0" nodeType="withEffect">
                                  <p:stCondLst>
                                    <p:cond delay="400"/>
                                  </p:stCondLst>
                                  <p:childTnLst>
                                    <p:animMotion origin="layout" path="M 5E-6 3.7037E-7 L 0.00105 -0.04097 " pathEditMode="relative" rAng="0" ptsTypes="AA">
                                      <p:cBhvr>
                                        <p:cTn id="8" dur="2000" fill="hold"/>
                                        <p:tgtEl>
                                          <p:spTgt spid="208920"/>
                                        </p:tgtEl>
                                        <p:attrNameLst>
                                          <p:attrName>ppt_x</p:attrName>
                                          <p:attrName>ppt_y</p:attrName>
                                        </p:attrNameLst>
                                      </p:cBhvr>
                                      <p:rCtr x="1" y="-21"/>
                                    </p:animMotion>
                                  </p:childTnLst>
                                </p:cTn>
                              </p:par>
                              <p:par>
                                <p:cTn id="9" presetID="64" presetClass="path" presetSubtype="0" fill="hold" grpId="0" nodeType="withEffect">
                                  <p:stCondLst>
                                    <p:cond delay="400"/>
                                  </p:stCondLst>
                                  <p:childTnLst>
                                    <p:animMotion origin="layout" path="M -0.00052 0.04097 L 0.00052 3.33333E-6 " pathEditMode="relative" rAng="0" ptsTypes="AA">
                                      <p:cBhvr>
                                        <p:cTn id="10" dur="2000" spd="-100000" fill="hold"/>
                                        <p:tgtEl>
                                          <p:spTgt spid="333"/>
                                        </p:tgtEl>
                                        <p:attrNameLst>
                                          <p:attrName>ppt_x</p:attrName>
                                          <p:attrName>ppt_y</p:attrName>
                                        </p:attrNameLst>
                                      </p:cBhvr>
                                      <p:rCtr x="52" y="-2060"/>
                                    </p:animMotion>
                                  </p:childTnLst>
                                </p:cTn>
                              </p:par>
                              <p:par>
                                <p:cTn id="11" presetID="42" presetClass="path" presetSubtype="0" accel="50000" decel="50000" fill="hold" grpId="0" nodeType="withEffect">
                                  <p:stCondLst>
                                    <p:cond delay="600"/>
                                  </p:stCondLst>
                                  <p:childTnLst>
                                    <p:animMotion origin="layout" path="M 4.16667E-6 4.44444E-6 L 4.16667E-6 0.03333 " pathEditMode="relative" rAng="0" ptsTypes="AA">
                                      <p:cBhvr>
                                        <p:cTn id="12" dur="2000" fill="hold"/>
                                        <p:tgtEl>
                                          <p:spTgt spid="208915"/>
                                        </p:tgtEl>
                                        <p:attrNameLst>
                                          <p:attrName>ppt_x</p:attrName>
                                          <p:attrName>ppt_y</p:attrName>
                                        </p:attrNameLst>
                                      </p:cBhvr>
                                      <p:rCtr x="0" y="17"/>
                                    </p:animMotion>
                                  </p:childTnLst>
                                </p:cTn>
                              </p:par>
                              <p:par>
                                <p:cTn id="13" presetID="42" presetClass="path" presetSubtype="0" accel="50000" decel="50000" fill="hold" grpId="0" nodeType="withEffect">
                                  <p:stCondLst>
                                    <p:cond delay="600"/>
                                  </p:stCondLst>
                                  <p:childTnLst>
                                    <p:animMotion origin="layout" path="M -8.33333E-7 -0.03333 L -8.33333E-7 -2.59259E-6 " pathEditMode="relative" rAng="0" ptsTypes="AA">
                                      <p:cBhvr>
                                        <p:cTn id="14" dur="2000" spd="-100000" fill="hold"/>
                                        <p:tgtEl>
                                          <p:spTgt spid="328"/>
                                        </p:tgtEl>
                                        <p:attrNameLst>
                                          <p:attrName>ppt_x</p:attrName>
                                          <p:attrName>ppt_y</p:attrName>
                                        </p:attrNameLst>
                                      </p:cBhvr>
                                      <p:rCtr x="0" y="1667"/>
                                    </p:animMotion>
                                  </p:childTnLst>
                                </p:cTn>
                              </p:par>
                              <p:par>
                                <p:cTn id="15" presetID="42" presetClass="path" presetSubtype="0" accel="50000" decel="50000" fill="hold" grpId="0" nodeType="withEffect">
                                  <p:stCondLst>
                                    <p:cond delay="800"/>
                                  </p:stCondLst>
                                  <p:childTnLst>
                                    <p:animMotion origin="layout" path="M -2.5E-6 1.85185E-6 L -0.00052 0.01528 " pathEditMode="relative" rAng="0" ptsTypes="AA">
                                      <p:cBhvr>
                                        <p:cTn id="16" dur="2000" fill="hold"/>
                                        <p:tgtEl>
                                          <p:spTgt spid="209014"/>
                                        </p:tgtEl>
                                        <p:attrNameLst>
                                          <p:attrName>ppt_x</p:attrName>
                                          <p:attrName>ppt_y</p:attrName>
                                        </p:attrNameLst>
                                      </p:cBhvr>
                                      <p:rCtr x="0" y="8"/>
                                    </p:animMotion>
                                  </p:childTnLst>
                                </p:cTn>
                              </p:par>
                              <p:par>
                                <p:cTn id="17" presetID="64" presetClass="path" presetSubtype="0" fill="hold" grpId="0" nodeType="withEffect">
                                  <p:stCondLst>
                                    <p:cond delay="1000"/>
                                  </p:stCondLst>
                                  <p:childTnLst>
                                    <p:animMotion origin="layout" path="M -3.61111E-6 4.07407E-6 L -3.61111E-6 -0.02431 " pathEditMode="relative" rAng="0" ptsTypes="AA">
                                      <p:cBhvr>
                                        <p:cTn id="18" dur="2000" fill="hold"/>
                                        <p:tgtEl>
                                          <p:spTgt spid="209013"/>
                                        </p:tgtEl>
                                        <p:attrNameLst>
                                          <p:attrName>ppt_x</p:attrName>
                                          <p:attrName>ppt_y</p:attrName>
                                        </p:attrNameLst>
                                      </p:cBhvr>
                                      <p:rCtr x="0" y="-12"/>
                                    </p:animMotion>
                                  </p:childTnLst>
                                </p:cTn>
                              </p:par>
                              <p:par>
                                <p:cTn id="19" presetID="64" presetClass="path" presetSubtype="0" fill="hold" grpId="0" nodeType="withEffect">
                                  <p:stCondLst>
                                    <p:cond delay="1000"/>
                                  </p:stCondLst>
                                  <p:childTnLst>
                                    <p:animMotion origin="layout" path="M 2.5E-6 0.02848 L 2.5E-6 0.00417 " pathEditMode="relative" rAng="0" ptsTypes="AA">
                                      <p:cBhvr>
                                        <p:cTn id="20" dur="2000" spd="-100000" fill="hold"/>
                                        <p:tgtEl>
                                          <p:spTgt spid="337"/>
                                        </p:tgtEl>
                                        <p:attrNameLst>
                                          <p:attrName>ppt_x</p:attrName>
                                          <p:attrName>ppt_y</p:attrName>
                                        </p:attrNameLst>
                                      </p:cBhvr>
                                      <p:rCtr x="0" y="-1227"/>
                                    </p:animMotion>
                                  </p:childTnLst>
                                </p:cTn>
                              </p:par>
                              <p:par>
                                <p:cTn id="21" presetID="42" presetClass="path" presetSubtype="0" accel="50000" decel="50000" fill="hold" grpId="0" nodeType="withEffect">
                                  <p:stCondLst>
                                    <p:cond delay="1000"/>
                                  </p:stCondLst>
                                  <p:childTnLst>
                                    <p:animMotion origin="layout" path="M -3.61111E-6 -1.11022E-16 L -3.61111E-6 0.04444 " pathEditMode="relative" rAng="0" ptsTypes="AA">
                                      <p:cBhvr>
                                        <p:cTn id="22" dur="2000" fill="hold"/>
                                        <p:tgtEl>
                                          <p:spTgt spid="209028"/>
                                        </p:tgtEl>
                                        <p:attrNameLst>
                                          <p:attrName>ppt_x</p:attrName>
                                          <p:attrName>ppt_y</p:attrName>
                                        </p:attrNameLst>
                                      </p:cBhvr>
                                      <p:rCtr x="0" y="22"/>
                                    </p:animMotion>
                                  </p:childTnLst>
                                </p:cTn>
                              </p:par>
                              <p:par>
                                <p:cTn id="23" presetID="42" presetClass="path" presetSubtype="0" accel="50000" decel="50000" fill="hold" grpId="0" nodeType="withEffect">
                                  <p:stCondLst>
                                    <p:cond delay="1000"/>
                                  </p:stCondLst>
                                  <p:childTnLst>
                                    <p:animMotion origin="layout" path="M 0.00053 -0.02963 L -4.72222E-6 -3.7037E-7 " pathEditMode="relative" rAng="0" ptsTypes="AA">
                                      <p:cBhvr>
                                        <p:cTn id="24" dur="2000" spd="-100000" fill="hold"/>
                                        <p:tgtEl>
                                          <p:spTgt spid="352"/>
                                        </p:tgtEl>
                                        <p:attrNameLst>
                                          <p:attrName>ppt_x</p:attrName>
                                          <p:attrName>ppt_y</p:attrName>
                                        </p:attrNameLst>
                                      </p:cBhvr>
                                      <p:rCtr x="-35" y="1481"/>
                                    </p:animMotion>
                                  </p:childTnLst>
                                </p:cTn>
                              </p:par>
                              <p:par>
                                <p:cTn id="25" presetID="64" presetClass="path" presetSubtype="0" fill="hold" grpId="0" nodeType="withEffect">
                                  <p:stCondLst>
                                    <p:cond delay="1200"/>
                                  </p:stCondLst>
                                  <p:childTnLst>
                                    <p:animMotion origin="layout" path="M -2.22222E-6 -4.81481E-6 L -2.22222E-6 -0.01412 " pathEditMode="relative" rAng="0" ptsTypes="AA">
                                      <p:cBhvr>
                                        <p:cTn id="26" dur="2000" fill="hold"/>
                                        <p:tgtEl>
                                          <p:spTgt spid="209015"/>
                                        </p:tgtEl>
                                        <p:attrNameLst>
                                          <p:attrName>ppt_x</p:attrName>
                                          <p:attrName>ppt_y</p:attrName>
                                        </p:attrNameLst>
                                      </p:cBhvr>
                                      <p:rCtr x="0" y="-7"/>
                                    </p:animMotion>
                                  </p:childTnLst>
                                </p:cTn>
                              </p:par>
                              <p:par>
                                <p:cTn id="27" presetID="64" presetClass="path" presetSubtype="0" fill="hold" grpId="0" nodeType="withEffect">
                                  <p:stCondLst>
                                    <p:cond delay="1400"/>
                                  </p:stCondLst>
                                  <p:childTnLst>
                                    <p:animMotion origin="layout" path="M 5E-6 3.7037E-7 L 0.00105 -0.04097 " pathEditMode="relative" rAng="0" ptsTypes="AA">
                                      <p:cBhvr>
                                        <p:cTn id="28" dur="2000" fill="hold"/>
                                        <p:tgtEl>
                                          <p:spTgt spid="209016"/>
                                        </p:tgtEl>
                                        <p:attrNameLst>
                                          <p:attrName>ppt_x</p:attrName>
                                          <p:attrName>ppt_y</p:attrName>
                                        </p:attrNameLst>
                                      </p:cBhvr>
                                      <p:rCtr x="1" y="-21"/>
                                    </p:animMotion>
                                  </p:childTnLst>
                                </p:cTn>
                              </p:par>
                              <p:par>
                                <p:cTn id="29" presetID="64" presetClass="path" presetSubtype="0" fill="hold" grpId="0" nodeType="withEffect">
                                  <p:stCondLst>
                                    <p:cond delay="1400"/>
                                  </p:stCondLst>
                                  <p:childTnLst>
                                    <p:animMotion origin="layout" path="M -0.00052 0.04097 L 0.00052 3.33333E-6 " pathEditMode="relative" rAng="0" ptsTypes="AA">
                                      <p:cBhvr>
                                        <p:cTn id="30" dur="2000" spd="-100000" fill="hold"/>
                                        <p:tgtEl>
                                          <p:spTgt spid="340"/>
                                        </p:tgtEl>
                                        <p:attrNameLst>
                                          <p:attrName>ppt_x</p:attrName>
                                          <p:attrName>ppt_y</p:attrName>
                                        </p:attrNameLst>
                                      </p:cBhvr>
                                      <p:rCtr x="52" y="-2060"/>
                                    </p:animMotion>
                                  </p:childTnLst>
                                </p:cTn>
                              </p:par>
                              <p:par>
                                <p:cTn id="31" presetID="42" presetClass="path" presetSubtype="0" accel="50000" decel="50000" fill="hold" grpId="0" nodeType="withEffect">
                                  <p:stCondLst>
                                    <p:cond delay="1400"/>
                                  </p:stCondLst>
                                  <p:childTnLst>
                                    <p:animMotion origin="layout" path="M 4.16667E-6 4.44444E-6 L 4.16667E-6 0.03333 " pathEditMode="relative" rAng="0" ptsTypes="AA">
                                      <p:cBhvr>
                                        <p:cTn id="32" dur="2000" fill="hold"/>
                                        <p:tgtEl>
                                          <p:spTgt spid="209018"/>
                                        </p:tgtEl>
                                        <p:attrNameLst>
                                          <p:attrName>ppt_x</p:attrName>
                                          <p:attrName>ppt_y</p:attrName>
                                        </p:attrNameLst>
                                      </p:cBhvr>
                                      <p:rCtr x="0" y="17"/>
                                    </p:animMotion>
                                  </p:childTnLst>
                                </p:cTn>
                              </p:par>
                              <p:par>
                                <p:cTn id="33" presetID="42" presetClass="path" presetSubtype="0" accel="50000" decel="50000" fill="hold" grpId="0" nodeType="withEffect">
                                  <p:stCondLst>
                                    <p:cond delay="1400"/>
                                  </p:stCondLst>
                                  <p:childTnLst>
                                    <p:animMotion origin="layout" path="M 2.5E-6 -0.03333 L 2.5E-6 -4.44444E-6 " pathEditMode="relative" rAng="0" ptsTypes="AA">
                                      <p:cBhvr>
                                        <p:cTn id="34" dur="2000" spd="-100000" fill="hold"/>
                                        <p:tgtEl>
                                          <p:spTgt spid="342"/>
                                        </p:tgtEl>
                                        <p:attrNameLst>
                                          <p:attrName>ppt_x</p:attrName>
                                          <p:attrName>ppt_y</p:attrName>
                                        </p:attrNameLst>
                                      </p:cBhvr>
                                      <p:rCtr x="0" y="1667"/>
                                    </p:animMotion>
                                  </p:childTnLst>
                                </p:cTn>
                              </p:par>
                              <p:par>
                                <p:cTn id="35" presetID="64" presetClass="path" presetSubtype="0" fill="hold" grpId="0" nodeType="withEffect">
                                  <p:stCondLst>
                                    <p:cond delay="1600"/>
                                  </p:stCondLst>
                                  <p:childTnLst>
                                    <p:animMotion origin="layout" path="M -3.61111E-6 4.07407E-6 L -3.61111E-6 -0.02431 " pathEditMode="relative" rAng="0" ptsTypes="AA">
                                      <p:cBhvr>
                                        <p:cTn id="36" dur="2000" fill="hold"/>
                                        <p:tgtEl>
                                          <p:spTgt spid="209017"/>
                                        </p:tgtEl>
                                        <p:attrNameLst>
                                          <p:attrName>ppt_x</p:attrName>
                                          <p:attrName>ppt_y</p:attrName>
                                        </p:attrNameLst>
                                      </p:cBhvr>
                                      <p:rCtr x="0" y="-12"/>
                                    </p:animMotion>
                                  </p:childTnLst>
                                </p:cTn>
                              </p:par>
                              <p:par>
                                <p:cTn id="37" presetID="42" presetClass="path" presetSubtype="0" accel="50000" decel="50000" fill="hold" grpId="0" nodeType="withEffect">
                                  <p:stCondLst>
                                    <p:cond delay="1800"/>
                                  </p:stCondLst>
                                  <p:childTnLst>
                                    <p:animMotion origin="layout" path="M 4.16667E-6 4.44444E-6 L 4.16667E-6 0.03333 " pathEditMode="relative" rAng="0" ptsTypes="AA">
                                      <p:cBhvr>
                                        <p:cTn id="38" dur="2000" fill="hold"/>
                                        <p:tgtEl>
                                          <p:spTgt spid="209019"/>
                                        </p:tgtEl>
                                        <p:attrNameLst>
                                          <p:attrName>ppt_x</p:attrName>
                                          <p:attrName>ppt_y</p:attrName>
                                        </p:attrNameLst>
                                      </p:cBhvr>
                                      <p:rCtr x="0" y="17"/>
                                    </p:animMotion>
                                  </p:childTnLst>
                                </p:cTn>
                              </p:par>
                              <p:par>
                                <p:cTn id="39" presetID="64" presetClass="path" presetSubtype="0" fill="hold" grpId="0" nodeType="withEffect">
                                  <p:stCondLst>
                                    <p:cond delay="2000"/>
                                  </p:stCondLst>
                                  <p:childTnLst>
                                    <p:animMotion origin="layout" path="M -1.38889E-6 3.7037E-7 L -1.38889E-6 -0.03218 " pathEditMode="relative" rAng="0" ptsTypes="AA">
                                      <p:cBhvr>
                                        <p:cTn id="40" dur="2000" fill="hold"/>
                                        <p:tgtEl>
                                          <p:spTgt spid="209020"/>
                                        </p:tgtEl>
                                        <p:attrNameLst>
                                          <p:attrName>ppt_x</p:attrName>
                                          <p:attrName>ppt_y</p:attrName>
                                        </p:attrNameLst>
                                      </p:cBhvr>
                                      <p:rCtr x="0" y="-16"/>
                                    </p:animMotion>
                                  </p:childTnLst>
                                </p:cTn>
                              </p:par>
                              <p:par>
                                <p:cTn id="41" presetID="64" presetClass="path" presetSubtype="0" fill="hold" grpId="0" nodeType="withEffect">
                                  <p:stCondLst>
                                    <p:cond delay="2000"/>
                                  </p:stCondLst>
                                  <p:childTnLst>
                                    <p:animMotion origin="layout" path="M -0.00018 0.02338 L -0.00018 0.00301 " pathEditMode="relative" rAng="0" ptsTypes="AA">
                                      <p:cBhvr>
                                        <p:cTn id="42" dur="2000" spd="-100000" fill="hold"/>
                                        <p:tgtEl>
                                          <p:spTgt spid="344"/>
                                        </p:tgtEl>
                                        <p:attrNameLst>
                                          <p:attrName>ppt_x</p:attrName>
                                          <p:attrName>ppt_y</p:attrName>
                                        </p:attrNameLst>
                                      </p:cBhvr>
                                      <p:rCtr x="0" y="-1019"/>
                                    </p:animMotion>
                                  </p:childTnLst>
                                </p:cTn>
                              </p:par>
                              <p:par>
                                <p:cTn id="43" presetID="64" presetClass="path" presetSubtype="0" fill="hold" grpId="0" nodeType="withEffect">
                                  <p:stCondLst>
                                    <p:cond delay="2200"/>
                                  </p:stCondLst>
                                  <p:childTnLst>
                                    <p:animMotion origin="layout" path="M -2.22222E-6 -4.81481E-6 L -2.22222E-6 -0.01412 " pathEditMode="relative" rAng="0" ptsTypes="AA">
                                      <p:cBhvr>
                                        <p:cTn id="44" dur="2000" fill="hold"/>
                                        <p:tgtEl>
                                          <p:spTgt spid="209022"/>
                                        </p:tgtEl>
                                        <p:attrNameLst>
                                          <p:attrName>ppt_x</p:attrName>
                                          <p:attrName>ppt_y</p:attrName>
                                        </p:attrNameLst>
                                      </p:cBhvr>
                                      <p:rCtr x="0" y="-7"/>
                                    </p:animMotion>
                                  </p:childTnLst>
                                </p:cTn>
                              </p:par>
                              <p:par>
                                <p:cTn id="45" presetID="42" presetClass="path" presetSubtype="0" accel="50000" decel="50000" fill="hold" grpId="0" nodeType="withEffect">
                                  <p:stCondLst>
                                    <p:cond delay="2400"/>
                                  </p:stCondLst>
                                  <p:childTnLst>
                                    <p:animMotion origin="layout" path="M 5E-6 -2.59259E-6 L 5E-6 0.0257 " pathEditMode="relative" rAng="0" ptsTypes="AA">
                                      <p:cBhvr>
                                        <p:cTn id="46" dur="2000" fill="hold"/>
                                        <p:tgtEl>
                                          <p:spTgt spid="209021"/>
                                        </p:tgtEl>
                                        <p:attrNameLst>
                                          <p:attrName>ppt_x</p:attrName>
                                          <p:attrName>ppt_y</p:attrName>
                                        </p:attrNameLst>
                                      </p:cBhvr>
                                      <p:rCtr x="0" y="13"/>
                                    </p:animMotion>
                                  </p:childTnLst>
                                </p:cTn>
                              </p:par>
                              <p:par>
                                <p:cTn id="47" presetID="42" presetClass="path" presetSubtype="0" accel="50000" decel="50000" fill="hold" grpId="0" nodeType="withEffect">
                                  <p:stCondLst>
                                    <p:cond delay="2400"/>
                                  </p:stCondLst>
                                  <p:childTnLst>
                                    <p:animMotion origin="layout" path="M -2.77778E-7 -0.02569 L -2.77778E-7 -4.81481E-6 " pathEditMode="relative" rAng="0" ptsTypes="AA">
                                      <p:cBhvr>
                                        <p:cTn id="48" dur="2000" spd="-100000" fill="hold"/>
                                        <p:tgtEl>
                                          <p:spTgt spid="345"/>
                                        </p:tgtEl>
                                        <p:attrNameLst>
                                          <p:attrName>ppt_x</p:attrName>
                                          <p:attrName>ppt_y</p:attrName>
                                        </p:attrNameLst>
                                      </p:cBhvr>
                                      <p:rCtr x="0" y="1273"/>
                                    </p:animMotion>
                                  </p:childTnLst>
                                </p:cTn>
                              </p:par>
                              <p:par>
                                <p:cTn id="49" presetID="64" presetClass="path" presetSubtype="0" fill="hold" grpId="0" nodeType="withEffect">
                                  <p:stCondLst>
                                    <p:cond delay="2600"/>
                                  </p:stCondLst>
                                  <p:childTnLst>
                                    <p:animMotion origin="layout" path="M 5E-6 3.7037E-7 L 0.00105 -0.04097 " pathEditMode="relative" rAng="0" ptsTypes="AA">
                                      <p:cBhvr>
                                        <p:cTn id="50" dur="2000" fill="hold"/>
                                        <p:tgtEl>
                                          <p:spTgt spid="209023"/>
                                        </p:tgtEl>
                                        <p:attrNameLst>
                                          <p:attrName>ppt_x</p:attrName>
                                          <p:attrName>ppt_y</p:attrName>
                                        </p:attrNameLst>
                                      </p:cBhvr>
                                      <p:rCtr x="1" y="-21"/>
                                    </p:animMotion>
                                  </p:childTnLst>
                                </p:cTn>
                              </p:par>
                              <p:par>
                                <p:cTn id="51" presetID="64" presetClass="path" presetSubtype="0" fill="hold" grpId="0" nodeType="withEffect">
                                  <p:stCondLst>
                                    <p:cond delay="2600"/>
                                  </p:stCondLst>
                                  <p:childTnLst>
                                    <p:animMotion origin="layout" path="M -0.00052 0.04097 L 0.00052 -7.40741E-7 " pathEditMode="relative" rAng="0" ptsTypes="AA">
                                      <p:cBhvr>
                                        <p:cTn id="52" dur="2000" spd="-100000" fill="hold"/>
                                        <p:tgtEl>
                                          <p:spTgt spid="347"/>
                                        </p:tgtEl>
                                        <p:attrNameLst>
                                          <p:attrName>ppt_x</p:attrName>
                                          <p:attrName>ppt_y</p:attrName>
                                        </p:attrNameLst>
                                      </p:cBhvr>
                                      <p:rCtr x="52" y="-2060"/>
                                    </p:animMotion>
                                  </p:childTnLst>
                                </p:cTn>
                              </p:par>
                              <p:par>
                                <p:cTn id="53" presetID="42" presetClass="path" presetSubtype="0" accel="50000" decel="50000" fill="hold" grpId="0" nodeType="withEffect">
                                  <p:stCondLst>
                                    <p:cond delay="2800"/>
                                  </p:stCondLst>
                                  <p:childTnLst>
                                    <p:animMotion origin="layout" path="M -1.11111E-6 1.85185E-6 L -1.11111E-6 0.04444 " pathEditMode="relative" rAng="0" ptsTypes="AA">
                                      <p:cBhvr>
                                        <p:cTn id="54" dur="2000" fill="hold"/>
                                        <p:tgtEl>
                                          <p:spTgt spid="209024"/>
                                        </p:tgtEl>
                                        <p:attrNameLst>
                                          <p:attrName>ppt_x</p:attrName>
                                          <p:attrName>ppt_y</p:attrName>
                                        </p:attrNameLst>
                                      </p:cBhvr>
                                      <p:rCtr x="0" y="22"/>
                                    </p:animMotion>
                                  </p:childTnLst>
                                </p:cTn>
                              </p:par>
                              <p:par>
                                <p:cTn id="55" presetID="42" presetClass="path" presetSubtype="0" accel="50000" decel="50000" fill="hold" grpId="0" nodeType="withEffect">
                                  <p:stCondLst>
                                    <p:cond delay="3000"/>
                                  </p:stCondLst>
                                  <p:childTnLst>
                                    <p:animMotion origin="layout" path="M -2.5E-6 1.85185E-6 L -0.00052 0.01528 " pathEditMode="relative" rAng="0" ptsTypes="AA">
                                      <p:cBhvr>
                                        <p:cTn id="56" dur="2000" fill="hold"/>
                                        <p:tgtEl>
                                          <p:spTgt spid="209025"/>
                                        </p:tgtEl>
                                        <p:attrNameLst>
                                          <p:attrName>ppt_x</p:attrName>
                                          <p:attrName>ppt_y</p:attrName>
                                        </p:attrNameLst>
                                      </p:cBhvr>
                                      <p:rCtr x="0" y="8"/>
                                    </p:animMotion>
                                  </p:childTnLst>
                                </p:cTn>
                              </p:par>
                              <p:par>
                                <p:cTn id="57" presetID="42" presetClass="path" presetSubtype="0" accel="50000" decel="50000" fill="hold" grpId="0" nodeType="withEffect">
                                  <p:stCondLst>
                                    <p:cond delay="3000"/>
                                  </p:stCondLst>
                                  <p:childTnLst>
                                    <p:animMotion origin="layout" path="M -0.00052 -0.01528 L -0.00104 4.81481E-6 " pathEditMode="relative" rAng="0" ptsTypes="AA">
                                      <p:cBhvr>
                                        <p:cTn id="58" dur="2000" spd="-100000" fill="hold"/>
                                        <p:tgtEl>
                                          <p:spTgt spid="349"/>
                                        </p:tgtEl>
                                        <p:attrNameLst>
                                          <p:attrName>ppt_x</p:attrName>
                                          <p:attrName>ppt_y</p:attrName>
                                        </p:attrNameLst>
                                      </p:cBhvr>
                                      <p:rCtr x="-35" y="764"/>
                                    </p:animMotion>
                                  </p:childTnLst>
                                </p:cTn>
                              </p:par>
                              <p:par>
                                <p:cTn id="59" presetID="64" presetClass="path" presetSubtype="0" fill="hold" grpId="0" nodeType="withEffect">
                                  <p:stCondLst>
                                    <p:cond delay="3200"/>
                                  </p:stCondLst>
                                  <p:childTnLst>
                                    <p:animMotion origin="layout" path="M -1.38889E-6 3.7037E-7 L -1.38889E-6 -0.03218 " pathEditMode="relative" rAng="0" ptsTypes="AA">
                                      <p:cBhvr>
                                        <p:cTn id="60" dur="2000" fill="hold"/>
                                        <p:tgtEl>
                                          <p:spTgt spid="209026"/>
                                        </p:tgtEl>
                                        <p:attrNameLst>
                                          <p:attrName>ppt_x</p:attrName>
                                          <p:attrName>ppt_y</p:attrName>
                                        </p:attrNameLst>
                                      </p:cBhvr>
                                      <p:rCtr x="0" y="-16"/>
                                    </p:animMotion>
                                  </p:childTnLst>
                                </p:cTn>
                              </p:par>
                              <p:par>
                                <p:cTn id="61" presetID="64" presetClass="path" presetSubtype="0" fill="hold" grpId="0" nodeType="withEffect">
                                  <p:stCondLst>
                                    <p:cond delay="3200"/>
                                  </p:stCondLst>
                                  <p:childTnLst>
                                    <p:animMotion origin="layout" path="M -3.33333E-6 0.03218 L -3.33333E-6 3.7037E-7 " pathEditMode="relative" rAng="0" ptsTypes="AA">
                                      <p:cBhvr>
                                        <p:cTn id="62" dur="2000" spd="-100000" fill="hold"/>
                                        <p:tgtEl>
                                          <p:spTgt spid="350"/>
                                        </p:tgtEl>
                                        <p:attrNameLst>
                                          <p:attrName>ppt_x</p:attrName>
                                          <p:attrName>ppt_y</p:attrName>
                                        </p:attrNameLst>
                                      </p:cBhvr>
                                      <p:rCtr x="0" y="-1620"/>
                                    </p:animMotion>
                                  </p:childTnLst>
                                </p:cTn>
                              </p:par>
                              <p:par>
                                <p:cTn id="63" presetID="42" presetClass="path" presetSubtype="0" accel="50000" decel="50000" fill="hold" grpId="0" nodeType="withEffect">
                                  <p:stCondLst>
                                    <p:cond delay="3400"/>
                                  </p:stCondLst>
                                  <p:childTnLst>
                                    <p:animMotion origin="layout" path="M -2.77778E-6 2.22222E-6 L -2.77778E-6 0.03935 " pathEditMode="relative" rAng="0" ptsTypes="AA">
                                      <p:cBhvr>
                                        <p:cTn id="64" dur="2000" fill="hold"/>
                                        <p:tgtEl>
                                          <p:spTgt spid="209027"/>
                                        </p:tgtEl>
                                        <p:attrNameLst>
                                          <p:attrName>ppt_x</p:attrName>
                                          <p:attrName>ppt_y</p:attrName>
                                        </p:attrNameLst>
                                      </p:cBhvr>
                                      <p:rCtr x="0" y="20"/>
                                    </p:animMotion>
                                  </p:childTnLst>
                                </p:cTn>
                              </p:par>
                              <p:par>
                                <p:cTn id="65" presetID="64" presetClass="path" presetSubtype="0" fill="hold" grpId="0" nodeType="withEffect">
                                  <p:stCondLst>
                                    <p:cond delay="3500"/>
                                  </p:stCondLst>
                                  <p:childTnLst>
                                    <p:animMotion origin="layout" path="M -2.22222E-6 -4.81481E-6 L -2.22222E-6 -0.01412 " pathEditMode="relative" rAng="0" ptsTypes="AA">
                                      <p:cBhvr>
                                        <p:cTn id="66" dur="2000" fill="hold"/>
                                        <p:tgtEl>
                                          <p:spTgt spid="209029"/>
                                        </p:tgtEl>
                                        <p:attrNameLst>
                                          <p:attrName>ppt_x</p:attrName>
                                          <p:attrName>ppt_y</p:attrName>
                                        </p:attrNameLst>
                                      </p:cBhvr>
                                      <p:rCtr x="0" y="-7"/>
                                    </p:animMotion>
                                  </p:childTnLst>
                                </p:cTn>
                              </p:par>
                              <p:par>
                                <p:cTn id="67" presetID="64" presetClass="path" presetSubtype="0" fill="hold" grpId="0" nodeType="withEffect">
                                  <p:stCondLst>
                                    <p:cond delay="3500"/>
                                  </p:stCondLst>
                                  <p:childTnLst>
                                    <p:animMotion origin="layout" path="M -2.22222E-6 0.01412 L -2.22222E-6 -2.22222E-6 " pathEditMode="relative" rAng="0" ptsTypes="AA">
                                      <p:cBhvr>
                                        <p:cTn id="68" dur="2000" spd="-100000" fill="hold"/>
                                        <p:tgtEl>
                                          <p:spTgt spid="353"/>
                                        </p:tgtEl>
                                        <p:attrNameLst>
                                          <p:attrName>ppt_x</p:attrName>
                                          <p:attrName>ppt_y</p:attrName>
                                        </p:attrNameLst>
                                      </p:cBhvr>
                                      <p:rCtr x="0" y="-718"/>
                                    </p:animMotion>
                                  </p:childTnLst>
                                </p:cTn>
                              </p:par>
                              <p:par>
                                <p:cTn id="69" presetID="64" presetClass="path" presetSubtype="0" fill="hold" grpId="0" nodeType="withEffect">
                                  <p:stCondLst>
                                    <p:cond delay="3800"/>
                                  </p:stCondLst>
                                  <p:childTnLst>
                                    <p:animMotion origin="layout" path="M 5E-6 3.7037E-7 L 0.00105 -0.04097 " pathEditMode="relative" rAng="0" ptsTypes="AA">
                                      <p:cBhvr>
                                        <p:cTn id="70" dur="2000" fill="hold"/>
                                        <p:tgtEl>
                                          <p:spTgt spid="209030"/>
                                        </p:tgtEl>
                                        <p:attrNameLst>
                                          <p:attrName>ppt_x</p:attrName>
                                          <p:attrName>ppt_y</p:attrName>
                                        </p:attrNameLst>
                                      </p:cBhvr>
                                      <p:rCtr x="1" y="-21"/>
                                    </p:animMotion>
                                  </p:childTnLst>
                                </p:cTn>
                              </p:par>
                              <p:par>
                                <p:cTn id="71" presetID="42" presetClass="path" presetSubtype="0" accel="50000" decel="50000" fill="hold" grpId="0" nodeType="withEffect">
                                  <p:stCondLst>
                                    <p:cond delay="4000"/>
                                  </p:stCondLst>
                                  <p:childTnLst>
                                    <p:animMotion origin="layout" path="M 5E-6 -2.59259E-6 L 5E-6 0.0257 " pathEditMode="relative" rAng="0" ptsTypes="AA">
                                      <p:cBhvr>
                                        <p:cTn id="72" dur="2000" fill="hold"/>
                                        <p:tgtEl>
                                          <p:spTgt spid="209031"/>
                                        </p:tgtEl>
                                        <p:attrNameLst>
                                          <p:attrName>ppt_x</p:attrName>
                                          <p:attrName>ppt_y</p:attrName>
                                        </p:attrNameLst>
                                      </p:cBhvr>
                                      <p:rCtr x="0" y="13"/>
                                    </p:animMotion>
                                  </p:childTnLst>
                                </p:cTn>
                              </p:par>
                              <p:par>
                                <p:cTn id="73" presetID="42" presetClass="path" presetSubtype="0" accel="50000" decel="50000" fill="hold" grpId="0" nodeType="withEffect">
                                  <p:stCondLst>
                                    <p:cond delay="4000"/>
                                  </p:stCondLst>
                                  <p:childTnLst>
                                    <p:animMotion origin="layout" path="M 1.11111E-6 -0.02569 L 1.11111E-6 -1.11111E-6 " pathEditMode="relative" rAng="0" ptsTypes="AA">
                                      <p:cBhvr>
                                        <p:cTn id="74" dur="2000" spd="-100000" fill="hold"/>
                                        <p:tgtEl>
                                          <p:spTgt spid="355"/>
                                        </p:tgtEl>
                                        <p:attrNameLst>
                                          <p:attrName>ppt_x</p:attrName>
                                          <p:attrName>ppt_y</p:attrName>
                                        </p:attrNameLst>
                                      </p:cBhvr>
                                      <p:rCtr x="0" y="1273"/>
                                    </p:animMotion>
                                  </p:childTnLst>
                                </p:cTn>
                              </p:par>
                              <p:par>
                                <p:cTn id="75" presetID="64" presetClass="path" presetSubtype="0" fill="hold" grpId="0" nodeType="withEffect">
                                  <p:stCondLst>
                                    <p:cond delay="4200"/>
                                  </p:stCondLst>
                                  <p:childTnLst>
                                    <p:animMotion origin="layout" path="M -3.61111E-6 4.07407E-6 L -3.61111E-6 -0.02431 " pathEditMode="relative" rAng="0" ptsTypes="AA">
                                      <p:cBhvr>
                                        <p:cTn id="76" dur="2000" fill="hold"/>
                                        <p:tgtEl>
                                          <p:spTgt spid="209032"/>
                                        </p:tgtEl>
                                        <p:attrNameLst>
                                          <p:attrName>ppt_x</p:attrName>
                                          <p:attrName>ppt_y</p:attrName>
                                        </p:attrNameLst>
                                      </p:cBhvr>
                                      <p:rCtr x="0" y="-12"/>
                                    </p:animMotion>
                                  </p:childTnLst>
                                </p:cTn>
                              </p:par>
                              <p:par>
                                <p:cTn id="77" presetID="42" presetClass="path" presetSubtype="0" accel="50000" decel="50000" fill="hold" grpId="0" nodeType="withEffect">
                                  <p:stCondLst>
                                    <p:cond delay="4400"/>
                                  </p:stCondLst>
                                  <p:childTnLst>
                                    <p:animMotion origin="layout" path="M -1.11111E-6 1.85185E-6 L -1.11111E-6 0.04444 " pathEditMode="relative" rAng="0" ptsTypes="AA">
                                      <p:cBhvr>
                                        <p:cTn id="78" dur="2000" fill="hold"/>
                                        <p:tgtEl>
                                          <p:spTgt spid="209034"/>
                                        </p:tgtEl>
                                        <p:attrNameLst>
                                          <p:attrName>ppt_x</p:attrName>
                                          <p:attrName>ppt_y</p:attrName>
                                        </p:attrNameLst>
                                      </p:cBhvr>
                                      <p:rCtr x="0" y="22"/>
                                    </p:animMotion>
                                  </p:childTnLst>
                                </p:cTn>
                              </p:par>
                              <p:par>
                                <p:cTn id="79" presetID="42" presetClass="path" presetSubtype="0" accel="50000" decel="50000" fill="hold" grpId="0" nodeType="withEffect">
                                  <p:stCondLst>
                                    <p:cond delay="4600"/>
                                  </p:stCondLst>
                                  <p:childTnLst>
                                    <p:animMotion origin="layout" path="M -2.5E-6 1.85185E-6 L -0.00052 0.01528 " pathEditMode="relative" rAng="0" ptsTypes="AA">
                                      <p:cBhvr>
                                        <p:cTn id="80" dur="2000" fill="hold"/>
                                        <p:tgtEl>
                                          <p:spTgt spid="209033"/>
                                        </p:tgtEl>
                                        <p:attrNameLst>
                                          <p:attrName>ppt_x</p:attrName>
                                          <p:attrName>ppt_y</p:attrName>
                                        </p:attrNameLst>
                                      </p:cBhvr>
                                      <p:rCtr x="0" y="8"/>
                                    </p:animMotion>
                                  </p:childTnLst>
                                </p:cTn>
                              </p:par>
                              <p:par>
                                <p:cTn id="81" presetID="42" presetClass="path" presetSubtype="0" accel="50000" decel="50000" fill="hold" grpId="0" nodeType="withEffect">
                                  <p:stCondLst>
                                    <p:cond delay="4600"/>
                                  </p:stCondLst>
                                  <p:childTnLst>
                                    <p:animMotion origin="layout" path="M 0.00052 -0.01528 L -2.5E-6 4.44444E-6 " pathEditMode="relative" rAng="0" ptsTypes="AA">
                                      <p:cBhvr>
                                        <p:cTn id="82" dur="2000" spd="-100000" fill="hold"/>
                                        <p:tgtEl>
                                          <p:spTgt spid="357"/>
                                        </p:tgtEl>
                                        <p:attrNameLst>
                                          <p:attrName>ppt_x</p:attrName>
                                          <p:attrName>ppt_y</p:attrName>
                                        </p:attrNameLst>
                                      </p:cBhvr>
                                      <p:rCtr x="-35" y="764"/>
                                    </p:animMotion>
                                  </p:childTnLst>
                                </p:cTn>
                              </p:par>
                              <p:par>
                                <p:cTn id="83" presetID="42" presetClass="path" presetSubtype="0" accel="50000" decel="50000" fill="hold" grpId="0" nodeType="withEffect">
                                  <p:stCondLst>
                                    <p:cond delay="5000"/>
                                  </p:stCondLst>
                                  <p:childTnLst>
                                    <p:animMotion origin="layout" path="M -2.5E-6 1.85185E-6 L -0.00052 0.01528 " pathEditMode="relative" rAng="0" ptsTypes="AA">
                                      <p:cBhvr>
                                        <p:cTn id="84" dur="2000" fill="hold"/>
                                        <p:tgtEl>
                                          <p:spTgt spid="209044"/>
                                        </p:tgtEl>
                                        <p:attrNameLst>
                                          <p:attrName>ppt_x</p:attrName>
                                          <p:attrName>ppt_y</p:attrName>
                                        </p:attrNameLst>
                                      </p:cBhvr>
                                      <p:rCtr x="0" y="8"/>
                                    </p:animMotion>
                                  </p:childTnLst>
                                </p:cTn>
                              </p:par>
                              <p:par>
                                <p:cTn id="85" presetID="42" presetClass="path" presetSubtype="0" accel="50000" decel="50000" fill="hold" grpId="0" nodeType="withEffect">
                                  <p:stCondLst>
                                    <p:cond delay="5000"/>
                                  </p:stCondLst>
                                  <p:childTnLst>
                                    <p:animMotion origin="layout" path="M 0.00052 -0.01528 L -2.77778E-6 -7.40741E-7 " pathEditMode="relative" rAng="0" ptsTypes="AA">
                                      <p:cBhvr>
                                        <p:cTn id="86" dur="2000" spd="-100000" fill="hold"/>
                                        <p:tgtEl>
                                          <p:spTgt spid="368"/>
                                        </p:tgtEl>
                                        <p:attrNameLst>
                                          <p:attrName>ppt_x</p:attrName>
                                          <p:attrName>ppt_y</p:attrName>
                                        </p:attrNameLst>
                                      </p:cBhvr>
                                      <p:rCtr x="-35" y="764"/>
                                    </p:animMotion>
                                  </p:childTnLst>
                                </p:cTn>
                              </p:par>
                              <p:par>
                                <p:cTn id="87" presetID="22" presetClass="entr" presetSubtype="8" fill="hold" grpId="0" nodeType="withEffect">
                                  <p:stCondLst>
                                    <p:cond delay="5000"/>
                                  </p:stCondLst>
                                  <p:childTnLst>
                                    <p:set>
                                      <p:cBhvr>
                                        <p:cTn id="88" dur="1" fill="hold">
                                          <p:stCondLst>
                                            <p:cond delay="0"/>
                                          </p:stCondLst>
                                        </p:cTn>
                                        <p:tgtEl>
                                          <p:spTgt spid="209110"/>
                                        </p:tgtEl>
                                        <p:attrNameLst>
                                          <p:attrName>style.visibility</p:attrName>
                                        </p:attrNameLst>
                                      </p:cBhvr>
                                      <p:to>
                                        <p:strVal val="visible"/>
                                      </p:to>
                                    </p:set>
                                    <p:animEffect transition="in" filter="wipe(left)">
                                      <p:cBhvr>
                                        <p:cTn id="89" dur="10000"/>
                                        <p:tgtEl>
                                          <p:spTgt spid="209110"/>
                                        </p:tgtEl>
                                      </p:cBhvr>
                                    </p:animEffect>
                                  </p:childTnLst>
                                </p:cTn>
                              </p:par>
                              <p:par>
                                <p:cTn id="90" presetID="22" presetClass="entr" presetSubtype="8" fill="hold" grpId="0" nodeType="withEffect">
                                  <p:stCondLst>
                                    <p:cond delay="5000"/>
                                  </p:stCondLst>
                                  <p:childTnLst>
                                    <p:set>
                                      <p:cBhvr>
                                        <p:cTn id="91" dur="1" fill="hold">
                                          <p:stCondLst>
                                            <p:cond delay="0"/>
                                          </p:stCondLst>
                                        </p:cTn>
                                        <p:tgtEl>
                                          <p:spTgt spid="421"/>
                                        </p:tgtEl>
                                        <p:attrNameLst>
                                          <p:attrName>style.visibility</p:attrName>
                                        </p:attrNameLst>
                                      </p:cBhvr>
                                      <p:to>
                                        <p:strVal val="visible"/>
                                      </p:to>
                                    </p:set>
                                    <p:animEffect transition="in" filter="wipe(left)">
                                      <p:cBhvr>
                                        <p:cTn id="92" dur="10000"/>
                                        <p:tgtEl>
                                          <p:spTgt spid="421"/>
                                        </p:tgtEl>
                                      </p:cBhvr>
                                    </p:animEffect>
                                  </p:childTnLst>
                                </p:cTn>
                              </p:par>
                              <p:par>
                                <p:cTn id="93" presetID="1" presetClass="entr" presetSubtype="0" fill="hold" grpId="0" nodeType="withEffect">
                                  <p:stCondLst>
                                    <p:cond delay="5000"/>
                                  </p:stCondLst>
                                  <p:childTnLst>
                                    <p:set>
                                      <p:cBhvr>
                                        <p:cTn id="94" dur="1" fill="hold">
                                          <p:stCondLst>
                                            <p:cond delay="0"/>
                                          </p:stCondLst>
                                        </p:cTn>
                                        <p:tgtEl>
                                          <p:spTgt spid="209092"/>
                                        </p:tgtEl>
                                        <p:attrNameLst>
                                          <p:attrName>style.visibility</p:attrName>
                                        </p:attrNameLst>
                                      </p:cBhvr>
                                      <p:to>
                                        <p:strVal val="visible"/>
                                      </p:to>
                                    </p:set>
                                  </p:childTnLst>
                                </p:cTn>
                              </p:par>
                              <p:par>
                                <p:cTn id="95" presetID="1" presetClass="entr" presetSubtype="0" fill="hold" grpId="0" nodeType="withEffect">
                                  <p:stCondLst>
                                    <p:cond delay="5000"/>
                                  </p:stCondLst>
                                  <p:childTnLst>
                                    <p:set>
                                      <p:cBhvr>
                                        <p:cTn id="96" dur="1" fill="hold">
                                          <p:stCondLst>
                                            <p:cond delay="0"/>
                                          </p:stCondLst>
                                        </p:cTn>
                                        <p:tgtEl>
                                          <p:spTgt spid="209093"/>
                                        </p:tgtEl>
                                        <p:attrNameLst>
                                          <p:attrName>style.visibility</p:attrName>
                                        </p:attrNameLst>
                                      </p:cBhvr>
                                      <p:to>
                                        <p:strVal val="visible"/>
                                      </p:to>
                                    </p:set>
                                  </p:childTnLst>
                                </p:cTn>
                              </p:par>
                              <p:par>
                                <p:cTn id="97" presetID="1" presetClass="entr" presetSubtype="0" fill="hold" grpId="0" nodeType="withEffect">
                                  <p:stCondLst>
                                    <p:cond delay="5000"/>
                                  </p:stCondLst>
                                  <p:childTnLst>
                                    <p:set>
                                      <p:cBhvr>
                                        <p:cTn id="98" dur="1" fill="hold">
                                          <p:stCondLst>
                                            <p:cond delay="0"/>
                                          </p:stCondLst>
                                        </p:cTn>
                                        <p:tgtEl>
                                          <p:spTgt spid="209095"/>
                                        </p:tgtEl>
                                        <p:attrNameLst>
                                          <p:attrName>style.visibility</p:attrName>
                                        </p:attrNameLst>
                                      </p:cBhvr>
                                      <p:to>
                                        <p:strVal val="visible"/>
                                      </p:to>
                                    </p:set>
                                  </p:childTnLst>
                                </p:cTn>
                              </p:par>
                              <p:par>
                                <p:cTn id="99" presetID="1" presetClass="entr" presetSubtype="0" fill="hold" grpId="0" nodeType="withEffect">
                                  <p:stCondLst>
                                    <p:cond delay="5000"/>
                                  </p:stCondLst>
                                  <p:childTnLst>
                                    <p:set>
                                      <p:cBhvr>
                                        <p:cTn id="100" dur="1" fill="hold">
                                          <p:stCondLst>
                                            <p:cond delay="0"/>
                                          </p:stCondLst>
                                        </p:cTn>
                                        <p:tgtEl>
                                          <p:spTgt spid="209094"/>
                                        </p:tgtEl>
                                        <p:attrNameLst>
                                          <p:attrName>style.visibility</p:attrName>
                                        </p:attrNameLst>
                                      </p:cBhvr>
                                      <p:to>
                                        <p:strVal val="visible"/>
                                      </p:to>
                                    </p:set>
                                  </p:childTnLst>
                                </p:cTn>
                              </p:par>
                              <p:par>
                                <p:cTn id="101" presetID="1" presetClass="entr" presetSubtype="0" fill="hold" grpId="0" nodeType="withEffect">
                                  <p:stCondLst>
                                    <p:cond delay="5000"/>
                                  </p:stCondLst>
                                  <p:childTnLst>
                                    <p:set>
                                      <p:cBhvr>
                                        <p:cTn id="102" dur="1" fill="hold">
                                          <p:stCondLst>
                                            <p:cond delay="0"/>
                                          </p:stCondLst>
                                        </p:cTn>
                                        <p:tgtEl>
                                          <p:spTgt spid="209096"/>
                                        </p:tgtEl>
                                        <p:attrNameLst>
                                          <p:attrName>style.visibility</p:attrName>
                                        </p:attrNameLst>
                                      </p:cBhvr>
                                      <p:to>
                                        <p:strVal val="visible"/>
                                      </p:to>
                                    </p:set>
                                  </p:childTnLst>
                                </p:cTn>
                              </p:par>
                              <p:par>
                                <p:cTn id="103" presetID="1" presetClass="entr" presetSubtype="0" fill="hold" grpId="0" nodeType="withEffect">
                                  <p:stCondLst>
                                    <p:cond delay="5000"/>
                                  </p:stCondLst>
                                  <p:childTnLst>
                                    <p:set>
                                      <p:cBhvr>
                                        <p:cTn id="104" dur="1" fill="hold">
                                          <p:stCondLst>
                                            <p:cond delay="0"/>
                                          </p:stCondLst>
                                        </p:cTn>
                                        <p:tgtEl>
                                          <p:spTgt spid="209097"/>
                                        </p:tgtEl>
                                        <p:attrNameLst>
                                          <p:attrName>style.visibility</p:attrName>
                                        </p:attrNameLst>
                                      </p:cBhvr>
                                      <p:to>
                                        <p:strVal val="visible"/>
                                      </p:to>
                                    </p:set>
                                  </p:childTnLst>
                                </p:cTn>
                              </p:par>
                              <p:par>
                                <p:cTn id="105" presetID="1" presetClass="entr" presetSubtype="0" fill="hold" grpId="0" nodeType="withEffect">
                                  <p:stCondLst>
                                    <p:cond delay="5000"/>
                                  </p:stCondLst>
                                  <p:childTnLst>
                                    <p:set>
                                      <p:cBhvr>
                                        <p:cTn id="106" dur="1" fill="hold">
                                          <p:stCondLst>
                                            <p:cond delay="0"/>
                                          </p:stCondLst>
                                        </p:cTn>
                                        <p:tgtEl>
                                          <p:spTgt spid="424"/>
                                        </p:tgtEl>
                                        <p:attrNameLst>
                                          <p:attrName>style.visibility</p:attrName>
                                        </p:attrNameLst>
                                      </p:cBhvr>
                                      <p:to>
                                        <p:strVal val="visible"/>
                                      </p:to>
                                    </p:set>
                                  </p:childTnLst>
                                </p:cTn>
                              </p:par>
                              <p:par>
                                <p:cTn id="107" presetID="27" presetClass="emph" presetSubtype="0" repeatCount="4000" fill="hold" grpId="1" nodeType="withEffect">
                                  <p:stCondLst>
                                    <p:cond delay="5000"/>
                                  </p:stCondLst>
                                  <p:childTnLst>
                                    <p:animClr clrSpc="rgb" dir="cw">
                                      <p:cBhvr override="childStyle">
                                        <p:cTn id="108" dur="500" autoRev="1" fill="hold"/>
                                        <p:tgtEl>
                                          <p:spTgt spid="424"/>
                                        </p:tgtEl>
                                        <p:attrNameLst>
                                          <p:attrName>style.color</p:attrName>
                                        </p:attrNameLst>
                                      </p:cBhvr>
                                      <p:to>
                                        <a:schemeClr val="bg1"/>
                                      </p:to>
                                    </p:animClr>
                                    <p:animClr clrSpc="rgb" dir="cw">
                                      <p:cBhvr>
                                        <p:cTn id="109" dur="500" autoRev="1" fill="hold"/>
                                        <p:tgtEl>
                                          <p:spTgt spid="424"/>
                                        </p:tgtEl>
                                        <p:attrNameLst>
                                          <p:attrName>fillcolor</p:attrName>
                                        </p:attrNameLst>
                                      </p:cBhvr>
                                      <p:to>
                                        <a:schemeClr val="bg1"/>
                                      </p:to>
                                    </p:animClr>
                                    <p:set>
                                      <p:cBhvr>
                                        <p:cTn id="110" dur="500" autoRev="1" fill="hold"/>
                                        <p:tgtEl>
                                          <p:spTgt spid="424"/>
                                        </p:tgtEl>
                                        <p:attrNameLst>
                                          <p:attrName>fill.type</p:attrName>
                                        </p:attrNameLst>
                                      </p:cBhvr>
                                      <p:to>
                                        <p:strVal val="solid"/>
                                      </p:to>
                                    </p:set>
                                    <p:set>
                                      <p:cBhvr>
                                        <p:cTn id="111" dur="500" autoRev="1" fill="hold"/>
                                        <p:tgtEl>
                                          <p:spTgt spid="424"/>
                                        </p:tgtEl>
                                        <p:attrNameLst>
                                          <p:attrName>fill.on</p:attrName>
                                        </p:attrNameLst>
                                      </p:cBhvr>
                                      <p:to>
                                        <p:strVal val="true"/>
                                      </p:to>
                                    </p:set>
                                  </p:childTnLst>
                                  <p:subTnLst>
                                    <p:set>
                                      <p:cBhvr override="childStyle">
                                        <p:cTn dur="1" fill="hold" display="0" masterRel="sameClick" afterEffect="1">
                                          <p:stCondLst>
                                            <p:cond evt="end" delay="0">
                                              <p:tn val="107"/>
                                            </p:cond>
                                          </p:stCondLst>
                                        </p:cTn>
                                        <p:tgtEl>
                                          <p:spTgt spid="424"/>
                                        </p:tgtEl>
                                        <p:attrNameLst>
                                          <p:attrName>style.visibility</p:attrName>
                                        </p:attrNameLst>
                                      </p:cBhvr>
                                      <p:to>
                                        <p:strVal val="hidden"/>
                                      </p:to>
                                    </p:set>
                                  </p:subTnLst>
                                </p:cTn>
                              </p:par>
                              <p:par>
                                <p:cTn id="112" presetID="1" presetClass="entr" presetSubtype="0" fill="hold" grpId="0" nodeType="withEffect">
                                  <p:stCondLst>
                                    <p:cond delay="5000"/>
                                  </p:stCondLst>
                                  <p:childTnLst>
                                    <p:set>
                                      <p:cBhvr>
                                        <p:cTn id="113" dur="1" fill="hold">
                                          <p:stCondLst>
                                            <p:cond delay="0"/>
                                          </p:stCondLst>
                                        </p:cTn>
                                        <p:tgtEl>
                                          <p:spTgt spid="209105"/>
                                        </p:tgtEl>
                                        <p:attrNameLst>
                                          <p:attrName>style.visibility</p:attrName>
                                        </p:attrNameLst>
                                      </p:cBhvr>
                                      <p:to>
                                        <p:strVal val="visible"/>
                                      </p:to>
                                    </p:set>
                                  </p:childTnLst>
                                </p:cTn>
                              </p:par>
                              <p:par>
                                <p:cTn id="114" presetID="27" presetClass="emph" presetSubtype="0" repeatCount="4000" fill="hold" grpId="1" nodeType="withEffect">
                                  <p:stCondLst>
                                    <p:cond delay="5000"/>
                                  </p:stCondLst>
                                  <p:childTnLst>
                                    <p:animClr clrSpc="rgb" dir="cw">
                                      <p:cBhvr override="childStyle">
                                        <p:cTn id="115" dur="500" autoRev="1" fill="hold"/>
                                        <p:tgtEl>
                                          <p:spTgt spid="209092"/>
                                        </p:tgtEl>
                                        <p:attrNameLst>
                                          <p:attrName>style.color</p:attrName>
                                        </p:attrNameLst>
                                      </p:cBhvr>
                                      <p:to>
                                        <a:schemeClr val="bg1"/>
                                      </p:to>
                                    </p:animClr>
                                    <p:animClr clrSpc="rgb" dir="cw">
                                      <p:cBhvr>
                                        <p:cTn id="116" dur="500" autoRev="1" fill="hold"/>
                                        <p:tgtEl>
                                          <p:spTgt spid="209092"/>
                                        </p:tgtEl>
                                        <p:attrNameLst>
                                          <p:attrName>fillcolor</p:attrName>
                                        </p:attrNameLst>
                                      </p:cBhvr>
                                      <p:to>
                                        <a:schemeClr val="bg1"/>
                                      </p:to>
                                    </p:animClr>
                                    <p:set>
                                      <p:cBhvr>
                                        <p:cTn id="117" dur="500" autoRev="1" fill="hold"/>
                                        <p:tgtEl>
                                          <p:spTgt spid="209092"/>
                                        </p:tgtEl>
                                        <p:attrNameLst>
                                          <p:attrName>fill.type</p:attrName>
                                        </p:attrNameLst>
                                      </p:cBhvr>
                                      <p:to>
                                        <p:strVal val="solid"/>
                                      </p:to>
                                    </p:set>
                                    <p:set>
                                      <p:cBhvr>
                                        <p:cTn id="118" dur="500" autoRev="1" fill="hold"/>
                                        <p:tgtEl>
                                          <p:spTgt spid="209092"/>
                                        </p:tgtEl>
                                        <p:attrNameLst>
                                          <p:attrName>fill.on</p:attrName>
                                        </p:attrNameLst>
                                      </p:cBhvr>
                                      <p:to>
                                        <p:strVal val="true"/>
                                      </p:to>
                                    </p:set>
                                  </p:childTnLst>
                                  <p:subTnLst>
                                    <p:set>
                                      <p:cBhvr override="childStyle">
                                        <p:cTn dur="1" fill="hold" display="0" masterRel="sameClick" afterEffect="1">
                                          <p:stCondLst>
                                            <p:cond evt="end" delay="0">
                                              <p:tn val="114"/>
                                            </p:cond>
                                          </p:stCondLst>
                                        </p:cTn>
                                        <p:tgtEl>
                                          <p:spTgt spid="209092"/>
                                        </p:tgtEl>
                                        <p:attrNameLst>
                                          <p:attrName>style.visibility</p:attrName>
                                        </p:attrNameLst>
                                      </p:cBhvr>
                                      <p:to>
                                        <p:strVal val="hidden"/>
                                      </p:to>
                                    </p:set>
                                  </p:subTnLst>
                                </p:cTn>
                              </p:par>
                              <p:par>
                                <p:cTn id="119" presetID="1" presetClass="entr" presetSubtype="0" fill="hold" grpId="0" nodeType="withEffect">
                                  <p:stCondLst>
                                    <p:cond delay="5200"/>
                                  </p:stCondLst>
                                  <p:childTnLst>
                                    <p:set>
                                      <p:cBhvr>
                                        <p:cTn id="120" dur="1" fill="hold">
                                          <p:stCondLst>
                                            <p:cond delay="0"/>
                                          </p:stCondLst>
                                        </p:cTn>
                                        <p:tgtEl>
                                          <p:spTgt spid="209113"/>
                                        </p:tgtEl>
                                        <p:attrNameLst>
                                          <p:attrName>style.visibility</p:attrName>
                                        </p:attrNameLst>
                                      </p:cBhvr>
                                      <p:to>
                                        <p:strVal val="visible"/>
                                      </p:to>
                                    </p:set>
                                  </p:childTnLst>
                                </p:cTn>
                              </p:par>
                              <p:par>
                                <p:cTn id="121" presetID="1" presetClass="entr" presetSubtype="0" fill="hold" grpId="0" nodeType="withEffect">
                                  <p:stCondLst>
                                    <p:cond delay="5200"/>
                                  </p:stCondLst>
                                  <p:childTnLst>
                                    <p:set>
                                      <p:cBhvr>
                                        <p:cTn id="122" dur="1" fill="hold">
                                          <p:stCondLst>
                                            <p:cond delay="0"/>
                                          </p:stCondLst>
                                        </p:cTn>
                                        <p:tgtEl>
                                          <p:spTgt spid="415"/>
                                        </p:tgtEl>
                                        <p:attrNameLst>
                                          <p:attrName>style.visibility</p:attrName>
                                        </p:attrNameLst>
                                      </p:cBhvr>
                                      <p:to>
                                        <p:strVal val="visible"/>
                                      </p:to>
                                    </p:set>
                                  </p:childTnLst>
                                </p:cTn>
                              </p:par>
                              <p:par>
                                <p:cTn id="123" presetID="27" presetClass="emph" presetSubtype="0" repeatCount="4000" fill="hold" grpId="1" nodeType="withEffect">
                                  <p:stCondLst>
                                    <p:cond delay="5100"/>
                                  </p:stCondLst>
                                  <p:childTnLst>
                                    <p:animClr clrSpc="rgb" dir="cw">
                                      <p:cBhvr override="childStyle">
                                        <p:cTn id="124" dur="500" autoRev="1" fill="hold"/>
                                        <p:tgtEl>
                                          <p:spTgt spid="209093"/>
                                        </p:tgtEl>
                                        <p:attrNameLst>
                                          <p:attrName>style.color</p:attrName>
                                        </p:attrNameLst>
                                      </p:cBhvr>
                                      <p:to>
                                        <a:schemeClr val="bg1"/>
                                      </p:to>
                                    </p:animClr>
                                    <p:animClr clrSpc="rgb" dir="cw">
                                      <p:cBhvr>
                                        <p:cTn id="125" dur="500" autoRev="1" fill="hold"/>
                                        <p:tgtEl>
                                          <p:spTgt spid="209093"/>
                                        </p:tgtEl>
                                        <p:attrNameLst>
                                          <p:attrName>fillcolor</p:attrName>
                                        </p:attrNameLst>
                                      </p:cBhvr>
                                      <p:to>
                                        <a:schemeClr val="bg1"/>
                                      </p:to>
                                    </p:animClr>
                                    <p:set>
                                      <p:cBhvr>
                                        <p:cTn id="126" dur="500" autoRev="1" fill="hold"/>
                                        <p:tgtEl>
                                          <p:spTgt spid="209093"/>
                                        </p:tgtEl>
                                        <p:attrNameLst>
                                          <p:attrName>fill.type</p:attrName>
                                        </p:attrNameLst>
                                      </p:cBhvr>
                                      <p:to>
                                        <p:strVal val="solid"/>
                                      </p:to>
                                    </p:set>
                                    <p:set>
                                      <p:cBhvr>
                                        <p:cTn id="127" dur="500" autoRev="1" fill="hold"/>
                                        <p:tgtEl>
                                          <p:spTgt spid="209093"/>
                                        </p:tgtEl>
                                        <p:attrNameLst>
                                          <p:attrName>fill.on</p:attrName>
                                        </p:attrNameLst>
                                      </p:cBhvr>
                                      <p:to>
                                        <p:strVal val="true"/>
                                      </p:to>
                                    </p:set>
                                  </p:childTnLst>
                                  <p:subTnLst>
                                    <p:set>
                                      <p:cBhvr override="childStyle">
                                        <p:cTn dur="1" fill="hold" display="0" masterRel="sameClick" afterEffect="1">
                                          <p:stCondLst>
                                            <p:cond evt="end" delay="0">
                                              <p:tn val="123"/>
                                            </p:cond>
                                          </p:stCondLst>
                                        </p:cTn>
                                        <p:tgtEl>
                                          <p:spTgt spid="209093"/>
                                        </p:tgtEl>
                                        <p:attrNameLst>
                                          <p:attrName>style.visibility</p:attrName>
                                        </p:attrNameLst>
                                      </p:cBhvr>
                                      <p:to>
                                        <p:strVal val="hidden"/>
                                      </p:to>
                                    </p:set>
                                  </p:subTnLst>
                                </p:cTn>
                              </p:par>
                              <p:par>
                                <p:cTn id="128" presetID="1" presetClass="entr" presetSubtype="0" fill="hold" grpId="0" nodeType="withEffect">
                                  <p:stCondLst>
                                    <p:cond delay="5800"/>
                                  </p:stCondLst>
                                  <p:childTnLst>
                                    <p:set>
                                      <p:cBhvr>
                                        <p:cTn id="129" dur="1" fill="hold">
                                          <p:stCondLst>
                                            <p:cond delay="0"/>
                                          </p:stCondLst>
                                        </p:cTn>
                                        <p:tgtEl>
                                          <p:spTgt spid="209114"/>
                                        </p:tgtEl>
                                        <p:attrNameLst>
                                          <p:attrName>style.visibility</p:attrName>
                                        </p:attrNameLst>
                                      </p:cBhvr>
                                      <p:to>
                                        <p:strVal val="visible"/>
                                      </p:to>
                                    </p:set>
                                  </p:childTnLst>
                                </p:cTn>
                              </p:par>
                              <p:par>
                                <p:cTn id="130" presetID="1" presetClass="entr" presetSubtype="0" fill="hold" grpId="0" nodeType="withEffect">
                                  <p:stCondLst>
                                    <p:cond delay="5800"/>
                                  </p:stCondLst>
                                  <p:childTnLst>
                                    <p:set>
                                      <p:cBhvr>
                                        <p:cTn id="131" dur="1" fill="hold">
                                          <p:stCondLst>
                                            <p:cond delay="0"/>
                                          </p:stCondLst>
                                        </p:cTn>
                                        <p:tgtEl>
                                          <p:spTgt spid="416"/>
                                        </p:tgtEl>
                                        <p:attrNameLst>
                                          <p:attrName>style.visibility</p:attrName>
                                        </p:attrNameLst>
                                      </p:cBhvr>
                                      <p:to>
                                        <p:strVal val="visible"/>
                                      </p:to>
                                    </p:set>
                                  </p:childTnLst>
                                </p:cTn>
                              </p:par>
                              <p:par>
                                <p:cTn id="132" presetID="27" presetClass="emph" presetSubtype="0" repeatCount="4000" fill="hold" grpId="1" nodeType="withEffect">
                                  <p:stCondLst>
                                    <p:cond delay="5200"/>
                                  </p:stCondLst>
                                  <p:childTnLst>
                                    <p:animClr clrSpc="rgb" dir="cw">
                                      <p:cBhvr override="childStyle">
                                        <p:cTn id="133" dur="500" autoRev="1" fill="hold"/>
                                        <p:tgtEl>
                                          <p:spTgt spid="209094"/>
                                        </p:tgtEl>
                                        <p:attrNameLst>
                                          <p:attrName>style.color</p:attrName>
                                        </p:attrNameLst>
                                      </p:cBhvr>
                                      <p:to>
                                        <a:schemeClr val="bg1"/>
                                      </p:to>
                                    </p:animClr>
                                    <p:animClr clrSpc="rgb" dir="cw">
                                      <p:cBhvr>
                                        <p:cTn id="134" dur="500" autoRev="1" fill="hold"/>
                                        <p:tgtEl>
                                          <p:spTgt spid="209094"/>
                                        </p:tgtEl>
                                        <p:attrNameLst>
                                          <p:attrName>fillcolor</p:attrName>
                                        </p:attrNameLst>
                                      </p:cBhvr>
                                      <p:to>
                                        <a:schemeClr val="bg1"/>
                                      </p:to>
                                    </p:animClr>
                                    <p:set>
                                      <p:cBhvr>
                                        <p:cTn id="135" dur="500" autoRev="1" fill="hold"/>
                                        <p:tgtEl>
                                          <p:spTgt spid="209094"/>
                                        </p:tgtEl>
                                        <p:attrNameLst>
                                          <p:attrName>fill.type</p:attrName>
                                        </p:attrNameLst>
                                      </p:cBhvr>
                                      <p:to>
                                        <p:strVal val="solid"/>
                                      </p:to>
                                    </p:set>
                                    <p:set>
                                      <p:cBhvr>
                                        <p:cTn id="136" dur="500" autoRev="1" fill="hold"/>
                                        <p:tgtEl>
                                          <p:spTgt spid="209094"/>
                                        </p:tgtEl>
                                        <p:attrNameLst>
                                          <p:attrName>fill.on</p:attrName>
                                        </p:attrNameLst>
                                      </p:cBhvr>
                                      <p:to>
                                        <p:strVal val="true"/>
                                      </p:to>
                                    </p:set>
                                  </p:childTnLst>
                                  <p:subTnLst>
                                    <p:set>
                                      <p:cBhvr override="childStyle">
                                        <p:cTn dur="1" fill="hold" display="0" masterRel="sameClick" afterEffect="1">
                                          <p:stCondLst>
                                            <p:cond evt="end" delay="0">
                                              <p:tn val="132"/>
                                            </p:cond>
                                          </p:stCondLst>
                                        </p:cTn>
                                        <p:tgtEl>
                                          <p:spTgt spid="209094"/>
                                        </p:tgtEl>
                                        <p:attrNameLst>
                                          <p:attrName>style.visibility</p:attrName>
                                        </p:attrNameLst>
                                      </p:cBhvr>
                                      <p:to>
                                        <p:strVal val="hidden"/>
                                      </p:to>
                                    </p:set>
                                  </p:subTnLst>
                                </p:cTn>
                              </p:par>
                              <p:par>
                                <p:cTn id="137" presetID="1" presetClass="entr" presetSubtype="0" fill="hold" grpId="0" nodeType="withEffect">
                                  <p:stCondLst>
                                    <p:cond delay="6300"/>
                                  </p:stCondLst>
                                  <p:childTnLst>
                                    <p:set>
                                      <p:cBhvr>
                                        <p:cTn id="138" dur="1" fill="hold">
                                          <p:stCondLst>
                                            <p:cond delay="0"/>
                                          </p:stCondLst>
                                        </p:cTn>
                                        <p:tgtEl>
                                          <p:spTgt spid="209115"/>
                                        </p:tgtEl>
                                        <p:attrNameLst>
                                          <p:attrName>style.visibility</p:attrName>
                                        </p:attrNameLst>
                                      </p:cBhvr>
                                      <p:to>
                                        <p:strVal val="visible"/>
                                      </p:to>
                                    </p:set>
                                  </p:childTnLst>
                                </p:cTn>
                              </p:par>
                              <p:par>
                                <p:cTn id="139" presetID="1" presetClass="entr" presetSubtype="0" fill="hold" grpId="0" nodeType="withEffect">
                                  <p:stCondLst>
                                    <p:cond delay="6300"/>
                                  </p:stCondLst>
                                  <p:childTnLst>
                                    <p:set>
                                      <p:cBhvr>
                                        <p:cTn id="140" dur="1" fill="hold">
                                          <p:stCondLst>
                                            <p:cond delay="0"/>
                                          </p:stCondLst>
                                        </p:cTn>
                                        <p:tgtEl>
                                          <p:spTgt spid="417"/>
                                        </p:tgtEl>
                                        <p:attrNameLst>
                                          <p:attrName>style.visibility</p:attrName>
                                        </p:attrNameLst>
                                      </p:cBhvr>
                                      <p:to>
                                        <p:strVal val="visible"/>
                                      </p:to>
                                    </p:set>
                                  </p:childTnLst>
                                </p:cTn>
                              </p:par>
                              <p:par>
                                <p:cTn id="141" presetID="27" presetClass="emph" presetSubtype="0" repeatCount="4000" fill="hold" grpId="1" nodeType="withEffect">
                                  <p:stCondLst>
                                    <p:cond delay="5300"/>
                                  </p:stCondLst>
                                  <p:childTnLst>
                                    <p:animClr clrSpc="rgb" dir="cw">
                                      <p:cBhvr override="childStyle">
                                        <p:cTn id="142" dur="500" autoRev="1" fill="hold"/>
                                        <p:tgtEl>
                                          <p:spTgt spid="209095"/>
                                        </p:tgtEl>
                                        <p:attrNameLst>
                                          <p:attrName>style.color</p:attrName>
                                        </p:attrNameLst>
                                      </p:cBhvr>
                                      <p:to>
                                        <a:schemeClr val="bg1"/>
                                      </p:to>
                                    </p:animClr>
                                    <p:animClr clrSpc="rgb" dir="cw">
                                      <p:cBhvr>
                                        <p:cTn id="143" dur="500" autoRev="1" fill="hold"/>
                                        <p:tgtEl>
                                          <p:spTgt spid="209095"/>
                                        </p:tgtEl>
                                        <p:attrNameLst>
                                          <p:attrName>fillcolor</p:attrName>
                                        </p:attrNameLst>
                                      </p:cBhvr>
                                      <p:to>
                                        <a:schemeClr val="bg1"/>
                                      </p:to>
                                    </p:animClr>
                                    <p:set>
                                      <p:cBhvr>
                                        <p:cTn id="144" dur="500" autoRev="1" fill="hold"/>
                                        <p:tgtEl>
                                          <p:spTgt spid="209095"/>
                                        </p:tgtEl>
                                        <p:attrNameLst>
                                          <p:attrName>fill.type</p:attrName>
                                        </p:attrNameLst>
                                      </p:cBhvr>
                                      <p:to>
                                        <p:strVal val="solid"/>
                                      </p:to>
                                    </p:set>
                                    <p:set>
                                      <p:cBhvr>
                                        <p:cTn id="145" dur="500" autoRev="1" fill="hold"/>
                                        <p:tgtEl>
                                          <p:spTgt spid="209095"/>
                                        </p:tgtEl>
                                        <p:attrNameLst>
                                          <p:attrName>fill.on</p:attrName>
                                        </p:attrNameLst>
                                      </p:cBhvr>
                                      <p:to>
                                        <p:strVal val="true"/>
                                      </p:to>
                                    </p:set>
                                  </p:childTnLst>
                                  <p:subTnLst>
                                    <p:set>
                                      <p:cBhvr override="childStyle">
                                        <p:cTn dur="1" fill="hold" display="0" masterRel="sameClick" afterEffect="1">
                                          <p:stCondLst>
                                            <p:cond evt="end" delay="0">
                                              <p:tn val="141"/>
                                            </p:cond>
                                          </p:stCondLst>
                                        </p:cTn>
                                        <p:tgtEl>
                                          <p:spTgt spid="209095"/>
                                        </p:tgtEl>
                                        <p:attrNameLst>
                                          <p:attrName>style.visibility</p:attrName>
                                        </p:attrNameLst>
                                      </p:cBhvr>
                                      <p:to>
                                        <p:strVal val="hidden"/>
                                      </p:to>
                                    </p:set>
                                  </p:subTnLst>
                                </p:cTn>
                              </p:par>
                              <p:par>
                                <p:cTn id="146" presetID="1" presetClass="entr" presetSubtype="0" fill="hold" grpId="0" nodeType="withEffect">
                                  <p:stCondLst>
                                    <p:cond delay="7100"/>
                                  </p:stCondLst>
                                  <p:childTnLst>
                                    <p:set>
                                      <p:cBhvr>
                                        <p:cTn id="147" dur="1" fill="hold">
                                          <p:stCondLst>
                                            <p:cond delay="0"/>
                                          </p:stCondLst>
                                        </p:cTn>
                                        <p:tgtEl>
                                          <p:spTgt spid="209116"/>
                                        </p:tgtEl>
                                        <p:attrNameLst>
                                          <p:attrName>style.visibility</p:attrName>
                                        </p:attrNameLst>
                                      </p:cBhvr>
                                      <p:to>
                                        <p:strVal val="visible"/>
                                      </p:to>
                                    </p:set>
                                  </p:childTnLst>
                                </p:cTn>
                              </p:par>
                              <p:par>
                                <p:cTn id="148" presetID="1" presetClass="entr" presetSubtype="0" fill="hold" grpId="0" nodeType="withEffect">
                                  <p:stCondLst>
                                    <p:cond delay="7100"/>
                                  </p:stCondLst>
                                  <p:childTnLst>
                                    <p:set>
                                      <p:cBhvr>
                                        <p:cTn id="149" dur="1" fill="hold">
                                          <p:stCondLst>
                                            <p:cond delay="0"/>
                                          </p:stCondLst>
                                        </p:cTn>
                                        <p:tgtEl>
                                          <p:spTgt spid="418"/>
                                        </p:tgtEl>
                                        <p:attrNameLst>
                                          <p:attrName>style.visibility</p:attrName>
                                        </p:attrNameLst>
                                      </p:cBhvr>
                                      <p:to>
                                        <p:strVal val="visible"/>
                                      </p:to>
                                    </p:set>
                                  </p:childTnLst>
                                </p:cTn>
                              </p:par>
                              <p:par>
                                <p:cTn id="150" presetID="27" presetClass="emph" presetSubtype="0" repeatCount="4000" fill="hold" grpId="1" nodeType="withEffect">
                                  <p:stCondLst>
                                    <p:cond delay="5400"/>
                                  </p:stCondLst>
                                  <p:childTnLst>
                                    <p:animClr clrSpc="rgb" dir="cw">
                                      <p:cBhvr override="childStyle">
                                        <p:cTn id="151" dur="500" autoRev="1" fill="hold"/>
                                        <p:tgtEl>
                                          <p:spTgt spid="209096"/>
                                        </p:tgtEl>
                                        <p:attrNameLst>
                                          <p:attrName>style.color</p:attrName>
                                        </p:attrNameLst>
                                      </p:cBhvr>
                                      <p:to>
                                        <a:schemeClr val="bg1"/>
                                      </p:to>
                                    </p:animClr>
                                    <p:animClr clrSpc="rgb" dir="cw">
                                      <p:cBhvr>
                                        <p:cTn id="152" dur="500" autoRev="1" fill="hold"/>
                                        <p:tgtEl>
                                          <p:spTgt spid="209096"/>
                                        </p:tgtEl>
                                        <p:attrNameLst>
                                          <p:attrName>fillcolor</p:attrName>
                                        </p:attrNameLst>
                                      </p:cBhvr>
                                      <p:to>
                                        <a:schemeClr val="bg1"/>
                                      </p:to>
                                    </p:animClr>
                                    <p:set>
                                      <p:cBhvr>
                                        <p:cTn id="153" dur="500" autoRev="1" fill="hold"/>
                                        <p:tgtEl>
                                          <p:spTgt spid="209096"/>
                                        </p:tgtEl>
                                        <p:attrNameLst>
                                          <p:attrName>fill.type</p:attrName>
                                        </p:attrNameLst>
                                      </p:cBhvr>
                                      <p:to>
                                        <p:strVal val="solid"/>
                                      </p:to>
                                    </p:set>
                                    <p:set>
                                      <p:cBhvr>
                                        <p:cTn id="154" dur="500" autoRev="1" fill="hold"/>
                                        <p:tgtEl>
                                          <p:spTgt spid="209096"/>
                                        </p:tgtEl>
                                        <p:attrNameLst>
                                          <p:attrName>fill.on</p:attrName>
                                        </p:attrNameLst>
                                      </p:cBhvr>
                                      <p:to>
                                        <p:strVal val="true"/>
                                      </p:to>
                                    </p:set>
                                  </p:childTnLst>
                                  <p:subTnLst>
                                    <p:set>
                                      <p:cBhvr override="childStyle">
                                        <p:cTn dur="1" fill="hold" display="0" masterRel="sameClick" afterEffect="1">
                                          <p:stCondLst>
                                            <p:cond evt="end" delay="0">
                                              <p:tn val="150"/>
                                            </p:cond>
                                          </p:stCondLst>
                                        </p:cTn>
                                        <p:tgtEl>
                                          <p:spTgt spid="209096"/>
                                        </p:tgtEl>
                                        <p:attrNameLst>
                                          <p:attrName>style.visibility</p:attrName>
                                        </p:attrNameLst>
                                      </p:cBhvr>
                                      <p:to>
                                        <p:strVal val="hidden"/>
                                      </p:to>
                                    </p:set>
                                  </p:subTnLst>
                                </p:cTn>
                              </p:par>
                              <p:par>
                                <p:cTn id="155" presetID="1" presetClass="entr" presetSubtype="0" fill="hold" grpId="0" nodeType="withEffect">
                                  <p:stCondLst>
                                    <p:cond delay="8000"/>
                                  </p:stCondLst>
                                  <p:childTnLst>
                                    <p:set>
                                      <p:cBhvr>
                                        <p:cTn id="156" dur="1" fill="hold">
                                          <p:stCondLst>
                                            <p:cond delay="0"/>
                                          </p:stCondLst>
                                        </p:cTn>
                                        <p:tgtEl>
                                          <p:spTgt spid="209117"/>
                                        </p:tgtEl>
                                        <p:attrNameLst>
                                          <p:attrName>style.visibility</p:attrName>
                                        </p:attrNameLst>
                                      </p:cBhvr>
                                      <p:to>
                                        <p:strVal val="visible"/>
                                      </p:to>
                                    </p:set>
                                  </p:childTnLst>
                                </p:cTn>
                              </p:par>
                              <p:par>
                                <p:cTn id="157" presetID="1" presetClass="entr" presetSubtype="0" fill="hold" grpId="0" nodeType="withEffect">
                                  <p:stCondLst>
                                    <p:cond delay="8000"/>
                                  </p:stCondLst>
                                  <p:childTnLst>
                                    <p:set>
                                      <p:cBhvr>
                                        <p:cTn id="158" dur="1" fill="hold">
                                          <p:stCondLst>
                                            <p:cond delay="0"/>
                                          </p:stCondLst>
                                        </p:cTn>
                                        <p:tgtEl>
                                          <p:spTgt spid="419"/>
                                        </p:tgtEl>
                                        <p:attrNameLst>
                                          <p:attrName>style.visibility</p:attrName>
                                        </p:attrNameLst>
                                      </p:cBhvr>
                                      <p:to>
                                        <p:strVal val="visible"/>
                                      </p:to>
                                    </p:set>
                                  </p:childTnLst>
                                </p:cTn>
                              </p:par>
                              <p:par>
                                <p:cTn id="159" presetID="27" presetClass="emph" presetSubtype="0" repeatCount="4000" fill="hold" grpId="1" nodeType="withEffect">
                                  <p:stCondLst>
                                    <p:cond delay="5000"/>
                                  </p:stCondLst>
                                  <p:childTnLst>
                                    <p:animClr clrSpc="rgb" dir="cw">
                                      <p:cBhvr override="childStyle">
                                        <p:cTn id="160" dur="500" autoRev="1" fill="hold"/>
                                        <p:tgtEl>
                                          <p:spTgt spid="209097"/>
                                        </p:tgtEl>
                                        <p:attrNameLst>
                                          <p:attrName>style.color</p:attrName>
                                        </p:attrNameLst>
                                      </p:cBhvr>
                                      <p:to>
                                        <a:schemeClr val="bg1"/>
                                      </p:to>
                                    </p:animClr>
                                    <p:animClr clrSpc="rgb" dir="cw">
                                      <p:cBhvr>
                                        <p:cTn id="161" dur="500" autoRev="1" fill="hold"/>
                                        <p:tgtEl>
                                          <p:spTgt spid="209097"/>
                                        </p:tgtEl>
                                        <p:attrNameLst>
                                          <p:attrName>fillcolor</p:attrName>
                                        </p:attrNameLst>
                                      </p:cBhvr>
                                      <p:to>
                                        <a:schemeClr val="bg1"/>
                                      </p:to>
                                    </p:animClr>
                                    <p:set>
                                      <p:cBhvr>
                                        <p:cTn id="162" dur="500" autoRev="1" fill="hold"/>
                                        <p:tgtEl>
                                          <p:spTgt spid="209097"/>
                                        </p:tgtEl>
                                        <p:attrNameLst>
                                          <p:attrName>fill.type</p:attrName>
                                        </p:attrNameLst>
                                      </p:cBhvr>
                                      <p:to>
                                        <p:strVal val="solid"/>
                                      </p:to>
                                    </p:set>
                                    <p:set>
                                      <p:cBhvr>
                                        <p:cTn id="163" dur="500" autoRev="1" fill="hold"/>
                                        <p:tgtEl>
                                          <p:spTgt spid="209097"/>
                                        </p:tgtEl>
                                        <p:attrNameLst>
                                          <p:attrName>fill.on</p:attrName>
                                        </p:attrNameLst>
                                      </p:cBhvr>
                                      <p:to>
                                        <p:strVal val="true"/>
                                      </p:to>
                                    </p:set>
                                  </p:childTnLst>
                                  <p:subTnLst>
                                    <p:set>
                                      <p:cBhvr override="childStyle">
                                        <p:cTn dur="1" fill="hold" display="0" masterRel="sameClick" afterEffect="1">
                                          <p:stCondLst>
                                            <p:cond evt="end" delay="0">
                                              <p:tn val="159"/>
                                            </p:cond>
                                          </p:stCondLst>
                                        </p:cTn>
                                        <p:tgtEl>
                                          <p:spTgt spid="209097"/>
                                        </p:tgtEl>
                                        <p:attrNameLst>
                                          <p:attrName>style.visibility</p:attrName>
                                        </p:attrNameLst>
                                      </p:cBhvr>
                                      <p:to>
                                        <p:strVal val="hidden"/>
                                      </p:to>
                                    </p:set>
                                  </p:subTnLst>
                                </p:cTn>
                              </p:par>
                              <p:par>
                                <p:cTn id="164" presetID="1" presetClass="entr" presetSubtype="0" fill="hold" grpId="0" nodeType="withEffect">
                                  <p:stCondLst>
                                    <p:cond delay="9000"/>
                                  </p:stCondLst>
                                  <p:childTnLst>
                                    <p:set>
                                      <p:cBhvr>
                                        <p:cTn id="165" dur="1" fill="hold">
                                          <p:stCondLst>
                                            <p:cond delay="0"/>
                                          </p:stCondLst>
                                        </p:cTn>
                                        <p:tgtEl>
                                          <p:spTgt spid="209112"/>
                                        </p:tgtEl>
                                        <p:attrNameLst>
                                          <p:attrName>style.visibility</p:attrName>
                                        </p:attrNameLst>
                                      </p:cBhvr>
                                      <p:to>
                                        <p:strVal val="visible"/>
                                      </p:to>
                                    </p:set>
                                  </p:childTnLst>
                                </p:cTn>
                              </p:par>
                              <p:par>
                                <p:cTn id="166" presetID="1" presetClass="entr" presetSubtype="0" fill="hold" grpId="0" nodeType="withEffect">
                                  <p:stCondLst>
                                    <p:cond delay="9000"/>
                                  </p:stCondLst>
                                  <p:childTnLst>
                                    <p:set>
                                      <p:cBhvr>
                                        <p:cTn id="167" dur="1" fill="hold">
                                          <p:stCondLst>
                                            <p:cond delay="0"/>
                                          </p:stCondLst>
                                        </p:cTn>
                                        <p:tgtEl>
                                          <p:spTgt spid="414"/>
                                        </p:tgtEl>
                                        <p:attrNameLst>
                                          <p:attrName>style.visibility</p:attrName>
                                        </p:attrNameLst>
                                      </p:cBhvr>
                                      <p:to>
                                        <p:strVal val="visible"/>
                                      </p:to>
                                    </p:set>
                                  </p:childTnLst>
                                </p:cTn>
                              </p:par>
                              <p:par>
                                <p:cTn id="168" presetID="27" presetClass="emph" presetSubtype="0" repeatCount="4000" fill="hold" grpId="1" nodeType="withEffect">
                                  <p:stCondLst>
                                    <p:cond delay="5100"/>
                                  </p:stCondLst>
                                  <p:childTnLst>
                                    <p:animClr clrSpc="rgb" dir="cw">
                                      <p:cBhvr override="childStyle">
                                        <p:cTn id="169" dur="500" autoRev="1" fill="hold"/>
                                        <p:tgtEl>
                                          <p:spTgt spid="209105"/>
                                        </p:tgtEl>
                                        <p:attrNameLst>
                                          <p:attrName>style.color</p:attrName>
                                        </p:attrNameLst>
                                      </p:cBhvr>
                                      <p:to>
                                        <a:schemeClr val="bg1"/>
                                      </p:to>
                                    </p:animClr>
                                    <p:animClr clrSpc="rgb" dir="cw">
                                      <p:cBhvr>
                                        <p:cTn id="170" dur="500" autoRev="1" fill="hold"/>
                                        <p:tgtEl>
                                          <p:spTgt spid="209105"/>
                                        </p:tgtEl>
                                        <p:attrNameLst>
                                          <p:attrName>fillcolor</p:attrName>
                                        </p:attrNameLst>
                                      </p:cBhvr>
                                      <p:to>
                                        <a:schemeClr val="bg1"/>
                                      </p:to>
                                    </p:animClr>
                                    <p:set>
                                      <p:cBhvr>
                                        <p:cTn id="171" dur="500" autoRev="1" fill="hold"/>
                                        <p:tgtEl>
                                          <p:spTgt spid="209105"/>
                                        </p:tgtEl>
                                        <p:attrNameLst>
                                          <p:attrName>fill.type</p:attrName>
                                        </p:attrNameLst>
                                      </p:cBhvr>
                                      <p:to>
                                        <p:strVal val="solid"/>
                                      </p:to>
                                    </p:set>
                                    <p:set>
                                      <p:cBhvr>
                                        <p:cTn id="172" dur="500" autoRev="1" fill="hold"/>
                                        <p:tgtEl>
                                          <p:spTgt spid="209105"/>
                                        </p:tgtEl>
                                        <p:attrNameLst>
                                          <p:attrName>fill.on</p:attrName>
                                        </p:attrNameLst>
                                      </p:cBhvr>
                                      <p:to>
                                        <p:strVal val="true"/>
                                      </p:to>
                                    </p:set>
                                  </p:childTnLst>
                                  <p:subTnLst>
                                    <p:set>
                                      <p:cBhvr override="childStyle">
                                        <p:cTn dur="1" fill="hold" display="0" masterRel="sameClick" afterEffect="1">
                                          <p:stCondLst>
                                            <p:cond evt="end" delay="0">
                                              <p:tn val="168"/>
                                            </p:cond>
                                          </p:stCondLst>
                                        </p:cTn>
                                        <p:tgtEl>
                                          <p:spTgt spid="209105"/>
                                        </p:tgtEl>
                                        <p:attrNameLst>
                                          <p:attrName>style.visibility</p:attrName>
                                        </p:attrNameLst>
                                      </p:cBhvr>
                                      <p:to>
                                        <p:strVal val="hidden"/>
                                      </p:to>
                                    </p:set>
                                  </p:subTnLst>
                                </p:cTn>
                              </p:par>
                              <p:par>
                                <p:cTn id="173" presetID="1" presetClass="entr" presetSubtype="0" fill="hold" grpId="0" nodeType="withEffect">
                                  <p:stCondLst>
                                    <p:cond delay="9500"/>
                                  </p:stCondLst>
                                  <p:childTnLst>
                                    <p:set>
                                      <p:cBhvr>
                                        <p:cTn id="174" dur="1" fill="hold">
                                          <p:stCondLst>
                                            <p:cond delay="0"/>
                                          </p:stCondLst>
                                        </p:cTn>
                                        <p:tgtEl>
                                          <p:spTgt spid="209118"/>
                                        </p:tgtEl>
                                        <p:attrNameLst>
                                          <p:attrName>style.visibility</p:attrName>
                                        </p:attrNameLst>
                                      </p:cBhvr>
                                      <p:to>
                                        <p:strVal val="visible"/>
                                      </p:to>
                                    </p:set>
                                  </p:childTnLst>
                                </p:cTn>
                              </p:par>
                              <p:par>
                                <p:cTn id="175" presetID="1" presetClass="entr" presetSubtype="0" fill="hold" grpId="0" nodeType="withEffect">
                                  <p:stCondLst>
                                    <p:cond delay="9500"/>
                                  </p:stCondLst>
                                  <p:childTnLst>
                                    <p:set>
                                      <p:cBhvr>
                                        <p:cTn id="176" dur="1" fill="hold">
                                          <p:stCondLst>
                                            <p:cond delay="0"/>
                                          </p:stCondLst>
                                        </p:cTn>
                                        <p:tgtEl>
                                          <p:spTgt spid="420"/>
                                        </p:tgtEl>
                                        <p:attrNameLst>
                                          <p:attrName>style.visibility</p:attrName>
                                        </p:attrNameLst>
                                      </p:cBhvr>
                                      <p:to>
                                        <p:strVal val="visible"/>
                                      </p:to>
                                    </p:set>
                                  </p:childTnLst>
                                </p:cTn>
                              </p:par>
                              <p:par>
                                <p:cTn id="177" presetID="42" presetClass="path" presetSubtype="0" accel="50000" decel="50000" fill="hold" grpId="0" nodeType="withEffect">
                                  <p:stCondLst>
                                    <p:cond delay="5200"/>
                                  </p:stCondLst>
                                  <p:childTnLst>
                                    <p:animMotion origin="layout" path="M -0.00017 0.00093 L -0.00052 0.01436 " pathEditMode="relative" rAng="0" ptsTypes="AA">
                                      <p:cBhvr>
                                        <p:cTn id="178" dur="2000" fill="hold"/>
                                        <p:tgtEl>
                                          <p:spTgt spid="209089"/>
                                        </p:tgtEl>
                                        <p:attrNameLst>
                                          <p:attrName>ppt_x</p:attrName>
                                          <p:attrName>ppt_y</p:attrName>
                                        </p:attrNameLst>
                                      </p:cBhvr>
                                      <p:rCtr x="0" y="7"/>
                                    </p:animMotion>
                                  </p:childTnLst>
                                </p:cTn>
                              </p:par>
                              <p:par>
                                <p:cTn id="179" presetID="64" presetClass="path" presetSubtype="0" fill="hold" grpId="0" nodeType="withEffect">
                                  <p:stCondLst>
                                    <p:cond delay="5400"/>
                                  </p:stCondLst>
                                  <p:childTnLst>
                                    <p:animMotion origin="layout" path="M -2.22222E-6 -4.81481E-6 L -2.22222E-6 -0.01412 " pathEditMode="relative" rAng="0" ptsTypes="AA">
                                      <p:cBhvr>
                                        <p:cTn id="180" dur="2000" fill="hold"/>
                                        <p:tgtEl>
                                          <p:spTgt spid="209045"/>
                                        </p:tgtEl>
                                        <p:attrNameLst>
                                          <p:attrName>ppt_x</p:attrName>
                                          <p:attrName>ppt_y</p:attrName>
                                        </p:attrNameLst>
                                      </p:cBhvr>
                                      <p:rCtr x="0" y="-7"/>
                                    </p:animMotion>
                                  </p:childTnLst>
                                </p:cTn>
                              </p:par>
                              <p:par>
                                <p:cTn id="181" presetID="64" presetClass="path" presetSubtype="0" fill="hold" grpId="0" nodeType="withEffect">
                                  <p:stCondLst>
                                    <p:cond delay="5400"/>
                                  </p:stCondLst>
                                  <p:childTnLst>
                                    <p:animMotion origin="layout" path="M -2.22222E-6 0.01852 L -2.22222E-6 0.0044 " pathEditMode="relative" rAng="0" ptsTypes="AA">
                                      <p:cBhvr>
                                        <p:cTn id="182" dur="2000" spd="-100000" fill="hold"/>
                                        <p:tgtEl>
                                          <p:spTgt spid="369"/>
                                        </p:tgtEl>
                                        <p:attrNameLst>
                                          <p:attrName>ppt_x</p:attrName>
                                          <p:attrName>ppt_y</p:attrName>
                                        </p:attrNameLst>
                                      </p:cBhvr>
                                      <p:rCtr x="0" y="-718"/>
                                    </p:animMotion>
                                  </p:childTnLst>
                                </p:cTn>
                              </p:par>
                              <p:par>
                                <p:cTn id="183" presetID="42" presetClass="path" presetSubtype="0" accel="50000" decel="50000" fill="hold" grpId="0" nodeType="withEffect">
                                  <p:stCondLst>
                                    <p:cond delay="5600"/>
                                  </p:stCondLst>
                                  <p:childTnLst>
                                    <p:animMotion origin="layout" path="M 3.61111E-6 -3.7037E-7 L 3.61111E-6 0.01944 " pathEditMode="relative" rAng="0" ptsTypes="AA">
                                      <p:cBhvr>
                                        <p:cTn id="184" dur="2000" fill="hold"/>
                                        <p:tgtEl>
                                          <p:spTgt spid="209048"/>
                                        </p:tgtEl>
                                        <p:attrNameLst>
                                          <p:attrName>ppt_x</p:attrName>
                                          <p:attrName>ppt_y</p:attrName>
                                        </p:attrNameLst>
                                      </p:cBhvr>
                                      <p:rCtr x="0" y="10"/>
                                    </p:animMotion>
                                  </p:childTnLst>
                                </p:cTn>
                              </p:par>
                              <p:par>
                                <p:cTn id="185" presetID="42" presetClass="path" presetSubtype="0" accel="50000" decel="50000" fill="hold" grpId="0" nodeType="withEffect">
                                  <p:stCondLst>
                                    <p:cond delay="6000"/>
                                  </p:stCondLst>
                                  <p:childTnLst>
                                    <p:animMotion origin="layout" path="M 2.77778E-7 -1.11111E-6 L -0.00035 0.02315 " pathEditMode="relative" rAng="0" ptsTypes="AA">
                                      <p:cBhvr>
                                        <p:cTn id="186" dur="2000" fill="hold"/>
                                        <p:tgtEl>
                                          <p:spTgt spid="209049"/>
                                        </p:tgtEl>
                                        <p:attrNameLst>
                                          <p:attrName>ppt_x</p:attrName>
                                          <p:attrName>ppt_y</p:attrName>
                                        </p:attrNameLst>
                                      </p:cBhvr>
                                      <p:rCtr x="0" y="12"/>
                                    </p:animMotion>
                                  </p:childTnLst>
                                </p:cTn>
                              </p:par>
                              <p:par>
                                <p:cTn id="187" presetID="42" presetClass="path" presetSubtype="0" accel="50000" decel="50000" fill="hold" grpId="0" nodeType="withEffect">
                                  <p:stCondLst>
                                    <p:cond delay="6000"/>
                                  </p:stCondLst>
                                  <p:childTnLst>
                                    <p:animMotion origin="layout" path="M -1.94444E-6 -0.01898 L -0.00035 0.00417 " pathEditMode="relative" rAng="0" ptsTypes="AA">
                                      <p:cBhvr>
                                        <p:cTn id="188" dur="2000" spd="-100000" fill="hold"/>
                                        <p:tgtEl>
                                          <p:spTgt spid="373"/>
                                        </p:tgtEl>
                                        <p:attrNameLst>
                                          <p:attrName>ppt_x</p:attrName>
                                          <p:attrName>ppt_y</p:attrName>
                                        </p:attrNameLst>
                                      </p:cBhvr>
                                      <p:rCtr x="-17" y="1157"/>
                                    </p:animMotion>
                                  </p:childTnLst>
                                </p:cTn>
                              </p:par>
                              <p:par>
                                <p:cTn id="189" presetID="64" presetClass="path" presetSubtype="0" fill="hold" grpId="0" nodeType="withEffect">
                                  <p:stCondLst>
                                    <p:cond delay="6200"/>
                                  </p:stCondLst>
                                  <p:childTnLst>
                                    <p:animMotion origin="layout" path="M 4.72222E-6 1.85185E-6 L 4.72222E-6 -0.01875 " pathEditMode="relative" rAng="0" ptsTypes="AA">
                                      <p:cBhvr>
                                        <p:cTn id="190" dur="2000" fill="hold"/>
                                        <p:tgtEl>
                                          <p:spTgt spid="209050"/>
                                        </p:tgtEl>
                                        <p:attrNameLst>
                                          <p:attrName>ppt_x</p:attrName>
                                          <p:attrName>ppt_y</p:attrName>
                                        </p:attrNameLst>
                                      </p:cBhvr>
                                      <p:rCtr x="0" y="-9"/>
                                    </p:animMotion>
                                  </p:childTnLst>
                                </p:cTn>
                              </p:par>
                              <p:par>
                                <p:cTn id="191" presetID="64" presetClass="path" presetSubtype="0" fill="hold" grpId="0" nodeType="withEffect">
                                  <p:stCondLst>
                                    <p:cond delay="6200"/>
                                  </p:stCondLst>
                                  <p:childTnLst>
                                    <p:animMotion origin="layout" path="M 0.00034 0.01667 L 0.00034 0.00718 " pathEditMode="relative" rAng="0" ptsTypes="AA">
                                      <p:cBhvr>
                                        <p:cTn id="192" dur="2000" spd="-100000" fill="hold"/>
                                        <p:tgtEl>
                                          <p:spTgt spid="374"/>
                                        </p:tgtEl>
                                        <p:attrNameLst>
                                          <p:attrName>ppt_x</p:attrName>
                                          <p:attrName>ppt_y</p:attrName>
                                        </p:attrNameLst>
                                      </p:cBhvr>
                                      <p:rCtr x="0" y="-486"/>
                                    </p:animMotion>
                                  </p:childTnLst>
                                </p:cTn>
                              </p:par>
                              <p:par>
                                <p:cTn id="193" presetID="42" presetClass="path" presetSubtype="0" accel="50000" decel="50000" fill="hold" grpId="0" nodeType="withEffect">
                                  <p:stCondLst>
                                    <p:cond delay="6600"/>
                                  </p:stCondLst>
                                  <p:childTnLst>
                                    <p:animMotion origin="layout" path="M -5.55556E-7 -7.40741E-7 L -5.55556E-7 0.0169 " pathEditMode="relative" rAng="0" ptsTypes="AA">
                                      <p:cBhvr>
                                        <p:cTn id="194" dur="2000" fill="hold"/>
                                        <p:tgtEl>
                                          <p:spTgt spid="209051"/>
                                        </p:tgtEl>
                                        <p:attrNameLst>
                                          <p:attrName>ppt_x</p:attrName>
                                          <p:attrName>ppt_y</p:attrName>
                                        </p:attrNameLst>
                                      </p:cBhvr>
                                      <p:rCtr x="0" y="8"/>
                                    </p:animMotion>
                                  </p:childTnLst>
                                </p:cTn>
                              </p:par>
                              <p:par>
                                <p:cTn id="195" presetID="42" presetClass="path" presetSubtype="0" accel="50000" decel="50000" fill="hold" grpId="0" nodeType="withEffect">
                                  <p:stCondLst>
                                    <p:cond delay="6600"/>
                                  </p:stCondLst>
                                  <p:childTnLst>
                                    <p:animMotion origin="layout" path="M -0.00035 -0.01829 L -0.00035 -0.00139 " pathEditMode="relative" rAng="0" ptsTypes="AA">
                                      <p:cBhvr>
                                        <p:cTn id="196" dur="2000" spd="-100000" fill="hold"/>
                                        <p:tgtEl>
                                          <p:spTgt spid="375"/>
                                        </p:tgtEl>
                                        <p:attrNameLst>
                                          <p:attrName>ppt_x</p:attrName>
                                          <p:attrName>ppt_y</p:attrName>
                                        </p:attrNameLst>
                                      </p:cBhvr>
                                      <p:rCtr x="0" y="833"/>
                                    </p:animMotion>
                                  </p:childTnLst>
                                </p:cTn>
                              </p:par>
                              <p:par>
                                <p:cTn id="197" presetID="64" presetClass="path" presetSubtype="0" fill="hold" grpId="0" nodeType="withEffect">
                                  <p:stCondLst>
                                    <p:cond delay="6800"/>
                                  </p:stCondLst>
                                  <p:childTnLst>
                                    <p:animMotion origin="layout" path="M -4.72222E-6 -1.48148E-6 L 0.00035 -0.0169 " pathEditMode="relative" rAng="0" ptsTypes="AA">
                                      <p:cBhvr>
                                        <p:cTn id="198" dur="2000" fill="hold"/>
                                        <p:tgtEl>
                                          <p:spTgt spid="209053"/>
                                        </p:tgtEl>
                                        <p:attrNameLst>
                                          <p:attrName>ppt_x</p:attrName>
                                          <p:attrName>ppt_y</p:attrName>
                                        </p:attrNameLst>
                                      </p:cBhvr>
                                      <p:rCtr x="0" y="-9"/>
                                    </p:animMotion>
                                  </p:childTnLst>
                                </p:cTn>
                              </p:par>
                              <p:par>
                                <p:cTn id="199" presetID="42" presetClass="path" presetSubtype="0" accel="50000" decel="50000" fill="hold" grpId="0" nodeType="withEffect">
                                  <p:stCondLst>
                                    <p:cond delay="7000"/>
                                  </p:stCondLst>
                                  <p:childTnLst>
                                    <p:animMotion origin="layout" path="M -2.77778E-6 0 L -2.77778E-6 0.01806 " pathEditMode="relative" rAng="0" ptsTypes="AA">
                                      <p:cBhvr>
                                        <p:cTn id="200" dur="2000" fill="hold"/>
                                        <p:tgtEl>
                                          <p:spTgt spid="209054"/>
                                        </p:tgtEl>
                                        <p:attrNameLst>
                                          <p:attrName>ppt_x</p:attrName>
                                          <p:attrName>ppt_y</p:attrName>
                                        </p:attrNameLst>
                                      </p:cBhvr>
                                      <p:rCtr x="0" y="9"/>
                                    </p:animMotion>
                                  </p:childTnLst>
                                </p:cTn>
                              </p:par>
                              <p:par>
                                <p:cTn id="201" presetID="42" presetClass="path" presetSubtype="0" accel="50000" decel="50000" fill="hold" grpId="0" nodeType="withEffect">
                                  <p:stCondLst>
                                    <p:cond delay="7200"/>
                                  </p:stCondLst>
                                  <p:childTnLst>
                                    <p:animMotion origin="layout" path="M -2.5E-6 1.85185E-6 L -0.00052 0.01528 " pathEditMode="relative" rAng="0" ptsTypes="AA">
                                      <p:cBhvr>
                                        <p:cTn id="202" dur="2000" fill="hold"/>
                                        <p:tgtEl>
                                          <p:spTgt spid="209055"/>
                                        </p:tgtEl>
                                        <p:attrNameLst>
                                          <p:attrName>ppt_x</p:attrName>
                                          <p:attrName>ppt_y</p:attrName>
                                        </p:attrNameLst>
                                      </p:cBhvr>
                                      <p:rCtr x="0" y="8"/>
                                    </p:animMotion>
                                  </p:childTnLst>
                                </p:cTn>
                              </p:par>
                              <p:par>
                                <p:cTn id="203" presetID="42" presetClass="path" presetSubtype="0" accel="50000" decel="50000" fill="hold" grpId="0" nodeType="withEffect">
                                  <p:stCondLst>
                                    <p:cond delay="7200"/>
                                  </p:stCondLst>
                                  <p:childTnLst>
                                    <p:animMotion origin="layout" path="M -0.00052 -0.01528 L -0.00105 -7.40741E-7 " pathEditMode="relative" rAng="0" ptsTypes="AA">
                                      <p:cBhvr>
                                        <p:cTn id="204" dur="2000" spd="-100000" fill="hold"/>
                                        <p:tgtEl>
                                          <p:spTgt spid="379"/>
                                        </p:tgtEl>
                                        <p:attrNameLst>
                                          <p:attrName>ppt_x</p:attrName>
                                          <p:attrName>ppt_y</p:attrName>
                                        </p:attrNameLst>
                                      </p:cBhvr>
                                      <p:rCtr x="-35" y="764"/>
                                    </p:animMotion>
                                  </p:childTnLst>
                                </p:cTn>
                              </p:par>
                              <p:par>
                                <p:cTn id="205" presetID="64" presetClass="path" presetSubtype="0" fill="hold" grpId="0" nodeType="withEffect">
                                  <p:stCondLst>
                                    <p:cond delay="7400"/>
                                  </p:stCondLst>
                                  <p:childTnLst>
                                    <p:animMotion origin="layout" path="M 4.72222E-6 -7.40741E-7 L 4.72222E-6 -0.0118 " pathEditMode="relative" rAng="0" ptsTypes="AA">
                                      <p:cBhvr>
                                        <p:cTn id="206" dur="2000" fill="hold"/>
                                        <p:tgtEl>
                                          <p:spTgt spid="209056"/>
                                        </p:tgtEl>
                                        <p:attrNameLst>
                                          <p:attrName>ppt_x</p:attrName>
                                          <p:attrName>ppt_y</p:attrName>
                                        </p:attrNameLst>
                                      </p:cBhvr>
                                      <p:rCtr x="0" y="-6"/>
                                    </p:animMotion>
                                  </p:childTnLst>
                                </p:cTn>
                              </p:par>
                              <p:par>
                                <p:cTn id="207" presetID="64" presetClass="path" presetSubtype="0" fill="hold" grpId="0" nodeType="withEffect">
                                  <p:stCondLst>
                                    <p:cond delay="7400"/>
                                  </p:stCondLst>
                                  <p:childTnLst>
                                    <p:animMotion origin="layout" path="M -4.44444E-6 0.01088 L -4.44444E-6 -0.00092 " pathEditMode="relative" rAng="0" ptsTypes="AA">
                                      <p:cBhvr>
                                        <p:cTn id="208" dur="2000" spd="-100000" fill="hold"/>
                                        <p:tgtEl>
                                          <p:spTgt spid="380"/>
                                        </p:tgtEl>
                                        <p:attrNameLst>
                                          <p:attrName>ppt_x</p:attrName>
                                          <p:attrName>ppt_y</p:attrName>
                                        </p:attrNameLst>
                                      </p:cBhvr>
                                      <p:rCtr x="0" y="-602"/>
                                    </p:animMotion>
                                  </p:childTnLst>
                                </p:cTn>
                              </p:par>
                              <p:par>
                                <p:cTn id="209" presetID="64" presetClass="path" presetSubtype="0" fill="hold" grpId="0" nodeType="withEffect">
                                  <p:stCondLst>
                                    <p:cond delay="7700"/>
                                  </p:stCondLst>
                                  <p:childTnLst>
                                    <p:animMotion origin="layout" path="M 3.88889E-6 0.00556 L 3.88889E-6 -0.00578 " pathEditMode="relative" rAng="0" ptsTypes="AA">
                                      <p:cBhvr>
                                        <p:cTn id="210" dur="2000" fill="hold"/>
                                        <p:tgtEl>
                                          <p:spTgt spid="209058"/>
                                        </p:tgtEl>
                                        <p:attrNameLst>
                                          <p:attrName>ppt_x</p:attrName>
                                          <p:attrName>ppt_y</p:attrName>
                                        </p:attrNameLst>
                                      </p:cBhvr>
                                      <p:rCtr x="0" y="-6"/>
                                    </p:animMotion>
                                  </p:childTnLst>
                                </p:cTn>
                              </p:par>
                              <p:par>
                                <p:cTn id="211" presetID="64" presetClass="path" presetSubtype="0" fill="hold" grpId="0" nodeType="withEffect">
                                  <p:stCondLst>
                                    <p:cond delay="7700"/>
                                  </p:stCondLst>
                                  <p:childTnLst>
                                    <p:animMotion origin="layout" path="M 3.61111E-6 0.01134 L 3.61111E-6 4.44444E-6 " pathEditMode="relative" rAng="0" ptsTypes="AA">
                                      <p:cBhvr>
                                        <p:cTn id="212" dur="2000" spd="-100000" fill="hold"/>
                                        <p:tgtEl>
                                          <p:spTgt spid="382"/>
                                        </p:tgtEl>
                                        <p:attrNameLst>
                                          <p:attrName>ppt_x</p:attrName>
                                          <p:attrName>ppt_y</p:attrName>
                                        </p:attrNameLst>
                                      </p:cBhvr>
                                      <p:rCtr x="0" y="-579"/>
                                    </p:animMotion>
                                  </p:childTnLst>
                                </p:cTn>
                              </p:par>
                              <p:par>
                                <p:cTn id="213" presetID="42" presetClass="path" presetSubtype="0" accel="50000" decel="50000" fill="hold" grpId="1" nodeType="withEffect">
                                  <p:stCondLst>
                                    <p:cond delay="4800"/>
                                  </p:stCondLst>
                                  <p:childTnLst>
                                    <p:animMotion origin="layout" path="M 0.00105 -0.04098 L 0.00053 4.44444E-6 " pathEditMode="relative" rAng="0" ptsTypes="AA">
                                      <p:cBhvr>
                                        <p:cTn id="214" dur="2000" fill="hold"/>
                                        <p:tgtEl>
                                          <p:spTgt spid="208920"/>
                                        </p:tgtEl>
                                        <p:attrNameLst>
                                          <p:attrName>ppt_x</p:attrName>
                                          <p:attrName>ppt_y</p:attrName>
                                        </p:attrNameLst>
                                      </p:cBhvr>
                                      <p:rCtr x="0" y="20"/>
                                    </p:animMotion>
                                  </p:childTnLst>
                                </p:cTn>
                              </p:par>
                              <p:par>
                                <p:cTn id="215" presetID="42" presetClass="path" presetSubtype="0" accel="50000" decel="50000" fill="hold" grpId="1" nodeType="withEffect">
                                  <p:stCondLst>
                                    <p:cond delay="4800"/>
                                  </p:stCondLst>
                                  <p:childTnLst>
                                    <p:animMotion origin="layout" path="M 3.05556E-6 -1.48148E-6 L -0.00052 0.04097 " pathEditMode="relative" rAng="0" ptsTypes="AA">
                                      <p:cBhvr>
                                        <p:cTn id="216" dur="2000" spd="-100000" fill="hold"/>
                                        <p:tgtEl>
                                          <p:spTgt spid="333"/>
                                        </p:tgtEl>
                                        <p:attrNameLst>
                                          <p:attrName>ppt_x</p:attrName>
                                          <p:attrName>ppt_y</p:attrName>
                                        </p:attrNameLst>
                                      </p:cBhvr>
                                      <p:rCtr x="-35" y="2037"/>
                                    </p:animMotion>
                                  </p:childTnLst>
                                </p:cTn>
                              </p:par>
                              <p:par>
                                <p:cTn id="217" presetID="64" presetClass="path" presetSubtype="0" accel="50000" decel="50000" fill="hold" grpId="1" nodeType="withEffect">
                                  <p:stCondLst>
                                    <p:cond delay="5000"/>
                                  </p:stCondLst>
                                  <p:childTnLst>
                                    <p:animMotion origin="layout" path="M 3.33333E-6 0.03333 L 3.33333E-6 2.59259E-6 " pathEditMode="relative" rAng="0" ptsTypes="AA">
                                      <p:cBhvr>
                                        <p:cTn id="218" dur="2000" fill="hold"/>
                                        <p:tgtEl>
                                          <p:spTgt spid="208915"/>
                                        </p:tgtEl>
                                        <p:attrNameLst>
                                          <p:attrName>ppt_x</p:attrName>
                                          <p:attrName>ppt_y</p:attrName>
                                        </p:attrNameLst>
                                      </p:cBhvr>
                                      <p:rCtr x="0" y="-17"/>
                                    </p:animMotion>
                                  </p:childTnLst>
                                </p:cTn>
                              </p:par>
                              <p:par>
                                <p:cTn id="219" presetID="64" presetClass="path" presetSubtype="0" accel="50000" decel="50000" fill="hold" grpId="1" nodeType="withEffect">
                                  <p:stCondLst>
                                    <p:cond delay="5000"/>
                                  </p:stCondLst>
                                  <p:childTnLst>
                                    <p:animMotion origin="layout" path="M -3.88889E-6 -2.96296E-6 L -3.88889E-6 -0.03333 " pathEditMode="relative" rAng="0" ptsTypes="AA">
                                      <p:cBhvr>
                                        <p:cTn id="220" dur="2000" spd="-100000" fill="hold"/>
                                        <p:tgtEl>
                                          <p:spTgt spid="328"/>
                                        </p:tgtEl>
                                        <p:attrNameLst>
                                          <p:attrName>ppt_x</p:attrName>
                                          <p:attrName>ppt_y</p:attrName>
                                        </p:attrNameLst>
                                      </p:cBhvr>
                                      <p:rCtr x="0" y="-1667"/>
                                    </p:animMotion>
                                  </p:childTnLst>
                                </p:cTn>
                              </p:par>
                              <p:par>
                                <p:cTn id="221" presetID="64" presetClass="path" presetSubtype="0" accel="50000" decel="50000" fill="hold" grpId="1" nodeType="withEffect">
                                  <p:stCondLst>
                                    <p:cond delay="5200"/>
                                  </p:stCondLst>
                                  <p:childTnLst>
                                    <p:animMotion origin="layout" path="M -0.00052 0.01528 L -0.00104 -2.59259E-6 " pathEditMode="relative" rAng="0" ptsTypes="AA">
                                      <p:cBhvr>
                                        <p:cTn id="222" dur="2000" fill="hold"/>
                                        <p:tgtEl>
                                          <p:spTgt spid="209014"/>
                                        </p:tgtEl>
                                        <p:attrNameLst>
                                          <p:attrName>ppt_x</p:attrName>
                                          <p:attrName>ppt_y</p:attrName>
                                        </p:attrNameLst>
                                      </p:cBhvr>
                                      <p:rCtr x="0" y="-8"/>
                                    </p:animMotion>
                                  </p:childTnLst>
                                </p:cTn>
                              </p:par>
                              <p:par>
                                <p:cTn id="223" presetID="64" presetClass="path" presetSubtype="0" accel="50000" decel="50000" fill="hold" grpId="1" nodeType="withEffect">
                                  <p:stCondLst>
                                    <p:cond delay="5200"/>
                                  </p:stCondLst>
                                  <p:childTnLst>
                                    <p:animMotion origin="layout" path="M 1.66667E-6 0.04445 L -0.00018 0.00093 " pathEditMode="relative" rAng="0" ptsTypes="AA">
                                      <p:cBhvr>
                                        <p:cTn id="224" dur="2000" fill="hold"/>
                                        <p:tgtEl>
                                          <p:spTgt spid="209028"/>
                                        </p:tgtEl>
                                        <p:attrNameLst>
                                          <p:attrName>ppt_x</p:attrName>
                                          <p:attrName>ppt_y</p:attrName>
                                        </p:attrNameLst>
                                      </p:cBhvr>
                                      <p:rCtr x="0" y="-22"/>
                                    </p:animMotion>
                                  </p:childTnLst>
                                </p:cTn>
                              </p:par>
                              <p:par>
                                <p:cTn id="225" presetID="64" presetClass="path" presetSubtype="0" accel="50000" decel="50000" fill="hold" grpId="1" nodeType="withEffect">
                                  <p:stCondLst>
                                    <p:cond delay="5200"/>
                                  </p:stCondLst>
                                  <p:childTnLst>
                                    <p:animMotion origin="layout" path="M -4.72222E-6 -3.7037E-7 L 0.0007 -0.02986 " pathEditMode="relative" rAng="0" ptsTypes="AA">
                                      <p:cBhvr>
                                        <p:cTn id="226" dur="2000" spd="-100000" fill="hold"/>
                                        <p:tgtEl>
                                          <p:spTgt spid="352"/>
                                        </p:tgtEl>
                                        <p:attrNameLst>
                                          <p:attrName>ppt_x</p:attrName>
                                          <p:attrName>ppt_y</p:attrName>
                                        </p:attrNameLst>
                                      </p:cBhvr>
                                      <p:rCtr x="35" y="-1505"/>
                                    </p:animMotion>
                                  </p:childTnLst>
                                </p:cTn>
                              </p:par>
                              <p:par>
                                <p:cTn id="227" presetID="42" presetClass="path" presetSubtype="0" accel="50000" decel="50000" fill="hold" grpId="1" nodeType="withEffect">
                                  <p:stCondLst>
                                    <p:cond delay="5400"/>
                                  </p:stCondLst>
                                  <p:childTnLst>
                                    <p:animMotion origin="layout" path="M -3.61111E-6 -0.0243 L -3.61111E-6 0.00417 " pathEditMode="relative" rAng="0" ptsTypes="AA">
                                      <p:cBhvr>
                                        <p:cTn id="228" dur="2000" fill="hold"/>
                                        <p:tgtEl>
                                          <p:spTgt spid="209013"/>
                                        </p:tgtEl>
                                        <p:attrNameLst>
                                          <p:attrName>ppt_x</p:attrName>
                                          <p:attrName>ppt_y</p:attrName>
                                        </p:attrNameLst>
                                      </p:cBhvr>
                                      <p:rCtr x="0" y="14"/>
                                    </p:animMotion>
                                  </p:childTnLst>
                                </p:cTn>
                              </p:par>
                              <p:par>
                                <p:cTn id="229" presetID="42" presetClass="path" presetSubtype="0" accel="50000" decel="50000" fill="hold" grpId="1" nodeType="withEffect">
                                  <p:stCondLst>
                                    <p:cond delay="5400"/>
                                  </p:stCondLst>
                                  <p:childTnLst>
                                    <p:animMotion origin="layout" path="M -1.11111E-6 -1.48148E-6 L -1.11111E-6 0.02847 " pathEditMode="relative" rAng="0" ptsTypes="AA">
                                      <p:cBhvr>
                                        <p:cTn id="230" dur="2000" spd="-100000" fill="hold"/>
                                        <p:tgtEl>
                                          <p:spTgt spid="337"/>
                                        </p:tgtEl>
                                        <p:attrNameLst>
                                          <p:attrName>ppt_x</p:attrName>
                                          <p:attrName>ppt_y</p:attrName>
                                        </p:attrNameLst>
                                      </p:cBhvr>
                                      <p:rCtr x="0" y="1412"/>
                                    </p:animMotion>
                                  </p:childTnLst>
                                </p:cTn>
                              </p:par>
                              <p:par>
                                <p:cTn id="231" presetID="42" presetClass="path" presetSubtype="0" accel="50000" decel="50000" fill="hold" grpId="1" nodeType="withEffect">
                                  <p:stCondLst>
                                    <p:cond delay="5600"/>
                                  </p:stCondLst>
                                  <p:childTnLst>
                                    <p:animMotion origin="layout" path="M 5.55556E-7 -0.01412 L 5.55556E-7 0.0044 " pathEditMode="relative" rAng="0" ptsTypes="AA">
                                      <p:cBhvr>
                                        <p:cTn id="232" dur="2000" fill="hold"/>
                                        <p:tgtEl>
                                          <p:spTgt spid="209015"/>
                                        </p:tgtEl>
                                        <p:attrNameLst>
                                          <p:attrName>ppt_x</p:attrName>
                                          <p:attrName>ppt_y</p:attrName>
                                        </p:attrNameLst>
                                      </p:cBhvr>
                                      <p:rCtr x="0" y="9"/>
                                    </p:animMotion>
                                  </p:childTnLst>
                                </p:cTn>
                              </p:par>
                              <p:par>
                                <p:cTn id="233" presetID="42" presetClass="path" presetSubtype="0" accel="50000" decel="50000" fill="hold" grpId="1" nodeType="withEffect">
                                  <p:stCondLst>
                                    <p:cond delay="5800"/>
                                  </p:stCondLst>
                                  <p:childTnLst>
                                    <p:animMotion origin="layout" path="M 0.00105 -0.04098 L 0.00053 4.44444E-6 " pathEditMode="relative" rAng="0" ptsTypes="AA">
                                      <p:cBhvr>
                                        <p:cTn id="234" dur="2000" fill="hold"/>
                                        <p:tgtEl>
                                          <p:spTgt spid="209016"/>
                                        </p:tgtEl>
                                        <p:attrNameLst>
                                          <p:attrName>ppt_x</p:attrName>
                                          <p:attrName>ppt_y</p:attrName>
                                        </p:attrNameLst>
                                      </p:cBhvr>
                                      <p:rCtr x="0" y="20"/>
                                    </p:animMotion>
                                  </p:childTnLst>
                                </p:cTn>
                              </p:par>
                              <p:par>
                                <p:cTn id="235" presetID="42" presetClass="path" presetSubtype="0" accel="50000" decel="50000" fill="hold" grpId="1" nodeType="withEffect">
                                  <p:stCondLst>
                                    <p:cond delay="5800"/>
                                  </p:stCondLst>
                                  <p:childTnLst>
                                    <p:animMotion origin="layout" path="M 0 -2.22222E-6 L -0.00052 0.04097 " pathEditMode="relative" rAng="0" ptsTypes="AA">
                                      <p:cBhvr>
                                        <p:cTn id="236" dur="2000" spd="-100000" fill="hold"/>
                                        <p:tgtEl>
                                          <p:spTgt spid="340"/>
                                        </p:tgtEl>
                                        <p:attrNameLst>
                                          <p:attrName>ppt_x</p:attrName>
                                          <p:attrName>ppt_y</p:attrName>
                                        </p:attrNameLst>
                                      </p:cBhvr>
                                      <p:rCtr x="-35" y="2037"/>
                                    </p:animMotion>
                                  </p:childTnLst>
                                </p:cTn>
                              </p:par>
                              <p:par>
                                <p:cTn id="237" presetID="64" presetClass="path" presetSubtype="0" accel="50000" decel="50000" fill="hold" grpId="1" nodeType="withEffect">
                                  <p:stCondLst>
                                    <p:cond delay="5800"/>
                                  </p:stCondLst>
                                  <p:childTnLst>
                                    <p:animMotion origin="layout" path="M 3.33333E-6 0.03333 L 3.33333E-6 2.59259E-6 " pathEditMode="relative" rAng="0" ptsTypes="AA">
                                      <p:cBhvr>
                                        <p:cTn id="238" dur="2000" fill="hold"/>
                                        <p:tgtEl>
                                          <p:spTgt spid="209018"/>
                                        </p:tgtEl>
                                        <p:attrNameLst>
                                          <p:attrName>ppt_x</p:attrName>
                                          <p:attrName>ppt_y</p:attrName>
                                        </p:attrNameLst>
                                      </p:cBhvr>
                                      <p:rCtr x="0" y="-17"/>
                                    </p:animMotion>
                                  </p:childTnLst>
                                </p:cTn>
                              </p:par>
                              <p:par>
                                <p:cTn id="239" presetID="64" presetClass="path" presetSubtype="0" accel="50000" decel="50000" fill="hold" grpId="1" nodeType="withEffect">
                                  <p:stCondLst>
                                    <p:cond delay="5800"/>
                                  </p:stCondLst>
                                  <p:childTnLst>
                                    <p:animMotion origin="layout" path="M 4.16667E-6 -3.7037E-6 L 4.16667E-6 -0.03333 " pathEditMode="relative" rAng="0" ptsTypes="AA">
                                      <p:cBhvr>
                                        <p:cTn id="240" dur="2000" spd="-100000" fill="hold"/>
                                        <p:tgtEl>
                                          <p:spTgt spid="342"/>
                                        </p:tgtEl>
                                        <p:attrNameLst>
                                          <p:attrName>ppt_x</p:attrName>
                                          <p:attrName>ppt_y</p:attrName>
                                        </p:attrNameLst>
                                      </p:cBhvr>
                                      <p:rCtr x="0" y="-1667"/>
                                    </p:animMotion>
                                  </p:childTnLst>
                                </p:cTn>
                              </p:par>
                              <p:par>
                                <p:cTn id="241" presetID="42" presetClass="path" presetSubtype="0" accel="50000" decel="50000" fill="hold" grpId="1" nodeType="withEffect">
                                  <p:stCondLst>
                                    <p:cond delay="6000"/>
                                  </p:stCondLst>
                                  <p:childTnLst>
                                    <p:animMotion origin="layout" path="M -3.61111E-6 -0.0243 L -3.61111E-6 0.00417 " pathEditMode="relative" rAng="0" ptsTypes="AA">
                                      <p:cBhvr>
                                        <p:cTn id="242" dur="2000" fill="hold"/>
                                        <p:tgtEl>
                                          <p:spTgt spid="209017"/>
                                        </p:tgtEl>
                                        <p:attrNameLst>
                                          <p:attrName>ppt_x</p:attrName>
                                          <p:attrName>ppt_y</p:attrName>
                                        </p:attrNameLst>
                                      </p:cBhvr>
                                      <p:rCtr x="0" y="14"/>
                                    </p:animMotion>
                                  </p:childTnLst>
                                </p:cTn>
                              </p:par>
                              <p:par>
                                <p:cTn id="243" presetID="64" presetClass="path" presetSubtype="0" accel="50000" decel="50000" fill="hold" grpId="1" nodeType="withEffect">
                                  <p:stCondLst>
                                    <p:cond delay="6200"/>
                                  </p:stCondLst>
                                  <p:childTnLst>
                                    <p:animMotion origin="layout" path="M 3.33333E-6 0.03333 L 3.33333E-6 2.59259E-6 " pathEditMode="relative" rAng="0" ptsTypes="AA">
                                      <p:cBhvr>
                                        <p:cTn id="244" dur="2000" fill="hold"/>
                                        <p:tgtEl>
                                          <p:spTgt spid="209019"/>
                                        </p:tgtEl>
                                        <p:attrNameLst>
                                          <p:attrName>ppt_x</p:attrName>
                                          <p:attrName>ppt_y</p:attrName>
                                        </p:attrNameLst>
                                      </p:cBhvr>
                                      <p:rCtr x="0" y="-17"/>
                                    </p:animMotion>
                                  </p:childTnLst>
                                </p:cTn>
                              </p:par>
                              <p:par>
                                <p:cTn id="245" presetID="42" presetClass="path" presetSubtype="0" accel="50000" decel="50000" fill="hold" grpId="1" nodeType="withEffect">
                                  <p:stCondLst>
                                    <p:cond delay="6400"/>
                                  </p:stCondLst>
                                  <p:childTnLst>
                                    <p:animMotion origin="layout" path="M -1.38889E-6 -0.03217 L -1.38889E-6 0.00324 " pathEditMode="relative" rAng="0" ptsTypes="AA">
                                      <p:cBhvr>
                                        <p:cTn id="246" dur="2000" fill="hold"/>
                                        <p:tgtEl>
                                          <p:spTgt spid="209020"/>
                                        </p:tgtEl>
                                        <p:attrNameLst>
                                          <p:attrName>ppt_x</p:attrName>
                                          <p:attrName>ppt_y</p:attrName>
                                        </p:attrNameLst>
                                      </p:cBhvr>
                                      <p:rCtr x="0" y="18"/>
                                    </p:animMotion>
                                  </p:childTnLst>
                                </p:cTn>
                              </p:par>
                              <p:par>
                                <p:cTn id="247" presetID="42" presetClass="path" presetSubtype="0" accel="50000" decel="50000" fill="hold" grpId="1" nodeType="withEffect">
                                  <p:stCondLst>
                                    <p:cond delay="6400"/>
                                  </p:stCondLst>
                                  <p:childTnLst>
                                    <p:animMotion origin="layout" path="M -2.22222E-6 0.00324 L -0.00017 0.02338 " pathEditMode="relative" rAng="0" ptsTypes="AA">
                                      <p:cBhvr>
                                        <p:cTn id="248" dur="2000" spd="-100000" fill="hold"/>
                                        <p:tgtEl>
                                          <p:spTgt spid="344"/>
                                        </p:tgtEl>
                                        <p:attrNameLst>
                                          <p:attrName>ppt_x</p:attrName>
                                          <p:attrName>ppt_y</p:attrName>
                                        </p:attrNameLst>
                                      </p:cBhvr>
                                      <p:rCtr x="-17" y="995"/>
                                    </p:animMotion>
                                  </p:childTnLst>
                                </p:cTn>
                              </p:par>
                              <p:par>
                                <p:cTn id="249" presetID="42" presetClass="path" presetSubtype="0" accel="50000" decel="50000" fill="hold" grpId="1" nodeType="withEffect">
                                  <p:stCondLst>
                                    <p:cond delay="6600"/>
                                  </p:stCondLst>
                                  <p:childTnLst>
                                    <p:animMotion origin="layout" path="M 5.55556E-7 -0.01412 L 5.55556E-7 0.0044 " pathEditMode="relative" rAng="0" ptsTypes="AA">
                                      <p:cBhvr>
                                        <p:cTn id="250" dur="2000" fill="hold"/>
                                        <p:tgtEl>
                                          <p:spTgt spid="209022"/>
                                        </p:tgtEl>
                                        <p:attrNameLst>
                                          <p:attrName>ppt_x</p:attrName>
                                          <p:attrName>ppt_y</p:attrName>
                                        </p:attrNameLst>
                                      </p:cBhvr>
                                      <p:rCtr x="0" y="9"/>
                                    </p:animMotion>
                                  </p:childTnLst>
                                </p:cTn>
                              </p:par>
                              <p:par>
                                <p:cTn id="251" presetID="64" presetClass="path" presetSubtype="0" accel="50000" decel="50000" fill="hold" grpId="1" nodeType="withEffect">
                                  <p:stCondLst>
                                    <p:cond delay="6800"/>
                                  </p:stCondLst>
                                  <p:childTnLst>
                                    <p:animMotion origin="layout" path="M 2.22222E-6 0.02569 L 2.22222E-6 7.40741E-7 " pathEditMode="relative" rAng="0" ptsTypes="AA">
                                      <p:cBhvr>
                                        <p:cTn id="252" dur="2000" fill="hold"/>
                                        <p:tgtEl>
                                          <p:spTgt spid="209021"/>
                                        </p:tgtEl>
                                        <p:attrNameLst>
                                          <p:attrName>ppt_x</p:attrName>
                                          <p:attrName>ppt_y</p:attrName>
                                        </p:attrNameLst>
                                      </p:cBhvr>
                                      <p:rCtr x="0" y="-13"/>
                                    </p:animMotion>
                                  </p:childTnLst>
                                </p:cTn>
                              </p:par>
                              <p:par>
                                <p:cTn id="253" presetID="64" presetClass="path" presetSubtype="0" accel="50000" decel="50000" fill="hold" grpId="1" nodeType="withEffect">
                                  <p:stCondLst>
                                    <p:cond delay="6800"/>
                                  </p:stCondLst>
                                  <p:childTnLst>
                                    <p:animMotion origin="layout" path="M -2.22222E-6 -4.44444E-6 L -2.22222E-6 -0.02569 " pathEditMode="relative" rAng="0" ptsTypes="AA">
                                      <p:cBhvr>
                                        <p:cTn id="254" dur="2000" spd="-100000" fill="hold"/>
                                        <p:tgtEl>
                                          <p:spTgt spid="345"/>
                                        </p:tgtEl>
                                        <p:attrNameLst>
                                          <p:attrName>ppt_x</p:attrName>
                                          <p:attrName>ppt_y</p:attrName>
                                        </p:attrNameLst>
                                      </p:cBhvr>
                                      <p:rCtr x="0" y="-1296"/>
                                    </p:animMotion>
                                  </p:childTnLst>
                                </p:cTn>
                              </p:par>
                              <p:par>
                                <p:cTn id="255" presetID="42" presetClass="path" presetSubtype="0" accel="50000" decel="50000" fill="hold" grpId="1" nodeType="withEffect">
                                  <p:stCondLst>
                                    <p:cond delay="7000"/>
                                  </p:stCondLst>
                                  <p:childTnLst>
                                    <p:animMotion origin="layout" path="M 0.00105 -0.04098 L 0.00053 4.44444E-6 " pathEditMode="relative" rAng="0" ptsTypes="AA">
                                      <p:cBhvr>
                                        <p:cTn id="256" dur="2000" fill="hold"/>
                                        <p:tgtEl>
                                          <p:spTgt spid="209023"/>
                                        </p:tgtEl>
                                        <p:attrNameLst>
                                          <p:attrName>ppt_x</p:attrName>
                                          <p:attrName>ppt_y</p:attrName>
                                        </p:attrNameLst>
                                      </p:cBhvr>
                                      <p:rCtr x="0" y="20"/>
                                    </p:animMotion>
                                  </p:childTnLst>
                                </p:cTn>
                              </p:par>
                              <p:par>
                                <p:cTn id="257" presetID="42" presetClass="path" presetSubtype="0" accel="50000" decel="50000" fill="hold" grpId="1" nodeType="withEffect">
                                  <p:stCondLst>
                                    <p:cond delay="7000"/>
                                  </p:stCondLst>
                                  <p:childTnLst>
                                    <p:animMotion origin="layout" path="M 4.16667E-6 4.44444E-6 L -0.00052 0.04097 " pathEditMode="relative" rAng="0" ptsTypes="AA">
                                      <p:cBhvr>
                                        <p:cTn id="258" dur="2000" spd="-100000" fill="hold"/>
                                        <p:tgtEl>
                                          <p:spTgt spid="347"/>
                                        </p:tgtEl>
                                        <p:attrNameLst>
                                          <p:attrName>ppt_x</p:attrName>
                                          <p:attrName>ppt_y</p:attrName>
                                        </p:attrNameLst>
                                      </p:cBhvr>
                                      <p:rCtr x="-35" y="2037"/>
                                    </p:animMotion>
                                  </p:childTnLst>
                                </p:cTn>
                              </p:par>
                              <p:par>
                                <p:cTn id="259" presetID="64" presetClass="path" presetSubtype="0" accel="50000" decel="50000" fill="hold" grpId="1" nodeType="withEffect">
                                  <p:stCondLst>
                                    <p:cond delay="7000"/>
                                  </p:stCondLst>
                                  <p:childTnLst>
                                    <p:animMotion origin="layout" path="M 1.66667E-6 0.04445 L -0.00018 0.00093 " pathEditMode="relative" rAng="0" ptsTypes="AA">
                                      <p:cBhvr>
                                        <p:cTn id="260" dur="2000" fill="hold"/>
                                        <p:tgtEl>
                                          <p:spTgt spid="209024"/>
                                        </p:tgtEl>
                                        <p:attrNameLst>
                                          <p:attrName>ppt_x</p:attrName>
                                          <p:attrName>ppt_y</p:attrName>
                                        </p:attrNameLst>
                                      </p:cBhvr>
                                      <p:rCtr x="0" y="-22"/>
                                    </p:animMotion>
                                  </p:childTnLst>
                                </p:cTn>
                              </p:par>
                              <p:par>
                                <p:cTn id="261" presetID="64" presetClass="path" presetSubtype="0" accel="50000" decel="50000" fill="hold" grpId="1" nodeType="withEffect">
                                  <p:stCondLst>
                                    <p:cond delay="7200"/>
                                  </p:stCondLst>
                                  <p:childTnLst>
                                    <p:animMotion origin="layout" path="M -0.00052 0.01528 L -0.00104 -2.59259E-6 " pathEditMode="relative" rAng="0" ptsTypes="AA">
                                      <p:cBhvr>
                                        <p:cTn id="262" dur="2000" fill="hold"/>
                                        <p:tgtEl>
                                          <p:spTgt spid="209025"/>
                                        </p:tgtEl>
                                        <p:attrNameLst>
                                          <p:attrName>ppt_x</p:attrName>
                                          <p:attrName>ppt_y</p:attrName>
                                        </p:attrNameLst>
                                      </p:cBhvr>
                                      <p:rCtr x="0" y="-8"/>
                                    </p:animMotion>
                                  </p:childTnLst>
                                </p:cTn>
                              </p:par>
                              <p:par>
                                <p:cTn id="263" presetID="64" presetClass="path" presetSubtype="0" accel="50000" decel="50000" fill="hold" grpId="1" nodeType="withEffect">
                                  <p:stCondLst>
                                    <p:cond delay="7200"/>
                                  </p:stCondLst>
                                  <p:childTnLst>
                                    <p:animMotion origin="layout" path="M 1.94444E-6 3.33333E-6 L -0.00052 -0.01528 " pathEditMode="relative" rAng="0" ptsTypes="AA">
                                      <p:cBhvr>
                                        <p:cTn id="264" dur="2000" spd="-100000" fill="hold"/>
                                        <p:tgtEl>
                                          <p:spTgt spid="349"/>
                                        </p:tgtEl>
                                        <p:attrNameLst>
                                          <p:attrName>ppt_x</p:attrName>
                                          <p:attrName>ppt_y</p:attrName>
                                        </p:attrNameLst>
                                      </p:cBhvr>
                                      <p:rCtr x="-35" y="-764"/>
                                    </p:animMotion>
                                  </p:childTnLst>
                                </p:cTn>
                              </p:par>
                              <p:par>
                                <p:cTn id="265" presetID="42" presetClass="path" presetSubtype="0" accel="50000" decel="50000" fill="hold" grpId="1" nodeType="withEffect">
                                  <p:stCondLst>
                                    <p:cond delay="7400"/>
                                  </p:stCondLst>
                                  <p:childTnLst>
                                    <p:animMotion origin="layout" path="M -1.38889E-6 -0.03217 L -1.38889E-6 0.00324 " pathEditMode="relative" rAng="0" ptsTypes="AA">
                                      <p:cBhvr>
                                        <p:cTn id="266" dur="2000" fill="hold"/>
                                        <p:tgtEl>
                                          <p:spTgt spid="209026"/>
                                        </p:tgtEl>
                                        <p:attrNameLst>
                                          <p:attrName>ppt_x</p:attrName>
                                          <p:attrName>ppt_y</p:attrName>
                                        </p:attrNameLst>
                                      </p:cBhvr>
                                      <p:rCtr x="0" y="18"/>
                                    </p:animMotion>
                                  </p:childTnLst>
                                </p:cTn>
                              </p:par>
                              <p:par>
                                <p:cTn id="267" presetID="42" presetClass="path" presetSubtype="0" accel="50000" decel="50000" fill="hold" grpId="1" nodeType="withEffect">
                                  <p:stCondLst>
                                    <p:cond delay="7400"/>
                                  </p:stCondLst>
                                  <p:childTnLst>
                                    <p:animMotion origin="layout" path="M -3.61111E-6 -4.07407E-6 L -3.61111E-6 0.03542 " pathEditMode="relative" rAng="0" ptsTypes="AA">
                                      <p:cBhvr>
                                        <p:cTn id="268" dur="2000" spd="-100000" fill="hold"/>
                                        <p:tgtEl>
                                          <p:spTgt spid="350"/>
                                        </p:tgtEl>
                                        <p:attrNameLst>
                                          <p:attrName>ppt_x</p:attrName>
                                          <p:attrName>ppt_y</p:attrName>
                                        </p:attrNameLst>
                                      </p:cBhvr>
                                      <p:rCtr x="0" y="1759"/>
                                    </p:animMotion>
                                  </p:childTnLst>
                                </p:cTn>
                              </p:par>
                              <p:par>
                                <p:cTn id="269" presetID="64" presetClass="path" presetSubtype="0" accel="50000" decel="50000" fill="hold" grpId="1" nodeType="withEffect">
                                  <p:stCondLst>
                                    <p:cond delay="7400"/>
                                  </p:stCondLst>
                                  <p:childTnLst>
                                    <p:animMotion origin="layout" path="M 8.33333E-7 0.03935 L 0.00017 0.00093 " pathEditMode="relative" rAng="0" ptsTypes="AA">
                                      <p:cBhvr>
                                        <p:cTn id="270" dur="2000" fill="hold"/>
                                        <p:tgtEl>
                                          <p:spTgt spid="209027"/>
                                        </p:tgtEl>
                                        <p:attrNameLst>
                                          <p:attrName>ppt_x</p:attrName>
                                          <p:attrName>ppt_y</p:attrName>
                                        </p:attrNameLst>
                                      </p:cBhvr>
                                      <p:rCtr x="0" y="-19"/>
                                    </p:animMotion>
                                  </p:childTnLst>
                                </p:cTn>
                              </p:par>
                              <p:par>
                                <p:cTn id="271" presetID="42" presetClass="path" presetSubtype="0" accel="50000" decel="50000" fill="hold" grpId="1" nodeType="withEffect">
                                  <p:stCondLst>
                                    <p:cond delay="7600"/>
                                  </p:stCondLst>
                                  <p:childTnLst>
                                    <p:animMotion origin="layout" path="M 5.55556E-7 -0.01412 L 5.55556E-7 0.0044 " pathEditMode="relative" rAng="0" ptsTypes="AA">
                                      <p:cBhvr>
                                        <p:cTn id="272" dur="2000" fill="hold"/>
                                        <p:tgtEl>
                                          <p:spTgt spid="209029"/>
                                        </p:tgtEl>
                                        <p:attrNameLst>
                                          <p:attrName>ppt_x</p:attrName>
                                          <p:attrName>ppt_y</p:attrName>
                                        </p:attrNameLst>
                                      </p:cBhvr>
                                      <p:rCtr x="0" y="9"/>
                                    </p:animMotion>
                                  </p:childTnLst>
                                </p:cTn>
                              </p:par>
                              <p:par>
                                <p:cTn id="273" presetID="42" presetClass="path" presetSubtype="0" accel="50000" decel="50000" fill="hold" grpId="1" nodeType="withEffect">
                                  <p:stCondLst>
                                    <p:cond delay="7600"/>
                                  </p:stCondLst>
                                  <p:childTnLst>
                                    <p:animMotion origin="layout" path="M 5E-6 4.81481E-6 L 5E-6 0.01851 " pathEditMode="relative" rAng="0" ptsTypes="AA">
                                      <p:cBhvr>
                                        <p:cTn id="274" dur="2000" spd="-100000" fill="hold"/>
                                        <p:tgtEl>
                                          <p:spTgt spid="353"/>
                                        </p:tgtEl>
                                        <p:attrNameLst>
                                          <p:attrName>ppt_x</p:attrName>
                                          <p:attrName>ppt_y</p:attrName>
                                        </p:attrNameLst>
                                      </p:cBhvr>
                                      <p:rCtr x="0" y="926"/>
                                    </p:animMotion>
                                  </p:childTnLst>
                                </p:cTn>
                              </p:par>
                              <p:par>
                                <p:cTn id="275" presetID="42" presetClass="path" presetSubtype="0" accel="50000" decel="50000" fill="hold" grpId="1" nodeType="withEffect">
                                  <p:stCondLst>
                                    <p:cond delay="7700"/>
                                  </p:stCondLst>
                                  <p:childTnLst>
                                    <p:animMotion origin="layout" path="M 0.00105 -0.04098 L 0.00053 4.44444E-6 " pathEditMode="relative" rAng="0" ptsTypes="AA">
                                      <p:cBhvr>
                                        <p:cTn id="276" dur="2000" fill="hold"/>
                                        <p:tgtEl>
                                          <p:spTgt spid="209030"/>
                                        </p:tgtEl>
                                        <p:attrNameLst>
                                          <p:attrName>ppt_x</p:attrName>
                                          <p:attrName>ppt_y</p:attrName>
                                        </p:attrNameLst>
                                      </p:cBhvr>
                                      <p:rCtr x="0" y="20"/>
                                    </p:animMotion>
                                  </p:childTnLst>
                                </p:cTn>
                              </p:par>
                              <p:par>
                                <p:cTn id="277" presetID="64" presetClass="path" presetSubtype="0" accel="50000" decel="50000" fill="hold" grpId="1" nodeType="withEffect">
                                  <p:stCondLst>
                                    <p:cond delay="8000"/>
                                  </p:stCondLst>
                                  <p:childTnLst>
                                    <p:animMotion origin="layout" path="M 2.22222E-6 0.02569 L 2.22222E-6 7.40741E-7 " pathEditMode="relative" rAng="0" ptsTypes="AA">
                                      <p:cBhvr>
                                        <p:cTn id="278" dur="2000" fill="hold"/>
                                        <p:tgtEl>
                                          <p:spTgt spid="209031"/>
                                        </p:tgtEl>
                                        <p:attrNameLst>
                                          <p:attrName>ppt_x</p:attrName>
                                          <p:attrName>ppt_y</p:attrName>
                                        </p:attrNameLst>
                                      </p:cBhvr>
                                      <p:rCtr x="0" y="-13"/>
                                    </p:animMotion>
                                  </p:childTnLst>
                                </p:cTn>
                              </p:par>
                              <p:par>
                                <p:cTn id="279" presetID="64" presetClass="path" presetSubtype="0" accel="50000" decel="50000" fill="hold" grpId="1" nodeType="withEffect">
                                  <p:stCondLst>
                                    <p:cond delay="8000"/>
                                  </p:stCondLst>
                                  <p:childTnLst>
                                    <p:animMotion origin="layout" path="M 2.77778E-7 -1.48148E-6 L 2.77778E-7 -0.02569 " pathEditMode="relative" rAng="0" ptsTypes="AA">
                                      <p:cBhvr>
                                        <p:cTn id="280" dur="2000" spd="-100000" fill="hold"/>
                                        <p:tgtEl>
                                          <p:spTgt spid="355"/>
                                        </p:tgtEl>
                                        <p:attrNameLst>
                                          <p:attrName>ppt_x</p:attrName>
                                          <p:attrName>ppt_y</p:attrName>
                                        </p:attrNameLst>
                                      </p:cBhvr>
                                      <p:rCtr x="0" y="-1296"/>
                                    </p:animMotion>
                                  </p:childTnLst>
                                </p:cTn>
                              </p:par>
                              <p:par>
                                <p:cTn id="281" presetID="42" presetClass="path" presetSubtype="0" accel="50000" decel="50000" fill="hold" grpId="1" nodeType="withEffect">
                                  <p:stCondLst>
                                    <p:cond delay="8200"/>
                                  </p:stCondLst>
                                  <p:childTnLst>
                                    <p:animMotion origin="layout" path="M -3.61111E-6 -0.0243 L -3.61111E-6 0.00417 " pathEditMode="relative" rAng="0" ptsTypes="AA">
                                      <p:cBhvr>
                                        <p:cTn id="282" dur="2000" fill="hold"/>
                                        <p:tgtEl>
                                          <p:spTgt spid="209032"/>
                                        </p:tgtEl>
                                        <p:attrNameLst>
                                          <p:attrName>ppt_x</p:attrName>
                                          <p:attrName>ppt_y</p:attrName>
                                        </p:attrNameLst>
                                      </p:cBhvr>
                                      <p:rCtr x="0" y="14"/>
                                    </p:animMotion>
                                  </p:childTnLst>
                                </p:cTn>
                              </p:par>
                              <p:par>
                                <p:cTn id="283" presetID="64" presetClass="path" presetSubtype="0" accel="50000" decel="50000" fill="hold" grpId="1" nodeType="withEffect">
                                  <p:stCondLst>
                                    <p:cond delay="8200"/>
                                  </p:stCondLst>
                                  <p:childTnLst>
                                    <p:animMotion origin="layout" path="M 1.66667E-6 0.04445 L -0.00018 0.00093 " pathEditMode="relative" rAng="0" ptsTypes="AA">
                                      <p:cBhvr>
                                        <p:cTn id="284" dur="2000" fill="hold"/>
                                        <p:tgtEl>
                                          <p:spTgt spid="209034"/>
                                        </p:tgtEl>
                                        <p:attrNameLst>
                                          <p:attrName>ppt_x</p:attrName>
                                          <p:attrName>ppt_y</p:attrName>
                                        </p:attrNameLst>
                                      </p:cBhvr>
                                      <p:rCtr x="0" y="-22"/>
                                    </p:animMotion>
                                  </p:childTnLst>
                                </p:cTn>
                              </p:par>
                              <p:par>
                                <p:cTn id="285" presetID="64" presetClass="path" presetSubtype="0" accel="50000" decel="50000" fill="hold" grpId="1" nodeType="withEffect">
                                  <p:stCondLst>
                                    <p:cond delay="8400"/>
                                  </p:stCondLst>
                                  <p:childTnLst>
                                    <p:animMotion origin="layout" path="M -0.00052 0.01528 L -0.00104 -2.59259E-6 " pathEditMode="relative" rAng="0" ptsTypes="AA">
                                      <p:cBhvr>
                                        <p:cTn id="286" dur="2000" fill="hold"/>
                                        <p:tgtEl>
                                          <p:spTgt spid="209033"/>
                                        </p:tgtEl>
                                        <p:attrNameLst>
                                          <p:attrName>ppt_x</p:attrName>
                                          <p:attrName>ppt_y</p:attrName>
                                        </p:attrNameLst>
                                      </p:cBhvr>
                                      <p:rCtr x="0" y="-8"/>
                                    </p:animMotion>
                                  </p:childTnLst>
                                </p:cTn>
                              </p:par>
                              <p:par>
                                <p:cTn id="287" presetID="64" presetClass="path" presetSubtype="0" accel="50000" decel="50000" fill="hold" grpId="1" nodeType="withEffect">
                                  <p:stCondLst>
                                    <p:cond delay="8400"/>
                                  </p:stCondLst>
                                  <p:childTnLst>
                                    <p:animMotion origin="layout" path="M -8.33333E-7 -7.40741E-7 L -0.00052 -0.01528 " pathEditMode="relative" rAng="0" ptsTypes="AA">
                                      <p:cBhvr>
                                        <p:cTn id="288" dur="2000" spd="-100000" fill="hold"/>
                                        <p:tgtEl>
                                          <p:spTgt spid="357"/>
                                        </p:tgtEl>
                                        <p:attrNameLst>
                                          <p:attrName>ppt_x</p:attrName>
                                          <p:attrName>ppt_y</p:attrName>
                                        </p:attrNameLst>
                                      </p:cBhvr>
                                      <p:rCtr x="-35" y="-764"/>
                                    </p:animMotion>
                                  </p:childTnLst>
                                </p:cTn>
                              </p:par>
                            </p:childTnLst>
                          </p:cTn>
                        </p:par>
                      </p:childTnLst>
                    </p:cTn>
                  </p:par>
                  <p:par>
                    <p:cTn id="289" fill="hold">
                      <p:stCondLst>
                        <p:cond delay="indefinite"/>
                      </p:stCondLst>
                      <p:childTnLst>
                        <p:par>
                          <p:cTn id="290" fill="hold">
                            <p:stCondLst>
                              <p:cond delay="0"/>
                            </p:stCondLst>
                            <p:childTnLst>
                              <p:par>
                                <p:cTn id="291" presetID="64" presetClass="path" presetSubtype="0" accel="50000" decel="50000" fill="hold" nodeType="clickEffect">
                                  <p:stCondLst>
                                    <p:cond delay="0"/>
                                  </p:stCondLst>
                                  <p:childTnLst>
                                    <p:animMotion origin="layout" path="M -0.00052 0.01435 L -0.00104 -0.00092 " pathEditMode="relative" rAng="0" ptsTypes="AA">
                                      <p:cBhvr>
                                        <p:cTn id="292" dur="2000" fill="hold"/>
                                        <p:tgtEl>
                                          <p:spTgt spid="209044"/>
                                        </p:tgtEl>
                                        <p:attrNameLst>
                                          <p:attrName>ppt_x</p:attrName>
                                          <p:attrName>ppt_y</p:attrName>
                                        </p:attrNameLst>
                                      </p:cBhvr>
                                      <p:rCtr x="0" y="-8"/>
                                    </p:animMotion>
                                  </p:childTnLst>
                                </p:cTn>
                              </p:par>
                              <p:par>
                                <p:cTn id="293" presetID="64" presetClass="path" presetSubtype="0" accel="50000" decel="50000" fill="hold" nodeType="withEffect">
                                  <p:stCondLst>
                                    <p:cond delay="0"/>
                                  </p:stCondLst>
                                  <p:childTnLst>
                                    <p:animMotion origin="layout" path="M -3.61111E-6 1.48148E-6 L -0.00052 -0.01528 " pathEditMode="relative" rAng="0" ptsTypes="AA">
                                      <p:cBhvr>
                                        <p:cTn id="294" dur="2000" spd="-100000" fill="hold"/>
                                        <p:tgtEl>
                                          <p:spTgt spid="368"/>
                                        </p:tgtEl>
                                        <p:attrNameLst>
                                          <p:attrName>ppt_x</p:attrName>
                                          <p:attrName>ppt_y</p:attrName>
                                        </p:attrNameLst>
                                      </p:cBhvr>
                                      <p:rCtr x="-35" y="-764"/>
                                    </p:animMotion>
                                  </p:childTnLst>
                                </p:cTn>
                              </p:par>
                              <p:par>
                                <p:cTn id="295" presetID="63" presetClass="path" presetSubtype="0" fill="hold" nodeType="withEffect">
                                  <p:stCondLst>
                                    <p:cond delay="0"/>
                                  </p:stCondLst>
                                  <p:childTnLst>
                                    <p:animMotion origin="layout" path="M 0.67327 1.11111E-6 L 1.38525 1.11111E-6 " pathEditMode="relative" rAng="0" ptsTypes="AA">
                                      <p:cBhvr>
                                        <p:cTn id="296" dur="8000" fill="hold"/>
                                        <p:tgtEl>
                                          <p:spTgt spid="2"/>
                                        </p:tgtEl>
                                        <p:attrNameLst>
                                          <p:attrName>ppt_x</p:attrName>
                                          <p:attrName>ppt_y</p:attrName>
                                        </p:attrNameLst>
                                      </p:cBhvr>
                                      <p:rCtr x="35590" y="0"/>
                                    </p:animMotion>
                                  </p:childTnLst>
                                </p:cTn>
                              </p:par>
                              <p:par>
                                <p:cTn id="297" presetID="22" presetClass="exit" presetSubtype="8" fill="hold" grpId="0" nodeType="withEffect">
                                  <p:stCondLst>
                                    <p:cond delay="0"/>
                                  </p:stCondLst>
                                  <p:childTnLst>
                                    <p:animEffect transition="out" filter="wipe(left)">
                                      <p:cBhvr>
                                        <p:cTn id="298" dur="6300"/>
                                        <p:tgtEl>
                                          <p:spTgt spid="209111"/>
                                        </p:tgtEl>
                                      </p:cBhvr>
                                    </p:animEffect>
                                    <p:set>
                                      <p:cBhvr>
                                        <p:cTn id="299" dur="1" fill="hold">
                                          <p:stCondLst>
                                            <p:cond delay="6299"/>
                                          </p:stCondLst>
                                        </p:cTn>
                                        <p:tgtEl>
                                          <p:spTgt spid="209111"/>
                                        </p:tgtEl>
                                        <p:attrNameLst>
                                          <p:attrName>style.visibility</p:attrName>
                                        </p:attrNameLst>
                                      </p:cBhvr>
                                      <p:to>
                                        <p:strVal val="hidden"/>
                                      </p:to>
                                    </p:set>
                                  </p:childTnLst>
                                </p:cTn>
                              </p:par>
                              <p:par>
                                <p:cTn id="300" presetID="22" presetClass="exit" presetSubtype="8" fill="hold" grpId="1" nodeType="withEffect">
                                  <p:stCondLst>
                                    <p:cond delay="0"/>
                                  </p:stCondLst>
                                  <p:childTnLst>
                                    <p:animEffect transition="out" filter="wipe(left)">
                                      <p:cBhvr>
                                        <p:cTn id="301" dur="6300"/>
                                        <p:tgtEl>
                                          <p:spTgt spid="422"/>
                                        </p:tgtEl>
                                      </p:cBhvr>
                                    </p:animEffect>
                                    <p:set>
                                      <p:cBhvr>
                                        <p:cTn id="302" dur="1" fill="hold">
                                          <p:stCondLst>
                                            <p:cond delay="6299"/>
                                          </p:stCondLst>
                                        </p:cTn>
                                        <p:tgtEl>
                                          <p:spTgt spid="422"/>
                                        </p:tgtEl>
                                        <p:attrNameLst>
                                          <p:attrName>style.visibility</p:attrName>
                                        </p:attrNameLst>
                                      </p:cBhvr>
                                      <p:to>
                                        <p:strVal val="hidden"/>
                                      </p:to>
                                    </p:set>
                                  </p:childTnLst>
                                </p:cTn>
                              </p:par>
                              <p:par>
                                <p:cTn id="303" presetID="1" presetClass="entr" presetSubtype="0" fill="hold" grpId="0" nodeType="withEffect">
                                  <p:stCondLst>
                                    <p:cond delay="0"/>
                                  </p:stCondLst>
                                  <p:childTnLst>
                                    <p:set>
                                      <p:cBhvr>
                                        <p:cTn id="304" dur="1" fill="hold">
                                          <p:stCondLst>
                                            <p:cond delay="0"/>
                                          </p:stCondLst>
                                        </p:cTn>
                                        <p:tgtEl>
                                          <p:spTgt spid="209119"/>
                                        </p:tgtEl>
                                        <p:attrNameLst>
                                          <p:attrName>style.visibility</p:attrName>
                                        </p:attrNameLst>
                                      </p:cBhvr>
                                      <p:to>
                                        <p:strVal val="visible"/>
                                      </p:to>
                                    </p:set>
                                  </p:childTnLst>
                                </p:cTn>
                              </p:par>
                              <p:par>
                                <p:cTn id="305" presetID="1" presetClass="entr" presetSubtype="0" fill="hold" grpId="0" nodeType="withEffect">
                                  <p:stCondLst>
                                    <p:cond delay="0"/>
                                  </p:stCondLst>
                                  <p:childTnLst>
                                    <p:set>
                                      <p:cBhvr>
                                        <p:cTn id="306" dur="1" fill="hold">
                                          <p:stCondLst>
                                            <p:cond delay="0"/>
                                          </p:stCondLst>
                                        </p:cTn>
                                        <p:tgtEl>
                                          <p:spTgt spid="209120"/>
                                        </p:tgtEl>
                                        <p:attrNameLst>
                                          <p:attrName>style.visibility</p:attrName>
                                        </p:attrNameLst>
                                      </p:cBhvr>
                                      <p:to>
                                        <p:strVal val="visible"/>
                                      </p:to>
                                    </p:set>
                                  </p:childTnLst>
                                </p:cTn>
                              </p:par>
                              <p:par>
                                <p:cTn id="307" presetID="1" presetClass="entr" presetSubtype="0" fill="hold" grpId="0" nodeType="withEffect">
                                  <p:stCondLst>
                                    <p:cond delay="0"/>
                                  </p:stCondLst>
                                  <p:childTnLst>
                                    <p:set>
                                      <p:cBhvr>
                                        <p:cTn id="308" dur="1" fill="hold">
                                          <p:stCondLst>
                                            <p:cond delay="0"/>
                                          </p:stCondLst>
                                        </p:cTn>
                                        <p:tgtEl>
                                          <p:spTgt spid="209122"/>
                                        </p:tgtEl>
                                        <p:attrNameLst>
                                          <p:attrName>style.visibility</p:attrName>
                                        </p:attrNameLst>
                                      </p:cBhvr>
                                      <p:to>
                                        <p:strVal val="visible"/>
                                      </p:to>
                                    </p:set>
                                  </p:childTnLst>
                                </p:cTn>
                              </p:par>
                              <p:par>
                                <p:cTn id="309" presetID="1" presetClass="entr" presetSubtype="0" fill="hold" grpId="0" nodeType="withEffect">
                                  <p:stCondLst>
                                    <p:cond delay="0"/>
                                  </p:stCondLst>
                                  <p:childTnLst>
                                    <p:set>
                                      <p:cBhvr>
                                        <p:cTn id="310" dur="1" fill="hold">
                                          <p:stCondLst>
                                            <p:cond delay="0"/>
                                          </p:stCondLst>
                                        </p:cTn>
                                        <p:tgtEl>
                                          <p:spTgt spid="209121"/>
                                        </p:tgtEl>
                                        <p:attrNameLst>
                                          <p:attrName>style.visibility</p:attrName>
                                        </p:attrNameLst>
                                      </p:cBhvr>
                                      <p:to>
                                        <p:strVal val="visible"/>
                                      </p:to>
                                    </p:set>
                                  </p:childTnLst>
                                </p:cTn>
                              </p:par>
                              <p:par>
                                <p:cTn id="311" presetID="1" presetClass="entr" presetSubtype="0" fill="hold" grpId="0" nodeType="withEffect">
                                  <p:stCondLst>
                                    <p:cond delay="0"/>
                                  </p:stCondLst>
                                  <p:childTnLst>
                                    <p:set>
                                      <p:cBhvr>
                                        <p:cTn id="312" dur="1" fill="hold">
                                          <p:stCondLst>
                                            <p:cond delay="0"/>
                                          </p:stCondLst>
                                        </p:cTn>
                                        <p:tgtEl>
                                          <p:spTgt spid="209123"/>
                                        </p:tgtEl>
                                        <p:attrNameLst>
                                          <p:attrName>style.visibility</p:attrName>
                                        </p:attrNameLst>
                                      </p:cBhvr>
                                      <p:to>
                                        <p:strVal val="visible"/>
                                      </p:to>
                                    </p:set>
                                  </p:childTnLst>
                                </p:cTn>
                              </p:par>
                              <p:par>
                                <p:cTn id="313" presetID="1" presetClass="entr" presetSubtype="0" fill="hold" grpId="0" nodeType="withEffect">
                                  <p:stCondLst>
                                    <p:cond delay="0"/>
                                  </p:stCondLst>
                                  <p:childTnLst>
                                    <p:set>
                                      <p:cBhvr>
                                        <p:cTn id="314" dur="1" fill="hold">
                                          <p:stCondLst>
                                            <p:cond delay="0"/>
                                          </p:stCondLst>
                                        </p:cTn>
                                        <p:tgtEl>
                                          <p:spTgt spid="209124"/>
                                        </p:tgtEl>
                                        <p:attrNameLst>
                                          <p:attrName>style.visibility</p:attrName>
                                        </p:attrNameLst>
                                      </p:cBhvr>
                                      <p:to>
                                        <p:strVal val="visible"/>
                                      </p:to>
                                    </p:set>
                                  </p:childTnLst>
                                </p:cTn>
                              </p:par>
                              <p:par>
                                <p:cTn id="315" presetID="1" presetClass="entr" presetSubtype="0" fill="hold" grpId="0" nodeType="withEffect">
                                  <p:stCondLst>
                                    <p:cond delay="0"/>
                                  </p:stCondLst>
                                  <p:childTnLst>
                                    <p:set>
                                      <p:cBhvr>
                                        <p:cTn id="316" dur="1" fill="hold">
                                          <p:stCondLst>
                                            <p:cond delay="0"/>
                                          </p:stCondLst>
                                        </p:cTn>
                                        <p:tgtEl>
                                          <p:spTgt spid="423"/>
                                        </p:tgtEl>
                                        <p:attrNameLst>
                                          <p:attrName>style.visibility</p:attrName>
                                        </p:attrNameLst>
                                      </p:cBhvr>
                                      <p:to>
                                        <p:strVal val="visible"/>
                                      </p:to>
                                    </p:set>
                                  </p:childTnLst>
                                </p:cTn>
                              </p:par>
                              <p:par>
                                <p:cTn id="317" presetID="1" presetClass="entr" presetSubtype="0" fill="hold" grpId="0" nodeType="withEffect">
                                  <p:stCondLst>
                                    <p:cond delay="0"/>
                                  </p:stCondLst>
                                  <p:childTnLst>
                                    <p:set>
                                      <p:cBhvr>
                                        <p:cTn id="318" dur="1" fill="hold">
                                          <p:stCondLst>
                                            <p:cond delay="0"/>
                                          </p:stCondLst>
                                        </p:cTn>
                                        <p:tgtEl>
                                          <p:spTgt spid="209125"/>
                                        </p:tgtEl>
                                        <p:attrNameLst>
                                          <p:attrName>style.visibility</p:attrName>
                                        </p:attrNameLst>
                                      </p:cBhvr>
                                      <p:to>
                                        <p:strVal val="visible"/>
                                      </p:to>
                                    </p:set>
                                  </p:childTnLst>
                                </p:cTn>
                              </p:par>
                              <p:par>
                                <p:cTn id="319" presetID="27" presetClass="emph" presetSubtype="0" repeatCount="5000" fill="hold" grpId="1" nodeType="withEffect">
                                  <p:stCondLst>
                                    <p:cond delay="0"/>
                                  </p:stCondLst>
                                  <p:childTnLst>
                                    <p:animClr clrSpc="rgb" dir="cw">
                                      <p:cBhvr override="childStyle">
                                        <p:cTn id="320" dur="500" autoRev="1" fill="hold"/>
                                        <p:tgtEl>
                                          <p:spTgt spid="209119"/>
                                        </p:tgtEl>
                                        <p:attrNameLst>
                                          <p:attrName>style.color</p:attrName>
                                        </p:attrNameLst>
                                      </p:cBhvr>
                                      <p:to>
                                        <a:schemeClr val="bg1"/>
                                      </p:to>
                                    </p:animClr>
                                    <p:animClr clrSpc="rgb" dir="cw">
                                      <p:cBhvr>
                                        <p:cTn id="321" dur="500" autoRev="1" fill="hold"/>
                                        <p:tgtEl>
                                          <p:spTgt spid="209119"/>
                                        </p:tgtEl>
                                        <p:attrNameLst>
                                          <p:attrName>fillcolor</p:attrName>
                                        </p:attrNameLst>
                                      </p:cBhvr>
                                      <p:to>
                                        <a:schemeClr val="bg1"/>
                                      </p:to>
                                    </p:animClr>
                                    <p:set>
                                      <p:cBhvr>
                                        <p:cTn id="322" dur="500" autoRev="1" fill="hold"/>
                                        <p:tgtEl>
                                          <p:spTgt spid="209119"/>
                                        </p:tgtEl>
                                        <p:attrNameLst>
                                          <p:attrName>fill.type</p:attrName>
                                        </p:attrNameLst>
                                      </p:cBhvr>
                                      <p:to>
                                        <p:strVal val="solid"/>
                                      </p:to>
                                    </p:set>
                                    <p:set>
                                      <p:cBhvr>
                                        <p:cTn id="323" dur="500" autoRev="1" fill="hold"/>
                                        <p:tgtEl>
                                          <p:spTgt spid="209119"/>
                                        </p:tgtEl>
                                        <p:attrNameLst>
                                          <p:attrName>fill.on</p:attrName>
                                        </p:attrNameLst>
                                      </p:cBhvr>
                                      <p:to>
                                        <p:strVal val="true"/>
                                      </p:to>
                                    </p:set>
                                  </p:childTnLst>
                                  <p:subTnLst>
                                    <p:set>
                                      <p:cBhvr override="childStyle">
                                        <p:cTn dur="1" fill="hold" display="0" masterRel="sameClick" afterEffect="1">
                                          <p:stCondLst>
                                            <p:cond evt="end" delay="0">
                                              <p:tn val="319"/>
                                            </p:cond>
                                          </p:stCondLst>
                                        </p:cTn>
                                        <p:tgtEl>
                                          <p:spTgt spid="209119"/>
                                        </p:tgtEl>
                                        <p:attrNameLst>
                                          <p:attrName>style.visibility</p:attrName>
                                        </p:attrNameLst>
                                      </p:cBhvr>
                                      <p:to>
                                        <p:strVal val="hidden"/>
                                      </p:to>
                                    </p:set>
                                  </p:subTnLst>
                                </p:cTn>
                              </p:par>
                              <p:par>
                                <p:cTn id="324" presetID="1" presetClass="exit" presetSubtype="0" fill="hold" grpId="1" nodeType="withEffect">
                                  <p:stCondLst>
                                    <p:cond delay="0"/>
                                  </p:stCondLst>
                                  <p:childTnLst>
                                    <p:set>
                                      <p:cBhvr>
                                        <p:cTn id="325" dur="1" fill="hold">
                                          <p:stCondLst>
                                            <p:cond delay="0"/>
                                          </p:stCondLst>
                                        </p:cTn>
                                        <p:tgtEl>
                                          <p:spTgt spid="209112"/>
                                        </p:tgtEl>
                                        <p:attrNameLst>
                                          <p:attrName>style.visibility</p:attrName>
                                        </p:attrNameLst>
                                      </p:cBhvr>
                                      <p:to>
                                        <p:strVal val="hidden"/>
                                      </p:to>
                                    </p:set>
                                  </p:childTnLst>
                                </p:cTn>
                              </p:par>
                              <p:par>
                                <p:cTn id="326" presetID="27" presetClass="emph" presetSubtype="0" repeatCount="5000" fill="hold" grpId="1" nodeType="withEffect">
                                  <p:stCondLst>
                                    <p:cond delay="100"/>
                                  </p:stCondLst>
                                  <p:childTnLst>
                                    <p:animClr clrSpc="rgb" dir="cw">
                                      <p:cBhvr override="childStyle">
                                        <p:cTn id="327" dur="500" autoRev="1" fill="hold"/>
                                        <p:tgtEl>
                                          <p:spTgt spid="209120"/>
                                        </p:tgtEl>
                                        <p:attrNameLst>
                                          <p:attrName>style.color</p:attrName>
                                        </p:attrNameLst>
                                      </p:cBhvr>
                                      <p:to>
                                        <a:schemeClr val="bg1"/>
                                      </p:to>
                                    </p:animClr>
                                    <p:animClr clrSpc="rgb" dir="cw">
                                      <p:cBhvr>
                                        <p:cTn id="328" dur="500" autoRev="1" fill="hold"/>
                                        <p:tgtEl>
                                          <p:spTgt spid="209120"/>
                                        </p:tgtEl>
                                        <p:attrNameLst>
                                          <p:attrName>fillcolor</p:attrName>
                                        </p:attrNameLst>
                                      </p:cBhvr>
                                      <p:to>
                                        <a:schemeClr val="bg1"/>
                                      </p:to>
                                    </p:animClr>
                                    <p:set>
                                      <p:cBhvr>
                                        <p:cTn id="329" dur="500" autoRev="1" fill="hold"/>
                                        <p:tgtEl>
                                          <p:spTgt spid="209120"/>
                                        </p:tgtEl>
                                        <p:attrNameLst>
                                          <p:attrName>fill.type</p:attrName>
                                        </p:attrNameLst>
                                      </p:cBhvr>
                                      <p:to>
                                        <p:strVal val="solid"/>
                                      </p:to>
                                    </p:set>
                                    <p:set>
                                      <p:cBhvr>
                                        <p:cTn id="330" dur="500" autoRev="1" fill="hold"/>
                                        <p:tgtEl>
                                          <p:spTgt spid="209120"/>
                                        </p:tgtEl>
                                        <p:attrNameLst>
                                          <p:attrName>fill.on</p:attrName>
                                        </p:attrNameLst>
                                      </p:cBhvr>
                                      <p:to>
                                        <p:strVal val="true"/>
                                      </p:to>
                                    </p:set>
                                  </p:childTnLst>
                                  <p:subTnLst>
                                    <p:set>
                                      <p:cBhvr override="childStyle">
                                        <p:cTn dur="1" fill="hold" display="0" masterRel="sameClick" afterEffect="1">
                                          <p:stCondLst>
                                            <p:cond evt="end" delay="0">
                                              <p:tn val="326"/>
                                            </p:cond>
                                          </p:stCondLst>
                                        </p:cTn>
                                        <p:tgtEl>
                                          <p:spTgt spid="209120"/>
                                        </p:tgtEl>
                                        <p:attrNameLst>
                                          <p:attrName>style.visibility</p:attrName>
                                        </p:attrNameLst>
                                      </p:cBhvr>
                                      <p:to>
                                        <p:strVal val="hidden"/>
                                      </p:to>
                                    </p:set>
                                  </p:subTnLst>
                                </p:cTn>
                              </p:par>
                              <p:par>
                                <p:cTn id="331" presetID="1" presetClass="exit" presetSubtype="0" fill="hold" grpId="1" nodeType="withEffect">
                                  <p:stCondLst>
                                    <p:cond delay="500"/>
                                  </p:stCondLst>
                                  <p:childTnLst>
                                    <p:set>
                                      <p:cBhvr>
                                        <p:cTn id="332" dur="1" fill="hold">
                                          <p:stCondLst>
                                            <p:cond delay="0"/>
                                          </p:stCondLst>
                                        </p:cTn>
                                        <p:tgtEl>
                                          <p:spTgt spid="209113"/>
                                        </p:tgtEl>
                                        <p:attrNameLst>
                                          <p:attrName>style.visibility</p:attrName>
                                        </p:attrNameLst>
                                      </p:cBhvr>
                                      <p:to>
                                        <p:strVal val="hidden"/>
                                      </p:to>
                                    </p:set>
                                  </p:childTnLst>
                                </p:cTn>
                              </p:par>
                              <p:par>
                                <p:cTn id="333" presetID="27" presetClass="emph" presetSubtype="0" repeatCount="5000" fill="hold" grpId="1" nodeType="withEffect">
                                  <p:stCondLst>
                                    <p:cond delay="200"/>
                                  </p:stCondLst>
                                  <p:childTnLst>
                                    <p:animClr clrSpc="rgb" dir="cw">
                                      <p:cBhvr override="childStyle">
                                        <p:cTn id="334" dur="500" autoRev="1" fill="hold"/>
                                        <p:tgtEl>
                                          <p:spTgt spid="209121"/>
                                        </p:tgtEl>
                                        <p:attrNameLst>
                                          <p:attrName>style.color</p:attrName>
                                        </p:attrNameLst>
                                      </p:cBhvr>
                                      <p:to>
                                        <a:schemeClr val="bg1"/>
                                      </p:to>
                                    </p:animClr>
                                    <p:animClr clrSpc="rgb" dir="cw">
                                      <p:cBhvr>
                                        <p:cTn id="335" dur="500" autoRev="1" fill="hold"/>
                                        <p:tgtEl>
                                          <p:spTgt spid="209121"/>
                                        </p:tgtEl>
                                        <p:attrNameLst>
                                          <p:attrName>fillcolor</p:attrName>
                                        </p:attrNameLst>
                                      </p:cBhvr>
                                      <p:to>
                                        <a:schemeClr val="bg1"/>
                                      </p:to>
                                    </p:animClr>
                                    <p:set>
                                      <p:cBhvr>
                                        <p:cTn id="336" dur="500" autoRev="1" fill="hold"/>
                                        <p:tgtEl>
                                          <p:spTgt spid="209121"/>
                                        </p:tgtEl>
                                        <p:attrNameLst>
                                          <p:attrName>fill.type</p:attrName>
                                        </p:attrNameLst>
                                      </p:cBhvr>
                                      <p:to>
                                        <p:strVal val="solid"/>
                                      </p:to>
                                    </p:set>
                                    <p:set>
                                      <p:cBhvr>
                                        <p:cTn id="337" dur="500" autoRev="1" fill="hold"/>
                                        <p:tgtEl>
                                          <p:spTgt spid="209121"/>
                                        </p:tgtEl>
                                        <p:attrNameLst>
                                          <p:attrName>fill.on</p:attrName>
                                        </p:attrNameLst>
                                      </p:cBhvr>
                                      <p:to>
                                        <p:strVal val="true"/>
                                      </p:to>
                                    </p:set>
                                  </p:childTnLst>
                                  <p:subTnLst>
                                    <p:set>
                                      <p:cBhvr override="childStyle">
                                        <p:cTn dur="1" fill="hold" display="0" masterRel="sameClick" afterEffect="1">
                                          <p:stCondLst>
                                            <p:cond evt="end" delay="0">
                                              <p:tn val="333"/>
                                            </p:cond>
                                          </p:stCondLst>
                                        </p:cTn>
                                        <p:tgtEl>
                                          <p:spTgt spid="209121"/>
                                        </p:tgtEl>
                                        <p:attrNameLst>
                                          <p:attrName>style.visibility</p:attrName>
                                        </p:attrNameLst>
                                      </p:cBhvr>
                                      <p:to>
                                        <p:strVal val="hidden"/>
                                      </p:to>
                                    </p:set>
                                  </p:subTnLst>
                                </p:cTn>
                              </p:par>
                              <p:par>
                                <p:cTn id="338" presetID="1" presetClass="exit" presetSubtype="0" fill="hold" grpId="1" nodeType="withEffect">
                                  <p:stCondLst>
                                    <p:cond delay="1300"/>
                                  </p:stCondLst>
                                  <p:childTnLst>
                                    <p:set>
                                      <p:cBhvr>
                                        <p:cTn id="339" dur="1" fill="hold">
                                          <p:stCondLst>
                                            <p:cond delay="0"/>
                                          </p:stCondLst>
                                        </p:cTn>
                                        <p:tgtEl>
                                          <p:spTgt spid="209114"/>
                                        </p:tgtEl>
                                        <p:attrNameLst>
                                          <p:attrName>style.visibility</p:attrName>
                                        </p:attrNameLst>
                                      </p:cBhvr>
                                      <p:to>
                                        <p:strVal val="hidden"/>
                                      </p:to>
                                    </p:set>
                                  </p:childTnLst>
                                </p:cTn>
                              </p:par>
                              <p:par>
                                <p:cTn id="340" presetID="27" presetClass="emph" presetSubtype="0" repeatCount="5000" fill="hold" grpId="1" nodeType="withEffect">
                                  <p:stCondLst>
                                    <p:cond delay="300"/>
                                  </p:stCondLst>
                                  <p:childTnLst>
                                    <p:animClr clrSpc="rgb" dir="cw">
                                      <p:cBhvr override="childStyle">
                                        <p:cTn id="341" dur="500" autoRev="1" fill="hold"/>
                                        <p:tgtEl>
                                          <p:spTgt spid="209122"/>
                                        </p:tgtEl>
                                        <p:attrNameLst>
                                          <p:attrName>style.color</p:attrName>
                                        </p:attrNameLst>
                                      </p:cBhvr>
                                      <p:to>
                                        <a:schemeClr val="bg1"/>
                                      </p:to>
                                    </p:animClr>
                                    <p:animClr clrSpc="rgb" dir="cw">
                                      <p:cBhvr>
                                        <p:cTn id="342" dur="500" autoRev="1" fill="hold"/>
                                        <p:tgtEl>
                                          <p:spTgt spid="209122"/>
                                        </p:tgtEl>
                                        <p:attrNameLst>
                                          <p:attrName>fillcolor</p:attrName>
                                        </p:attrNameLst>
                                      </p:cBhvr>
                                      <p:to>
                                        <a:schemeClr val="bg1"/>
                                      </p:to>
                                    </p:animClr>
                                    <p:set>
                                      <p:cBhvr>
                                        <p:cTn id="343" dur="500" autoRev="1" fill="hold"/>
                                        <p:tgtEl>
                                          <p:spTgt spid="209122"/>
                                        </p:tgtEl>
                                        <p:attrNameLst>
                                          <p:attrName>fill.type</p:attrName>
                                        </p:attrNameLst>
                                      </p:cBhvr>
                                      <p:to>
                                        <p:strVal val="solid"/>
                                      </p:to>
                                    </p:set>
                                    <p:set>
                                      <p:cBhvr>
                                        <p:cTn id="344" dur="500" autoRev="1" fill="hold"/>
                                        <p:tgtEl>
                                          <p:spTgt spid="209122"/>
                                        </p:tgtEl>
                                        <p:attrNameLst>
                                          <p:attrName>fill.on</p:attrName>
                                        </p:attrNameLst>
                                      </p:cBhvr>
                                      <p:to>
                                        <p:strVal val="true"/>
                                      </p:to>
                                    </p:set>
                                  </p:childTnLst>
                                  <p:subTnLst>
                                    <p:set>
                                      <p:cBhvr override="childStyle">
                                        <p:cTn dur="1" fill="hold" display="0" masterRel="sameClick" afterEffect="1">
                                          <p:stCondLst>
                                            <p:cond evt="end" delay="0">
                                              <p:tn val="340"/>
                                            </p:cond>
                                          </p:stCondLst>
                                        </p:cTn>
                                        <p:tgtEl>
                                          <p:spTgt spid="209122"/>
                                        </p:tgtEl>
                                        <p:attrNameLst>
                                          <p:attrName>style.visibility</p:attrName>
                                        </p:attrNameLst>
                                      </p:cBhvr>
                                      <p:to>
                                        <p:strVal val="hidden"/>
                                      </p:to>
                                    </p:set>
                                  </p:subTnLst>
                                </p:cTn>
                              </p:par>
                              <p:par>
                                <p:cTn id="345" presetID="1" presetClass="exit" presetSubtype="0" fill="hold" grpId="1" nodeType="withEffect">
                                  <p:stCondLst>
                                    <p:cond delay="2200"/>
                                  </p:stCondLst>
                                  <p:childTnLst>
                                    <p:set>
                                      <p:cBhvr>
                                        <p:cTn id="346" dur="1" fill="hold">
                                          <p:stCondLst>
                                            <p:cond delay="0"/>
                                          </p:stCondLst>
                                        </p:cTn>
                                        <p:tgtEl>
                                          <p:spTgt spid="209115"/>
                                        </p:tgtEl>
                                        <p:attrNameLst>
                                          <p:attrName>style.visibility</p:attrName>
                                        </p:attrNameLst>
                                      </p:cBhvr>
                                      <p:to>
                                        <p:strVal val="hidden"/>
                                      </p:to>
                                    </p:set>
                                  </p:childTnLst>
                                </p:cTn>
                              </p:par>
                              <p:par>
                                <p:cTn id="347" presetID="27" presetClass="emph" presetSubtype="0" repeatCount="5000" fill="hold" grpId="1" nodeType="withEffect">
                                  <p:stCondLst>
                                    <p:cond delay="400"/>
                                  </p:stCondLst>
                                  <p:childTnLst>
                                    <p:animClr clrSpc="rgb" dir="cw">
                                      <p:cBhvr override="childStyle">
                                        <p:cTn id="348" dur="500" autoRev="1" fill="hold"/>
                                        <p:tgtEl>
                                          <p:spTgt spid="209123"/>
                                        </p:tgtEl>
                                        <p:attrNameLst>
                                          <p:attrName>style.color</p:attrName>
                                        </p:attrNameLst>
                                      </p:cBhvr>
                                      <p:to>
                                        <a:schemeClr val="bg1"/>
                                      </p:to>
                                    </p:animClr>
                                    <p:animClr clrSpc="rgb" dir="cw">
                                      <p:cBhvr>
                                        <p:cTn id="349" dur="500" autoRev="1" fill="hold"/>
                                        <p:tgtEl>
                                          <p:spTgt spid="209123"/>
                                        </p:tgtEl>
                                        <p:attrNameLst>
                                          <p:attrName>fillcolor</p:attrName>
                                        </p:attrNameLst>
                                      </p:cBhvr>
                                      <p:to>
                                        <a:schemeClr val="bg1"/>
                                      </p:to>
                                    </p:animClr>
                                    <p:set>
                                      <p:cBhvr>
                                        <p:cTn id="350" dur="500" autoRev="1" fill="hold"/>
                                        <p:tgtEl>
                                          <p:spTgt spid="209123"/>
                                        </p:tgtEl>
                                        <p:attrNameLst>
                                          <p:attrName>fill.type</p:attrName>
                                        </p:attrNameLst>
                                      </p:cBhvr>
                                      <p:to>
                                        <p:strVal val="solid"/>
                                      </p:to>
                                    </p:set>
                                    <p:set>
                                      <p:cBhvr>
                                        <p:cTn id="351" dur="500" autoRev="1" fill="hold"/>
                                        <p:tgtEl>
                                          <p:spTgt spid="209123"/>
                                        </p:tgtEl>
                                        <p:attrNameLst>
                                          <p:attrName>fill.on</p:attrName>
                                        </p:attrNameLst>
                                      </p:cBhvr>
                                      <p:to>
                                        <p:strVal val="true"/>
                                      </p:to>
                                    </p:set>
                                  </p:childTnLst>
                                  <p:subTnLst>
                                    <p:set>
                                      <p:cBhvr override="childStyle">
                                        <p:cTn dur="1" fill="hold" display="0" masterRel="sameClick" afterEffect="1">
                                          <p:stCondLst>
                                            <p:cond evt="end" delay="0">
                                              <p:tn val="347"/>
                                            </p:cond>
                                          </p:stCondLst>
                                        </p:cTn>
                                        <p:tgtEl>
                                          <p:spTgt spid="209123"/>
                                        </p:tgtEl>
                                        <p:attrNameLst>
                                          <p:attrName>style.visibility</p:attrName>
                                        </p:attrNameLst>
                                      </p:cBhvr>
                                      <p:to>
                                        <p:strVal val="hidden"/>
                                      </p:to>
                                    </p:set>
                                  </p:subTnLst>
                                </p:cTn>
                              </p:par>
                              <p:par>
                                <p:cTn id="352" presetID="1" presetClass="exit" presetSubtype="0" fill="hold" grpId="1" nodeType="withEffect">
                                  <p:stCondLst>
                                    <p:cond delay="3000"/>
                                  </p:stCondLst>
                                  <p:childTnLst>
                                    <p:set>
                                      <p:cBhvr>
                                        <p:cTn id="353" dur="1" fill="hold">
                                          <p:stCondLst>
                                            <p:cond delay="0"/>
                                          </p:stCondLst>
                                        </p:cTn>
                                        <p:tgtEl>
                                          <p:spTgt spid="209116"/>
                                        </p:tgtEl>
                                        <p:attrNameLst>
                                          <p:attrName>style.visibility</p:attrName>
                                        </p:attrNameLst>
                                      </p:cBhvr>
                                      <p:to>
                                        <p:strVal val="hidden"/>
                                      </p:to>
                                    </p:set>
                                  </p:childTnLst>
                                </p:cTn>
                              </p:par>
                              <p:par>
                                <p:cTn id="354" presetID="27" presetClass="emph" presetSubtype="0" repeatCount="5000" fill="hold" grpId="1" nodeType="withEffect">
                                  <p:stCondLst>
                                    <p:cond delay="0"/>
                                  </p:stCondLst>
                                  <p:childTnLst>
                                    <p:animClr clrSpc="rgb" dir="cw">
                                      <p:cBhvr override="childStyle">
                                        <p:cTn id="355" dur="500" autoRev="1" fill="hold"/>
                                        <p:tgtEl>
                                          <p:spTgt spid="209124"/>
                                        </p:tgtEl>
                                        <p:attrNameLst>
                                          <p:attrName>style.color</p:attrName>
                                        </p:attrNameLst>
                                      </p:cBhvr>
                                      <p:to>
                                        <a:schemeClr val="bg1"/>
                                      </p:to>
                                    </p:animClr>
                                    <p:animClr clrSpc="rgb" dir="cw">
                                      <p:cBhvr>
                                        <p:cTn id="356" dur="500" autoRev="1" fill="hold"/>
                                        <p:tgtEl>
                                          <p:spTgt spid="209124"/>
                                        </p:tgtEl>
                                        <p:attrNameLst>
                                          <p:attrName>fillcolor</p:attrName>
                                        </p:attrNameLst>
                                      </p:cBhvr>
                                      <p:to>
                                        <a:schemeClr val="bg1"/>
                                      </p:to>
                                    </p:animClr>
                                    <p:set>
                                      <p:cBhvr>
                                        <p:cTn id="357" dur="500" autoRev="1" fill="hold"/>
                                        <p:tgtEl>
                                          <p:spTgt spid="209124"/>
                                        </p:tgtEl>
                                        <p:attrNameLst>
                                          <p:attrName>fill.type</p:attrName>
                                        </p:attrNameLst>
                                      </p:cBhvr>
                                      <p:to>
                                        <p:strVal val="solid"/>
                                      </p:to>
                                    </p:set>
                                    <p:set>
                                      <p:cBhvr>
                                        <p:cTn id="358" dur="500" autoRev="1" fill="hold"/>
                                        <p:tgtEl>
                                          <p:spTgt spid="209124"/>
                                        </p:tgtEl>
                                        <p:attrNameLst>
                                          <p:attrName>fill.on</p:attrName>
                                        </p:attrNameLst>
                                      </p:cBhvr>
                                      <p:to>
                                        <p:strVal val="true"/>
                                      </p:to>
                                    </p:set>
                                  </p:childTnLst>
                                  <p:subTnLst>
                                    <p:set>
                                      <p:cBhvr override="childStyle">
                                        <p:cTn dur="1" fill="hold" display="0" masterRel="sameClick" afterEffect="1">
                                          <p:stCondLst>
                                            <p:cond evt="end" delay="0">
                                              <p:tn val="354"/>
                                            </p:cond>
                                          </p:stCondLst>
                                        </p:cTn>
                                        <p:tgtEl>
                                          <p:spTgt spid="209124"/>
                                        </p:tgtEl>
                                        <p:attrNameLst>
                                          <p:attrName>style.visibility</p:attrName>
                                        </p:attrNameLst>
                                      </p:cBhvr>
                                      <p:to>
                                        <p:strVal val="hidden"/>
                                      </p:to>
                                    </p:set>
                                  </p:subTnLst>
                                </p:cTn>
                              </p:par>
                              <p:par>
                                <p:cTn id="359" presetID="27" presetClass="emph" presetSubtype="0" repeatCount="5000" fill="hold" grpId="1" nodeType="withEffect">
                                  <p:stCondLst>
                                    <p:cond delay="0"/>
                                  </p:stCondLst>
                                  <p:childTnLst>
                                    <p:animClr clrSpc="rgb" dir="cw">
                                      <p:cBhvr override="childStyle">
                                        <p:cTn id="360" dur="500" autoRev="1" fill="hold"/>
                                        <p:tgtEl>
                                          <p:spTgt spid="423"/>
                                        </p:tgtEl>
                                        <p:attrNameLst>
                                          <p:attrName>style.color</p:attrName>
                                        </p:attrNameLst>
                                      </p:cBhvr>
                                      <p:to>
                                        <a:schemeClr val="bg1"/>
                                      </p:to>
                                    </p:animClr>
                                    <p:animClr clrSpc="rgb" dir="cw">
                                      <p:cBhvr>
                                        <p:cTn id="361" dur="500" autoRev="1" fill="hold"/>
                                        <p:tgtEl>
                                          <p:spTgt spid="423"/>
                                        </p:tgtEl>
                                        <p:attrNameLst>
                                          <p:attrName>fillcolor</p:attrName>
                                        </p:attrNameLst>
                                      </p:cBhvr>
                                      <p:to>
                                        <a:schemeClr val="bg1"/>
                                      </p:to>
                                    </p:animClr>
                                    <p:set>
                                      <p:cBhvr>
                                        <p:cTn id="362" dur="500" autoRev="1" fill="hold"/>
                                        <p:tgtEl>
                                          <p:spTgt spid="423"/>
                                        </p:tgtEl>
                                        <p:attrNameLst>
                                          <p:attrName>fill.type</p:attrName>
                                        </p:attrNameLst>
                                      </p:cBhvr>
                                      <p:to>
                                        <p:strVal val="solid"/>
                                      </p:to>
                                    </p:set>
                                    <p:set>
                                      <p:cBhvr>
                                        <p:cTn id="363" dur="500" autoRev="1" fill="hold"/>
                                        <p:tgtEl>
                                          <p:spTgt spid="423"/>
                                        </p:tgtEl>
                                        <p:attrNameLst>
                                          <p:attrName>fill.on</p:attrName>
                                        </p:attrNameLst>
                                      </p:cBhvr>
                                      <p:to>
                                        <p:strVal val="true"/>
                                      </p:to>
                                    </p:set>
                                  </p:childTnLst>
                                  <p:subTnLst>
                                    <p:set>
                                      <p:cBhvr override="childStyle">
                                        <p:cTn dur="1" fill="hold" display="0" masterRel="sameClick" afterEffect="1">
                                          <p:stCondLst>
                                            <p:cond evt="end" delay="0">
                                              <p:tn val="359"/>
                                            </p:cond>
                                          </p:stCondLst>
                                        </p:cTn>
                                        <p:tgtEl>
                                          <p:spTgt spid="423"/>
                                        </p:tgtEl>
                                        <p:attrNameLst>
                                          <p:attrName>style.visibility</p:attrName>
                                        </p:attrNameLst>
                                      </p:cBhvr>
                                      <p:to>
                                        <p:strVal val="hidden"/>
                                      </p:to>
                                    </p:set>
                                  </p:subTnLst>
                                </p:cTn>
                              </p:par>
                              <p:par>
                                <p:cTn id="364" presetID="1" presetClass="exit" presetSubtype="0" fill="hold" grpId="1" nodeType="withEffect">
                                  <p:stCondLst>
                                    <p:cond delay="3800"/>
                                  </p:stCondLst>
                                  <p:childTnLst>
                                    <p:set>
                                      <p:cBhvr>
                                        <p:cTn id="365" dur="1" fill="hold">
                                          <p:stCondLst>
                                            <p:cond delay="0"/>
                                          </p:stCondLst>
                                        </p:cTn>
                                        <p:tgtEl>
                                          <p:spTgt spid="209117"/>
                                        </p:tgtEl>
                                        <p:attrNameLst>
                                          <p:attrName>style.visibility</p:attrName>
                                        </p:attrNameLst>
                                      </p:cBhvr>
                                      <p:to>
                                        <p:strVal val="hidden"/>
                                      </p:to>
                                    </p:set>
                                  </p:childTnLst>
                                </p:cTn>
                              </p:par>
                              <p:par>
                                <p:cTn id="366" presetID="27" presetClass="emph" presetSubtype="0" repeatCount="5000" fill="hold" grpId="1" nodeType="withEffect">
                                  <p:stCondLst>
                                    <p:cond delay="100"/>
                                  </p:stCondLst>
                                  <p:childTnLst>
                                    <p:animClr clrSpc="rgb" dir="cw">
                                      <p:cBhvr override="childStyle">
                                        <p:cTn id="367" dur="500" autoRev="1" fill="hold"/>
                                        <p:tgtEl>
                                          <p:spTgt spid="209125"/>
                                        </p:tgtEl>
                                        <p:attrNameLst>
                                          <p:attrName>style.color</p:attrName>
                                        </p:attrNameLst>
                                      </p:cBhvr>
                                      <p:to>
                                        <a:schemeClr val="bg1"/>
                                      </p:to>
                                    </p:animClr>
                                    <p:animClr clrSpc="rgb" dir="cw">
                                      <p:cBhvr>
                                        <p:cTn id="368" dur="500" autoRev="1" fill="hold"/>
                                        <p:tgtEl>
                                          <p:spTgt spid="209125"/>
                                        </p:tgtEl>
                                        <p:attrNameLst>
                                          <p:attrName>fillcolor</p:attrName>
                                        </p:attrNameLst>
                                      </p:cBhvr>
                                      <p:to>
                                        <a:schemeClr val="bg1"/>
                                      </p:to>
                                    </p:animClr>
                                    <p:set>
                                      <p:cBhvr>
                                        <p:cTn id="369" dur="500" autoRev="1" fill="hold"/>
                                        <p:tgtEl>
                                          <p:spTgt spid="209125"/>
                                        </p:tgtEl>
                                        <p:attrNameLst>
                                          <p:attrName>fill.type</p:attrName>
                                        </p:attrNameLst>
                                      </p:cBhvr>
                                      <p:to>
                                        <p:strVal val="solid"/>
                                      </p:to>
                                    </p:set>
                                    <p:set>
                                      <p:cBhvr>
                                        <p:cTn id="370" dur="500" autoRev="1" fill="hold"/>
                                        <p:tgtEl>
                                          <p:spTgt spid="209125"/>
                                        </p:tgtEl>
                                        <p:attrNameLst>
                                          <p:attrName>fill.on</p:attrName>
                                        </p:attrNameLst>
                                      </p:cBhvr>
                                      <p:to>
                                        <p:strVal val="true"/>
                                      </p:to>
                                    </p:set>
                                  </p:childTnLst>
                                  <p:subTnLst>
                                    <p:set>
                                      <p:cBhvr override="childStyle">
                                        <p:cTn dur="1" fill="hold" display="0" masterRel="sameClick" afterEffect="1">
                                          <p:stCondLst>
                                            <p:cond evt="end" delay="0">
                                              <p:tn val="366"/>
                                            </p:cond>
                                          </p:stCondLst>
                                        </p:cTn>
                                        <p:tgtEl>
                                          <p:spTgt spid="209125"/>
                                        </p:tgtEl>
                                        <p:attrNameLst>
                                          <p:attrName>style.visibility</p:attrName>
                                        </p:attrNameLst>
                                      </p:cBhvr>
                                      <p:to>
                                        <p:strVal val="hidden"/>
                                      </p:to>
                                    </p:set>
                                  </p:subTnLst>
                                </p:cTn>
                              </p:par>
                              <p:par>
                                <p:cTn id="371" presetID="1" presetClass="exit" presetSubtype="0" fill="hold" grpId="1" nodeType="withEffect">
                                  <p:stCondLst>
                                    <p:cond delay="4600"/>
                                  </p:stCondLst>
                                  <p:childTnLst>
                                    <p:set>
                                      <p:cBhvr>
                                        <p:cTn id="372" dur="1" fill="hold">
                                          <p:stCondLst>
                                            <p:cond delay="0"/>
                                          </p:stCondLst>
                                        </p:cTn>
                                        <p:tgtEl>
                                          <p:spTgt spid="209118"/>
                                        </p:tgtEl>
                                        <p:attrNameLst>
                                          <p:attrName>style.visibility</p:attrName>
                                        </p:attrNameLst>
                                      </p:cBhvr>
                                      <p:to>
                                        <p:strVal val="hidden"/>
                                      </p:to>
                                    </p:set>
                                  </p:childTnLst>
                                </p:cTn>
                              </p:par>
                              <p:par>
                                <p:cTn id="373" presetID="42" presetClass="path" presetSubtype="0" accel="50000" decel="50000" fill="hold" grpId="0" nodeType="withEffect">
                                  <p:stCondLst>
                                    <p:cond delay="0"/>
                                  </p:stCondLst>
                                  <p:childTnLst>
                                    <p:animMotion origin="layout" path="M -1.11111E-6 1.85185E-6 L -1.11111E-6 0.04444 " pathEditMode="relative" rAng="0" ptsTypes="AA">
                                      <p:cBhvr>
                                        <p:cTn id="374" dur="2000" fill="hold"/>
                                        <p:tgtEl>
                                          <p:spTgt spid="209060"/>
                                        </p:tgtEl>
                                        <p:attrNameLst>
                                          <p:attrName>ppt_x</p:attrName>
                                          <p:attrName>ppt_y</p:attrName>
                                        </p:attrNameLst>
                                      </p:cBhvr>
                                      <p:rCtr x="0" y="22"/>
                                    </p:animMotion>
                                  </p:childTnLst>
                                </p:cTn>
                              </p:par>
                              <p:par>
                                <p:cTn id="375" presetID="42" presetClass="path" presetSubtype="0" accel="50000" decel="50000" fill="hold" grpId="0" nodeType="withEffect">
                                  <p:stCondLst>
                                    <p:cond delay="0"/>
                                  </p:stCondLst>
                                  <p:childTnLst>
                                    <p:animMotion origin="layout" path="M -2.5E-6 1.85185E-6 L -0.00052 0.01528 " pathEditMode="relative" rAng="0" ptsTypes="AA">
                                      <p:cBhvr>
                                        <p:cTn id="376" dur="2000" fill="hold"/>
                                        <p:tgtEl>
                                          <p:spTgt spid="209059"/>
                                        </p:tgtEl>
                                        <p:attrNameLst>
                                          <p:attrName>ppt_x</p:attrName>
                                          <p:attrName>ppt_y</p:attrName>
                                        </p:attrNameLst>
                                      </p:cBhvr>
                                      <p:rCtr x="0" y="8"/>
                                    </p:animMotion>
                                  </p:childTnLst>
                                </p:cTn>
                              </p:par>
                              <p:par>
                                <p:cTn id="377" presetID="64" presetClass="path" presetSubtype="0" fill="hold" grpId="0" nodeType="withEffect">
                                  <p:stCondLst>
                                    <p:cond delay="0"/>
                                  </p:stCondLst>
                                  <p:childTnLst>
                                    <p:animMotion origin="layout" path="M 5E-6 3.7037E-7 L 0.00105 -0.04097 " pathEditMode="relative" rAng="0" ptsTypes="AA">
                                      <p:cBhvr>
                                        <p:cTn id="378" dur="2000" fill="hold"/>
                                        <p:tgtEl>
                                          <p:spTgt spid="209066"/>
                                        </p:tgtEl>
                                        <p:attrNameLst>
                                          <p:attrName>ppt_x</p:attrName>
                                          <p:attrName>ppt_y</p:attrName>
                                        </p:attrNameLst>
                                      </p:cBhvr>
                                      <p:rCtr x="1" y="-21"/>
                                    </p:animMotion>
                                  </p:childTnLst>
                                </p:cTn>
                              </p:par>
                              <p:par>
                                <p:cTn id="379" presetID="42" presetClass="path" presetSubtype="0" accel="50000" decel="50000" fill="hold" grpId="0" nodeType="withEffect">
                                  <p:stCondLst>
                                    <p:cond delay="200"/>
                                  </p:stCondLst>
                                  <p:childTnLst>
                                    <p:animMotion origin="layout" path="M 4.16667E-6 4.44444E-6 L 4.16667E-6 0.03333 " pathEditMode="relative" rAng="0" ptsTypes="AA">
                                      <p:cBhvr>
                                        <p:cTn id="380" dur="2000" fill="hold"/>
                                        <p:tgtEl>
                                          <p:spTgt spid="209061"/>
                                        </p:tgtEl>
                                        <p:attrNameLst>
                                          <p:attrName>ppt_x</p:attrName>
                                          <p:attrName>ppt_y</p:attrName>
                                        </p:attrNameLst>
                                      </p:cBhvr>
                                      <p:rCtr x="0" y="17"/>
                                    </p:animMotion>
                                  </p:childTnLst>
                                </p:cTn>
                              </p:par>
                              <p:par>
                                <p:cTn id="381" presetID="42" presetClass="path" presetSubtype="0" accel="50000" decel="50000" fill="hold" grpId="0" nodeType="withEffect">
                                  <p:stCondLst>
                                    <p:cond delay="400"/>
                                  </p:stCondLst>
                                  <p:childTnLst>
                                    <p:animMotion origin="layout" path="M -2.5E-6 1.85185E-6 L -0.00052 0.01528 " pathEditMode="relative" rAng="0" ptsTypes="AA">
                                      <p:cBhvr>
                                        <p:cTn id="382" dur="2000" fill="hold"/>
                                        <p:tgtEl>
                                          <p:spTgt spid="209070"/>
                                        </p:tgtEl>
                                        <p:attrNameLst>
                                          <p:attrName>ppt_x</p:attrName>
                                          <p:attrName>ppt_y</p:attrName>
                                        </p:attrNameLst>
                                      </p:cBhvr>
                                      <p:rCtr x="0" y="8"/>
                                    </p:animMotion>
                                  </p:childTnLst>
                                </p:cTn>
                              </p:par>
                              <p:par>
                                <p:cTn id="383" presetID="64" presetClass="path" presetSubtype="0" fill="hold" grpId="0" nodeType="withEffect">
                                  <p:stCondLst>
                                    <p:cond delay="600"/>
                                  </p:stCondLst>
                                  <p:childTnLst>
                                    <p:animMotion origin="layout" path="M -3.61111E-6 4.07407E-6 L -3.61111E-6 -0.02431 " pathEditMode="relative" rAng="0" ptsTypes="AA">
                                      <p:cBhvr>
                                        <p:cTn id="384" dur="2000" fill="hold"/>
                                        <p:tgtEl>
                                          <p:spTgt spid="209069"/>
                                        </p:tgtEl>
                                        <p:attrNameLst>
                                          <p:attrName>ppt_x</p:attrName>
                                          <p:attrName>ppt_y</p:attrName>
                                        </p:attrNameLst>
                                      </p:cBhvr>
                                      <p:rCtr x="0" y="-12"/>
                                    </p:animMotion>
                                  </p:childTnLst>
                                </p:cTn>
                              </p:par>
                              <p:par>
                                <p:cTn id="385" presetID="42" presetClass="path" presetSubtype="0" accel="50000" decel="50000" fill="hold" grpId="0" nodeType="withEffect">
                                  <p:stCondLst>
                                    <p:cond delay="600"/>
                                  </p:stCondLst>
                                  <p:childTnLst>
                                    <p:animMotion origin="layout" path="M -3.61111E-6 -1.11022E-16 L -3.61111E-6 0.04444 " pathEditMode="relative" rAng="0" ptsTypes="AA">
                                      <p:cBhvr>
                                        <p:cTn id="386" dur="2000" fill="hold"/>
                                        <p:tgtEl>
                                          <p:spTgt spid="209084"/>
                                        </p:tgtEl>
                                        <p:attrNameLst>
                                          <p:attrName>ppt_x</p:attrName>
                                          <p:attrName>ppt_y</p:attrName>
                                        </p:attrNameLst>
                                      </p:cBhvr>
                                      <p:rCtr x="0" y="22"/>
                                    </p:animMotion>
                                  </p:childTnLst>
                                </p:cTn>
                              </p:par>
                              <p:par>
                                <p:cTn id="387" presetID="64" presetClass="path" presetSubtype="0" fill="hold" grpId="0" nodeType="withEffect">
                                  <p:stCondLst>
                                    <p:cond delay="800"/>
                                  </p:stCondLst>
                                  <p:childTnLst>
                                    <p:animMotion origin="layout" path="M -2.22222E-6 -4.81481E-6 L -2.22222E-6 -0.01412 " pathEditMode="relative" rAng="0" ptsTypes="AA">
                                      <p:cBhvr>
                                        <p:cTn id="388" dur="2000" fill="hold"/>
                                        <p:tgtEl>
                                          <p:spTgt spid="209071"/>
                                        </p:tgtEl>
                                        <p:attrNameLst>
                                          <p:attrName>ppt_x</p:attrName>
                                          <p:attrName>ppt_y</p:attrName>
                                        </p:attrNameLst>
                                      </p:cBhvr>
                                      <p:rCtr x="0" y="-7"/>
                                    </p:animMotion>
                                  </p:childTnLst>
                                </p:cTn>
                              </p:par>
                              <p:par>
                                <p:cTn id="389" presetID="64" presetClass="path" presetSubtype="0" fill="hold" grpId="0" nodeType="withEffect">
                                  <p:stCondLst>
                                    <p:cond delay="1000"/>
                                  </p:stCondLst>
                                  <p:childTnLst>
                                    <p:animMotion origin="layout" path="M 5E-6 3.7037E-7 L 0.00105 -0.04097 " pathEditMode="relative" rAng="0" ptsTypes="AA">
                                      <p:cBhvr>
                                        <p:cTn id="390" dur="2000" fill="hold"/>
                                        <p:tgtEl>
                                          <p:spTgt spid="209072"/>
                                        </p:tgtEl>
                                        <p:attrNameLst>
                                          <p:attrName>ppt_x</p:attrName>
                                          <p:attrName>ppt_y</p:attrName>
                                        </p:attrNameLst>
                                      </p:cBhvr>
                                      <p:rCtr x="1" y="-21"/>
                                    </p:animMotion>
                                  </p:childTnLst>
                                </p:cTn>
                              </p:par>
                              <p:par>
                                <p:cTn id="391" presetID="42" presetClass="path" presetSubtype="0" accel="50000" decel="50000" fill="hold" grpId="0" nodeType="withEffect">
                                  <p:stCondLst>
                                    <p:cond delay="1000"/>
                                  </p:stCondLst>
                                  <p:childTnLst>
                                    <p:animMotion origin="layout" path="M 4.16667E-6 4.44444E-6 L 4.16667E-6 0.03333 " pathEditMode="relative" rAng="0" ptsTypes="AA">
                                      <p:cBhvr>
                                        <p:cTn id="392" dur="2000" fill="hold"/>
                                        <p:tgtEl>
                                          <p:spTgt spid="209074"/>
                                        </p:tgtEl>
                                        <p:attrNameLst>
                                          <p:attrName>ppt_x</p:attrName>
                                          <p:attrName>ppt_y</p:attrName>
                                        </p:attrNameLst>
                                      </p:cBhvr>
                                      <p:rCtr x="0" y="17"/>
                                    </p:animMotion>
                                  </p:childTnLst>
                                </p:cTn>
                              </p:par>
                              <p:par>
                                <p:cTn id="393" presetID="64" presetClass="path" presetSubtype="0" fill="hold" grpId="0" nodeType="withEffect">
                                  <p:stCondLst>
                                    <p:cond delay="1200"/>
                                  </p:stCondLst>
                                  <p:childTnLst>
                                    <p:animMotion origin="layout" path="M -3.61111E-6 4.07407E-6 L -3.61111E-6 -0.02431 " pathEditMode="relative" rAng="0" ptsTypes="AA">
                                      <p:cBhvr>
                                        <p:cTn id="394" dur="2000" fill="hold"/>
                                        <p:tgtEl>
                                          <p:spTgt spid="209073"/>
                                        </p:tgtEl>
                                        <p:attrNameLst>
                                          <p:attrName>ppt_x</p:attrName>
                                          <p:attrName>ppt_y</p:attrName>
                                        </p:attrNameLst>
                                      </p:cBhvr>
                                      <p:rCtr x="0" y="-12"/>
                                    </p:animMotion>
                                  </p:childTnLst>
                                </p:cTn>
                              </p:par>
                              <p:par>
                                <p:cTn id="395" presetID="42" presetClass="path" presetSubtype="0" accel="50000" decel="50000" fill="hold" grpId="0" nodeType="withEffect">
                                  <p:stCondLst>
                                    <p:cond delay="1400"/>
                                  </p:stCondLst>
                                  <p:childTnLst>
                                    <p:animMotion origin="layout" path="M 4.16667E-6 4.44444E-6 L 4.16667E-6 0.03333 " pathEditMode="relative" rAng="0" ptsTypes="AA">
                                      <p:cBhvr>
                                        <p:cTn id="396" dur="2000" fill="hold"/>
                                        <p:tgtEl>
                                          <p:spTgt spid="209075"/>
                                        </p:tgtEl>
                                        <p:attrNameLst>
                                          <p:attrName>ppt_x</p:attrName>
                                          <p:attrName>ppt_y</p:attrName>
                                        </p:attrNameLst>
                                      </p:cBhvr>
                                      <p:rCtr x="0" y="17"/>
                                    </p:animMotion>
                                  </p:childTnLst>
                                </p:cTn>
                              </p:par>
                              <p:par>
                                <p:cTn id="397" presetID="64" presetClass="path" presetSubtype="0" fill="hold" grpId="0" nodeType="withEffect">
                                  <p:stCondLst>
                                    <p:cond delay="1600"/>
                                  </p:stCondLst>
                                  <p:childTnLst>
                                    <p:animMotion origin="layout" path="M -1.38889E-6 3.7037E-7 L -1.38889E-6 -0.03218 " pathEditMode="relative" rAng="0" ptsTypes="AA">
                                      <p:cBhvr>
                                        <p:cTn id="398" dur="2000" fill="hold"/>
                                        <p:tgtEl>
                                          <p:spTgt spid="209076"/>
                                        </p:tgtEl>
                                        <p:attrNameLst>
                                          <p:attrName>ppt_x</p:attrName>
                                          <p:attrName>ppt_y</p:attrName>
                                        </p:attrNameLst>
                                      </p:cBhvr>
                                      <p:rCtr x="0" y="-16"/>
                                    </p:animMotion>
                                  </p:childTnLst>
                                </p:cTn>
                              </p:par>
                              <p:par>
                                <p:cTn id="399" presetID="64" presetClass="path" presetSubtype="0" fill="hold" grpId="0" nodeType="withEffect">
                                  <p:stCondLst>
                                    <p:cond delay="1800"/>
                                  </p:stCondLst>
                                  <p:childTnLst>
                                    <p:animMotion origin="layout" path="M -2.22222E-6 -4.81481E-6 L -2.22222E-6 -0.01412 " pathEditMode="relative" rAng="0" ptsTypes="AA">
                                      <p:cBhvr>
                                        <p:cTn id="400" dur="2000" fill="hold"/>
                                        <p:tgtEl>
                                          <p:spTgt spid="209078"/>
                                        </p:tgtEl>
                                        <p:attrNameLst>
                                          <p:attrName>ppt_x</p:attrName>
                                          <p:attrName>ppt_y</p:attrName>
                                        </p:attrNameLst>
                                      </p:cBhvr>
                                      <p:rCtr x="0" y="-7"/>
                                    </p:animMotion>
                                  </p:childTnLst>
                                </p:cTn>
                              </p:par>
                              <p:par>
                                <p:cTn id="401" presetID="42" presetClass="path" presetSubtype="0" accel="50000" decel="50000" fill="hold" grpId="0" nodeType="withEffect">
                                  <p:stCondLst>
                                    <p:cond delay="2000"/>
                                  </p:stCondLst>
                                  <p:childTnLst>
                                    <p:animMotion origin="layout" path="M 5E-6 -2.59259E-6 L 5E-6 0.0257 " pathEditMode="relative" rAng="0" ptsTypes="AA">
                                      <p:cBhvr>
                                        <p:cTn id="402" dur="2000" fill="hold"/>
                                        <p:tgtEl>
                                          <p:spTgt spid="209077"/>
                                        </p:tgtEl>
                                        <p:attrNameLst>
                                          <p:attrName>ppt_x</p:attrName>
                                          <p:attrName>ppt_y</p:attrName>
                                        </p:attrNameLst>
                                      </p:cBhvr>
                                      <p:rCtr x="0" y="13"/>
                                    </p:animMotion>
                                  </p:childTnLst>
                                </p:cTn>
                              </p:par>
                              <p:par>
                                <p:cTn id="403" presetID="64" presetClass="path" presetSubtype="0" fill="hold" grpId="0" nodeType="withEffect">
                                  <p:stCondLst>
                                    <p:cond delay="2200"/>
                                  </p:stCondLst>
                                  <p:childTnLst>
                                    <p:animMotion origin="layout" path="M 5E-6 3.7037E-7 L 0.00105 -0.04097 " pathEditMode="relative" rAng="0" ptsTypes="AA">
                                      <p:cBhvr>
                                        <p:cTn id="404" dur="2000" fill="hold"/>
                                        <p:tgtEl>
                                          <p:spTgt spid="209079"/>
                                        </p:tgtEl>
                                        <p:attrNameLst>
                                          <p:attrName>ppt_x</p:attrName>
                                          <p:attrName>ppt_y</p:attrName>
                                        </p:attrNameLst>
                                      </p:cBhvr>
                                      <p:rCtr x="1" y="-21"/>
                                    </p:animMotion>
                                  </p:childTnLst>
                                </p:cTn>
                              </p:par>
                              <p:par>
                                <p:cTn id="405" presetID="42" presetClass="path" presetSubtype="0" accel="50000" decel="50000" fill="hold" grpId="0" nodeType="withEffect">
                                  <p:stCondLst>
                                    <p:cond delay="2400"/>
                                  </p:stCondLst>
                                  <p:childTnLst>
                                    <p:animMotion origin="layout" path="M -1.11111E-6 1.85185E-6 L -1.11111E-6 0.04444 " pathEditMode="relative" rAng="0" ptsTypes="AA">
                                      <p:cBhvr>
                                        <p:cTn id="406" dur="2000" fill="hold"/>
                                        <p:tgtEl>
                                          <p:spTgt spid="209080"/>
                                        </p:tgtEl>
                                        <p:attrNameLst>
                                          <p:attrName>ppt_x</p:attrName>
                                          <p:attrName>ppt_y</p:attrName>
                                        </p:attrNameLst>
                                      </p:cBhvr>
                                      <p:rCtr x="0" y="22"/>
                                    </p:animMotion>
                                  </p:childTnLst>
                                </p:cTn>
                              </p:par>
                              <p:par>
                                <p:cTn id="407" presetID="42" presetClass="path" presetSubtype="0" accel="50000" decel="50000" fill="hold" grpId="0" nodeType="withEffect">
                                  <p:stCondLst>
                                    <p:cond delay="2600"/>
                                  </p:stCondLst>
                                  <p:childTnLst>
                                    <p:animMotion origin="layout" path="M -2.5E-6 1.85185E-6 L -0.00052 0.01528 " pathEditMode="relative" rAng="0" ptsTypes="AA">
                                      <p:cBhvr>
                                        <p:cTn id="408" dur="2000" fill="hold"/>
                                        <p:tgtEl>
                                          <p:spTgt spid="209081"/>
                                        </p:tgtEl>
                                        <p:attrNameLst>
                                          <p:attrName>ppt_x</p:attrName>
                                          <p:attrName>ppt_y</p:attrName>
                                        </p:attrNameLst>
                                      </p:cBhvr>
                                      <p:rCtr x="0" y="8"/>
                                    </p:animMotion>
                                  </p:childTnLst>
                                </p:cTn>
                              </p:par>
                              <p:par>
                                <p:cTn id="409" presetID="64" presetClass="path" presetSubtype="0" fill="hold" grpId="0" nodeType="withEffect">
                                  <p:stCondLst>
                                    <p:cond delay="2800"/>
                                  </p:stCondLst>
                                  <p:childTnLst>
                                    <p:animMotion origin="layout" path="M -1.38889E-6 3.7037E-7 L -1.38889E-6 -0.03218 " pathEditMode="relative" rAng="0" ptsTypes="AA">
                                      <p:cBhvr>
                                        <p:cTn id="410" dur="2000" fill="hold"/>
                                        <p:tgtEl>
                                          <p:spTgt spid="209082"/>
                                        </p:tgtEl>
                                        <p:attrNameLst>
                                          <p:attrName>ppt_x</p:attrName>
                                          <p:attrName>ppt_y</p:attrName>
                                        </p:attrNameLst>
                                      </p:cBhvr>
                                      <p:rCtr x="0" y="-16"/>
                                    </p:animMotion>
                                  </p:childTnLst>
                                </p:cTn>
                              </p:par>
                              <p:par>
                                <p:cTn id="411" presetID="42" presetClass="path" presetSubtype="0" accel="50000" decel="50000" fill="hold" grpId="0" nodeType="withEffect">
                                  <p:stCondLst>
                                    <p:cond delay="3000"/>
                                  </p:stCondLst>
                                  <p:childTnLst>
                                    <p:animMotion origin="layout" path="M -2.77778E-6 2.22222E-6 L -2.77778E-6 0.03935 " pathEditMode="relative" rAng="0" ptsTypes="AA">
                                      <p:cBhvr>
                                        <p:cTn id="412" dur="2000" fill="hold"/>
                                        <p:tgtEl>
                                          <p:spTgt spid="209083"/>
                                        </p:tgtEl>
                                        <p:attrNameLst>
                                          <p:attrName>ppt_x</p:attrName>
                                          <p:attrName>ppt_y</p:attrName>
                                        </p:attrNameLst>
                                      </p:cBhvr>
                                      <p:rCtr x="0" y="20"/>
                                    </p:animMotion>
                                  </p:childTnLst>
                                </p:cTn>
                              </p:par>
                              <p:par>
                                <p:cTn id="413" presetID="64" presetClass="path" presetSubtype="0" fill="hold" grpId="0" nodeType="withEffect">
                                  <p:stCondLst>
                                    <p:cond delay="3100"/>
                                  </p:stCondLst>
                                  <p:childTnLst>
                                    <p:animMotion origin="layout" path="M -2.22222E-6 -4.81481E-6 L -2.22222E-6 -0.01412 " pathEditMode="relative" rAng="0" ptsTypes="AA">
                                      <p:cBhvr>
                                        <p:cTn id="414" dur="2000" fill="hold"/>
                                        <p:tgtEl>
                                          <p:spTgt spid="209085"/>
                                        </p:tgtEl>
                                        <p:attrNameLst>
                                          <p:attrName>ppt_x</p:attrName>
                                          <p:attrName>ppt_y</p:attrName>
                                        </p:attrNameLst>
                                      </p:cBhvr>
                                      <p:rCtr x="0" y="-7"/>
                                    </p:animMotion>
                                  </p:childTnLst>
                                </p:cTn>
                              </p:par>
                              <p:par>
                                <p:cTn id="415" presetID="64" presetClass="path" presetSubtype="0" fill="hold" grpId="0" nodeType="withEffect">
                                  <p:stCondLst>
                                    <p:cond delay="3400"/>
                                  </p:stCondLst>
                                  <p:childTnLst>
                                    <p:animMotion origin="layout" path="M 5E-6 3.7037E-7 L 0.00105 -0.04097 " pathEditMode="relative" rAng="0" ptsTypes="AA">
                                      <p:cBhvr>
                                        <p:cTn id="416" dur="2000" fill="hold"/>
                                        <p:tgtEl>
                                          <p:spTgt spid="209086"/>
                                        </p:tgtEl>
                                        <p:attrNameLst>
                                          <p:attrName>ppt_x</p:attrName>
                                          <p:attrName>ppt_y</p:attrName>
                                        </p:attrNameLst>
                                      </p:cBhvr>
                                      <p:rCtr x="1" y="-21"/>
                                    </p:animMotion>
                                  </p:childTnLst>
                                </p:cTn>
                              </p:par>
                              <p:par>
                                <p:cTn id="417" presetID="42" presetClass="path" presetSubtype="0" accel="50000" decel="50000" fill="hold" grpId="0" nodeType="withEffect">
                                  <p:stCondLst>
                                    <p:cond delay="3600"/>
                                  </p:stCondLst>
                                  <p:childTnLst>
                                    <p:animMotion origin="layout" path="M 5E-6 -2.59259E-6 L 5E-6 0.0257 " pathEditMode="relative" rAng="0" ptsTypes="AA">
                                      <p:cBhvr>
                                        <p:cTn id="418" dur="2000" fill="hold"/>
                                        <p:tgtEl>
                                          <p:spTgt spid="209087"/>
                                        </p:tgtEl>
                                        <p:attrNameLst>
                                          <p:attrName>ppt_x</p:attrName>
                                          <p:attrName>ppt_y</p:attrName>
                                        </p:attrNameLst>
                                      </p:cBhvr>
                                      <p:rCtr x="0" y="13"/>
                                    </p:animMotion>
                                  </p:childTnLst>
                                </p:cTn>
                              </p:par>
                              <p:par>
                                <p:cTn id="419" presetID="64" presetClass="path" presetSubtype="0" accel="50000" decel="50000" fill="hold" nodeType="withEffect">
                                  <p:stCondLst>
                                    <p:cond delay="0"/>
                                  </p:stCondLst>
                                  <p:childTnLst>
                                    <p:animMotion origin="layout" path="M -0.00052 0.01436 L 3.88889E-6 0.00047 " pathEditMode="relative" rAng="0" ptsTypes="AA">
                                      <p:cBhvr>
                                        <p:cTn id="420" dur="2000" fill="hold"/>
                                        <p:tgtEl>
                                          <p:spTgt spid="209089"/>
                                        </p:tgtEl>
                                        <p:attrNameLst>
                                          <p:attrName>ppt_x</p:attrName>
                                          <p:attrName>ppt_y</p:attrName>
                                        </p:attrNameLst>
                                      </p:cBhvr>
                                      <p:rCtr x="0" y="-7"/>
                                    </p:animMotion>
                                  </p:childTnLst>
                                </p:cTn>
                              </p:par>
                              <p:par>
                                <p:cTn id="421" presetID="42" presetClass="path" presetSubtype="0" accel="50000" decel="50000" fill="hold" nodeType="withEffect">
                                  <p:stCondLst>
                                    <p:cond delay="200"/>
                                  </p:stCondLst>
                                  <p:childTnLst>
                                    <p:animMotion origin="layout" path="M 5.55556E-7 -0.01412 L 5.55556E-7 0.0044 " pathEditMode="relative" rAng="0" ptsTypes="AA">
                                      <p:cBhvr>
                                        <p:cTn id="422" dur="2000" fill="hold"/>
                                        <p:tgtEl>
                                          <p:spTgt spid="209045"/>
                                        </p:tgtEl>
                                        <p:attrNameLst>
                                          <p:attrName>ppt_x</p:attrName>
                                          <p:attrName>ppt_y</p:attrName>
                                        </p:attrNameLst>
                                      </p:cBhvr>
                                      <p:rCtr x="0" y="9"/>
                                    </p:animMotion>
                                  </p:childTnLst>
                                </p:cTn>
                              </p:par>
                              <p:par>
                                <p:cTn id="423" presetID="42" presetClass="path" presetSubtype="0" accel="50000" decel="50000" fill="hold" nodeType="withEffect">
                                  <p:stCondLst>
                                    <p:cond delay="200"/>
                                  </p:stCondLst>
                                  <p:childTnLst>
                                    <p:animMotion origin="layout" path="M -2.22222E-6 -2.96296E-6 L -2.22222E-6 0.01852 " pathEditMode="relative" rAng="0" ptsTypes="AA">
                                      <p:cBhvr>
                                        <p:cTn id="424" dur="2000" spd="-100000" fill="hold"/>
                                        <p:tgtEl>
                                          <p:spTgt spid="369"/>
                                        </p:tgtEl>
                                        <p:attrNameLst>
                                          <p:attrName>ppt_x</p:attrName>
                                          <p:attrName>ppt_y</p:attrName>
                                        </p:attrNameLst>
                                      </p:cBhvr>
                                      <p:rCtr x="0" y="926"/>
                                    </p:animMotion>
                                  </p:childTnLst>
                                </p:cTn>
                              </p:par>
                              <p:par>
                                <p:cTn id="425" presetID="64" presetClass="path" presetSubtype="0" accel="50000" decel="50000" fill="hold" nodeType="withEffect">
                                  <p:stCondLst>
                                    <p:cond delay="400"/>
                                  </p:stCondLst>
                                  <p:childTnLst>
                                    <p:animMotion origin="layout" path="M -4.72222E-6 0.01944 L 0.00105 0.00139 " pathEditMode="relative" rAng="0" ptsTypes="AA">
                                      <p:cBhvr>
                                        <p:cTn id="426" dur="2000" fill="hold"/>
                                        <p:tgtEl>
                                          <p:spTgt spid="209048"/>
                                        </p:tgtEl>
                                        <p:attrNameLst>
                                          <p:attrName>ppt_x</p:attrName>
                                          <p:attrName>ppt_y</p:attrName>
                                        </p:attrNameLst>
                                      </p:cBhvr>
                                      <p:rCtr x="1" y="-9"/>
                                    </p:animMotion>
                                  </p:childTnLst>
                                </p:cTn>
                              </p:par>
                              <p:par>
                                <p:cTn id="427" presetID="64" presetClass="path" presetSubtype="0" accel="50000" decel="50000" fill="hold" nodeType="withEffect">
                                  <p:stCondLst>
                                    <p:cond delay="800"/>
                                  </p:stCondLst>
                                  <p:childTnLst>
                                    <p:animMotion origin="layout" path="M -0.00035 0.02315 L -0.00035 0.00417 " pathEditMode="relative" rAng="0" ptsTypes="AA">
                                      <p:cBhvr>
                                        <p:cTn id="428" dur="2000" fill="hold"/>
                                        <p:tgtEl>
                                          <p:spTgt spid="209049"/>
                                        </p:tgtEl>
                                        <p:attrNameLst>
                                          <p:attrName>ppt_x</p:attrName>
                                          <p:attrName>ppt_y</p:attrName>
                                        </p:attrNameLst>
                                      </p:cBhvr>
                                      <p:rCtr x="0" y="-9"/>
                                    </p:animMotion>
                                  </p:childTnLst>
                                </p:cTn>
                              </p:par>
                              <p:par>
                                <p:cTn id="429" presetID="64" presetClass="path" presetSubtype="0" accel="50000" decel="50000" fill="hold" nodeType="withEffect">
                                  <p:stCondLst>
                                    <p:cond delay="800"/>
                                  </p:stCondLst>
                                  <p:childTnLst>
                                    <p:animMotion origin="layout" path="M -1.94444E-6 4.81481E-6 L -1.94444E-6 -0.01899 " pathEditMode="relative" rAng="0" ptsTypes="AA">
                                      <p:cBhvr>
                                        <p:cTn id="430" dur="2000" spd="-100000" fill="hold"/>
                                        <p:tgtEl>
                                          <p:spTgt spid="373"/>
                                        </p:tgtEl>
                                        <p:attrNameLst>
                                          <p:attrName>ppt_x</p:attrName>
                                          <p:attrName>ppt_y</p:attrName>
                                        </p:attrNameLst>
                                      </p:cBhvr>
                                      <p:rCtr x="0" y="-949"/>
                                    </p:animMotion>
                                  </p:childTnLst>
                                </p:cTn>
                              </p:par>
                              <p:par>
                                <p:cTn id="431" presetID="42" presetClass="path" presetSubtype="0" accel="50000" decel="50000" fill="hold" nodeType="withEffect">
                                  <p:stCondLst>
                                    <p:cond delay="1000"/>
                                  </p:stCondLst>
                                  <p:childTnLst>
                                    <p:animMotion origin="layout" path="M -8.33333E-7 -0.01875 L -8.33333E-7 0.00231 " pathEditMode="relative" rAng="0" ptsTypes="AA">
                                      <p:cBhvr>
                                        <p:cTn id="432" dur="2000" fill="hold"/>
                                        <p:tgtEl>
                                          <p:spTgt spid="209050"/>
                                        </p:tgtEl>
                                        <p:attrNameLst>
                                          <p:attrName>ppt_x</p:attrName>
                                          <p:attrName>ppt_y</p:attrName>
                                        </p:attrNameLst>
                                      </p:cBhvr>
                                      <p:rCtr x="0" y="10"/>
                                    </p:animMotion>
                                  </p:childTnLst>
                                </p:cTn>
                              </p:par>
                              <p:par>
                                <p:cTn id="433" presetID="42" presetClass="path" presetSubtype="0" accel="50000" decel="50000" fill="hold" nodeType="withEffect">
                                  <p:stCondLst>
                                    <p:cond delay="1000"/>
                                  </p:stCondLst>
                                  <p:childTnLst>
                                    <p:animMotion origin="layout" path="M 2.5E-6 -2.59259E-6 L 0.00034 0.01667 " pathEditMode="relative" rAng="0" ptsTypes="AA">
                                      <p:cBhvr>
                                        <p:cTn id="434" dur="2000" spd="-100000" fill="hold"/>
                                        <p:tgtEl>
                                          <p:spTgt spid="374"/>
                                        </p:tgtEl>
                                        <p:attrNameLst>
                                          <p:attrName>ppt_x</p:attrName>
                                          <p:attrName>ppt_y</p:attrName>
                                        </p:attrNameLst>
                                      </p:cBhvr>
                                      <p:rCtr x="17" y="833"/>
                                    </p:animMotion>
                                  </p:childTnLst>
                                </p:cTn>
                              </p:par>
                              <p:par>
                                <p:cTn id="435" presetID="64" presetClass="path" presetSubtype="0" accel="50000" decel="50000" fill="hold" nodeType="withEffect">
                                  <p:stCondLst>
                                    <p:cond delay="1400"/>
                                  </p:stCondLst>
                                  <p:childTnLst>
                                    <p:animMotion origin="layout" path="M 2.22222E-6 0.01689 L -0.00035 -0.00139 " pathEditMode="relative" rAng="0" ptsTypes="AA">
                                      <p:cBhvr>
                                        <p:cTn id="436" dur="2000" fill="hold"/>
                                        <p:tgtEl>
                                          <p:spTgt spid="209051"/>
                                        </p:tgtEl>
                                        <p:attrNameLst>
                                          <p:attrName>ppt_x</p:attrName>
                                          <p:attrName>ppt_y</p:attrName>
                                        </p:attrNameLst>
                                      </p:cBhvr>
                                      <p:rCtr x="0" y="-9"/>
                                    </p:animMotion>
                                  </p:childTnLst>
                                </p:cTn>
                              </p:par>
                              <p:par>
                                <p:cTn id="437" presetID="64" presetClass="path" presetSubtype="0" accel="50000" decel="50000" fill="hold" nodeType="withEffect">
                                  <p:stCondLst>
                                    <p:cond delay="1400"/>
                                  </p:stCondLst>
                                  <p:childTnLst>
                                    <p:animMotion origin="layout" path="M 2.5E-6 2.59259E-6 L -0.00035 -0.01829 " pathEditMode="relative" rAng="0" ptsTypes="AA">
                                      <p:cBhvr>
                                        <p:cTn id="438" dur="2000" spd="-100000" fill="hold"/>
                                        <p:tgtEl>
                                          <p:spTgt spid="375"/>
                                        </p:tgtEl>
                                        <p:attrNameLst>
                                          <p:attrName>ppt_x</p:attrName>
                                          <p:attrName>ppt_y</p:attrName>
                                        </p:attrNameLst>
                                      </p:cBhvr>
                                      <p:rCtr x="-17" y="-926"/>
                                    </p:animMotion>
                                  </p:childTnLst>
                                </p:cTn>
                              </p:par>
                              <p:par>
                                <p:cTn id="439" presetID="42" presetClass="path" presetSubtype="0" accel="50000" decel="50000" fill="hold" nodeType="withEffect">
                                  <p:stCondLst>
                                    <p:cond delay="1600"/>
                                  </p:stCondLst>
                                  <p:childTnLst>
                                    <p:animMotion origin="layout" path="M 0.00034 -0.0169 L 0.00017 -0.00278 " pathEditMode="relative" rAng="0" ptsTypes="AA">
                                      <p:cBhvr>
                                        <p:cTn id="440" dur="2000" fill="hold"/>
                                        <p:tgtEl>
                                          <p:spTgt spid="209053"/>
                                        </p:tgtEl>
                                        <p:attrNameLst>
                                          <p:attrName>ppt_x</p:attrName>
                                          <p:attrName>ppt_y</p:attrName>
                                        </p:attrNameLst>
                                      </p:cBhvr>
                                      <p:rCtr x="0" y="7"/>
                                    </p:animMotion>
                                  </p:childTnLst>
                                </p:cTn>
                              </p:par>
                              <p:par>
                                <p:cTn id="441" presetID="64" presetClass="path" presetSubtype="0" accel="50000" decel="50000" fill="hold" nodeType="withEffect">
                                  <p:stCondLst>
                                    <p:cond delay="1800"/>
                                  </p:stCondLst>
                                  <p:childTnLst>
                                    <p:animMotion origin="layout" path="M 4.44444E-6 0.01806 L 4.44444E-6 0.00278 " pathEditMode="relative" rAng="0" ptsTypes="AA">
                                      <p:cBhvr>
                                        <p:cTn id="442" dur="2000" fill="hold"/>
                                        <p:tgtEl>
                                          <p:spTgt spid="209054"/>
                                        </p:tgtEl>
                                        <p:attrNameLst>
                                          <p:attrName>ppt_x</p:attrName>
                                          <p:attrName>ppt_y</p:attrName>
                                        </p:attrNameLst>
                                      </p:cBhvr>
                                      <p:rCtr x="0" y="-8"/>
                                    </p:animMotion>
                                  </p:childTnLst>
                                </p:cTn>
                              </p:par>
                              <p:par>
                                <p:cTn id="443" presetID="64" presetClass="path" presetSubtype="0" accel="50000" decel="50000" fill="hold" nodeType="withEffect">
                                  <p:stCondLst>
                                    <p:cond delay="2000"/>
                                  </p:stCondLst>
                                  <p:childTnLst>
                                    <p:animMotion origin="layout" path="M -0.00052 0.01528 L -0.00104 -2.59259E-6 " pathEditMode="relative" rAng="0" ptsTypes="AA">
                                      <p:cBhvr>
                                        <p:cTn id="444" dur="2000" fill="hold"/>
                                        <p:tgtEl>
                                          <p:spTgt spid="209055"/>
                                        </p:tgtEl>
                                        <p:attrNameLst>
                                          <p:attrName>ppt_x</p:attrName>
                                          <p:attrName>ppt_y</p:attrName>
                                        </p:attrNameLst>
                                      </p:cBhvr>
                                      <p:rCtr x="0" y="-8"/>
                                    </p:animMotion>
                                  </p:childTnLst>
                                </p:cTn>
                              </p:par>
                              <p:par>
                                <p:cTn id="445" presetID="64" presetClass="path" presetSubtype="0" accel="50000" decel="50000" fill="hold" nodeType="withEffect">
                                  <p:stCondLst>
                                    <p:cond delay="2000"/>
                                  </p:stCondLst>
                                  <p:childTnLst>
                                    <p:animMotion origin="layout" path="M -1.66667E-6 -1.48148E-6 L -0.00052 -0.01528 " pathEditMode="relative" rAng="0" ptsTypes="AA">
                                      <p:cBhvr>
                                        <p:cTn id="446" dur="2000" spd="-100000" fill="hold"/>
                                        <p:tgtEl>
                                          <p:spTgt spid="379"/>
                                        </p:tgtEl>
                                        <p:attrNameLst>
                                          <p:attrName>ppt_x</p:attrName>
                                          <p:attrName>ppt_y</p:attrName>
                                        </p:attrNameLst>
                                      </p:cBhvr>
                                      <p:rCtr x="-35" y="-764"/>
                                    </p:animMotion>
                                  </p:childTnLst>
                                </p:cTn>
                              </p:par>
                              <p:par>
                                <p:cTn id="447" presetID="42" presetClass="path" presetSubtype="0" accel="50000" decel="50000" fill="hold" nodeType="withEffect">
                                  <p:stCondLst>
                                    <p:cond delay="2200"/>
                                  </p:stCondLst>
                                  <p:childTnLst>
                                    <p:animMotion origin="layout" path="M 2.77778E-7 -0.01181 L 2.77778E-7 -0.00093 " pathEditMode="relative" rAng="0" ptsTypes="AA">
                                      <p:cBhvr>
                                        <p:cTn id="448" dur="2000" fill="hold"/>
                                        <p:tgtEl>
                                          <p:spTgt spid="209056"/>
                                        </p:tgtEl>
                                        <p:attrNameLst>
                                          <p:attrName>ppt_x</p:attrName>
                                          <p:attrName>ppt_y</p:attrName>
                                        </p:attrNameLst>
                                      </p:cBhvr>
                                      <p:rCtr x="0" y="5"/>
                                    </p:animMotion>
                                  </p:childTnLst>
                                </p:cTn>
                              </p:par>
                              <p:par>
                                <p:cTn id="449" presetID="42" presetClass="path" presetSubtype="0" accel="50000" decel="50000" fill="hold" nodeType="withEffect">
                                  <p:stCondLst>
                                    <p:cond delay="2200"/>
                                  </p:stCondLst>
                                  <p:childTnLst>
                                    <p:animMotion origin="layout" path="M -2.5E-6 -3.7037E-6 L -2.5E-6 0.01088 " pathEditMode="relative" rAng="0" ptsTypes="AA">
                                      <p:cBhvr>
                                        <p:cTn id="450" dur="2000" spd="-100000" fill="hold"/>
                                        <p:tgtEl>
                                          <p:spTgt spid="380"/>
                                        </p:tgtEl>
                                        <p:attrNameLst>
                                          <p:attrName>ppt_x</p:attrName>
                                          <p:attrName>ppt_y</p:attrName>
                                        </p:attrNameLst>
                                      </p:cBhvr>
                                      <p:rCtr x="0" y="532"/>
                                    </p:animMotion>
                                  </p:childTnLst>
                                </p:cTn>
                              </p:par>
                              <p:par>
                                <p:cTn id="451" presetID="42" presetClass="path" presetSubtype="0" accel="50000" decel="50000" fill="hold" nodeType="withEffect">
                                  <p:stCondLst>
                                    <p:cond delay="2400"/>
                                  </p:stCondLst>
                                  <p:childTnLst>
                                    <p:animMotion origin="layout" path="M -5.55556E-7 -0.01134 L -5.55556E-7 0.00394 " pathEditMode="relative" rAng="0" ptsTypes="AA">
                                      <p:cBhvr>
                                        <p:cTn id="452" dur="2000" fill="hold"/>
                                        <p:tgtEl>
                                          <p:spTgt spid="209058"/>
                                        </p:tgtEl>
                                        <p:attrNameLst>
                                          <p:attrName>ppt_x</p:attrName>
                                          <p:attrName>ppt_y</p:attrName>
                                        </p:attrNameLst>
                                      </p:cBhvr>
                                      <p:rCtr x="0" y="8"/>
                                    </p:animMotion>
                                  </p:childTnLst>
                                </p:cTn>
                              </p:par>
                              <p:par>
                                <p:cTn id="453" presetID="42" presetClass="path" presetSubtype="0" accel="50000" decel="50000" fill="hold" nodeType="withEffect">
                                  <p:stCondLst>
                                    <p:cond delay="2400"/>
                                  </p:stCondLst>
                                  <p:childTnLst>
                                    <p:animMotion origin="layout" path="M -8.33333E-7 -1.11111E-6 L -8.33333E-7 0.01528 " pathEditMode="relative" rAng="0" ptsTypes="AA">
                                      <p:cBhvr>
                                        <p:cTn id="454" dur="2000" spd="-100000" fill="hold"/>
                                        <p:tgtEl>
                                          <p:spTgt spid="382"/>
                                        </p:tgtEl>
                                        <p:attrNameLst>
                                          <p:attrName>ppt_x</p:attrName>
                                          <p:attrName>ppt_y</p:attrName>
                                        </p:attrNameLst>
                                      </p:cBhvr>
                                      <p:rCtr x="0" y="764"/>
                                    </p:animMotion>
                                  </p:childTnLst>
                                </p:cTn>
                              </p:par>
                              <p:par>
                                <p:cTn id="455" presetID="64" presetClass="path" presetSubtype="0" accel="50000" decel="50000" fill="hold" nodeType="withEffect">
                                  <p:stCondLst>
                                    <p:cond delay="3000"/>
                                  </p:stCondLst>
                                  <p:childTnLst>
                                    <p:animMotion origin="layout" path="M 1.66667E-6 0.04445 L -0.00018 0.00093 " pathEditMode="relative" rAng="0" ptsTypes="AA">
                                      <p:cBhvr>
                                        <p:cTn id="456" dur="2000" fill="hold"/>
                                        <p:tgtEl>
                                          <p:spTgt spid="209060"/>
                                        </p:tgtEl>
                                        <p:attrNameLst>
                                          <p:attrName>ppt_x</p:attrName>
                                          <p:attrName>ppt_y</p:attrName>
                                        </p:attrNameLst>
                                      </p:cBhvr>
                                      <p:rCtr x="0" y="-22"/>
                                    </p:animMotion>
                                  </p:childTnLst>
                                </p:cTn>
                              </p:par>
                              <p:par>
                                <p:cTn id="457" presetID="64" presetClass="path" presetSubtype="0" accel="50000" decel="50000" fill="hold" nodeType="withEffect">
                                  <p:stCondLst>
                                    <p:cond delay="3000"/>
                                  </p:stCondLst>
                                  <p:childTnLst>
                                    <p:animMotion origin="layout" path="M -0.00052 0.01528 L -0.00104 -2.59259E-6 " pathEditMode="relative" rAng="0" ptsTypes="AA">
                                      <p:cBhvr>
                                        <p:cTn id="458" dur="2000" fill="hold"/>
                                        <p:tgtEl>
                                          <p:spTgt spid="209059"/>
                                        </p:tgtEl>
                                        <p:attrNameLst>
                                          <p:attrName>ppt_x</p:attrName>
                                          <p:attrName>ppt_y</p:attrName>
                                        </p:attrNameLst>
                                      </p:cBhvr>
                                      <p:rCtr x="0" y="-8"/>
                                    </p:animMotion>
                                  </p:childTnLst>
                                </p:cTn>
                              </p:par>
                              <p:par>
                                <p:cTn id="459" presetID="42" presetClass="path" presetSubtype="0" accel="50000" decel="50000" fill="hold" nodeType="withEffect">
                                  <p:stCondLst>
                                    <p:cond delay="3000"/>
                                  </p:stCondLst>
                                  <p:childTnLst>
                                    <p:animMotion origin="layout" path="M 0.00105 -0.04098 L 0.00053 4.44444E-6 " pathEditMode="relative" rAng="0" ptsTypes="AA">
                                      <p:cBhvr>
                                        <p:cTn id="460" dur="2000" fill="hold"/>
                                        <p:tgtEl>
                                          <p:spTgt spid="209066"/>
                                        </p:tgtEl>
                                        <p:attrNameLst>
                                          <p:attrName>ppt_x</p:attrName>
                                          <p:attrName>ppt_y</p:attrName>
                                        </p:attrNameLst>
                                      </p:cBhvr>
                                      <p:rCtr x="0" y="20"/>
                                    </p:animMotion>
                                  </p:childTnLst>
                                </p:cTn>
                              </p:par>
                              <p:par>
                                <p:cTn id="461" presetID="64" presetClass="path" presetSubtype="0" accel="50000" decel="50000" fill="hold" nodeType="withEffect">
                                  <p:stCondLst>
                                    <p:cond delay="3200"/>
                                  </p:stCondLst>
                                  <p:childTnLst>
                                    <p:animMotion origin="layout" path="M 3.33333E-6 0.03333 L 3.33333E-6 2.59259E-6 " pathEditMode="relative" rAng="0" ptsTypes="AA">
                                      <p:cBhvr>
                                        <p:cTn id="462" dur="2000" fill="hold"/>
                                        <p:tgtEl>
                                          <p:spTgt spid="209061"/>
                                        </p:tgtEl>
                                        <p:attrNameLst>
                                          <p:attrName>ppt_x</p:attrName>
                                          <p:attrName>ppt_y</p:attrName>
                                        </p:attrNameLst>
                                      </p:cBhvr>
                                      <p:rCtr x="0" y="-17"/>
                                    </p:animMotion>
                                  </p:childTnLst>
                                </p:cTn>
                              </p:par>
                              <p:par>
                                <p:cTn id="463" presetID="64" presetClass="path" presetSubtype="0" accel="50000" decel="50000" fill="hold" nodeType="withEffect">
                                  <p:stCondLst>
                                    <p:cond delay="3400"/>
                                  </p:stCondLst>
                                  <p:childTnLst>
                                    <p:animMotion origin="layout" path="M -0.00052 0.01528 L -0.00104 -2.59259E-6 " pathEditMode="relative" rAng="0" ptsTypes="AA">
                                      <p:cBhvr>
                                        <p:cTn id="464" dur="2000" fill="hold"/>
                                        <p:tgtEl>
                                          <p:spTgt spid="209070"/>
                                        </p:tgtEl>
                                        <p:attrNameLst>
                                          <p:attrName>ppt_x</p:attrName>
                                          <p:attrName>ppt_y</p:attrName>
                                        </p:attrNameLst>
                                      </p:cBhvr>
                                      <p:rCtr x="0" y="-8"/>
                                    </p:animMotion>
                                  </p:childTnLst>
                                </p:cTn>
                              </p:par>
                              <p:par>
                                <p:cTn id="465" presetID="64" presetClass="path" presetSubtype="0" accel="50000" decel="50000" fill="hold" nodeType="withEffect">
                                  <p:stCondLst>
                                    <p:cond delay="3400"/>
                                  </p:stCondLst>
                                  <p:childTnLst>
                                    <p:animMotion origin="layout" path="M 1.66667E-6 0.04445 L -0.00018 0.00093 " pathEditMode="relative" rAng="0" ptsTypes="AA">
                                      <p:cBhvr>
                                        <p:cTn id="466" dur="2000" fill="hold"/>
                                        <p:tgtEl>
                                          <p:spTgt spid="209084"/>
                                        </p:tgtEl>
                                        <p:attrNameLst>
                                          <p:attrName>ppt_x</p:attrName>
                                          <p:attrName>ppt_y</p:attrName>
                                        </p:attrNameLst>
                                      </p:cBhvr>
                                      <p:rCtr x="0" y="-22"/>
                                    </p:animMotion>
                                  </p:childTnLst>
                                </p:cTn>
                              </p:par>
                              <p:par>
                                <p:cTn id="467" presetID="42" presetClass="path" presetSubtype="0" accel="50000" decel="50000" fill="hold" nodeType="withEffect">
                                  <p:stCondLst>
                                    <p:cond delay="3600"/>
                                  </p:stCondLst>
                                  <p:childTnLst>
                                    <p:animMotion origin="layout" path="M -3.61111E-6 -0.0243 L -3.61111E-6 0.00417 " pathEditMode="relative" rAng="0" ptsTypes="AA">
                                      <p:cBhvr>
                                        <p:cTn id="468" dur="2000" fill="hold"/>
                                        <p:tgtEl>
                                          <p:spTgt spid="209069"/>
                                        </p:tgtEl>
                                        <p:attrNameLst>
                                          <p:attrName>ppt_x</p:attrName>
                                          <p:attrName>ppt_y</p:attrName>
                                        </p:attrNameLst>
                                      </p:cBhvr>
                                      <p:rCtr x="0" y="14"/>
                                    </p:animMotion>
                                  </p:childTnLst>
                                </p:cTn>
                              </p:par>
                              <p:par>
                                <p:cTn id="469" presetID="42" presetClass="path" presetSubtype="0" accel="50000" decel="50000" fill="hold" nodeType="withEffect">
                                  <p:stCondLst>
                                    <p:cond delay="3800"/>
                                  </p:stCondLst>
                                  <p:childTnLst>
                                    <p:animMotion origin="layout" path="M 5.55556E-7 -0.01412 L 5.55556E-7 0.0044 " pathEditMode="relative" rAng="0" ptsTypes="AA">
                                      <p:cBhvr>
                                        <p:cTn id="470" dur="2000" fill="hold"/>
                                        <p:tgtEl>
                                          <p:spTgt spid="209071"/>
                                        </p:tgtEl>
                                        <p:attrNameLst>
                                          <p:attrName>ppt_x</p:attrName>
                                          <p:attrName>ppt_y</p:attrName>
                                        </p:attrNameLst>
                                      </p:cBhvr>
                                      <p:rCtr x="0" y="9"/>
                                    </p:animMotion>
                                  </p:childTnLst>
                                </p:cTn>
                              </p:par>
                              <p:par>
                                <p:cTn id="471" presetID="42" presetClass="path" presetSubtype="0" accel="50000" decel="50000" fill="hold" nodeType="withEffect">
                                  <p:stCondLst>
                                    <p:cond delay="4000"/>
                                  </p:stCondLst>
                                  <p:childTnLst>
                                    <p:animMotion origin="layout" path="M 0.00105 -0.04098 L 0.00053 4.44444E-6 " pathEditMode="relative" rAng="0" ptsTypes="AA">
                                      <p:cBhvr>
                                        <p:cTn id="472" dur="2000" fill="hold"/>
                                        <p:tgtEl>
                                          <p:spTgt spid="209072"/>
                                        </p:tgtEl>
                                        <p:attrNameLst>
                                          <p:attrName>ppt_x</p:attrName>
                                          <p:attrName>ppt_y</p:attrName>
                                        </p:attrNameLst>
                                      </p:cBhvr>
                                      <p:rCtr x="0" y="20"/>
                                    </p:animMotion>
                                  </p:childTnLst>
                                </p:cTn>
                              </p:par>
                              <p:par>
                                <p:cTn id="473" presetID="64" presetClass="path" presetSubtype="0" accel="50000" decel="50000" fill="hold" nodeType="withEffect">
                                  <p:stCondLst>
                                    <p:cond delay="4000"/>
                                  </p:stCondLst>
                                  <p:childTnLst>
                                    <p:animMotion origin="layout" path="M 3.33333E-6 0.03333 L 3.33333E-6 2.59259E-6 " pathEditMode="relative" rAng="0" ptsTypes="AA">
                                      <p:cBhvr>
                                        <p:cTn id="474" dur="2000" fill="hold"/>
                                        <p:tgtEl>
                                          <p:spTgt spid="209074"/>
                                        </p:tgtEl>
                                        <p:attrNameLst>
                                          <p:attrName>ppt_x</p:attrName>
                                          <p:attrName>ppt_y</p:attrName>
                                        </p:attrNameLst>
                                      </p:cBhvr>
                                      <p:rCtr x="0" y="-17"/>
                                    </p:animMotion>
                                  </p:childTnLst>
                                </p:cTn>
                              </p:par>
                              <p:par>
                                <p:cTn id="475" presetID="42" presetClass="path" presetSubtype="0" accel="50000" decel="50000" fill="hold" nodeType="withEffect">
                                  <p:stCondLst>
                                    <p:cond delay="4200"/>
                                  </p:stCondLst>
                                  <p:childTnLst>
                                    <p:animMotion origin="layout" path="M -3.61111E-6 -0.0243 L -3.61111E-6 0.00417 " pathEditMode="relative" rAng="0" ptsTypes="AA">
                                      <p:cBhvr>
                                        <p:cTn id="476" dur="2000" fill="hold"/>
                                        <p:tgtEl>
                                          <p:spTgt spid="209073"/>
                                        </p:tgtEl>
                                        <p:attrNameLst>
                                          <p:attrName>ppt_x</p:attrName>
                                          <p:attrName>ppt_y</p:attrName>
                                        </p:attrNameLst>
                                      </p:cBhvr>
                                      <p:rCtr x="0" y="14"/>
                                    </p:animMotion>
                                  </p:childTnLst>
                                </p:cTn>
                              </p:par>
                              <p:par>
                                <p:cTn id="477" presetID="64" presetClass="path" presetSubtype="0" accel="50000" decel="50000" fill="hold" nodeType="withEffect">
                                  <p:stCondLst>
                                    <p:cond delay="4400"/>
                                  </p:stCondLst>
                                  <p:childTnLst>
                                    <p:animMotion origin="layout" path="M 3.33333E-6 0.03333 L 3.33333E-6 2.59259E-6 " pathEditMode="relative" rAng="0" ptsTypes="AA">
                                      <p:cBhvr>
                                        <p:cTn id="478" dur="2000" fill="hold"/>
                                        <p:tgtEl>
                                          <p:spTgt spid="209075"/>
                                        </p:tgtEl>
                                        <p:attrNameLst>
                                          <p:attrName>ppt_x</p:attrName>
                                          <p:attrName>ppt_y</p:attrName>
                                        </p:attrNameLst>
                                      </p:cBhvr>
                                      <p:rCtr x="0" y="-17"/>
                                    </p:animMotion>
                                  </p:childTnLst>
                                </p:cTn>
                              </p:par>
                              <p:par>
                                <p:cTn id="479" presetID="42" presetClass="path" presetSubtype="0" accel="50000" decel="50000" fill="hold" nodeType="withEffect">
                                  <p:stCondLst>
                                    <p:cond delay="4600"/>
                                  </p:stCondLst>
                                  <p:childTnLst>
                                    <p:animMotion origin="layout" path="M -1.38889E-6 -0.03217 L -1.38889E-6 0.00324 " pathEditMode="relative" rAng="0" ptsTypes="AA">
                                      <p:cBhvr>
                                        <p:cTn id="480" dur="2000" fill="hold"/>
                                        <p:tgtEl>
                                          <p:spTgt spid="209076"/>
                                        </p:tgtEl>
                                        <p:attrNameLst>
                                          <p:attrName>ppt_x</p:attrName>
                                          <p:attrName>ppt_y</p:attrName>
                                        </p:attrNameLst>
                                      </p:cBhvr>
                                      <p:rCtr x="0" y="18"/>
                                    </p:animMotion>
                                  </p:childTnLst>
                                </p:cTn>
                              </p:par>
                              <p:par>
                                <p:cTn id="481" presetID="42" presetClass="path" presetSubtype="0" accel="50000" decel="50000" fill="hold" nodeType="withEffect">
                                  <p:stCondLst>
                                    <p:cond delay="4800"/>
                                  </p:stCondLst>
                                  <p:childTnLst>
                                    <p:animMotion origin="layout" path="M 5.55556E-7 -0.01412 L 5.55556E-7 0.0044 " pathEditMode="relative" rAng="0" ptsTypes="AA">
                                      <p:cBhvr>
                                        <p:cTn id="482" dur="2000" fill="hold"/>
                                        <p:tgtEl>
                                          <p:spTgt spid="209078"/>
                                        </p:tgtEl>
                                        <p:attrNameLst>
                                          <p:attrName>ppt_x</p:attrName>
                                          <p:attrName>ppt_y</p:attrName>
                                        </p:attrNameLst>
                                      </p:cBhvr>
                                      <p:rCtr x="0" y="9"/>
                                    </p:animMotion>
                                  </p:childTnLst>
                                </p:cTn>
                              </p:par>
                              <p:par>
                                <p:cTn id="483" presetID="64" presetClass="path" presetSubtype="0" accel="50000" decel="50000" fill="hold" nodeType="withEffect">
                                  <p:stCondLst>
                                    <p:cond delay="5000"/>
                                  </p:stCondLst>
                                  <p:childTnLst>
                                    <p:animMotion origin="layout" path="M 2.22222E-6 0.02569 L 2.22222E-6 7.40741E-7 " pathEditMode="relative" rAng="0" ptsTypes="AA">
                                      <p:cBhvr>
                                        <p:cTn id="484" dur="2000" fill="hold"/>
                                        <p:tgtEl>
                                          <p:spTgt spid="209077"/>
                                        </p:tgtEl>
                                        <p:attrNameLst>
                                          <p:attrName>ppt_x</p:attrName>
                                          <p:attrName>ppt_y</p:attrName>
                                        </p:attrNameLst>
                                      </p:cBhvr>
                                      <p:rCtr x="0" y="-13"/>
                                    </p:animMotion>
                                  </p:childTnLst>
                                </p:cTn>
                              </p:par>
                              <p:par>
                                <p:cTn id="485" presetID="42" presetClass="path" presetSubtype="0" accel="50000" decel="50000" fill="hold" nodeType="withEffect">
                                  <p:stCondLst>
                                    <p:cond delay="5200"/>
                                  </p:stCondLst>
                                  <p:childTnLst>
                                    <p:animMotion origin="layout" path="M 0.00105 -0.04098 L 0.00053 4.44444E-6 " pathEditMode="relative" rAng="0" ptsTypes="AA">
                                      <p:cBhvr>
                                        <p:cTn id="486" dur="2000" fill="hold"/>
                                        <p:tgtEl>
                                          <p:spTgt spid="209079"/>
                                        </p:tgtEl>
                                        <p:attrNameLst>
                                          <p:attrName>ppt_x</p:attrName>
                                          <p:attrName>ppt_y</p:attrName>
                                        </p:attrNameLst>
                                      </p:cBhvr>
                                      <p:rCtr x="0" y="20"/>
                                    </p:animMotion>
                                  </p:childTnLst>
                                </p:cTn>
                              </p:par>
                              <p:par>
                                <p:cTn id="487" presetID="64" presetClass="path" presetSubtype="0" accel="50000" decel="50000" fill="hold" nodeType="withEffect">
                                  <p:stCondLst>
                                    <p:cond delay="5200"/>
                                  </p:stCondLst>
                                  <p:childTnLst>
                                    <p:animMotion origin="layout" path="M 1.66667E-6 0.04445 L -0.00018 0.00093 " pathEditMode="relative" rAng="0" ptsTypes="AA">
                                      <p:cBhvr>
                                        <p:cTn id="488" dur="2000" fill="hold"/>
                                        <p:tgtEl>
                                          <p:spTgt spid="209080"/>
                                        </p:tgtEl>
                                        <p:attrNameLst>
                                          <p:attrName>ppt_x</p:attrName>
                                          <p:attrName>ppt_y</p:attrName>
                                        </p:attrNameLst>
                                      </p:cBhvr>
                                      <p:rCtr x="0" y="-22"/>
                                    </p:animMotion>
                                  </p:childTnLst>
                                </p:cTn>
                              </p:par>
                              <p:par>
                                <p:cTn id="489" presetID="64" presetClass="path" presetSubtype="0" accel="50000" decel="50000" fill="hold" nodeType="withEffect">
                                  <p:stCondLst>
                                    <p:cond delay="5400"/>
                                  </p:stCondLst>
                                  <p:childTnLst>
                                    <p:animMotion origin="layout" path="M -0.00052 0.01528 L -0.00104 -2.59259E-6 " pathEditMode="relative" rAng="0" ptsTypes="AA">
                                      <p:cBhvr>
                                        <p:cTn id="490" dur="2000" fill="hold"/>
                                        <p:tgtEl>
                                          <p:spTgt spid="209081"/>
                                        </p:tgtEl>
                                        <p:attrNameLst>
                                          <p:attrName>ppt_x</p:attrName>
                                          <p:attrName>ppt_y</p:attrName>
                                        </p:attrNameLst>
                                      </p:cBhvr>
                                      <p:rCtr x="0" y="-8"/>
                                    </p:animMotion>
                                  </p:childTnLst>
                                </p:cTn>
                              </p:par>
                              <p:par>
                                <p:cTn id="491" presetID="42" presetClass="path" presetSubtype="0" accel="50000" decel="50000" fill="hold" nodeType="withEffect">
                                  <p:stCondLst>
                                    <p:cond delay="5600"/>
                                  </p:stCondLst>
                                  <p:childTnLst>
                                    <p:animMotion origin="layout" path="M -1.38889E-6 -0.03217 L -1.38889E-6 0.00324 " pathEditMode="relative" rAng="0" ptsTypes="AA">
                                      <p:cBhvr>
                                        <p:cTn id="492" dur="2000" fill="hold"/>
                                        <p:tgtEl>
                                          <p:spTgt spid="209082"/>
                                        </p:tgtEl>
                                        <p:attrNameLst>
                                          <p:attrName>ppt_x</p:attrName>
                                          <p:attrName>ppt_y</p:attrName>
                                        </p:attrNameLst>
                                      </p:cBhvr>
                                      <p:rCtr x="0" y="18"/>
                                    </p:animMotion>
                                  </p:childTnLst>
                                </p:cTn>
                              </p:par>
                              <p:par>
                                <p:cTn id="493" presetID="64" presetClass="path" presetSubtype="0" accel="50000" decel="50000" fill="hold" nodeType="withEffect">
                                  <p:stCondLst>
                                    <p:cond delay="5600"/>
                                  </p:stCondLst>
                                  <p:childTnLst>
                                    <p:animMotion origin="layout" path="M 8.33333E-7 0.03935 L 0.00017 0.00093 " pathEditMode="relative" rAng="0" ptsTypes="AA">
                                      <p:cBhvr>
                                        <p:cTn id="494" dur="2000" fill="hold"/>
                                        <p:tgtEl>
                                          <p:spTgt spid="209083"/>
                                        </p:tgtEl>
                                        <p:attrNameLst>
                                          <p:attrName>ppt_x</p:attrName>
                                          <p:attrName>ppt_y</p:attrName>
                                        </p:attrNameLst>
                                      </p:cBhvr>
                                      <p:rCtr x="0" y="-19"/>
                                    </p:animMotion>
                                  </p:childTnLst>
                                </p:cTn>
                              </p:par>
                              <p:par>
                                <p:cTn id="495" presetID="42" presetClass="path" presetSubtype="0" accel="50000" decel="50000" fill="hold" nodeType="withEffect">
                                  <p:stCondLst>
                                    <p:cond delay="5800"/>
                                  </p:stCondLst>
                                  <p:childTnLst>
                                    <p:animMotion origin="layout" path="M 5.55556E-7 -0.01412 L 5.55556E-7 0.0044 " pathEditMode="relative" rAng="0" ptsTypes="AA">
                                      <p:cBhvr>
                                        <p:cTn id="496" dur="2000" fill="hold"/>
                                        <p:tgtEl>
                                          <p:spTgt spid="209085"/>
                                        </p:tgtEl>
                                        <p:attrNameLst>
                                          <p:attrName>ppt_x</p:attrName>
                                          <p:attrName>ppt_y</p:attrName>
                                        </p:attrNameLst>
                                      </p:cBhvr>
                                      <p:rCtr x="0" y="9"/>
                                    </p:animMotion>
                                  </p:childTnLst>
                                </p:cTn>
                              </p:par>
                              <p:par>
                                <p:cTn id="497" presetID="42" presetClass="path" presetSubtype="0" accel="50000" decel="50000" fill="hold" nodeType="withEffect">
                                  <p:stCondLst>
                                    <p:cond delay="5900"/>
                                  </p:stCondLst>
                                  <p:childTnLst>
                                    <p:animMotion origin="layout" path="M 0.00105 -0.04098 L 0.00053 4.44444E-6 " pathEditMode="relative" rAng="0" ptsTypes="AA">
                                      <p:cBhvr>
                                        <p:cTn id="498" dur="2000" fill="hold"/>
                                        <p:tgtEl>
                                          <p:spTgt spid="209086"/>
                                        </p:tgtEl>
                                        <p:attrNameLst>
                                          <p:attrName>ppt_x</p:attrName>
                                          <p:attrName>ppt_y</p:attrName>
                                        </p:attrNameLst>
                                      </p:cBhvr>
                                      <p:rCtr x="0" y="20"/>
                                    </p:animMotion>
                                  </p:childTnLst>
                                </p:cTn>
                              </p:par>
                              <p:par>
                                <p:cTn id="499" presetID="64" presetClass="path" presetSubtype="0" accel="50000" decel="50000" fill="hold" nodeType="withEffect">
                                  <p:stCondLst>
                                    <p:cond delay="6200"/>
                                  </p:stCondLst>
                                  <p:childTnLst>
                                    <p:animMotion origin="layout" path="M 2.22222E-6 0.02569 L 2.22222E-6 7.40741E-7 " pathEditMode="relative" rAng="0" ptsTypes="AA">
                                      <p:cBhvr>
                                        <p:cTn id="500" dur="2000" fill="hold"/>
                                        <p:tgtEl>
                                          <p:spTgt spid="209087"/>
                                        </p:tgtEl>
                                        <p:attrNameLst>
                                          <p:attrName>ppt_x</p:attrName>
                                          <p:attrName>ppt_y</p:attrName>
                                        </p:attrNameLst>
                                      </p:cBhvr>
                                      <p:rCtr x="0" y="-13"/>
                                    </p:animMotion>
                                  </p:childTnLst>
                                </p:cTn>
                              </p:par>
                              <p:par>
                                <p:cTn id="501" presetID="1" presetClass="exit" presetSubtype="0" fill="hold" grpId="1" nodeType="withEffect">
                                  <p:stCondLst>
                                    <p:cond delay="0"/>
                                  </p:stCondLst>
                                  <p:childTnLst>
                                    <p:set>
                                      <p:cBhvr>
                                        <p:cTn id="502" dur="1" fill="hold">
                                          <p:stCondLst>
                                            <p:cond delay="0"/>
                                          </p:stCondLst>
                                        </p:cTn>
                                        <p:tgtEl>
                                          <p:spTgt spid="414"/>
                                        </p:tgtEl>
                                        <p:attrNameLst>
                                          <p:attrName>style.visibility</p:attrName>
                                        </p:attrNameLst>
                                      </p:cBhvr>
                                      <p:to>
                                        <p:strVal val="hidden"/>
                                      </p:to>
                                    </p:set>
                                  </p:childTnLst>
                                </p:cTn>
                              </p:par>
                              <p:par>
                                <p:cTn id="503" presetID="1" presetClass="exit" presetSubtype="0" fill="hold" grpId="1" nodeType="withEffect">
                                  <p:stCondLst>
                                    <p:cond delay="500"/>
                                  </p:stCondLst>
                                  <p:childTnLst>
                                    <p:set>
                                      <p:cBhvr>
                                        <p:cTn id="504" dur="1" fill="hold">
                                          <p:stCondLst>
                                            <p:cond delay="0"/>
                                          </p:stCondLst>
                                        </p:cTn>
                                        <p:tgtEl>
                                          <p:spTgt spid="415"/>
                                        </p:tgtEl>
                                        <p:attrNameLst>
                                          <p:attrName>style.visibility</p:attrName>
                                        </p:attrNameLst>
                                      </p:cBhvr>
                                      <p:to>
                                        <p:strVal val="hidden"/>
                                      </p:to>
                                    </p:set>
                                  </p:childTnLst>
                                </p:cTn>
                              </p:par>
                              <p:par>
                                <p:cTn id="505" presetID="1" presetClass="exit" presetSubtype="0" fill="hold" grpId="1" nodeType="withEffect">
                                  <p:stCondLst>
                                    <p:cond delay="1300"/>
                                  </p:stCondLst>
                                  <p:childTnLst>
                                    <p:set>
                                      <p:cBhvr>
                                        <p:cTn id="506" dur="1" fill="hold">
                                          <p:stCondLst>
                                            <p:cond delay="0"/>
                                          </p:stCondLst>
                                        </p:cTn>
                                        <p:tgtEl>
                                          <p:spTgt spid="416"/>
                                        </p:tgtEl>
                                        <p:attrNameLst>
                                          <p:attrName>style.visibility</p:attrName>
                                        </p:attrNameLst>
                                      </p:cBhvr>
                                      <p:to>
                                        <p:strVal val="hidden"/>
                                      </p:to>
                                    </p:set>
                                  </p:childTnLst>
                                </p:cTn>
                              </p:par>
                              <p:par>
                                <p:cTn id="507" presetID="1" presetClass="exit" presetSubtype="0" fill="hold" grpId="1" nodeType="withEffect">
                                  <p:stCondLst>
                                    <p:cond delay="2200"/>
                                  </p:stCondLst>
                                  <p:childTnLst>
                                    <p:set>
                                      <p:cBhvr>
                                        <p:cTn id="508" dur="1" fill="hold">
                                          <p:stCondLst>
                                            <p:cond delay="0"/>
                                          </p:stCondLst>
                                        </p:cTn>
                                        <p:tgtEl>
                                          <p:spTgt spid="417"/>
                                        </p:tgtEl>
                                        <p:attrNameLst>
                                          <p:attrName>style.visibility</p:attrName>
                                        </p:attrNameLst>
                                      </p:cBhvr>
                                      <p:to>
                                        <p:strVal val="hidden"/>
                                      </p:to>
                                    </p:set>
                                  </p:childTnLst>
                                </p:cTn>
                              </p:par>
                              <p:par>
                                <p:cTn id="509" presetID="1" presetClass="exit" presetSubtype="0" fill="hold" grpId="1" nodeType="withEffect">
                                  <p:stCondLst>
                                    <p:cond delay="3000"/>
                                  </p:stCondLst>
                                  <p:childTnLst>
                                    <p:set>
                                      <p:cBhvr>
                                        <p:cTn id="510" dur="1" fill="hold">
                                          <p:stCondLst>
                                            <p:cond delay="0"/>
                                          </p:stCondLst>
                                        </p:cTn>
                                        <p:tgtEl>
                                          <p:spTgt spid="418"/>
                                        </p:tgtEl>
                                        <p:attrNameLst>
                                          <p:attrName>style.visibility</p:attrName>
                                        </p:attrNameLst>
                                      </p:cBhvr>
                                      <p:to>
                                        <p:strVal val="hidden"/>
                                      </p:to>
                                    </p:set>
                                  </p:childTnLst>
                                </p:cTn>
                              </p:par>
                              <p:par>
                                <p:cTn id="511" presetID="1" presetClass="exit" presetSubtype="0" fill="hold" grpId="1" nodeType="withEffect">
                                  <p:stCondLst>
                                    <p:cond delay="3800"/>
                                  </p:stCondLst>
                                  <p:childTnLst>
                                    <p:set>
                                      <p:cBhvr>
                                        <p:cTn id="512" dur="1" fill="hold">
                                          <p:stCondLst>
                                            <p:cond delay="0"/>
                                          </p:stCondLst>
                                        </p:cTn>
                                        <p:tgtEl>
                                          <p:spTgt spid="419"/>
                                        </p:tgtEl>
                                        <p:attrNameLst>
                                          <p:attrName>style.visibility</p:attrName>
                                        </p:attrNameLst>
                                      </p:cBhvr>
                                      <p:to>
                                        <p:strVal val="hidden"/>
                                      </p:to>
                                    </p:set>
                                  </p:childTnLst>
                                </p:cTn>
                              </p:par>
                              <p:par>
                                <p:cTn id="513" presetID="1" presetClass="exit" presetSubtype="0" fill="hold" grpId="1" nodeType="withEffect">
                                  <p:stCondLst>
                                    <p:cond delay="4600"/>
                                  </p:stCondLst>
                                  <p:childTnLst>
                                    <p:set>
                                      <p:cBhvr>
                                        <p:cTn id="514" dur="1" fill="hold">
                                          <p:stCondLst>
                                            <p:cond delay="0"/>
                                          </p:stCondLst>
                                        </p:cTn>
                                        <p:tgtEl>
                                          <p:spTgt spid="420"/>
                                        </p:tgtEl>
                                        <p:attrNameLst>
                                          <p:attrName>style.visibility</p:attrName>
                                        </p:attrNameLst>
                                      </p:cBhvr>
                                      <p:to>
                                        <p:strVal val="hidden"/>
                                      </p:to>
                                    </p:set>
                                  </p:childTnLst>
                                </p:cTn>
                              </p:par>
                              <p:par>
                                <p:cTn id="515" presetID="42" presetClass="path" presetSubtype="0" accel="50000" decel="50000" fill="hold" grpId="0" nodeType="withEffect">
                                  <p:stCondLst>
                                    <p:cond delay="0"/>
                                  </p:stCondLst>
                                  <p:childTnLst>
                                    <p:animMotion origin="layout" path="M -0.00017 -0.04352 L -0.00017 0.00092 " pathEditMode="relative" rAng="0" ptsTypes="AA">
                                      <p:cBhvr>
                                        <p:cTn id="516" dur="2000" spd="-100000" fill="hold"/>
                                        <p:tgtEl>
                                          <p:spTgt spid="384"/>
                                        </p:tgtEl>
                                        <p:attrNameLst>
                                          <p:attrName>ppt_x</p:attrName>
                                          <p:attrName>ppt_y</p:attrName>
                                        </p:attrNameLst>
                                      </p:cBhvr>
                                      <p:rCtr x="0" y="2222"/>
                                    </p:animMotion>
                                  </p:childTnLst>
                                </p:cTn>
                              </p:par>
                              <p:par>
                                <p:cTn id="517" presetID="42" presetClass="path" presetSubtype="0" accel="50000" decel="50000" fill="hold" grpId="0" nodeType="withEffect">
                                  <p:stCondLst>
                                    <p:cond delay="200"/>
                                  </p:stCondLst>
                                  <p:childTnLst>
                                    <p:animMotion origin="layout" path="M 3.05556E-6 -0.03333 L 3.05556E-6 -2.59259E-6 " pathEditMode="relative" rAng="0" ptsTypes="AA">
                                      <p:cBhvr>
                                        <p:cTn id="518" dur="2000" spd="-100000" fill="hold"/>
                                        <p:tgtEl>
                                          <p:spTgt spid="385"/>
                                        </p:tgtEl>
                                        <p:attrNameLst>
                                          <p:attrName>ppt_x</p:attrName>
                                          <p:attrName>ppt_y</p:attrName>
                                        </p:attrNameLst>
                                      </p:cBhvr>
                                      <p:rCtr x="0" y="1667"/>
                                    </p:animMotion>
                                  </p:childTnLst>
                                </p:cTn>
                              </p:par>
                              <p:par>
                                <p:cTn id="519" presetID="64" presetClass="path" presetSubtype="0" fill="hold" grpId="0" nodeType="withEffect">
                                  <p:stCondLst>
                                    <p:cond delay="600"/>
                                  </p:stCondLst>
                                  <p:childTnLst>
                                    <p:animMotion origin="layout" path="M -3.05556E-6 0.02847 L -3.05556E-6 0.00417 " pathEditMode="relative" rAng="0" ptsTypes="AA">
                                      <p:cBhvr>
                                        <p:cTn id="520" dur="2000" spd="-100000" fill="hold"/>
                                        <p:tgtEl>
                                          <p:spTgt spid="393"/>
                                        </p:tgtEl>
                                        <p:attrNameLst>
                                          <p:attrName>ppt_x</p:attrName>
                                          <p:attrName>ppt_y</p:attrName>
                                        </p:attrNameLst>
                                      </p:cBhvr>
                                      <p:rCtr x="0" y="-1227"/>
                                    </p:animMotion>
                                  </p:childTnLst>
                                </p:cTn>
                              </p:par>
                              <p:par>
                                <p:cTn id="521" presetID="42" presetClass="path" presetSubtype="0" accel="50000" decel="50000" fill="hold" grpId="0" nodeType="withEffect">
                                  <p:stCondLst>
                                    <p:cond delay="600"/>
                                  </p:stCondLst>
                                  <p:childTnLst>
                                    <p:animMotion origin="layout" path="M 2.77778E-6 -0.04445 L 2.77778E-6 3.7037E-6 " pathEditMode="relative" rAng="0" ptsTypes="AA">
                                      <p:cBhvr>
                                        <p:cTn id="522" dur="2000" spd="-100000" fill="hold"/>
                                        <p:tgtEl>
                                          <p:spTgt spid="408"/>
                                        </p:tgtEl>
                                        <p:attrNameLst>
                                          <p:attrName>ppt_x</p:attrName>
                                          <p:attrName>ppt_y</p:attrName>
                                        </p:attrNameLst>
                                      </p:cBhvr>
                                      <p:rCtr x="0" y="2222"/>
                                    </p:animMotion>
                                  </p:childTnLst>
                                </p:cTn>
                              </p:par>
                              <p:par>
                                <p:cTn id="523" presetID="64" presetClass="path" presetSubtype="0" fill="hold" grpId="0" nodeType="withEffect">
                                  <p:stCondLst>
                                    <p:cond delay="800"/>
                                  </p:stCondLst>
                                  <p:childTnLst>
                                    <p:animMotion origin="layout" path="M -2.22222E-6 0.01852 L -2.22222E-6 0.0044 " pathEditMode="relative" rAng="0" ptsTypes="AA">
                                      <p:cBhvr>
                                        <p:cTn id="524" dur="2000" spd="-100000" fill="hold"/>
                                        <p:tgtEl>
                                          <p:spTgt spid="395"/>
                                        </p:tgtEl>
                                        <p:attrNameLst>
                                          <p:attrName>ppt_x</p:attrName>
                                          <p:attrName>ppt_y</p:attrName>
                                        </p:attrNameLst>
                                      </p:cBhvr>
                                      <p:rCtr x="0" y="-718"/>
                                    </p:animMotion>
                                  </p:childTnLst>
                                </p:cTn>
                              </p:par>
                              <p:par>
                                <p:cTn id="525" presetID="42" presetClass="path" presetSubtype="0" accel="50000" decel="50000" fill="hold" grpId="0" nodeType="withEffect">
                                  <p:stCondLst>
                                    <p:cond delay="1400"/>
                                  </p:stCondLst>
                                  <p:childTnLst>
                                    <p:animMotion origin="layout" path="M -8.33333E-7 -0.03334 L -8.33333E-7 3.7037E-6 " pathEditMode="relative" rAng="0" ptsTypes="AA">
                                      <p:cBhvr>
                                        <p:cTn id="526" dur="2000" spd="-100000" fill="hold"/>
                                        <p:tgtEl>
                                          <p:spTgt spid="399"/>
                                        </p:tgtEl>
                                        <p:attrNameLst>
                                          <p:attrName>ppt_x</p:attrName>
                                          <p:attrName>ppt_y</p:attrName>
                                        </p:attrNameLst>
                                      </p:cBhvr>
                                      <p:rCtr x="0" y="1667"/>
                                    </p:animMotion>
                                  </p:childTnLst>
                                </p:cTn>
                              </p:par>
                              <p:par>
                                <p:cTn id="527" presetID="64" presetClass="path" presetSubtype="0" fill="hold" grpId="0" nodeType="withEffect">
                                  <p:stCondLst>
                                    <p:cond delay="1600"/>
                                  </p:stCondLst>
                                  <p:childTnLst>
                                    <p:animMotion origin="layout" path="M -1.11111E-6 0.03542 L -1.11111E-6 0.00324 " pathEditMode="relative" rAng="0" ptsTypes="AA">
                                      <p:cBhvr>
                                        <p:cTn id="528" dur="2000" spd="-100000" fill="hold"/>
                                        <p:tgtEl>
                                          <p:spTgt spid="400"/>
                                        </p:tgtEl>
                                        <p:attrNameLst>
                                          <p:attrName>ppt_x</p:attrName>
                                          <p:attrName>ppt_y</p:attrName>
                                        </p:attrNameLst>
                                      </p:cBhvr>
                                      <p:rCtr x="0" y="-1620"/>
                                    </p:animMotion>
                                  </p:childTnLst>
                                </p:cTn>
                              </p:par>
                              <p:par>
                                <p:cTn id="529" presetID="64" presetClass="path" presetSubtype="0" fill="hold" grpId="0" nodeType="withEffect">
                                  <p:stCondLst>
                                    <p:cond delay="1800"/>
                                  </p:stCondLst>
                                  <p:childTnLst>
                                    <p:animMotion origin="layout" path="M -4.16667E-6 0.01852 L -4.16667E-6 0.0044 " pathEditMode="relative" rAng="0" ptsTypes="AA">
                                      <p:cBhvr>
                                        <p:cTn id="530" dur="2000" spd="-100000" fill="hold"/>
                                        <p:tgtEl>
                                          <p:spTgt spid="402"/>
                                        </p:tgtEl>
                                        <p:attrNameLst>
                                          <p:attrName>ppt_x</p:attrName>
                                          <p:attrName>ppt_y</p:attrName>
                                        </p:attrNameLst>
                                      </p:cBhvr>
                                      <p:rCtr x="0" y="-718"/>
                                    </p:animMotion>
                                  </p:childTnLst>
                                </p:cTn>
                              </p:par>
                              <p:par>
                                <p:cTn id="531" presetID="42" presetClass="path" presetSubtype="0" accel="50000" decel="50000" fill="hold" grpId="0" nodeType="withEffect">
                                  <p:stCondLst>
                                    <p:cond delay="2400"/>
                                  </p:stCondLst>
                                  <p:childTnLst>
                                    <p:animMotion origin="layout" path="M -0.00018 -0.04352 L -0.00018 0.00092 " pathEditMode="relative" rAng="0" ptsTypes="AA">
                                      <p:cBhvr>
                                        <p:cTn id="532" dur="2000" spd="-100000" fill="hold"/>
                                        <p:tgtEl>
                                          <p:spTgt spid="404"/>
                                        </p:tgtEl>
                                        <p:attrNameLst>
                                          <p:attrName>ppt_x</p:attrName>
                                          <p:attrName>ppt_y</p:attrName>
                                        </p:attrNameLst>
                                      </p:cBhvr>
                                      <p:rCtr x="0" y="2222"/>
                                    </p:animMotion>
                                  </p:childTnLst>
                                </p:cTn>
                              </p:par>
                              <p:par>
                                <p:cTn id="533" presetID="64" presetClass="path" presetSubtype="0" fill="hold" grpId="0" nodeType="withEffect">
                                  <p:stCondLst>
                                    <p:cond delay="3100"/>
                                  </p:stCondLst>
                                  <p:childTnLst>
                                    <p:animMotion origin="layout" path="M 1.11111E-6 0.01412 L 1.11111E-6 4.07407E-6 " pathEditMode="relative" rAng="0" ptsTypes="AA">
                                      <p:cBhvr>
                                        <p:cTn id="534" dur="2000" spd="-100000" fill="hold"/>
                                        <p:tgtEl>
                                          <p:spTgt spid="409"/>
                                        </p:tgtEl>
                                        <p:attrNameLst>
                                          <p:attrName>ppt_x</p:attrName>
                                          <p:attrName>ppt_y</p:attrName>
                                        </p:attrNameLst>
                                      </p:cBhvr>
                                      <p:rCtr x="0" y="-718"/>
                                    </p:animMotion>
                                  </p:childTnLst>
                                </p:cTn>
                              </p:par>
                              <p:par>
                                <p:cTn id="535" presetID="64" presetClass="path" presetSubtype="0" accel="50000" decel="50000" fill="hold" nodeType="withEffect">
                                  <p:stCondLst>
                                    <p:cond delay="3000"/>
                                  </p:stCondLst>
                                  <p:childTnLst>
                                    <p:animMotion origin="layout" path="M -8.33333E-7 4.81481E-6 L -0.00017 -0.04352 " pathEditMode="relative" rAng="0" ptsTypes="AA">
                                      <p:cBhvr>
                                        <p:cTn id="536" dur="2000" spd="-100000" fill="hold"/>
                                        <p:tgtEl>
                                          <p:spTgt spid="384"/>
                                        </p:tgtEl>
                                        <p:attrNameLst>
                                          <p:attrName>ppt_x</p:attrName>
                                          <p:attrName>ppt_y</p:attrName>
                                        </p:attrNameLst>
                                      </p:cBhvr>
                                      <p:rCtr x="-17" y="-2176"/>
                                    </p:animMotion>
                                  </p:childTnLst>
                                </p:cTn>
                              </p:par>
                              <p:par>
                                <p:cTn id="537" presetID="64" presetClass="path" presetSubtype="0" accel="50000" decel="50000" fill="hold" nodeType="withEffect">
                                  <p:stCondLst>
                                    <p:cond delay="3200"/>
                                  </p:stCondLst>
                                  <p:childTnLst>
                                    <p:animMotion origin="layout" path="M -3.33333E-6 -3.7037E-7 L -3.33333E-6 -0.03333 " pathEditMode="relative" rAng="0" ptsTypes="AA">
                                      <p:cBhvr>
                                        <p:cTn id="538" dur="2000" spd="-100000" fill="hold"/>
                                        <p:tgtEl>
                                          <p:spTgt spid="385"/>
                                        </p:tgtEl>
                                        <p:attrNameLst>
                                          <p:attrName>ppt_x</p:attrName>
                                          <p:attrName>ppt_y</p:attrName>
                                        </p:attrNameLst>
                                      </p:cBhvr>
                                      <p:rCtr x="0" y="-1667"/>
                                    </p:animMotion>
                                  </p:childTnLst>
                                </p:cTn>
                              </p:par>
                              <p:par>
                                <p:cTn id="539" presetID="64" presetClass="path" presetSubtype="0" accel="50000" decel="50000" fill="hold" nodeType="withEffect">
                                  <p:stCondLst>
                                    <p:cond delay="3400"/>
                                  </p:stCondLst>
                                  <p:childTnLst>
                                    <p:animMotion origin="layout" path="M 2.77778E-6 -2.96296E-6 L -0.00018 -0.04352 " pathEditMode="relative" rAng="0" ptsTypes="AA">
                                      <p:cBhvr>
                                        <p:cTn id="540" dur="2000" spd="-100000" fill="hold"/>
                                        <p:tgtEl>
                                          <p:spTgt spid="408"/>
                                        </p:tgtEl>
                                        <p:attrNameLst>
                                          <p:attrName>ppt_x</p:attrName>
                                          <p:attrName>ppt_y</p:attrName>
                                        </p:attrNameLst>
                                      </p:cBhvr>
                                      <p:rCtr x="-17" y="-2176"/>
                                    </p:animMotion>
                                  </p:childTnLst>
                                </p:cTn>
                              </p:par>
                              <p:par>
                                <p:cTn id="541" presetID="42" presetClass="path" presetSubtype="0" accel="50000" decel="50000" fill="hold" nodeType="withEffect">
                                  <p:stCondLst>
                                    <p:cond delay="3600"/>
                                  </p:stCondLst>
                                  <p:childTnLst>
                                    <p:animMotion origin="layout" path="M -1.38889E-6 -1.48148E-6 L -1.38889E-6 0.02847 " pathEditMode="relative" rAng="0" ptsTypes="AA">
                                      <p:cBhvr>
                                        <p:cTn id="542" dur="2000" spd="-100000" fill="hold"/>
                                        <p:tgtEl>
                                          <p:spTgt spid="393"/>
                                        </p:tgtEl>
                                        <p:attrNameLst>
                                          <p:attrName>ppt_x</p:attrName>
                                          <p:attrName>ppt_y</p:attrName>
                                        </p:attrNameLst>
                                      </p:cBhvr>
                                      <p:rCtr x="0" y="1412"/>
                                    </p:animMotion>
                                  </p:childTnLst>
                                </p:cTn>
                              </p:par>
                              <p:par>
                                <p:cTn id="543" presetID="42" presetClass="path" presetSubtype="0" accel="50000" decel="50000" fill="hold" nodeType="withEffect">
                                  <p:stCondLst>
                                    <p:cond delay="3800"/>
                                  </p:stCondLst>
                                  <p:childTnLst>
                                    <p:animMotion origin="layout" path="M 3.05556E-6 7.40741E-7 L 3.05556E-6 0.01852 " pathEditMode="relative" rAng="0" ptsTypes="AA">
                                      <p:cBhvr>
                                        <p:cTn id="544" dur="2000" spd="-100000" fill="hold"/>
                                        <p:tgtEl>
                                          <p:spTgt spid="395"/>
                                        </p:tgtEl>
                                        <p:attrNameLst>
                                          <p:attrName>ppt_x</p:attrName>
                                          <p:attrName>ppt_y</p:attrName>
                                        </p:attrNameLst>
                                      </p:cBhvr>
                                      <p:rCtr x="0" y="926"/>
                                    </p:animMotion>
                                  </p:childTnLst>
                                </p:cTn>
                              </p:par>
                              <p:par>
                                <p:cTn id="545" presetID="64" presetClass="path" presetSubtype="0" accel="50000" decel="50000" fill="hold" nodeType="withEffect">
                                  <p:stCondLst>
                                    <p:cond delay="4400"/>
                                  </p:stCondLst>
                                  <p:childTnLst>
                                    <p:animMotion origin="layout" path="M 2.22222E-6 3.7037E-7 L 2.22222E-6 -0.03333 " pathEditMode="relative" rAng="0" ptsTypes="AA">
                                      <p:cBhvr>
                                        <p:cTn id="546" dur="2000" spd="-100000" fill="hold"/>
                                        <p:tgtEl>
                                          <p:spTgt spid="399"/>
                                        </p:tgtEl>
                                        <p:attrNameLst>
                                          <p:attrName>ppt_x</p:attrName>
                                          <p:attrName>ppt_y</p:attrName>
                                        </p:attrNameLst>
                                      </p:cBhvr>
                                      <p:rCtr x="0" y="-1667"/>
                                    </p:animMotion>
                                  </p:childTnLst>
                                </p:cTn>
                              </p:par>
                              <p:par>
                                <p:cTn id="547" presetID="42" presetClass="path" presetSubtype="0" accel="50000" decel="50000" fill="hold" nodeType="withEffect">
                                  <p:stCondLst>
                                    <p:cond delay="4600"/>
                                  </p:stCondLst>
                                  <p:childTnLst>
                                    <p:animMotion origin="layout" path="M 2.5E-6 -7.40741E-7 L 2.5E-6 0.03542 " pathEditMode="relative" rAng="0" ptsTypes="AA">
                                      <p:cBhvr>
                                        <p:cTn id="548" dur="2000" spd="-100000" fill="hold"/>
                                        <p:tgtEl>
                                          <p:spTgt spid="400"/>
                                        </p:tgtEl>
                                        <p:attrNameLst>
                                          <p:attrName>ppt_x</p:attrName>
                                          <p:attrName>ppt_y</p:attrName>
                                        </p:attrNameLst>
                                      </p:cBhvr>
                                      <p:rCtr x="0" y="1759"/>
                                    </p:animMotion>
                                  </p:childTnLst>
                                </p:cTn>
                              </p:par>
                              <p:par>
                                <p:cTn id="549" presetID="42" presetClass="path" presetSubtype="0" accel="50000" decel="50000" fill="hold" nodeType="withEffect">
                                  <p:stCondLst>
                                    <p:cond delay="4800"/>
                                  </p:stCondLst>
                                  <p:childTnLst>
                                    <p:animMotion origin="layout" path="M 3.05556E-6 1.48148E-6 L 3.05556E-6 0.01852 " pathEditMode="relative" rAng="0" ptsTypes="AA">
                                      <p:cBhvr>
                                        <p:cTn id="550" dur="2000" spd="-100000" fill="hold"/>
                                        <p:tgtEl>
                                          <p:spTgt spid="402"/>
                                        </p:tgtEl>
                                        <p:attrNameLst>
                                          <p:attrName>ppt_x</p:attrName>
                                          <p:attrName>ppt_y</p:attrName>
                                        </p:attrNameLst>
                                      </p:cBhvr>
                                      <p:rCtr x="0" y="926"/>
                                    </p:animMotion>
                                  </p:childTnLst>
                                </p:cTn>
                              </p:par>
                              <p:par>
                                <p:cTn id="551" presetID="64" presetClass="path" presetSubtype="0" accel="50000" decel="50000" fill="hold" nodeType="withEffect">
                                  <p:stCondLst>
                                    <p:cond delay="5200"/>
                                  </p:stCondLst>
                                  <p:childTnLst>
                                    <p:animMotion origin="layout" path="M 4.44444E-6 1.85185E-6 L -0.00018 -0.04352 " pathEditMode="relative" rAng="0" ptsTypes="AA">
                                      <p:cBhvr>
                                        <p:cTn id="552" dur="2000" spd="-100000" fill="hold"/>
                                        <p:tgtEl>
                                          <p:spTgt spid="404"/>
                                        </p:tgtEl>
                                        <p:attrNameLst>
                                          <p:attrName>ppt_x</p:attrName>
                                          <p:attrName>ppt_y</p:attrName>
                                        </p:attrNameLst>
                                      </p:cBhvr>
                                      <p:rCtr x="-17" y="-2176"/>
                                    </p:animMotion>
                                  </p:childTnLst>
                                </p:cTn>
                              </p:par>
                              <p:par>
                                <p:cTn id="553" presetID="42" presetClass="path" presetSubtype="0" accel="50000" decel="50000" fill="hold" nodeType="withEffect">
                                  <p:stCondLst>
                                    <p:cond delay="5800"/>
                                  </p:stCondLst>
                                  <p:childTnLst>
                                    <p:animMotion origin="layout" path="M -2.5E-6 2.59259E-6 L -2.5E-6 0.01852 " pathEditMode="relative" rAng="0" ptsTypes="AA">
                                      <p:cBhvr>
                                        <p:cTn id="554" dur="2000" spd="-100000" fill="hold"/>
                                        <p:tgtEl>
                                          <p:spTgt spid="409"/>
                                        </p:tgtEl>
                                        <p:attrNameLst>
                                          <p:attrName>ppt_x</p:attrName>
                                          <p:attrName>ppt_y</p:attrName>
                                        </p:attrNameLst>
                                      </p:cBhvr>
                                      <p:rCtr x="0" y="926"/>
                                    </p:animMotion>
                                  </p:childTnLst>
                                </p:cTn>
                              </p:par>
                              <p:par>
                                <p:cTn id="555" presetID="22" presetClass="entr" presetSubtype="8" fill="hold" grpId="0" nodeType="withEffect">
                                  <p:stCondLst>
                                    <p:cond delay="5000"/>
                                  </p:stCondLst>
                                  <p:childTnLst>
                                    <p:set>
                                      <p:cBhvr>
                                        <p:cTn id="556" dur="1" fill="hold">
                                          <p:stCondLst>
                                            <p:cond delay="0"/>
                                          </p:stCondLst>
                                        </p:cTn>
                                        <p:tgtEl>
                                          <p:spTgt spid="422"/>
                                        </p:tgtEl>
                                        <p:attrNameLst>
                                          <p:attrName>style.visibility</p:attrName>
                                        </p:attrNameLst>
                                      </p:cBhvr>
                                      <p:to>
                                        <p:strVal val="visible"/>
                                      </p:to>
                                    </p:set>
                                    <p:animEffect transition="in" filter="wipe(left)">
                                      <p:cBhvr>
                                        <p:cTn id="557" dur="10000"/>
                                        <p:tgtEl>
                                          <p:spTgt spid="4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110" grpId="0" animBg="1"/>
      <p:bldP spid="421" grpId="0" animBg="1"/>
      <p:bldP spid="209111" grpId="0" animBg="1"/>
      <p:bldP spid="208915" grpId="0" animBg="1"/>
      <p:bldP spid="208915" grpId="1" animBg="1"/>
      <p:bldP spid="208920" grpId="0" animBg="1"/>
      <p:bldP spid="208920" grpId="1" animBg="1"/>
      <p:bldP spid="209013" grpId="0" animBg="1"/>
      <p:bldP spid="209013" grpId="1" animBg="1"/>
      <p:bldP spid="209014" grpId="0" animBg="1"/>
      <p:bldP spid="209014" grpId="1" animBg="1"/>
      <p:bldP spid="209015" grpId="0" animBg="1"/>
      <p:bldP spid="209015" grpId="1" animBg="1"/>
      <p:bldP spid="209016" grpId="0" animBg="1"/>
      <p:bldP spid="209016" grpId="1" animBg="1"/>
      <p:bldP spid="209017" grpId="0" animBg="1"/>
      <p:bldP spid="209017" grpId="1" animBg="1"/>
      <p:bldP spid="209018" grpId="0" animBg="1"/>
      <p:bldP spid="209018" grpId="1" animBg="1"/>
      <p:bldP spid="209019" grpId="0" animBg="1"/>
      <p:bldP spid="209019" grpId="1" animBg="1"/>
      <p:bldP spid="209020" grpId="0" animBg="1"/>
      <p:bldP spid="209020" grpId="1" animBg="1"/>
      <p:bldP spid="209021" grpId="0" animBg="1"/>
      <p:bldP spid="209021" grpId="1" animBg="1"/>
      <p:bldP spid="209022" grpId="0" animBg="1"/>
      <p:bldP spid="209022" grpId="1" animBg="1"/>
      <p:bldP spid="209023" grpId="0" animBg="1"/>
      <p:bldP spid="209023" grpId="1" animBg="1"/>
      <p:bldP spid="209024" grpId="0" animBg="1"/>
      <p:bldP spid="209024" grpId="1" animBg="1"/>
      <p:bldP spid="209025" grpId="0" animBg="1"/>
      <p:bldP spid="209025" grpId="1" animBg="1"/>
      <p:bldP spid="209026" grpId="0" animBg="1"/>
      <p:bldP spid="209026" grpId="1" animBg="1"/>
      <p:bldP spid="209027" grpId="0" animBg="1"/>
      <p:bldP spid="209027" grpId="1" animBg="1"/>
      <p:bldP spid="209028" grpId="0" animBg="1"/>
      <p:bldP spid="209028" grpId="1" animBg="1"/>
      <p:bldP spid="209029" grpId="0" animBg="1"/>
      <p:bldP spid="209029" grpId="1" animBg="1"/>
      <p:bldP spid="209030" grpId="0" animBg="1"/>
      <p:bldP spid="209030" grpId="1" animBg="1"/>
      <p:bldP spid="209031" grpId="0" animBg="1"/>
      <p:bldP spid="209031" grpId="1" animBg="1"/>
      <p:bldP spid="209032" grpId="0" animBg="1"/>
      <p:bldP spid="209032" grpId="1" animBg="1"/>
      <p:bldP spid="209033" grpId="0" animBg="1"/>
      <p:bldP spid="209033" grpId="1" animBg="1"/>
      <p:bldP spid="209034" grpId="0" animBg="1"/>
      <p:bldP spid="209034" grpId="1" animBg="1"/>
      <p:bldP spid="209044" grpId="0" animBg="1"/>
      <p:bldP spid="209045" grpId="0" animBg="1"/>
      <p:bldP spid="209048" grpId="0" animBg="1"/>
      <p:bldP spid="209049" grpId="0" animBg="1"/>
      <p:bldP spid="209050" grpId="0" animBg="1"/>
      <p:bldP spid="209051" grpId="0" animBg="1"/>
      <p:bldP spid="209053" grpId="0" animBg="1"/>
      <p:bldP spid="209054" grpId="0" animBg="1"/>
      <p:bldP spid="209055" grpId="0" animBg="1"/>
      <p:bldP spid="209056" grpId="0" animBg="1"/>
      <p:bldP spid="209058" grpId="0" animBg="1"/>
      <p:bldP spid="209059" grpId="0" animBg="1"/>
      <p:bldP spid="209060" grpId="0" animBg="1"/>
      <p:bldP spid="209061" grpId="0" animBg="1"/>
      <p:bldP spid="209066" grpId="0" animBg="1"/>
      <p:bldP spid="209069" grpId="0" animBg="1"/>
      <p:bldP spid="209070" grpId="0" animBg="1"/>
      <p:bldP spid="209071" grpId="0" animBg="1"/>
      <p:bldP spid="209072" grpId="0" animBg="1"/>
      <p:bldP spid="209073" grpId="0" animBg="1"/>
      <p:bldP spid="209074" grpId="0" animBg="1"/>
      <p:bldP spid="209075" grpId="0" animBg="1"/>
      <p:bldP spid="209076" grpId="0" animBg="1"/>
      <p:bldP spid="209077" grpId="0" animBg="1"/>
      <p:bldP spid="209078" grpId="0" animBg="1"/>
      <p:bldP spid="209079" grpId="0" animBg="1"/>
      <p:bldP spid="209080" grpId="0" animBg="1"/>
      <p:bldP spid="209081" grpId="0" animBg="1"/>
      <p:bldP spid="209082" grpId="0" animBg="1"/>
      <p:bldP spid="209083" grpId="0" animBg="1"/>
      <p:bldP spid="209084" grpId="0" animBg="1"/>
      <p:bldP spid="209085" grpId="0" animBg="1"/>
      <p:bldP spid="209086" grpId="0" animBg="1"/>
      <p:bldP spid="209087" grpId="0" animBg="1"/>
      <p:bldP spid="209089" grpId="0" animBg="1"/>
      <p:bldP spid="209092" grpId="0" animBg="1"/>
      <p:bldP spid="209092" grpId="1" animBg="1"/>
      <p:bldP spid="209093" grpId="0" animBg="1"/>
      <p:bldP spid="209093" grpId="1" animBg="1"/>
      <p:bldP spid="209094" grpId="0" animBg="1"/>
      <p:bldP spid="209094" grpId="1" animBg="1"/>
      <p:bldP spid="209095" grpId="0" animBg="1"/>
      <p:bldP spid="209095" grpId="1" animBg="1"/>
      <p:bldP spid="209096" grpId="0" animBg="1"/>
      <p:bldP spid="209096" grpId="1" animBg="1"/>
      <p:bldP spid="209097" grpId="0" animBg="1"/>
      <p:bldP spid="209097" grpId="1" animBg="1"/>
      <p:bldP spid="209105" grpId="0" animBg="1"/>
      <p:bldP spid="209105" grpId="1" animBg="1"/>
      <p:bldP spid="209112" grpId="0" animBg="1"/>
      <p:bldP spid="209112" grpId="1" animBg="1"/>
      <p:bldP spid="209113" grpId="0" animBg="1"/>
      <p:bldP spid="209113" grpId="1" animBg="1"/>
      <p:bldP spid="209114" grpId="0" animBg="1"/>
      <p:bldP spid="209114" grpId="1" animBg="1"/>
      <p:bldP spid="209115" grpId="0" animBg="1"/>
      <p:bldP spid="209115" grpId="1" animBg="1"/>
      <p:bldP spid="209116" grpId="0" animBg="1"/>
      <p:bldP spid="209116" grpId="1" animBg="1"/>
      <p:bldP spid="209117" grpId="0" animBg="1"/>
      <p:bldP spid="209117" grpId="1" animBg="1"/>
      <p:bldP spid="209118" grpId="0" animBg="1"/>
      <p:bldP spid="209118" grpId="1" animBg="1"/>
      <p:bldP spid="209119" grpId="0" animBg="1"/>
      <p:bldP spid="209119" grpId="1" animBg="1"/>
      <p:bldP spid="209120" grpId="0" animBg="1"/>
      <p:bldP spid="209120" grpId="1" animBg="1"/>
      <p:bldP spid="209121" grpId="0" animBg="1"/>
      <p:bldP spid="209121" grpId="1" animBg="1"/>
      <p:bldP spid="209122" grpId="0" animBg="1"/>
      <p:bldP spid="209122" grpId="1" animBg="1"/>
      <p:bldP spid="209123" grpId="0" animBg="1"/>
      <p:bldP spid="209123" grpId="1" animBg="1"/>
      <p:bldP spid="209124" grpId="0" animBg="1"/>
      <p:bldP spid="209124" grpId="1" animBg="1"/>
      <p:bldP spid="209125" grpId="0" animBg="1"/>
      <p:bldP spid="209125" grpId="1" animBg="1"/>
      <p:bldP spid="328" grpId="0" animBg="1"/>
      <p:bldP spid="328" grpId="1" animBg="1"/>
      <p:bldP spid="333" grpId="0" animBg="1"/>
      <p:bldP spid="333" grpId="1" animBg="1"/>
      <p:bldP spid="337" grpId="0" animBg="1"/>
      <p:bldP spid="337" grpId="1" animBg="1"/>
      <p:bldP spid="340" grpId="0" animBg="1"/>
      <p:bldP spid="340" grpId="1" animBg="1"/>
      <p:bldP spid="342" grpId="0" animBg="1"/>
      <p:bldP spid="342" grpId="1" animBg="1"/>
      <p:bldP spid="344" grpId="0" animBg="1"/>
      <p:bldP spid="344" grpId="1" animBg="1"/>
      <p:bldP spid="345" grpId="0" animBg="1"/>
      <p:bldP spid="345" grpId="1" animBg="1"/>
      <p:bldP spid="347" grpId="0" animBg="1"/>
      <p:bldP spid="347" grpId="1" animBg="1"/>
      <p:bldP spid="349" grpId="0" animBg="1"/>
      <p:bldP spid="349" grpId="1" animBg="1"/>
      <p:bldP spid="350" grpId="0" animBg="1"/>
      <p:bldP spid="350" grpId="1" animBg="1"/>
      <p:bldP spid="352" grpId="0" animBg="1"/>
      <p:bldP spid="352" grpId="1" animBg="1"/>
      <p:bldP spid="353" grpId="0" animBg="1"/>
      <p:bldP spid="353" grpId="1" animBg="1"/>
      <p:bldP spid="355" grpId="0" animBg="1"/>
      <p:bldP spid="355" grpId="1" animBg="1"/>
      <p:bldP spid="357" grpId="0" animBg="1"/>
      <p:bldP spid="357" grpId="1" animBg="1"/>
      <p:bldP spid="368" grpId="0" animBg="1"/>
      <p:bldP spid="369" grpId="0" animBg="1"/>
      <p:bldP spid="373" grpId="0" animBg="1"/>
      <p:bldP spid="374" grpId="0" animBg="1"/>
      <p:bldP spid="375" grpId="0" animBg="1"/>
      <p:bldP spid="379" grpId="0" animBg="1"/>
      <p:bldP spid="380" grpId="0" animBg="1"/>
      <p:bldP spid="382" grpId="0" animBg="1"/>
      <p:bldP spid="384" grpId="0" animBg="1"/>
      <p:bldP spid="385" grpId="0" animBg="1"/>
      <p:bldP spid="393" grpId="0" animBg="1"/>
      <p:bldP spid="395" grpId="0" animBg="1"/>
      <p:bldP spid="399" grpId="0" animBg="1"/>
      <p:bldP spid="400" grpId="0" animBg="1"/>
      <p:bldP spid="402" grpId="0" animBg="1"/>
      <p:bldP spid="404" grpId="0" animBg="1"/>
      <p:bldP spid="408" grpId="0" animBg="1"/>
      <p:bldP spid="409" grpId="0" animBg="1"/>
      <p:bldP spid="414" grpId="0" animBg="1"/>
      <p:bldP spid="414" grpId="1" animBg="1"/>
      <p:bldP spid="415" grpId="0" animBg="1"/>
      <p:bldP spid="415" grpId="1" animBg="1"/>
      <p:bldP spid="416" grpId="0" animBg="1"/>
      <p:bldP spid="416" grpId="1" animBg="1"/>
      <p:bldP spid="417" grpId="0" animBg="1"/>
      <p:bldP spid="417" grpId="1" animBg="1"/>
      <p:bldP spid="418" grpId="0" animBg="1"/>
      <p:bldP spid="418" grpId="1" animBg="1"/>
      <p:bldP spid="419" grpId="0" animBg="1"/>
      <p:bldP spid="419" grpId="1" animBg="1"/>
      <p:bldP spid="420" grpId="0" animBg="1"/>
      <p:bldP spid="420" grpId="1" animBg="1"/>
      <p:bldP spid="422" grpId="0" animBg="1"/>
      <p:bldP spid="422" grpId="1" animBg="1"/>
      <p:bldP spid="423" grpId="0" animBg="1"/>
      <p:bldP spid="423" grpId="1" animBg="1"/>
      <p:bldP spid="424" grpId="0" animBg="1"/>
      <p:bldP spid="424"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100" b="1" dirty="0">
                <a:latin typeface="+mj-lt"/>
                <a:cs typeface="Arial" panose="020B0604020202020204" pitchFamily="34" charset="0"/>
              </a:rPr>
              <a:t>Principle of Position </a:t>
            </a:r>
            <a:r>
              <a:rPr lang="en-US" altLang="de-DE" sz="2100" b="1" dirty="0">
                <a:latin typeface="+mj-lt"/>
                <a:cs typeface="Times New Roman" panose="02020603050405020304" pitchFamily="18" charset="0"/>
              </a:rPr>
              <a:t>Determination</a:t>
            </a:r>
            <a:r>
              <a:rPr lang="en-US" altLang="de-DE" sz="2100" b="1" dirty="0">
                <a:latin typeface="+mj-lt"/>
                <a:cs typeface="Arial" panose="020B0604020202020204" pitchFamily="34" charset="0"/>
              </a:rPr>
              <a:t> by a BPM</a:t>
            </a:r>
          </a:p>
        </p:txBody>
      </p:sp>
      <p:sp>
        <p:nvSpPr>
          <p:cNvPr id="13317" name="Text Box 4"/>
          <p:cNvSpPr txBox="1">
            <a:spLocks noChangeArrowheads="1"/>
          </p:cNvSpPr>
          <p:nvPr/>
        </p:nvSpPr>
        <p:spPr bwMode="auto">
          <a:xfrm>
            <a:off x="279400" y="830419"/>
            <a:ext cx="8509000" cy="621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sym typeface="Symbol" pitchFamily="18" charset="2"/>
              </a:rPr>
              <a:t>The difference voltage between plates gives the beam’s center-of-mass </a:t>
            </a:r>
          </a:p>
          <a:p>
            <a:pPr algn="l">
              <a:lnSpc>
                <a:spcPct val="40000"/>
              </a:lnSpc>
              <a:buFont typeface="Symbol" pitchFamily="18" charset="2"/>
              <a:buChar char="®"/>
            </a:pPr>
            <a:r>
              <a:rPr lang="en-US" altLang="de-DE" sz="2000" b="1" dirty="0">
                <a:solidFill>
                  <a:srgbClr val="0000FF"/>
                </a:solidFill>
                <a:latin typeface="Calibri" panose="020F0502020204030204" pitchFamily="34" charset="0"/>
                <a:sym typeface="Symbol" pitchFamily="18" charset="2"/>
              </a:rPr>
              <a:t>most frequent  application</a:t>
            </a:r>
          </a:p>
        </p:txBody>
      </p:sp>
      <p:sp>
        <p:nvSpPr>
          <p:cNvPr id="302085" name="Text Box 5"/>
          <p:cNvSpPr txBox="1">
            <a:spLocks noChangeArrowheads="1"/>
          </p:cNvSpPr>
          <p:nvPr/>
        </p:nvSpPr>
        <p:spPr bwMode="auto">
          <a:xfrm>
            <a:off x="79057" y="3710414"/>
            <a:ext cx="8632825" cy="886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60000"/>
              </a:lnSpc>
            </a:pPr>
            <a:r>
              <a:rPr lang="en-US" altLang="de-DE" sz="2000" b="1" i="1" dirty="0">
                <a:latin typeface="Calibri" panose="020F0502020204030204" pitchFamily="34" charset="0"/>
                <a:cs typeface="Times New Roman" pitchFamily="18" charset="0"/>
              </a:rPr>
              <a:t>S(</a:t>
            </a:r>
            <a:r>
              <a:rPr lang="el-GR" altLang="de-DE" sz="2000" b="1" i="1" dirty="0">
                <a:latin typeface="Calibri" panose="020F0502020204030204" pitchFamily="34" charset="0"/>
                <a:cs typeface="Times New Roman" pitchFamily="18" charset="0"/>
              </a:rPr>
              <a:t>ω</a:t>
            </a:r>
            <a:r>
              <a:rPr lang="en-US" altLang="de-DE" sz="2000" b="1" i="1" dirty="0">
                <a:latin typeface="Calibri" panose="020F0502020204030204" pitchFamily="34" charset="0"/>
                <a:cs typeface="Times New Roman" pitchFamily="18" charset="0"/>
              </a:rPr>
              <a:t>,x)</a:t>
            </a:r>
            <a:r>
              <a:rPr lang="en-US" altLang="de-DE" dirty="0">
                <a:latin typeface="Calibri" panose="020F0502020204030204" pitchFamily="34" charset="0"/>
                <a:cs typeface="Times New Roman" pitchFamily="18" charset="0"/>
              </a:rPr>
              <a:t> is called </a:t>
            </a:r>
            <a:r>
              <a:rPr lang="en-US" altLang="de-DE" b="1" dirty="0">
                <a:latin typeface="Calibri" panose="020F0502020204030204" pitchFamily="34" charset="0"/>
                <a:cs typeface="Times New Roman" pitchFamily="18" charset="0"/>
              </a:rPr>
              <a:t>position sensitivity, </a:t>
            </a:r>
            <a:r>
              <a:rPr lang="en-US" altLang="de-DE" dirty="0">
                <a:latin typeface="Calibri" panose="020F0502020204030204" pitchFamily="34" charset="0"/>
                <a:cs typeface="Times New Roman" pitchFamily="18" charset="0"/>
              </a:rPr>
              <a:t>sometimes the inverse is used</a:t>
            </a:r>
            <a:r>
              <a:rPr lang="en-US" altLang="de-DE" b="1" dirty="0">
                <a:latin typeface="Calibri" panose="020F0502020204030204" pitchFamily="34" charset="0"/>
                <a:cs typeface="Times New Roman" pitchFamily="18" charset="0"/>
              </a:rPr>
              <a:t> </a:t>
            </a:r>
            <a:r>
              <a:rPr lang="en-US" altLang="de-DE" dirty="0">
                <a:latin typeface="Calibri" panose="020F0502020204030204" pitchFamily="34" charset="0"/>
                <a:cs typeface="Times New Roman" pitchFamily="18" charset="0"/>
              </a:rPr>
              <a:t> </a:t>
            </a:r>
            <a:r>
              <a:rPr lang="en-US" altLang="de-DE" b="1" i="1" dirty="0">
                <a:latin typeface="Calibri" panose="020F0502020204030204" pitchFamily="34" charset="0"/>
              </a:rPr>
              <a:t>k(</a:t>
            </a:r>
            <a:r>
              <a:rPr lang="el-GR" altLang="de-DE" b="1" i="1" dirty="0">
                <a:latin typeface="Calibri" panose="020F0502020204030204" pitchFamily="34" charset="0"/>
              </a:rPr>
              <a:t>ω</a:t>
            </a:r>
            <a:r>
              <a:rPr lang="en-US" altLang="de-DE" b="1" i="1" dirty="0">
                <a:latin typeface="Calibri" panose="020F0502020204030204" pitchFamily="34" charset="0"/>
              </a:rPr>
              <a:t>,x)=1/S(</a:t>
            </a:r>
            <a:r>
              <a:rPr lang="el-GR" altLang="de-DE" b="1" i="1" dirty="0">
                <a:latin typeface="Calibri" panose="020F0502020204030204" pitchFamily="34" charset="0"/>
              </a:rPr>
              <a:t>ω</a:t>
            </a:r>
            <a:r>
              <a:rPr lang="en-US" altLang="de-DE" b="1" i="1" dirty="0">
                <a:latin typeface="Calibri" panose="020F0502020204030204" pitchFamily="34" charset="0"/>
              </a:rPr>
              <a:t>,x)</a:t>
            </a:r>
            <a:r>
              <a:rPr lang="en-US" altLang="de-DE" dirty="0">
                <a:latin typeface="Calibri" panose="020F0502020204030204" pitchFamily="34" charset="0"/>
              </a:rPr>
              <a:t> </a:t>
            </a:r>
            <a:endParaRPr lang="en-US" altLang="de-DE" dirty="0">
              <a:latin typeface="Calibri" panose="020F0502020204030204" pitchFamily="34" charset="0"/>
              <a:cs typeface="Times New Roman" pitchFamily="18" charset="0"/>
            </a:endParaRPr>
          </a:p>
          <a:p>
            <a:pPr algn="l" eaLnBrk="1" hangingPunct="1">
              <a:lnSpc>
                <a:spcPct val="60000"/>
              </a:lnSpc>
            </a:pPr>
            <a:r>
              <a:rPr lang="en-US" altLang="de-DE" b="1" i="1" dirty="0">
                <a:latin typeface="Calibri" panose="020F0502020204030204" pitchFamily="34" charset="0"/>
                <a:cs typeface="Times New Roman" pitchFamily="18" charset="0"/>
              </a:rPr>
              <a:t>S</a:t>
            </a:r>
            <a:r>
              <a:rPr lang="en-US" altLang="de-DE" dirty="0">
                <a:latin typeface="Calibri" panose="020F0502020204030204" pitchFamily="34" charset="0"/>
                <a:cs typeface="Times New Roman" pitchFamily="18" charset="0"/>
              </a:rPr>
              <a:t> is a geometry dependent, non-linear function, </a:t>
            </a:r>
          </a:p>
          <a:p>
            <a:pPr algn="l" eaLnBrk="1" hangingPunct="1">
              <a:lnSpc>
                <a:spcPct val="60000"/>
              </a:lnSpc>
            </a:pPr>
            <a:r>
              <a:rPr lang="en-US" altLang="de-DE" dirty="0">
                <a:latin typeface="Calibri" panose="020F0502020204030204" pitchFamily="34" charset="0"/>
                <a:cs typeface="Times New Roman" pitchFamily="18" charset="0"/>
              </a:rPr>
              <a:t>Units:</a:t>
            </a:r>
            <a:r>
              <a:rPr lang="en-US" altLang="de-DE" b="1" dirty="0">
                <a:latin typeface="Calibri" panose="020F0502020204030204" pitchFamily="34" charset="0"/>
                <a:cs typeface="Times New Roman" pitchFamily="18" charset="0"/>
              </a:rPr>
              <a:t> </a:t>
            </a:r>
            <a:r>
              <a:rPr lang="en-US" altLang="de-DE" b="1" i="1" dirty="0">
                <a:latin typeface="Calibri" panose="020F0502020204030204" pitchFamily="34" charset="0"/>
                <a:cs typeface="Times New Roman" pitchFamily="18" charset="0"/>
              </a:rPr>
              <a:t>S</a:t>
            </a:r>
            <a:r>
              <a:rPr lang="en-US" altLang="de-DE" dirty="0">
                <a:latin typeface="Calibri" panose="020F0502020204030204" pitchFamily="34" charset="0"/>
                <a:cs typeface="Times New Roman" pitchFamily="18" charset="0"/>
              </a:rPr>
              <a:t>=[%/mm], sometimes </a:t>
            </a:r>
            <a:r>
              <a:rPr lang="en-US" altLang="de-DE" b="1" i="1" dirty="0">
                <a:latin typeface="Calibri" panose="020F0502020204030204" pitchFamily="34" charset="0"/>
                <a:cs typeface="Times New Roman" pitchFamily="18" charset="0"/>
              </a:rPr>
              <a:t>S</a:t>
            </a:r>
            <a:r>
              <a:rPr lang="en-US" altLang="de-DE" dirty="0">
                <a:latin typeface="Calibri" panose="020F0502020204030204" pitchFamily="34" charset="0"/>
                <a:cs typeface="Times New Roman" pitchFamily="18" charset="0"/>
              </a:rPr>
              <a:t>=[dB/mm] or </a:t>
            </a:r>
            <a:r>
              <a:rPr lang="en-US" altLang="de-DE" b="1" i="1" dirty="0">
                <a:latin typeface="Calibri" panose="020F0502020204030204" pitchFamily="34" charset="0"/>
                <a:cs typeface="Times New Roman" pitchFamily="18" charset="0"/>
              </a:rPr>
              <a:t>k</a:t>
            </a:r>
            <a:r>
              <a:rPr lang="en-US" altLang="de-DE" dirty="0">
                <a:latin typeface="Calibri" panose="020F0502020204030204" pitchFamily="34" charset="0"/>
                <a:cs typeface="Times New Roman" pitchFamily="18" charset="0"/>
              </a:rPr>
              <a:t>=[mm].</a:t>
            </a:r>
          </a:p>
        </p:txBody>
      </p:sp>
      <mc:AlternateContent xmlns:mc="http://schemas.openxmlformats.org/markup-compatibility/2006" xmlns:a14="http://schemas.microsoft.com/office/drawing/2010/main">
        <mc:Choice Requires="a14">
          <p:sp>
            <p:nvSpPr>
              <p:cNvPr id="13321" name="Object 8"/>
              <p:cNvSpPr txBox="1"/>
              <p:nvPr/>
            </p:nvSpPr>
            <p:spPr bwMode="auto">
              <a:xfrm>
                <a:off x="539750" y="1382713"/>
                <a:ext cx="2990850" cy="1438275"/>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n-GB" sz="1700" i="1">
                          <a:solidFill>
                            <a:srgbClr val="000000"/>
                          </a:solidFill>
                          <a:latin typeface="Cambria Math" panose="02040503050406030204" pitchFamily="18" charset="0"/>
                        </a:rPr>
                        <m:t>𝑦</m:t>
                      </m:r>
                      <m:r>
                        <m:rPr>
                          <m:aln/>
                        </m:rPr>
                        <a:rPr lang="en-GB" sz="1700" i="1">
                          <a:solidFill>
                            <a:srgbClr val="000000"/>
                          </a:solidFill>
                          <a:latin typeface="Cambria Math" panose="02040503050406030204" pitchFamily="18" charset="0"/>
                        </a:rPr>
                        <m:t>=</m:t>
                      </m:r>
                      <m:f>
                        <m:fPr>
                          <m:ctrlPr>
                            <a:rPr lang="en-GB" sz="1700" i="1">
                              <a:solidFill>
                                <a:srgbClr val="000000"/>
                              </a:solidFill>
                              <a:latin typeface="Cambria Math" panose="02040503050406030204" pitchFamily="18" charset="0"/>
                            </a:rPr>
                          </m:ctrlPr>
                        </m:fPr>
                        <m:num>
                          <m:r>
                            <a:rPr lang="en-GB" sz="1700" i="1">
                              <a:solidFill>
                                <a:srgbClr val="000000"/>
                              </a:solidFill>
                              <a:latin typeface="Cambria Math" panose="02040503050406030204" pitchFamily="18" charset="0"/>
                            </a:rPr>
                            <m:t>1</m:t>
                          </m:r>
                        </m:num>
                        <m:den>
                          <m:sSub>
                            <m:sSubPr>
                              <m:ctrlPr>
                                <a:rPr lang="en-GB" sz="1700" i="1">
                                  <a:solidFill>
                                    <a:srgbClr val="000000"/>
                                  </a:solidFill>
                                  <a:latin typeface="Cambria Math" panose="02040503050406030204" pitchFamily="18" charset="0"/>
                                </a:rPr>
                              </m:ctrlPr>
                            </m:sSubPr>
                            <m:e>
                              <m:r>
                                <a:rPr lang="en-GB" sz="1700" i="1">
                                  <a:solidFill>
                                    <a:srgbClr val="000000"/>
                                  </a:solidFill>
                                  <a:latin typeface="Cambria Math" panose="02040503050406030204" pitchFamily="18" charset="0"/>
                                </a:rPr>
                                <m:t>𝑆</m:t>
                              </m:r>
                            </m:e>
                            <m:sub>
                              <m:r>
                                <a:rPr lang="en-GB" sz="1700" i="1">
                                  <a:solidFill>
                                    <a:srgbClr val="000000"/>
                                  </a:solidFill>
                                  <a:latin typeface="Cambria Math" panose="02040503050406030204" pitchFamily="18" charset="0"/>
                                </a:rPr>
                                <m:t>𝑦</m:t>
                              </m:r>
                            </m:sub>
                          </m:sSub>
                          <m:r>
                            <a:rPr lang="en-GB" sz="1700" i="1">
                              <a:solidFill>
                                <a:srgbClr val="000000"/>
                              </a:solidFill>
                              <a:latin typeface="Cambria Math" panose="02040503050406030204" pitchFamily="18" charset="0"/>
                            </a:rPr>
                            <m:t>(</m:t>
                          </m:r>
                          <m:r>
                            <a:rPr lang="en-GB" sz="1700" i="1">
                              <a:solidFill>
                                <a:srgbClr val="000000"/>
                              </a:solidFill>
                              <a:latin typeface="Cambria Math" panose="02040503050406030204" pitchFamily="18" charset="0"/>
                            </a:rPr>
                            <m:t>𝜔</m:t>
                          </m:r>
                          <m:r>
                            <a:rPr lang="en-GB" sz="1700" i="1">
                              <a:solidFill>
                                <a:srgbClr val="000000"/>
                              </a:solidFill>
                              <a:latin typeface="Cambria Math" panose="02040503050406030204" pitchFamily="18" charset="0"/>
                            </a:rPr>
                            <m:t>)</m:t>
                          </m:r>
                        </m:den>
                      </m:f>
                      <m:r>
                        <a:rPr lang="en-GB" sz="1700" i="1">
                          <a:solidFill>
                            <a:srgbClr val="000000"/>
                          </a:solidFill>
                          <a:latin typeface="Cambria Math" panose="02040503050406030204" pitchFamily="18" charset="0"/>
                        </a:rPr>
                        <m:t>⋅</m:t>
                      </m:r>
                      <m:f>
                        <m:fPr>
                          <m:ctrlPr>
                            <a:rPr lang="en-GB" sz="1700" i="1">
                              <a:solidFill>
                                <a:srgbClr val="000000"/>
                              </a:solidFill>
                              <a:latin typeface="Cambria Math" panose="02040503050406030204" pitchFamily="18" charset="0"/>
                            </a:rPr>
                          </m:ctrlPr>
                        </m:fPr>
                        <m:num>
                          <m:sSub>
                            <m:sSubPr>
                              <m:ctrlPr>
                                <a:rPr lang="en-GB" sz="1700" i="1">
                                  <a:solidFill>
                                    <a:srgbClr val="000000"/>
                                  </a:solidFill>
                                  <a:latin typeface="Cambria Math" panose="02040503050406030204" pitchFamily="18" charset="0"/>
                                </a:rPr>
                              </m:ctrlPr>
                            </m:sSubPr>
                            <m:e>
                              <m:r>
                                <a:rPr lang="en-GB" sz="1700" i="1">
                                  <a:solidFill>
                                    <a:srgbClr val="000000"/>
                                  </a:solidFill>
                                  <a:latin typeface="Cambria Math" panose="02040503050406030204" pitchFamily="18" charset="0"/>
                                </a:rPr>
                                <m:t>𝑈</m:t>
                              </m:r>
                            </m:e>
                            <m:sub>
                              <m:r>
                                <a:rPr lang="en-GB" sz="1700" i="1">
                                  <a:solidFill>
                                    <a:srgbClr val="000000"/>
                                  </a:solidFill>
                                  <a:latin typeface="Cambria Math" panose="02040503050406030204" pitchFamily="18" charset="0"/>
                                </a:rPr>
                                <m:t>𝑢𝑝</m:t>
                              </m:r>
                            </m:sub>
                          </m:sSub>
                          <m:r>
                            <a:rPr lang="en-GB" sz="1700" i="1">
                              <a:solidFill>
                                <a:srgbClr val="000000"/>
                              </a:solidFill>
                              <a:latin typeface="Cambria Math" panose="02040503050406030204" pitchFamily="18" charset="0"/>
                            </a:rPr>
                            <m:t>−</m:t>
                          </m:r>
                          <m:sSub>
                            <m:sSubPr>
                              <m:ctrlPr>
                                <a:rPr lang="en-GB" sz="1700" i="1">
                                  <a:solidFill>
                                    <a:srgbClr val="000000"/>
                                  </a:solidFill>
                                  <a:latin typeface="Cambria Math" panose="02040503050406030204" pitchFamily="18" charset="0"/>
                                </a:rPr>
                              </m:ctrlPr>
                            </m:sSubPr>
                            <m:e>
                              <m:r>
                                <a:rPr lang="en-GB" sz="1700" i="1">
                                  <a:solidFill>
                                    <a:srgbClr val="000000"/>
                                  </a:solidFill>
                                  <a:latin typeface="Cambria Math" panose="02040503050406030204" pitchFamily="18" charset="0"/>
                                </a:rPr>
                                <m:t>𝑈</m:t>
                              </m:r>
                            </m:e>
                            <m:sub>
                              <m:r>
                                <a:rPr lang="en-GB" sz="1700" i="1">
                                  <a:solidFill>
                                    <a:srgbClr val="000000"/>
                                  </a:solidFill>
                                  <a:latin typeface="Cambria Math" panose="02040503050406030204" pitchFamily="18" charset="0"/>
                                </a:rPr>
                                <m:t>𝑑𝑜𝑤𝑛</m:t>
                              </m:r>
                            </m:sub>
                          </m:sSub>
                        </m:num>
                        <m:den>
                          <m:sSub>
                            <m:sSubPr>
                              <m:ctrlPr>
                                <a:rPr lang="en-GB" sz="1700" i="1">
                                  <a:solidFill>
                                    <a:srgbClr val="000000"/>
                                  </a:solidFill>
                                  <a:latin typeface="Cambria Math" panose="02040503050406030204" pitchFamily="18" charset="0"/>
                                </a:rPr>
                              </m:ctrlPr>
                            </m:sSubPr>
                            <m:e>
                              <m:r>
                                <a:rPr lang="en-GB" sz="1700" i="1">
                                  <a:solidFill>
                                    <a:srgbClr val="000000"/>
                                  </a:solidFill>
                                  <a:latin typeface="Cambria Math" panose="02040503050406030204" pitchFamily="18" charset="0"/>
                                </a:rPr>
                                <m:t>𝑈</m:t>
                              </m:r>
                            </m:e>
                            <m:sub>
                              <m:r>
                                <a:rPr lang="en-GB" sz="1700" i="1">
                                  <a:solidFill>
                                    <a:srgbClr val="000000"/>
                                  </a:solidFill>
                                  <a:latin typeface="Cambria Math" panose="02040503050406030204" pitchFamily="18" charset="0"/>
                                </a:rPr>
                                <m:t>𝑢𝑝</m:t>
                              </m:r>
                            </m:sub>
                          </m:sSub>
                          <m:r>
                            <a:rPr lang="en-GB" sz="1700" i="1">
                              <a:solidFill>
                                <a:srgbClr val="000000"/>
                              </a:solidFill>
                              <a:latin typeface="Cambria Math" panose="02040503050406030204" pitchFamily="18" charset="0"/>
                            </a:rPr>
                            <m:t>+</m:t>
                          </m:r>
                          <m:sSub>
                            <m:sSubPr>
                              <m:ctrlPr>
                                <a:rPr lang="en-GB" sz="1700" i="1">
                                  <a:solidFill>
                                    <a:srgbClr val="000000"/>
                                  </a:solidFill>
                                  <a:latin typeface="Cambria Math" panose="02040503050406030204" pitchFamily="18" charset="0"/>
                                </a:rPr>
                              </m:ctrlPr>
                            </m:sSubPr>
                            <m:e>
                              <m:r>
                                <a:rPr lang="en-GB" sz="1700" i="1">
                                  <a:solidFill>
                                    <a:srgbClr val="000000"/>
                                  </a:solidFill>
                                  <a:latin typeface="Cambria Math" panose="02040503050406030204" pitchFamily="18" charset="0"/>
                                </a:rPr>
                                <m:t>𝑈</m:t>
                              </m:r>
                            </m:e>
                            <m:sub>
                              <m:r>
                                <a:rPr lang="en-GB" sz="1700" i="1">
                                  <a:solidFill>
                                    <a:srgbClr val="000000"/>
                                  </a:solidFill>
                                  <a:latin typeface="Cambria Math" panose="02040503050406030204" pitchFamily="18" charset="0"/>
                                </a:rPr>
                                <m:t>𝑑𝑜𝑤𝑛</m:t>
                              </m:r>
                            </m:sub>
                          </m:sSub>
                        </m:den>
                      </m:f>
                      <m:r>
                        <m:rPr>
                          <m:aln/>
                        </m:rPr>
                        <a:rPr lang="en-GB" sz="1700" i="1">
                          <a:solidFill>
                            <a:srgbClr val="000000"/>
                          </a:solidFill>
                          <a:latin typeface="Cambria Math" panose="02040503050406030204" pitchFamily="18" charset="0"/>
                        </a:rPr>
                        <m:t>≡</m:t>
                      </m:r>
                      <m:f>
                        <m:fPr>
                          <m:ctrlPr>
                            <a:rPr lang="en-GB" sz="1700" i="1">
                              <a:solidFill>
                                <a:srgbClr val="000000"/>
                              </a:solidFill>
                              <a:latin typeface="Cambria Math" panose="02040503050406030204" pitchFamily="18" charset="0"/>
                            </a:rPr>
                          </m:ctrlPr>
                        </m:fPr>
                        <m:num>
                          <m:r>
                            <a:rPr lang="en-GB" sz="1700" i="1">
                              <a:solidFill>
                                <a:srgbClr val="000000"/>
                              </a:solidFill>
                              <a:latin typeface="Cambria Math" panose="02040503050406030204" pitchFamily="18" charset="0"/>
                            </a:rPr>
                            <m:t>1</m:t>
                          </m:r>
                        </m:num>
                        <m:den>
                          <m:sSub>
                            <m:sSubPr>
                              <m:ctrlPr>
                                <a:rPr lang="en-GB" sz="1700" i="1">
                                  <a:solidFill>
                                    <a:srgbClr val="000000"/>
                                  </a:solidFill>
                                  <a:latin typeface="Cambria Math" panose="02040503050406030204" pitchFamily="18" charset="0"/>
                                </a:rPr>
                              </m:ctrlPr>
                            </m:sSubPr>
                            <m:e>
                              <m:r>
                                <a:rPr lang="en-GB" sz="1700" i="1">
                                  <a:solidFill>
                                    <a:srgbClr val="000000"/>
                                  </a:solidFill>
                                  <a:latin typeface="Cambria Math" panose="02040503050406030204" pitchFamily="18" charset="0"/>
                                </a:rPr>
                                <m:t>𝑆</m:t>
                              </m:r>
                            </m:e>
                            <m:sub>
                              <m:r>
                                <a:rPr lang="en-GB" sz="1700" i="1">
                                  <a:solidFill>
                                    <a:srgbClr val="000000"/>
                                  </a:solidFill>
                                  <a:latin typeface="Cambria Math" panose="02040503050406030204" pitchFamily="18" charset="0"/>
                                </a:rPr>
                                <m:t>𝑦</m:t>
                              </m:r>
                            </m:sub>
                          </m:sSub>
                        </m:den>
                      </m:f>
                      <m:r>
                        <a:rPr lang="en-GB" sz="1700" i="1">
                          <a:solidFill>
                            <a:srgbClr val="000000"/>
                          </a:solidFill>
                          <a:latin typeface="Cambria Math" panose="02040503050406030204" pitchFamily="18" charset="0"/>
                        </a:rPr>
                        <m:t>⋅</m:t>
                      </m:r>
                      <m:f>
                        <m:fPr>
                          <m:ctrlPr>
                            <a:rPr lang="en-GB" sz="1700" i="1">
                              <a:solidFill>
                                <a:srgbClr val="000000"/>
                              </a:solidFill>
                              <a:latin typeface="Cambria Math" panose="02040503050406030204" pitchFamily="18" charset="0"/>
                            </a:rPr>
                          </m:ctrlPr>
                        </m:fPr>
                        <m:num>
                          <m:r>
                            <m:rPr>
                              <m:sty m:val="p"/>
                            </m:rPr>
                            <a:rPr lang="en-GB" sz="1700" i="1">
                              <a:solidFill>
                                <a:srgbClr val="000000"/>
                              </a:solidFill>
                              <a:latin typeface="Cambria Math" panose="02040503050406030204" pitchFamily="18" charset="0"/>
                            </a:rPr>
                            <m:t>Δ</m:t>
                          </m:r>
                          <m:sSub>
                            <m:sSubPr>
                              <m:ctrlPr>
                                <a:rPr lang="en-GB" sz="1700" i="1">
                                  <a:solidFill>
                                    <a:srgbClr val="000000"/>
                                  </a:solidFill>
                                  <a:latin typeface="Cambria Math" panose="02040503050406030204" pitchFamily="18" charset="0"/>
                                </a:rPr>
                              </m:ctrlPr>
                            </m:sSubPr>
                            <m:e>
                              <m:r>
                                <a:rPr lang="en-GB" sz="1700" i="1">
                                  <a:solidFill>
                                    <a:srgbClr val="000000"/>
                                  </a:solidFill>
                                  <a:latin typeface="Cambria Math" panose="02040503050406030204" pitchFamily="18" charset="0"/>
                                </a:rPr>
                                <m:t>𝑈</m:t>
                              </m:r>
                            </m:e>
                            <m:sub>
                              <m:r>
                                <a:rPr lang="en-GB" sz="1700" i="1">
                                  <a:solidFill>
                                    <a:srgbClr val="000000"/>
                                  </a:solidFill>
                                  <a:latin typeface="Cambria Math" panose="02040503050406030204" pitchFamily="18" charset="0"/>
                                </a:rPr>
                                <m:t>𝑦</m:t>
                              </m:r>
                            </m:sub>
                          </m:sSub>
                        </m:num>
                        <m:den>
                          <m:r>
                            <m:rPr>
                              <m:sty m:val="p"/>
                            </m:rPr>
                            <a:rPr lang="en-GB" sz="1700" i="1">
                              <a:solidFill>
                                <a:srgbClr val="000000"/>
                              </a:solidFill>
                              <a:latin typeface="Cambria Math" panose="02040503050406030204" pitchFamily="18" charset="0"/>
                            </a:rPr>
                            <m:t>Σ</m:t>
                          </m:r>
                          <m:sSub>
                            <m:sSubPr>
                              <m:ctrlPr>
                                <a:rPr lang="en-GB" sz="1700" i="1">
                                  <a:solidFill>
                                    <a:srgbClr val="000000"/>
                                  </a:solidFill>
                                  <a:latin typeface="Cambria Math" panose="02040503050406030204" pitchFamily="18" charset="0"/>
                                </a:rPr>
                              </m:ctrlPr>
                            </m:sSubPr>
                            <m:e>
                              <m:r>
                                <a:rPr lang="en-GB" sz="1700" i="1">
                                  <a:solidFill>
                                    <a:srgbClr val="000000"/>
                                  </a:solidFill>
                                  <a:latin typeface="Cambria Math" panose="02040503050406030204" pitchFamily="18" charset="0"/>
                                </a:rPr>
                                <m:t>𝑈</m:t>
                              </m:r>
                            </m:e>
                            <m:sub>
                              <m:r>
                                <a:rPr lang="en-GB" sz="1700" i="1">
                                  <a:solidFill>
                                    <a:srgbClr val="000000"/>
                                  </a:solidFill>
                                  <a:latin typeface="Cambria Math" panose="02040503050406030204" pitchFamily="18" charset="0"/>
                                </a:rPr>
                                <m:t>𝑦</m:t>
                              </m:r>
                            </m:sub>
                          </m:sSub>
                        </m:den>
                      </m:f>
                    </m:oMath>
                  </m:oMathPara>
                </a14:m>
                <a:endParaRPr lang="en-GB" sz="1700" dirty="0"/>
              </a:p>
            </p:txBody>
          </p:sp>
        </mc:Choice>
        <mc:Fallback xmlns="">
          <p:sp>
            <p:nvSpPr>
              <p:cNvPr id="13321" name="Object 8"/>
              <p:cNvSpPr txBox="1">
                <a:spLocks noRot="1" noChangeAspect="1" noMove="1" noResize="1" noEditPoints="1" noAdjustHandles="1" noChangeArrowheads="1" noChangeShapeType="1" noTextEdit="1"/>
              </p:cNvSpPr>
              <p:nvPr/>
            </p:nvSpPr>
            <p:spPr bwMode="auto">
              <a:xfrm>
                <a:off x="539750" y="1382713"/>
                <a:ext cx="2990850" cy="1438275"/>
              </a:xfrm>
              <a:prstGeom prst="rect">
                <a:avLst/>
              </a:prstGeom>
              <a:blipFill>
                <a:blip r:embed="rId3"/>
                <a:stretch>
                  <a:fillRect/>
                </a:stretch>
              </a:blipFill>
              <a:ln>
                <a:noFill/>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322" name="Object 9"/>
              <p:cNvSpPr txBox="1"/>
              <p:nvPr/>
            </p:nvSpPr>
            <p:spPr bwMode="auto">
              <a:xfrm>
                <a:off x="357188" y="2681288"/>
                <a:ext cx="3173412" cy="747712"/>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n-GB" sz="1700" i="1">
                          <a:solidFill>
                            <a:srgbClr val="000000"/>
                          </a:solidFill>
                          <a:latin typeface="Cambria Math" panose="02040503050406030204" pitchFamily="18" charset="0"/>
                        </a:rPr>
                        <m:t>𝑥</m:t>
                      </m:r>
                      <m:r>
                        <a:rPr lang="en-GB" sz="1700" i="1">
                          <a:solidFill>
                            <a:srgbClr val="000000"/>
                          </a:solidFill>
                          <a:latin typeface="Cambria Math" panose="02040503050406030204" pitchFamily="18" charset="0"/>
                        </a:rPr>
                        <m:t>=</m:t>
                      </m:r>
                      <m:f>
                        <m:fPr>
                          <m:ctrlPr>
                            <a:rPr lang="en-GB" sz="1700" i="1">
                              <a:solidFill>
                                <a:srgbClr val="000000"/>
                              </a:solidFill>
                              <a:latin typeface="Cambria Math" panose="02040503050406030204" pitchFamily="18" charset="0"/>
                            </a:rPr>
                          </m:ctrlPr>
                        </m:fPr>
                        <m:num>
                          <m:r>
                            <a:rPr lang="en-GB" sz="1700" i="1">
                              <a:solidFill>
                                <a:srgbClr val="000000"/>
                              </a:solidFill>
                              <a:latin typeface="Cambria Math" panose="02040503050406030204" pitchFamily="18" charset="0"/>
                            </a:rPr>
                            <m:t>1</m:t>
                          </m:r>
                        </m:num>
                        <m:den>
                          <m:sSub>
                            <m:sSubPr>
                              <m:ctrlPr>
                                <a:rPr lang="en-GB" sz="1700" i="1">
                                  <a:solidFill>
                                    <a:srgbClr val="000000"/>
                                  </a:solidFill>
                                  <a:latin typeface="Cambria Math" panose="02040503050406030204" pitchFamily="18" charset="0"/>
                                </a:rPr>
                              </m:ctrlPr>
                            </m:sSubPr>
                            <m:e>
                              <m:r>
                                <a:rPr lang="en-GB" sz="1700" i="1">
                                  <a:solidFill>
                                    <a:srgbClr val="000000"/>
                                  </a:solidFill>
                                  <a:latin typeface="Cambria Math" panose="02040503050406030204" pitchFamily="18" charset="0"/>
                                </a:rPr>
                                <m:t>𝑆</m:t>
                              </m:r>
                            </m:e>
                            <m:sub>
                              <m:r>
                                <a:rPr lang="en-GB" sz="1700" i="1">
                                  <a:solidFill>
                                    <a:srgbClr val="000000"/>
                                  </a:solidFill>
                                  <a:latin typeface="Cambria Math" panose="02040503050406030204" pitchFamily="18" charset="0"/>
                                </a:rPr>
                                <m:t>𝑥</m:t>
                              </m:r>
                            </m:sub>
                          </m:sSub>
                          <m:r>
                            <a:rPr lang="en-GB" sz="1700" i="1">
                              <a:solidFill>
                                <a:srgbClr val="000000"/>
                              </a:solidFill>
                              <a:latin typeface="Cambria Math" panose="02040503050406030204" pitchFamily="18" charset="0"/>
                            </a:rPr>
                            <m:t>(</m:t>
                          </m:r>
                          <m:r>
                            <a:rPr lang="en-GB" sz="1700" i="1">
                              <a:solidFill>
                                <a:srgbClr val="000000"/>
                              </a:solidFill>
                              <a:latin typeface="Cambria Math" panose="02040503050406030204" pitchFamily="18" charset="0"/>
                            </a:rPr>
                            <m:t>𝜔</m:t>
                          </m:r>
                          <m:r>
                            <a:rPr lang="en-GB" sz="1700" i="1">
                              <a:solidFill>
                                <a:srgbClr val="000000"/>
                              </a:solidFill>
                              <a:latin typeface="Cambria Math" panose="02040503050406030204" pitchFamily="18" charset="0"/>
                            </a:rPr>
                            <m:t>)</m:t>
                          </m:r>
                        </m:den>
                      </m:f>
                      <m:r>
                        <a:rPr lang="en-GB" sz="1700" i="1">
                          <a:solidFill>
                            <a:srgbClr val="000000"/>
                          </a:solidFill>
                          <a:latin typeface="Cambria Math" panose="02040503050406030204" pitchFamily="18" charset="0"/>
                        </a:rPr>
                        <m:t>⋅</m:t>
                      </m:r>
                      <m:f>
                        <m:fPr>
                          <m:ctrlPr>
                            <a:rPr lang="en-GB" sz="1700" i="1">
                              <a:solidFill>
                                <a:srgbClr val="000000"/>
                              </a:solidFill>
                              <a:latin typeface="Cambria Math" panose="02040503050406030204" pitchFamily="18" charset="0"/>
                            </a:rPr>
                          </m:ctrlPr>
                        </m:fPr>
                        <m:num>
                          <m:sSub>
                            <m:sSubPr>
                              <m:ctrlPr>
                                <a:rPr lang="en-GB" sz="1700" i="1">
                                  <a:solidFill>
                                    <a:srgbClr val="000000"/>
                                  </a:solidFill>
                                  <a:latin typeface="Cambria Math" panose="02040503050406030204" pitchFamily="18" charset="0"/>
                                </a:rPr>
                              </m:ctrlPr>
                            </m:sSubPr>
                            <m:e>
                              <m:r>
                                <a:rPr lang="en-GB" sz="1700" i="1">
                                  <a:solidFill>
                                    <a:srgbClr val="000000"/>
                                  </a:solidFill>
                                  <a:latin typeface="Cambria Math" panose="02040503050406030204" pitchFamily="18" charset="0"/>
                                </a:rPr>
                                <m:t>𝑈</m:t>
                              </m:r>
                            </m:e>
                            <m:sub>
                              <m:r>
                                <a:rPr lang="en-GB" sz="1700" i="1">
                                  <a:solidFill>
                                    <a:srgbClr val="000000"/>
                                  </a:solidFill>
                                  <a:latin typeface="Cambria Math" panose="02040503050406030204" pitchFamily="18" charset="0"/>
                                </a:rPr>
                                <m:t>𝑟𝑖𝑔h𝑡</m:t>
                              </m:r>
                            </m:sub>
                          </m:sSub>
                          <m:r>
                            <a:rPr lang="en-GB" sz="1700" i="1">
                              <a:solidFill>
                                <a:srgbClr val="000000"/>
                              </a:solidFill>
                              <a:latin typeface="Cambria Math" panose="02040503050406030204" pitchFamily="18" charset="0"/>
                            </a:rPr>
                            <m:t>−</m:t>
                          </m:r>
                          <m:sSub>
                            <m:sSubPr>
                              <m:ctrlPr>
                                <a:rPr lang="en-GB" sz="1700" i="1">
                                  <a:solidFill>
                                    <a:srgbClr val="000000"/>
                                  </a:solidFill>
                                  <a:latin typeface="Cambria Math" panose="02040503050406030204" pitchFamily="18" charset="0"/>
                                </a:rPr>
                              </m:ctrlPr>
                            </m:sSubPr>
                            <m:e>
                              <m:r>
                                <a:rPr lang="en-GB" sz="1700" i="1">
                                  <a:solidFill>
                                    <a:srgbClr val="000000"/>
                                  </a:solidFill>
                                  <a:latin typeface="Cambria Math" panose="02040503050406030204" pitchFamily="18" charset="0"/>
                                </a:rPr>
                                <m:t>𝑈</m:t>
                              </m:r>
                            </m:e>
                            <m:sub>
                              <m:r>
                                <a:rPr lang="en-GB" sz="1700" i="1">
                                  <a:solidFill>
                                    <a:srgbClr val="000000"/>
                                  </a:solidFill>
                                  <a:latin typeface="Cambria Math" panose="02040503050406030204" pitchFamily="18" charset="0"/>
                                </a:rPr>
                                <m:t>𝑙𝑒𝑓𝑡</m:t>
                              </m:r>
                            </m:sub>
                          </m:sSub>
                        </m:num>
                        <m:den>
                          <m:sSub>
                            <m:sSubPr>
                              <m:ctrlPr>
                                <a:rPr lang="en-GB" sz="1700" i="1">
                                  <a:solidFill>
                                    <a:srgbClr val="000000"/>
                                  </a:solidFill>
                                  <a:latin typeface="Cambria Math" panose="02040503050406030204" pitchFamily="18" charset="0"/>
                                </a:rPr>
                              </m:ctrlPr>
                            </m:sSubPr>
                            <m:e>
                              <m:r>
                                <a:rPr lang="en-GB" sz="1700" i="1">
                                  <a:solidFill>
                                    <a:srgbClr val="000000"/>
                                  </a:solidFill>
                                  <a:latin typeface="Cambria Math" panose="02040503050406030204" pitchFamily="18" charset="0"/>
                                </a:rPr>
                                <m:t>𝑈</m:t>
                              </m:r>
                            </m:e>
                            <m:sub>
                              <m:r>
                                <a:rPr lang="en-GB" sz="1700" i="1">
                                  <a:solidFill>
                                    <a:srgbClr val="000000"/>
                                  </a:solidFill>
                                  <a:latin typeface="Cambria Math" panose="02040503050406030204" pitchFamily="18" charset="0"/>
                                </a:rPr>
                                <m:t>𝑟𝑖𝑔h𝑡</m:t>
                              </m:r>
                            </m:sub>
                          </m:sSub>
                          <m:r>
                            <a:rPr lang="en-GB" sz="1700" i="1">
                              <a:solidFill>
                                <a:srgbClr val="000000"/>
                              </a:solidFill>
                              <a:latin typeface="Cambria Math" panose="02040503050406030204" pitchFamily="18" charset="0"/>
                            </a:rPr>
                            <m:t>+</m:t>
                          </m:r>
                          <m:sSub>
                            <m:sSubPr>
                              <m:ctrlPr>
                                <a:rPr lang="en-GB" sz="1700" i="1">
                                  <a:solidFill>
                                    <a:srgbClr val="000000"/>
                                  </a:solidFill>
                                  <a:latin typeface="Cambria Math" panose="02040503050406030204" pitchFamily="18" charset="0"/>
                                </a:rPr>
                              </m:ctrlPr>
                            </m:sSubPr>
                            <m:e>
                              <m:r>
                                <a:rPr lang="en-GB" sz="1700" i="1">
                                  <a:solidFill>
                                    <a:srgbClr val="000000"/>
                                  </a:solidFill>
                                  <a:latin typeface="Cambria Math" panose="02040503050406030204" pitchFamily="18" charset="0"/>
                                </a:rPr>
                                <m:t>𝑈</m:t>
                              </m:r>
                            </m:e>
                            <m:sub>
                              <m:r>
                                <a:rPr lang="en-GB" sz="1700" i="1">
                                  <a:solidFill>
                                    <a:srgbClr val="000000"/>
                                  </a:solidFill>
                                  <a:latin typeface="Cambria Math" panose="02040503050406030204" pitchFamily="18" charset="0"/>
                                </a:rPr>
                                <m:t>𝑙𝑒𝑓𝑡</m:t>
                              </m:r>
                            </m:sub>
                          </m:sSub>
                        </m:den>
                      </m:f>
                    </m:oMath>
                  </m:oMathPara>
                </a14:m>
                <a:endParaRPr lang="en-GB" sz="1700" dirty="0"/>
              </a:p>
            </p:txBody>
          </p:sp>
        </mc:Choice>
        <mc:Fallback xmlns="">
          <p:sp>
            <p:nvSpPr>
              <p:cNvPr id="13322" name="Object 9"/>
              <p:cNvSpPr txBox="1">
                <a:spLocks noRot="1" noChangeAspect="1" noMove="1" noResize="1" noEditPoints="1" noAdjustHandles="1" noChangeArrowheads="1" noChangeShapeType="1" noTextEdit="1"/>
              </p:cNvSpPr>
              <p:nvPr/>
            </p:nvSpPr>
            <p:spPr bwMode="auto">
              <a:xfrm>
                <a:off x="357188" y="2681288"/>
                <a:ext cx="3173412" cy="747712"/>
              </a:xfrm>
              <a:prstGeom prst="rect">
                <a:avLst/>
              </a:prstGeom>
              <a:blipFill>
                <a:blip r:embed="rId4"/>
                <a:stretch>
                  <a:fillRect/>
                </a:stretch>
              </a:blipFill>
              <a:ln>
                <a:noFill/>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2090" name="Text Box 10"/>
              <p:cNvSpPr txBox="1">
                <a:spLocks noChangeArrowheads="1"/>
              </p:cNvSpPr>
              <p:nvPr/>
            </p:nvSpPr>
            <p:spPr bwMode="auto">
              <a:xfrm>
                <a:off x="1039161" y="5557414"/>
                <a:ext cx="3564012" cy="581378"/>
              </a:xfrm>
              <a:prstGeom prst="rect">
                <a:avLst/>
              </a:prstGeom>
              <a:noFill/>
              <a:ln w="25400" algn="ctr">
                <a:solidFill>
                  <a:srgbClr val="0000FF"/>
                </a:solidFill>
                <a:miter lim="800000"/>
                <a:headEnd/>
                <a:tailEnd/>
              </a:ln>
              <a:effectLst/>
              <a:extLst>
                <a:ext uri="{909E8E84-426E-40DD-AFC4-6F175D3DCCD1}">
                  <a14:hiddenFill>
                    <a:solidFill>
                      <a:srgbClr val="FFFFFF"/>
                    </a:solidFill>
                  </a14:hiddenFill>
                </a:ext>
                <a:ext uri="{AF507438-7753-43E0-B8FC-AC1667EBCBE1}">
                  <a14:hiddenEffects>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2000" b="1" dirty="0">
                    <a:solidFill>
                      <a:srgbClr val="0000FF"/>
                    </a:solidFill>
                    <a:latin typeface="Calibri" panose="020F0502020204030204" pitchFamily="34" charset="0"/>
                  </a:rPr>
                  <a:t>It is at least: </a:t>
                </a:r>
                <a14:m>
                  <m:oMath xmlns:m="http://schemas.openxmlformats.org/officeDocument/2006/math">
                    <m:r>
                      <a:rPr lang="en-US" altLang="de-DE" sz="2200" b="1" i="1" smtClean="0">
                        <a:solidFill>
                          <a:srgbClr val="0000FF"/>
                        </a:solidFill>
                        <a:latin typeface="Cambria Math" panose="02040503050406030204" pitchFamily="18" charset="0"/>
                        <a:ea typeface="Cambria Math" panose="02040503050406030204" pitchFamily="18" charset="0"/>
                      </a:rPr>
                      <m:t>∆</m:t>
                    </m:r>
                    <m:r>
                      <a:rPr lang="de-DE" altLang="de-DE" sz="2200" b="1" i="1" smtClean="0">
                        <a:solidFill>
                          <a:srgbClr val="0000FF"/>
                        </a:solidFill>
                        <a:latin typeface="Cambria Math" panose="02040503050406030204" pitchFamily="18" charset="0"/>
                        <a:ea typeface="Cambria Math" panose="02040503050406030204" pitchFamily="18" charset="0"/>
                      </a:rPr>
                      <m:t>𝑼</m:t>
                    </m:r>
                    <m:r>
                      <a:rPr lang="de-DE" altLang="de-DE" sz="2200" b="1" i="1" smtClean="0">
                        <a:solidFill>
                          <a:srgbClr val="0000FF"/>
                        </a:solidFill>
                        <a:latin typeface="Cambria Math" panose="02040503050406030204" pitchFamily="18" charset="0"/>
                        <a:ea typeface="Cambria Math" panose="02040503050406030204" pitchFamily="18" charset="0"/>
                      </a:rPr>
                      <m:t> ≪ </m:t>
                    </m:r>
                    <m:box>
                      <m:boxPr>
                        <m:ctrlPr>
                          <a:rPr lang="de-DE" altLang="de-DE" sz="2200" b="1" i="1" smtClean="0">
                            <a:solidFill>
                              <a:srgbClr val="0000FF"/>
                            </a:solidFill>
                            <a:latin typeface="Cambria Math" panose="02040503050406030204" pitchFamily="18" charset="0"/>
                            <a:ea typeface="Cambria Math" panose="02040503050406030204" pitchFamily="18" charset="0"/>
                          </a:rPr>
                        </m:ctrlPr>
                      </m:boxPr>
                      <m:e>
                        <m:f>
                          <m:fPr>
                            <m:ctrlPr>
                              <a:rPr lang="de-DE" altLang="de-DE" sz="2200" b="1" i="1" smtClean="0">
                                <a:solidFill>
                                  <a:srgbClr val="0000FF"/>
                                </a:solidFill>
                                <a:latin typeface="Cambria Math" panose="02040503050406030204" pitchFamily="18" charset="0"/>
                                <a:ea typeface="Cambria Math" panose="02040503050406030204" pitchFamily="18" charset="0"/>
                              </a:rPr>
                            </m:ctrlPr>
                          </m:fPr>
                          <m:num>
                            <m:r>
                              <a:rPr lang="de-DE" altLang="de-DE" sz="2200" b="1" i="1" smtClean="0">
                                <a:solidFill>
                                  <a:srgbClr val="0000FF"/>
                                </a:solidFill>
                                <a:latin typeface="Cambria Math" panose="02040503050406030204" pitchFamily="18" charset="0"/>
                                <a:ea typeface="Cambria Math" panose="02040503050406030204" pitchFamily="18" charset="0"/>
                              </a:rPr>
                              <m:t>𝟏</m:t>
                            </m:r>
                          </m:num>
                          <m:den>
                            <m:r>
                              <a:rPr lang="de-DE" altLang="de-DE" sz="2200" b="1" i="1" smtClean="0">
                                <a:solidFill>
                                  <a:srgbClr val="0000FF"/>
                                </a:solidFill>
                                <a:latin typeface="Cambria Math" panose="02040503050406030204" pitchFamily="18" charset="0"/>
                                <a:ea typeface="Cambria Math" panose="02040503050406030204" pitchFamily="18" charset="0"/>
                              </a:rPr>
                              <m:t>𝟏𝟎</m:t>
                            </m:r>
                          </m:den>
                        </m:f>
                        <m:r>
                          <a:rPr lang="de-DE" altLang="de-DE" sz="2200" b="1" i="1" smtClean="0">
                            <a:solidFill>
                              <a:srgbClr val="0000FF"/>
                            </a:solidFill>
                            <a:latin typeface="Cambria Math" panose="02040503050406030204" pitchFamily="18" charset="0"/>
                            <a:ea typeface="Cambria Math" panose="02040503050406030204" pitchFamily="18" charset="0"/>
                          </a:rPr>
                          <m:t> </m:t>
                        </m:r>
                      </m:e>
                    </m:box>
                    <m:r>
                      <a:rPr lang="de-DE" altLang="de-DE" sz="2200" b="1" i="1" smtClean="0">
                        <a:solidFill>
                          <a:srgbClr val="0000FF"/>
                        </a:solidFill>
                        <a:latin typeface="Cambria Math" panose="02040503050406030204" pitchFamily="18" charset="0"/>
                        <a:ea typeface="Cambria Math" panose="02040503050406030204" pitchFamily="18" charset="0"/>
                      </a:rPr>
                      <m:t>𝚺</m:t>
                    </m:r>
                    <m:r>
                      <a:rPr lang="de-DE" altLang="de-DE" sz="2200" b="1" i="1" smtClean="0">
                        <a:solidFill>
                          <a:srgbClr val="0000FF"/>
                        </a:solidFill>
                        <a:latin typeface="Cambria Math" panose="02040503050406030204" pitchFamily="18" charset="0"/>
                        <a:ea typeface="Cambria Math" panose="02040503050406030204" pitchFamily="18" charset="0"/>
                      </a:rPr>
                      <m:t>𝑼</m:t>
                    </m:r>
                    <m:r>
                      <a:rPr lang="de-DE" altLang="de-DE" sz="2200" b="1" i="1" smtClean="0">
                        <a:solidFill>
                          <a:srgbClr val="0000FF"/>
                        </a:solidFill>
                        <a:latin typeface="Cambria Math" panose="02040503050406030204" pitchFamily="18" charset="0"/>
                        <a:ea typeface="Cambria Math" panose="02040503050406030204" pitchFamily="18" charset="0"/>
                      </a:rPr>
                      <m:t> </m:t>
                    </m:r>
                  </m:oMath>
                </a14:m>
                <a:endParaRPr lang="en-US" altLang="de-DE" sz="2200" b="1" i="1" dirty="0">
                  <a:solidFill>
                    <a:srgbClr val="0000FF"/>
                  </a:solidFill>
                  <a:latin typeface="Calibri" panose="020F0502020204030204" pitchFamily="34" charset="0"/>
                  <a:cs typeface="Times New Roman" pitchFamily="18" charset="0"/>
                </a:endParaRPr>
              </a:p>
            </p:txBody>
          </p:sp>
        </mc:Choice>
        <mc:Fallback xmlns="">
          <p:sp>
            <p:nvSpPr>
              <p:cNvPr id="302090" name="Text Box 10"/>
              <p:cNvSpPr txBox="1">
                <a:spLocks noRot="1" noChangeAspect="1" noMove="1" noResize="1" noEditPoints="1" noAdjustHandles="1" noChangeArrowheads="1" noChangeShapeType="1" noTextEdit="1"/>
              </p:cNvSpPr>
              <p:nvPr/>
            </p:nvSpPr>
            <p:spPr bwMode="auto">
              <a:xfrm>
                <a:off x="1039161" y="5557414"/>
                <a:ext cx="3564012" cy="581378"/>
              </a:xfrm>
              <a:prstGeom prst="rect">
                <a:avLst/>
              </a:prstGeom>
              <a:blipFill>
                <a:blip r:embed="rId8"/>
                <a:stretch>
                  <a:fillRect b="-3030"/>
                </a:stretch>
              </a:blipFill>
              <a:ln w="25400" algn="ctr">
                <a:solidFill>
                  <a:srgbClr val="0000F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US">
                    <a:noFill/>
                  </a:rPr>
                  <a:t> </a:t>
                </a:r>
              </a:p>
            </p:txBody>
          </p:sp>
        </mc:Fallback>
      </mc:AlternateContent>
      <p:grpSp>
        <p:nvGrpSpPr>
          <p:cNvPr id="2" name="Gruppieren 1"/>
          <p:cNvGrpSpPr/>
          <p:nvPr/>
        </p:nvGrpSpPr>
        <p:grpSpPr>
          <a:xfrm>
            <a:off x="4164197" y="1326178"/>
            <a:ext cx="4510792" cy="2214601"/>
            <a:chOff x="3614738" y="1901982"/>
            <a:chExt cx="5529262" cy="2714625"/>
          </a:xfrm>
        </p:grpSpPr>
        <p:pic>
          <p:nvPicPr>
            <p:cNvPr id="13320"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14738" y="1901982"/>
              <a:ext cx="5529262" cy="2714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324" name="Text Box 11"/>
            <p:cNvSpPr txBox="1">
              <a:spLocks noChangeArrowheads="1"/>
            </p:cNvSpPr>
            <p:nvPr/>
          </p:nvSpPr>
          <p:spPr bwMode="auto">
            <a:xfrm>
              <a:off x="5949949" y="2332195"/>
              <a:ext cx="3194051" cy="452722"/>
            </a:xfrm>
            <a:prstGeom prst="rect">
              <a:avLst/>
            </a:prstGeom>
            <a:solidFill>
              <a:schemeClr val="bg1"/>
            </a:solidFill>
            <a:ln>
              <a:noFill/>
            </a:ln>
            <a:effectLst/>
            <a:extLs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solidFill>
                    <a:schemeClr val="accent2"/>
                  </a:solidFill>
                  <a:latin typeface="Calibri" panose="020F0502020204030204" pitchFamily="34" charset="0"/>
                </a:rPr>
                <a:t> </a:t>
              </a:r>
              <a:r>
                <a:rPr lang="en-US" altLang="de-DE" b="1" i="1" dirty="0">
                  <a:solidFill>
                    <a:srgbClr val="0000FF"/>
                  </a:solidFill>
                  <a:latin typeface="Calibri" panose="020F0502020204030204" pitchFamily="34" charset="0"/>
                </a:rPr>
                <a:t>y</a:t>
              </a:r>
              <a:r>
                <a:rPr lang="en-US" altLang="de-DE" dirty="0">
                  <a:solidFill>
                    <a:srgbClr val="0000FF"/>
                  </a:solidFill>
                  <a:latin typeface="Calibri" panose="020F0502020204030204" pitchFamily="34" charset="0"/>
                </a:rPr>
                <a:t> from </a:t>
              </a:r>
              <a:r>
                <a:rPr lang="el-GR" altLang="de-DE" b="1" i="1" dirty="0">
                  <a:solidFill>
                    <a:srgbClr val="0000FF"/>
                  </a:solidFill>
                  <a:latin typeface="Calibri" panose="020F0502020204030204" pitchFamily="34" charset="0"/>
                  <a:cs typeface="Times New Roman" pitchFamily="18" charset="0"/>
                </a:rPr>
                <a:t>Δ</a:t>
              </a:r>
              <a:r>
                <a:rPr lang="de-DE" altLang="de-DE" b="1" i="1" dirty="0">
                  <a:solidFill>
                    <a:srgbClr val="0000FF"/>
                  </a:solidFill>
                  <a:latin typeface="Calibri" panose="020F0502020204030204" pitchFamily="34" charset="0"/>
                  <a:cs typeface="Times New Roman" pitchFamily="18" charset="0"/>
                </a:rPr>
                <a:t>U = </a:t>
              </a:r>
              <a:r>
                <a:rPr lang="de-DE" altLang="de-DE" b="1" i="1" dirty="0" err="1">
                  <a:solidFill>
                    <a:srgbClr val="0000FF"/>
                  </a:solidFill>
                  <a:latin typeface="Calibri" panose="020F0502020204030204" pitchFamily="34" charset="0"/>
                  <a:cs typeface="Times New Roman" pitchFamily="18" charset="0"/>
                </a:rPr>
                <a:t>U</a:t>
              </a:r>
              <a:r>
                <a:rPr lang="de-DE" altLang="de-DE" b="1" i="1" baseline="-25000" dirty="0" err="1">
                  <a:solidFill>
                    <a:srgbClr val="0000FF"/>
                  </a:solidFill>
                  <a:latin typeface="Calibri" panose="020F0502020204030204" pitchFamily="34" charset="0"/>
                  <a:cs typeface="Times New Roman" pitchFamily="18" charset="0"/>
                </a:rPr>
                <a:t>up</a:t>
              </a:r>
              <a:r>
                <a:rPr lang="de-DE" altLang="de-DE" b="1" i="1" baseline="-25000" dirty="0">
                  <a:solidFill>
                    <a:srgbClr val="0000FF"/>
                  </a:solidFill>
                  <a:latin typeface="Calibri" panose="020F0502020204030204" pitchFamily="34" charset="0"/>
                  <a:cs typeface="Times New Roman" pitchFamily="18" charset="0"/>
                </a:rPr>
                <a:t> </a:t>
              </a:r>
              <a:r>
                <a:rPr lang="de-DE" altLang="de-DE" b="1" i="1" dirty="0">
                  <a:solidFill>
                    <a:srgbClr val="0000FF"/>
                  </a:solidFill>
                  <a:latin typeface="Calibri" panose="020F0502020204030204" pitchFamily="34" charset="0"/>
                  <a:cs typeface="Times New Roman" pitchFamily="18" charset="0"/>
                </a:rPr>
                <a:t>- </a:t>
              </a:r>
              <a:r>
                <a:rPr lang="de-DE" altLang="de-DE" b="1" i="1" dirty="0" err="1">
                  <a:solidFill>
                    <a:srgbClr val="0000FF"/>
                  </a:solidFill>
                  <a:latin typeface="Calibri" panose="020F0502020204030204" pitchFamily="34" charset="0"/>
                  <a:cs typeface="Times New Roman" pitchFamily="18" charset="0"/>
                </a:rPr>
                <a:t>U</a:t>
              </a:r>
              <a:r>
                <a:rPr lang="de-DE" altLang="de-DE" b="1" i="1" baseline="-25000" dirty="0" err="1">
                  <a:solidFill>
                    <a:srgbClr val="0000FF"/>
                  </a:solidFill>
                  <a:latin typeface="Calibri" panose="020F0502020204030204" pitchFamily="34" charset="0"/>
                  <a:cs typeface="Times New Roman" pitchFamily="18" charset="0"/>
                </a:rPr>
                <a:t>down</a:t>
              </a:r>
              <a:endParaRPr lang="el-GR" altLang="de-DE" b="1" i="1" dirty="0">
                <a:solidFill>
                  <a:srgbClr val="0000FF"/>
                </a:solidFill>
                <a:latin typeface="Calibri" panose="020F0502020204030204" pitchFamily="34" charset="0"/>
                <a:cs typeface="Times New Roman" pitchFamily="18" charset="0"/>
              </a:endParaRPr>
            </a:p>
          </p:txBody>
        </p:sp>
      </p:grpSp>
      <p:sp>
        <p:nvSpPr>
          <p:cNvPr id="13" name="Text Box 5"/>
          <p:cNvSpPr txBox="1">
            <a:spLocks noChangeArrowheads="1"/>
          </p:cNvSpPr>
          <p:nvPr/>
        </p:nvSpPr>
        <p:spPr bwMode="auto">
          <a:xfrm>
            <a:off x="87083" y="4708990"/>
            <a:ext cx="8632825" cy="6344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60000"/>
              </a:lnSpc>
            </a:pPr>
            <a:r>
              <a:rPr lang="en-US" altLang="de-DE" sz="2000" b="1" dirty="0">
                <a:solidFill>
                  <a:srgbClr val="0000FF"/>
                </a:solidFill>
                <a:latin typeface="Calibri" panose="020F0502020204030204" pitchFamily="34" charset="0"/>
                <a:cs typeface="Times New Roman" pitchFamily="18" charset="0"/>
              </a:rPr>
              <a:t>Typical desired position resolution: </a:t>
            </a:r>
          </a:p>
          <a:p>
            <a:pPr algn="l" eaLnBrk="1" hangingPunct="1">
              <a:lnSpc>
                <a:spcPct val="60000"/>
              </a:lnSpc>
            </a:pPr>
            <a:r>
              <a:rPr lang="en-US" altLang="de-DE" sz="2000" b="1" dirty="0">
                <a:latin typeface="Calibri" panose="020F0502020204030204" pitchFamily="34" charset="0"/>
                <a:cs typeface="Times New Roman" pitchFamily="18" charset="0"/>
                <a:sym typeface="Symbol"/>
              </a:rPr>
              <a:t></a:t>
            </a:r>
            <a:r>
              <a:rPr lang="en-US" altLang="de-DE" sz="2000" b="1" i="1" dirty="0">
                <a:latin typeface="Calibri" panose="020F0502020204030204" pitchFamily="34" charset="0"/>
                <a:cs typeface="Times New Roman" pitchFamily="18" charset="0"/>
                <a:sym typeface="Symbol"/>
              </a:rPr>
              <a:t>x </a:t>
            </a:r>
            <a:r>
              <a:rPr lang="en-US" altLang="de-DE" sz="2000" dirty="0">
                <a:latin typeface="Calibri" panose="020F0502020204030204" pitchFamily="34" charset="0"/>
                <a:cs typeface="Times New Roman" pitchFamily="18" charset="0"/>
                <a:sym typeface="Symbol"/>
              </a:rPr>
              <a:t> 0.1 ... 0.3  </a:t>
            </a:r>
            <a:r>
              <a:rPr lang="en-US" altLang="de-DE" sz="2000" b="1" i="1" dirty="0">
                <a:latin typeface="Calibri" panose="020F0502020204030204" pitchFamily="34" charset="0"/>
                <a:cs typeface="Times New Roman" pitchFamily="18" charset="0"/>
                <a:sym typeface="Symbol"/>
              </a:rPr>
              <a:t></a:t>
            </a:r>
            <a:r>
              <a:rPr lang="en-US" altLang="de-DE" sz="2000" b="1" i="1" baseline="-25000" dirty="0">
                <a:latin typeface="Calibri" panose="020F0502020204030204" pitchFamily="34" charset="0"/>
                <a:cs typeface="Times New Roman" pitchFamily="18" charset="0"/>
                <a:sym typeface="Symbol"/>
              </a:rPr>
              <a:t>x</a:t>
            </a:r>
            <a:r>
              <a:rPr lang="en-US" altLang="de-DE" sz="2000" b="1" baseline="-25000" dirty="0">
                <a:latin typeface="Calibri" panose="020F0502020204030204" pitchFamily="34" charset="0"/>
                <a:cs typeface="Times New Roman" pitchFamily="18" charset="0"/>
                <a:sym typeface="Symbol"/>
              </a:rPr>
              <a:t> </a:t>
            </a:r>
            <a:r>
              <a:rPr lang="en-US" altLang="de-DE" sz="2000" b="1" dirty="0">
                <a:latin typeface="Calibri" panose="020F0502020204030204" pitchFamily="34" charset="0"/>
                <a:cs typeface="Times New Roman" pitchFamily="18" charset="0"/>
                <a:sym typeface="Symbol"/>
              </a:rPr>
              <a:t> </a:t>
            </a:r>
            <a:r>
              <a:rPr lang="en-US" altLang="de-DE" sz="2000" dirty="0">
                <a:latin typeface="Calibri" panose="020F0502020204030204" pitchFamily="34" charset="0"/>
                <a:cs typeface="Times New Roman" pitchFamily="18" charset="0"/>
                <a:sym typeface="Symbol"/>
              </a:rPr>
              <a:t>of beam width</a:t>
            </a:r>
            <a:r>
              <a:rPr lang="en-US" altLang="de-DE" sz="2000" dirty="0">
                <a:latin typeface="Calibri" panose="020F0502020204030204" pitchFamily="34" charset="0"/>
                <a:cs typeface="Times New Roman" pitchFamily="18" charset="0"/>
              </a:rPr>
              <a:t> </a:t>
            </a:r>
            <a:endParaRPr lang="en-US" altLang="de-DE" dirty="0">
              <a:latin typeface="Calibri" panose="020F0502020204030204" pitchFamily="34" charset="0"/>
              <a:cs typeface="Times New Roman" pitchFamily="18" charset="0"/>
            </a:endParaRPr>
          </a:p>
        </p:txBody>
      </p:sp>
      <p:grpSp>
        <p:nvGrpSpPr>
          <p:cNvPr id="48" name="Gruppieren 47"/>
          <p:cNvGrpSpPr/>
          <p:nvPr/>
        </p:nvGrpSpPr>
        <p:grpSpPr>
          <a:xfrm>
            <a:off x="5083679" y="4271610"/>
            <a:ext cx="3831859" cy="2143697"/>
            <a:chOff x="-3964339" y="2368489"/>
            <a:chExt cx="3608740" cy="2018875"/>
          </a:xfrm>
        </p:grpSpPr>
        <p:pic>
          <p:nvPicPr>
            <p:cNvPr id="14" name="Picture 10"/>
            <p:cNvPicPr>
              <a:picLocks noChangeAspect="1"/>
            </p:cNvPicPr>
            <p:nvPr/>
          </p:nvPicPr>
          <p:blipFill rotWithShape="1">
            <a:blip r:embed="rId10" cstate="print">
              <a:extLst>
                <a:ext uri="{28A0092B-C50C-407E-A947-70E740481C1C}">
                  <a14:useLocalDpi xmlns:a14="http://schemas.microsoft.com/office/drawing/2010/main" val="0"/>
                </a:ext>
              </a:extLst>
            </a:blip>
            <a:srcRect t="44128"/>
            <a:stretch/>
          </p:blipFill>
          <p:spPr>
            <a:xfrm>
              <a:off x="-3964339" y="2708920"/>
              <a:ext cx="3407628" cy="1678444"/>
            </a:xfrm>
            <a:prstGeom prst="rect">
              <a:avLst/>
            </a:prstGeom>
          </p:spPr>
        </p:pic>
        <p:sp>
          <p:nvSpPr>
            <p:cNvPr id="3" name="Rechteck 2"/>
            <p:cNvSpPr/>
            <p:nvPr/>
          </p:nvSpPr>
          <p:spPr>
            <a:xfrm>
              <a:off x="-2325776" y="3197984"/>
              <a:ext cx="302104" cy="1935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hteck 15"/>
            <p:cNvSpPr/>
            <p:nvPr/>
          </p:nvSpPr>
          <p:spPr>
            <a:xfrm>
              <a:off x="-1533706" y="3181746"/>
              <a:ext cx="302104" cy="1935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Gerader Verbinder 4"/>
            <p:cNvCxnSpPr/>
            <p:nvPr/>
          </p:nvCxnSpPr>
          <p:spPr>
            <a:xfrm flipV="1">
              <a:off x="-3376534" y="3432748"/>
              <a:ext cx="14990" cy="277666"/>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Gerader Verbinder 18"/>
            <p:cNvCxnSpPr/>
            <p:nvPr/>
          </p:nvCxnSpPr>
          <p:spPr>
            <a:xfrm flipH="1" flipV="1">
              <a:off x="-2825646" y="3421505"/>
              <a:ext cx="4738" cy="288909"/>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1" name="Gerader Verbinder 20"/>
            <p:cNvCxnSpPr/>
            <p:nvPr/>
          </p:nvCxnSpPr>
          <p:spPr>
            <a:xfrm flipV="1">
              <a:off x="-2705878" y="3440592"/>
              <a:ext cx="14990" cy="277666"/>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2" name="Gerader Verbinder 21"/>
            <p:cNvCxnSpPr/>
            <p:nvPr/>
          </p:nvCxnSpPr>
          <p:spPr>
            <a:xfrm flipV="1">
              <a:off x="-2052207" y="3432748"/>
              <a:ext cx="14990" cy="277666"/>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3" name="Gerader Verbinder 22"/>
            <p:cNvCxnSpPr/>
            <p:nvPr/>
          </p:nvCxnSpPr>
          <p:spPr>
            <a:xfrm flipV="1">
              <a:off x="-1392194" y="3409309"/>
              <a:ext cx="14990" cy="277666"/>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4" name="Gerader Verbinder 23"/>
            <p:cNvCxnSpPr/>
            <p:nvPr/>
          </p:nvCxnSpPr>
          <p:spPr>
            <a:xfrm flipV="1">
              <a:off x="-720943" y="3406260"/>
              <a:ext cx="5109" cy="273915"/>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8" name="Gerader Verbinder 27"/>
            <p:cNvCxnSpPr/>
            <p:nvPr/>
          </p:nvCxnSpPr>
          <p:spPr>
            <a:xfrm flipH="1" flipV="1">
              <a:off x="-2160885" y="3411316"/>
              <a:ext cx="4738" cy="288909"/>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9" name="Gerader Verbinder 28"/>
            <p:cNvCxnSpPr/>
            <p:nvPr/>
          </p:nvCxnSpPr>
          <p:spPr>
            <a:xfrm flipH="1" flipV="1">
              <a:off x="-1505320" y="3421504"/>
              <a:ext cx="4738" cy="288909"/>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0" name="Gerader Verbinder 29"/>
            <p:cNvCxnSpPr/>
            <p:nvPr/>
          </p:nvCxnSpPr>
          <p:spPr>
            <a:xfrm flipH="1" flipV="1">
              <a:off x="-844321" y="3410355"/>
              <a:ext cx="4738" cy="288909"/>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1" name="Gerader Verbinder 30"/>
            <p:cNvCxnSpPr/>
            <p:nvPr/>
          </p:nvCxnSpPr>
          <p:spPr>
            <a:xfrm>
              <a:off x="-2671997" y="3856220"/>
              <a:ext cx="239843"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Gerader Verbinder 34"/>
            <p:cNvCxnSpPr/>
            <p:nvPr/>
          </p:nvCxnSpPr>
          <p:spPr>
            <a:xfrm>
              <a:off x="-2887515" y="3669297"/>
              <a:ext cx="239843"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Gerader Verbinder 35"/>
            <p:cNvCxnSpPr/>
            <p:nvPr/>
          </p:nvCxnSpPr>
          <p:spPr>
            <a:xfrm>
              <a:off x="-2234997" y="3680177"/>
              <a:ext cx="239843"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7" name="Gerader Verbinder 36"/>
            <p:cNvCxnSpPr/>
            <p:nvPr/>
          </p:nvCxnSpPr>
          <p:spPr>
            <a:xfrm>
              <a:off x="-1578736" y="3680176"/>
              <a:ext cx="239843"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8" name="Gerader Verbinder 37"/>
            <p:cNvCxnSpPr/>
            <p:nvPr/>
          </p:nvCxnSpPr>
          <p:spPr>
            <a:xfrm>
              <a:off x="-874962" y="3680175"/>
              <a:ext cx="239843"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Gerader Verbinder 38"/>
            <p:cNvCxnSpPr/>
            <p:nvPr/>
          </p:nvCxnSpPr>
          <p:spPr>
            <a:xfrm flipV="1">
              <a:off x="-998120" y="3458728"/>
              <a:ext cx="335258" cy="349"/>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Gerader Verbinder 44"/>
            <p:cNvCxnSpPr/>
            <p:nvPr/>
          </p:nvCxnSpPr>
          <p:spPr>
            <a:xfrm flipV="1">
              <a:off x="-1662165" y="3458728"/>
              <a:ext cx="427733" cy="350"/>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7" name="Gerader Verbinder 46"/>
            <p:cNvCxnSpPr/>
            <p:nvPr/>
          </p:nvCxnSpPr>
          <p:spPr>
            <a:xfrm flipV="1">
              <a:off x="-1210783" y="3458728"/>
              <a:ext cx="193329" cy="2"/>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1" name="Gerader Verbinder 50"/>
            <p:cNvCxnSpPr/>
            <p:nvPr/>
          </p:nvCxnSpPr>
          <p:spPr>
            <a:xfrm flipV="1">
              <a:off x="-1876920" y="3458728"/>
              <a:ext cx="188651"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3" name="Gerader Verbinder 52"/>
            <p:cNvCxnSpPr/>
            <p:nvPr/>
          </p:nvCxnSpPr>
          <p:spPr>
            <a:xfrm flipV="1">
              <a:off x="-2321857" y="3458728"/>
              <a:ext cx="428454"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6" name="Gerader Verbinder 55"/>
            <p:cNvCxnSpPr/>
            <p:nvPr/>
          </p:nvCxnSpPr>
          <p:spPr>
            <a:xfrm flipV="1">
              <a:off x="-2527440" y="3458728"/>
              <a:ext cx="188651"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7" name="Gerader Verbinder 56"/>
            <p:cNvCxnSpPr/>
            <p:nvPr/>
          </p:nvCxnSpPr>
          <p:spPr>
            <a:xfrm>
              <a:off x="-2993203" y="3456034"/>
              <a:ext cx="435034" cy="0"/>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1" name="Gerader Verbinder 60"/>
            <p:cNvCxnSpPr/>
            <p:nvPr/>
          </p:nvCxnSpPr>
          <p:spPr>
            <a:xfrm flipV="1">
              <a:off x="-3195638" y="3456034"/>
              <a:ext cx="188651"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2" name="Gerader Verbinder 61"/>
            <p:cNvCxnSpPr/>
            <p:nvPr/>
          </p:nvCxnSpPr>
          <p:spPr>
            <a:xfrm flipV="1">
              <a:off x="-3406527" y="3456034"/>
              <a:ext cx="188651"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3" name="Gerader Verbinder 62"/>
            <p:cNvCxnSpPr/>
            <p:nvPr/>
          </p:nvCxnSpPr>
          <p:spPr>
            <a:xfrm flipV="1">
              <a:off x="-3455870" y="3680174"/>
              <a:ext cx="188651" cy="1"/>
            </a:xfrm>
            <a:prstGeom prst="line">
              <a:avLst/>
            </a:prstGeom>
            <a:ln w="349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Textfeld 64"/>
            <p:cNvSpPr txBox="1"/>
            <p:nvPr/>
          </p:nvSpPr>
          <p:spPr>
            <a:xfrm>
              <a:off x="-3908755" y="2368489"/>
              <a:ext cx="3553156" cy="307777"/>
            </a:xfrm>
            <a:prstGeom prst="rect">
              <a:avLst/>
            </a:prstGeom>
            <a:noFill/>
          </p:spPr>
          <p:txBody>
            <a:bodyPr wrap="square" rtlCol="0">
              <a:spAutoFit/>
            </a:bodyPr>
            <a:lstStyle/>
            <a:p>
              <a:r>
                <a:rPr lang="en-US" sz="1400" i="1" dirty="0">
                  <a:latin typeface="Calibri" panose="020F0502020204030204" pitchFamily="34" charset="0"/>
                  <a:cs typeface="Calibri" panose="020F0502020204030204" pitchFamily="34" charset="0"/>
                </a:rPr>
                <a:t>Example: </a:t>
              </a:r>
              <a:r>
                <a:rPr lang="en-US" sz="1400" dirty="0">
                  <a:latin typeface="Calibri" panose="020F0502020204030204" pitchFamily="34" charset="0"/>
                  <a:cs typeface="Calibri" panose="020F0502020204030204" pitchFamily="34" charset="0"/>
                </a:rPr>
                <a:t>One turn = 4 bunches @ 35 MeV/u</a:t>
              </a:r>
            </a:p>
          </p:txBody>
        </p:sp>
        <p:cxnSp>
          <p:nvCxnSpPr>
            <p:cNvPr id="66" name="Gerade Verbindung 8"/>
            <p:cNvCxnSpPr/>
            <p:nvPr/>
          </p:nvCxnSpPr>
          <p:spPr bwMode="auto">
            <a:xfrm>
              <a:off x="-3353726" y="2821606"/>
              <a:ext cx="314326" cy="0"/>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67" name="Textfeld 66"/>
            <p:cNvSpPr txBox="1"/>
            <p:nvPr/>
          </p:nvSpPr>
          <p:spPr>
            <a:xfrm>
              <a:off x="-3094803" y="2664198"/>
              <a:ext cx="590550" cy="307777"/>
            </a:xfrm>
            <a:prstGeom prst="rect">
              <a:avLst/>
            </a:prstGeom>
            <a:noFill/>
          </p:spPr>
          <p:txBody>
            <a:bodyPr wrap="square" rtlCol="0">
              <a:spAutoFit/>
            </a:bodyPr>
            <a:lstStyle/>
            <a:p>
              <a:r>
                <a:rPr lang="en-US" sz="1400" b="1" i="1" dirty="0" err="1">
                  <a:solidFill>
                    <a:srgbClr val="0000FF"/>
                  </a:solidFill>
                  <a:latin typeface="Calibri" panose="020F0502020204030204" pitchFamily="34" charset="0"/>
                  <a:cs typeface="Calibri" panose="020F0502020204030204" pitchFamily="34" charset="0"/>
                </a:rPr>
                <a:t>U</a:t>
              </a:r>
              <a:r>
                <a:rPr lang="en-US" sz="1400" b="1" i="1" baseline="-25000" dirty="0" err="1">
                  <a:solidFill>
                    <a:srgbClr val="0000FF"/>
                  </a:solidFill>
                  <a:latin typeface="Calibri" panose="020F0502020204030204" pitchFamily="34" charset="0"/>
                  <a:cs typeface="Calibri" panose="020F0502020204030204" pitchFamily="34" charset="0"/>
                </a:rPr>
                <a:t>right</a:t>
              </a:r>
              <a:r>
                <a:rPr lang="en-US" sz="1400" b="1" i="1" dirty="0">
                  <a:latin typeface="Calibri" panose="020F0502020204030204" pitchFamily="34" charset="0"/>
                  <a:cs typeface="Calibri" panose="020F0502020204030204" pitchFamily="34" charset="0"/>
                </a:rPr>
                <a:t> </a:t>
              </a:r>
            </a:p>
          </p:txBody>
        </p:sp>
        <p:sp>
          <p:nvSpPr>
            <p:cNvPr id="68" name="Textfeld 67"/>
            <p:cNvSpPr txBox="1"/>
            <p:nvPr/>
          </p:nvSpPr>
          <p:spPr>
            <a:xfrm>
              <a:off x="-2416307" y="2676584"/>
              <a:ext cx="590550" cy="307777"/>
            </a:xfrm>
            <a:prstGeom prst="rect">
              <a:avLst/>
            </a:prstGeom>
            <a:noFill/>
          </p:spPr>
          <p:txBody>
            <a:bodyPr wrap="square" rtlCol="0">
              <a:spAutoFit/>
            </a:bodyPr>
            <a:lstStyle/>
            <a:p>
              <a:r>
                <a:rPr lang="en-US" sz="1400" b="1" i="1" dirty="0" err="1">
                  <a:solidFill>
                    <a:srgbClr val="FF0000"/>
                  </a:solidFill>
                  <a:latin typeface="Calibri" panose="020F0502020204030204" pitchFamily="34" charset="0"/>
                  <a:cs typeface="Calibri" panose="020F0502020204030204" pitchFamily="34" charset="0"/>
                </a:rPr>
                <a:t>U</a:t>
              </a:r>
              <a:r>
                <a:rPr lang="en-US" sz="1400" b="1" i="1" baseline="-25000" dirty="0" err="1">
                  <a:solidFill>
                    <a:srgbClr val="FF0000"/>
                  </a:solidFill>
                  <a:latin typeface="Calibri" panose="020F0502020204030204" pitchFamily="34" charset="0"/>
                  <a:cs typeface="Calibri" panose="020F0502020204030204" pitchFamily="34" charset="0"/>
                </a:rPr>
                <a:t>reft</a:t>
              </a:r>
              <a:r>
                <a:rPr lang="en-US" sz="1400" b="1" i="1" dirty="0">
                  <a:solidFill>
                    <a:srgbClr val="FF0000"/>
                  </a:solidFill>
                  <a:latin typeface="Calibri" panose="020F0502020204030204" pitchFamily="34" charset="0"/>
                  <a:cs typeface="Calibri" panose="020F0502020204030204" pitchFamily="34" charset="0"/>
                </a:rPr>
                <a:t> </a:t>
              </a:r>
            </a:p>
          </p:txBody>
        </p:sp>
        <p:cxnSp>
          <p:nvCxnSpPr>
            <p:cNvPr id="69" name="Gerade Verbindung 8"/>
            <p:cNvCxnSpPr/>
            <p:nvPr/>
          </p:nvCxnSpPr>
          <p:spPr bwMode="auto">
            <a:xfrm>
              <a:off x="-2601383" y="2832678"/>
              <a:ext cx="314326" cy="0"/>
            </a:xfrm>
            <a:prstGeom prst="line">
              <a:avLst/>
            </a:prstGeom>
            <a:solidFill>
              <a:schemeClr val="accent1"/>
            </a:solidFill>
            <a:ln w="317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cxnSp>
      </p:grpSp>
    </p:spTree>
    <p:extLst>
      <p:ext uri="{BB962C8B-B14F-4D97-AF65-F5344CB8AC3E}">
        <p14:creationId xmlns:p14="http://schemas.microsoft.com/office/powerpoint/2010/main" val="200122650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208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209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5" grpId="0"/>
      <p:bldP spid="302090" grpId="0" animBg="1"/>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The Artist’s View of a BPM</a:t>
            </a:r>
          </a:p>
        </p:txBody>
      </p:sp>
      <p:sp>
        <p:nvSpPr>
          <p:cNvPr id="14340" name="Text Box 3"/>
          <p:cNvSpPr txBox="1">
            <a:spLocks noChangeArrowheads="1"/>
          </p:cNvSpPr>
          <p:nvPr/>
        </p:nvSpPr>
        <p:spPr bwMode="auto">
          <a:xfrm>
            <a:off x="125413" y="1030508"/>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pic>
        <p:nvPicPr>
          <p:cNvPr id="1434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9413" y="841596"/>
            <a:ext cx="5738812" cy="5008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3"/>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252000" rIns="14400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Poll concerning Transfer Impedance</a:t>
            </a:r>
          </a:p>
        </p:txBody>
      </p:sp>
      <mc:AlternateContent xmlns:mc="http://schemas.openxmlformats.org/markup-compatibility/2006" xmlns:a14="http://schemas.microsoft.com/office/drawing/2010/main">
        <mc:Choice Requires="a14">
          <p:sp>
            <p:nvSpPr>
              <p:cNvPr id="14343" name="Text Box 7"/>
              <p:cNvSpPr txBox="1">
                <a:spLocks noChangeArrowheads="1"/>
              </p:cNvSpPr>
              <p:nvPr/>
            </p:nvSpPr>
            <p:spPr bwMode="auto">
              <a:xfrm>
                <a:off x="107503" y="745762"/>
                <a:ext cx="7508486" cy="1502976"/>
              </a:xfrm>
              <a:prstGeom prst="rect">
                <a:avLst/>
              </a:prstGeom>
              <a:noFill/>
              <a:ln>
                <a:noFill/>
              </a:ln>
              <a:effectLst/>
              <a:extLst>
                <a:ext uri="{909E8E84-426E-40DD-AFC4-6F175D3DCCD1}">
                  <a14:hiddenFill>
                    <a:solidFill>
                      <a:schemeClr val="accent1"/>
                    </a:solidFill>
                  </a14:hiddenFill>
                </a:ext>
                <a:ext uri="{91240B29-F687-4F45-9708-019B960494DF}">
                  <a14:hiddenLine w="9525" algn="ctr">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latin typeface="Calibri" panose="020F0502020204030204" pitchFamily="34" charset="0"/>
                    <a:cs typeface="Calibri" panose="020F0502020204030204" pitchFamily="34" charset="0"/>
                  </a:rPr>
                  <a:t>Poll 5.3: </a:t>
                </a:r>
              </a:p>
              <a:p>
                <a:pPr algn="l">
                  <a:spcBef>
                    <a:spcPts val="200"/>
                  </a:spcBef>
                </a:pPr>
                <a:r>
                  <a:rPr lang="en-GB" altLang="de-DE" sz="1600" dirty="0">
                    <a:latin typeface="Calibri" panose="020F0502020204030204" pitchFamily="34" charset="0"/>
                    <a:cs typeface="Calibri" panose="020F0502020204030204" pitchFamily="34" charset="0"/>
                  </a:rPr>
                  <a:t>What is </a:t>
                </a:r>
                <a:r>
                  <a:rPr lang="en-GB" altLang="de-DE" sz="1600" b="1" dirty="0">
                    <a:latin typeface="Calibri" panose="020F0502020204030204" pitchFamily="34" charset="0"/>
                    <a:cs typeface="Calibri" panose="020F0502020204030204" pitchFamily="34" charset="0"/>
                  </a:rPr>
                  <a:t>correct</a:t>
                </a:r>
                <a:r>
                  <a:rPr lang="en-GB" altLang="de-DE" sz="1600" dirty="0">
                    <a:latin typeface="Calibri" panose="020F0502020204030204" pitchFamily="34" charset="0"/>
                    <a:cs typeface="Calibri" panose="020F0502020204030204" pitchFamily="34" charset="0"/>
                  </a:rPr>
                  <a:t> concerning the transfer impedance </a:t>
                </a:r>
                <a14:m>
                  <m:oMath xmlns:m="http://schemas.openxmlformats.org/officeDocument/2006/math">
                    <m:sSub>
                      <m:sSubPr>
                        <m:ctrlPr>
                          <a:rPr lang="en-GB" altLang="de-DE" sz="1600" i="1" smtClean="0">
                            <a:latin typeface="Cambria Math" panose="02040503050406030204" pitchFamily="18" charset="0"/>
                            <a:cs typeface="Calibri" panose="020F0502020204030204" pitchFamily="34" charset="0"/>
                          </a:rPr>
                        </m:ctrlPr>
                      </m:sSubPr>
                      <m:e>
                        <m:r>
                          <a:rPr lang="de-DE" altLang="de-DE" sz="1600" b="0" i="1" smtClean="0">
                            <a:latin typeface="Cambria Math" panose="02040503050406030204" pitchFamily="18" charset="0"/>
                            <a:cs typeface="Calibri" panose="020F0502020204030204" pitchFamily="34" charset="0"/>
                          </a:rPr>
                          <m:t>𝑍</m:t>
                        </m:r>
                      </m:e>
                      <m:sub>
                        <m:r>
                          <a:rPr lang="de-DE" altLang="de-DE" sz="1600" b="0" i="1" smtClean="0">
                            <a:latin typeface="Cambria Math" panose="02040503050406030204" pitchFamily="18" charset="0"/>
                            <a:cs typeface="Calibri" panose="020F0502020204030204" pitchFamily="34" charset="0"/>
                          </a:rPr>
                          <m:t>𝑡</m:t>
                        </m:r>
                      </m:sub>
                    </m:sSub>
                  </m:oMath>
                </a14:m>
                <a:r>
                  <a:rPr lang="en-GB" altLang="de-DE" sz="1600" dirty="0">
                    <a:latin typeface="Calibri" panose="020F0502020204030204" pitchFamily="34" charset="0"/>
                    <a:cs typeface="Calibri" panose="020F0502020204030204" pitchFamily="34" charset="0"/>
                  </a:rPr>
                  <a:t>?</a:t>
                </a:r>
              </a:p>
              <a:p>
                <a:pPr marL="342900" indent="-342900" algn="l">
                  <a:spcBef>
                    <a:spcPts val="400"/>
                  </a:spcBef>
                  <a:buFont typeface="+mj-lt"/>
                  <a:buAutoNum type="arabicParenR"/>
                </a:pPr>
                <a:r>
                  <a:rPr lang="en-GB" altLang="de-DE" sz="1600" dirty="0">
                    <a:latin typeface="Calibri" panose="020F0502020204030204" pitchFamily="34" charset="0"/>
                    <a:cs typeface="Calibri" panose="020F0502020204030204" pitchFamily="34" charset="0"/>
                  </a:rPr>
                  <a:t>It can only be applied in frequency domain</a:t>
                </a:r>
              </a:p>
              <a:p>
                <a:pPr marL="342900" indent="-342900" algn="l">
                  <a:spcBef>
                    <a:spcPts val="400"/>
                  </a:spcBef>
                  <a:buFont typeface="+mj-lt"/>
                  <a:buAutoNum type="arabicParenR"/>
                </a:pPr>
                <a:r>
                  <a:rPr lang="en-GB" altLang="de-DE" sz="1600" dirty="0">
                    <a:latin typeface="Calibri" panose="020F0502020204030204" pitchFamily="34" charset="0"/>
                    <a:cs typeface="Calibri" panose="020F0502020204030204" pitchFamily="34" charset="0"/>
                  </a:rPr>
                  <a:t>It is the ratio between the measurable voltage and </a:t>
                </a:r>
                <a:r>
                  <a:rPr lang="en-GB" altLang="de-DE" sz="1600" b="1" i="1" dirty="0">
                    <a:latin typeface="Calibri" panose="020F0502020204030204" pitchFamily="34" charset="0"/>
                    <a:cs typeface="Calibri" panose="020F0502020204030204" pitchFamily="34" charset="0"/>
                  </a:rPr>
                  <a:t>beam</a:t>
                </a:r>
                <a:r>
                  <a:rPr lang="en-GB" altLang="de-DE" sz="1600" i="1" dirty="0">
                    <a:latin typeface="Calibri" panose="020F0502020204030204" pitchFamily="34" charset="0"/>
                    <a:cs typeface="Calibri" panose="020F0502020204030204" pitchFamily="34" charset="0"/>
                  </a:rPr>
                  <a:t> </a:t>
                </a:r>
                <a:r>
                  <a:rPr lang="en-GB" altLang="de-DE" sz="1600" dirty="0">
                    <a:latin typeface="Calibri" panose="020F0502020204030204" pitchFamily="34" charset="0"/>
                    <a:cs typeface="Calibri" panose="020F0502020204030204" pitchFamily="34" charset="0"/>
                  </a:rPr>
                  <a:t>current</a:t>
                </a:r>
              </a:p>
              <a:p>
                <a:pPr marL="342900" indent="-342900" algn="l">
                  <a:spcBef>
                    <a:spcPts val="400"/>
                  </a:spcBef>
                  <a:buFont typeface="+mj-lt"/>
                  <a:buAutoNum type="arabicParenR"/>
                </a:pPr>
                <a:r>
                  <a:rPr lang="en-GB" altLang="de-DE" sz="1600" dirty="0">
                    <a:latin typeface="Calibri" panose="020F0502020204030204" pitchFamily="34" charset="0"/>
                    <a:cs typeface="Calibri" panose="020F0502020204030204" pitchFamily="34" charset="0"/>
                  </a:rPr>
                  <a:t>It is the ratio between the measurable voltage and </a:t>
                </a:r>
                <a:r>
                  <a:rPr lang="en-GB" altLang="de-DE" sz="1600" b="1" i="1" dirty="0">
                    <a:latin typeface="Calibri" panose="020F0502020204030204" pitchFamily="34" charset="0"/>
                    <a:cs typeface="Calibri" panose="020F0502020204030204" pitchFamily="34" charset="0"/>
                  </a:rPr>
                  <a:t>wall </a:t>
                </a:r>
                <a:r>
                  <a:rPr lang="en-GB" altLang="de-DE" sz="1600" dirty="0">
                    <a:latin typeface="Calibri" panose="020F0502020204030204" pitchFamily="34" charset="0"/>
                    <a:cs typeface="Calibri" panose="020F0502020204030204" pitchFamily="34" charset="0"/>
                  </a:rPr>
                  <a:t>current</a:t>
                </a:r>
              </a:p>
            </p:txBody>
          </p:sp>
        </mc:Choice>
        <mc:Fallback xmlns="">
          <p:sp>
            <p:nvSpPr>
              <p:cNvPr id="14343" name="Text Box 7"/>
              <p:cNvSpPr txBox="1">
                <a:spLocks noRot="1" noChangeAspect="1" noMove="1" noResize="1" noEditPoints="1" noAdjustHandles="1" noChangeArrowheads="1" noChangeShapeType="1" noTextEdit="1"/>
              </p:cNvSpPr>
              <p:nvPr/>
            </p:nvSpPr>
            <p:spPr bwMode="auto">
              <a:xfrm>
                <a:off x="107503" y="745762"/>
                <a:ext cx="7508486" cy="1502976"/>
              </a:xfrm>
              <a:prstGeom prst="rect">
                <a:avLst/>
              </a:prstGeom>
              <a:blipFill>
                <a:blip r:embed="rId3"/>
                <a:stretch>
                  <a:fillRect l="-487" t="-1215" b="-404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4" name="Text Box 7"/>
          <p:cNvSpPr txBox="1">
            <a:spLocks noChangeArrowheads="1"/>
          </p:cNvSpPr>
          <p:nvPr/>
        </p:nvSpPr>
        <p:spPr bwMode="auto">
          <a:xfrm>
            <a:off x="107503" y="2179949"/>
            <a:ext cx="6305172" cy="1528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600" b="1" dirty="0">
                <a:latin typeface="Calibri" panose="020F0502020204030204" pitchFamily="34" charset="0"/>
                <a:cs typeface="Calibri" panose="020F0502020204030204" pitchFamily="34" charset="0"/>
              </a:rPr>
              <a:t>Poll 5.4: </a:t>
            </a:r>
          </a:p>
          <a:p>
            <a:pPr algn="l">
              <a:spcBef>
                <a:spcPts val="400"/>
              </a:spcBef>
            </a:pPr>
            <a:r>
              <a:rPr lang="en-GB" altLang="de-DE" sz="1600" dirty="0">
                <a:latin typeface="Calibri" panose="020F0502020204030204" pitchFamily="34" charset="0"/>
                <a:cs typeface="Calibri" panose="020F0502020204030204" pitchFamily="34" charset="0"/>
              </a:rPr>
              <a:t>What is </a:t>
            </a:r>
            <a:r>
              <a:rPr lang="en-GB" altLang="de-DE" sz="1600" b="1" dirty="0">
                <a:latin typeface="Calibri" panose="020F0502020204030204" pitchFamily="34" charset="0"/>
                <a:cs typeface="Calibri" panose="020F0502020204030204" pitchFamily="34" charset="0"/>
              </a:rPr>
              <a:t>correct</a:t>
            </a:r>
            <a:r>
              <a:rPr lang="en-GB" altLang="de-DE" sz="1600" dirty="0">
                <a:latin typeface="Calibri" panose="020F0502020204030204" pitchFamily="34" charset="0"/>
                <a:cs typeface="Calibri" panose="020F0502020204030204" pitchFamily="34" charset="0"/>
              </a:rPr>
              <a:t> concerning BPM measurements in general?</a:t>
            </a:r>
          </a:p>
          <a:p>
            <a:pPr marL="342900" indent="-342900" algn="l">
              <a:spcBef>
                <a:spcPts val="400"/>
              </a:spcBef>
              <a:buFont typeface="+mj-lt"/>
              <a:buAutoNum type="arabicParenR"/>
            </a:pPr>
            <a:r>
              <a:rPr lang="en-GB" altLang="de-DE" sz="1600" dirty="0">
                <a:latin typeface="Calibri" panose="020F0502020204030204" pitchFamily="34" charset="0"/>
                <a:cs typeface="Calibri" panose="020F0502020204030204" pitchFamily="34" charset="0"/>
              </a:rPr>
              <a:t>Beams of </a:t>
            </a:r>
            <a:r>
              <a:rPr lang="en-GB" altLang="de-DE" sz="1600" b="1" i="1" dirty="0">
                <a:latin typeface="Calibri" panose="020F0502020204030204" pitchFamily="34" charset="0"/>
                <a:cs typeface="Calibri" panose="020F0502020204030204" pitchFamily="34" charset="0"/>
              </a:rPr>
              <a:t>all</a:t>
            </a:r>
            <a:r>
              <a:rPr lang="en-GB" altLang="de-DE" sz="1600" b="1" dirty="0">
                <a:latin typeface="Calibri" panose="020F0502020204030204" pitchFamily="34" charset="0"/>
                <a:cs typeface="Calibri" panose="020F0502020204030204" pitchFamily="34" charset="0"/>
              </a:rPr>
              <a:t> </a:t>
            </a:r>
            <a:r>
              <a:rPr lang="en-GB" altLang="de-DE" sz="1600" dirty="0">
                <a:latin typeface="Calibri" panose="020F0502020204030204" pitchFamily="34" charset="0"/>
                <a:cs typeface="Calibri" panose="020F0502020204030204" pitchFamily="34" charset="0"/>
              </a:rPr>
              <a:t>types of time structure can be monitored</a:t>
            </a:r>
          </a:p>
          <a:p>
            <a:pPr marL="342900" indent="-342900" algn="l">
              <a:spcBef>
                <a:spcPts val="400"/>
              </a:spcBef>
              <a:buFont typeface="+mj-lt"/>
              <a:buAutoNum type="arabicParenR"/>
            </a:pPr>
            <a:r>
              <a:rPr lang="en-GB" altLang="de-DE" sz="1600" dirty="0">
                <a:latin typeface="Calibri" panose="020F0502020204030204" pitchFamily="34" charset="0"/>
                <a:cs typeface="Calibri" panose="020F0502020204030204" pitchFamily="34" charset="0"/>
              </a:rPr>
              <a:t> </a:t>
            </a:r>
            <a:r>
              <a:rPr lang="en-GB" altLang="de-DE" sz="1600" b="1" dirty="0">
                <a:latin typeface="Calibri" panose="020F0502020204030204" pitchFamily="34" charset="0"/>
                <a:cs typeface="Calibri" panose="020F0502020204030204" pitchFamily="34" charset="0"/>
              </a:rPr>
              <a:t>Only</a:t>
            </a:r>
            <a:r>
              <a:rPr lang="en-GB" altLang="de-DE" sz="1600" dirty="0">
                <a:latin typeface="Calibri" panose="020F0502020204030204" pitchFamily="34" charset="0"/>
                <a:cs typeface="Calibri" panose="020F0502020204030204" pitchFamily="34" charset="0"/>
              </a:rPr>
              <a:t> positive beam particles (i.e. protons &amp; ions) can be measured </a:t>
            </a:r>
          </a:p>
          <a:p>
            <a:pPr marL="342900" indent="-342900" algn="l">
              <a:spcBef>
                <a:spcPts val="400"/>
              </a:spcBef>
              <a:buFont typeface="+mj-lt"/>
              <a:buAutoNum type="arabicParenR"/>
            </a:pPr>
            <a:r>
              <a:rPr lang="en-GB" altLang="de-DE" sz="1600" dirty="0">
                <a:latin typeface="Calibri" panose="020F0502020204030204" pitchFamily="34" charset="0"/>
                <a:cs typeface="Calibri" panose="020F0502020204030204" pitchFamily="34" charset="0"/>
              </a:rPr>
              <a:t>The BPM circuit acts as a </a:t>
            </a:r>
            <a:r>
              <a:rPr lang="en-GB" altLang="de-DE" sz="1600" b="1" i="1" dirty="0">
                <a:latin typeface="Calibri" panose="020F0502020204030204" pitchFamily="34" charset="0"/>
                <a:cs typeface="Calibri" panose="020F0502020204030204" pitchFamily="34" charset="0"/>
              </a:rPr>
              <a:t>high </a:t>
            </a:r>
            <a:r>
              <a:rPr lang="en-GB" altLang="de-DE" sz="1600" dirty="0">
                <a:latin typeface="Calibri" panose="020F0502020204030204" pitchFamily="34" charset="0"/>
                <a:cs typeface="Calibri" panose="020F0502020204030204" pitchFamily="34" charset="0"/>
              </a:rPr>
              <a:t>pass filter</a:t>
            </a:r>
          </a:p>
        </p:txBody>
      </p:sp>
      <mc:AlternateContent xmlns:mc="http://schemas.openxmlformats.org/markup-compatibility/2006" xmlns:a14="http://schemas.microsoft.com/office/drawing/2010/main">
        <mc:Choice Requires="a14">
          <p:sp>
            <p:nvSpPr>
              <p:cNvPr id="5" name="Text Box 7"/>
              <p:cNvSpPr txBox="1">
                <a:spLocks noChangeArrowheads="1"/>
              </p:cNvSpPr>
              <p:nvPr/>
            </p:nvSpPr>
            <p:spPr bwMode="auto">
              <a:xfrm>
                <a:off x="107503" y="3701291"/>
                <a:ext cx="6305172" cy="1431930"/>
              </a:xfrm>
              <a:prstGeom prst="rect">
                <a:avLst/>
              </a:prstGeom>
              <a:noFill/>
              <a:ln>
                <a:noFill/>
              </a:ln>
              <a:effectLst/>
              <a:extLst>
                <a:ext uri="{909E8E84-426E-40DD-AFC4-6F175D3DCCD1}">
                  <a14:hiddenFill>
                    <a:solidFill>
                      <a:schemeClr val="accent1"/>
                    </a:solidFill>
                  </a14:hiddenFill>
                </a:ext>
                <a:ext uri="{91240B29-F687-4F45-9708-019B960494DF}">
                  <a14:hiddenLine w="9525" algn="ctr">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600" b="1" dirty="0">
                    <a:latin typeface="Calibri" panose="020F0502020204030204" pitchFamily="34" charset="0"/>
                    <a:cs typeface="Calibri" panose="020F0502020204030204" pitchFamily="34" charset="0"/>
                  </a:rPr>
                  <a:t>Poll 5.5: </a:t>
                </a:r>
              </a:p>
              <a:p>
                <a:pPr algn="l">
                  <a:spcBef>
                    <a:spcPts val="400"/>
                  </a:spcBef>
                </a:pPr>
                <a:r>
                  <a:rPr lang="en-GB" altLang="de-DE" sz="1600" dirty="0">
                    <a:latin typeface="Calibri" panose="020F0502020204030204" pitchFamily="34" charset="0"/>
                    <a:cs typeface="Calibri" panose="020F0502020204030204" pitchFamily="34" charset="0"/>
                  </a:rPr>
                  <a:t>Using a BPM, the position </a:t>
                </a:r>
                <a14:m>
                  <m:oMath xmlns:m="http://schemas.openxmlformats.org/officeDocument/2006/math">
                    <m:r>
                      <a:rPr lang="de-DE" altLang="de-DE" sz="1600" b="0" i="1" smtClean="0">
                        <a:latin typeface="Cambria Math" panose="02040503050406030204" pitchFamily="18" charset="0"/>
                        <a:cs typeface="Calibri" panose="020F0502020204030204" pitchFamily="34" charset="0"/>
                      </a:rPr>
                      <m:t>𝑥</m:t>
                    </m:r>
                  </m:oMath>
                </a14:m>
                <a:r>
                  <a:rPr lang="en-GB" altLang="de-DE" sz="1600" dirty="0">
                    <a:latin typeface="Calibri" panose="020F0502020204030204" pitchFamily="34" charset="0"/>
                    <a:cs typeface="Calibri" panose="020F0502020204030204" pitchFamily="34" charset="0"/>
                  </a:rPr>
                  <a:t> is determined by opposite plates via…</a:t>
                </a:r>
              </a:p>
              <a:p>
                <a:pPr marL="342900" indent="-342900" algn="l">
                  <a:spcBef>
                    <a:spcPts val="400"/>
                  </a:spcBef>
                  <a:buFont typeface="+mj-lt"/>
                  <a:buAutoNum type="arabicParenR"/>
                </a:pPr>
                <a:r>
                  <a:rPr lang="en-GB" altLang="de-DE" sz="1600" dirty="0">
                    <a:latin typeface="Calibri" panose="020F0502020204030204" pitchFamily="34" charset="0"/>
                    <a:cs typeface="Calibri" panose="020F0502020204030204" pitchFamily="34" charset="0"/>
                  </a:rPr>
                  <a:t>Difference divided by sum </a:t>
                </a:r>
                <a14:m>
                  <m:oMath xmlns:m="http://schemas.openxmlformats.org/officeDocument/2006/math">
                    <m:r>
                      <a:rPr lang="de-DE" altLang="de-DE" sz="2000" b="0" i="1" smtClean="0">
                        <a:latin typeface="Cambria Math" panose="02040503050406030204" pitchFamily="18" charset="0"/>
                        <a:cs typeface="Calibri" panose="020F0502020204030204" pitchFamily="34" charset="0"/>
                      </a:rPr>
                      <m:t>𝑥</m:t>
                    </m:r>
                    <m:r>
                      <a:rPr lang="de-DE" altLang="de-DE" sz="2000" b="0" i="1" smtClean="0">
                        <a:latin typeface="Cambria Math" panose="02040503050406030204" pitchFamily="18" charset="0"/>
                        <a:cs typeface="Calibri" panose="020F0502020204030204" pitchFamily="34" charset="0"/>
                      </a:rPr>
                      <m:t>= </m:t>
                    </m:r>
                    <m:box>
                      <m:boxPr>
                        <m:ctrlPr>
                          <a:rPr lang="de-DE" altLang="de-DE" sz="2000" b="0" i="1" smtClean="0">
                            <a:latin typeface="Cambria Math" panose="02040503050406030204" pitchFamily="18" charset="0"/>
                            <a:cs typeface="Calibri" panose="020F0502020204030204" pitchFamily="34" charset="0"/>
                          </a:rPr>
                        </m:ctrlPr>
                      </m:boxPr>
                      <m:e>
                        <m:argPr>
                          <m:argSz m:val="-1"/>
                        </m:argPr>
                        <m:f>
                          <m:fPr>
                            <m:ctrlPr>
                              <a:rPr lang="de-DE" altLang="de-DE" sz="2000" b="0" i="1" smtClean="0">
                                <a:latin typeface="Cambria Math" panose="02040503050406030204" pitchFamily="18" charset="0"/>
                                <a:cs typeface="Calibri" panose="020F0502020204030204" pitchFamily="34" charset="0"/>
                              </a:rPr>
                            </m:ctrlPr>
                          </m:fPr>
                          <m:num>
                            <m:r>
                              <a:rPr lang="de-DE" altLang="de-DE" sz="2000" b="0" i="1" smtClean="0">
                                <a:latin typeface="Cambria Math" panose="02040503050406030204" pitchFamily="18" charset="0"/>
                                <a:cs typeface="Calibri" panose="020F0502020204030204" pitchFamily="34" charset="0"/>
                              </a:rPr>
                              <m:t>1</m:t>
                            </m:r>
                          </m:num>
                          <m:den>
                            <m:r>
                              <a:rPr lang="de-DE" altLang="de-DE" sz="2000" b="0" i="1" smtClean="0">
                                <a:latin typeface="Cambria Math" panose="02040503050406030204" pitchFamily="18" charset="0"/>
                                <a:cs typeface="Calibri" panose="020F0502020204030204" pitchFamily="34" charset="0"/>
                              </a:rPr>
                              <m:t>𝑆</m:t>
                            </m:r>
                          </m:den>
                        </m:f>
                        <m:r>
                          <a:rPr lang="de-DE" altLang="de-DE" sz="2000" b="0" i="1" smtClean="0">
                            <a:latin typeface="Cambria Math" panose="02040503050406030204" pitchFamily="18" charset="0"/>
                            <a:cs typeface="Calibri" panose="020F0502020204030204" pitchFamily="34" charset="0"/>
                          </a:rPr>
                          <m:t> </m:t>
                        </m:r>
                        <m: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t>∙</m:t>
                        </m:r>
                        <m:box>
                          <m:boxPr>
                            <m:ctrlP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ctrlPr>
                          </m:boxPr>
                          <m:e>
                            <m:argPr>
                              <m:argSz m:val="-1"/>
                            </m:argPr>
                            <m:f>
                              <m:fPr>
                                <m:ctrlP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ctrlPr>
                              </m:fPr>
                              <m:num>
                                <m: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t>∆</m:t>
                                </m:r>
                                <m: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t>𝑈</m:t>
                                </m:r>
                              </m:num>
                              <m:den>
                                <m:r>
                                  <m:rPr>
                                    <m:sty m:val="p"/>
                                  </m:rPr>
                                  <a:rPr lang="el-GR" altLang="de-DE" sz="2000" b="0" i="1" smtClean="0">
                                    <a:latin typeface="Cambria Math" panose="02040503050406030204" pitchFamily="18" charset="0"/>
                                    <a:ea typeface="Cambria Math" panose="02040503050406030204" pitchFamily="18" charset="0"/>
                                    <a:cs typeface="Calibri" panose="020F0502020204030204" pitchFamily="34" charset="0"/>
                                  </a:rPr>
                                  <m:t>Σ</m:t>
                                </m:r>
                                <m: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t>𝑈</m:t>
                                </m:r>
                              </m:den>
                            </m:f>
                          </m:e>
                        </m:box>
                      </m:e>
                    </m:box>
                  </m:oMath>
                </a14:m>
                <a:endParaRPr lang="en-GB" altLang="de-DE" sz="2000" dirty="0">
                  <a:latin typeface="Calibri" panose="020F0502020204030204" pitchFamily="34" charset="0"/>
                  <a:cs typeface="Calibri" panose="020F0502020204030204" pitchFamily="34" charset="0"/>
                </a:endParaRPr>
              </a:p>
              <a:p>
                <a:pPr marL="342900" indent="-342900" algn="l">
                  <a:spcBef>
                    <a:spcPts val="400"/>
                  </a:spcBef>
                  <a:buFont typeface="+mj-lt"/>
                  <a:buAutoNum type="arabicParenR"/>
                </a:pPr>
                <a:r>
                  <a:rPr lang="en-GB" altLang="de-DE" sz="1600" dirty="0">
                    <a:latin typeface="Calibri" panose="020F0502020204030204" pitchFamily="34" charset="0"/>
                    <a:cs typeface="Calibri" panose="020F0502020204030204" pitchFamily="34" charset="0"/>
                  </a:rPr>
                  <a:t>Sum divided by difference </a:t>
                </a:r>
                <a14:m>
                  <m:oMath xmlns:m="http://schemas.openxmlformats.org/officeDocument/2006/math">
                    <m:r>
                      <a:rPr lang="de-DE" altLang="de-DE" sz="2000" i="1">
                        <a:latin typeface="Cambria Math" panose="02040503050406030204" pitchFamily="18" charset="0"/>
                        <a:cs typeface="Calibri" panose="020F0502020204030204" pitchFamily="34" charset="0"/>
                      </a:rPr>
                      <m:t>𝑥</m:t>
                    </m:r>
                    <m:r>
                      <a:rPr lang="de-DE" altLang="de-DE" sz="2000" i="1">
                        <a:latin typeface="Cambria Math" panose="02040503050406030204" pitchFamily="18" charset="0"/>
                        <a:cs typeface="Calibri" panose="020F0502020204030204" pitchFamily="34" charset="0"/>
                      </a:rPr>
                      <m:t>= </m:t>
                    </m:r>
                    <m:box>
                      <m:boxPr>
                        <m:ctrlPr>
                          <a:rPr lang="de-DE" altLang="de-DE" sz="2000" i="1">
                            <a:latin typeface="Cambria Math" panose="02040503050406030204" pitchFamily="18" charset="0"/>
                            <a:cs typeface="Calibri" panose="020F0502020204030204" pitchFamily="34" charset="0"/>
                          </a:rPr>
                        </m:ctrlPr>
                      </m:boxPr>
                      <m:e>
                        <m:argPr>
                          <m:argSz m:val="-1"/>
                        </m:argPr>
                        <m:f>
                          <m:fPr>
                            <m:ctrlPr>
                              <a:rPr lang="de-DE" altLang="de-DE" sz="2000" i="1">
                                <a:latin typeface="Cambria Math" panose="02040503050406030204" pitchFamily="18" charset="0"/>
                                <a:cs typeface="Calibri" panose="020F0502020204030204" pitchFamily="34" charset="0"/>
                              </a:rPr>
                            </m:ctrlPr>
                          </m:fPr>
                          <m:num>
                            <m:r>
                              <a:rPr lang="de-DE" altLang="de-DE" sz="2000" i="1">
                                <a:latin typeface="Cambria Math" panose="02040503050406030204" pitchFamily="18" charset="0"/>
                                <a:cs typeface="Calibri" panose="020F0502020204030204" pitchFamily="34" charset="0"/>
                              </a:rPr>
                              <m:t>1</m:t>
                            </m:r>
                          </m:num>
                          <m:den>
                            <m:r>
                              <a:rPr lang="de-DE" altLang="de-DE" sz="2000" i="1">
                                <a:latin typeface="Cambria Math" panose="02040503050406030204" pitchFamily="18" charset="0"/>
                                <a:cs typeface="Calibri" panose="020F0502020204030204" pitchFamily="34" charset="0"/>
                              </a:rPr>
                              <m:t>𝑆</m:t>
                            </m:r>
                          </m:den>
                        </m:f>
                        <m:r>
                          <a:rPr lang="de-DE" altLang="de-DE" sz="2000" i="1">
                            <a:latin typeface="Cambria Math" panose="02040503050406030204" pitchFamily="18" charset="0"/>
                            <a:cs typeface="Calibri" panose="020F0502020204030204" pitchFamily="34" charset="0"/>
                          </a:rPr>
                          <m:t> </m:t>
                        </m:r>
                        <m:r>
                          <a:rPr lang="de-DE" altLang="de-DE" sz="2000" i="1">
                            <a:latin typeface="Cambria Math" panose="02040503050406030204" pitchFamily="18" charset="0"/>
                            <a:ea typeface="Cambria Math" panose="02040503050406030204" pitchFamily="18" charset="0"/>
                            <a:cs typeface="Calibri" panose="020F0502020204030204" pitchFamily="34" charset="0"/>
                          </a:rPr>
                          <m:t>∙</m:t>
                        </m:r>
                        <m:box>
                          <m:boxPr>
                            <m:ctrlPr>
                              <a:rPr lang="de-DE" altLang="de-DE" sz="2000" i="1">
                                <a:latin typeface="Cambria Math" panose="02040503050406030204" pitchFamily="18" charset="0"/>
                                <a:ea typeface="Cambria Math" panose="02040503050406030204" pitchFamily="18" charset="0"/>
                                <a:cs typeface="Calibri" panose="020F0502020204030204" pitchFamily="34" charset="0"/>
                              </a:rPr>
                            </m:ctrlPr>
                          </m:boxPr>
                          <m:e>
                            <m:argPr>
                              <m:argSz m:val="-1"/>
                            </m:argPr>
                            <m:f>
                              <m:fPr>
                                <m:ctrlPr>
                                  <a:rPr lang="de-DE" altLang="de-DE" sz="2000" i="1">
                                    <a:latin typeface="Cambria Math" panose="02040503050406030204" pitchFamily="18" charset="0"/>
                                    <a:ea typeface="Cambria Math" panose="02040503050406030204" pitchFamily="18" charset="0"/>
                                    <a:cs typeface="Calibri" panose="020F0502020204030204" pitchFamily="34" charset="0"/>
                                  </a:rPr>
                                </m:ctrlPr>
                              </m:fPr>
                              <m:num>
                                <m:r>
                                  <m:rPr>
                                    <m:sty m:val="p"/>
                                  </m:rPr>
                                  <a:rPr lang="de-DE" altLang="de-DE" sz="2000" i="1" smtClean="0">
                                    <a:latin typeface="Cambria Math" panose="02040503050406030204" pitchFamily="18" charset="0"/>
                                    <a:ea typeface="Cambria Math" panose="02040503050406030204" pitchFamily="18" charset="0"/>
                                    <a:cs typeface="Calibri" panose="020F0502020204030204" pitchFamily="34" charset="0"/>
                                  </a:rPr>
                                  <m:t>Σ</m:t>
                                </m:r>
                                <m: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t>𝑈</m:t>
                                </m:r>
                              </m:num>
                              <m:den>
                                <m:r>
                                  <m:rPr>
                                    <m:sty m:val="p"/>
                                  </m:rPr>
                                  <a:rPr lang="el-GR" altLang="de-DE" sz="2000" i="1">
                                    <a:latin typeface="Cambria Math" panose="02040503050406030204" pitchFamily="18" charset="0"/>
                                    <a:ea typeface="Cambria Math" panose="02040503050406030204" pitchFamily="18" charset="0"/>
                                    <a:cs typeface="Calibri" panose="020F0502020204030204" pitchFamily="34" charset="0"/>
                                  </a:rPr>
                                  <m:t>Δ</m:t>
                                </m:r>
                                <m:r>
                                  <a:rPr lang="de-DE" altLang="de-DE" sz="2000" b="0" i="1" smtClean="0">
                                    <a:latin typeface="Cambria Math" panose="02040503050406030204" pitchFamily="18" charset="0"/>
                                    <a:ea typeface="Cambria Math" panose="02040503050406030204" pitchFamily="18" charset="0"/>
                                    <a:cs typeface="Calibri" panose="020F0502020204030204" pitchFamily="34" charset="0"/>
                                  </a:rPr>
                                  <m:t>𝑈</m:t>
                                </m:r>
                              </m:den>
                            </m:f>
                          </m:e>
                        </m:box>
                      </m:e>
                    </m:box>
                  </m:oMath>
                </a14:m>
                <a:endParaRPr lang="en-GB" altLang="de-DE" sz="2000" dirty="0">
                  <a:latin typeface="Calibri" panose="020F0502020204030204" pitchFamily="34" charset="0"/>
                  <a:cs typeface="Calibri" panose="020F0502020204030204" pitchFamily="34" charset="0"/>
                </a:endParaRPr>
              </a:p>
            </p:txBody>
          </p:sp>
        </mc:Choice>
        <mc:Fallback xmlns="">
          <p:sp>
            <p:nvSpPr>
              <p:cNvPr id="5" name="Text Box 7"/>
              <p:cNvSpPr txBox="1">
                <a:spLocks noRot="1" noChangeAspect="1" noMove="1" noResize="1" noEditPoints="1" noAdjustHandles="1" noChangeArrowheads="1" noChangeShapeType="1" noTextEdit="1"/>
              </p:cNvSpPr>
              <p:nvPr/>
            </p:nvSpPr>
            <p:spPr bwMode="auto">
              <a:xfrm>
                <a:off x="107503" y="3701291"/>
                <a:ext cx="6305172" cy="1431930"/>
              </a:xfrm>
              <a:prstGeom prst="rect">
                <a:avLst/>
              </a:prstGeom>
              <a:blipFill>
                <a:blip r:embed="rId4"/>
                <a:stretch>
                  <a:fillRect l="-580" t="-1277" b="-170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 Box 7"/>
              <p:cNvSpPr txBox="1">
                <a:spLocks noChangeArrowheads="1"/>
              </p:cNvSpPr>
              <p:nvPr/>
            </p:nvSpPr>
            <p:spPr bwMode="auto">
              <a:xfrm>
                <a:off x="107503" y="5030000"/>
                <a:ext cx="9082370" cy="1528624"/>
              </a:xfrm>
              <a:prstGeom prst="rect">
                <a:avLst/>
              </a:prstGeom>
              <a:noFill/>
              <a:ln>
                <a:noFill/>
              </a:ln>
              <a:effectLst/>
              <a:extLst>
                <a:ext uri="{909E8E84-426E-40DD-AFC4-6F175D3DCCD1}">
                  <a14:hiddenFill>
                    <a:solidFill>
                      <a:schemeClr val="accent1"/>
                    </a:solidFill>
                  </a14:hiddenFill>
                </a:ext>
                <a:ext uri="{91240B29-F687-4F45-9708-019B960494DF}">
                  <a14:hiddenLine w="9525" algn="ctr">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600" b="1" dirty="0">
                    <a:solidFill>
                      <a:schemeClr val="tx1"/>
                    </a:solidFill>
                    <a:latin typeface="Calibri" panose="020F0502020204030204" pitchFamily="34" charset="0"/>
                    <a:cs typeface="Calibri" panose="020F0502020204030204" pitchFamily="34" charset="0"/>
                  </a:rPr>
                  <a:t>Poll 5.6: </a:t>
                </a:r>
              </a:p>
              <a:p>
                <a:pPr algn="l">
                  <a:spcBef>
                    <a:spcPts val="400"/>
                  </a:spcBef>
                </a:pPr>
                <a:r>
                  <a:rPr lang="en-GB" altLang="de-DE" sz="1600" dirty="0">
                    <a:solidFill>
                      <a:schemeClr val="tx1"/>
                    </a:solidFill>
                    <a:latin typeface="Calibri" panose="020F0502020204030204" pitchFamily="34" charset="0"/>
                    <a:cs typeface="Calibri" panose="020F0502020204030204" pitchFamily="34" charset="0"/>
                  </a:rPr>
                  <a:t>Using a BPM: What is true concerning the absolute value of the sum </a:t>
                </a:r>
                <a14:m>
                  <m:oMath xmlns:m="http://schemas.openxmlformats.org/officeDocument/2006/math">
                    <m:d>
                      <m:dPr>
                        <m:begChr m:val="|"/>
                        <m:endChr m:val="|"/>
                        <m:ctrlPr>
                          <a:rPr lang="en-GB" altLang="de-DE" sz="1600" i="1" smtClean="0">
                            <a:solidFill>
                              <a:schemeClr val="tx1"/>
                            </a:solidFill>
                            <a:latin typeface="Cambria Math" panose="02040503050406030204" pitchFamily="18" charset="0"/>
                            <a:cs typeface="Calibri" panose="020F0502020204030204" pitchFamily="34" charset="0"/>
                          </a:rPr>
                        </m:ctrlPr>
                      </m:dPr>
                      <m:e>
                        <m:sSub>
                          <m:sSubPr>
                            <m:ctrlPr>
                              <a:rPr lang="en-GB" altLang="de-DE" sz="1600" i="1" smtClean="0">
                                <a:solidFill>
                                  <a:schemeClr val="tx1"/>
                                </a:solidFill>
                                <a:latin typeface="Cambria Math" panose="02040503050406030204" pitchFamily="18" charset="0"/>
                                <a:cs typeface="Calibri" panose="020F0502020204030204" pitchFamily="34" charset="0"/>
                              </a:rPr>
                            </m:ctrlPr>
                          </m:sSubPr>
                          <m:e>
                            <m:r>
                              <a:rPr lang="de-DE" altLang="de-DE" sz="1600" b="0" i="1" smtClean="0">
                                <a:solidFill>
                                  <a:schemeClr val="tx1"/>
                                </a:solidFill>
                                <a:latin typeface="Cambria Math" panose="02040503050406030204" pitchFamily="18" charset="0"/>
                                <a:cs typeface="Calibri" panose="020F0502020204030204" pitchFamily="34" charset="0"/>
                              </a:rPr>
                              <m:t>𝑈</m:t>
                            </m:r>
                          </m:e>
                          <m:sub>
                            <m:r>
                              <m:rPr>
                                <m:sty m:val="p"/>
                              </m:rPr>
                              <a:rPr lang="el-GR" altLang="de-DE" sz="160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Σ</m:t>
                            </m:r>
                          </m:sub>
                        </m:sSub>
                      </m:e>
                    </m:d>
                  </m:oMath>
                </a14:m>
                <a:r>
                  <a:rPr lang="en-GB" altLang="de-DE" sz="1600" dirty="0">
                    <a:solidFill>
                      <a:schemeClr val="tx1"/>
                    </a:solidFill>
                    <a:latin typeface="Calibri" panose="020F0502020204030204" pitchFamily="34" charset="0"/>
                    <a:cs typeface="Calibri" panose="020F0502020204030204" pitchFamily="34" charset="0"/>
                  </a:rPr>
                  <a:t> &amp; difference </a:t>
                </a:r>
                <a14:m>
                  <m:oMath xmlns:m="http://schemas.openxmlformats.org/officeDocument/2006/math">
                    <m:d>
                      <m:dPr>
                        <m:begChr m:val="|"/>
                        <m:endChr m:val="|"/>
                        <m:ctrlPr>
                          <a:rPr lang="en-GB" altLang="de-DE" sz="1600" i="1">
                            <a:solidFill>
                              <a:schemeClr val="tx1"/>
                            </a:solidFill>
                            <a:latin typeface="Cambria Math" panose="02040503050406030204" pitchFamily="18" charset="0"/>
                            <a:cs typeface="Calibri" panose="020F0502020204030204" pitchFamily="34" charset="0"/>
                          </a:rPr>
                        </m:ctrlPr>
                      </m:dPr>
                      <m:e>
                        <m:sSub>
                          <m:sSubPr>
                            <m:ctrlPr>
                              <a:rPr lang="en-GB" altLang="de-DE" sz="1600" i="1">
                                <a:solidFill>
                                  <a:schemeClr val="tx1"/>
                                </a:solidFill>
                                <a:latin typeface="Cambria Math" panose="02040503050406030204" pitchFamily="18" charset="0"/>
                                <a:cs typeface="Calibri" panose="020F0502020204030204" pitchFamily="34" charset="0"/>
                              </a:rPr>
                            </m:ctrlPr>
                          </m:sSubPr>
                          <m:e>
                            <m:r>
                              <a:rPr lang="de-DE" altLang="de-DE" sz="1600" i="1">
                                <a:solidFill>
                                  <a:schemeClr val="tx1"/>
                                </a:solidFill>
                                <a:latin typeface="Cambria Math" panose="02040503050406030204" pitchFamily="18" charset="0"/>
                                <a:cs typeface="Calibri" panose="020F0502020204030204" pitchFamily="34" charset="0"/>
                              </a:rPr>
                              <m:t>𝑈</m:t>
                            </m:r>
                          </m:e>
                          <m:sub>
                            <m:r>
                              <m:rPr>
                                <m:sty m:val="p"/>
                              </m:rPr>
                              <a:rPr lang="el-GR" altLang="de-DE" sz="160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Δ</m:t>
                            </m:r>
                          </m:sub>
                        </m:sSub>
                      </m:e>
                    </m:d>
                  </m:oMath>
                </a14:m>
                <a:r>
                  <a:rPr lang="en-GB" altLang="de-DE" sz="1600" dirty="0">
                    <a:solidFill>
                      <a:schemeClr val="tx1"/>
                    </a:solidFill>
                    <a:latin typeface="Calibri" panose="020F0502020204030204" pitchFamily="34" charset="0"/>
                    <a:cs typeface="Calibri" panose="020F0502020204030204" pitchFamily="34" charset="0"/>
                  </a:rPr>
                  <a:t>:</a:t>
                </a:r>
              </a:p>
              <a:p>
                <a:pPr marL="342900" indent="-342900" algn="l">
                  <a:spcBef>
                    <a:spcPts val="400"/>
                  </a:spcBef>
                  <a:buFont typeface="+mj-lt"/>
                  <a:buAutoNum type="arabicParenR"/>
                </a:pPr>
                <a:r>
                  <a:rPr lang="en-GB" altLang="de-DE" sz="1600" dirty="0">
                    <a:solidFill>
                      <a:schemeClr val="tx1"/>
                    </a:solidFill>
                    <a:cs typeface="Calibri" panose="020F0502020204030204" pitchFamily="34" charset="0"/>
                  </a:rPr>
                  <a:t> </a:t>
                </a:r>
                <a14:m>
                  <m:oMath xmlns:m="http://schemas.openxmlformats.org/officeDocument/2006/math">
                    <m:d>
                      <m:dPr>
                        <m:begChr m:val="|"/>
                        <m:endChr m:val="|"/>
                        <m:ctrlPr>
                          <a:rPr lang="en-GB" altLang="de-DE" sz="1600" i="1">
                            <a:solidFill>
                              <a:schemeClr val="tx1"/>
                            </a:solidFill>
                            <a:latin typeface="Cambria Math" panose="02040503050406030204" pitchFamily="18" charset="0"/>
                            <a:cs typeface="Calibri" panose="020F0502020204030204" pitchFamily="34" charset="0"/>
                          </a:rPr>
                        </m:ctrlPr>
                      </m:dPr>
                      <m:e>
                        <m:sSub>
                          <m:sSubPr>
                            <m:ctrlPr>
                              <a:rPr lang="en-GB" altLang="de-DE" sz="1600" i="1">
                                <a:solidFill>
                                  <a:schemeClr val="tx1"/>
                                </a:solidFill>
                                <a:latin typeface="Cambria Math" panose="02040503050406030204" pitchFamily="18" charset="0"/>
                                <a:cs typeface="Calibri" panose="020F0502020204030204" pitchFamily="34" charset="0"/>
                              </a:rPr>
                            </m:ctrlPr>
                          </m:sSubPr>
                          <m:e>
                            <m:r>
                              <a:rPr lang="de-DE" altLang="de-DE" sz="1600" i="1">
                                <a:solidFill>
                                  <a:schemeClr val="tx1"/>
                                </a:solidFill>
                                <a:latin typeface="Cambria Math" panose="02040503050406030204" pitchFamily="18" charset="0"/>
                                <a:cs typeface="Calibri" panose="020F0502020204030204" pitchFamily="34" charset="0"/>
                              </a:rPr>
                              <m:t>𝑈</m:t>
                            </m:r>
                          </m:e>
                          <m:sub>
                            <m:r>
                              <m:rPr>
                                <m:sty m:val="p"/>
                              </m:rPr>
                              <a:rPr lang="el-GR" altLang="de-DE" sz="1600" i="1">
                                <a:solidFill>
                                  <a:schemeClr val="tx1"/>
                                </a:solidFill>
                                <a:latin typeface="Cambria Math" panose="02040503050406030204" pitchFamily="18" charset="0"/>
                                <a:ea typeface="Cambria Math" panose="02040503050406030204" pitchFamily="18" charset="0"/>
                                <a:cs typeface="Calibri" panose="020F0502020204030204" pitchFamily="34" charset="0"/>
                              </a:rPr>
                              <m:t>Σ</m:t>
                            </m:r>
                          </m:sub>
                        </m:sSub>
                      </m:e>
                    </m:d>
                    <m:r>
                      <a:rPr lang="de-DE" altLang="de-DE" sz="1600"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&gt;</m:t>
                    </m:r>
                    <m:d>
                      <m:dPr>
                        <m:begChr m:val="|"/>
                        <m:endChr m:val="|"/>
                        <m:ctrlPr>
                          <a:rPr lang="en-GB" altLang="de-DE" sz="1600" i="1">
                            <a:solidFill>
                              <a:schemeClr val="tx1"/>
                            </a:solidFill>
                            <a:latin typeface="Cambria Math" panose="02040503050406030204" pitchFamily="18" charset="0"/>
                            <a:cs typeface="Calibri" panose="020F0502020204030204" pitchFamily="34" charset="0"/>
                          </a:rPr>
                        </m:ctrlPr>
                      </m:dPr>
                      <m:e>
                        <m:sSub>
                          <m:sSubPr>
                            <m:ctrlPr>
                              <a:rPr lang="en-GB" altLang="de-DE" sz="1600" i="1">
                                <a:solidFill>
                                  <a:schemeClr val="tx1"/>
                                </a:solidFill>
                                <a:latin typeface="Cambria Math" panose="02040503050406030204" pitchFamily="18" charset="0"/>
                                <a:cs typeface="Calibri" panose="020F0502020204030204" pitchFamily="34" charset="0"/>
                              </a:rPr>
                            </m:ctrlPr>
                          </m:sSubPr>
                          <m:e>
                            <m:r>
                              <a:rPr lang="de-DE" altLang="de-DE" sz="1600" i="1">
                                <a:solidFill>
                                  <a:schemeClr val="tx1"/>
                                </a:solidFill>
                                <a:latin typeface="Cambria Math" panose="02040503050406030204" pitchFamily="18" charset="0"/>
                                <a:cs typeface="Calibri" panose="020F0502020204030204" pitchFamily="34" charset="0"/>
                              </a:rPr>
                              <m:t>𝑈</m:t>
                            </m:r>
                          </m:e>
                          <m:sub>
                            <m:r>
                              <m:rPr>
                                <m:sty m:val="p"/>
                              </m:rPr>
                              <a:rPr lang="el-GR" altLang="de-DE" sz="1600" i="1">
                                <a:solidFill>
                                  <a:schemeClr val="tx1"/>
                                </a:solidFill>
                                <a:latin typeface="Cambria Math" panose="02040503050406030204" pitchFamily="18" charset="0"/>
                                <a:ea typeface="Cambria Math" panose="02040503050406030204" pitchFamily="18" charset="0"/>
                                <a:cs typeface="Calibri" panose="020F0502020204030204" pitchFamily="34" charset="0"/>
                              </a:rPr>
                              <m:t>Δ</m:t>
                            </m:r>
                          </m:sub>
                        </m:sSub>
                      </m:e>
                    </m:d>
                  </m:oMath>
                </a14:m>
                <a:endParaRPr lang="de-DE" altLang="de-DE" sz="1600" dirty="0">
                  <a:solidFill>
                    <a:schemeClr val="tx1"/>
                  </a:solidFill>
                  <a:latin typeface="Cambria Math" panose="02040503050406030204" pitchFamily="18" charset="0"/>
                  <a:ea typeface="Cambria Math" panose="02040503050406030204" pitchFamily="18" charset="0"/>
                  <a:cs typeface="Calibri" panose="020F0502020204030204" pitchFamily="34" charset="0"/>
                </a:endParaRPr>
              </a:p>
              <a:p>
                <a:pPr marL="342900" indent="-342900" algn="l">
                  <a:spcBef>
                    <a:spcPts val="400"/>
                  </a:spcBef>
                  <a:buFont typeface="+mj-lt"/>
                  <a:buAutoNum type="arabicParenR"/>
                </a:pPr>
                <a:r>
                  <a:rPr lang="de-DE" altLang="de-DE" sz="1600" b="0" dirty="0">
                    <a:solidFill>
                      <a:schemeClr val="tx1"/>
                    </a:solidFill>
                    <a:cs typeface="Calibri" panose="020F0502020204030204" pitchFamily="34" charset="0"/>
                  </a:rPr>
                  <a:t> </a:t>
                </a:r>
                <a14:m>
                  <m:oMath xmlns:m="http://schemas.openxmlformats.org/officeDocument/2006/math">
                    <m:r>
                      <a:rPr lang="de-DE" altLang="de-DE" sz="1600" b="0" i="1" smtClean="0">
                        <a:solidFill>
                          <a:schemeClr val="tx1"/>
                        </a:solidFill>
                        <a:latin typeface="Cambria Math" panose="02040503050406030204" pitchFamily="18" charset="0"/>
                        <a:cs typeface="Calibri" panose="020F0502020204030204" pitchFamily="34" charset="0"/>
                      </a:rPr>
                      <m:t> </m:t>
                    </m:r>
                    <m:d>
                      <m:dPr>
                        <m:begChr m:val="|"/>
                        <m:endChr m:val="|"/>
                        <m:ctrlPr>
                          <a:rPr lang="en-GB" altLang="de-DE" sz="1600" i="1">
                            <a:solidFill>
                              <a:schemeClr val="tx1"/>
                            </a:solidFill>
                            <a:latin typeface="Cambria Math" panose="02040503050406030204" pitchFamily="18" charset="0"/>
                            <a:cs typeface="Calibri" panose="020F0502020204030204" pitchFamily="34" charset="0"/>
                          </a:rPr>
                        </m:ctrlPr>
                      </m:dPr>
                      <m:e>
                        <m:sSub>
                          <m:sSubPr>
                            <m:ctrlPr>
                              <a:rPr lang="en-GB" altLang="de-DE" sz="1600" i="1">
                                <a:solidFill>
                                  <a:schemeClr val="tx1"/>
                                </a:solidFill>
                                <a:latin typeface="Cambria Math" panose="02040503050406030204" pitchFamily="18" charset="0"/>
                                <a:cs typeface="Calibri" panose="020F0502020204030204" pitchFamily="34" charset="0"/>
                              </a:rPr>
                            </m:ctrlPr>
                          </m:sSubPr>
                          <m:e>
                            <m:r>
                              <a:rPr lang="de-DE" altLang="de-DE" sz="1600" i="1">
                                <a:solidFill>
                                  <a:schemeClr val="tx1"/>
                                </a:solidFill>
                                <a:latin typeface="Cambria Math" panose="02040503050406030204" pitchFamily="18" charset="0"/>
                                <a:cs typeface="Calibri" panose="020F0502020204030204" pitchFamily="34" charset="0"/>
                              </a:rPr>
                              <m:t>𝑈</m:t>
                            </m:r>
                          </m:e>
                          <m:sub>
                            <m:r>
                              <m:rPr>
                                <m:sty m:val="p"/>
                              </m:rPr>
                              <a:rPr lang="el-GR" altLang="de-DE" sz="1600" i="1">
                                <a:solidFill>
                                  <a:schemeClr val="tx1"/>
                                </a:solidFill>
                                <a:latin typeface="Cambria Math" panose="02040503050406030204" pitchFamily="18" charset="0"/>
                                <a:ea typeface="Cambria Math" panose="02040503050406030204" pitchFamily="18" charset="0"/>
                                <a:cs typeface="Calibri" panose="020F0502020204030204" pitchFamily="34" charset="0"/>
                              </a:rPr>
                              <m:t>Σ</m:t>
                            </m:r>
                          </m:sub>
                        </m:sSub>
                      </m:e>
                    </m:d>
                    <m:r>
                      <a:rPr lang="de-DE" altLang="de-DE" sz="1600" b="0"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&lt;</m:t>
                    </m:r>
                    <m:d>
                      <m:dPr>
                        <m:begChr m:val="|"/>
                        <m:endChr m:val="|"/>
                        <m:ctrlPr>
                          <a:rPr lang="en-GB" altLang="de-DE" sz="1600" i="1">
                            <a:solidFill>
                              <a:schemeClr val="tx1"/>
                            </a:solidFill>
                            <a:latin typeface="Cambria Math" panose="02040503050406030204" pitchFamily="18" charset="0"/>
                            <a:cs typeface="Calibri" panose="020F0502020204030204" pitchFamily="34" charset="0"/>
                          </a:rPr>
                        </m:ctrlPr>
                      </m:dPr>
                      <m:e>
                        <m:sSub>
                          <m:sSubPr>
                            <m:ctrlPr>
                              <a:rPr lang="en-GB" altLang="de-DE" sz="1600" i="1">
                                <a:solidFill>
                                  <a:schemeClr val="tx1"/>
                                </a:solidFill>
                                <a:latin typeface="Cambria Math" panose="02040503050406030204" pitchFamily="18" charset="0"/>
                                <a:cs typeface="Calibri" panose="020F0502020204030204" pitchFamily="34" charset="0"/>
                              </a:rPr>
                            </m:ctrlPr>
                          </m:sSubPr>
                          <m:e>
                            <m:r>
                              <a:rPr lang="de-DE" altLang="de-DE" sz="1600" i="1">
                                <a:solidFill>
                                  <a:schemeClr val="tx1"/>
                                </a:solidFill>
                                <a:latin typeface="Cambria Math" panose="02040503050406030204" pitchFamily="18" charset="0"/>
                                <a:cs typeface="Calibri" panose="020F0502020204030204" pitchFamily="34" charset="0"/>
                              </a:rPr>
                              <m:t>𝑈</m:t>
                            </m:r>
                          </m:e>
                          <m:sub>
                            <m:r>
                              <m:rPr>
                                <m:sty m:val="p"/>
                              </m:rPr>
                              <a:rPr lang="el-GR" altLang="de-DE" sz="1600" i="1">
                                <a:solidFill>
                                  <a:schemeClr val="tx1"/>
                                </a:solidFill>
                                <a:latin typeface="Cambria Math" panose="02040503050406030204" pitchFamily="18" charset="0"/>
                                <a:ea typeface="Cambria Math" panose="02040503050406030204" pitchFamily="18" charset="0"/>
                                <a:cs typeface="Calibri" panose="020F0502020204030204" pitchFamily="34" charset="0"/>
                              </a:rPr>
                              <m:t>Δ</m:t>
                            </m:r>
                          </m:sub>
                        </m:sSub>
                      </m:e>
                    </m:d>
                  </m:oMath>
                </a14:m>
                <a:endParaRPr lang="de-DE" altLang="de-DE" sz="1600" dirty="0">
                  <a:solidFill>
                    <a:schemeClr val="tx1"/>
                  </a:solidFill>
                  <a:latin typeface="Calibri" panose="020F0502020204030204" pitchFamily="34" charset="0"/>
                  <a:ea typeface="Cambria Math" panose="02040503050406030204" pitchFamily="18" charset="0"/>
                  <a:cs typeface="Calibri" panose="020F0502020204030204" pitchFamily="34" charset="0"/>
                </a:endParaRPr>
              </a:p>
              <a:p>
                <a:pPr marL="342900" indent="-342900" algn="l">
                  <a:spcBef>
                    <a:spcPts val="400"/>
                  </a:spcBef>
                  <a:buFont typeface="+mj-lt"/>
                  <a:buAutoNum type="arabicParenR"/>
                </a:pPr>
                <a:r>
                  <a:rPr lang="en-GB" altLang="de-DE" sz="1600" dirty="0">
                    <a:solidFill>
                      <a:schemeClr val="tx1"/>
                    </a:solidFill>
                    <a:latin typeface="Calibri" panose="020F0502020204030204" pitchFamily="34" charset="0"/>
                    <a:cs typeface="Calibri" panose="020F0502020204030204" pitchFamily="34" charset="0"/>
                  </a:rPr>
                  <a:t> Both cases can appear </a:t>
                </a:r>
              </a:p>
            </p:txBody>
          </p:sp>
        </mc:Choice>
        <mc:Fallback xmlns="">
          <p:sp>
            <p:nvSpPr>
              <p:cNvPr id="6" name="Text Box 7"/>
              <p:cNvSpPr txBox="1">
                <a:spLocks noRot="1" noChangeAspect="1" noMove="1" noResize="1" noEditPoints="1" noAdjustHandles="1" noChangeArrowheads="1" noChangeShapeType="1" noTextEdit="1"/>
              </p:cNvSpPr>
              <p:nvPr/>
            </p:nvSpPr>
            <p:spPr bwMode="auto">
              <a:xfrm>
                <a:off x="107503" y="5030000"/>
                <a:ext cx="9082370" cy="1528624"/>
              </a:xfrm>
              <a:prstGeom prst="rect">
                <a:avLst/>
              </a:prstGeom>
              <a:blipFill>
                <a:blip r:embed="rId5"/>
                <a:stretch>
                  <a:fillRect l="-403" t="-1195" b="-438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grpSp>
        <p:nvGrpSpPr>
          <p:cNvPr id="10" name="Gruppieren 9">
            <a:extLst>
              <a:ext uri="{FF2B5EF4-FFF2-40B4-BE49-F238E27FC236}">
                <a16:creationId xmlns:a16="http://schemas.microsoft.com/office/drawing/2014/main" id="{77CDA4ED-4FE2-468D-B858-D536AC179AEC}"/>
              </a:ext>
            </a:extLst>
          </p:cNvPr>
          <p:cNvGrpSpPr/>
          <p:nvPr/>
        </p:nvGrpSpPr>
        <p:grpSpPr>
          <a:xfrm>
            <a:off x="7067419" y="958034"/>
            <a:ext cx="1969078" cy="2271741"/>
            <a:chOff x="7055179" y="3633650"/>
            <a:chExt cx="1969078" cy="2271741"/>
          </a:xfrm>
        </p:grpSpPr>
        <p:pic>
          <p:nvPicPr>
            <p:cNvPr id="11" name="Grafik 10">
              <a:extLst>
                <a:ext uri="{FF2B5EF4-FFF2-40B4-BE49-F238E27FC236}">
                  <a16:creationId xmlns:a16="http://schemas.microsoft.com/office/drawing/2014/main" id="{8C9C6CF0-AF3F-447C-9F86-0867916C8073}"/>
                </a:ext>
              </a:extLst>
            </p:cNvPr>
            <p:cNvPicPr>
              <a:picLocks noChangeAspect="1"/>
            </p:cNvPicPr>
            <p:nvPr/>
          </p:nvPicPr>
          <p:blipFill>
            <a:blip r:embed="rId6"/>
            <a:stretch>
              <a:fillRect/>
            </a:stretch>
          </p:blipFill>
          <p:spPr>
            <a:xfrm>
              <a:off x="7177734" y="3633650"/>
              <a:ext cx="1531937" cy="1531937"/>
            </a:xfrm>
            <a:prstGeom prst="rect">
              <a:avLst/>
            </a:prstGeom>
          </p:spPr>
        </p:pic>
        <p:sp>
          <p:nvSpPr>
            <p:cNvPr id="12" name="TextBox 7">
              <a:extLst>
                <a:ext uri="{FF2B5EF4-FFF2-40B4-BE49-F238E27FC236}">
                  <a16:creationId xmlns:a16="http://schemas.microsoft.com/office/drawing/2014/main" id="{76A62D99-4856-4DED-A4C3-C718D5F99A52}"/>
                </a:ext>
              </a:extLst>
            </p:cNvPr>
            <p:cNvSpPr txBox="1"/>
            <p:nvPr/>
          </p:nvSpPr>
          <p:spPr>
            <a:xfrm>
              <a:off x="7055179" y="5207764"/>
              <a:ext cx="1969078" cy="697627"/>
            </a:xfrm>
            <a:prstGeom prst="rect">
              <a:avLst/>
            </a:prstGeom>
          </p:spPr>
          <p:txBody>
            <a:bodyPr vert="horz" wrap="square" lIns="91440" tIns="45720" rIns="91440" bIns="45720" rtlCol="0" anchor="t">
              <a:spAutoFit/>
            </a:bodyPr>
            <a:lstStyle/>
            <a:p>
              <a:pPr algn="l"/>
              <a:r>
                <a:rPr lang="en-GB" dirty="0">
                  <a:latin typeface="Calibri" panose="020F0502020204030204" pitchFamily="34" charset="0"/>
                  <a:cs typeface="Calibri" panose="020F0502020204030204" pitchFamily="34" charset="0"/>
                  <a:hlinkClick r:id="rId7"/>
                </a:rPr>
                <a:t>www.menti.com</a:t>
              </a:r>
              <a:endParaRPr lang="en-GB" dirty="0">
                <a:latin typeface="Calibri" panose="020F0502020204030204" pitchFamily="34" charset="0"/>
                <a:cs typeface="Calibri" panose="020F0502020204030204" pitchFamily="34" charset="0"/>
              </a:endParaRPr>
            </a:p>
            <a:p>
              <a:pPr algn="l">
                <a:spcBef>
                  <a:spcPts val="400"/>
                </a:spcBef>
              </a:pPr>
              <a:r>
                <a:rPr lang="en-GB" dirty="0">
                  <a:latin typeface="Calibri" panose="020F0502020204030204" pitchFamily="34" charset="0"/>
                  <a:cs typeface="Calibri" panose="020F0502020204030204" pitchFamily="34" charset="0"/>
                </a:rPr>
                <a:t>code: </a:t>
              </a:r>
              <a:r>
                <a:rPr lang="en-GB" sz="1800" dirty="0">
                  <a:latin typeface="+mj-lt"/>
                </a:rPr>
                <a:t>1208 6026</a:t>
              </a:r>
            </a:p>
          </p:txBody>
        </p:sp>
      </p:grpSp>
    </p:spTree>
    <p:extLst>
      <p:ext uri="{BB962C8B-B14F-4D97-AF65-F5344CB8AC3E}">
        <p14:creationId xmlns:p14="http://schemas.microsoft.com/office/powerpoint/2010/main" val="419483901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15364" name="Text Box 4"/>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600" baseline="30000">
              <a:solidFill>
                <a:srgbClr val="006600"/>
              </a:solidFill>
              <a:latin typeface="Comic Sans MS" pitchFamily="66" charset="0"/>
            </a:endParaRPr>
          </a:p>
        </p:txBody>
      </p:sp>
      <p:sp>
        <p:nvSpPr>
          <p:cNvPr id="15365" name="Text Box 5"/>
          <p:cNvSpPr txBox="1">
            <a:spLocks noChangeArrowheads="1"/>
          </p:cNvSpPr>
          <p:nvPr/>
        </p:nvSpPr>
        <p:spPr bwMode="auto">
          <a:xfrm>
            <a:off x="323850" y="1484313"/>
            <a:ext cx="8550275" cy="3120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dirty="0">
                <a:solidFill>
                  <a:srgbClr val="0000FF"/>
                </a:solidFill>
                <a:latin typeface="Calibri" panose="020F0502020204030204" pitchFamily="34" charset="0"/>
                <a:cs typeface="Calibri" panose="020F0502020204030204" pitchFamily="34" charset="0"/>
              </a:rPr>
              <a:t>Outline:</a:t>
            </a:r>
            <a:r>
              <a:rPr lang="en-US" altLang="de-DE" sz="2000" b="1" dirty="0">
                <a:solidFill>
                  <a:srgbClr val="0000FF"/>
                </a:solidFill>
                <a:latin typeface="Calibri" panose="020F0502020204030204" pitchFamily="34" charset="0"/>
                <a:cs typeface="Calibri" panose="020F0502020204030204" pitchFamily="34" charset="0"/>
              </a:rPr>
              <a:t>     </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cs typeface="Calibri" panose="020F0502020204030204" pitchFamily="34" charset="0"/>
              </a:rPr>
              <a:t> </a:t>
            </a:r>
            <a:r>
              <a:rPr lang="en-US" altLang="de-DE" sz="2000" dirty="0">
                <a:solidFill>
                  <a:srgbClr val="5F5F5F"/>
                </a:solidFill>
                <a:latin typeface="Calibri" panose="020F0502020204030204" pitchFamily="34" charset="0"/>
                <a:cs typeface="Calibri" panose="020F0502020204030204" pitchFamily="34" charset="0"/>
              </a:rPr>
              <a:t>Signal generation </a:t>
            </a:r>
            <a:r>
              <a:rPr lang="en-US" altLang="de-DE" sz="2000" dirty="0">
                <a:solidFill>
                  <a:srgbClr val="5F5F5F"/>
                </a:solidFill>
                <a:latin typeface="Calibri" panose="020F0502020204030204" pitchFamily="34" charset="0"/>
                <a:cs typeface="Calibri" panose="020F0502020204030204" pitchFamily="34" charset="0"/>
                <a:sym typeface="Symbol" pitchFamily="18" charset="2"/>
              </a:rPr>
              <a:t>  transfer </a:t>
            </a:r>
            <a:r>
              <a:rPr lang="en-US" altLang="de-DE" sz="2000" dirty="0">
                <a:solidFill>
                  <a:schemeClr val="tx1">
                    <a:lumMod val="50000"/>
                    <a:lumOff val="50000"/>
                  </a:schemeClr>
                </a:solidFill>
                <a:latin typeface="Calibri" panose="020F0502020204030204" pitchFamily="34" charset="0"/>
                <a:cs typeface="Calibri" panose="020F0502020204030204" pitchFamily="34" charset="0"/>
                <a:sym typeface="Symbol" pitchFamily="18" charset="2"/>
              </a:rPr>
              <a:t>impedance</a:t>
            </a:r>
            <a:r>
              <a:rPr lang="en-US" altLang="de-DE" sz="2000" dirty="0">
                <a:solidFill>
                  <a:srgbClr val="3333CC"/>
                </a:solidFill>
                <a:latin typeface="Calibri" panose="020F0502020204030204" pitchFamily="34" charset="0"/>
                <a:cs typeface="Calibri" panose="020F0502020204030204" pitchFamily="34" charset="0"/>
                <a:sym typeface="Symbol" pitchFamily="18" charset="2"/>
              </a:rPr>
              <a:t>   </a:t>
            </a:r>
            <a:endParaRPr lang="en-US" altLang="de-DE" sz="2000" dirty="0">
              <a:solidFill>
                <a:srgbClr val="0000FF"/>
              </a:solidFill>
              <a:latin typeface="Calibri" panose="020F0502020204030204" pitchFamily="34" charset="0"/>
              <a:cs typeface="Calibri" panose="020F0502020204030204" pitchFamily="34" charset="0"/>
              <a:sym typeface="Symbol" pitchFamily="18" charset="2"/>
            </a:endParaRPr>
          </a:p>
          <a:p>
            <a:pPr algn="l">
              <a:lnSpc>
                <a:spcPct val="80000"/>
              </a:lnSpc>
              <a:buFont typeface="Wingdings" pitchFamily="2" charset="2"/>
              <a:buChar char="Ø"/>
            </a:pPr>
            <a:r>
              <a:rPr lang="en-US" altLang="de-DE" sz="2000" dirty="0">
                <a:solidFill>
                  <a:srgbClr val="0000FF"/>
                </a:solidFill>
                <a:latin typeface="Calibri" panose="020F0502020204030204" pitchFamily="34" charset="0"/>
                <a:cs typeface="Calibri" panose="020F0502020204030204" pitchFamily="34" charset="0"/>
              </a:rPr>
              <a:t> Capacitive </a:t>
            </a:r>
            <a:r>
              <a:rPr lang="en-US" altLang="de-DE" sz="2000" b="1" i="1" dirty="0">
                <a:solidFill>
                  <a:srgbClr val="0000FF"/>
                </a:solidFill>
                <a:latin typeface="Calibri" panose="020F0502020204030204" pitchFamily="34" charset="0"/>
                <a:cs typeface="Calibri" panose="020F0502020204030204" pitchFamily="34" charset="0"/>
              </a:rPr>
              <a:t>button</a:t>
            </a:r>
            <a:r>
              <a:rPr lang="en-US" altLang="de-DE" sz="2000" i="1" dirty="0">
                <a:solidFill>
                  <a:srgbClr val="0000FF"/>
                </a:solidFill>
                <a:latin typeface="Calibri" panose="020F0502020204030204" pitchFamily="34" charset="0"/>
                <a:cs typeface="Calibri" panose="020F0502020204030204" pitchFamily="34" charset="0"/>
              </a:rPr>
              <a:t> </a:t>
            </a:r>
            <a:r>
              <a:rPr lang="en-US" altLang="de-DE" sz="2000" dirty="0">
                <a:solidFill>
                  <a:srgbClr val="0000FF"/>
                </a:solidFill>
                <a:latin typeface="Calibri" panose="020F0502020204030204" pitchFamily="34" charset="0"/>
                <a:cs typeface="Calibri" panose="020F0502020204030204" pitchFamily="34" charset="0"/>
              </a:rPr>
              <a:t>BPM for high frequencies</a:t>
            </a:r>
            <a:endParaRPr lang="en-US" altLang="de-DE" sz="2000" dirty="0">
              <a:solidFill>
                <a:srgbClr val="0000FF"/>
              </a:solidFill>
              <a:latin typeface="Calibri" panose="020F0502020204030204" pitchFamily="34" charset="0"/>
              <a:cs typeface="Calibri" panose="020F0502020204030204" pitchFamily="34" charset="0"/>
              <a:sym typeface="Symbol" pitchFamily="18" charset="2"/>
            </a:endParaRPr>
          </a:p>
          <a:p>
            <a:pPr algn="l">
              <a:lnSpc>
                <a:spcPct val="80000"/>
              </a:lnSpc>
              <a:buFont typeface="Wingdings" pitchFamily="2" charset="2"/>
              <a:buNone/>
            </a:pPr>
            <a:r>
              <a:rPr lang="en-US" altLang="de-DE" sz="2000" dirty="0">
                <a:latin typeface="Calibri" panose="020F0502020204030204" pitchFamily="34" charset="0"/>
                <a:cs typeface="Calibri" panose="020F0502020204030204" pitchFamily="34" charset="0"/>
              </a:rPr>
              <a:t>    used at most proton LINACs and electron accelerators</a:t>
            </a:r>
          </a:p>
          <a:p>
            <a:pPr algn="l">
              <a:lnSpc>
                <a:spcPct val="80000"/>
              </a:lnSpc>
              <a:buFont typeface="Wingdings" pitchFamily="2" charset="2"/>
              <a:buChar char="Ø"/>
            </a:pPr>
            <a:r>
              <a:rPr lang="en-US" altLang="de-DE" sz="2000" dirty="0">
                <a:latin typeface="Calibri" panose="020F0502020204030204" pitchFamily="34" charset="0"/>
                <a:cs typeface="Calibri" panose="020F0502020204030204" pitchFamily="34" charset="0"/>
              </a:rPr>
              <a:t> Capacitive </a:t>
            </a:r>
            <a:r>
              <a:rPr lang="en-US" altLang="de-DE" sz="2000" b="1" i="1" dirty="0">
                <a:latin typeface="Calibri" panose="020F0502020204030204" pitchFamily="34" charset="0"/>
                <a:cs typeface="Calibri" panose="020F0502020204030204" pitchFamily="34" charset="0"/>
              </a:rPr>
              <a:t>linear-cut</a:t>
            </a:r>
            <a:r>
              <a:rPr lang="en-US" altLang="de-DE" sz="2000" b="1" dirty="0">
                <a:latin typeface="Calibri" panose="020F0502020204030204" pitchFamily="34" charset="0"/>
                <a:cs typeface="Calibri" panose="020F0502020204030204" pitchFamily="34" charset="0"/>
              </a:rPr>
              <a:t> </a:t>
            </a:r>
            <a:r>
              <a:rPr lang="en-US" altLang="de-DE" sz="2000" dirty="0">
                <a:latin typeface="Calibri" panose="020F0502020204030204" pitchFamily="34" charset="0"/>
                <a:cs typeface="Calibri" panose="020F0502020204030204" pitchFamily="34" charset="0"/>
              </a:rPr>
              <a:t>BPM for low frequencies</a:t>
            </a:r>
            <a:endParaRPr lang="en-US" altLang="de-DE" sz="2000" dirty="0">
              <a:latin typeface="Calibri" panose="020F0502020204030204" pitchFamily="34" charset="0"/>
              <a:cs typeface="Calibri" panose="020F0502020204030204" pitchFamily="34" charset="0"/>
              <a:sym typeface="Symbol" pitchFamily="18" charset="2"/>
            </a:endParaRPr>
          </a:p>
          <a:p>
            <a:pPr algn="l">
              <a:lnSpc>
                <a:spcPct val="80000"/>
              </a:lnSpc>
              <a:buFont typeface="Wingdings" pitchFamily="2" charset="2"/>
              <a:buChar char="Ø"/>
            </a:pPr>
            <a:r>
              <a:rPr lang="en-US" altLang="de-DE" sz="2000" dirty="0">
                <a:latin typeface="Calibri" panose="020F0502020204030204" pitchFamily="34" charset="0"/>
                <a:cs typeface="Calibri" panose="020F0502020204030204" pitchFamily="34" charset="0"/>
              </a:rPr>
              <a:t> Electronics for position evaluation</a:t>
            </a:r>
          </a:p>
          <a:p>
            <a:pPr algn="l">
              <a:lnSpc>
                <a:spcPct val="80000"/>
              </a:lnSpc>
              <a:buFont typeface="Wingdings" pitchFamily="2" charset="2"/>
              <a:buChar char="Ø"/>
            </a:pPr>
            <a:r>
              <a:rPr lang="en-US" altLang="de-DE" sz="2000" dirty="0">
                <a:latin typeface="Calibri" panose="020F0502020204030204" pitchFamily="34" charset="0"/>
                <a:cs typeface="Calibri" panose="020F0502020204030204" pitchFamily="34" charset="0"/>
              </a:rPr>
              <a:t> BPMs for measurement of closed orbit, tune and further lattice functions</a:t>
            </a:r>
          </a:p>
          <a:p>
            <a:pPr algn="l">
              <a:lnSpc>
                <a:spcPct val="80000"/>
              </a:lnSpc>
              <a:buFont typeface="Wingdings" pitchFamily="2" charset="2"/>
              <a:buChar char="Ø"/>
            </a:pPr>
            <a:r>
              <a:rPr lang="en-US" altLang="de-DE" sz="2000" dirty="0">
                <a:latin typeface="Calibri" panose="020F0502020204030204" pitchFamily="34" charset="0"/>
                <a:cs typeface="Calibri" panose="020F0502020204030204" pitchFamily="34" charset="0"/>
              </a:rPr>
              <a:t> Summary</a:t>
            </a: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2-dim Model for a Button BPM </a:t>
            </a:r>
          </a:p>
        </p:txBody>
      </p:sp>
      <p:sp>
        <p:nvSpPr>
          <p:cNvPr id="16388"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16389" name="Text Box 4"/>
          <p:cNvSpPr txBox="1">
            <a:spLocks noChangeArrowheads="1"/>
          </p:cNvSpPr>
          <p:nvPr/>
        </p:nvSpPr>
        <p:spPr bwMode="auto">
          <a:xfrm>
            <a:off x="107950" y="802695"/>
            <a:ext cx="6584950" cy="1060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b="1" dirty="0">
                <a:solidFill>
                  <a:srgbClr val="0000FF"/>
                </a:solidFill>
                <a:latin typeface="Calibri" panose="020F0502020204030204" pitchFamily="34" charset="0"/>
                <a:cs typeface="Calibri" panose="020F0502020204030204" pitchFamily="34" charset="0"/>
                <a:sym typeface="Symbol" pitchFamily="18" charset="2"/>
              </a:rPr>
              <a:t>‘Proximity effect’</a:t>
            </a:r>
            <a:r>
              <a:rPr lang="de-DE" altLang="de-DE" sz="2000" b="1" dirty="0">
                <a:solidFill>
                  <a:srgbClr val="0000FF"/>
                </a:solidFill>
                <a:latin typeface="Calibri" panose="020F0502020204030204" pitchFamily="34" charset="0"/>
                <a:cs typeface="Calibri" panose="020F0502020204030204" pitchFamily="34" charset="0"/>
                <a:sym typeface="Symbol" pitchFamily="18" charset="2"/>
              </a:rPr>
              <a:t>:</a:t>
            </a:r>
            <a:r>
              <a:rPr lang="en-US" altLang="de-DE" sz="2000" b="1" dirty="0">
                <a:solidFill>
                  <a:srgbClr val="0000FF"/>
                </a:solidFill>
                <a:latin typeface="Calibri" panose="020F0502020204030204" pitchFamily="34" charset="0"/>
                <a:cs typeface="Calibri" panose="020F0502020204030204" pitchFamily="34" charset="0"/>
                <a:sym typeface="Symbol" pitchFamily="18" charset="2"/>
              </a:rPr>
              <a:t> larger signal for closer plate</a:t>
            </a:r>
          </a:p>
          <a:p>
            <a:pPr algn="l">
              <a:lnSpc>
                <a:spcPct val="70000"/>
              </a:lnSpc>
              <a:buFont typeface="Wingdings" pitchFamily="2" charset="2"/>
              <a:buNone/>
            </a:pPr>
            <a:r>
              <a:rPr lang="en-US" altLang="de-DE" sz="2000" b="1" dirty="0">
                <a:solidFill>
                  <a:srgbClr val="0000FF"/>
                </a:solidFill>
                <a:latin typeface="Calibri" panose="020F0502020204030204" pitchFamily="34" charset="0"/>
                <a:cs typeface="Calibri" panose="020F0502020204030204" pitchFamily="34" charset="0"/>
              </a:rPr>
              <a:t>Ideal 2-dim model:</a:t>
            </a:r>
            <a:r>
              <a:rPr lang="en-US" altLang="de-DE" sz="2000" dirty="0">
                <a:solidFill>
                  <a:srgbClr val="0000FF"/>
                </a:solidFill>
                <a:latin typeface="Calibri" panose="020F0502020204030204" pitchFamily="34" charset="0"/>
                <a:cs typeface="Calibri" panose="020F0502020204030204" pitchFamily="34" charset="0"/>
              </a:rPr>
              <a:t> </a:t>
            </a:r>
            <a:r>
              <a:rPr lang="en-US" altLang="de-DE" sz="2000" dirty="0">
                <a:latin typeface="Calibri" panose="020F0502020204030204" pitchFamily="34" charset="0"/>
                <a:cs typeface="Calibri" panose="020F0502020204030204" pitchFamily="34" charset="0"/>
              </a:rPr>
              <a:t>Cylindrical pipe </a:t>
            </a:r>
            <a:r>
              <a:rPr lang="en-US" altLang="de-DE" sz="2000" dirty="0">
                <a:latin typeface="Calibri" panose="020F0502020204030204" pitchFamily="34" charset="0"/>
                <a:cs typeface="Calibri" panose="020F0502020204030204" pitchFamily="34" charset="0"/>
                <a:sym typeface="Symbol" pitchFamily="18" charset="2"/>
              </a:rPr>
              <a:t> </a:t>
            </a:r>
            <a:r>
              <a:rPr lang="en-US" altLang="de-DE" sz="2000" dirty="0">
                <a:latin typeface="Calibri" panose="020F0502020204030204" pitchFamily="34" charset="0"/>
                <a:cs typeface="Calibri" panose="020F0502020204030204" pitchFamily="34" charset="0"/>
              </a:rPr>
              <a:t>image current density </a:t>
            </a:r>
          </a:p>
          <a:p>
            <a:pPr algn="l">
              <a:lnSpc>
                <a:spcPct val="70000"/>
              </a:lnSpc>
              <a:buFont typeface="Wingdings" pitchFamily="2" charset="2"/>
              <a:buNone/>
            </a:pPr>
            <a:r>
              <a:rPr lang="en-US" altLang="de-DE" sz="2000" dirty="0">
                <a:latin typeface="Calibri" panose="020F0502020204030204" pitchFamily="34" charset="0"/>
                <a:cs typeface="Calibri" panose="020F0502020204030204" pitchFamily="34" charset="0"/>
              </a:rPr>
              <a:t>via ‘image charge method’ for ‘pencil’ beam:</a:t>
            </a:r>
            <a:endParaRPr lang="en-US" altLang="de-DE" sz="2000" dirty="0">
              <a:latin typeface="Calibri" panose="020F0502020204030204" pitchFamily="34" charset="0"/>
              <a:cs typeface="Calibri" panose="020F0502020204030204" pitchFamily="34" charset="0"/>
              <a:sym typeface="Symbol" pitchFamily="18" charset="2"/>
            </a:endParaRPr>
          </a:p>
        </p:txBody>
      </p:sp>
      <p:graphicFrame>
        <p:nvGraphicFramePr>
          <p:cNvPr id="16390" name="Object 5"/>
          <p:cNvGraphicFramePr>
            <a:graphicFrameLocks noChangeAspect="1"/>
          </p:cNvGraphicFramePr>
          <p:nvPr>
            <p:extLst>
              <p:ext uri="{D42A27DB-BD31-4B8C-83A1-F6EECF244321}">
                <p14:modId xmlns:p14="http://schemas.microsoft.com/office/powerpoint/2010/main" val="3333004551"/>
              </p:ext>
            </p:extLst>
          </p:nvPr>
        </p:nvGraphicFramePr>
        <p:xfrm>
          <a:off x="420688" y="1967920"/>
          <a:ext cx="4487862" cy="836612"/>
        </p:xfrm>
        <a:graphic>
          <a:graphicData uri="http://schemas.openxmlformats.org/presentationml/2006/ole">
            <mc:AlternateContent xmlns:mc="http://schemas.openxmlformats.org/markup-compatibility/2006">
              <mc:Choice xmlns:v="urn:schemas-microsoft-com:vml" Requires="v">
                <p:oleObj spid="_x0000_s17021" name="Equation" r:id="rId4" imgW="2590800" imgH="482600" progId="Equation.3">
                  <p:embed/>
                </p:oleObj>
              </mc:Choice>
              <mc:Fallback>
                <p:oleObj name="Equation" r:id="rId4" imgW="2590800" imgH="48260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0688" y="1967920"/>
                        <a:ext cx="4487862" cy="83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6391" name="Picture 6" descr="buttonBPM_Ladungsverteilung"/>
          <p:cNvPicPr>
            <a:picLocks noChangeAspect="1" noChangeArrowheads="1"/>
          </p:cNvPicPr>
          <p:nvPr/>
        </p:nvPicPr>
        <p:blipFill>
          <a:blip r:embed="rId6">
            <a:lum bright="-18000" contrast="30000"/>
            <a:extLst>
              <a:ext uri="{28A0092B-C50C-407E-A947-70E740481C1C}">
                <a14:useLocalDpi xmlns:a14="http://schemas.microsoft.com/office/drawing/2010/main" val="0"/>
              </a:ext>
            </a:extLst>
          </a:blip>
          <a:srcRect/>
          <a:stretch>
            <a:fillRect/>
          </a:stretch>
        </p:blipFill>
        <p:spPr bwMode="auto">
          <a:xfrm>
            <a:off x="668338" y="3634795"/>
            <a:ext cx="3446462" cy="257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9495" name="Picture 7" descr="buttonBPM_algorithms"/>
          <p:cNvPicPr>
            <a:picLocks noChangeAspect="1" noChangeArrowheads="1"/>
          </p:cNvPicPr>
          <p:nvPr/>
        </p:nvPicPr>
        <p:blipFill>
          <a:blip r:embed="rId7">
            <a:lum bright="-36000" contrast="66000"/>
            <a:extLst>
              <a:ext uri="{28A0092B-C50C-407E-A947-70E740481C1C}">
                <a14:useLocalDpi xmlns:a14="http://schemas.microsoft.com/office/drawing/2010/main" val="0"/>
              </a:ext>
            </a:extLst>
          </a:blip>
          <a:srcRect/>
          <a:stretch>
            <a:fillRect/>
          </a:stretch>
        </p:blipFill>
        <p:spPr bwMode="auto">
          <a:xfrm>
            <a:off x="4378325" y="3609395"/>
            <a:ext cx="3568700" cy="262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9496" name="Text Box 8"/>
          <p:cNvSpPr txBox="1">
            <a:spLocks noChangeArrowheads="1"/>
          </p:cNvSpPr>
          <p:nvPr/>
        </p:nvSpPr>
        <p:spPr bwMode="auto">
          <a:xfrm>
            <a:off x="474662" y="2945820"/>
            <a:ext cx="4974159"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dirty="0">
                <a:solidFill>
                  <a:srgbClr val="0000FF"/>
                </a:solidFill>
                <a:cs typeface="Times New Roman" panose="02020603050405020304" pitchFamily="18" charset="0"/>
              </a:rPr>
              <a:t>Image current</a:t>
            </a:r>
            <a:r>
              <a:rPr lang="de-DE" altLang="de-DE" dirty="0">
                <a:solidFill>
                  <a:srgbClr val="0000FF"/>
                </a:solidFill>
                <a:cs typeface="Times New Roman" panose="02020603050405020304" pitchFamily="18" charset="0"/>
              </a:rPr>
              <a:t>: </a:t>
            </a:r>
            <a:r>
              <a:rPr lang="en-US" altLang="de-DE" dirty="0">
                <a:solidFill>
                  <a:srgbClr val="0000FF"/>
                </a:solidFill>
                <a:cs typeface="Times New Roman" panose="02020603050405020304" pitchFamily="18" charset="0"/>
              </a:rPr>
              <a:t>Integration of finite electrode  size: </a:t>
            </a:r>
          </a:p>
        </p:txBody>
      </p:sp>
      <p:graphicFrame>
        <p:nvGraphicFramePr>
          <p:cNvPr id="319497" name="Object 9"/>
          <p:cNvGraphicFramePr>
            <a:graphicFrameLocks noChangeAspect="1"/>
          </p:cNvGraphicFramePr>
          <p:nvPr>
            <p:extLst>
              <p:ext uri="{D42A27DB-BD31-4B8C-83A1-F6EECF244321}">
                <p14:modId xmlns:p14="http://schemas.microsoft.com/office/powerpoint/2010/main" val="1556924933"/>
              </p:ext>
            </p:extLst>
          </p:nvPr>
        </p:nvGraphicFramePr>
        <p:xfrm>
          <a:off x="5274109" y="2823582"/>
          <a:ext cx="2479675" cy="608013"/>
        </p:xfrm>
        <a:graphic>
          <a:graphicData uri="http://schemas.openxmlformats.org/presentationml/2006/ole">
            <mc:AlternateContent xmlns:mc="http://schemas.openxmlformats.org/markup-compatibility/2006">
              <mc:Choice xmlns:v="urn:schemas-microsoft-com:vml" Requires="v">
                <p:oleObj spid="_x0000_s17022" name="Equation" r:id="rId8" imgW="1346200" imgH="330200" progId="Equation.3">
                  <p:embed/>
                </p:oleObj>
              </mc:Choice>
              <mc:Fallback>
                <p:oleObj name="Equation" r:id="rId8" imgW="1346200" imgH="330200" progId="Equation.3">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74109" y="2823582"/>
                        <a:ext cx="2479675" cy="608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9500" name="Object 12"/>
          <p:cNvGraphicFramePr>
            <a:graphicFrameLocks noChangeAspect="1"/>
          </p:cNvGraphicFramePr>
          <p:nvPr>
            <p:extLst>
              <p:ext uri="{D42A27DB-BD31-4B8C-83A1-F6EECF244321}">
                <p14:modId xmlns:p14="http://schemas.microsoft.com/office/powerpoint/2010/main" val="4157826328"/>
              </p:ext>
            </p:extLst>
          </p:nvPr>
        </p:nvGraphicFramePr>
        <p:xfrm>
          <a:off x="6099175" y="5487407"/>
          <a:ext cx="1677988" cy="346075"/>
        </p:xfrm>
        <a:graphic>
          <a:graphicData uri="http://schemas.openxmlformats.org/presentationml/2006/ole">
            <mc:AlternateContent xmlns:mc="http://schemas.openxmlformats.org/markup-compatibility/2006">
              <mc:Choice xmlns:v="urn:schemas-microsoft-com:vml" Requires="v">
                <p:oleObj spid="_x0000_s17023" name="Equation" r:id="rId10" imgW="1168400" imgH="241300" progId="Equation.3">
                  <p:embed/>
                </p:oleObj>
              </mc:Choice>
              <mc:Fallback>
                <p:oleObj name="Equation" r:id="rId10" imgW="1168400" imgH="241300" progId="Equation.3">
                  <p:embed/>
                  <p:pic>
                    <p:nvPicPr>
                      <p:cNvPr id="0" name="Object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99175" y="5487407"/>
                        <a:ext cx="1677988" cy="34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feld 1"/>
          <p:cNvSpPr txBox="1"/>
          <p:nvPr/>
        </p:nvSpPr>
        <p:spPr>
          <a:xfrm>
            <a:off x="2509116" y="3710753"/>
            <a:ext cx="825473" cy="307777"/>
          </a:xfrm>
          <a:prstGeom prst="rect">
            <a:avLst/>
          </a:prstGeom>
          <a:noFill/>
        </p:spPr>
        <p:txBody>
          <a:bodyPr wrap="square" rtlCol="0">
            <a:spAutoFit/>
          </a:bodyPr>
          <a:lstStyle/>
          <a:p>
            <a:pPr algn="l"/>
            <a:r>
              <a:rPr lang="en-US" sz="1400" b="1" dirty="0">
                <a:sym typeface="Symbol"/>
              </a:rPr>
              <a:t>, </a:t>
            </a:r>
            <a:r>
              <a:rPr lang="en-US" sz="1300" b="1" dirty="0">
                <a:sym typeface="Symbol"/>
              </a:rPr>
              <a:t> </a:t>
            </a:r>
            <a:r>
              <a:rPr lang="en-US" sz="1300" b="1" dirty="0"/>
              <a:t>= 0</a:t>
            </a:r>
            <a:r>
              <a:rPr lang="en-US" sz="1300" b="1" baseline="30000" dirty="0"/>
              <a:t>0</a:t>
            </a:r>
            <a:endParaRPr lang="en-US" sz="1300" b="1" dirty="0"/>
          </a:p>
        </p:txBody>
      </p:sp>
      <p:grpSp>
        <p:nvGrpSpPr>
          <p:cNvPr id="14" name="Gruppieren 13"/>
          <p:cNvGrpSpPr/>
          <p:nvPr/>
        </p:nvGrpSpPr>
        <p:grpSpPr>
          <a:xfrm>
            <a:off x="6120000" y="900000"/>
            <a:ext cx="2696650" cy="2181498"/>
            <a:chOff x="4323622" y="2987660"/>
            <a:chExt cx="2696650" cy="2181498"/>
          </a:xfrm>
        </p:grpSpPr>
        <p:sp>
          <p:nvSpPr>
            <p:cNvPr id="15" name="Bogen 14"/>
            <p:cNvSpPr/>
            <p:nvPr/>
          </p:nvSpPr>
          <p:spPr>
            <a:xfrm>
              <a:off x="5243344" y="3429000"/>
              <a:ext cx="1449556" cy="1482322"/>
            </a:xfrm>
            <a:prstGeom prst="arc">
              <a:avLst>
                <a:gd name="adj1" fmla="val 11493675"/>
                <a:gd name="adj2" fmla="val 20883591"/>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Bogen 15"/>
            <p:cNvSpPr/>
            <p:nvPr/>
          </p:nvSpPr>
          <p:spPr>
            <a:xfrm rot="10800000">
              <a:off x="5243344" y="3429000"/>
              <a:ext cx="1449556" cy="1482322"/>
            </a:xfrm>
            <a:prstGeom prst="arc">
              <a:avLst>
                <a:gd name="adj1" fmla="val 11174409"/>
                <a:gd name="adj2" fmla="val 21237740"/>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Bogen 16"/>
            <p:cNvSpPr/>
            <p:nvPr/>
          </p:nvSpPr>
          <p:spPr>
            <a:xfrm>
              <a:off x="6300192" y="3861048"/>
              <a:ext cx="288032" cy="527091"/>
            </a:xfrm>
            <a:prstGeom prst="arc">
              <a:avLst>
                <a:gd name="adj1" fmla="val 16950599"/>
                <a:gd name="adj2" fmla="val 4263902"/>
              </a:avLst>
            </a:prstGeom>
            <a:ln w="44450">
              <a:solidFill>
                <a:srgbClr val="0000CC"/>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Bogen 17"/>
            <p:cNvSpPr/>
            <p:nvPr/>
          </p:nvSpPr>
          <p:spPr>
            <a:xfrm rot="10984616">
              <a:off x="5350149" y="3868399"/>
              <a:ext cx="288032" cy="527091"/>
            </a:xfrm>
            <a:prstGeom prst="arc">
              <a:avLst>
                <a:gd name="adj1" fmla="val 16950599"/>
                <a:gd name="adj2" fmla="val 4263902"/>
              </a:avLst>
            </a:prstGeom>
            <a:ln w="44450">
              <a:solidFill>
                <a:srgbClr val="0000CC"/>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9" name="Gerade Verbindung 18"/>
            <p:cNvCxnSpPr/>
            <p:nvPr/>
          </p:nvCxnSpPr>
          <p:spPr>
            <a:xfrm>
              <a:off x="6588224" y="4149080"/>
              <a:ext cx="432048" cy="0"/>
            </a:xfrm>
            <a:prstGeom prst="line">
              <a:avLst/>
            </a:prstGeom>
            <a:ln w="41275">
              <a:solidFill>
                <a:srgbClr val="0000CC"/>
              </a:solidFill>
            </a:ln>
            <a:effectLst/>
          </p:spPr>
          <p:style>
            <a:lnRef idx="2">
              <a:schemeClr val="accent1"/>
            </a:lnRef>
            <a:fillRef idx="0">
              <a:schemeClr val="accent1"/>
            </a:fillRef>
            <a:effectRef idx="1">
              <a:schemeClr val="accent1"/>
            </a:effectRef>
            <a:fontRef idx="minor">
              <a:schemeClr val="tx1"/>
            </a:fontRef>
          </p:style>
        </p:cxnSp>
        <p:cxnSp>
          <p:nvCxnSpPr>
            <p:cNvPr id="20" name="Gerade Verbindung 19"/>
            <p:cNvCxnSpPr/>
            <p:nvPr/>
          </p:nvCxnSpPr>
          <p:spPr>
            <a:xfrm>
              <a:off x="4904162" y="4149080"/>
              <a:ext cx="432048" cy="0"/>
            </a:xfrm>
            <a:prstGeom prst="line">
              <a:avLst/>
            </a:prstGeom>
            <a:ln w="41275">
              <a:solidFill>
                <a:srgbClr val="0000CC"/>
              </a:solidFill>
            </a:ln>
            <a:effectLst/>
          </p:spPr>
          <p:style>
            <a:lnRef idx="2">
              <a:schemeClr val="accent1"/>
            </a:lnRef>
            <a:fillRef idx="0">
              <a:schemeClr val="accent1"/>
            </a:fillRef>
            <a:effectRef idx="1">
              <a:schemeClr val="accent1"/>
            </a:effectRef>
            <a:fontRef idx="minor">
              <a:schemeClr val="tx1"/>
            </a:fontRef>
          </p:style>
        </p:cxnSp>
        <p:cxnSp>
          <p:nvCxnSpPr>
            <p:cNvPr id="21" name="Gerade Verbindung 20"/>
            <p:cNvCxnSpPr/>
            <p:nvPr/>
          </p:nvCxnSpPr>
          <p:spPr>
            <a:xfrm flipV="1">
              <a:off x="6012160" y="3706816"/>
              <a:ext cx="354342" cy="442265"/>
            </a:xfrm>
            <a:prstGeom prst="line">
              <a:avLst/>
            </a:prstGeom>
            <a:ln w="19050">
              <a:solidFill>
                <a:srgbClr val="008000"/>
              </a:solidFill>
            </a:ln>
            <a:effectLst/>
          </p:spPr>
          <p:style>
            <a:lnRef idx="2">
              <a:schemeClr val="accent1"/>
            </a:lnRef>
            <a:fillRef idx="0">
              <a:schemeClr val="accent1"/>
            </a:fillRef>
            <a:effectRef idx="1">
              <a:schemeClr val="accent1"/>
            </a:effectRef>
            <a:fontRef idx="minor">
              <a:schemeClr val="tx1"/>
            </a:fontRef>
          </p:style>
        </p:cxnSp>
        <p:sp>
          <p:nvSpPr>
            <p:cNvPr id="22" name="Bogen 21"/>
            <p:cNvSpPr/>
            <p:nvPr/>
          </p:nvSpPr>
          <p:spPr>
            <a:xfrm>
              <a:off x="6057215" y="3757988"/>
              <a:ext cx="386993" cy="747912"/>
            </a:xfrm>
            <a:prstGeom prst="arc">
              <a:avLst>
                <a:gd name="adj1" fmla="val 16758666"/>
                <a:gd name="adj2" fmla="val 319374"/>
              </a:avLst>
            </a:prstGeom>
            <a:ln>
              <a:solidFill>
                <a:srgbClr val="008000"/>
              </a:solidFill>
              <a:headEnd type="triangle"/>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Textfeld 22"/>
            <p:cNvSpPr txBox="1"/>
            <p:nvPr/>
          </p:nvSpPr>
          <p:spPr>
            <a:xfrm>
              <a:off x="6084168" y="3779748"/>
              <a:ext cx="504056" cy="369332"/>
            </a:xfrm>
            <a:prstGeom prst="rect">
              <a:avLst/>
            </a:prstGeom>
          </p:spPr>
          <p:txBody>
            <a:bodyPr vert="horz" wrap="square" lIns="91440" tIns="45720" rIns="91440" bIns="45720" rtlCol="0" anchor="t">
              <a:spAutoFit/>
            </a:bodyPr>
            <a:lstStyle/>
            <a:p>
              <a:pPr algn="l"/>
              <a:r>
                <a:rPr lang="en-US" b="1" i="1" dirty="0">
                  <a:solidFill>
                    <a:srgbClr val="008000"/>
                  </a:solidFill>
                  <a:sym typeface="Symbol"/>
                </a:rPr>
                <a:t></a:t>
              </a:r>
              <a:endParaRPr lang="en-US" b="1" i="1" dirty="0">
                <a:solidFill>
                  <a:srgbClr val="008000"/>
                </a:solidFill>
              </a:endParaRPr>
            </a:p>
          </p:txBody>
        </p:sp>
        <p:cxnSp>
          <p:nvCxnSpPr>
            <p:cNvPr id="24" name="Gerade Verbindung 23"/>
            <p:cNvCxnSpPr>
              <a:endCxn id="18" idx="2"/>
            </p:cNvCxnSpPr>
            <p:nvPr/>
          </p:nvCxnSpPr>
          <p:spPr>
            <a:xfrm flipH="1" flipV="1">
              <a:off x="5429683" y="3904950"/>
              <a:ext cx="582478" cy="253422"/>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5" name="Gerade Verbindung 24"/>
            <p:cNvCxnSpPr>
              <a:endCxn id="18" idx="0"/>
            </p:cNvCxnSpPr>
            <p:nvPr/>
          </p:nvCxnSpPr>
          <p:spPr>
            <a:xfrm flipH="1">
              <a:off x="5426957" y="4158372"/>
              <a:ext cx="585203" cy="214497"/>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26" name="Textfeld 25"/>
            <p:cNvSpPr txBox="1"/>
            <p:nvPr/>
          </p:nvSpPr>
          <p:spPr>
            <a:xfrm>
              <a:off x="5364088" y="3933056"/>
              <a:ext cx="504056" cy="369332"/>
            </a:xfrm>
            <a:prstGeom prst="rect">
              <a:avLst/>
            </a:prstGeom>
          </p:spPr>
          <p:txBody>
            <a:bodyPr vert="horz" wrap="square" lIns="91440" tIns="45720" rIns="91440" bIns="45720" rtlCol="0" anchor="t">
              <a:spAutoFit/>
            </a:bodyPr>
            <a:lstStyle/>
            <a:p>
              <a:pPr algn="l"/>
              <a:r>
                <a:rPr lang="en-US" b="1" i="1" dirty="0">
                  <a:solidFill>
                    <a:srgbClr val="0000CC"/>
                  </a:solidFill>
                  <a:sym typeface="Symbol"/>
                </a:rPr>
                <a:t></a:t>
              </a:r>
              <a:endParaRPr lang="en-US" b="1" i="1" dirty="0">
                <a:solidFill>
                  <a:srgbClr val="0000CC"/>
                </a:solidFill>
              </a:endParaRPr>
            </a:p>
          </p:txBody>
        </p:sp>
        <p:cxnSp>
          <p:nvCxnSpPr>
            <p:cNvPr id="27" name="Gerade Verbindung 26"/>
            <p:cNvCxnSpPr/>
            <p:nvPr/>
          </p:nvCxnSpPr>
          <p:spPr>
            <a:xfrm flipH="1" flipV="1">
              <a:off x="6016871" y="3172326"/>
              <a:ext cx="4711" cy="1996832"/>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8" name="Gerade Verbindung 27"/>
            <p:cNvCxnSpPr/>
            <p:nvPr/>
          </p:nvCxnSpPr>
          <p:spPr>
            <a:xfrm flipV="1">
              <a:off x="5246324" y="3172326"/>
              <a:ext cx="0" cy="976754"/>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29" name="Textfeld 28"/>
            <p:cNvSpPr txBox="1"/>
            <p:nvPr/>
          </p:nvSpPr>
          <p:spPr>
            <a:xfrm>
              <a:off x="5411158" y="2987660"/>
              <a:ext cx="504056" cy="369332"/>
            </a:xfrm>
            <a:prstGeom prst="rect">
              <a:avLst/>
            </a:prstGeom>
          </p:spPr>
          <p:txBody>
            <a:bodyPr vert="horz" wrap="square" lIns="91440" tIns="45720" rIns="91440" bIns="45720" rtlCol="0" anchor="t">
              <a:spAutoFit/>
            </a:bodyPr>
            <a:lstStyle/>
            <a:p>
              <a:r>
                <a:rPr lang="en-US" b="1" i="1" dirty="0">
                  <a:sym typeface="Symbol"/>
                </a:rPr>
                <a:t>a</a:t>
              </a:r>
              <a:endParaRPr lang="en-US" b="1" i="1" dirty="0"/>
            </a:p>
          </p:txBody>
        </p:sp>
        <p:cxnSp>
          <p:nvCxnSpPr>
            <p:cNvPr id="30" name="Gerade Verbindung 29"/>
            <p:cNvCxnSpPr/>
            <p:nvPr/>
          </p:nvCxnSpPr>
          <p:spPr>
            <a:xfrm>
              <a:off x="5246324" y="3284984"/>
              <a:ext cx="765836" cy="0"/>
            </a:xfrm>
            <a:prstGeom prst="line">
              <a:avLst/>
            </a:prstGeom>
            <a:ln w="15875">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1" name="Ellipse 30"/>
            <p:cNvSpPr/>
            <p:nvPr/>
          </p:nvSpPr>
          <p:spPr>
            <a:xfrm>
              <a:off x="6215094" y="4066623"/>
              <a:ext cx="151408" cy="164913"/>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Gerade Verbindung 31"/>
            <p:cNvCxnSpPr/>
            <p:nvPr/>
          </p:nvCxnSpPr>
          <p:spPr>
            <a:xfrm flipV="1">
              <a:off x="6016235" y="4307791"/>
              <a:ext cx="319961" cy="2"/>
            </a:xfrm>
            <a:prstGeom prst="line">
              <a:avLst/>
            </a:prstGeom>
            <a:ln w="15875">
              <a:solidFill>
                <a:srgbClr val="FF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3" name="Textfeld 32"/>
            <p:cNvSpPr txBox="1"/>
            <p:nvPr/>
          </p:nvSpPr>
          <p:spPr>
            <a:xfrm>
              <a:off x="5968122" y="4221088"/>
              <a:ext cx="504056" cy="369332"/>
            </a:xfrm>
            <a:prstGeom prst="rect">
              <a:avLst/>
            </a:prstGeom>
          </p:spPr>
          <p:txBody>
            <a:bodyPr vert="horz" wrap="square" lIns="91440" tIns="45720" rIns="91440" bIns="45720" rtlCol="0" anchor="t">
              <a:spAutoFit/>
            </a:bodyPr>
            <a:lstStyle/>
            <a:p>
              <a:r>
                <a:rPr lang="en-US" b="1" i="1" dirty="0">
                  <a:solidFill>
                    <a:srgbClr val="FF0000"/>
                  </a:solidFill>
                  <a:sym typeface="Symbol"/>
                </a:rPr>
                <a:t>r</a:t>
              </a:r>
              <a:endParaRPr lang="en-US" b="1" i="1" dirty="0">
                <a:solidFill>
                  <a:srgbClr val="FF0000"/>
                </a:solidFill>
              </a:endParaRPr>
            </a:p>
          </p:txBody>
        </p:sp>
        <p:sp>
          <p:nvSpPr>
            <p:cNvPr id="34" name="Textfeld 33"/>
            <p:cNvSpPr txBox="1"/>
            <p:nvPr/>
          </p:nvSpPr>
          <p:spPr>
            <a:xfrm>
              <a:off x="4323622" y="3789040"/>
              <a:ext cx="896450" cy="369332"/>
            </a:xfrm>
            <a:prstGeom prst="rect">
              <a:avLst/>
            </a:prstGeom>
          </p:spPr>
          <p:txBody>
            <a:bodyPr vert="horz" wrap="square" lIns="91440" tIns="45720" rIns="91440" bIns="45720" rtlCol="0" anchor="t">
              <a:spAutoFit/>
            </a:bodyPr>
            <a:lstStyle/>
            <a:p>
              <a:pPr algn="r"/>
              <a:r>
                <a:rPr lang="en-US" b="1" dirty="0">
                  <a:solidFill>
                    <a:srgbClr val="0000CC"/>
                  </a:solidFill>
                  <a:latin typeface="Calibri" panose="020F0502020204030204" pitchFamily="34" charset="0"/>
                  <a:sym typeface="Symbol"/>
                </a:rPr>
                <a:t>button</a:t>
              </a:r>
              <a:endParaRPr lang="en-US" b="1" dirty="0">
                <a:solidFill>
                  <a:srgbClr val="0000CC"/>
                </a:solidFill>
                <a:latin typeface="Calibri" panose="020F0502020204030204" pitchFamily="34" charset="0"/>
              </a:endParaRPr>
            </a:p>
          </p:txBody>
        </p:sp>
        <p:sp>
          <p:nvSpPr>
            <p:cNvPr id="35" name="Textfeld 34"/>
            <p:cNvSpPr txBox="1"/>
            <p:nvPr/>
          </p:nvSpPr>
          <p:spPr>
            <a:xfrm>
              <a:off x="5436096" y="4388139"/>
              <a:ext cx="648072" cy="369332"/>
            </a:xfrm>
            <a:prstGeom prst="rect">
              <a:avLst/>
            </a:prstGeom>
          </p:spPr>
          <p:txBody>
            <a:bodyPr vert="horz" wrap="square" lIns="91440" tIns="45720" rIns="91440" bIns="45720" rtlCol="0" anchor="t">
              <a:spAutoFit/>
            </a:bodyPr>
            <a:lstStyle/>
            <a:p>
              <a:pPr algn="l"/>
              <a:r>
                <a:rPr lang="en-US" i="1" dirty="0">
                  <a:solidFill>
                    <a:srgbClr val="FF0000"/>
                  </a:solidFill>
                  <a:sym typeface="Symbol"/>
                </a:rPr>
                <a:t></a:t>
              </a:r>
              <a:r>
                <a:rPr lang="en-US" i="1" baseline="30000" dirty="0">
                  <a:solidFill>
                    <a:srgbClr val="FF0000"/>
                  </a:solidFill>
                  <a:sym typeface="Symbol"/>
                </a:rPr>
                <a:t> </a:t>
              </a:r>
              <a:r>
                <a:rPr lang="en-US" i="1" dirty="0">
                  <a:solidFill>
                    <a:srgbClr val="FF0000"/>
                  </a:solidFill>
                  <a:sym typeface="Symbol"/>
                </a:rPr>
                <a:t>=0</a:t>
              </a:r>
              <a:endParaRPr lang="en-US" i="1" dirty="0">
                <a:solidFill>
                  <a:srgbClr val="FF0000"/>
                </a:solidFill>
              </a:endParaRPr>
            </a:p>
          </p:txBody>
        </p:sp>
        <p:cxnSp>
          <p:nvCxnSpPr>
            <p:cNvPr id="36" name="Gerade Verbindung 35"/>
            <p:cNvCxnSpPr/>
            <p:nvPr/>
          </p:nvCxnSpPr>
          <p:spPr>
            <a:xfrm>
              <a:off x="6052875" y="4160917"/>
              <a:ext cx="566642" cy="0"/>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1949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949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1949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95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49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
          <p:cNvSpPr>
            <a:spLocks noGrp="1"/>
          </p:cNvSpPr>
          <p:nvPr>
            <p:ph type="sldNum" sz="quarter" idx="4294967295"/>
          </p:nvPr>
        </p:nvSpPr>
        <p:spPr>
          <a:xfrm>
            <a:off x="7010400" y="6537325"/>
            <a:ext cx="2133600" cy="476250"/>
          </a:xfrm>
          <a:prstGeom prst="rect">
            <a:avLst/>
          </a:prstGeom>
        </p:spPr>
        <p:txBody>
          <a:bodyPr/>
          <a:lstStyle/>
          <a:p>
            <a:pPr>
              <a:defRPr/>
            </a:pPr>
            <a:fld id="{FF9BEDC0-2440-42B6-93D1-21CE8DBAC7B7}" type="slidenum">
              <a:rPr lang="en-US"/>
              <a:pPr>
                <a:defRPr/>
              </a:pPr>
              <a:t>3</a:t>
            </a:fld>
            <a:endParaRPr lang="en-US"/>
          </a:p>
        </p:txBody>
      </p:sp>
      <p:sp>
        <p:nvSpPr>
          <p:cNvPr id="35843" name="Text Box 2"/>
          <p:cNvSpPr txBox="1">
            <a:spLocks noChangeArrowheads="1"/>
          </p:cNvSpPr>
          <p:nvPr/>
        </p:nvSpPr>
        <p:spPr bwMode="auto">
          <a:xfrm>
            <a:off x="252000" y="144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a:latin typeface="Calibri" panose="020F0502020204030204" pitchFamily="34" charset="0"/>
                <a:cs typeface="Calibri" panose="020F0502020204030204" pitchFamily="34" charset="0"/>
              </a:rPr>
              <a:t>Usage of BPMs</a:t>
            </a:r>
          </a:p>
        </p:txBody>
      </p:sp>
      <p:sp>
        <p:nvSpPr>
          <p:cNvPr id="35844" name="Text Box 3"/>
          <p:cNvSpPr txBox="1">
            <a:spLocks noChangeArrowheads="1"/>
          </p:cNvSpPr>
          <p:nvPr/>
        </p:nvSpPr>
        <p:spPr bwMode="auto">
          <a:xfrm>
            <a:off x="125413" y="1179742"/>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alibri" panose="020F0502020204030204" pitchFamily="34" charset="0"/>
              <a:cs typeface="Calibri" panose="020F0502020204030204" pitchFamily="34" charset="0"/>
            </a:endParaRPr>
          </a:p>
          <a:p>
            <a:pPr algn="l"/>
            <a:endParaRPr lang="en-US" sz="1600">
              <a:solidFill>
                <a:srgbClr val="006600"/>
              </a:solidFill>
              <a:latin typeface="Calibri" panose="020F0502020204030204" pitchFamily="34" charset="0"/>
              <a:cs typeface="Calibri" panose="020F0502020204030204" pitchFamily="34" charset="0"/>
            </a:endParaRPr>
          </a:p>
          <a:p>
            <a:pPr algn="l"/>
            <a:endParaRPr lang="en-US" sz="1600">
              <a:solidFill>
                <a:srgbClr val="006600"/>
              </a:solidFill>
              <a:latin typeface="Calibri" panose="020F0502020204030204" pitchFamily="34" charset="0"/>
              <a:cs typeface="Calibri" panose="020F0502020204030204" pitchFamily="34" charset="0"/>
            </a:endParaRPr>
          </a:p>
          <a:p>
            <a:pPr algn="l"/>
            <a:endParaRPr lang="en-US" sz="1600">
              <a:solidFill>
                <a:srgbClr val="006600"/>
              </a:solidFill>
              <a:latin typeface="Calibri" panose="020F0502020204030204" pitchFamily="34" charset="0"/>
              <a:cs typeface="Calibri" panose="020F0502020204030204" pitchFamily="34" charset="0"/>
            </a:endParaRPr>
          </a:p>
          <a:p>
            <a:pPr algn="l"/>
            <a:endParaRPr lang="en-US" sz="1600">
              <a:solidFill>
                <a:srgbClr val="006600"/>
              </a:solidFill>
              <a:latin typeface="Calibri" panose="020F0502020204030204" pitchFamily="34" charset="0"/>
              <a:cs typeface="Calibri" panose="020F0502020204030204" pitchFamily="34" charset="0"/>
            </a:endParaRPr>
          </a:p>
        </p:txBody>
      </p:sp>
      <p:sp>
        <p:nvSpPr>
          <p:cNvPr id="373764" name="Text Box 4"/>
          <p:cNvSpPr txBox="1">
            <a:spLocks noChangeArrowheads="1"/>
          </p:cNvSpPr>
          <p:nvPr/>
        </p:nvSpPr>
        <p:spPr bwMode="auto">
          <a:xfrm>
            <a:off x="152400" y="817792"/>
            <a:ext cx="8991600" cy="5029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FF"/>
                </a:solidFill>
                <a:latin typeface="Calibri" panose="020F0502020204030204" pitchFamily="34" charset="0"/>
                <a:cs typeface="Calibri" panose="020F0502020204030204" pitchFamily="34" charset="0"/>
                <a:sym typeface="Symbol" pitchFamily="18" charset="2"/>
              </a:rPr>
              <a:t>A </a:t>
            </a:r>
            <a:r>
              <a:rPr lang="en-US" sz="2400" b="1" i="1" dirty="0">
                <a:solidFill>
                  <a:srgbClr val="0000FF"/>
                </a:solidFill>
                <a:latin typeface="Calibri" panose="020F0502020204030204" pitchFamily="34" charset="0"/>
                <a:cs typeface="Calibri" panose="020F0502020204030204" pitchFamily="34" charset="0"/>
                <a:sym typeface="Symbol" pitchFamily="18" charset="2"/>
              </a:rPr>
              <a:t>B</a:t>
            </a:r>
            <a:r>
              <a:rPr lang="en-US" sz="2000" b="1" dirty="0">
                <a:solidFill>
                  <a:srgbClr val="0000FF"/>
                </a:solidFill>
                <a:latin typeface="Calibri" panose="020F0502020204030204" pitchFamily="34" charset="0"/>
                <a:cs typeface="Calibri" panose="020F0502020204030204" pitchFamily="34" charset="0"/>
                <a:sym typeface="Symbol" pitchFamily="18" charset="2"/>
              </a:rPr>
              <a:t>eam </a:t>
            </a:r>
            <a:r>
              <a:rPr lang="en-US" sz="2400" b="1" i="1" dirty="0">
                <a:solidFill>
                  <a:srgbClr val="0000FF"/>
                </a:solidFill>
                <a:latin typeface="Calibri" panose="020F0502020204030204" pitchFamily="34" charset="0"/>
                <a:cs typeface="Calibri" panose="020F0502020204030204" pitchFamily="34" charset="0"/>
                <a:sym typeface="Symbol" pitchFamily="18" charset="2"/>
              </a:rPr>
              <a:t>P</a:t>
            </a:r>
            <a:r>
              <a:rPr lang="en-US" sz="2000" b="1" dirty="0">
                <a:solidFill>
                  <a:srgbClr val="0000FF"/>
                </a:solidFill>
                <a:latin typeface="Calibri" panose="020F0502020204030204" pitchFamily="34" charset="0"/>
                <a:cs typeface="Calibri" panose="020F0502020204030204" pitchFamily="34" charset="0"/>
                <a:sym typeface="Symbol" pitchFamily="18" charset="2"/>
              </a:rPr>
              <a:t>osition </a:t>
            </a:r>
            <a:r>
              <a:rPr lang="en-US" sz="2400" b="1" i="1" dirty="0">
                <a:solidFill>
                  <a:srgbClr val="0000FF"/>
                </a:solidFill>
                <a:latin typeface="Calibri" panose="020F0502020204030204" pitchFamily="34" charset="0"/>
                <a:cs typeface="Calibri" panose="020F0502020204030204" pitchFamily="34" charset="0"/>
                <a:sym typeface="Symbol" pitchFamily="18" charset="2"/>
              </a:rPr>
              <a:t>M</a:t>
            </a:r>
            <a:r>
              <a:rPr lang="en-US" sz="2000" b="1" dirty="0">
                <a:solidFill>
                  <a:srgbClr val="0000FF"/>
                </a:solidFill>
                <a:latin typeface="Calibri" panose="020F0502020204030204" pitchFamily="34" charset="0"/>
                <a:cs typeface="Calibri" panose="020F0502020204030204" pitchFamily="34" charset="0"/>
                <a:sym typeface="Symbol" pitchFamily="18" charset="2"/>
              </a:rPr>
              <a:t>onitor is an non-destructive device for bunched beams</a:t>
            </a:r>
            <a:r>
              <a:rPr lang="en-US" sz="2000" dirty="0">
                <a:solidFill>
                  <a:srgbClr val="0000FF"/>
                </a:solidFill>
                <a:latin typeface="Calibri" panose="020F0502020204030204" pitchFamily="34" charset="0"/>
                <a:cs typeface="Calibri" panose="020F0502020204030204" pitchFamily="34" charset="0"/>
                <a:sym typeface="Symbol" pitchFamily="18" charset="2"/>
              </a:rPr>
              <a:t> </a:t>
            </a:r>
          </a:p>
          <a:p>
            <a:pPr algn="l">
              <a:lnSpc>
                <a:spcPct val="70000"/>
              </a:lnSpc>
              <a:buFont typeface="Wingdings" pitchFamily="2" charset="2"/>
              <a:buNone/>
            </a:pPr>
            <a:r>
              <a:rPr lang="en-US" dirty="0">
                <a:solidFill>
                  <a:srgbClr val="0000FF"/>
                </a:solidFill>
                <a:latin typeface="Calibri" panose="020F0502020204030204" pitchFamily="34" charset="0"/>
                <a:cs typeface="Calibri" panose="020F0502020204030204" pitchFamily="34" charset="0"/>
                <a:sym typeface="Symbol" pitchFamily="18" charset="2"/>
              </a:rPr>
              <a:t>It has a low cut-off frequency i.e. dc-beam behavior can not be monitored</a:t>
            </a:r>
          </a:p>
          <a:p>
            <a:pPr algn="l">
              <a:lnSpc>
                <a:spcPct val="40000"/>
              </a:lnSpc>
              <a:buFont typeface="Wingdings" pitchFamily="2" charset="2"/>
              <a:buNone/>
            </a:pPr>
            <a:r>
              <a:rPr lang="en-US" dirty="0">
                <a:latin typeface="Calibri" panose="020F0502020204030204" pitchFamily="34" charset="0"/>
                <a:cs typeface="Calibri" panose="020F0502020204030204" pitchFamily="34" charset="0"/>
                <a:sym typeface="Symbol" pitchFamily="18" charset="2"/>
              </a:rPr>
              <a:t>The abbreviation BPM and  pick-up PU are synonyms</a:t>
            </a:r>
          </a:p>
          <a:p>
            <a:pPr algn="l">
              <a:lnSpc>
                <a:spcPct val="40000"/>
              </a:lnSpc>
              <a:buFont typeface="Wingdings" pitchFamily="2" charset="2"/>
              <a:buNone/>
            </a:pPr>
            <a:endParaRPr lang="en-US" b="1" dirty="0">
              <a:latin typeface="Calibri" panose="020F0502020204030204" pitchFamily="34" charset="0"/>
              <a:cs typeface="Calibri" panose="020F0502020204030204" pitchFamily="34" charset="0"/>
              <a:sym typeface="Symbol" pitchFamily="18" charset="2"/>
            </a:endParaRPr>
          </a:p>
          <a:p>
            <a:pPr algn="l">
              <a:lnSpc>
                <a:spcPct val="70000"/>
              </a:lnSpc>
              <a:buFont typeface="Symbol" pitchFamily="18" charset="2"/>
              <a:buNone/>
            </a:pPr>
            <a:r>
              <a:rPr lang="en-US" sz="2000" b="1" dirty="0">
                <a:solidFill>
                  <a:srgbClr val="0000FF"/>
                </a:solidFill>
                <a:latin typeface="Calibri" panose="020F0502020204030204" pitchFamily="34" charset="0"/>
                <a:cs typeface="Calibri" panose="020F0502020204030204" pitchFamily="34" charset="0"/>
                <a:sym typeface="Symbol" pitchFamily="18" charset="2"/>
              </a:rPr>
              <a:t>1. It delivers information about the transverse center of the beam</a:t>
            </a:r>
            <a:r>
              <a:rPr lang="en-US" sz="2000" dirty="0">
                <a:solidFill>
                  <a:srgbClr val="0000FF"/>
                </a:solidFill>
                <a:latin typeface="Calibri" panose="020F0502020204030204" pitchFamily="34" charset="0"/>
                <a:cs typeface="Calibri" panose="020F0502020204030204" pitchFamily="34" charset="0"/>
                <a:sym typeface="Symbol" pitchFamily="18" charset="2"/>
              </a:rPr>
              <a:t> </a:t>
            </a:r>
          </a:p>
          <a:p>
            <a:pPr algn="l">
              <a:lnSpc>
                <a:spcPct val="70000"/>
              </a:lnSpc>
              <a:buFont typeface="Wingdings" pitchFamily="2" charset="2"/>
              <a:buChar char="Ø"/>
            </a:pPr>
            <a:r>
              <a:rPr lang="en-US" b="1" i="1" dirty="0">
                <a:latin typeface="Calibri" panose="020F0502020204030204" pitchFamily="34" charset="0"/>
                <a:cs typeface="Calibri" panose="020F0502020204030204" pitchFamily="34" charset="0"/>
                <a:sym typeface="Symbol" pitchFamily="18" charset="2"/>
              </a:rPr>
              <a:t>Trajectory:</a:t>
            </a:r>
            <a:r>
              <a:rPr lang="en-US" dirty="0">
                <a:latin typeface="Calibri" panose="020F0502020204030204" pitchFamily="34" charset="0"/>
                <a:cs typeface="Calibri" panose="020F0502020204030204" pitchFamily="34" charset="0"/>
                <a:sym typeface="Symbol" pitchFamily="18" charset="2"/>
              </a:rPr>
              <a:t> Position of an individual bunch within a transfer line or synchrotron</a:t>
            </a:r>
          </a:p>
          <a:p>
            <a:pPr algn="l">
              <a:lnSpc>
                <a:spcPct val="60000"/>
              </a:lnSpc>
              <a:buFont typeface="Wingdings" pitchFamily="2" charset="2"/>
              <a:buChar char="Ø"/>
            </a:pPr>
            <a:r>
              <a:rPr lang="en-US" b="1" i="1" dirty="0">
                <a:latin typeface="Calibri" panose="020F0502020204030204" pitchFamily="34" charset="0"/>
                <a:cs typeface="Calibri" panose="020F0502020204030204" pitchFamily="34" charset="0"/>
                <a:sym typeface="Symbol" pitchFamily="18" charset="2"/>
              </a:rPr>
              <a:t>Closed orbit</a:t>
            </a:r>
            <a:r>
              <a:rPr lang="en-US" dirty="0">
                <a:latin typeface="Calibri" panose="020F0502020204030204" pitchFamily="34" charset="0"/>
                <a:cs typeface="Calibri" panose="020F0502020204030204" pitchFamily="34" charset="0"/>
                <a:sym typeface="Symbol" pitchFamily="18" charset="2"/>
              </a:rPr>
              <a:t>: Central orbit averaged over a period much longer than  a </a:t>
            </a:r>
            <a:r>
              <a:rPr lang="en-US" dirty="0" err="1">
                <a:latin typeface="Calibri" panose="020F0502020204030204" pitchFamily="34" charset="0"/>
                <a:cs typeface="Calibri" panose="020F0502020204030204" pitchFamily="34" charset="0"/>
                <a:sym typeface="Symbol" pitchFamily="18" charset="2"/>
              </a:rPr>
              <a:t>betatron</a:t>
            </a:r>
            <a:r>
              <a:rPr lang="en-US" dirty="0">
                <a:latin typeface="Calibri" panose="020F0502020204030204" pitchFamily="34" charset="0"/>
                <a:cs typeface="Calibri" panose="020F0502020204030204" pitchFamily="34" charset="0"/>
                <a:sym typeface="Symbol" pitchFamily="18" charset="2"/>
              </a:rPr>
              <a:t> oscillation</a:t>
            </a:r>
          </a:p>
          <a:p>
            <a:pPr algn="l">
              <a:lnSpc>
                <a:spcPct val="60000"/>
              </a:lnSpc>
              <a:buFont typeface="Wingdings" pitchFamily="2" charset="2"/>
              <a:buChar char="Ø"/>
            </a:pPr>
            <a:r>
              <a:rPr lang="en-US" b="1" i="1" dirty="0">
                <a:latin typeface="Calibri" panose="020F0502020204030204" pitchFamily="34" charset="0"/>
                <a:cs typeface="Calibri" panose="020F0502020204030204" pitchFamily="34" charset="0"/>
                <a:sym typeface="Symbol" pitchFamily="18" charset="2"/>
              </a:rPr>
              <a:t>Single bunch position</a:t>
            </a:r>
            <a:r>
              <a:rPr lang="en-US" dirty="0">
                <a:latin typeface="Calibri" panose="020F0502020204030204" pitchFamily="34" charset="0"/>
                <a:cs typeface="Calibri" panose="020F0502020204030204" pitchFamily="34" charset="0"/>
                <a:sym typeface="Symbol" pitchFamily="18" charset="2"/>
              </a:rPr>
              <a:t>: Determination of parameters like tune, chromaticity, </a:t>
            </a:r>
            <a:r>
              <a:rPr lang="el-GR" b="1" i="1" dirty="0">
                <a:latin typeface="Calibri" panose="020F0502020204030204" pitchFamily="34" charset="0"/>
                <a:cs typeface="Calibri" panose="020F0502020204030204" pitchFamily="34" charset="0"/>
                <a:sym typeface="Symbol" panose="05050102010706020507" pitchFamily="18" charset="2"/>
              </a:rPr>
              <a:t></a:t>
            </a:r>
            <a:r>
              <a:rPr lang="en-US" dirty="0">
                <a:latin typeface="Calibri" panose="020F0502020204030204" pitchFamily="34" charset="0"/>
                <a:cs typeface="Calibri" panose="020F0502020204030204" pitchFamily="34" charset="0"/>
                <a:sym typeface="Symbol" pitchFamily="18" charset="2"/>
              </a:rPr>
              <a:t>-function</a:t>
            </a:r>
          </a:p>
          <a:p>
            <a:pPr algn="l">
              <a:lnSpc>
                <a:spcPct val="60000"/>
              </a:lnSpc>
              <a:buFont typeface="Wingdings" pitchFamily="2" charset="2"/>
              <a:buChar char="Ø"/>
            </a:pPr>
            <a:r>
              <a:rPr lang="en-US" dirty="0">
                <a:latin typeface="Calibri" panose="020F0502020204030204" pitchFamily="34" charset="0"/>
                <a:cs typeface="Calibri" panose="020F0502020204030204" pitchFamily="34" charset="0"/>
                <a:sym typeface="Symbol" pitchFamily="18" charset="2"/>
              </a:rPr>
              <a:t>Bunch position on a large time scale: bunch-by-bunch  turn-by-turn  averaged position</a:t>
            </a:r>
          </a:p>
          <a:p>
            <a:pPr algn="l">
              <a:lnSpc>
                <a:spcPct val="60000"/>
              </a:lnSpc>
              <a:buFont typeface="Wingdings" pitchFamily="2" charset="2"/>
              <a:buChar char="Ø"/>
            </a:pPr>
            <a:r>
              <a:rPr lang="en-US" dirty="0">
                <a:latin typeface="Calibri" panose="020F0502020204030204" pitchFamily="34" charset="0"/>
                <a:cs typeface="Calibri" panose="020F0502020204030204" pitchFamily="34" charset="0"/>
                <a:sym typeface="Symbol" pitchFamily="18" charset="2"/>
              </a:rPr>
              <a:t>Time evolution of a single bunch can be compared to ‘macro-particle tracking’ calculations</a:t>
            </a:r>
          </a:p>
          <a:p>
            <a:pPr algn="l">
              <a:lnSpc>
                <a:spcPct val="60000"/>
              </a:lnSpc>
              <a:buFont typeface="Wingdings" pitchFamily="2" charset="2"/>
              <a:buChar char="Ø"/>
            </a:pPr>
            <a:r>
              <a:rPr lang="en-US" dirty="0">
                <a:latin typeface="Calibri" panose="020F0502020204030204" pitchFamily="34" charset="0"/>
                <a:cs typeface="Calibri" panose="020F0502020204030204" pitchFamily="34" charset="0"/>
                <a:sym typeface="Symbol" pitchFamily="18" charset="2"/>
              </a:rPr>
              <a:t>Feedback: fast bunch-by-bunch damping </a:t>
            </a:r>
            <a:r>
              <a:rPr lang="en-US" b="1" i="1" dirty="0">
                <a:latin typeface="Calibri" panose="020F0502020204030204" pitchFamily="34" charset="0"/>
                <a:cs typeface="Calibri" panose="020F0502020204030204" pitchFamily="34" charset="0"/>
                <a:sym typeface="Symbol" pitchFamily="18" charset="2"/>
              </a:rPr>
              <a:t>or</a:t>
            </a:r>
            <a:r>
              <a:rPr lang="en-US" dirty="0">
                <a:latin typeface="Calibri" panose="020F0502020204030204" pitchFamily="34" charset="0"/>
                <a:cs typeface="Calibri" panose="020F0502020204030204" pitchFamily="34" charset="0"/>
                <a:sym typeface="Symbol" pitchFamily="18" charset="2"/>
              </a:rPr>
              <a:t> precise (and slow) closed orbit correction  </a:t>
            </a:r>
          </a:p>
          <a:p>
            <a:pPr algn="l" eaLnBrk="1" hangingPunct="1">
              <a:spcBef>
                <a:spcPct val="20000"/>
              </a:spcBef>
            </a:pPr>
            <a:r>
              <a:rPr lang="en-US" sz="2000" b="1" dirty="0">
                <a:solidFill>
                  <a:srgbClr val="0000FF"/>
                </a:solidFill>
                <a:latin typeface="Calibri" panose="020F0502020204030204" pitchFamily="34" charset="0"/>
                <a:cs typeface="Calibri" panose="020F0502020204030204" pitchFamily="34" charset="0"/>
                <a:sym typeface="Symbol" pitchFamily="18" charset="2"/>
              </a:rPr>
              <a:t>2. Information on longitudinal bunch behavior (see next chapter)</a:t>
            </a:r>
          </a:p>
          <a:p>
            <a:pPr algn="l" eaLnBrk="1" hangingPunct="1">
              <a:lnSpc>
                <a:spcPct val="90000"/>
              </a:lnSpc>
              <a:spcBef>
                <a:spcPct val="20000"/>
              </a:spcBef>
              <a:buFont typeface="Wingdings" pitchFamily="2" charset="2"/>
              <a:buChar char="Ø"/>
            </a:pPr>
            <a:r>
              <a:rPr lang="en-US" sz="2000" dirty="0">
                <a:latin typeface="Calibri" panose="020F0502020204030204" pitchFamily="34" charset="0"/>
                <a:cs typeface="Calibri" panose="020F0502020204030204" pitchFamily="34" charset="0"/>
                <a:sym typeface="Symbol" pitchFamily="18" charset="2"/>
              </a:rPr>
              <a:t> </a:t>
            </a:r>
            <a:r>
              <a:rPr lang="en-US" b="1" dirty="0">
                <a:latin typeface="Calibri" panose="020F0502020204030204" pitchFamily="34" charset="0"/>
                <a:cs typeface="Calibri" panose="020F0502020204030204" pitchFamily="34" charset="0"/>
                <a:sym typeface="Symbol" pitchFamily="18" charset="2"/>
              </a:rPr>
              <a:t>Bunch shape and evolution</a:t>
            </a:r>
            <a:r>
              <a:rPr lang="en-US" dirty="0">
                <a:latin typeface="Calibri" panose="020F0502020204030204" pitchFamily="34" charset="0"/>
                <a:cs typeface="Calibri" panose="020F0502020204030204" pitchFamily="34" charset="0"/>
                <a:sym typeface="Symbol" pitchFamily="18" charset="2"/>
              </a:rPr>
              <a:t> during storage and acceleration</a:t>
            </a:r>
          </a:p>
          <a:p>
            <a:pPr algn="l" eaLnBrk="1" hangingPunct="1">
              <a:lnSpc>
                <a:spcPct val="90000"/>
              </a:lnSpc>
              <a:spcBef>
                <a:spcPct val="20000"/>
              </a:spcBef>
              <a:buFont typeface="Wingdings" pitchFamily="2" charset="2"/>
              <a:buChar char="Ø"/>
            </a:pPr>
            <a:r>
              <a:rPr lang="en-US" dirty="0">
                <a:latin typeface="Calibri" panose="020F0502020204030204" pitchFamily="34" charset="0"/>
                <a:cs typeface="Calibri" panose="020F0502020204030204" pitchFamily="34" charset="0"/>
                <a:sym typeface="Symbol" pitchFamily="18" charset="2"/>
              </a:rPr>
              <a:t> For proton LINACs: the beam </a:t>
            </a:r>
            <a:r>
              <a:rPr lang="en-US" b="1" dirty="0">
                <a:latin typeface="Calibri" panose="020F0502020204030204" pitchFamily="34" charset="0"/>
                <a:cs typeface="Calibri" panose="020F0502020204030204" pitchFamily="34" charset="0"/>
                <a:sym typeface="Symbol" pitchFamily="18" charset="2"/>
              </a:rPr>
              <a:t>velocity</a:t>
            </a:r>
            <a:r>
              <a:rPr lang="en-US" dirty="0">
                <a:latin typeface="Calibri" panose="020F0502020204030204" pitchFamily="34" charset="0"/>
                <a:cs typeface="Calibri" panose="020F0502020204030204" pitchFamily="34" charset="0"/>
                <a:sym typeface="Symbol" pitchFamily="18" charset="2"/>
              </a:rPr>
              <a:t> can be determined by two BPMs</a:t>
            </a:r>
          </a:p>
          <a:p>
            <a:pPr algn="l" eaLnBrk="1" hangingPunct="1">
              <a:lnSpc>
                <a:spcPct val="90000"/>
              </a:lnSpc>
              <a:spcBef>
                <a:spcPct val="20000"/>
              </a:spcBef>
              <a:buFont typeface="Wingdings" pitchFamily="2" charset="2"/>
              <a:buChar char="Ø"/>
            </a:pPr>
            <a:r>
              <a:rPr lang="en-US" dirty="0">
                <a:latin typeface="Calibri" panose="020F0502020204030204" pitchFamily="34" charset="0"/>
                <a:cs typeface="Calibri" panose="020F0502020204030204" pitchFamily="34" charset="0"/>
                <a:sym typeface="Symbol" pitchFamily="18" charset="2"/>
              </a:rPr>
              <a:t> For electron LINACs: </a:t>
            </a:r>
            <a:r>
              <a:rPr lang="en-US" b="1" dirty="0">
                <a:latin typeface="Calibri" panose="020F0502020204030204" pitchFamily="34" charset="0"/>
                <a:cs typeface="Calibri" panose="020F0502020204030204" pitchFamily="34" charset="0"/>
                <a:sym typeface="Symbol" pitchFamily="18" charset="2"/>
              </a:rPr>
              <a:t>Phase</a:t>
            </a:r>
            <a:r>
              <a:rPr lang="en-US" dirty="0">
                <a:latin typeface="Calibri" panose="020F0502020204030204" pitchFamily="34" charset="0"/>
                <a:cs typeface="Calibri" panose="020F0502020204030204" pitchFamily="34" charset="0"/>
                <a:sym typeface="Symbol" pitchFamily="18" charset="2"/>
              </a:rPr>
              <a:t> measurement by Bunch Arrival Monitor </a:t>
            </a:r>
          </a:p>
          <a:p>
            <a:pPr algn="l" eaLnBrk="1" hangingPunct="1">
              <a:lnSpc>
                <a:spcPct val="90000"/>
              </a:lnSpc>
              <a:spcBef>
                <a:spcPct val="20000"/>
              </a:spcBef>
              <a:buFont typeface="Wingdings" pitchFamily="2" charset="2"/>
              <a:buChar char="Ø"/>
            </a:pPr>
            <a:r>
              <a:rPr lang="en-US" dirty="0">
                <a:latin typeface="Calibri" panose="020F0502020204030204" pitchFamily="34" charset="0"/>
                <a:cs typeface="Calibri" panose="020F0502020204030204" pitchFamily="34" charset="0"/>
                <a:sym typeface="Symbol" pitchFamily="18" charset="2"/>
              </a:rPr>
              <a:t> </a:t>
            </a:r>
            <a:r>
              <a:rPr lang="en-US" b="1" i="1" dirty="0">
                <a:latin typeface="Calibri" panose="020F0502020204030204" pitchFamily="34" charset="0"/>
                <a:cs typeface="Calibri" panose="020F0502020204030204" pitchFamily="34" charset="0"/>
                <a:sym typeface="Symbol" pitchFamily="18" charset="2"/>
              </a:rPr>
              <a:t>Relative</a:t>
            </a:r>
            <a:r>
              <a:rPr lang="en-US" dirty="0">
                <a:latin typeface="Calibri" panose="020F0502020204030204" pitchFamily="34" charset="0"/>
                <a:cs typeface="Calibri" panose="020F0502020204030204" pitchFamily="34" charset="0"/>
                <a:sym typeface="Symbol" pitchFamily="18" charset="2"/>
              </a:rPr>
              <a:t> low current measurement down to 10 </a:t>
            </a:r>
            <a:r>
              <a:rPr lang="en-US" dirty="0" err="1">
                <a:latin typeface="Calibri" panose="020F0502020204030204" pitchFamily="34" charset="0"/>
                <a:cs typeface="Calibri" panose="020F0502020204030204" pitchFamily="34" charset="0"/>
                <a:sym typeface="Symbol" pitchFamily="18" charset="2"/>
              </a:rPr>
              <a:t>nA.</a:t>
            </a:r>
            <a:endParaRPr lang="en-US" dirty="0">
              <a:latin typeface="Calibri" panose="020F0502020204030204" pitchFamily="34" charset="0"/>
              <a:cs typeface="Calibri" panose="020F0502020204030204" pitchFamily="34" charset="0"/>
              <a:sym typeface="Symbol" pitchFamily="18" charset="2"/>
            </a:endParaRPr>
          </a:p>
        </p:txBody>
      </p:sp>
    </p:spTree>
    <p:extLst>
      <p:ext uri="{BB962C8B-B14F-4D97-AF65-F5344CB8AC3E}">
        <p14:creationId xmlns:p14="http://schemas.microsoft.com/office/powerpoint/2010/main" val="255878424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73764">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3764">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73764">
                                            <p:txEl>
                                              <p:pRg st="10" end="1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73764">
                                            <p:txEl>
                                              <p:pRg st="11" end="1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73764">
                                            <p:txEl>
                                              <p:pRg st="12" end="1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73764">
                                            <p:txEl>
                                              <p:pRg st="13" end="1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73764">
                                            <p:txEl>
                                              <p:pRg st="14" end="1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73764">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4"/>
          <p:cNvSpPr>
            <a:spLocks noGrp="1" noChangeArrowheads="1"/>
          </p:cNvSpPr>
          <p:nvPr>
            <p:ph type="title" idx="4294967295"/>
          </p:nvPr>
        </p:nvSpPr>
        <p:spPr bwMode="auto">
          <a:xfrm>
            <a:off x="252000" y="144000"/>
            <a:ext cx="8229600" cy="502591"/>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eaLnBrk="1" hangingPunct="1"/>
            <a:r>
              <a:rPr lang="en-US" altLang="de-DE" sz="2200" b="1" dirty="0">
                <a:latin typeface="Calibri" panose="020F0502020204030204" pitchFamily="34" charset="0"/>
                <a:cs typeface="Calibri" panose="020F0502020204030204" pitchFamily="34" charset="0"/>
              </a:rPr>
              <a:t>2-dim Model for a Button BPM</a:t>
            </a:r>
          </a:p>
        </p:txBody>
      </p:sp>
      <p:pic>
        <p:nvPicPr>
          <p:cNvPr id="17411" name="Picture 2"/>
          <p:cNvPicPr>
            <a:picLocks noGrp="1" noChangeAspect="1" noChangeArrowheads="1"/>
          </p:cNvPicPr>
          <p:nvPr>
            <p:ph sz="half" idx="4294967295"/>
          </p:nvPr>
        </p:nvPicPr>
        <p:blipFill>
          <a:blip r:embed="rId3" cstate="print">
            <a:extLst>
              <a:ext uri="{28A0092B-C50C-407E-A947-70E740481C1C}">
                <a14:useLocalDpi xmlns:a14="http://schemas.microsoft.com/office/drawing/2010/main" val="0"/>
              </a:ext>
            </a:extLst>
          </a:blip>
          <a:srcRect/>
          <a:stretch>
            <a:fillRect/>
          </a:stretch>
        </p:blipFill>
        <p:spPr bwMode="auto">
          <a:xfrm>
            <a:off x="255588" y="3241105"/>
            <a:ext cx="3563177" cy="2420143"/>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Foliennummernplatzhalter 4"/>
          <p:cNvSpPr>
            <a:spLocks noGrp="1"/>
          </p:cNvSpPr>
          <p:nvPr>
            <p:ph type="sldNum" sz="quarter" idx="10"/>
          </p:nvPr>
        </p:nvSpPr>
        <p:spPr/>
        <p:txBody>
          <a:bodyPr/>
          <a:lstStyle/>
          <a:p>
            <a:pPr>
              <a:defRPr/>
            </a:pPr>
            <a:endParaRPr lang="en-US" dirty="0">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7420" name="Text Box 12"/>
              <p:cNvSpPr txBox="1">
                <a:spLocks noChangeArrowheads="1"/>
              </p:cNvSpPr>
              <p:nvPr/>
            </p:nvSpPr>
            <p:spPr bwMode="auto">
              <a:xfrm>
                <a:off x="107950" y="763323"/>
                <a:ext cx="7560394" cy="2018822"/>
              </a:xfrm>
              <a:prstGeom prst="rect">
                <a:avLst/>
              </a:prstGeom>
              <a:noFill/>
              <a:ln>
                <a:noFill/>
              </a:ln>
              <a:effectLst/>
              <a:extLst>
                <a:ext uri="{909E8E84-426E-40DD-AFC4-6F175D3DCCD1}">
                  <a14:hiddenFill>
                    <a:solidFill>
                      <a:srgbClr val="FFFFFF"/>
                    </a:solidFill>
                  </a14:hiddenFill>
                </a:ext>
                <a:ext uri="{91240B29-F687-4F45-9708-019B960494DF}">
                  <a14:hiddenLine w="9525" algn="ctr">
                    <a:solidFill>
                      <a:srgbClr val="000000"/>
                    </a:solidFill>
                    <a:miter lim="800000"/>
                    <a:headEnd/>
                    <a:tailEnd/>
                  </a14:hiddenLine>
                </a:ext>
                <a:ext uri="{AF507438-7753-43E0-B8FC-AC1667EBCBE1}">
                  <a14:hiddenEffects>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solidFill>
                      <a:srgbClr val="0000FF"/>
                    </a:solidFill>
                    <a:latin typeface="Calibri" panose="020F0502020204030204" pitchFamily="34" charset="0"/>
                    <a:cs typeface="Calibri" panose="020F0502020204030204" pitchFamily="34" charset="0"/>
                  </a:rPr>
                  <a:t>Ideal 2-dim model</a:t>
                </a:r>
                <a:r>
                  <a:rPr lang="en-US" altLang="de-DE" dirty="0">
                    <a:solidFill>
                      <a:srgbClr val="0000FF"/>
                    </a:solidFill>
                    <a:latin typeface="Calibri" panose="020F0502020204030204" pitchFamily="34" charset="0"/>
                    <a:cs typeface="Calibri" panose="020F0502020204030204" pitchFamily="34" charset="0"/>
                  </a:rPr>
                  <a:t>: Non-linear behavior and </a:t>
                </a:r>
                <a:r>
                  <a:rPr lang="en-US" altLang="de-DE" dirty="0" err="1">
                    <a:solidFill>
                      <a:srgbClr val="0000FF"/>
                    </a:solidFill>
                    <a:latin typeface="Calibri" panose="020F0502020204030204" pitchFamily="34" charset="0"/>
                    <a:cs typeface="Calibri" panose="020F0502020204030204" pitchFamily="34" charset="0"/>
                  </a:rPr>
                  <a:t>hor</a:t>
                </a:r>
                <a:r>
                  <a:rPr lang="en-US" altLang="de-DE" dirty="0">
                    <a:solidFill>
                      <a:srgbClr val="0000FF"/>
                    </a:solidFill>
                    <a:latin typeface="Calibri" panose="020F0502020204030204" pitchFamily="34" charset="0"/>
                    <a:cs typeface="Calibri" panose="020F0502020204030204" pitchFamily="34" charset="0"/>
                  </a:rPr>
                  <a:t>-vert coupling: </a:t>
                </a:r>
              </a:p>
              <a:p>
                <a:pPr algn="l" eaLnBrk="1" hangingPunct="1">
                  <a:spcBef>
                    <a:spcPts val="500"/>
                  </a:spcBef>
                </a:pPr>
                <a:r>
                  <a:rPr lang="en-US" altLang="de-DE" dirty="0">
                    <a:solidFill>
                      <a:schemeClr val="tx1"/>
                    </a:solidFill>
                    <a:latin typeface="Calibri" panose="020F0502020204030204" pitchFamily="34" charset="0"/>
                    <a:cs typeface="Calibri" panose="020F0502020204030204" pitchFamily="34" charset="0"/>
                  </a:rPr>
                  <a:t>Sensitivity</a:t>
                </a:r>
                <a:r>
                  <a:rPr lang="en-US" altLang="de-DE" b="1" i="1" dirty="0">
                    <a:solidFill>
                      <a:schemeClr val="tx1"/>
                    </a:solidFill>
                    <a:latin typeface="Calibri" panose="020F0502020204030204" pitchFamily="34" charset="0"/>
                    <a:cs typeface="Calibri" panose="020F0502020204030204" pitchFamily="34" charset="0"/>
                  </a:rPr>
                  <a:t> S</a:t>
                </a:r>
                <a:r>
                  <a:rPr lang="en-US" altLang="de-DE" dirty="0">
                    <a:solidFill>
                      <a:schemeClr val="tx1"/>
                    </a:solidFill>
                    <a:latin typeface="Calibri" panose="020F0502020204030204" pitchFamily="34" charset="0"/>
                    <a:cs typeface="Calibri" panose="020F0502020204030204" pitchFamily="34" charset="0"/>
                  </a:rPr>
                  <a:t> is converts signal to position </a:t>
                </a:r>
                <a14:m>
                  <m:oMath xmlns:m="http://schemas.openxmlformats.org/officeDocument/2006/math">
                    <m:r>
                      <a:rPr lang="de-DE" altLang="de-DE" sz="2200" b="0" i="1" smtClean="0">
                        <a:solidFill>
                          <a:schemeClr val="tx1"/>
                        </a:solidFill>
                        <a:latin typeface="Cambria Math"/>
                      </a:rPr>
                      <m:t>𝑥</m:t>
                    </m:r>
                    <m:r>
                      <a:rPr lang="de-DE" altLang="de-DE" sz="2200" b="0" i="1" smtClean="0">
                        <a:solidFill>
                          <a:schemeClr val="tx1"/>
                        </a:solidFill>
                        <a:latin typeface="Cambria Math"/>
                      </a:rPr>
                      <m:t>=</m:t>
                    </m:r>
                    <m:f>
                      <m:fPr>
                        <m:ctrlPr>
                          <a:rPr lang="de-DE" altLang="de-DE" sz="2200" b="0" i="1" smtClean="0">
                            <a:solidFill>
                              <a:schemeClr val="tx1"/>
                            </a:solidFill>
                            <a:latin typeface="Cambria Math" panose="02040503050406030204" pitchFamily="18" charset="0"/>
                          </a:rPr>
                        </m:ctrlPr>
                      </m:fPr>
                      <m:num>
                        <m:r>
                          <a:rPr lang="de-DE" altLang="de-DE" sz="2200" b="0" i="1" smtClean="0">
                            <a:solidFill>
                              <a:schemeClr val="tx1"/>
                            </a:solidFill>
                            <a:latin typeface="Cambria Math"/>
                          </a:rPr>
                          <m:t>1</m:t>
                        </m:r>
                      </m:num>
                      <m:den>
                        <m:r>
                          <a:rPr lang="de-DE" altLang="de-DE" sz="2200" b="0" i="1" smtClean="0">
                            <a:solidFill>
                              <a:schemeClr val="tx1"/>
                            </a:solidFill>
                            <a:latin typeface="Cambria Math"/>
                          </a:rPr>
                          <m:t>𝑆</m:t>
                        </m:r>
                      </m:den>
                    </m:f>
                    <m:r>
                      <a:rPr lang="de-DE" altLang="de-DE" sz="2200" b="0" i="1" smtClean="0">
                        <a:solidFill>
                          <a:schemeClr val="tx1"/>
                        </a:solidFill>
                        <a:latin typeface="Cambria Math"/>
                        <a:ea typeface="Cambria Math"/>
                      </a:rPr>
                      <m:t>∙</m:t>
                    </m:r>
                    <m:f>
                      <m:fPr>
                        <m:ctrlPr>
                          <a:rPr lang="de-DE" altLang="de-DE" sz="2200" b="0" i="1" smtClean="0">
                            <a:solidFill>
                              <a:schemeClr val="tx1"/>
                            </a:solidFill>
                            <a:latin typeface="Cambria Math" panose="02040503050406030204" pitchFamily="18" charset="0"/>
                            <a:ea typeface="Cambria Math"/>
                          </a:rPr>
                        </m:ctrlPr>
                      </m:fPr>
                      <m:num>
                        <m:r>
                          <m:rPr>
                            <m:sty m:val="p"/>
                          </m:rPr>
                          <a:rPr lang="el-GR" altLang="de-DE" sz="2200" b="0" i="1" smtClean="0">
                            <a:solidFill>
                              <a:schemeClr val="tx1"/>
                            </a:solidFill>
                            <a:latin typeface="Cambria Math"/>
                            <a:ea typeface="Cambria Math"/>
                          </a:rPr>
                          <m:t>Δ</m:t>
                        </m:r>
                        <m:r>
                          <a:rPr lang="de-DE" altLang="de-DE" sz="2200" b="0" i="1" smtClean="0">
                            <a:solidFill>
                              <a:schemeClr val="tx1"/>
                            </a:solidFill>
                            <a:latin typeface="Cambria Math"/>
                            <a:ea typeface="Cambria Math"/>
                          </a:rPr>
                          <m:t>𝑈</m:t>
                        </m:r>
                      </m:num>
                      <m:den>
                        <m:r>
                          <m:rPr>
                            <m:sty m:val="p"/>
                          </m:rPr>
                          <a:rPr lang="el-GR" altLang="de-DE" sz="2200" b="0" i="1" smtClean="0">
                            <a:solidFill>
                              <a:schemeClr val="tx1"/>
                            </a:solidFill>
                            <a:latin typeface="Cambria Math"/>
                            <a:ea typeface="Cambria Math"/>
                          </a:rPr>
                          <m:t>Σ</m:t>
                        </m:r>
                        <m:r>
                          <a:rPr lang="de-DE" altLang="de-DE" sz="2200" b="0" i="1" smtClean="0">
                            <a:solidFill>
                              <a:schemeClr val="tx1"/>
                            </a:solidFill>
                            <a:latin typeface="Cambria Math"/>
                            <a:ea typeface="Cambria Math"/>
                          </a:rPr>
                          <m:t>𝑈</m:t>
                        </m:r>
                      </m:den>
                    </m:f>
                    <m:r>
                      <a:rPr lang="de-DE" altLang="de-DE" sz="2200" b="0" i="1" smtClean="0">
                        <a:solidFill>
                          <a:schemeClr val="tx1"/>
                        </a:solidFill>
                        <a:latin typeface="Cambria Math"/>
                      </a:rPr>
                      <m:t> </m:t>
                    </m:r>
                  </m:oMath>
                </a14:m>
                <a:r>
                  <a:rPr lang="en-US" altLang="de-DE" sz="2200" i="1" dirty="0">
                    <a:solidFill>
                      <a:schemeClr val="tx1"/>
                    </a:solidFill>
                    <a:latin typeface="Calibri" panose="020F0502020204030204" pitchFamily="34" charset="0"/>
                    <a:cs typeface="Calibri" panose="020F0502020204030204" pitchFamily="34" charset="0"/>
                  </a:rPr>
                  <a:t> </a:t>
                </a:r>
              </a:p>
              <a:p>
                <a:pPr algn="l" eaLnBrk="1" hangingPunct="1">
                  <a:spcBef>
                    <a:spcPts val="400"/>
                  </a:spcBef>
                </a:pPr>
                <a:r>
                  <a:rPr lang="de-DE" altLang="de-DE" dirty="0">
                    <a:solidFill>
                      <a:schemeClr val="tx1"/>
                    </a:solidFill>
                    <a:latin typeface="Calibri" panose="020F0502020204030204" pitchFamily="34" charset="0"/>
                    <a:cs typeface="Calibri" panose="020F0502020204030204" pitchFamily="34" charset="0"/>
                  </a:rPr>
                  <a:t>with </a:t>
                </a:r>
                <a:r>
                  <a:rPr lang="de-DE" altLang="de-DE" i="1" dirty="0">
                    <a:solidFill>
                      <a:schemeClr val="tx1"/>
                    </a:solidFill>
                    <a:latin typeface="Calibri" panose="020F0502020204030204" pitchFamily="34" charset="0"/>
                    <a:cs typeface="Calibri" panose="020F0502020204030204" pitchFamily="34" charset="0"/>
                  </a:rPr>
                  <a:t>S</a:t>
                </a:r>
                <a:r>
                  <a:rPr lang="de-DE" altLang="de-DE" dirty="0">
                    <a:solidFill>
                      <a:schemeClr val="tx1"/>
                    </a:solidFill>
                    <a:latin typeface="Calibri" panose="020F0502020204030204" pitchFamily="34" charset="0"/>
                    <a:cs typeface="Calibri" panose="020F0502020204030204" pitchFamily="34" charset="0"/>
                  </a:rPr>
                  <a:t> [%/mm] </a:t>
                </a:r>
                <a:r>
                  <a:rPr lang="de-DE" altLang="de-DE" dirty="0" err="1">
                    <a:solidFill>
                      <a:schemeClr val="tx1"/>
                    </a:solidFill>
                    <a:latin typeface="Calibri" panose="020F0502020204030204" pitchFamily="34" charset="0"/>
                    <a:cs typeface="Calibri" panose="020F0502020204030204" pitchFamily="34" charset="0"/>
                  </a:rPr>
                  <a:t>or</a:t>
                </a:r>
                <a:r>
                  <a:rPr lang="de-DE" altLang="de-DE" dirty="0">
                    <a:solidFill>
                      <a:schemeClr val="tx1"/>
                    </a:solidFill>
                    <a:latin typeface="Calibri" panose="020F0502020204030204" pitchFamily="34" charset="0"/>
                    <a:cs typeface="Calibri" panose="020F0502020204030204" pitchFamily="34" charset="0"/>
                  </a:rPr>
                  <a:t> [dB/mm]</a:t>
                </a:r>
              </a:p>
              <a:p>
                <a:pPr algn="l" eaLnBrk="1" hangingPunct="1">
                  <a:spcBef>
                    <a:spcPts val="0"/>
                  </a:spcBef>
                </a:pPr>
                <a:r>
                  <a:rPr lang="en-US" altLang="de-DE" dirty="0">
                    <a:solidFill>
                      <a:schemeClr val="tx1"/>
                    </a:solidFill>
                    <a:latin typeface="Calibri" panose="020F0502020204030204" pitchFamily="34" charset="0"/>
                    <a:cs typeface="Calibri" panose="020F0502020204030204" pitchFamily="34" charset="0"/>
                  </a:rPr>
                  <a:t>i.e</a:t>
                </a:r>
                <a:r>
                  <a:rPr lang="en-US" altLang="de-DE" sz="1600" dirty="0">
                    <a:solidFill>
                      <a:schemeClr val="tx1"/>
                    </a:solidFill>
                    <a:latin typeface="Calibri" panose="020F0502020204030204" pitchFamily="34" charset="0"/>
                    <a:cs typeface="Calibri" panose="020F0502020204030204" pitchFamily="34" charset="0"/>
                  </a:rPr>
                  <a:t>. </a:t>
                </a:r>
                <a:r>
                  <a:rPr lang="en-US" altLang="de-DE" sz="1600" b="1" i="1" dirty="0">
                    <a:solidFill>
                      <a:schemeClr val="tx1"/>
                    </a:solidFill>
                    <a:latin typeface="Calibri" panose="020F0502020204030204" pitchFamily="34" charset="0"/>
                    <a:cs typeface="Calibri" panose="020F0502020204030204" pitchFamily="34" charset="0"/>
                  </a:rPr>
                  <a:t>S</a:t>
                </a:r>
                <a:r>
                  <a:rPr lang="en-US" altLang="de-DE" sz="1600" dirty="0">
                    <a:solidFill>
                      <a:schemeClr val="tx1"/>
                    </a:solidFill>
                    <a:latin typeface="Calibri" panose="020F0502020204030204" pitchFamily="34" charset="0"/>
                    <a:cs typeface="Calibri" panose="020F0502020204030204" pitchFamily="34" charset="0"/>
                  </a:rPr>
                  <a:t> is the derivative of the curve </a:t>
                </a:r>
                <a14:m>
                  <m:oMath xmlns:m="http://schemas.openxmlformats.org/officeDocument/2006/math">
                    <m:sSub>
                      <m:sSubPr>
                        <m:ctrlPr>
                          <a:rPr lang="de-DE" altLang="de-DE" sz="1600" b="0" i="1" smtClean="0">
                            <a:solidFill>
                              <a:schemeClr val="tx1"/>
                            </a:solidFill>
                            <a:latin typeface="Cambria Math" panose="02040503050406030204" pitchFamily="18" charset="0"/>
                            <a:cs typeface="Times New Roman" pitchFamily="18" charset="0"/>
                          </a:rPr>
                        </m:ctrlPr>
                      </m:sSubPr>
                      <m:e>
                        <m:r>
                          <a:rPr lang="de-DE" altLang="de-DE" sz="1600" b="0" i="1" smtClean="0">
                            <a:solidFill>
                              <a:schemeClr val="tx1"/>
                            </a:solidFill>
                            <a:latin typeface="Cambria Math"/>
                            <a:cs typeface="Times New Roman" pitchFamily="18" charset="0"/>
                          </a:rPr>
                          <m:t>𝑆</m:t>
                        </m:r>
                      </m:e>
                      <m:sub>
                        <m:r>
                          <a:rPr lang="de-DE" altLang="de-DE" sz="1600" b="0" i="1" smtClean="0">
                            <a:solidFill>
                              <a:schemeClr val="tx1"/>
                            </a:solidFill>
                            <a:latin typeface="Cambria Math"/>
                            <a:cs typeface="Times New Roman" pitchFamily="18" charset="0"/>
                          </a:rPr>
                          <m:t>𝑥</m:t>
                        </m:r>
                      </m:sub>
                    </m:sSub>
                    <m:r>
                      <a:rPr lang="de-DE" altLang="de-DE" sz="1600" b="0" i="1" smtClean="0">
                        <a:solidFill>
                          <a:schemeClr val="tx1"/>
                        </a:solidFill>
                        <a:latin typeface="Cambria Math"/>
                        <a:cs typeface="Times New Roman" pitchFamily="18" charset="0"/>
                      </a:rPr>
                      <m:t>=</m:t>
                    </m:r>
                    <m:f>
                      <m:fPr>
                        <m:ctrlPr>
                          <a:rPr lang="de-DE" altLang="de-DE" sz="1600" b="0" i="1" smtClean="0">
                            <a:solidFill>
                              <a:schemeClr val="tx1"/>
                            </a:solidFill>
                            <a:latin typeface="Cambria Math" panose="02040503050406030204" pitchFamily="18" charset="0"/>
                            <a:cs typeface="Times New Roman" pitchFamily="18" charset="0"/>
                          </a:rPr>
                        </m:ctrlPr>
                      </m:fPr>
                      <m:num>
                        <m:r>
                          <a:rPr lang="de-DE" altLang="de-DE" sz="1600" b="0" i="1" smtClean="0">
                            <a:solidFill>
                              <a:schemeClr val="tx1"/>
                            </a:solidFill>
                            <a:latin typeface="Cambria Math"/>
                            <a:ea typeface="Cambria Math"/>
                            <a:cs typeface="Times New Roman" pitchFamily="18" charset="0"/>
                          </a:rPr>
                          <m:t>𝜕</m:t>
                        </m:r>
                        <m:r>
                          <a:rPr lang="de-DE" altLang="de-DE" sz="1600" b="0" i="1" smtClean="0">
                            <a:solidFill>
                              <a:schemeClr val="tx1"/>
                            </a:solidFill>
                            <a:latin typeface="Cambria Math"/>
                            <a:ea typeface="Cambria Math"/>
                            <a:cs typeface="Times New Roman" pitchFamily="18" charset="0"/>
                          </a:rPr>
                          <m:t>(</m:t>
                        </m:r>
                        <m:f>
                          <m:fPr>
                            <m:ctrlPr>
                              <a:rPr lang="de-DE" altLang="de-DE" sz="1600" b="0" i="1" smtClean="0">
                                <a:solidFill>
                                  <a:schemeClr val="tx1"/>
                                </a:solidFill>
                                <a:latin typeface="Cambria Math" panose="02040503050406030204" pitchFamily="18" charset="0"/>
                                <a:ea typeface="Cambria Math"/>
                                <a:cs typeface="Times New Roman" pitchFamily="18" charset="0"/>
                              </a:rPr>
                            </m:ctrlPr>
                          </m:fPr>
                          <m:num>
                            <m:r>
                              <m:rPr>
                                <m:sty m:val="p"/>
                              </m:rPr>
                              <a:rPr lang="el-GR" altLang="de-DE" sz="1600" b="0" i="1" smtClean="0">
                                <a:solidFill>
                                  <a:schemeClr val="tx1"/>
                                </a:solidFill>
                                <a:latin typeface="Cambria Math"/>
                                <a:ea typeface="Cambria Math"/>
                                <a:cs typeface="Times New Roman" pitchFamily="18" charset="0"/>
                              </a:rPr>
                              <m:t>Δ</m:t>
                            </m:r>
                            <m:r>
                              <a:rPr lang="de-DE" altLang="de-DE" sz="1600" b="0" i="1" smtClean="0">
                                <a:solidFill>
                                  <a:schemeClr val="tx1"/>
                                </a:solidFill>
                                <a:latin typeface="Cambria Math"/>
                                <a:ea typeface="Cambria Math"/>
                                <a:cs typeface="Times New Roman" pitchFamily="18" charset="0"/>
                              </a:rPr>
                              <m:t>𝑈</m:t>
                            </m:r>
                          </m:num>
                          <m:den>
                            <m:r>
                              <m:rPr>
                                <m:sty m:val="p"/>
                              </m:rPr>
                              <a:rPr lang="el-GR" altLang="de-DE" sz="1600" i="1">
                                <a:solidFill>
                                  <a:schemeClr val="tx1"/>
                                </a:solidFill>
                                <a:latin typeface="Cambria Math"/>
                                <a:ea typeface="Cambria Math"/>
                                <a:cs typeface="Times New Roman" pitchFamily="18" charset="0"/>
                              </a:rPr>
                              <m:t>Σ</m:t>
                            </m:r>
                            <m:r>
                              <a:rPr lang="de-DE" altLang="de-DE" sz="1600" b="0" i="1" smtClean="0">
                                <a:solidFill>
                                  <a:schemeClr val="tx1"/>
                                </a:solidFill>
                                <a:latin typeface="Cambria Math"/>
                                <a:ea typeface="Cambria Math"/>
                                <a:cs typeface="Times New Roman" pitchFamily="18" charset="0"/>
                              </a:rPr>
                              <m:t>𝑈</m:t>
                            </m:r>
                          </m:den>
                        </m:f>
                        <m:r>
                          <a:rPr lang="de-DE" altLang="de-DE" sz="1600" b="0" i="1" smtClean="0">
                            <a:solidFill>
                              <a:schemeClr val="tx1"/>
                            </a:solidFill>
                            <a:latin typeface="Cambria Math"/>
                            <a:ea typeface="Cambria Math"/>
                            <a:cs typeface="Times New Roman" pitchFamily="18" charset="0"/>
                          </a:rPr>
                          <m:t>)</m:t>
                        </m:r>
                      </m:num>
                      <m:den>
                        <m:r>
                          <a:rPr lang="de-DE" altLang="de-DE" sz="1600" b="0" i="1" smtClean="0">
                            <a:solidFill>
                              <a:schemeClr val="tx1"/>
                            </a:solidFill>
                            <a:latin typeface="Cambria Math"/>
                            <a:ea typeface="Cambria Math"/>
                            <a:cs typeface="Times New Roman" pitchFamily="18" charset="0"/>
                          </a:rPr>
                          <m:t>𝜕</m:t>
                        </m:r>
                        <m:r>
                          <a:rPr lang="de-DE" altLang="de-DE" sz="1600" b="0" i="1" smtClean="0">
                            <a:solidFill>
                              <a:schemeClr val="tx1"/>
                            </a:solidFill>
                            <a:latin typeface="Cambria Math"/>
                            <a:ea typeface="Cambria Math"/>
                            <a:cs typeface="Times New Roman" pitchFamily="18" charset="0"/>
                          </a:rPr>
                          <m:t>𝑥</m:t>
                        </m:r>
                      </m:den>
                    </m:f>
                  </m:oMath>
                </a14:m>
                <a:r>
                  <a:rPr lang="en-US" altLang="de-DE" sz="1600" i="1" dirty="0">
                    <a:solidFill>
                      <a:schemeClr val="tx1"/>
                    </a:solidFill>
                    <a:latin typeface="Calibri" panose="020F0502020204030204" pitchFamily="34" charset="0"/>
                    <a:cs typeface="Calibri" panose="020F0502020204030204" pitchFamily="34" charset="0"/>
                  </a:rPr>
                  <a:t> , </a:t>
                </a:r>
                <a:r>
                  <a:rPr lang="en-US" altLang="de-DE" sz="1600" dirty="0">
                    <a:solidFill>
                      <a:schemeClr val="tx1"/>
                    </a:solidFill>
                    <a:latin typeface="Calibri" panose="020F0502020204030204" pitchFamily="34" charset="0"/>
                    <a:cs typeface="Calibri" panose="020F0502020204030204" pitchFamily="34" charset="0"/>
                  </a:rPr>
                  <a:t>here </a:t>
                </a:r>
                <a:r>
                  <a:rPr lang="en-US" altLang="de-DE" sz="1600" i="1" dirty="0" err="1">
                    <a:solidFill>
                      <a:schemeClr val="tx1"/>
                    </a:solidFill>
                    <a:latin typeface="Calibri" panose="020F0502020204030204" pitchFamily="34" charset="0"/>
                    <a:cs typeface="Calibri" panose="020F0502020204030204" pitchFamily="34" charset="0"/>
                  </a:rPr>
                  <a:t>S</a:t>
                </a:r>
                <a:r>
                  <a:rPr lang="en-US" altLang="de-DE" sz="1600" i="1" baseline="-25000" dirty="0" err="1">
                    <a:solidFill>
                      <a:schemeClr val="tx1"/>
                    </a:solidFill>
                    <a:latin typeface="Calibri" panose="020F0502020204030204" pitchFamily="34" charset="0"/>
                    <a:cs typeface="Calibri" panose="020F0502020204030204" pitchFamily="34" charset="0"/>
                  </a:rPr>
                  <a:t>x</a:t>
                </a:r>
                <a:r>
                  <a:rPr lang="en-US" altLang="de-DE" sz="1600" i="1" baseline="-25000" dirty="0">
                    <a:solidFill>
                      <a:schemeClr val="tx1"/>
                    </a:solidFill>
                    <a:latin typeface="Calibri" panose="020F0502020204030204" pitchFamily="34" charset="0"/>
                    <a:cs typeface="Calibri" panose="020F0502020204030204" pitchFamily="34" charset="0"/>
                  </a:rPr>
                  <a:t> </a:t>
                </a:r>
                <a:r>
                  <a:rPr lang="en-US" altLang="de-DE" sz="1600" i="1" dirty="0">
                    <a:solidFill>
                      <a:schemeClr val="tx1"/>
                    </a:solidFill>
                    <a:latin typeface="Calibri" panose="020F0502020204030204" pitchFamily="34" charset="0"/>
                    <a:cs typeface="Calibri" panose="020F0502020204030204" pitchFamily="34" charset="0"/>
                  </a:rPr>
                  <a:t>= </a:t>
                </a:r>
                <a:r>
                  <a:rPr lang="en-US" altLang="de-DE" sz="1600" i="1" dirty="0" err="1">
                    <a:solidFill>
                      <a:schemeClr val="tx1"/>
                    </a:solidFill>
                    <a:latin typeface="Calibri" panose="020F0502020204030204" pitchFamily="34" charset="0"/>
                    <a:cs typeface="Calibri" panose="020F0502020204030204" pitchFamily="34" charset="0"/>
                  </a:rPr>
                  <a:t>S</a:t>
                </a:r>
                <a:r>
                  <a:rPr lang="en-US" altLang="de-DE" sz="1600" i="1" baseline="-25000" dirty="0" err="1">
                    <a:solidFill>
                      <a:schemeClr val="tx1"/>
                    </a:solidFill>
                    <a:latin typeface="Calibri" panose="020F0502020204030204" pitchFamily="34" charset="0"/>
                    <a:cs typeface="Calibri" panose="020F0502020204030204" pitchFamily="34" charset="0"/>
                  </a:rPr>
                  <a:t>x</a:t>
                </a:r>
                <a:r>
                  <a:rPr lang="en-US" altLang="de-DE" sz="1600" i="1" dirty="0">
                    <a:solidFill>
                      <a:schemeClr val="tx1"/>
                    </a:solidFill>
                    <a:latin typeface="Calibri" panose="020F0502020204030204" pitchFamily="34" charset="0"/>
                    <a:cs typeface="Calibri" panose="020F0502020204030204" pitchFamily="34" charset="0"/>
                  </a:rPr>
                  <a:t>(x, y)</a:t>
                </a:r>
                <a:r>
                  <a:rPr lang="en-US" altLang="de-DE" sz="1600" dirty="0">
                    <a:solidFill>
                      <a:schemeClr val="tx1"/>
                    </a:solidFill>
                    <a:latin typeface="Calibri" panose="020F0502020204030204" pitchFamily="34" charset="0"/>
                    <a:cs typeface="Calibri" panose="020F0502020204030204" pitchFamily="34" charset="0"/>
                  </a:rPr>
                  <a:t> i.e. non-linear.</a:t>
                </a:r>
              </a:p>
              <a:p>
                <a:pPr algn="l" eaLnBrk="1" hangingPunct="1">
                  <a:lnSpc>
                    <a:spcPct val="60000"/>
                  </a:lnSpc>
                </a:pPr>
                <a:r>
                  <a:rPr lang="en-US" altLang="de-DE" i="1" dirty="0">
                    <a:solidFill>
                      <a:schemeClr val="tx1"/>
                    </a:solidFill>
                    <a:latin typeface="Calibri" panose="020F0502020204030204" pitchFamily="34" charset="0"/>
                    <a:cs typeface="Calibri" panose="020F0502020204030204" pitchFamily="34" charset="0"/>
                  </a:rPr>
                  <a:t>For this example</a:t>
                </a:r>
                <a:r>
                  <a:rPr lang="de-DE" altLang="de-DE" i="1" dirty="0">
                    <a:solidFill>
                      <a:schemeClr val="tx1"/>
                    </a:solidFill>
                    <a:latin typeface="Calibri" panose="020F0502020204030204" pitchFamily="34" charset="0"/>
                    <a:cs typeface="Calibri" panose="020F0502020204030204" pitchFamily="34" charset="0"/>
                  </a:rPr>
                  <a:t>:</a:t>
                </a:r>
                <a:r>
                  <a:rPr lang="de-DE" altLang="de-DE" dirty="0">
                    <a:solidFill>
                      <a:schemeClr val="tx1"/>
                    </a:solidFill>
                    <a:latin typeface="Calibri" panose="020F0502020204030204" pitchFamily="34" charset="0"/>
                    <a:cs typeface="Calibri" panose="020F0502020204030204" pitchFamily="34" charset="0"/>
                  </a:rPr>
                  <a:t> </a:t>
                </a:r>
                <a:r>
                  <a:rPr lang="en-US" altLang="de-DE" dirty="0">
                    <a:solidFill>
                      <a:schemeClr val="tx1"/>
                    </a:solidFill>
                    <a:latin typeface="Calibri" panose="020F0502020204030204" pitchFamily="34" charset="0"/>
                    <a:cs typeface="Calibri" panose="020F0502020204030204" pitchFamily="34" charset="0"/>
                  </a:rPr>
                  <a:t>center part</a:t>
                </a:r>
                <a:r>
                  <a:rPr lang="de-DE" altLang="de-DE" dirty="0">
                    <a:solidFill>
                      <a:schemeClr val="tx1"/>
                    </a:solidFill>
                    <a:latin typeface="Calibri" panose="020F0502020204030204" pitchFamily="34" charset="0"/>
                    <a:cs typeface="Calibri" panose="020F0502020204030204" pitchFamily="34" charset="0"/>
                  </a:rPr>
                  <a:t> </a:t>
                </a:r>
                <a:r>
                  <a:rPr lang="de-DE" altLang="de-DE" i="1" dirty="0">
                    <a:solidFill>
                      <a:schemeClr val="tx1"/>
                    </a:solidFill>
                    <a:latin typeface="Calibri" panose="020F0502020204030204" pitchFamily="34" charset="0"/>
                    <a:cs typeface="Calibri" panose="020F0502020204030204" pitchFamily="34" charset="0"/>
                  </a:rPr>
                  <a:t>S=</a:t>
                </a:r>
                <a:r>
                  <a:rPr lang="de-DE" altLang="de-DE" dirty="0">
                    <a:solidFill>
                      <a:schemeClr val="tx1"/>
                    </a:solidFill>
                    <a:latin typeface="Calibri" panose="020F0502020204030204" pitchFamily="34" charset="0"/>
                    <a:cs typeface="Calibri" panose="020F0502020204030204" pitchFamily="34" charset="0"/>
                  </a:rPr>
                  <a:t>7.4%/mm </a:t>
                </a:r>
                <a:r>
                  <a:rPr lang="de-DE" altLang="de-DE" dirty="0">
                    <a:solidFill>
                      <a:schemeClr val="tx1"/>
                    </a:solidFill>
                    <a:latin typeface="Calibri" panose="020F0502020204030204" pitchFamily="34" charset="0"/>
                    <a:cs typeface="Calibri" panose="020F0502020204030204" pitchFamily="34" charset="0"/>
                    <a:sym typeface="Symbol" pitchFamily="18" charset="2"/>
                  </a:rPr>
                  <a:t> </a:t>
                </a:r>
                <a:r>
                  <a:rPr lang="de-DE" altLang="de-DE" i="1" dirty="0">
                    <a:solidFill>
                      <a:schemeClr val="tx1"/>
                    </a:solidFill>
                    <a:latin typeface="Calibri" panose="020F0502020204030204" pitchFamily="34" charset="0"/>
                    <a:cs typeface="Calibri" panose="020F0502020204030204" pitchFamily="34" charset="0"/>
                    <a:sym typeface="Symbol" pitchFamily="18" charset="2"/>
                  </a:rPr>
                  <a:t>k=1/S=</a:t>
                </a:r>
                <a:r>
                  <a:rPr lang="de-DE" altLang="de-DE" dirty="0">
                    <a:solidFill>
                      <a:schemeClr val="tx1"/>
                    </a:solidFill>
                    <a:latin typeface="Calibri" panose="020F0502020204030204" pitchFamily="34" charset="0"/>
                    <a:cs typeface="Calibri" panose="020F0502020204030204" pitchFamily="34" charset="0"/>
                    <a:sym typeface="Symbol" pitchFamily="18" charset="2"/>
                  </a:rPr>
                  <a:t>14mm</a:t>
                </a:r>
              </a:p>
            </p:txBody>
          </p:sp>
        </mc:Choice>
        <mc:Fallback xmlns="">
          <p:sp>
            <p:nvSpPr>
              <p:cNvPr id="17420" name="Text Box 12"/>
              <p:cNvSpPr txBox="1">
                <a:spLocks noRot="1" noChangeAspect="1" noMove="1" noResize="1" noEditPoints="1" noAdjustHandles="1" noChangeArrowheads="1" noChangeShapeType="1" noTextEdit="1"/>
              </p:cNvSpPr>
              <p:nvPr/>
            </p:nvSpPr>
            <p:spPr bwMode="auto">
              <a:xfrm>
                <a:off x="107950" y="763323"/>
                <a:ext cx="7560394" cy="2018822"/>
              </a:xfrm>
              <a:prstGeom prst="rect">
                <a:avLst/>
              </a:prstGeom>
              <a:blipFill>
                <a:blip r:embed="rId4"/>
                <a:stretch>
                  <a:fillRect l="-726" t="-1511" b="-4834"/>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de-DE">
                    <a:noFill/>
                  </a:rPr>
                  <a:t> </a:t>
                </a:r>
              </a:p>
            </p:txBody>
          </p:sp>
        </mc:Fallback>
      </mc:AlternateContent>
      <p:grpSp>
        <p:nvGrpSpPr>
          <p:cNvPr id="2" name="Gruppieren 1"/>
          <p:cNvGrpSpPr/>
          <p:nvPr/>
        </p:nvGrpSpPr>
        <p:grpSpPr>
          <a:xfrm>
            <a:off x="4385944" y="3140968"/>
            <a:ext cx="3930472" cy="2359025"/>
            <a:chOff x="4385944" y="2670175"/>
            <a:chExt cx="3930472" cy="2359025"/>
          </a:xfrm>
        </p:grpSpPr>
        <p:pic>
          <p:nvPicPr>
            <p:cNvPr id="17412" name="Picture 3" descr="Model2D"/>
            <p:cNvPicPr>
              <a:picLocks noChangeAspect="1" noChangeArrowheads="1"/>
            </p:cNvPicPr>
            <p:nvPr/>
          </p:nvPicPr>
          <p:blipFill rotWithShape="1">
            <a:blip r:embed="rId5">
              <a:lum bright="-18000" contrast="36000"/>
              <a:extLst>
                <a:ext uri="{28A0092B-C50C-407E-A947-70E740481C1C}">
                  <a14:useLocalDpi xmlns:a14="http://schemas.microsoft.com/office/drawing/2010/main" val="0"/>
                </a:ext>
              </a:extLst>
            </a:blip>
            <a:srcRect t="6667" r="4051" b="7473"/>
            <a:stretch/>
          </p:blipFill>
          <p:spPr bwMode="auto">
            <a:xfrm>
              <a:off x="4385944" y="2670175"/>
              <a:ext cx="3065781" cy="235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6" name="Text Box 8"/>
            <p:cNvSpPr txBox="1">
              <a:spLocks noChangeArrowheads="1"/>
            </p:cNvSpPr>
            <p:nvPr/>
          </p:nvSpPr>
          <p:spPr bwMode="auto">
            <a:xfrm>
              <a:off x="4716512" y="2708920"/>
              <a:ext cx="8636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dirty="0">
                  <a:latin typeface="Times" pitchFamily="18" charset="0"/>
                </a:rPr>
                <a:t>button</a:t>
              </a:r>
            </a:p>
          </p:txBody>
        </p:sp>
        <p:sp>
          <p:nvSpPr>
            <p:cNvPr id="17417" name="Line 9"/>
            <p:cNvSpPr>
              <a:spLocks noChangeShapeType="1"/>
            </p:cNvSpPr>
            <p:nvPr/>
          </p:nvSpPr>
          <p:spPr bwMode="auto">
            <a:xfrm>
              <a:off x="5135563" y="3078798"/>
              <a:ext cx="0" cy="397826"/>
            </a:xfrm>
            <a:prstGeom prst="line">
              <a:avLst/>
            </a:prstGeom>
            <a:noFill/>
            <a:ln w="22225">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7419" name="Line 11"/>
            <p:cNvSpPr>
              <a:spLocks noChangeShapeType="1"/>
            </p:cNvSpPr>
            <p:nvPr/>
          </p:nvSpPr>
          <p:spPr bwMode="auto">
            <a:xfrm>
              <a:off x="5399930" y="2892276"/>
              <a:ext cx="324197" cy="0"/>
            </a:xfrm>
            <a:prstGeom prst="line">
              <a:avLst/>
            </a:prstGeom>
            <a:noFill/>
            <a:ln w="22225">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7421" name="Text Box 13"/>
            <p:cNvSpPr txBox="1">
              <a:spLocks noChangeArrowheads="1"/>
            </p:cNvSpPr>
            <p:nvPr/>
          </p:nvSpPr>
          <p:spPr bwMode="auto">
            <a:xfrm>
              <a:off x="6725741" y="4119463"/>
              <a:ext cx="159067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b="1" dirty="0">
                  <a:solidFill>
                    <a:srgbClr val="FF0000"/>
                  </a:solidFill>
                  <a:cs typeface="Times New Roman" pitchFamily="18" charset="0"/>
                  <a:sym typeface="Wingdings" pitchFamily="2" charset="2"/>
                </a:rPr>
                <a:t> </a:t>
              </a:r>
              <a:r>
                <a:rPr lang="en-US" altLang="de-DE" sz="1500" dirty="0"/>
                <a:t>real position</a:t>
              </a:r>
            </a:p>
            <a:p>
              <a:pPr algn="l">
                <a:lnSpc>
                  <a:spcPct val="10000"/>
                </a:lnSpc>
              </a:pPr>
              <a:r>
                <a:rPr lang="en-US" altLang="de-DE" sz="1500" dirty="0"/>
                <a:t>• measured </a:t>
              </a:r>
              <a:r>
                <a:rPr lang="en-US" altLang="de-DE" sz="1500" dirty="0" err="1"/>
                <a:t>posi</a:t>
              </a:r>
              <a:r>
                <a:rPr lang="en-US" altLang="de-DE" sz="1500" dirty="0"/>
                <a:t>. </a:t>
              </a:r>
            </a:p>
          </p:txBody>
        </p:sp>
      </p:grpSp>
      <p:sp>
        <p:nvSpPr>
          <p:cNvPr id="17422" name="Text Box 14"/>
          <p:cNvSpPr txBox="1">
            <a:spLocks noChangeArrowheads="1"/>
          </p:cNvSpPr>
          <p:nvPr/>
        </p:nvSpPr>
        <p:spPr bwMode="auto">
          <a:xfrm>
            <a:off x="4932040" y="2918272"/>
            <a:ext cx="23383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i="1" dirty="0">
                <a:latin typeface="Calibri" panose="020F0502020204030204" pitchFamily="34" charset="0"/>
                <a:cs typeface="Calibri" panose="020F0502020204030204" pitchFamily="34" charset="0"/>
              </a:rPr>
              <a:t>‘Position Map’:</a:t>
            </a:r>
          </a:p>
        </p:txBody>
      </p:sp>
      <p:sp>
        <p:nvSpPr>
          <p:cNvPr id="17423" name="Text Box 15"/>
          <p:cNvSpPr txBox="1">
            <a:spLocks noChangeArrowheads="1"/>
          </p:cNvSpPr>
          <p:nvPr/>
        </p:nvSpPr>
        <p:spPr bwMode="auto">
          <a:xfrm>
            <a:off x="1187624" y="2918271"/>
            <a:ext cx="2338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i="1" dirty="0">
                <a:latin typeface="Calibri" panose="020F0502020204030204" pitchFamily="34" charset="0"/>
                <a:cs typeface="Calibri" panose="020F0502020204030204" pitchFamily="34" charset="0"/>
              </a:rPr>
              <a:t>Horizontal plane:</a:t>
            </a:r>
          </a:p>
        </p:txBody>
      </p:sp>
      <p:grpSp>
        <p:nvGrpSpPr>
          <p:cNvPr id="63" name="Gruppieren 62"/>
          <p:cNvGrpSpPr/>
          <p:nvPr/>
        </p:nvGrpSpPr>
        <p:grpSpPr>
          <a:xfrm>
            <a:off x="6120000" y="900000"/>
            <a:ext cx="2696650" cy="2181498"/>
            <a:chOff x="6693886" y="2882957"/>
            <a:chExt cx="2696650" cy="2181498"/>
          </a:xfrm>
        </p:grpSpPr>
        <p:sp>
          <p:nvSpPr>
            <p:cNvPr id="64" name="Bogen 63"/>
            <p:cNvSpPr/>
            <p:nvPr/>
          </p:nvSpPr>
          <p:spPr>
            <a:xfrm>
              <a:off x="7613608" y="3324297"/>
              <a:ext cx="1449556" cy="1482322"/>
            </a:xfrm>
            <a:prstGeom prst="arc">
              <a:avLst>
                <a:gd name="adj1" fmla="val 11493675"/>
                <a:gd name="adj2" fmla="val 20883591"/>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5" name="Bogen 64"/>
            <p:cNvSpPr/>
            <p:nvPr/>
          </p:nvSpPr>
          <p:spPr>
            <a:xfrm rot="10800000">
              <a:off x="7613608" y="3324297"/>
              <a:ext cx="1449556" cy="1482322"/>
            </a:xfrm>
            <a:prstGeom prst="arc">
              <a:avLst>
                <a:gd name="adj1" fmla="val 11174409"/>
                <a:gd name="adj2" fmla="val 21237740"/>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6" name="Bogen 65"/>
            <p:cNvSpPr/>
            <p:nvPr/>
          </p:nvSpPr>
          <p:spPr>
            <a:xfrm>
              <a:off x="8670456" y="3756345"/>
              <a:ext cx="288032" cy="527091"/>
            </a:xfrm>
            <a:prstGeom prst="arc">
              <a:avLst>
                <a:gd name="adj1" fmla="val 16950599"/>
                <a:gd name="adj2" fmla="val 4263902"/>
              </a:avLst>
            </a:prstGeom>
            <a:ln w="44450">
              <a:solidFill>
                <a:srgbClr val="0000CC"/>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7" name="Bogen 66"/>
            <p:cNvSpPr/>
            <p:nvPr/>
          </p:nvSpPr>
          <p:spPr>
            <a:xfrm rot="10984616">
              <a:off x="7720413" y="3763696"/>
              <a:ext cx="288032" cy="527091"/>
            </a:xfrm>
            <a:prstGeom prst="arc">
              <a:avLst>
                <a:gd name="adj1" fmla="val 16950599"/>
                <a:gd name="adj2" fmla="val 4263902"/>
              </a:avLst>
            </a:prstGeom>
            <a:ln w="44450">
              <a:solidFill>
                <a:srgbClr val="0000CC"/>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68" name="Gerade Verbindung 67"/>
            <p:cNvCxnSpPr/>
            <p:nvPr/>
          </p:nvCxnSpPr>
          <p:spPr>
            <a:xfrm>
              <a:off x="8958488" y="4044377"/>
              <a:ext cx="432048" cy="0"/>
            </a:xfrm>
            <a:prstGeom prst="line">
              <a:avLst/>
            </a:prstGeom>
            <a:ln w="41275">
              <a:solidFill>
                <a:srgbClr val="0000CC"/>
              </a:solidFill>
            </a:ln>
            <a:effectLst/>
          </p:spPr>
          <p:style>
            <a:lnRef idx="2">
              <a:schemeClr val="accent1"/>
            </a:lnRef>
            <a:fillRef idx="0">
              <a:schemeClr val="accent1"/>
            </a:fillRef>
            <a:effectRef idx="1">
              <a:schemeClr val="accent1"/>
            </a:effectRef>
            <a:fontRef idx="minor">
              <a:schemeClr val="tx1"/>
            </a:fontRef>
          </p:style>
        </p:cxnSp>
        <p:cxnSp>
          <p:nvCxnSpPr>
            <p:cNvPr id="69" name="Gerade Verbindung 68"/>
            <p:cNvCxnSpPr/>
            <p:nvPr/>
          </p:nvCxnSpPr>
          <p:spPr>
            <a:xfrm>
              <a:off x="7274426" y="4044377"/>
              <a:ext cx="432048" cy="0"/>
            </a:xfrm>
            <a:prstGeom prst="line">
              <a:avLst/>
            </a:prstGeom>
            <a:ln w="41275">
              <a:solidFill>
                <a:srgbClr val="0000CC"/>
              </a:solidFill>
            </a:ln>
            <a:effectLst/>
          </p:spPr>
          <p:style>
            <a:lnRef idx="2">
              <a:schemeClr val="accent1"/>
            </a:lnRef>
            <a:fillRef idx="0">
              <a:schemeClr val="accent1"/>
            </a:fillRef>
            <a:effectRef idx="1">
              <a:schemeClr val="accent1"/>
            </a:effectRef>
            <a:fontRef idx="minor">
              <a:schemeClr val="tx1"/>
            </a:fontRef>
          </p:style>
        </p:cxnSp>
        <p:cxnSp>
          <p:nvCxnSpPr>
            <p:cNvPr id="70" name="Gerade Verbindung 69"/>
            <p:cNvCxnSpPr/>
            <p:nvPr/>
          </p:nvCxnSpPr>
          <p:spPr>
            <a:xfrm flipV="1">
              <a:off x="8382424" y="3602113"/>
              <a:ext cx="354342" cy="442265"/>
            </a:xfrm>
            <a:prstGeom prst="line">
              <a:avLst/>
            </a:prstGeom>
            <a:ln w="19050">
              <a:solidFill>
                <a:srgbClr val="008000"/>
              </a:solidFill>
            </a:ln>
            <a:effectLst/>
          </p:spPr>
          <p:style>
            <a:lnRef idx="2">
              <a:schemeClr val="accent1"/>
            </a:lnRef>
            <a:fillRef idx="0">
              <a:schemeClr val="accent1"/>
            </a:fillRef>
            <a:effectRef idx="1">
              <a:schemeClr val="accent1"/>
            </a:effectRef>
            <a:fontRef idx="minor">
              <a:schemeClr val="tx1"/>
            </a:fontRef>
          </p:style>
        </p:cxnSp>
        <p:sp>
          <p:nvSpPr>
            <p:cNvPr id="71" name="Bogen 70"/>
            <p:cNvSpPr/>
            <p:nvPr/>
          </p:nvSpPr>
          <p:spPr>
            <a:xfrm>
              <a:off x="8427479" y="3653285"/>
              <a:ext cx="386993" cy="747912"/>
            </a:xfrm>
            <a:prstGeom prst="arc">
              <a:avLst>
                <a:gd name="adj1" fmla="val 16758666"/>
                <a:gd name="adj2" fmla="val 319374"/>
              </a:avLst>
            </a:prstGeom>
            <a:ln>
              <a:solidFill>
                <a:srgbClr val="008000"/>
              </a:solidFill>
              <a:headEnd type="triangle"/>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2" name="Textfeld 71"/>
            <p:cNvSpPr txBox="1"/>
            <p:nvPr/>
          </p:nvSpPr>
          <p:spPr>
            <a:xfrm>
              <a:off x="8454432" y="3675045"/>
              <a:ext cx="504056" cy="369332"/>
            </a:xfrm>
            <a:prstGeom prst="rect">
              <a:avLst/>
            </a:prstGeom>
          </p:spPr>
          <p:txBody>
            <a:bodyPr vert="horz" wrap="square" lIns="91440" tIns="45720" rIns="91440" bIns="45720" rtlCol="0" anchor="t">
              <a:spAutoFit/>
            </a:bodyPr>
            <a:lstStyle/>
            <a:p>
              <a:pPr algn="l"/>
              <a:r>
                <a:rPr lang="en-US" b="1" i="1" dirty="0">
                  <a:solidFill>
                    <a:srgbClr val="008000"/>
                  </a:solidFill>
                  <a:sym typeface="Symbol"/>
                </a:rPr>
                <a:t></a:t>
              </a:r>
              <a:endParaRPr lang="en-US" b="1" i="1" dirty="0">
                <a:solidFill>
                  <a:srgbClr val="008000"/>
                </a:solidFill>
              </a:endParaRPr>
            </a:p>
          </p:txBody>
        </p:sp>
        <p:cxnSp>
          <p:nvCxnSpPr>
            <p:cNvPr id="73" name="Gerade Verbindung 72"/>
            <p:cNvCxnSpPr>
              <a:endCxn id="67" idx="2"/>
            </p:cNvCxnSpPr>
            <p:nvPr/>
          </p:nvCxnSpPr>
          <p:spPr>
            <a:xfrm flipH="1" flipV="1">
              <a:off x="7799947" y="3800247"/>
              <a:ext cx="582478" cy="253422"/>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74" name="Gerade Verbindung 73"/>
            <p:cNvCxnSpPr>
              <a:endCxn id="67" idx="0"/>
            </p:cNvCxnSpPr>
            <p:nvPr/>
          </p:nvCxnSpPr>
          <p:spPr>
            <a:xfrm flipH="1">
              <a:off x="7797221" y="4053669"/>
              <a:ext cx="585203" cy="214497"/>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75" name="Textfeld 74"/>
            <p:cNvSpPr txBox="1"/>
            <p:nvPr/>
          </p:nvSpPr>
          <p:spPr>
            <a:xfrm>
              <a:off x="7734352" y="3828353"/>
              <a:ext cx="504056" cy="369332"/>
            </a:xfrm>
            <a:prstGeom prst="rect">
              <a:avLst/>
            </a:prstGeom>
          </p:spPr>
          <p:txBody>
            <a:bodyPr vert="horz" wrap="square" lIns="91440" tIns="45720" rIns="91440" bIns="45720" rtlCol="0" anchor="t">
              <a:spAutoFit/>
            </a:bodyPr>
            <a:lstStyle/>
            <a:p>
              <a:pPr algn="l"/>
              <a:r>
                <a:rPr lang="en-US" b="1" i="1" dirty="0">
                  <a:solidFill>
                    <a:srgbClr val="0000CC"/>
                  </a:solidFill>
                  <a:sym typeface="Symbol"/>
                </a:rPr>
                <a:t></a:t>
              </a:r>
              <a:endParaRPr lang="en-US" b="1" i="1" dirty="0">
                <a:solidFill>
                  <a:srgbClr val="0000CC"/>
                </a:solidFill>
              </a:endParaRPr>
            </a:p>
          </p:txBody>
        </p:sp>
        <p:cxnSp>
          <p:nvCxnSpPr>
            <p:cNvPr id="76" name="Gerade Verbindung 75"/>
            <p:cNvCxnSpPr/>
            <p:nvPr/>
          </p:nvCxnSpPr>
          <p:spPr>
            <a:xfrm flipH="1" flipV="1">
              <a:off x="8387135" y="3067623"/>
              <a:ext cx="4711" cy="1996832"/>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77" name="Gerade Verbindung 76"/>
            <p:cNvCxnSpPr/>
            <p:nvPr/>
          </p:nvCxnSpPr>
          <p:spPr>
            <a:xfrm flipV="1">
              <a:off x="7616588" y="3067623"/>
              <a:ext cx="0" cy="976754"/>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78" name="Textfeld 77"/>
            <p:cNvSpPr txBox="1"/>
            <p:nvPr/>
          </p:nvSpPr>
          <p:spPr>
            <a:xfrm>
              <a:off x="7781422" y="2882957"/>
              <a:ext cx="504056" cy="369332"/>
            </a:xfrm>
            <a:prstGeom prst="rect">
              <a:avLst/>
            </a:prstGeom>
          </p:spPr>
          <p:txBody>
            <a:bodyPr vert="horz" wrap="square" lIns="91440" tIns="45720" rIns="91440" bIns="45720" rtlCol="0" anchor="t">
              <a:spAutoFit/>
            </a:bodyPr>
            <a:lstStyle/>
            <a:p>
              <a:r>
                <a:rPr lang="en-US" b="1" i="1" dirty="0">
                  <a:sym typeface="Symbol"/>
                </a:rPr>
                <a:t>a</a:t>
              </a:r>
              <a:endParaRPr lang="en-US" b="1" i="1" dirty="0"/>
            </a:p>
          </p:txBody>
        </p:sp>
        <p:cxnSp>
          <p:nvCxnSpPr>
            <p:cNvPr id="79" name="Gerade Verbindung 78"/>
            <p:cNvCxnSpPr/>
            <p:nvPr/>
          </p:nvCxnSpPr>
          <p:spPr>
            <a:xfrm>
              <a:off x="7616588" y="3180281"/>
              <a:ext cx="765836" cy="0"/>
            </a:xfrm>
            <a:prstGeom prst="line">
              <a:avLst/>
            </a:prstGeom>
            <a:ln w="15875">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80" name="Ellipse 79"/>
            <p:cNvSpPr/>
            <p:nvPr/>
          </p:nvSpPr>
          <p:spPr>
            <a:xfrm>
              <a:off x="8585358" y="4340987"/>
              <a:ext cx="151408" cy="164913"/>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1" name="Gerade Verbindung 80"/>
            <p:cNvCxnSpPr/>
            <p:nvPr/>
          </p:nvCxnSpPr>
          <p:spPr>
            <a:xfrm>
              <a:off x="8382424" y="4058600"/>
              <a:ext cx="238551" cy="314269"/>
            </a:xfrm>
            <a:prstGeom prst="line">
              <a:avLst/>
            </a:prstGeom>
            <a:ln w="15875">
              <a:solidFill>
                <a:srgbClr val="FF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82" name="Textfeld 81"/>
            <p:cNvSpPr txBox="1"/>
            <p:nvPr/>
          </p:nvSpPr>
          <p:spPr>
            <a:xfrm>
              <a:off x="8244408" y="4149080"/>
              <a:ext cx="504056" cy="369332"/>
            </a:xfrm>
            <a:prstGeom prst="rect">
              <a:avLst/>
            </a:prstGeom>
          </p:spPr>
          <p:txBody>
            <a:bodyPr vert="horz" wrap="square" lIns="91440" tIns="45720" rIns="91440" bIns="45720" rtlCol="0" anchor="t">
              <a:spAutoFit/>
            </a:bodyPr>
            <a:lstStyle/>
            <a:p>
              <a:r>
                <a:rPr lang="en-US" b="1" i="1" dirty="0">
                  <a:solidFill>
                    <a:srgbClr val="FF0000"/>
                  </a:solidFill>
                  <a:sym typeface="Symbol"/>
                </a:rPr>
                <a:t>r</a:t>
              </a:r>
              <a:endParaRPr lang="en-US" b="1" i="1" dirty="0">
                <a:solidFill>
                  <a:srgbClr val="FF0000"/>
                </a:solidFill>
              </a:endParaRPr>
            </a:p>
          </p:txBody>
        </p:sp>
        <p:sp>
          <p:nvSpPr>
            <p:cNvPr id="83" name="Textfeld 82"/>
            <p:cNvSpPr txBox="1"/>
            <p:nvPr/>
          </p:nvSpPr>
          <p:spPr>
            <a:xfrm>
              <a:off x="6693886" y="3684337"/>
              <a:ext cx="896450" cy="369332"/>
            </a:xfrm>
            <a:prstGeom prst="rect">
              <a:avLst/>
            </a:prstGeom>
          </p:spPr>
          <p:txBody>
            <a:bodyPr vert="horz" wrap="square" lIns="91440" tIns="45720" rIns="91440" bIns="45720" rtlCol="0" anchor="t">
              <a:spAutoFit/>
            </a:bodyPr>
            <a:lstStyle/>
            <a:p>
              <a:pPr algn="r"/>
              <a:r>
                <a:rPr lang="en-US" b="1" dirty="0">
                  <a:solidFill>
                    <a:srgbClr val="0000CC"/>
                  </a:solidFill>
                  <a:latin typeface="Calibri" panose="020F0502020204030204" pitchFamily="34" charset="0"/>
                  <a:sym typeface="Symbol"/>
                </a:rPr>
                <a:t>button</a:t>
              </a:r>
              <a:endParaRPr lang="en-US" b="1" dirty="0">
                <a:solidFill>
                  <a:srgbClr val="0000CC"/>
                </a:solidFill>
                <a:latin typeface="Calibri" panose="020F0502020204030204" pitchFamily="34" charset="0"/>
              </a:endParaRPr>
            </a:p>
          </p:txBody>
        </p:sp>
        <p:sp>
          <p:nvSpPr>
            <p:cNvPr id="84" name="Textfeld 83"/>
            <p:cNvSpPr txBox="1"/>
            <p:nvPr/>
          </p:nvSpPr>
          <p:spPr>
            <a:xfrm>
              <a:off x="8460432" y="3995772"/>
              <a:ext cx="504056" cy="369332"/>
            </a:xfrm>
            <a:prstGeom prst="rect">
              <a:avLst/>
            </a:prstGeom>
          </p:spPr>
          <p:txBody>
            <a:bodyPr vert="horz" wrap="square" lIns="91440" tIns="45720" rIns="91440" bIns="45720" rtlCol="0" anchor="t">
              <a:spAutoFit/>
            </a:bodyPr>
            <a:lstStyle/>
            <a:p>
              <a:pPr algn="l"/>
              <a:r>
                <a:rPr lang="en-US" b="1" i="1" dirty="0">
                  <a:solidFill>
                    <a:srgbClr val="FF0000"/>
                  </a:solidFill>
                  <a:sym typeface="Symbol"/>
                </a:rPr>
                <a:t></a:t>
              </a:r>
              <a:endParaRPr lang="en-US" b="1" i="1" dirty="0">
                <a:solidFill>
                  <a:srgbClr val="008000"/>
                </a:solidFill>
              </a:endParaRPr>
            </a:p>
          </p:txBody>
        </p:sp>
        <p:cxnSp>
          <p:nvCxnSpPr>
            <p:cNvPr id="85" name="Gerade Verbindung 84"/>
            <p:cNvCxnSpPr/>
            <p:nvPr/>
          </p:nvCxnSpPr>
          <p:spPr>
            <a:xfrm>
              <a:off x="8391846" y="4065458"/>
              <a:ext cx="566642" cy="0"/>
            </a:xfrm>
            <a:prstGeom prst="line">
              <a:avLst/>
            </a:prstGeom>
            <a:ln w="1905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86" name="Bogen 85"/>
            <p:cNvSpPr/>
            <p:nvPr/>
          </p:nvSpPr>
          <p:spPr>
            <a:xfrm flipV="1">
              <a:off x="8432798" y="3748223"/>
              <a:ext cx="386993" cy="651403"/>
            </a:xfrm>
            <a:prstGeom prst="arc">
              <a:avLst>
                <a:gd name="adj1" fmla="val 16758666"/>
                <a:gd name="adj2" fmla="val 319374"/>
              </a:avLst>
            </a:prstGeom>
            <a:ln>
              <a:solidFill>
                <a:srgbClr val="FF0000"/>
              </a:solidFill>
              <a:headEnd type="triangle"/>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1063156951"/>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3596" name="Object 12"/>
          <p:cNvGraphicFramePr>
            <a:graphicFrameLocks noChangeAspect="1"/>
          </p:cNvGraphicFramePr>
          <p:nvPr>
            <p:extLst>
              <p:ext uri="{D42A27DB-BD31-4B8C-83A1-F6EECF244321}">
                <p14:modId xmlns:p14="http://schemas.microsoft.com/office/powerpoint/2010/main" val="359333767"/>
              </p:ext>
            </p:extLst>
          </p:nvPr>
        </p:nvGraphicFramePr>
        <p:xfrm>
          <a:off x="211138" y="3006139"/>
          <a:ext cx="4316412" cy="3233737"/>
        </p:xfrm>
        <a:graphic>
          <a:graphicData uri="http://schemas.openxmlformats.org/presentationml/2006/ole">
            <mc:AlternateContent xmlns:mc="http://schemas.openxmlformats.org/markup-compatibility/2006">
              <mc:Choice xmlns:v="urn:schemas-microsoft-com:vml" Requires="v">
                <p:oleObj spid="_x0000_s18863" name="Bitmap Image" r:id="rId4" imgW="9563549" imgH="7182692" progId="Paint.Picture">
                  <p:embed/>
                </p:oleObj>
              </mc:Choice>
              <mc:Fallback>
                <p:oleObj name="Bitmap Image" r:id="rId4" imgW="9563549" imgH="7182692" progId="Paint.Picture">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1138" y="3006139"/>
                        <a:ext cx="4316412" cy="3233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323586" name="Picture 2"/>
          <p:cNvPicPr>
            <a:picLocks noChangeAspect="1" noChangeArrowheads="1"/>
          </p:cNvPicPr>
          <p:nvPr/>
        </p:nvPicPr>
        <p:blipFill>
          <a:blip r:embed="rId6" cstate="print">
            <a:lum bright="-36000" contrast="54000"/>
            <a:extLst>
              <a:ext uri="{28A0092B-C50C-407E-A947-70E740481C1C}">
                <a14:useLocalDpi xmlns:a14="http://schemas.microsoft.com/office/drawing/2010/main" val="0"/>
              </a:ext>
            </a:extLst>
          </a:blip>
          <a:srcRect/>
          <a:stretch>
            <a:fillRect/>
          </a:stretch>
        </p:blipFill>
        <p:spPr bwMode="auto">
          <a:xfrm>
            <a:off x="5580063" y="1455151"/>
            <a:ext cx="3313112" cy="2171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437" name="Text Box 3"/>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Button BPM Realization</a:t>
            </a:r>
          </a:p>
        </p:txBody>
      </p:sp>
      <p:sp>
        <p:nvSpPr>
          <p:cNvPr id="18438" name="Text Box 4"/>
          <p:cNvSpPr txBox="1">
            <a:spLocks noChangeArrowheads="1"/>
          </p:cNvSpPr>
          <p:nvPr/>
        </p:nvSpPr>
        <p:spPr bwMode="auto">
          <a:xfrm>
            <a:off x="125413" y="1169401"/>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18439" name="Text Box 5"/>
          <p:cNvSpPr txBox="1">
            <a:spLocks noChangeArrowheads="1"/>
          </p:cNvSpPr>
          <p:nvPr/>
        </p:nvSpPr>
        <p:spPr bwMode="auto">
          <a:xfrm>
            <a:off x="279400" y="740776"/>
            <a:ext cx="8864600" cy="114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dirty="0">
                <a:solidFill>
                  <a:srgbClr val="0000FF"/>
                </a:solidFill>
                <a:latin typeface="Calibri" panose="020F0502020204030204" pitchFamily="34" charset="0"/>
                <a:cs typeface="Calibri" panose="020F0502020204030204" pitchFamily="34" charset="0"/>
                <a:sym typeface="Symbol" pitchFamily="18" charset="2"/>
              </a:rPr>
              <a:t>LINACs, e</a:t>
            </a:r>
            <a:r>
              <a:rPr lang="en-US" altLang="de-DE" baseline="30000" dirty="0">
                <a:solidFill>
                  <a:srgbClr val="0000FF"/>
                </a:solidFill>
                <a:latin typeface="Calibri" panose="020F0502020204030204" pitchFamily="34" charset="0"/>
                <a:cs typeface="Calibri" panose="020F0502020204030204" pitchFamily="34" charset="0"/>
                <a:sym typeface="Symbol" pitchFamily="18" charset="2"/>
              </a:rPr>
              <a:t>-</a:t>
            </a:r>
            <a:r>
              <a:rPr lang="en-US" altLang="de-DE" dirty="0">
                <a:solidFill>
                  <a:srgbClr val="0000FF"/>
                </a:solidFill>
                <a:latin typeface="Calibri" panose="020F0502020204030204" pitchFamily="34" charset="0"/>
                <a:cs typeface="Calibri" panose="020F0502020204030204" pitchFamily="34" charset="0"/>
                <a:sym typeface="Symbol" pitchFamily="18" charset="2"/>
              </a:rPr>
              <a:t>-synchrotrons: </a:t>
            </a:r>
            <a:r>
              <a:rPr lang="en-US" altLang="de-DE" dirty="0">
                <a:latin typeface="Calibri" panose="020F0502020204030204" pitchFamily="34" charset="0"/>
                <a:cs typeface="Calibri" panose="020F0502020204030204" pitchFamily="34" charset="0"/>
                <a:sym typeface="Symbol" pitchFamily="18" charset="2"/>
              </a:rPr>
              <a:t>100 MHz &lt; </a:t>
            </a:r>
            <a:r>
              <a:rPr lang="en-US" altLang="de-DE" i="1" dirty="0" err="1">
                <a:latin typeface="Calibri" panose="020F0502020204030204" pitchFamily="34" charset="0"/>
                <a:cs typeface="Calibri" panose="020F0502020204030204" pitchFamily="34" charset="0"/>
                <a:sym typeface="Symbol" pitchFamily="18" charset="2"/>
              </a:rPr>
              <a:t>f</a:t>
            </a:r>
            <a:r>
              <a:rPr lang="en-US" altLang="de-DE" sz="2400" i="1" baseline="-25000" dirty="0" err="1">
                <a:latin typeface="Calibri" panose="020F0502020204030204" pitchFamily="34" charset="0"/>
                <a:cs typeface="Calibri" panose="020F0502020204030204" pitchFamily="34" charset="0"/>
                <a:sym typeface="Symbol" pitchFamily="18" charset="2"/>
              </a:rPr>
              <a:t>rf</a:t>
            </a:r>
            <a:r>
              <a:rPr lang="en-US" altLang="de-DE" sz="2400" dirty="0">
                <a:latin typeface="Calibri" panose="020F0502020204030204" pitchFamily="34" charset="0"/>
                <a:cs typeface="Calibri" panose="020F0502020204030204" pitchFamily="34" charset="0"/>
                <a:sym typeface="Symbol" pitchFamily="18" charset="2"/>
              </a:rPr>
              <a:t> </a:t>
            </a:r>
            <a:r>
              <a:rPr lang="en-US" altLang="de-DE" dirty="0">
                <a:latin typeface="Calibri" panose="020F0502020204030204" pitchFamily="34" charset="0"/>
                <a:cs typeface="Calibri" panose="020F0502020204030204" pitchFamily="34" charset="0"/>
                <a:sym typeface="Symbol" pitchFamily="18" charset="2"/>
              </a:rPr>
              <a:t>&lt; 3 GHz  bunch length  BPM length</a:t>
            </a:r>
          </a:p>
          <a:p>
            <a:pPr algn="l">
              <a:lnSpc>
                <a:spcPct val="70000"/>
              </a:lnSpc>
              <a:buFont typeface="Wingdings" pitchFamily="2" charset="2"/>
              <a:buNone/>
            </a:pPr>
            <a:r>
              <a:rPr lang="en-US" altLang="de-DE" dirty="0">
                <a:latin typeface="Calibri" panose="020F0502020204030204" pitchFamily="34" charset="0"/>
                <a:cs typeface="Calibri" panose="020F0502020204030204" pitchFamily="34" charset="0"/>
                <a:sym typeface="Symbol" pitchFamily="18" charset="2"/>
              </a:rPr>
              <a:t>				                   50  signal path to prevent reflections</a:t>
            </a:r>
          </a:p>
          <a:p>
            <a:pPr algn="l">
              <a:lnSpc>
                <a:spcPct val="120000"/>
              </a:lnSpc>
              <a:buFont typeface="Wingdings" pitchFamily="2" charset="2"/>
              <a:buNone/>
            </a:pPr>
            <a:r>
              <a:rPr lang="en-US" altLang="de-DE" dirty="0">
                <a:solidFill>
                  <a:srgbClr val="0000FF"/>
                </a:solidFill>
                <a:latin typeface="Calibri" panose="020F0502020204030204" pitchFamily="34" charset="0"/>
                <a:cs typeface="Calibri" panose="020F0502020204030204" pitchFamily="34" charset="0"/>
                <a:sym typeface="Symbol" pitchFamily="18" charset="2"/>
              </a:rPr>
              <a:t>Button BPM with 50    </a:t>
            </a:r>
          </a:p>
        </p:txBody>
      </p:sp>
      <p:graphicFrame>
        <p:nvGraphicFramePr>
          <p:cNvPr id="18440" name="Object 6"/>
          <p:cNvGraphicFramePr>
            <a:graphicFrameLocks noChangeAspect="1"/>
          </p:cNvGraphicFramePr>
          <p:nvPr>
            <p:extLst>
              <p:ext uri="{D42A27DB-BD31-4B8C-83A1-F6EECF244321}">
                <p14:modId xmlns:p14="http://schemas.microsoft.com/office/powerpoint/2010/main" val="2045404040"/>
              </p:ext>
            </p:extLst>
          </p:nvPr>
        </p:nvGraphicFramePr>
        <p:xfrm>
          <a:off x="2914650" y="1383714"/>
          <a:ext cx="3182938" cy="782637"/>
        </p:xfrm>
        <a:graphic>
          <a:graphicData uri="http://schemas.openxmlformats.org/presentationml/2006/ole">
            <mc:AlternateContent xmlns:mc="http://schemas.openxmlformats.org/markup-compatibility/2006">
              <mc:Choice xmlns:v="urn:schemas-microsoft-com:vml" Requires="v">
                <p:oleObj spid="_x0000_s18864" name="Equation" r:id="rId7" imgW="1701800" imgH="419100" progId="Equation.3">
                  <p:embed/>
                </p:oleObj>
              </mc:Choice>
              <mc:Fallback>
                <p:oleObj name="Equation" r:id="rId7" imgW="1701800" imgH="419100"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14650" y="1383714"/>
                        <a:ext cx="3182938" cy="782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323592" name="Picture 8" descr="136-3677_IMG"/>
          <p:cNvPicPr>
            <a:picLocks noChangeAspect="1" noChangeArrowheads="1"/>
          </p:cNvPicPr>
          <p:nvPr/>
        </p:nvPicPr>
        <p:blipFill>
          <a:blip r:embed="rId9">
            <a:extLst>
              <a:ext uri="{28A0092B-C50C-407E-A947-70E740481C1C}">
                <a14:useLocalDpi xmlns:a14="http://schemas.microsoft.com/office/drawing/2010/main" val="0"/>
              </a:ext>
            </a:extLst>
          </a:blip>
          <a:srcRect l="8214" t="21823" r="9535" b="14548"/>
          <a:stretch>
            <a:fillRect/>
          </a:stretch>
        </p:blipFill>
        <p:spPr bwMode="auto">
          <a:xfrm>
            <a:off x="4527550" y="3671301"/>
            <a:ext cx="4319588"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3593" name="Text Box 9"/>
          <p:cNvSpPr txBox="1">
            <a:spLocks noChangeArrowheads="1"/>
          </p:cNvSpPr>
          <p:nvPr/>
        </p:nvSpPr>
        <p:spPr bwMode="auto">
          <a:xfrm>
            <a:off x="508000" y="2185401"/>
            <a:ext cx="8636000" cy="1025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80000"/>
              </a:lnSpc>
            </a:pPr>
            <a:r>
              <a:rPr lang="en-US" altLang="de-DE" dirty="0">
                <a:solidFill>
                  <a:srgbClr val="0000FF"/>
                </a:solidFill>
                <a:latin typeface="Calibri" panose="020F0502020204030204" pitchFamily="34" charset="0"/>
                <a:cs typeface="Calibri" panose="020F0502020204030204" pitchFamily="34" charset="0"/>
              </a:rPr>
              <a:t>Example: </a:t>
            </a:r>
            <a:r>
              <a:rPr lang="en-US" altLang="de-DE" dirty="0">
                <a:latin typeface="Calibri" panose="020F0502020204030204" pitchFamily="34" charset="0"/>
                <a:cs typeface="Calibri" panose="020F0502020204030204" pitchFamily="34" charset="0"/>
              </a:rPr>
              <a:t>LHC-type inside cryostat:  </a:t>
            </a:r>
          </a:p>
          <a:p>
            <a:pPr algn="l" eaLnBrk="1" hangingPunct="1">
              <a:lnSpc>
                <a:spcPct val="80000"/>
              </a:lnSpc>
              <a:buFont typeface="Symbol" pitchFamily="18" charset="2"/>
              <a:buChar char="Æ"/>
            </a:pPr>
            <a:r>
              <a:rPr lang="en-US" altLang="de-DE" dirty="0">
                <a:latin typeface="Calibri" panose="020F0502020204030204" pitchFamily="34" charset="0"/>
                <a:cs typeface="Calibri" panose="020F0502020204030204" pitchFamily="34" charset="0"/>
              </a:rPr>
              <a:t>24 mm, half aperture </a:t>
            </a:r>
            <a:r>
              <a:rPr lang="en-US" altLang="de-DE" i="1" dirty="0">
                <a:latin typeface="Calibri" panose="020F0502020204030204" pitchFamily="34" charset="0"/>
                <a:cs typeface="Calibri" panose="020F0502020204030204" pitchFamily="34" charset="0"/>
              </a:rPr>
              <a:t>a</a:t>
            </a:r>
            <a:r>
              <a:rPr lang="en-US" altLang="de-DE" dirty="0">
                <a:latin typeface="Calibri" panose="020F0502020204030204" pitchFamily="34" charset="0"/>
                <a:cs typeface="Calibri" panose="020F0502020204030204" pitchFamily="34" charset="0"/>
              </a:rPr>
              <a:t>=25 mm, </a:t>
            </a:r>
            <a:r>
              <a:rPr lang="en-US" altLang="de-DE" i="1" dirty="0">
                <a:latin typeface="Calibri" panose="020F0502020204030204" pitchFamily="34" charset="0"/>
                <a:cs typeface="Calibri" panose="020F0502020204030204" pitchFamily="34" charset="0"/>
              </a:rPr>
              <a:t>C</a:t>
            </a:r>
            <a:r>
              <a:rPr lang="de-DE" altLang="de-DE" dirty="0">
                <a:latin typeface="Calibri" panose="020F0502020204030204" pitchFamily="34" charset="0"/>
                <a:cs typeface="Calibri" panose="020F0502020204030204" pitchFamily="34" charset="0"/>
                <a:sym typeface="Symbol" pitchFamily="18" charset="2"/>
              </a:rPr>
              <a:t>=8</a:t>
            </a:r>
            <a:r>
              <a:rPr lang="en-US" altLang="de-DE" dirty="0">
                <a:latin typeface="Calibri" panose="020F0502020204030204" pitchFamily="34" charset="0"/>
                <a:cs typeface="Calibri" panose="020F0502020204030204" pitchFamily="34" charset="0"/>
                <a:sym typeface="Symbol" pitchFamily="18" charset="2"/>
              </a:rPr>
              <a:t> pF </a:t>
            </a:r>
          </a:p>
          <a:p>
            <a:pPr algn="l" eaLnBrk="1" hangingPunct="1">
              <a:lnSpc>
                <a:spcPct val="80000"/>
              </a:lnSpc>
              <a:buFont typeface="Symbol" pitchFamily="18" charset="2"/>
              <a:buNone/>
            </a:pPr>
            <a:r>
              <a:rPr lang="en-US" altLang="de-DE" dirty="0">
                <a:latin typeface="Calibri" panose="020F0502020204030204" pitchFamily="34" charset="0"/>
                <a:cs typeface="Calibri" panose="020F0502020204030204" pitchFamily="34" charset="0"/>
                <a:sym typeface="Symbol" pitchFamily="18" charset="2"/>
              </a:rPr>
              <a:t> </a:t>
            </a:r>
            <a:r>
              <a:rPr lang="en-US" altLang="de-DE" i="1" dirty="0" err="1">
                <a:latin typeface="Calibri" panose="020F0502020204030204" pitchFamily="34" charset="0"/>
                <a:cs typeface="Calibri" panose="020F0502020204030204" pitchFamily="34" charset="0"/>
                <a:sym typeface="Symbol" pitchFamily="18" charset="2"/>
              </a:rPr>
              <a:t>f</a:t>
            </a:r>
            <a:r>
              <a:rPr lang="en-US" altLang="de-DE" i="1" baseline="-25000" dirty="0" err="1">
                <a:latin typeface="Calibri" panose="020F0502020204030204" pitchFamily="34" charset="0"/>
                <a:cs typeface="Calibri" panose="020F0502020204030204" pitchFamily="34" charset="0"/>
                <a:sym typeface="Symbol" pitchFamily="18" charset="2"/>
              </a:rPr>
              <a:t>cut</a:t>
            </a:r>
            <a:r>
              <a:rPr lang="en-US" altLang="de-DE" dirty="0">
                <a:latin typeface="Calibri" panose="020F0502020204030204" pitchFamily="34" charset="0"/>
                <a:cs typeface="Calibri" panose="020F0502020204030204" pitchFamily="34" charset="0"/>
                <a:sym typeface="Symbol" pitchFamily="18" charset="2"/>
              </a:rPr>
              <a:t>=400 MHz, </a:t>
            </a:r>
            <a:r>
              <a:rPr lang="en-US" altLang="de-DE" i="1" dirty="0" err="1">
                <a:latin typeface="Calibri" panose="020F0502020204030204" pitchFamily="34" charset="0"/>
                <a:cs typeface="Calibri" panose="020F0502020204030204" pitchFamily="34" charset="0"/>
                <a:sym typeface="Symbol" pitchFamily="18" charset="2"/>
              </a:rPr>
              <a:t>Z</a:t>
            </a:r>
            <a:r>
              <a:rPr lang="en-US" altLang="de-DE" sz="2400" i="1" baseline="-25000" dirty="0" err="1">
                <a:latin typeface="Calibri" panose="020F0502020204030204" pitchFamily="34" charset="0"/>
                <a:cs typeface="Calibri" panose="020F0502020204030204" pitchFamily="34" charset="0"/>
                <a:sym typeface="Symbol" pitchFamily="18" charset="2"/>
              </a:rPr>
              <a:t>t</a:t>
            </a:r>
            <a:r>
              <a:rPr lang="en-US" altLang="de-DE" dirty="0">
                <a:latin typeface="Calibri" panose="020F0502020204030204" pitchFamily="34" charset="0"/>
                <a:cs typeface="Calibri" panose="020F0502020204030204" pitchFamily="34" charset="0"/>
                <a:sym typeface="Symbol" pitchFamily="18" charset="2"/>
              </a:rPr>
              <a:t> = 1.3  above </a:t>
            </a:r>
            <a:r>
              <a:rPr lang="en-US" altLang="de-DE" i="1" dirty="0" err="1">
                <a:latin typeface="Calibri" panose="020F0502020204030204" pitchFamily="34" charset="0"/>
                <a:cs typeface="Calibri" panose="020F0502020204030204" pitchFamily="34" charset="0"/>
                <a:sym typeface="Symbol" pitchFamily="18" charset="2"/>
              </a:rPr>
              <a:t>f</a:t>
            </a:r>
            <a:r>
              <a:rPr lang="en-US" altLang="de-DE" sz="2400" i="1" baseline="-25000" dirty="0" err="1">
                <a:latin typeface="Calibri" panose="020F0502020204030204" pitchFamily="34" charset="0"/>
                <a:cs typeface="Calibri" panose="020F0502020204030204" pitchFamily="34" charset="0"/>
                <a:sym typeface="Symbol" pitchFamily="18" charset="2"/>
              </a:rPr>
              <a:t>cut</a:t>
            </a:r>
            <a:r>
              <a:rPr lang="en-US" altLang="de-DE" dirty="0">
                <a:latin typeface="Calibri" panose="020F0502020204030204" pitchFamily="34" charset="0"/>
                <a:cs typeface="Calibri" panose="020F0502020204030204" pitchFamily="34" charset="0"/>
                <a:sym typeface="Symbol" pitchFamily="18" charset="2"/>
              </a:rPr>
              <a:t>  </a:t>
            </a:r>
            <a:endParaRPr lang="en-US" altLang="de-DE" dirty="0">
              <a:latin typeface="Calibri" panose="020F0502020204030204" pitchFamily="34" charset="0"/>
              <a:cs typeface="Calibri" panose="020F0502020204030204" pitchFamily="34" charset="0"/>
            </a:endParaRPr>
          </a:p>
        </p:txBody>
      </p:sp>
      <p:sp>
        <p:nvSpPr>
          <p:cNvPr id="323595" name="Text Box 11"/>
          <p:cNvSpPr txBox="1">
            <a:spLocks noChangeArrowheads="1"/>
          </p:cNvSpPr>
          <p:nvPr/>
        </p:nvSpPr>
        <p:spPr bwMode="auto">
          <a:xfrm>
            <a:off x="4787900" y="3687176"/>
            <a:ext cx="1871663"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000" b="1">
                <a:latin typeface="Calibri" panose="020F0502020204030204" pitchFamily="34" charset="0"/>
                <a:cs typeface="Calibri" panose="020F0502020204030204" pitchFamily="34" charset="0"/>
              </a:rPr>
              <a:t>Ø24 mm</a:t>
            </a:r>
          </a:p>
        </p:txBody>
      </p:sp>
      <p:sp>
        <p:nvSpPr>
          <p:cNvPr id="323594" name="Text Box 10"/>
          <p:cNvSpPr txBox="1">
            <a:spLocks noChangeArrowheads="1"/>
          </p:cNvSpPr>
          <p:nvPr/>
        </p:nvSpPr>
        <p:spPr bwMode="auto">
          <a:xfrm>
            <a:off x="2349500" y="5874751"/>
            <a:ext cx="2984500"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de-DE" altLang="de-DE" sz="1600">
                <a:solidFill>
                  <a:schemeClr val="tx2"/>
                </a:solidFill>
                <a:latin typeface="Calibri" panose="020F0502020204030204" pitchFamily="34" charset="0"/>
                <a:cs typeface="Calibri" panose="020F0502020204030204" pitchFamily="34" charset="0"/>
              </a:rPr>
              <a:t>From C. Boccard (CERN)</a:t>
            </a:r>
            <a:endParaRPr lang="en-US" altLang="de-DE" sz="1600">
              <a:solidFill>
                <a:schemeClr val="tx2"/>
              </a:solidFill>
              <a:latin typeface="Calibri" panose="020F0502020204030204" pitchFamily="34" charset="0"/>
              <a:cs typeface="Calibri" panose="020F0502020204030204" pitchFamily="34" charset="0"/>
            </a:endParaRPr>
          </a:p>
        </p:txBody>
      </p:sp>
      <p:pic>
        <p:nvPicPr>
          <p:cNvPr id="323597" name="Picture 13" descr="Button BPM Schnitt"/>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86657" y="1447213"/>
            <a:ext cx="3003550" cy="250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0" name="Picture 1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37601" y="3853262"/>
            <a:ext cx="4705212" cy="24984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Gerade Verbindung mit Pfeil 2"/>
          <p:cNvCxnSpPr/>
          <p:nvPr/>
        </p:nvCxnSpPr>
        <p:spPr bwMode="auto">
          <a:xfrm flipV="1">
            <a:off x="1416218" y="4575138"/>
            <a:ext cx="555292" cy="2"/>
          </a:xfrm>
          <a:prstGeom prst="straightConnector1">
            <a:avLst/>
          </a:prstGeom>
          <a:solidFill>
            <a:schemeClr val="accent1"/>
          </a:solidFill>
          <a:ln w="22225" cap="flat" cmpd="sng" algn="ctr">
            <a:solidFill>
              <a:srgbClr val="FFFF00"/>
            </a:solidFill>
            <a:prstDash val="solid"/>
            <a:round/>
            <a:headEnd type="stealth" w="med" len="lg"/>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Textfeld 3"/>
          <p:cNvSpPr txBox="1"/>
          <p:nvPr/>
        </p:nvSpPr>
        <p:spPr>
          <a:xfrm>
            <a:off x="1399440" y="4615004"/>
            <a:ext cx="845764" cy="307777"/>
          </a:xfrm>
          <a:prstGeom prst="rect">
            <a:avLst/>
          </a:prstGeom>
          <a:noFill/>
        </p:spPr>
        <p:txBody>
          <a:bodyPr wrap="square" rtlCol="0">
            <a:spAutoFit/>
          </a:bodyPr>
          <a:lstStyle/>
          <a:p>
            <a:pPr algn="l"/>
            <a:r>
              <a:rPr lang="de-DE" sz="1400" b="1" dirty="0">
                <a:solidFill>
                  <a:srgbClr val="FFFF00"/>
                </a:solidFill>
                <a:latin typeface="Calibri" panose="020F0502020204030204" pitchFamily="34" charset="0"/>
                <a:cs typeface="Calibri" panose="020F0502020204030204" pitchFamily="34" charset="0"/>
              </a:rPr>
              <a:t>50mm</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359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358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2359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2359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359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359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2359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84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3593" grpId="0"/>
      <p:bldP spid="323595" grpId="0"/>
      <p:bldP spid="323594" grpId="0"/>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Text Box 2"/>
          <p:cNvSpPr txBox="1">
            <a:spLocks noChangeArrowheads="1"/>
          </p:cNvSpPr>
          <p:nvPr/>
        </p:nvSpPr>
        <p:spPr bwMode="auto">
          <a:xfrm>
            <a:off x="252000" y="144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a:latin typeface="Calibri" panose="020F0502020204030204" pitchFamily="34" charset="0"/>
                <a:cs typeface="Calibri" panose="020F0502020204030204" pitchFamily="34" charset="0"/>
              </a:rPr>
              <a:t>Button BPM at Synchrotron Light Sources</a:t>
            </a:r>
          </a:p>
        </p:txBody>
      </p:sp>
      <p:sp>
        <p:nvSpPr>
          <p:cNvPr id="16390" name="Text Box 3"/>
          <p:cNvSpPr txBox="1">
            <a:spLocks noChangeArrowheads="1"/>
          </p:cNvSpPr>
          <p:nvPr/>
        </p:nvSpPr>
        <p:spPr bwMode="auto">
          <a:xfrm>
            <a:off x="125413" y="1180980"/>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alibri" panose="020F0502020204030204" pitchFamily="34" charset="0"/>
              <a:cs typeface="Calibri" panose="020F0502020204030204" pitchFamily="34" charset="0"/>
            </a:endParaRPr>
          </a:p>
          <a:p>
            <a:pPr algn="l"/>
            <a:endParaRPr lang="en-US" sz="1600">
              <a:solidFill>
                <a:srgbClr val="006600"/>
              </a:solidFill>
              <a:latin typeface="Calibri" panose="020F0502020204030204" pitchFamily="34" charset="0"/>
              <a:cs typeface="Calibri" panose="020F0502020204030204" pitchFamily="34" charset="0"/>
            </a:endParaRPr>
          </a:p>
          <a:p>
            <a:pPr algn="l"/>
            <a:endParaRPr lang="en-US" sz="1600">
              <a:solidFill>
                <a:srgbClr val="006600"/>
              </a:solidFill>
              <a:latin typeface="Calibri" panose="020F0502020204030204" pitchFamily="34" charset="0"/>
              <a:cs typeface="Calibri" panose="020F0502020204030204" pitchFamily="34" charset="0"/>
            </a:endParaRPr>
          </a:p>
          <a:p>
            <a:pPr algn="l"/>
            <a:endParaRPr lang="en-US" sz="1600">
              <a:solidFill>
                <a:srgbClr val="006600"/>
              </a:solidFill>
              <a:latin typeface="Calibri" panose="020F0502020204030204" pitchFamily="34" charset="0"/>
              <a:cs typeface="Calibri" panose="020F0502020204030204" pitchFamily="34" charset="0"/>
            </a:endParaRPr>
          </a:p>
          <a:p>
            <a:pPr algn="l"/>
            <a:endParaRPr lang="en-US" sz="1600">
              <a:solidFill>
                <a:srgbClr val="006600"/>
              </a:solidFill>
              <a:latin typeface="Calibri" panose="020F0502020204030204" pitchFamily="34" charset="0"/>
              <a:cs typeface="Calibri" panose="020F0502020204030204" pitchFamily="34" charset="0"/>
            </a:endParaRPr>
          </a:p>
        </p:txBody>
      </p:sp>
      <p:sp>
        <p:nvSpPr>
          <p:cNvPr id="16391" name="Text Box 4"/>
          <p:cNvSpPr txBox="1">
            <a:spLocks noChangeArrowheads="1"/>
          </p:cNvSpPr>
          <p:nvPr/>
        </p:nvSpPr>
        <p:spPr bwMode="auto">
          <a:xfrm>
            <a:off x="5076825" y="890468"/>
            <a:ext cx="3364960" cy="369332"/>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pPr>
            <a:r>
              <a:rPr lang="en-US" i="1" dirty="0">
                <a:solidFill>
                  <a:srgbClr val="0000FF"/>
                </a:solidFill>
                <a:latin typeface="Calibri" panose="020F0502020204030204" pitchFamily="34" charset="0"/>
                <a:cs typeface="Calibri" panose="020F0502020204030204" pitchFamily="34" charset="0"/>
              </a:rPr>
              <a:t>Example:</a:t>
            </a:r>
            <a:r>
              <a:rPr lang="en-US" dirty="0">
                <a:solidFill>
                  <a:srgbClr val="0000FF"/>
                </a:solidFill>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Booster of ALS, Berkeley</a:t>
            </a:r>
          </a:p>
        </p:txBody>
      </p:sp>
      <p:sp>
        <p:nvSpPr>
          <p:cNvPr id="16392" name="Text Box 5"/>
          <p:cNvSpPr txBox="1">
            <a:spLocks noChangeArrowheads="1"/>
          </p:cNvSpPr>
          <p:nvPr/>
        </p:nvSpPr>
        <p:spPr bwMode="auto">
          <a:xfrm>
            <a:off x="0" y="746005"/>
            <a:ext cx="4932363"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Wingdings" pitchFamily="2" charset="2"/>
              <a:buNone/>
            </a:pPr>
            <a:r>
              <a:rPr lang="en-US" sz="2000" dirty="0">
                <a:solidFill>
                  <a:srgbClr val="0000FF"/>
                </a:solidFill>
                <a:latin typeface="Calibri" panose="020F0502020204030204" pitchFamily="34" charset="0"/>
                <a:cs typeface="Calibri" panose="020F0502020204030204" pitchFamily="34" charset="0"/>
                <a:sym typeface="Symbol" pitchFamily="18" charset="2"/>
              </a:rPr>
              <a:t>The button BPM can be rotated by 45</a:t>
            </a:r>
            <a:r>
              <a:rPr lang="en-US" sz="2400" baseline="30000" dirty="0">
                <a:solidFill>
                  <a:srgbClr val="0000FF"/>
                </a:solidFill>
                <a:latin typeface="Calibri" panose="020F0502020204030204" pitchFamily="34" charset="0"/>
                <a:cs typeface="Calibri" panose="020F0502020204030204" pitchFamily="34" charset="0"/>
                <a:sym typeface="Symbol" pitchFamily="18" charset="2"/>
              </a:rPr>
              <a:t>0 </a:t>
            </a:r>
          </a:p>
          <a:p>
            <a:pPr algn="l">
              <a:lnSpc>
                <a:spcPct val="70000"/>
              </a:lnSpc>
              <a:buFont typeface="Wingdings" pitchFamily="2" charset="2"/>
              <a:buNone/>
            </a:pPr>
            <a:r>
              <a:rPr lang="en-US" sz="2000" dirty="0">
                <a:solidFill>
                  <a:srgbClr val="0000FF"/>
                </a:solidFill>
                <a:latin typeface="Calibri" panose="020F0502020204030204" pitchFamily="34" charset="0"/>
                <a:cs typeface="Calibri" panose="020F0502020204030204" pitchFamily="34" charset="0"/>
                <a:sym typeface="Symbol" pitchFamily="18" charset="2"/>
              </a:rPr>
              <a:t>to avoid exposure by synchrotron light: </a:t>
            </a:r>
          </a:p>
          <a:p>
            <a:pPr algn="l">
              <a:buFont typeface="Wingdings" pitchFamily="2" charset="2"/>
              <a:buNone/>
            </a:pPr>
            <a:r>
              <a:rPr lang="en-US" sz="2000" dirty="0">
                <a:latin typeface="Calibri" panose="020F0502020204030204" pitchFamily="34" charset="0"/>
                <a:cs typeface="Calibri" panose="020F0502020204030204" pitchFamily="34" charset="0"/>
                <a:sym typeface="Symbol" pitchFamily="18" charset="2"/>
              </a:rPr>
              <a:t>Frequently used at boosters for light sources</a:t>
            </a:r>
          </a:p>
        </p:txBody>
      </p:sp>
      <p:pic>
        <p:nvPicPr>
          <p:cNvPr id="16393" name="Picture 6" descr="P512115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363" y="1250830"/>
            <a:ext cx="3759200" cy="501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6386" name="Object 7"/>
          <p:cNvGraphicFramePr>
            <a:graphicFrameLocks noChangeAspect="1"/>
          </p:cNvGraphicFramePr>
          <p:nvPr>
            <p:extLst>
              <p:ext uri="{D42A27DB-BD31-4B8C-83A1-F6EECF244321}">
                <p14:modId xmlns:p14="http://schemas.microsoft.com/office/powerpoint/2010/main" val="2101906413"/>
              </p:ext>
            </p:extLst>
          </p:nvPr>
        </p:nvGraphicFramePr>
        <p:xfrm>
          <a:off x="261938" y="4119443"/>
          <a:ext cx="4446587" cy="777875"/>
        </p:xfrm>
        <a:graphic>
          <a:graphicData uri="http://schemas.openxmlformats.org/presentationml/2006/ole">
            <mc:AlternateContent xmlns:mc="http://schemas.openxmlformats.org/markup-compatibility/2006">
              <mc:Choice xmlns:v="urn:schemas-microsoft-com:vml" Requires="v">
                <p:oleObj spid="_x0000_s100760" name="Equation" r:id="rId5" imgW="2540000" imgH="444500" progId="Equation.3">
                  <p:embed/>
                </p:oleObj>
              </mc:Choice>
              <mc:Fallback>
                <p:oleObj name="Equation" r:id="rId5" imgW="2540000" imgH="4445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1938" y="4119443"/>
                        <a:ext cx="4446587" cy="777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87" name="Object 8"/>
          <p:cNvGraphicFramePr>
            <a:graphicFrameLocks noChangeAspect="1"/>
          </p:cNvGraphicFramePr>
          <p:nvPr>
            <p:extLst>
              <p:ext uri="{D42A27DB-BD31-4B8C-83A1-F6EECF244321}">
                <p14:modId xmlns:p14="http://schemas.microsoft.com/office/powerpoint/2010/main" val="3138532990"/>
              </p:ext>
            </p:extLst>
          </p:nvPr>
        </p:nvGraphicFramePr>
        <p:xfrm>
          <a:off x="323850" y="4922718"/>
          <a:ext cx="4210050" cy="719137"/>
        </p:xfrm>
        <a:graphic>
          <a:graphicData uri="http://schemas.openxmlformats.org/presentationml/2006/ole">
            <mc:AlternateContent xmlns:mc="http://schemas.openxmlformats.org/markup-compatibility/2006">
              <mc:Choice xmlns:v="urn:schemas-microsoft-com:vml" Requires="v">
                <p:oleObj spid="_x0000_s100761" name="Equation" r:id="rId7" imgW="2527300" imgH="431800" progId="Equation.3">
                  <p:embed/>
                </p:oleObj>
              </mc:Choice>
              <mc:Fallback>
                <p:oleObj name="Equation" r:id="rId7" imgW="2527300" imgH="431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3850" y="4922718"/>
                        <a:ext cx="4210050" cy="719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6394" name="Picture 9" descr="scheme-button-bpm-rotated"/>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31913" y="1971555"/>
            <a:ext cx="2016125" cy="185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5" name="Line 10"/>
          <p:cNvSpPr>
            <a:spLocks noChangeShapeType="1"/>
          </p:cNvSpPr>
          <p:nvPr/>
        </p:nvSpPr>
        <p:spPr bwMode="auto">
          <a:xfrm>
            <a:off x="1763713" y="2403355"/>
            <a:ext cx="71437" cy="71438"/>
          </a:xfrm>
          <a:prstGeom prst="line">
            <a:avLst/>
          </a:prstGeom>
          <a:noFill/>
          <a:ln w="25400">
            <a:solidFill>
              <a:srgbClr val="3333CC"/>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cs typeface="Calibri" panose="020F0502020204030204" pitchFamily="34" charset="0"/>
            </a:endParaRPr>
          </a:p>
        </p:txBody>
      </p:sp>
      <p:sp>
        <p:nvSpPr>
          <p:cNvPr id="16396" name="Line 11"/>
          <p:cNvSpPr>
            <a:spLocks noChangeShapeType="1"/>
          </p:cNvSpPr>
          <p:nvPr/>
        </p:nvSpPr>
        <p:spPr bwMode="auto">
          <a:xfrm flipH="1">
            <a:off x="2846388" y="2409705"/>
            <a:ext cx="73025" cy="71438"/>
          </a:xfrm>
          <a:prstGeom prst="line">
            <a:avLst/>
          </a:prstGeom>
          <a:noFill/>
          <a:ln w="28575">
            <a:solidFill>
              <a:srgbClr val="0000FF"/>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cs typeface="Calibri" panose="020F0502020204030204" pitchFamily="34" charset="0"/>
            </a:endParaRPr>
          </a:p>
        </p:txBody>
      </p:sp>
      <p:sp>
        <p:nvSpPr>
          <p:cNvPr id="16397" name="Line 12"/>
          <p:cNvSpPr>
            <a:spLocks noChangeShapeType="1"/>
          </p:cNvSpPr>
          <p:nvPr/>
        </p:nvSpPr>
        <p:spPr bwMode="auto">
          <a:xfrm>
            <a:off x="2860675" y="3506668"/>
            <a:ext cx="69850" cy="65087"/>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58055359"/>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2338" y="1526902"/>
            <a:ext cx="3979862" cy="2849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 y="1636330"/>
            <a:ext cx="4716463" cy="4116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9461" name="Text Box 3"/>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Button BPM at Synchrotron Light Sources</a:t>
            </a:r>
          </a:p>
        </p:txBody>
      </p:sp>
      <p:sp>
        <p:nvSpPr>
          <p:cNvPr id="19462" name="Text Box 4"/>
          <p:cNvSpPr txBox="1">
            <a:spLocks noChangeArrowheads="1"/>
          </p:cNvSpPr>
          <p:nvPr/>
        </p:nvSpPr>
        <p:spPr bwMode="auto">
          <a:xfrm>
            <a:off x="125413" y="1134680"/>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graphicFrame>
        <p:nvGraphicFramePr>
          <p:cNvPr id="19463" name="Object 5"/>
          <p:cNvGraphicFramePr>
            <a:graphicFrameLocks noChangeAspect="1"/>
          </p:cNvGraphicFramePr>
          <p:nvPr>
            <p:extLst>
              <p:ext uri="{D42A27DB-BD31-4B8C-83A1-F6EECF244321}">
                <p14:modId xmlns:p14="http://schemas.microsoft.com/office/powerpoint/2010/main" val="736694030"/>
              </p:ext>
            </p:extLst>
          </p:nvPr>
        </p:nvGraphicFramePr>
        <p:xfrm>
          <a:off x="4438651" y="4580399"/>
          <a:ext cx="4349750" cy="720792"/>
        </p:xfrm>
        <a:graphic>
          <a:graphicData uri="http://schemas.openxmlformats.org/presentationml/2006/ole">
            <mc:AlternateContent xmlns:mc="http://schemas.openxmlformats.org/markup-compatibility/2006">
              <mc:Choice xmlns:v="urn:schemas-microsoft-com:vml" Requires="v">
                <p:oleObj spid="_x0000_s19885" name="Equation" r:id="rId6" imgW="2984400" imgH="495000" progId="Equation.3">
                  <p:embed/>
                </p:oleObj>
              </mc:Choice>
              <mc:Fallback>
                <p:oleObj name="Equation" r:id="rId6" imgW="2984400" imgH="495000" progId="Equation.3">
                  <p:embed/>
                  <p:pic>
                    <p:nvPicPr>
                      <p:cNvPr id="0" name="Object 5"/>
                      <p:cNvPicPr>
                        <a:picLocks noChangeAspect="1" noChangeArrowheads="1"/>
                      </p:cNvPicPr>
                      <p:nvPr/>
                    </p:nvPicPr>
                    <p:blipFill>
                      <a:blip r:embed="rId7"/>
                      <a:srcRect/>
                      <a:stretch>
                        <a:fillRect/>
                      </a:stretch>
                    </p:blipFill>
                    <p:spPr bwMode="auto">
                      <a:xfrm>
                        <a:off x="4438651" y="4580399"/>
                        <a:ext cx="4349750" cy="720792"/>
                      </a:xfrm>
                      <a:prstGeom prst="rect">
                        <a:avLst/>
                      </a:prstGeom>
                      <a:noFill/>
                      <a:ln>
                        <a:noFill/>
                      </a:ln>
                      <a:effectLst/>
                    </p:spPr>
                  </p:pic>
                </p:oleObj>
              </mc:Fallback>
            </mc:AlternateContent>
          </a:graphicData>
        </a:graphic>
      </p:graphicFrame>
      <p:graphicFrame>
        <p:nvGraphicFramePr>
          <p:cNvPr id="19464" name="Object 6"/>
          <p:cNvGraphicFramePr>
            <a:graphicFrameLocks noChangeAspect="1"/>
          </p:cNvGraphicFramePr>
          <p:nvPr>
            <p:extLst>
              <p:ext uri="{D42A27DB-BD31-4B8C-83A1-F6EECF244321}">
                <p14:modId xmlns:p14="http://schemas.microsoft.com/office/powerpoint/2010/main" val="743909128"/>
              </p:ext>
            </p:extLst>
          </p:nvPr>
        </p:nvGraphicFramePr>
        <p:xfrm>
          <a:off x="4732338" y="5438168"/>
          <a:ext cx="3994852" cy="740419"/>
        </p:xfrm>
        <a:graphic>
          <a:graphicData uri="http://schemas.openxmlformats.org/presentationml/2006/ole">
            <mc:AlternateContent xmlns:mc="http://schemas.openxmlformats.org/markup-compatibility/2006">
              <mc:Choice xmlns:v="urn:schemas-microsoft-com:vml" Requires="v">
                <p:oleObj spid="_x0000_s19886" name="Equation" r:id="rId8" imgW="2806560" imgH="520560" progId="Equation.3">
                  <p:embed/>
                </p:oleObj>
              </mc:Choice>
              <mc:Fallback>
                <p:oleObj name="Equation" r:id="rId8" imgW="2806560" imgH="520560" progId="Equation.3">
                  <p:embed/>
                  <p:pic>
                    <p:nvPicPr>
                      <p:cNvPr id="0" name="Object 6"/>
                      <p:cNvPicPr>
                        <a:picLocks noChangeAspect="1" noChangeArrowheads="1"/>
                      </p:cNvPicPr>
                      <p:nvPr/>
                    </p:nvPicPr>
                    <p:blipFill>
                      <a:blip r:embed="rId9"/>
                      <a:srcRect/>
                      <a:stretch>
                        <a:fillRect/>
                      </a:stretch>
                    </p:blipFill>
                    <p:spPr bwMode="auto">
                      <a:xfrm>
                        <a:off x="4732338" y="5438168"/>
                        <a:ext cx="3994852" cy="740419"/>
                      </a:xfrm>
                      <a:prstGeom prst="rect">
                        <a:avLst/>
                      </a:prstGeom>
                      <a:noFill/>
                      <a:ln>
                        <a:noFill/>
                      </a:ln>
                      <a:effectLst/>
                    </p:spPr>
                  </p:pic>
                </p:oleObj>
              </mc:Fallback>
            </mc:AlternateContent>
          </a:graphicData>
        </a:graphic>
      </p:graphicFrame>
      <p:sp>
        <p:nvSpPr>
          <p:cNvPr id="19465" name="Text Box 10"/>
          <p:cNvSpPr txBox="1">
            <a:spLocks noChangeArrowheads="1"/>
          </p:cNvSpPr>
          <p:nvPr/>
        </p:nvSpPr>
        <p:spPr bwMode="auto">
          <a:xfrm>
            <a:off x="279400" y="874330"/>
            <a:ext cx="8509000" cy="89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50000"/>
              </a:lnSpc>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Due to synchrotron radiation, the button insulation might be destroyed </a:t>
            </a:r>
          </a:p>
          <a:p>
            <a:pPr algn="l">
              <a:lnSpc>
                <a:spcPct val="50000"/>
              </a:lnSpc>
              <a:buFont typeface="Symbol" pitchFamily="18" charset="2"/>
              <a:buChar char="Þ"/>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buttons only in vertical plane possible  increased non-linearity</a:t>
            </a:r>
          </a:p>
          <a:p>
            <a:pPr algn="l">
              <a:lnSpc>
                <a:spcPct val="50000"/>
              </a:lnSpc>
              <a:buFont typeface="Symbol" pitchFamily="18" charset="2"/>
              <a:buNone/>
            </a:pPr>
            <a:endParaRPr lang="en-US" altLang="de-DE" sz="2000" dirty="0">
              <a:solidFill>
                <a:schemeClr val="accent2"/>
              </a:solidFill>
              <a:latin typeface="Calibri" panose="020F0502020204030204" pitchFamily="34" charset="0"/>
              <a:cs typeface="Calibri" panose="020F0502020204030204" pitchFamily="34" charset="0"/>
              <a:sym typeface="Symbol" pitchFamily="18" charset="2"/>
            </a:endParaRPr>
          </a:p>
        </p:txBody>
      </p:sp>
      <p:sp>
        <p:nvSpPr>
          <p:cNvPr id="19466" name="Text Box 11"/>
          <p:cNvSpPr txBox="1">
            <a:spLocks noChangeArrowheads="1"/>
          </p:cNvSpPr>
          <p:nvPr/>
        </p:nvSpPr>
        <p:spPr bwMode="auto">
          <a:xfrm>
            <a:off x="231775" y="5690805"/>
            <a:ext cx="22574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dirty="0">
                <a:latin typeface="Calibri" panose="020F0502020204030204" pitchFamily="34" charset="0"/>
                <a:cs typeface="Calibri" panose="020F0502020204030204" pitchFamily="34" charset="0"/>
              </a:rPr>
              <a:t>PEP-realization</a:t>
            </a:r>
          </a:p>
        </p:txBody>
      </p:sp>
      <p:sp>
        <p:nvSpPr>
          <p:cNvPr id="19467" name="Text Box 14"/>
          <p:cNvSpPr txBox="1">
            <a:spLocks noChangeArrowheads="1"/>
          </p:cNvSpPr>
          <p:nvPr/>
        </p:nvSpPr>
        <p:spPr bwMode="auto">
          <a:xfrm>
            <a:off x="7708900" y="1612518"/>
            <a:ext cx="1435100" cy="645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a:latin typeface="Calibri" panose="020F0502020204030204" pitchFamily="34" charset="0"/>
                <a:cs typeface="Calibri" panose="020F0502020204030204" pitchFamily="34" charset="0"/>
              </a:rPr>
              <a:t>HERA-e </a:t>
            </a:r>
          </a:p>
          <a:p>
            <a:pPr algn="l">
              <a:lnSpc>
                <a:spcPct val="70000"/>
              </a:lnSpc>
            </a:pPr>
            <a:r>
              <a:rPr lang="en-US" altLang="de-DE" sz="1600">
                <a:latin typeface="Calibri" panose="020F0502020204030204" pitchFamily="34" charset="0"/>
                <a:cs typeface="Calibri" panose="020F0502020204030204" pitchFamily="34" charset="0"/>
              </a:rPr>
              <a:t>realization</a:t>
            </a: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294967295"/>
          </p:nvPr>
        </p:nvSpPr>
        <p:spPr>
          <a:xfrm>
            <a:off x="7010400" y="6537325"/>
            <a:ext cx="2133600" cy="476250"/>
          </a:xfrm>
          <a:prstGeom prst="rect">
            <a:avLst/>
          </a:prstGeom>
        </p:spPr>
        <p:txBody>
          <a:bodyPr/>
          <a:lstStyle/>
          <a:p>
            <a:pPr>
              <a:defRPr/>
            </a:pPr>
            <a:fld id="{7617CFF0-20FD-47F8-A0B8-782E681DEC70}" type="slidenum">
              <a:rPr lang="en-US" smtClean="0"/>
              <a:pPr>
                <a:defRPr/>
              </a:pPr>
              <a:t>34</a:t>
            </a:fld>
            <a:endParaRPr lang="en-US"/>
          </a:p>
        </p:txBody>
      </p:sp>
      <p:grpSp>
        <p:nvGrpSpPr>
          <p:cNvPr id="82" name="Gruppieren 81"/>
          <p:cNvGrpSpPr/>
          <p:nvPr/>
        </p:nvGrpSpPr>
        <p:grpSpPr>
          <a:xfrm>
            <a:off x="164891" y="1316573"/>
            <a:ext cx="8173088" cy="4689918"/>
            <a:chOff x="0" y="1200286"/>
            <a:chExt cx="8693006" cy="4988261"/>
          </a:xfrm>
        </p:grpSpPr>
        <p:grpSp>
          <p:nvGrpSpPr>
            <p:cNvPr id="21" name="Gruppieren 20"/>
            <p:cNvGrpSpPr/>
            <p:nvPr/>
          </p:nvGrpSpPr>
          <p:grpSpPr>
            <a:xfrm>
              <a:off x="4170407" y="1257119"/>
              <a:ext cx="4522599" cy="2506842"/>
              <a:chOff x="294968" y="1162547"/>
              <a:chExt cx="4522599" cy="2506842"/>
            </a:xfrm>
          </p:grpSpPr>
          <p:pic>
            <p:nvPicPr>
              <p:cNvPr id="44034"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4968" y="1162547"/>
                <a:ext cx="4334373" cy="23440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feld 2"/>
              <p:cNvSpPr txBox="1"/>
              <p:nvPr/>
            </p:nvSpPr>
            <p:spPr>
              <a:xfrm>
                <a:off x="1347773" y="3325666"/>
                <a:ext cx="2680696" cy="343723"/>
              </a:xfrm>
              <a:prstGeom prst="rect">
                <a:avLst/>
              </a:prstGeom>
              <a:noFill/>
            </p:spPr>
            <p:txBody>
              <a:bodyPr wrap="square" rtlCol="0">
                <a:spAutoFit/>
              </a:bodyPr>
              <a:lstStyle/>
              <a:p>
                <a:r>
                  <a:rPr lang="en-US" sz="1500" dirty="0">
                    <a:latin typeface="Calibri" panose="020F0502020204030204" pitchFamily="34" charset="0"/>
                    <a:cs typeface="Calibri" panose="020F0502020204030204" pitchFamily="34" charset="0"/>
                  </a:rPr>
                  <a:t>real beam position x [mm]</a:t>
                </a:r>
              </a:p>
            </p:txBody>
          </p:sp>
          <p:sp>
            <p:nvSpPr>
              <p:cNvPr id="4" name="Rechteck 3"/>
              <p:cNvSpPr/>
              <p:nvPr/>
            </p:nvSpPr>
            <p:spPr bwMode="auto">
              <a:xfrm>
                <a:off x="4028469" y="3268516"/>
                <a:ext cx="600872" cy="392827"/>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8" name="Rechteck 7"/>
              <p:cNvSpPr/>
              <p:nvPr/>
            </p:nvSpPr>
            <p:spPr bwMode="auto">
              <a:xfrm>
                <a:off x="1410533" y="1296841"/>
                <a:ext cx="412416" cy="392827"/>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9" name="Textfeld 8"/>
              <p:cNvSpPr txBox="1"/>
              <p:nvPr/>
            </p:nvSpPr>
            <p:spPr>
              <a:xfrm>
                <a:off x="1401566" y="1177725"/>
                <a:ext cx="1051623" cy="738664"/>
              </a:xfrm>
              <a:prstGeom prst="rect">
                <a:avLst/>
              </a:prstGeom>
              <a:noFill/>
            </p:spPr>
            <p:txBody>
              <a:bodyPr wrap="square" rtlCol="0">
                <a:spAutoFit/>
              </a:bodyPr>
              <a:lstStyle/>
              <a:p>
                <a:pPr algn="l"/>
                <a:r>
                  <a:rPr lang="en-US" sz="1300" b="1" dirty="0">
                    <a:solidFill>
                      <a:srgbClr val="FF33CC"/>
                    </a:solidFill>
                    <a:latin typeface="Calibri" panose="020F0502020204030204" pitchFamily="34" charset="0"/>
                    <a:cs typeface="Calibri" panose="020F0502020204030204" pitchFamily="34" charset="0"/>
                  </a:rPr>
                  <a:t>y = 20 mm</a:t>
                </a:r>
              </a:p>
              <a:p>
                <a:pPr algn="l">
                  <a:spcBef>
                    <a:spcPts val="0"/>
                  </a:spcBef>
                </a:pPr>
                <a:r>
                  <a:rPr lang="en-US" sz="1300" b="1" dirty="0">
                    <a:solidFill>
                      <a:srgbClr val="0033CC"/>
                    </a:solidFill>
                    <a:latin typeface="Calibri" panose="020F0502020204030204" pitchFamily="34" charset="0"/>
                    <a:cs typeface="Calibri" panose="020F0502020204030204" pitchFamily="34" charset="0"/>
                  </a:rPr>
                  <a:t>y = 10 mm</a:t>
                </a:r>
              </a:p>
              <a:p>
                <a:pPr algn="l">
                  <a:spcBef>
                    <a:spcPts val="0"/>
                  </a:spcBef>
                </a:pPr>
                <a:r>
                  <a:rPr lang="en-US" sz="1300" b="1" dirty="0">
                    <a:solidFill>
                      <a:srgbClr val="FF0000"/>
                    </a:solidFill>
                    <a:latin typeface="Calibri" panose="020F0502020204030204" pitchFamily="34" charset="0"/>
                    <a:cs typeface="Calibri" panose="020F0502020204030204" pitchFamily="34" charset="0"/>
                  </a:rPr>
                  <a:t>y =   0 mm</a:t>
                </a:r>
              </a:p>
            </p:txBody>
          </p:sp>
          <p:sp>
            <p:nvSpPr>
              <p:cNvPr id="5" name="Textfeld 4"/>
              <p:cNvSpPr txBox="1"/>
              <p:nvPr/>
            </p:nvSpPr>
            <p:spPr>
              <a:xfrm>
                <a:off x="4171919" y="3154216"/>
                <a:ext cx="439311" cy="310988"/>
              </a:xfrm>
              <a:prstGeom prst="rect">
                <a:avLst/>
              </a:prstGeom>
              <a:noFill/>
            </p:spPr>
            <p:txBody>
              <a:bodyPr wrap="square" rtlCol="0">
                <a:spAutoFit/>
              </a:bodyPr>
              <a:lstStyle/>
              <a:p>
                <a:r>
                  <a:rPr lang="en-US" sz="1300" dirty="0">
                    <a:latin typeface="Calibri" panose="020F0502020204030204" pitchFamily="34" charset="0"/>
                    <a:cs typeface="Calibri" panose="020F0502020204030204" pitchFamily="34" charset="0"/>
                  </a:rPr>
                  <a:t>20</a:t>
                </a:r>
              </a:p>
            </p:txBody>
          </p:sp>
          <p:sp>
            <p:nvSpPr>
              <p:cNvPr id="18" name="Textfeld 17"/>
              <p:cNvSpPr txBox="1"/>
              <p:nvPr/>
            </p:nvSpPr>
            <p:spPr>
              <a:xfrm>
                <a:off x="2620034" y="2169548"/>
                <a:ext cx="2197533" cy="976610"/>
              </a:xfrm>
              <a:prstGeom prst="rect">
                <a:avLst/>
              </a:prstGeom>
              <a:noFill/>
            </p:spPr>
            <p:txBody>
              <a:bodyPr wrap="square" rtlCol="0">
                <a:spAutoFit/>
              </a:bodyPr>
              <a:lstStyle/>
              <a:p>
                <a:pPr algn="l"/>
                <a:r>
                  <a:rPr lang="en-US" sz="1300" b="1" i="1" dirty="0" err="1">
                    <a:solidFill>
                      <a:srgbClr val="FF0000"/>
                    </a:solidFill>
                    <a:latin typeface="Calibri" panose="020F0502020204030204" pitchFamily="34" charset="0"/>
                    <a:cs typeface="Calibri" panose="020F0502020204030204" pitchFamily="34" charset="0"/>
                  </a:rPr>
                  <a:t>S</a:t>
                </a:r>
                <a:r>
                  <a:rPr lang="en-US" sz="1300" b="1" i="1" baseline="-25000" dirty="0" err="1">
                    <a:solidFill>
                      <a:srgbClr val="FF0000"/>
                    </a:solidFill>
                    <a:latin typeface="Calibri" panose="020F0502020204030204" pitchFamily="34" charset="0"/>
                    <a:cs typeface="Calibri" panose="020F0502020204030204" pitchFamily="34" charset="0"/>
                  </a:rPr>
                  <a:t>x</a:t>
                </a:r>
                <a:r>
                  <a:rPr lang="en-US" sz="1300" b="1" dirty="0">
                    <a:solidFill>
                      <a:srgbClr val="FF0000"/>
                    </a:solidFill>
                    <a:latin typeface="Calibri" panose="020F0502020204030204" pitchFamily="34" charset="0"/>
                    <a:cs typeface="Calibri" panose="020F0502020204030204" pitchFamily="34" charset="0"/>
                  </a:rPr>
                  <a:t>(center) = 7.8 %/mm</a:t>
                </a:r>
              </a:p>
              <a:p>
                <a:pPr algn="l">
                  <a:spcBef>
                    <a:spcPts val="0"/>
                  </a:spcBef>
                </a:pPr>
                <a:r>
                  <a:rPr lang="en-US" sz="1300" b="1" dirty="0">
                    <a:solidFill>
                      <a:srgbClr val="FF0000"/>
                    </a:solidFill>
                    <a:latin typeface="Calibri" panose="020F0502020204030204" pitchFamily="34" charset="0"/>
                    <a:cs typeface="Calibri" panose="020F0502020204030204" pitchFamily="34" charset="0"/>
                  </a:rPr>
                  <a:t>for |x|&lt;5mm &amp; y=0mm</a:t>
                </a:r>
              </a:p>
              <a:p>
                <a:pPr algn="l">
                  <a:spcBef>
                    <a:spcPts val="200"/>
                  </a:spcBef>
                </a:pPr>
                <a:r>
                  <a:rPr lang="en-US" sz="1300" b="1" i="1" dirty="0" err="1">
                    <a:latin typeface="Calibri" panose="020F0502020204030204" pitchFamily="34" charset="0"/>
                    <a:cs typeface="Calibri" panose="020F0502020204030204" pitchFamily="34" charset="0"/>
                  </a:rPr>
                  <a:t>S</a:t>
                </a:r>
                <a:r>
                  <a:rPr lang="en-US" sz="1300" b="1" i="1" baseline="-25000" dirty="0" err="1">
                    <a:latin typeface="Calibri" panose="020F0502020204030204" pitchFamily="34" charset="0"/>
                    <a:cs typeface="Calibri" panose="020F0502020204030204" pitchFamily="34" charset="0"/>
                  </a:rPr>
                  <a:t>y</a:t>
                </a:r>
                <a:r>
                  <a:rPr lang="en-US" sz="1300" dirty="0">
                    <a:latin typeface="Calibri" panose="020F0502020204030204" pitchFamily="34" charset="0"/>
                    <a:cs typeface="Calibri" panose="020F0502020204030204" pitchFamily="34" charset="0"/>
                  </a:rPr>
                  <a:t>(center) = 7.2 %/mm</a:t>
                </a:r>
              </a:p>
              <a:p>
                <a:pPr algn="l">
                  <a:spcBef>
                    <a:spcPts val="0"/>
                  </a:spcBef>
                </a:pPr>
                <a:r>
                  <a:rPr lang="en-US" sz="1300" dirty="0">
                    <a:latin typeface="Calibri" panose="020F0502020204030204" pitchFamily="34" charset="0"/>
                    <a:cs typeface="Calibri" panose="020F0502020204030204" pitchFamily="34" charset="0"/>
                  </a:rPr>
                  <a:t>for |y|&lt; 5mm &amp; x=0mm</a:t>
                </a:r>
              </a:p>
            </p:txBody>
          </p:sp>
        </p:grpSp>
        <p:grpSp>
          <p:nvGrpSpPr>
            <p:cNvPr id="19" name="Gruppieren 18"/>
            <p:cNvGrpSpPr/>
            <p:nvPr/>
          </p:nvGrpSpPr>
          <p:grpSpPr>
            <a:xfrm>
              <a:off x="0" y="1200286"/>
              <a:ext cx="4232796" cy="2567337"/>
              <a:chOff x="4583068" y="1118303"/>
              <a:chExt cx="4232796" cy="2567337"/>
            </a:xfrm>
          </p:grpSpPr>
          <p:pic>
            <p:nvPicPr>
              <p:cNvPr id="44036" name="Picture 4"/>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83068" y="1118303"/>
                <a:ext cx="4229153" cy="2388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feld 11"/>
              <p:cNvSpPr txBox="1"/>
              <p:nvPr/>
            </p:nvSpPr>
            <p:spPr>
              <a:xfrm>
                <a:off x="6008854" y="1251294"/>
                <a:ext cx="998372" cy="310988"/>
              </a:xfrm>
              <a:prstGeom prst="rect">
                <a:avLst/>
              </a:prstGeom>
              <a:noFill/>
            </p:spPr>
            <p:txBody>
              <a:bodyPr wrap="square" rtlCol="0">
                <a:spAutoFit/>
              </a:bodyPr>
              <a:lstStyle/>
              <a:p>
                <a:r>
                  <a:rPr lang="en-US" sz="1300" b="1" dirty="0">
                    <a:solidFill>
                      <a:srgbClr val="008000"/>
                    </a:solidFill>
                    <a:latin typeface="Calibri" panose="020F0502020204030204" pitchFamily="34" charset="0"/>
                    <a:cs typeface="Calibri" panose="020F0502020204030204" pitchFamily="34" charset="0"/>
                  </a:rPr>
                  <a:t>button 2</a:t>
                </a:r>
              </a:p>
            </p:txBody>
          </p:sp>
          <p:sp>
            <p:nvSpPr>
              <p:cNvPr id="7" name="Rechteck 6"/>
              <p:cNvSpPr/>
              <p:nvPr/>
            </p:nvSpPr>
            <p:spPr bwMode="auto">
              <a:xfrm>
                <a:off x="5953125" y="2306019"/>
                <a:ext cx="734994" cy="392827"/>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4" name="Rechteck 13"/>
              <p:cNvSpPr/>
              <p:nvPr/>
            </p:nvSpPr>
            <p:spPr bwMode="auto">
              <a:xfrm>
                <a:off x="8134042" y="3292813"/>
                <a:ext cx="681822" cy="392827"/>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5" name="Textfeld 14"/>
              <p:cNvSpPr txBox="1"/>
              <p:nvPr/>
            </p:nvSpPr>
            <p:spPr>
              <a:xfrm>
                <a:off x="5436097" y="3335191"/>
                <a:ext cx="2847975" cy="343723"/>
              </a:xfrm>
              <a:prstGeom prst="rect">
                <a:avLst/>
              </a:prstGeom>
              <a:noFill/>
            </p:spPr>
            <p:txBody>
              <a:bodyPr wrap="square" rtlCol="0">
                <a:spAutoFit/>
              </a:bodyPr>
              <a:lstStyle/>
              <a:p>
                <a:r>
                  <a:rPr lang="en-US" sz="1500" dirty="0">
                    <a:latin typeface="Calibri" panose="020F0502020204030204" pitchFamily="34" charset="0"/>
                    <a:cs typeface="Calibri" panose="020F0502020204030204" pitchFamily="34" charset="0"/>
                  </a:rPr>
                  <a:t>position x [mm]</a:t>
                </a:r>
              </a:p>
            </p:txBody>
          </p:sp>
          <p:sp>
            <p:nvSpPr>
              <p:cNvPr id="16" name="Textfeld 15"/>
              <p:cNvSpPr txBox="1"/>
              <p:nvPr/>
            </p:nvSpPr>
            <p:spPr>
              <a:xfrm>
                <a:off x="8065715" y="3189569"/>
                <a:ext cx="466725" cy="310988"/>
              </a:xfrm>
              <a:prstGeom prst="rect">
                <a:avLst/>
              </a:prstGeom>
              <a:noFill/>
            </p:spPr>
            <p:txBody>
              <a:bodyPr wrap="square" rtlCol="0">
                <a:spAutoFit/>
              </a:bodyPr>
              <a:lstStyle/>
              <a:p>
                <a:r>
                  <a:rPr lang="en-US" sz="1300" dirty="0">
                    <a:latin typeface="Calibri" panose="020F0502020204030204" pitchFamily="34" charset="0"/>
                    <a:cs typeface="Calibri" panose="020F0502020204030204" pitchFamily="34" charset="0"/>
                  </a:rPr>
                  <a:t>30</a:t>
                </a:r>
              </a:p>
            </p:txBody>
          </p:sp>
          <p:sp>
            <p:nvSpPr>
              <p:cNvPr id="17" name="Rechteck 16"/>
              <p:cNvSpPr/>
              <p:nvPr/>
            </p:nvSpPr>
            <p:spPr bwMode="auto">
              <a:xfrm>
                <a:off x="7143751" y="2922780"/>
                <a:ext cx="1523360" cy="244488"/>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cxnSp>
            <p:nvCxnSpPr>
              <p:cNvPr id="11" name="Gerade Verbindung 10"/>
              <p:cNvCxnSpPr/>
              <p:nvPr/>
            </p:nvCxnSpPr>
            <p:spPr bwMode="auto">
              <a:xfrm>
                <a:off x="6326032" y="2863395"/>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Gerade Verbindung 21"/>
              <p:cNvCxnSpPr/>
              <p:nvPr/>
            </p:nvCxnSpPr>
            <p:spPr bwMode="auto">
              <a:xfrm>
                <a:off x="7157875" y="1573475"/>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Gerade Verbindung 22"/>
              <p:cNvCxnSpPr/>
              <p:nvPr/>
            </p:nvCxnSpPr>
            <p:spPr bwMode="auto">
              <a:xfrm>
                <a:off x="6326032" y="1573475"/>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Gerade Verbindung 23"/>
              <p:cNvCxnSpPr/>
              <p:nvPr/>
            </p:nvCxnSpPr>
            <p:spPr bwMode="auto">
              <a:xfrm>
                <a:off x="7157875" y="2854727"/>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Textfeld 24"/>
              <p:cNvSpPr txBox="1"/>
              <p:nvPr/>
            </p:nvSpPr>
            <p:spPr>
              <a:xfrm>
                <a:off x="6860083" y="1238938"/>
                <a:ext cx="998372" cy="310988"/>
              </a:xfrm>
              <a:prstGeom prst="rect">
                <a:avLst/>
              </a:prstGeom>
              <a:noFill/>
            </p:spPr>
            <p:txBody>
              <a:bodyPr wrap="square" rtlCol="0">
                <a:spAutoFit/>
              </a:bodyPr>
              <a:lstStyle/>
              <a:p>
                <a:r>
                  <a:rPr lang="en-US" sz="1300" b="1" dirty="0">
                    <a:solidFill>
                      <a:srgbClr val="008000"/>
                    </a:solidFill>
                    <a:latin typeface="Calibri" panose="020F0502020204030204" pitchFamily="34" charset="0"/>
                    <a:cs typeface="Calibri" panose="020F0502020204030204" pitchFamily="34" charset="0"/>
                  </a:rPr>
                  <a:t>button 1</a:t>
                </a:r>
              </a:p>
            </p:txBody>
          </p:sp>
          <p:sp>
            <p:nvSpPr>
              <p:cNvPr id="26" name="Textfeld 25"/>
              <p:cNvSpPr txBox="1"/>
              <p:nvPr/>
            </p:nvSpPr>
            <p:spPr>
              <a:xfrm>
                <a:off x="6000630" y="2935825"/>
                <a:ext cx="998372" cy="310988"/>
              </a:xfrm>
              <a:prstGeom prst="rect">
                <a:avLst/>
              </a:prstGeom>
              <a:noFill/>
            </p:spPr>
            <p:txBody>
              <a:bodyPr wrap="square" rtlCol="0">
                <a:spAutoFit/>
              </a:bodyPr>
              <a:lstStyle/>
              <a:p>
                <a:r>
                  <a:rPr lang="en-US" sz="1300" b="1" dirty="0">
                    <a:solidFill>
                      <a:srgbClr val="008000"/>
                    </a:solidFill>
                    <a:latin typeface="Calibri" panose="020F0502020204030204" pitchFamily="34" charset="0"/>
                    <a:cs typeface="Calibri" panose="020F0502020204030204" pitchFamily="34" charset="0"/>
                  </a:rPr>
                  <a:t>button 3</a:t>
                </a:r>
              </a:p>
            </p:txBody>
          </p:sp>
          <p:sp>
            <p:nvSpPr>
              <p:cNvPr id="27" name="Textfeld 26"/>
              <p:cNvSpPr txBox="1"/>
              <p:nvPr/>
            </p:nvSpPr>
            <p:spPr>
              <a:xfrm>
                <a:off x="6834684" y="2922781"/>
                <a:ext cx="998372" cy="310988"/>
              </a:xfrm>
              <a:prstGeom prst="rect">
                <a:avLst/>
              </a:prstGeom>
              <a:noFill/>
            </p:spPr>
            <p:txBody>
              <a:bodyPr wrap="square" rtlCol="0">
                <a:spAutoFit/>
              </a:bodyPr>
              <a:lstStyle/>
              <a:p>
                <a:r>
                  <a:rPr lang="en-US" sz="1300" b="1" dirty="0">
                    <a:solidFill>
                      <a:srgbClr val="008000"/>
                    </a:solidFill>
                    <a:latin typeface="Calibri" panose="020F0502020204030204" pitchFamily="34" charset="0"/>
                    <a:cs typeface="Calibri" panose="020F0502020204030204" pitchFamily="34" charset="0"/>
                  </a:rPr>
                  <a:t>button 4</a:t>
                </a:r>
              </a:p>
            </p:txBody>
          </p:sp>
        </p:grpSp>
        <p:grpSp>
          <p:nvGrpSpPr>
            <p:cNvPr id="20" name="Gruppieren 19"/>
            <p:cNvGrpSpPr/>
            <p:nvPr/>
          </p:nvGrpSpPr>
          <p:grpSpPr>
            <a:xfrm>
              <a:off x="49092" y="3707987"/>
              <a:ext cx="4225784" cy="2480560"/>
              <a:chOff x="4725843" y="3804704"/>
              <a:chExt cx="4147508" cy="2529406"/>
            </a:xfrm>
          </p:grpSpPr>
          <p:pic>
            <p:nvPicPr>
              <p:cNvPr id="44035"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25843" y="3804704"/>
                <a:ext cx="4090021" cy="23085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Rechteck 27"/>
              <p:cNvSpPr/>
              <p:nvPr/>
            </p:nvSpPr>
            <p:spPr bwMode="auto">
              <a:xfrm>
                <a:off x="8191529" y="5893241"/>
                <a:ext cx="681822" cy="400562"/>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29" name="Textfeld 28"/>
              <p:cNvSpPr txBox="1"/>
              <p:nvPr/>
            </p:nvSpPr>
            <p:spPr>
              <a:xfrm>
                <a:off x="8102485" y="5825339"/>
                <a:ext cx="466725" cy="317112"/>
              </a:xfrm>
              <a:prstGeom prst="rect">
                <a:avLst/>
              </a:prstGeom>
              <a:noFill/>
            </p:spPr>
            <p:txBody>
              <a:bodyPr wrap="square" rtlCol="0">
                <a:spAutoFit/>
              </a:bodyPr>
              <a:lstStyle/>
              <a:p>
                <a:r>
                  <a:rPr lang="en-US" sz="1300" dirty="0">
                    <a:latin typeface="Calibri" panose="020F0502020204030204" pitchFamily="34" charset="0"/>
                    <a:cs typeface="Calibri" panose="020F0502020204030204" pitchFamily="34" charset="0"/>
                  </a:rPr>
                  <a:t>30</a:t>
                </a:r>
              </a:p>
            </p:txBody>
          </p:sp>
          <p:sp>
            <p:nvSpPr>
              <p:cNvPr id="30" name="Textfeld 29"/>
              <p:cNvSpPr txBox="1"/>
              <p:nvPr/>
            </p:nvSpPr>
            <p:spPr>
              <a:xfrm>
                <a:off x="5535372" y="5983619"/>
                <a:ext cx="2847975" cy="350491"/>
              </a:xfrm>
              <a:prstGeom prst="rect">
                <a:avLst/>
              </a:prstGeom>
              <a:noFill/>
            </p:spPr>
            <p:txBody>
              <a:bodyPr wrap="square" rtlCol="0">
                <a:spAutoFit/>
              </a:bodyPr>
              <a:lstStyle/>
              <a:p>
                <a:r>
                  <a:rPr lang="en-US" sz="1500" dirty="0">
                    <a:latin typeface="Calibri" panose="020F0502020204030204" pitchFamily="34" charset="0"/>
                    <a:cs typeface="Calibri" panose="020F0502020204030204" pitchFamily="34" charset="0"/>
                  </a:rPr>
                  <a:t>position x [mm]</a:t>
                </a:r>
              </a:p>
            </p:txBody>
          </p:sp>
          <p:cxnSp>
            <p:nvCxnSpPr>
              <p:cNvPr id="31" name="Gerade Verbindung 30"/>
              <p:cNvCxnSpPr/>
              <p:nvPr/>
            </p:nvCxnSpPr>
            <p:spPr bwMode="auto">
              <a:xfrm>
                <a:off x="6401596" y="4221141"/>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31"/>
              <p:cNvCxnSpPr/>
              <p:nvPr/>
            </p:nvCxnSpPr>
            <p:spPr bwMode="auto">
              <a:xfrm>
                <a:off x="7193103" y="4221141"/>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32"/>
              <p:cNvCxnSpPr/>
              <p:nvPr/>
            </p:nvCxnSpPr>
            <p:spPr bwMode="auto">
              <a:xfrm>
                <a:off x="6401596" y="5477946"/>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Gerade Verbindung 33"/>
              <p:cNvCxnSpPr/>
              <p:nvPr/>
            </p:nvCxnSpPr>
            <p:spPr bwMode="auto">
              <a:xfrm>
                <a:off x="7193103" y="5477946"/>
                <a:ext cx="332332" cy="0"/>
              </a:xfrm>
              <a:prstGeom prst="line">
                <a:avLst/>
              </a:prstGeom>
              <a:solidFill>
                <a:schemeClr val="accent1"/>
              </a:solidFill>
              <a:ln w="635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feld 34"/>
              <p:cNvSpPr txBox="1"/>
              <p:nvPr/>
            </p:nvSpPr>
            <p:spPr>
              <a:xfrm>
                <a:off x="6860083" y="3889903"/>
                <a:ext cx="998372" cy="317112"/>
              </a:xfrm>
              <a:prstGeom prst="rect">
                <a:avLst/>
              </a:prstGeom>
              <a:noFill/>
            </p:spPr>
            <p:txBody>
              <a:bodyPr wrap="square" rtlCol="0">
                <a:spAutoFit/>
              </a:bodyPr>
              <a:lstStyle/>
              <a:p>
                <a:r>
                  <a:rPr lang="en-US" sz="1300" b="1" dirty="0">
                    <a:solidFill>
                      <a:srgbClr val="008000"/>
                    </a:solidFill>
                    <a:latin typeface="Calibri" panose="020F0502020204030204" pitchFamily="34" charset="0"/>
                    <a:cs typeface="Calibri" panose="020F0502020204030204" pitchFamily="34" charset="0"/>
                  </a:rPr>
                  <a:t>button 1</a:t>
                </a:r>
              </a:p>
            </p:txBody>
          </p:sp>
          <p:sp>
            <p:nvSpPr>
              <p:cNvPr id="36" name="Textfeld 35"/>
              <p:cNvSpPr txBox="1"/>
              <p:nvPr/>
            </p:nvSpPr>
            <p:spPr>
              <a:xfrm>
                <a:off x="6068576" y="3876285"/>
                <a:ext cx="998372" cy="317112"/>
              </a:xfrm>
              <a:prstGeom prst="rect">
                <a:avLst/>
              </a:prstGeom>
              <a:noFill/>
            </p:spPr>
            <p:txBody>
              <a:bodyPr wrap="square" rtlCol="0">
                <a:spAutoFit/>
              </a:bodyPr>
              <a:lstStyle/>
              <a:p>
                <a:r>
                  <a:rPr lang="en-US" sz="1300" b="1" dirty="0">
                    <a:solidFill>
                      <a:srgbClr val="008000"/>
                    </a:solidFill>
                    <a:latin typeface="Calibri" panose="020F0502020204030204" pitchFamily="34" charset="0"/>
                    <a:cs typeface="Calibri" panose="020F0502020204030204" pitchFamily="34" charset="0"/>
                  </a:rPr>
                  <a:t>button 2</a:t>
                </a:r>
              </a:p>
            </p:txBody>
          </p:sp>
          <p:sp>
            <p:nvSpPr>
              <p:cNvPr id="37" name="Textfeld 36"/>
              <p:cNvSpPr txBox="1"/>
              <p:nvPr/>
            </p:nvSpPr>
            <p:spPr>
              <a:xfrm>
                <a:off x="6870575" y="5529365"/>
                <a:ext cx="998372" cy="317112"/>
              </a:xfrm>
              <a:prstGeom prst="rect">
                <a:avLst/>
              </a:prstGeom>
              <a:noFill/>
            </p:spPr>
            <p:txBody>
              <a:bodyPr wrap="square" rtlCol="0">
                <a:spAutoFit/>
              </a:bodyPr>
              <a:lstStyle/>
              <a:p>
                <a:r>
                  <a:rPr lang="en-US" sz="1300" b="1" dirty="0">
                    <a:solidFill>
                      <a:srgbClr val="008000"/>
                    </a:solidFill>
                    <a:latin typeface="Calibri" panose="020F0502020204030204" pitchFamily="34" charset="0"/>
                    <a:cs typeface="Calibri" panose="020F0502020204030204" pitchFamily="34" charset="0"/>
                  </a:rPr>
                  <a:t>button 4</a:t>
                </a:r>
              </a:p>
            </p:txBody>
          </p:sp>
          <p:sp>
            <p:nvSpPr>
              <p:cNvPr id="38" name="Textfeld 37"/>
              <p:cNvSpPr txBox="1"/>
              <p:nvPr/>
            </p:nvSpPr>
            <p:spPr>
              <a:xfrm>
                <a:off x="6061019" y="5527377"/>
                <a:ext cx="998372" cy="317112"/>
              </a:xfrm>
              <a:prstGeom prst="rect">
                <a:avLst/>
              </a:prstGeom>
              <a:noFill/>
            </p:spPr>
            <p:txBody>
              <a:bodyPr wrap="square" rtlCol="0">
                <a:spAutoFit/>
              </a:bodyPr>
              <a:lstStyle/>
              <a:p>
                <a:r>
                  <a:rPr lang="en-US" sz="1300" b="1" dirty="0">
                    <a:solidFill>
                      <a:srgbClr val="008000"/>
                    </a:solidFill>
                    <a:latin typeface="Calibri" panose="020F0502020204030204" pitchFamily="34" charset="0"/>
                    <a:cs typeface="Calibri" panose="020F0502020204030204" pitchFamily="34" charset="0"/>
                  </a:rPr>
                  <a:t>button 3</a:t>
                </a:r>
              </a:p>
            </p:txBody>
          </p:sp>
        </p:grpSp>
        <p:grpSp>
          <p:nvGrpSpPr>
            <p:cNvPr id="80" name="Gruppieren 79"/>
            <p:cNvGrpSpPr/>
            <p:nvPr/>
          </p:nvGrpSpPr>
          <p:grpSpPr>
            <a:xfrm>
              <a:off x="4679035" y="3752231"/>
              <a:ext cx="3654154" cy="2262765"/>
              <a:chOff x="4738027" y="3648995"/>
              <a:chExt cx="3654154" cy="2262765"/>
            </a:xfrm>
          </p:grpSpPr>
          <p:pic>
            <p:nvPicPr>
              <p:cNvPr id="45" name="Picture 215"/>
              <p:cNvPicPr>
                <a:picLocks noChangeAspect="1" noChangeArrowheads="1"/>
              </p:cNvPicPr>
              <p:nvPr/>
            </p:nvPicPr>
            <p:blipFill>
              <a:blip r:embed="rId5" cstate="print">
                <a:extLst>
                  <a:ext uri="{28A0092B-C50C-407E-A947-70E740481C1C}">
                    <a14:useLocalDpi xmlns:a14="http://schemas.microsoft.com/office/drawing/2010/main" val="0"/>
                  </a:ext>
                </a:extLst>
              </a:blip>
              <a:srcRect l="5513" t="15599" r="5269" b="16318"/>
              <a:stretch>
                <a:fillRect/>
              </a:stretch>
            </p:blipFill>
            <p:spPr bwMode="auto">
              <a:xfrm>
                <a:off x="4738027" y="3810073"/>
                <a:ext cx="3544829" cy="2101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4" name="Gerade Verbindung 43"/>
              <p:cNvCxnSpPr/>
              <p:nvPr/>
            </p:nvCxnSpPr>
            <p:spPr bwMode="auto">
              <a:xfrm flipV="1">
                <a:off x="6499201" y="4856389"/>
                <a:ext cx="1332047" cy="59642"/>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Gerade Verbindung 49"/>
              <p:cNvCxnSpPr/>
              <p:nvPr/>
            </p:nvCxnSpPr>
            <p:spPr bwMode="auto">
              <a:xfrm flipV="1">
                <a:off x="6452427" y="5756192"/>
                <a:ext cx="1283761" cy="118454"/>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Gerade Verbindung 51"/>
              <p:cNvCxnSpPr/>
              <p:nvPr/>
            </p:nvCxnSpPr>
            <p:spPr bwMode="auto">
              <a:xfrm flipV="1">
                <a:off x="7736188" y="5436607"/>
                <a:ext cx="499490" cy="319586"/>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Gerade Verbindung 57"/>
              <p:cNvCxnSpPr/>
              <p:nvPr/>
            </p:nvCxnSpPr>
            <p:spPr bwMode="auto">
              <a:xfrm flipV="1">
                <a:off x="6420738" y="5756192"/>
                <a:ext cx="1283761" cy="118454"/>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Gerade Verbindung 58"/>
              <p:cNvCxnSpPr/>
              <p:nvPr/>
            </p:nvCxnSpPr>
            <p:spPr bwMode="auto">
              <a:xfrm flipV="1">
                <a:off x="8235678" y="5097101"/>
                <a:ext cx="31335" cy="339506"/>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Gerade Verbindung 62"/>
              <p:cNvCxnSpPr/>
              <p:nvPr/>
            </p:nvCxnSpPr>
            <p:spPr bwMode="auto">
              <a:xfrm flipH="1" flipV="1">
                <a:off x="7831248" y="4860916"/>
                <a:ext cx="420097" cy="236185"/>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Gerade Verbindung 65"/>
              <p:cNvCxnSpPr/>
              <p:nvPr/>
            </p:nvCxnSpPr>
            <p:spPr bwMode="auto">
              <a:xfrm flipH="1">
                <a:off x="5961707" y="4916031"/>
                <a:ext cx="548734" cy="350823"/>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9" name="Gerade Verbindung 68"/>
              <p:cNvCxnSpPr/>
              <p:nvPr/>
            </p:nvCxnSpPr>
            <p:spPr bwMode="auto">
              <a:xfrm flipH="1" flipV="1">
                <a:off x="5961707" y="5596400"/>
                <a:ext cx="459031" cy="278246"/>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2" name="Gerade Verbindung 71"/>
              <p:cNvCxnSpPr/>
              <p:nvPr/>
            </p:nvCxnSpPr>
            <p:spPr bwMode="auto">
              <a:xfrm flipV="1">
                <a:off x="5961707" y="5348918"/>
                <a:ext cx="0" cy="247482"/>
              </a:xfrm>
              <a:prstGeom prst="line">
                <a:avLst/>
              </a:prstGeom>
              <a:solidFill>
                <a:schemeClr val="accent1"/>
              </a:solidFill>
              <a:ln w="1905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Gerade Verbindung mit Pfeil 72"/>
              <p:cNvCxnSpPr/>
              <p:nvPr/>
            </p:nvCxnSpPr>
            <p:spPr bwMode="auto">
              <a:xfrm flipV="1">
                <a:off x="7529240" y="4839950"/>
                <a:ext cx="0" cy="916243"/>
              </a:xfrm>
              <a:prstGeom prst="straightConnector1">
                <a:avLst/>
              </a:prstGeom>
              <a:solidFill>
                <a:schemeClr val="accent1"/>
              </a:solidFill>
              <a:ln w="12700" cap="flat" cmpd="sng" algn="ctr">
                <a:solidFill>
                  <a:srgbClr val="000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Gerade Verbindung mit Pfeil 77"/>
              <p:cNvCxnSpPr/>
              <p:nvPr/>
            </p:nvCxnSpPr>
            <p:spPr bwMode="auto">
              <a:xfrm flipV="1">
                <a:off x="5961707" y="5436607"/>
                <a:ext cx="2273971" cy="159793"/>
              </a:xfrm>
              <a:prstGeom prst="straightConnector1">
                <a:avLst/>
              </a:prstGeom>
              <a:solidFill>
                <a:schemeClr val="accent1"/>
              </a:solidFill>
              <a:ln w="12700" cap="flat" cmpd="sng" algn="ctr">
                <a:solidFill>
                  <a:srgbClr val="000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7" name="Textfeld 76"/>
              <p:cNvSpPr txBox="1"/>
              <p:nvPr/>
            </p:nvSpPr>
            <p:spPr>
              <a:xfrm>
                <a:off x="7499744" y="4986260"/>
                <a:ext cx="831635" cy="327356"/>
              </a:xfrm>
              <a:prstGeom prst="rect">
                <a:avLst/>
              </a:prstGeom>
              <a:noFill/>
            </p:spPr>
            <p:txBody>
              <a:bodyPr wrap="square" rtlCol="0">
                <a:spAutoFit/>
              </a:bodyPr>
              <a:lstStyle/>
              <a:p>
                <a:pPr algn="l"/>
                <a:r>
                  <a:rPr lang="en-US" sz="1400" dirty="0">
                    <a:latin typeface="Calibri" panose="020F0502020204030204" pitchFamily="34" charset="0"/>
                    <a:cs typeface="Calibri" panose="020F0502020204030204" pitchFamily="34" charset="0"/>
                  </a:rPr>
                  <a:t>28 mm</a:t>
                </a:r>
              </a:p>
            </p:txBody>
          </p:sp>
          <p:sp>
            <p:nvSpPr>
              <p:cNvPr id="83" name="Textfeld 82"/>
              <p:cNvSpPr txBox="1"/>
              <p:nvPr/>
            </p:nvSpPr>
            <p:spPr>
              <a:xfrm>
                <a:off x="7560546" y="5463398"/>
                <a:ext cx="831635" cy="327356"/>
              </a:xfrm>
              <a:prstGeom prst="rect">
                <a:avLst/>
              </a:prstGeom>
              <a:noFill/>
            </p:spPr>
            <p:txBody>
              <a:bodyPr wrap="square" rtlCol="0">
                <a:spAutoFit/>
              </a:bodyPr>
              <a:lstStyle/>
              <a:p>
                <a:pPr algn="l"/>
                <a:r>
                  <a:rPr lang="en-US" sz="1400" dirty="0">
                    <a:latin typeface="Calibri" panose="020F0502020204030204" pitchFamily="34" charset="0"/>
                    <a:cs typeface="Calibri" panose="020F0502020204030204" pitchFamily="34" charset="0"/>
                  </a:rPr>
                  <a:t>72 mm</a:t>
                </a:r>
              </a:p>
            </p:txBody>
          </p:sp>
          <p:sp>
            <p:nvSpPr>
              <p:cNvPr id="84" name="Textfeld 83"/>
              <p:cNvSpPr txBox="1"/>
              <p:nvPr/>
            </p:nvSpPr>
            <p:spPr>
              <a:xfrm>
                <a:off x="6668109" y="4401241"/>
                <a:ext cx="1036390" cy="327356"/>
              </a:xfrm>
              <a:prstGeom prst="rect">
                <a:avLst/>
              </a:prstGeom>
              <a:noFill/>
            </p:spPr>
            <p:txBody>
              <a:bodyPr wrap="square" rtlCol="0">
                <a:spAutoFit/>
              </a:bodyPr>
              <a:lstStyle/>
              <a:p>
                <a:pPr algn="l"/>
                <a:r>
                  <a:rPr lang="en-US" sz="1400" b="1" dirty="0">
                    <a:latin typeface="Calibri" panose="020F0502020204030204" pitchFamily="34" charset="0"/>
                    <a:cs typeface="Calibri" panose="020F0502020204030204" pitchFamily="34" charset="0"/>
                    <a:sym typeface="Symbol"/>
                  </a:rPr>
                  <a:t> </a:t>
                </a:r>
                <a:r>
                  <a:rPr lang="en-US" sz="1400" b="1" dirty="0">
                    <a:latin typeface="Calibri" panose="020F0502020204030204" pitchFamily="34" charset="0"/>
                    <a:cs typeface="Calibri" panose="020F0502020204030204" pitchFamily="34" charset="0"/>
                  </a:rPr>
                  <a:t>7 mm</a:t>
                </a:r>
              </a:p>
            </p:txBody>
          </p:sp>
          <p:sp>
            <p:nvSpPr>
              <p:cNvPr id="85" name="Textfeld 84"/>
              <p:cNvSpPr txBox="1"/>
              <p:nvPr/>
            </p:nvSpPr>
            <p:spPr>
              <a:xfrm>
                <a:off x="7000607" y="3810073"/>
                <a:ext cx="1040689" cy="327356"/>
              </a:xfrm>
              <a:prstGeom prst="rect">
                <a:avLst/>
              </a:prstGeom>
              <a:noFill/>
            </p:spPr>
            <p:txBody>
              <a:bodyPr wrap="square" rtlCol="0">
                <a:spAutoFit/>
              </a:bodyPr>
              <a:lstStyle/>
              <a:p>
                <a:pPr algn="l"/>
                <a:r>
                  <a:rPr lang="en-US" sz="1400" b="1" dirty="0">
                    <a:latin typeface="Calibri" panose="020F0502020204030204" pitchFamily="34" charset="0"/>
                    <a:cs typeface="Calibri" panose="020F0502020204030204" pitchFamily="34" charset="0"/>
                    <a:sym typeface="Symbol"/>
                  </a:rPr>
                  <a:t>button 1</a:t>
                </a:r>
                <a:endParaRPr lang="en-US" sz="1400" b="1" dirty="0">
                  <a:latin typeface="Calibri" panose="020F0502020204030204" pitchFamily="34" charset="0"/>
                  <a:cs typeface="Calibri" panose="020F0502020204030204" pitchFamily="34" charset="0"/>
                </a:endParaRPr>
              </a:p>
            </p:txBody>
          </p:sp>
          <p:sp>
            <p:nvSpPr>
              <p:cNvPr id="86" name="Textfeld 85"/>
              <p:cNvSpPr txBox="1"/>
              <p:nvPr/>
            </p:nvSpPr>
            <p:spPr>
              <a:xfrm>
                <a:off x="5167053" y="3850653"/>
                <a:ext cx="1069020" cy="327356"/>
              </a:xfrm>
              <a:prstGeom prst="rect">
                <a:avLst/>
              </a:prstGeom>
              <a:noFill/>
            </p:spPr>
            <p:txBody>
              <a:bodyPr wrap="square" rtlCol="0">
                <a:spAutoFit/>
              </a:bodyPr>
              <a:lstStyle/>
              <a:p>
                <a:pPr algn="l"/>
                <a:r>
                  <a:rPr lang="en-US" sz="1400" b="1" dirty="0">
                    <a:latin typeface="Calibri" panose="020F0502020204030204" pitchFamily="34" charset="0"/>
                    <a:cs typeface="Calibri" panose="020F0502020204030204" pitchFamily="34" charset="0"/>
                    <a:sym typeface="Symbol"/>
                  </a:rPr>
                  <a:t>button 2</a:t>
                </a:r>
                <a:endParaRPr lang="en-US" sz="1400" b="1" dirty="0">
                  <a:latin typeface="Calibri" panose="020F0502020204030204" pitchFamily="34" charset="0"/>
                  <a:cs typeface="Calibri" panose="020F0502020204030204" pitchFamily="34" charset="0"/>
                </a:endParaRPr>
              </a:p>
            </p:txBody>
          </p:sp>
          <p:sp>
            <p:nvSpPr>
              <p:cNvPr id="87" name="Textfeld 86"/>
              <p:cNvSpPr txBox="1"/>
              <p:nvPr/>
            </p:nvSpPr>
            <p:spPr>
              <a:xfrm>
                <a:off x="4782271" y="5388825"/>
                <a:ext cx="1064789" cy="327356"/>
              </a:xfrm>
              <a:prstGeom prst="rect">
                <a:avLst/>
              </a:prstGeom>
              <a:noFill/>
            </p:spPr>
            <p:txBody>
              <a:bodyPr wrap="square" rtlCol="0">
                <a:spAutoFit/>
              </a:bodyPr>
              <a:lstStyle/>
              <a:p>
                <a:pPr algn="l"/>
                <a:r>
                  <a:rPr lang="en-US" sz="1400" b="1" dirty="0">
                    <a:latin typeface="Calibri" panose="020F0502020204030204" pitchFamily="34" charset="0"/>
                    <a:cs typeface="Calibri" panose="020F0502020204030204" pitchFamily="34" charset="0"/>
                    <a:sym typeface="Symbol"/>
                  </a:rPr>
                  <a:t>button 3</a:t>
                </a:r>
                <a:endParaRPr lang="en-US" sz="1400" b="1" dirty="0">
                  <a:latin typeface="Calibri" panose="020F0502020204030204" pitchFamily="34" charset="0"/>
                  <a:cs typeface="Calibri" panose="020F0502020204030204" pitchFamily="34" charset="0"/>
                </a:endParaRPr>
              </a:p>
            </p:txBody>
          </p:sp>
          <p:sp>
            <p:nvSpPr>
              <p:cNvPr id="88" name="Textfeld 87"/>
              <p:cNvSpPr txBox="1"/>
              <p:nvPr/>
            </p:nvSpPr>
            <p:spPr>
              <a:xfrm>
                <a:off x="6568664" y="5527473"/>
                <a:ext cx="991882" cy="327356"/>
              </a:xfrm>
              <a:prstGeom prst="rect">
                <a:avLst/>
              </a:prstGeom>
              <a:noFill/>
            </p:spPr>
            <p:txBody>
              <a:bodyPr wrap="square" rtlCol="0">
                <a:spAutoFit/>
              </a:bodyPr>
              <a:lstStyle/>
              <a:p>
                <a:pPr algn="l"/>
                <a:r>
                  <a:rPr lang="en-US" sz="1400" b="1" dirty="0">
                    <a:latin typeface="Calibri" panose="020F0502020204030204" pitchFamily="34" charset="0"/>
                    <a:cs typeface="Calibri" panose="020F0502020204030204" pitchFamily="34" charset="0"/>
                    <a:sym typeface="Symbol"/>
                  </a:rPr>
                  <a:t>button 4</a:t>
                </a:r>
                <a:endParaRPr lang="en-US" sz="1400" b="1" dirty="0">
                  <a:latin typeface="Calibri" panose="020F0502020204030204" pitchFamily="34" charset="0"/>
                  <a:cs typeface="Calibri" panose="020F0502020204030204" pitchFamily="34" charset="0"/>
                </a:endParaRPr>
              </a:p>
            </p:txBody>
          </p:sp>
          <p:cxnSp>
            <p:nvCxnSpPr>
              <p:cNvPr id="90" name="Gerade Verbindung mit Pfeil 89"/>
              <p:cNvCxnSpPr/>
              <p:nvPr/>
            </p:nvCxnSpPr>
            <p:spPr bwMode="auto">
              <a:xfrm flipV="1">
                <a:off x="6114107" y="3934911"/>
                <a:ext cx="729145" cy="34956"/>
              </a:xfrm>
              <a:prstGeom prst="straightConnector1">
                <a:avLst/>
              </a:prstGeom>
              <a:solidFill>
                <a:schemeClr val="accent1"/>
              </a:solidFill>
              <a:ln w="12700" cap="flat" cmpd="sng" algn="ctr">
                <a:solidFill>
                  <a:srgbClr val="000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 name="Textfeld 91"/>
              <p:cNvSpPr txBox="1"/>
              <p:nvPr/>
            </p:nvSpPr>
            <p:spPr>
              <a:xfrm>
                <a:off x="6063912" y="3648995"/>
                <a:ext cx="831635" cy="327356"/>
              </a:xfrm>
              <a:prstGeom prst="rect">
                <a:avLst/>
              </a:prstGeom>
              <a:noFill/>
            </p:spPr>
            <p:txBody>
              <a:bodyPr wrap="square" rtlCol="0">
                <a:spAutoFit/>
              </a:bodyPr>
              <a:lstStyle/>
              <a:p>
                <a:pPr algn="l"/>
                <a:r>
                  <a:rPr lang="en-US" sz="1400" dirty="0">
                    <a:latin typeface="Calibri" panose="020F0502020204030204" pitchFamily="34" charset="0"/>
                    <a:cs typeface="Calibri" panose="020F0502020204030204" pitchFamily="34" charset="0"/>
                  </a:rPr>
                  <a:t>18 mm</a:t>
                </a:r>
              </a:p>
            </p:txBody>
          </p:sp>
        </p:grpSp>
        <p:sp>
          <p:nvSpPr>
            <p:cNvPr id="95" name="Textfeld 94"/>
            <p:cNvSpPr txBox="1"/>
            <p:nvPr/>
          </p:nvSpPr>
          <p:spPr>
            <a:xfrm>
              <a:off x="3198948" y="1642805"/>
              <a:ext cx="1051623" cy="791108"/>
            </a:xfrm>
            <a:prstGeom prst="rect">
              <a:avLst/>
            </a:prstGeom>
            <a:noFill/>
          </p:spPr>
          <p:txBody>
            <a:bodyPr wrap="square" rtlCol="0">
              <a:spAutoFit/>
            </a:bodyPr>
            <a:lstStyle/>
            <a:p>
              <a:pPr algn="l">
                <a:spcAft>
                  <a:spcPts val="200"/>
                </a:spcAft>
              </a:pPr>
              <a:r>
                <a:rPr lang="en-US" sz="1300" b="1" dirty="0">
                  <a:solidFill>
                    <a:srgbClr val="FF33CC"/>
                  </a:solidFill>
                  <a:latin typeface="Calibri" panose="020F0502020204030204" pitchFamily="34" charset="0"/>
                  <a:cs typeface="Calibri" panose="020F0502020204030204" pitchFamily="34" charset="0"/>
                </a:rPr>
                <a:t>y = 20 mm</a:t>
              </a:r>
            </a:p>
            <a:p>
              <a:pPr algn="l">
                <a:spcBef>
                  <a:spcPts val="0"/>
                </a:spcBef>
                <a:spcAft>
                  <a:spcPts val="200"/>
                </a:spcAft>
              </a:pPr>
              <a:r>
                <a:rPr lang="en-US" sz="1300" b="1" dirty="0">
                  <a:solidFill>
                    <a:srgbClr val="0033CC"/>
                  </a:solidFill>
                  <a:latin typeface="Calibri" panose="020F0502020204030204" pitchFamily="34" charset="0"/>
                  <a:cs typeface="Calibri" panose="020F0502020204030204" pitchFamily="34" charset="0"/>
                </a:rPr>
                <a:t>y = 10 mm</a:t>
              </a:r>
            </a:p>
            <a:p>
              <a:pPr algn="l">
                <a:spcBef>
                  <a:spcPts val="0"/>
                </a:spcBef>
                <a:spcAft>
                  <a:spcPts val="200"/>
                </a:spcAft>
              </a:pPr>
              <a:r>
                <a:rPr lang="en-US" sz="1300" b="1" dirty="0">
                  <a:solidFill>
                    <a:srgbClr val="FF0000"/>
                  </a:solidFill>
                  <a:latin typeface="Calibri" panose="020F0502020204030204" pitchFamily="34" charset="0"/>
                  <a:cs typeface="Calibri" panose="020F0502020204030204" pitchFamily="34" charset="0"/>
                </a:rPr>
                <a:t>y =   0 mm</a:t>
              </a:r>
            </a:p>
          </p:txBody>
        </p:sp>
      </p:grpSp>
      <p:sp>
        <p:nvSpPr>
          <p:cNvPr id="64" name="Text Box 3"/>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Simulations for Button BPM at Synchrotron Light Sources</a:t>
            </a:r>
          </a:p>
        </p:txBody>
      </p:sp>
      <p:sp>
        <p:nvSpPr>
          <p:cNvPr id="6" name="Textfeld 5"/>
          <p:cNvSpPr txBox="1"/>
          <p:nvPr/>
        </p:nvSpPr>
        <p:spPr>
          <a:xfrm>
            <a:off x="59965" y="763929"/>
            <a:ext cx="7552683" cy="646331"/>
          </a:xfrm>
          <a:prstGeom prst="rect">
            <a:avLst/>
          </a:prstGeom>
          <a:noFill/>
        </p:spPr>
        <p:txBody>
          <a:bodyPr wrap="square" rtlCol="0">
            <a:spAutoFit/>
          </a:bodyPr>
          <a:lstStyle/>
          <a:p>
            <a:pPr algn="l"/>
            <a:r>
              <a:rPr lang="en-US" i="1" dirty="0">
                <a:latin typeface="Calibri" panose="020F0502020204030204" pitchFamily="34" charset="0"/>
                <a:cs typeface="Calibri" panose="020F0502020204030204" pitchFamily="34" charset="0"/>
              </a:rPr>
              <a:t>Example:</a:t>
            </a:r>
            <a:r>
              <a:rPr lang="en-US" dirty="0">
                <a:latin typeface="Calibri" panose="020F0502020204030204" pitchFamily="34" charset="0"/>
                <a:cs typeface="Calibri" panose="020F0502020204030204" pitchFamily="34" charset="0"/>
              </a:rPr>
              <a:t> Simulation for ALBA light source for 72 x 28 mm</a:t>
            </a:r>
            <a:r>
              <a:rPr lang="en-US" baseline="30000" dirty="0">
                <a:latin typeface="Calibri" panose="020F0502020204030204" pitchFamily="34" charset="0"/>
                <a:cs typeface="Calibri" panose="020F0502020204030204" pitchFamily="34" charset="0"/>
              </a:rPr>
              <a:t>2</a:t>
            </a:r>
            <a:r>
              <a:rPr lang="en-US" dirty="0">
                <a:latin typeface="Calibri" panose="020F0502020204030204" pitchFamily="34" charset="0"/>
                <a:cs typeface="Calibri" panose="020F0502020204030204" pitchFamily="34" charset="0"/>
              </a:rPr>
              <a:t> chamber</a:t>
            </a:r>
          </a:p>
          <a:p>
            <a:pPr algn="l">
              <a:spcBef>
                <a:spcPts val="0"/>
              </a:spcBef>
            </a:pPr>
            <a:r>
              <a:rPr lang="en-US" altLang="de-DE" b="1" dirty="0">
                <a:latin typeface="Calibri" panose="020F0502020204030204" pitchFamily="34" charset="0"/>
                <a:cs typeface="Calibri" panose="020F0502020204030204" pitchFamily="34" charset="0"/>
                <a:sym typeface="Symbol" pitchFamily="18" charset="2"/>
              </a:rPr>
              <a:t>Optimization:</a:t>
            </a:r>
            <a:r>
              <a:rPr lang="en-US" altLang="de-DE" dirty="0">
                <a:latin typeface="Calibri" panose="020F0502020204030204" pitchFamily="34" charset="0"/>
                <a:cs typeface="Calibri" panose="020F0502020204030204" pitchFamily="34" charset="0"/>
                <a:sym typeface="Symbol" pitchFamily="18" charset="2"/>
              </a:rPr>
              <a:t> horizontal distance and size of buttons</a:t>
            </a:r>
            <a:r>
              <a:rPr lang="en-US" dirty="0">
                <a:latin typeface="Calibri" panose="020F0502020204030204" pitchFamily="34" charset="0"/>
                <a:cs typeface="Calibri" panose="020F0502020204030204" pitchFamily="34" charset="0"/>
              </a:rPr>
              <a:t> </a:t>
            </a:r>
          </a:p>
        </p:txBody>
      </p:sp>
      <p:sp>
        <p:nvSpPr>
          <p:cNvPr id="10" name="Textfeld 9"/>
          <p:cNvSpPr txBox="1"/>
          <p:nvPr/>
        </p:nvSpPr>
        <p:spPr>
          <a:xfrm>
            <a:off x="44438" y="5899580"/>
            <a:ext cx="9099562" cy="369332"/>
          </a:xfrm>
          <a:prstGeom prst="rect">
            <a:avLst/>
          </a:prstGeom>
          <a:noFill/>
        </p:spPr>
        <p:txBody>
          <a:bodyPr wrap="square" rtlCol="0">
            <a:spAutoFit/>
          </a:bodyPr>
          <a:lstStyle/>
          <a:p>
            <a:pPr algn="l"/>
            <a:r>
              <a:rPr lang="en-US" b="1" dirty="0">
                <a:latin typeface="Calibri" panose="020F0502020204030204" pitchFamily="34" charset="0"/>
                <a:cs typeface="Calibri" panose="020F0502020204030204" pitchFamily="34" charset="0"/>
              </a:rPr>
              <a:t>Result</a:t>
            </a:r>
            <a:r>
              <a:rPr lang="en-US" dirty="0">
                <a:latin typeface="Calibri" panose="020F0502020204030204" pitchFamily="34" charset="0"/>
                <a:cs typeface="Calibri" panose="020F0502020204030204" pitchFamily="34" charset="0"/>
              </a:rPr>
              <a:t>: non-linearity and </a:t>
            </a:r>
            <a:r>
              <a:rPr lang="en-US" b="1" i="1" dirty="0" err="1">
                <a:latin typeface="Calibri" panose="020F0502020204030204" pitchFamily="34" charset="0"/>
                <a:cs typeface="Calibri" panose="020F0502020204030204" pitchFamily="34" charset="0"/>
              </a:rPr>
              <a:t>xy</a:t>
            </a:r>
            <a:r>
              <a:rPr lang="en-US" dirty="0">
                <a:latin typeface="Calibri" panose="020F0502020204030204" pitchFamily="34" charset="0"/>
                <a:cs typeface="Calibri" panose="020F0502020204030204" pitchFamily="34" charset="0"/>
              </a:rPr>
              <a:t>-coupling occur in dependence of button size and position</a:t>
            </a:r>
          </a:p>
        </p:txBody>
      </p:sp>
      <p:sp>
        <p:nvSpPr>
          <p:cNvPr id="67" name="Textfeld 66"/>
          <p:cNvSpPr txBox="1"/>
          <p:nvPr/>
        </p:nvSpPr>
        <p:spPr>
          <a:xfrm>
            <a:off x="784192" y="4358082"/>
            <a:ext cx="819461" cy="492443"/>
          </a:xfrm>
          <a:prstGeom prst="rect">
            <a:avLst/>
          </a:prstGeom>
          <a:noFill/>
        </p:spPr>
        <p:txBody>
          <a:bodyPr wrap="square" rtlCol="0">
            <a:spAutoFit/>
          </a:bodyPr>
          <a:lstStyle/>
          <a:p>
            <a:pPr algn="l">
              <a:spcBef>
                <a:spcPts val="0"/>
              </a:spcBef>
            </a:pPr>
            <a:r>
              <a:rPr lang="en-US" sz="1300" b="1" dirty="0">
                <a:latin typeface="Calibri" panose="020F0502020204030204" pitchFamily="34" charset="0"/>
                <a:cs typeface="Calibri" panose="020F0502020204030204" pitchFamily="34" charset="0"/>
              </a:rPr>
              <a:t>1 mm </a:t>
            </a:r>
          </a:p>
          <a:p>
            <a:pPr algn="l">
              <a:spcBef>
                <a:spcPts val="0"/>
              </a:spcBef>
            </a:pPr>
            <a:r>
              <a:rPr lang="en-US" sz="1300" b="1" dirty="0">
                <a:latin typeface="Calibri" panose="020F0502020204030204" pitchFamily="34" charset="0"/>
                <a:cs typeface="Calibri" panose="020F0502020204030204" pitchFamily="34" charset="0"/>
              </a:rPr>
              <a:t>steps</a:t>
            </a:r>
          </a:p>
        </p:txBody>
      </p:sp>
      <p:sp>
        <p:nvSpPr>
          <p:cNvPr id="68" name="Textfeld 67"/>
          <p:cNvSpPr txBox="1"/>
          <p:nvPr/>
        </p:nvSpPr>
        <p:spPr>
          <a:xfrm>
            <a:off x="1403782" y="2422694"/>
            <a:ext cx="1539777" cy="292388"/>
          </a:xfrm>
          <a:prstGeom prst="rect">
            <a:avLst/>
          </a:prstGeom>
          <a:noFill/>
        </p:spPr>
        <p:txBody>
          <a:bodyPr wrap="square" rtlCol="0">
            <a:spAutoFit/>
          </a:bodyPr>
          <a:lstStyle/>
          <a:p>
            <a:pPr algn="l">
              <a:spcBef>
                <a:spcPts val="0"/>
              </a:spcBef>
            </a:pPr>
            <a:r>
              <a:rPr lang="en-US" sz="1300" b="1" dirty="0">
                <a:latin typeface="Calibri" panose="020F0502020204030204" pitchFamily="34" charset="0"/>
                <a:cs typeface="Calibri" panose="020F0502020204030204" pitchFamily="34" charset="0"/>
              </a:rPr>
              <a:t>1 mm  steps</a:t>
            </a:r>
          </a:p>
        </p:txBody>
      </p:sp>
      <p:cxnSp>
        <p:nvCxnSpPr>
          <p:cNvPr id="70" name="Gerade Verbindung mit Pfeil 69"/>
          <p:cNvCxnSpPr/>
          <p:nvPr/>
        </p:nvCxnSpPr>
        <p:spPr bwMode="auto">
          <a:xfrm flipV="1">
            <a:off x="4582613" y="4802656"/>
            <a:ext cx="443604" cy="23376"/>
          </a:xfrm>
          <a:prstGeom prst="straightConnector1">
            <a:avLst/>
          </a:prstGeom>
          <a:solidFill>
            <a:schemeClr val="accent1"/>
          </a:solidFill>
          <a:ln w="12700" cap="flat" cmpd="sng" algn="ctr">
            <a:solidFill>
              <a:srgbClr val="000000"/>
            </a:solidFill>
            <a:prstDash val="solid"/>
            <a:round/>
            <a:headEnd type="none"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4" name="Gerade Verbindung mit Pfeil 73"/>
          <p:cNvCxnSpPr/>
          <p:nvPr/>
        </p:nvCxnSpPr>
        <p:spPr bwMode="auto">
          <a:xfrm flipV="1">
            <a:off x="4583056" y="4453059"/>
            <a:ext cx="6292" cy="372973"/>
          </a:xfrm>
          <a:prstGeom prst="straightConnector1">
            <a:avLst/>
          </a:prstGeom>
          <a:solidFill>
            <a:schemeClr val="accent1"/>
          </a:solidFill>
          <a:ln w="12700" cap="flat" cmpd="sng" algn="ctr">
            <a:solidFill>
              <a:srgbClr val="000000"/>
            </a:solidFill>
            <a:prstDash val="solid"/>
            <a:round/>
            <a:headEnd type="none"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Textfeld 74"/>
          <p:cNvSpPr txBox="1"/>
          <p:nvPr/>
        </p:nvSpPr>
        <p:spPr>
          <a:xfrm>
            <a:off x="4591726" y="4286664"/>
            <a:ext cx="341600" cy="276999"/>
          </a:xfrm>
          <a:prstGeom prst="rect">
            <a:avLst/>
          </a:prstGeom>
          <a:noFill/>
        </p:spPr>
        <p:txBody>
          <a:bodyPr wrap="square" rtlCol="0">
            <a:spAutoFit/>
          </a:bodyPr>
          <a:lstStyle/>
          <a:p>
            <a:pPr algn="l"/>
            <a:r>
              <a:rPr lang="en-US" sz="1200" dirty="0">
                <a:latin typeface="Calibri" panose="020F0502020204030204" pitchFamily="34" charset="0"/>
                <a:cs typeface="Calibri" panose="020F0502020204030204" pitchFamily="34" charset="0"/>
              </a:rPr>
              <a:t>y</a:t>
            </a:r>
          </a:p>
        </p:txBody>
      </p:sp>
      <p:sp>
        <p:nvSpPr>
          <p:cNvPr id="76" name="Textfeld 75"/>
          <p:cNvSpPr txBox="1"/>
          <p:nvPr/>
        </p:nvSpPr>
        <p:spPr>
          <a:xfrm>
            <a:off x="4723142" y="4537112"/>
            <a:ext cx="341600" cy="276999"/>
          </a:xfrm>
          <a:prstGeom prst="rect">
            <a:avLst/>
          </a:prstGeom>
          <a:noFill/>
        </p:spPr>
        <p:txBody>
          <a:bodyPr wrap="square" rtlCol="0">
            <a:spAutoFit/>
          </a:bodyPr>
          <a:lstStyle/>
          <a:p>
            <a:pPr algn="l"/>
            <a:r>
              <a:rPr lang="en-US" sz="1200" dirty="0">
                <a:latin typeface="Calibri" panose="020F0502020204030204" pitchFamily="34" charset="0"/>
                <a:cs typeface="Calibri" panose="020F0502020204030204" pitchFamily="34" charset="0"/>
              </a:rPr>
              <a:t>x</a:t>
            </a:r>
          </a:p>
        </p:txBody>
      </p:sp>
      <p:sp>
        <p:nvSpPr>
          <p:cNvPr id="79" name="Text Box 11"/>
          <p:cNvSpPr txBox="1">
            <a:spLocks noChangeArrowheads="1"/>
          </p:cNvSpPr>
          <p:nvPr/>
        </p:nvSpPr>
        <p:spPr bwMode="auto">
          <a:xfrm>
            <a:off x="5972529" y="1073710"/>
            <a:ext cx="275680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dirty="0">
                <a:latin typeface="Calibri" panose="020F0502020204030204" pitchFamily="34" charset="0"/>
                <a:cs typeface="Calibri" panose="020F0502020204030204" pitchFamily="34" charset="0"/>
              </a:rPr>
              <a:t>from A.A. </a:t>
            </a:r>
            <a:r>
              <a:rPr lang="en-US" altLang="de-DE" sz="1400" dirty="0" err="1">
                <a:latin typeface="Calibri" panose="020F0502020204030204" pitchFamily="34" charset="0"/>
                <a:cs typeface="Calibri" panose="020F0502020204030204" pitchFamily="34" charset="0"/>
              </a:rPr>
              <a:t>Nosych</a:t>
            </a:r>
            <a:r>
              <a:rPr lang="en-US" altLang="de-DE" sz="1400" dirty="0">
                <a:latin typeface="Calibri" panose="020F0502020204030204" pitchFamily="34" charset="0"/>
                <a:cs typeface="Calibri" panose="020F0502020204030204" pitchFamily="34" charset="0"/>
              </a:rPr>
              <a:t> et al., IBIC’14</a:t>
            </a:r>
          </a:p>
        </p:txBody>
      </p:sp>
    </p:spTree>
    <p:extLst>
      <p:ext uri="{BB962C8B-B14F-4D97-AF65-F5344CB8AC3E}">
        <p14:creationId xmlns:p14="http://schemas.microsoft.com/office/powerpoint/2010/main" val="3671382937"/>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3"/>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252000" rIns="14400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Poll concerning Button BPMs and Signal Shape</a:t>
            </a:r>
          </a:p>
        </p:txBody>
      </p:sp>
      <p:sp>
        <p:nvSpPr>
          <p:cNvPr id="14343" name="Text Box 7"/>
          <p:cNvSpPr txBox="1">
            <a:spLocks noChangeArrowheads="1"/>
          </p:cNvSpPr>
          <p:nvPr/>
        </p:nvSpPr>
        <p:spPr bwMode="auto">
          <a:xfrm>
            <a:off x="361716" y="869880"/>
            <a:ext cx="3852684"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latin typeface="Calibri" panose="020F0502020204030204" pitchFamily="34" charset="0"/>
                <a:cs typeface="Calibri" panose="020F0502020204030204" pitchFamily="34" charset="0"/>
              </a:rPr>
              <a:t>Poll 5.7: </a:t>
            </a:r>
          </a:p>
          <a:p>
            <a:pPr algn="l"/>
            <a:r>
              <a:rPr lang="en-GB" altLang="de-DE" sz="1600" dirty="0">
                <a:latin typeface="Calibri" panose="020F0502020204030204" pitchFamily="34" charset="0"/>
                <a:cs typeface="Calibri" panose="020F0502020204030204" pitchFamily="34" charset="0"/>
              </a:rPr>
              <a:t>What is correct? For button BPMs the position sensitivity </a:t>
            </a:r>
            <a:r>
              <a:rPr lang="en-GB" altLang="de-DE" sz="1600" b="1" i="1" dirty="0">
                <a:latin typeface="Calibri" panose="020F0502020204030204" pitchFamily="34" charset="0"/>
                <a:cs typeface="Calibri" panose="020F0502020204030204" pitchFamily="34" charset="0"/>
              </a:rPr>
              <a:t>S(x)</a:t>
            </a:r>
            <a:r>
              <a:rPr lang="en-GB" altLang="de-DE" sz="1600" dirty="0">
                <a:latin typeface="Calibri" panose="020F0502020204030204" pitchFamily="34" charset="0"/>
                <a:cs typeface="Calibri" panose="020F0502020204030204" pitchFamily="34" charset="0"/>
              </a:rPr>
              <a:t> is …</a:t>
            </a:r>
          </a:p>
          <a:p>
            <a:pPr marL="342900" indent="-342900" algn="l">
              <a:buFont typeface="+mj-lt"/>
              <a:buAutoNum type="arabicParenR"/>
            </a:pPr>
            <a:r>
              <a:rPr lang="en-GB" altLang="de-DE" sz="1600" b="1" dirty="0">
                <a:latin typeface="Calibri" panose="020F0502020204030204" pitchFamily="34" charset="0"/>
                <a:cs typeface="Calibri" panose="020F0502020204030204" pitchFamily="34" charset="0"/>
              </a:rPr>
              <a:t>in</a:t>
            </a:r>
            <a:r>
              <a:rPr lang="en-GB" altLang="de-DE" sz="1600" dirty="0">
                <a:latin typeface="Calibri" panose="020F0502020204030204" pitchFamily="34" charset="0"/>
                <a:cs typeface="Calibri" panose="020F0502020204030204" pitchFamily="34" charset="0"/>
              </a:rPr>
              <a:t>dependent with respect to the beam-pipe size</a:t>
            </a:r>
          </a:p>
          <a:p>
            <a:pPr marL="342900" indent="-342900" algn="l">
              <a:buFont typeface="+mj-lt"/>
              <a:buAutoNum type="arabicParenR"/>
            </a:pPr>
            <a:r>
              <a:rPr lang="en-GB" altLang="de-DE" sz="1600" b="1" dirty="0">
                <a:latin typeface="Calibri" panose="020F0502020204030204" pitchFamily="34" charset="0"/>
                <a:cs typeface="Calibri" panose="020F0502020204030204" pitchFamily="34" charset="0"/>
              </a:rPr>
              <a:t>linear</a:t>
            </a:r>
            <a:r>
              <a:rPr lang="en-GB" altLang="de-DE" sz="1600" dirty="0">
                <a:latin typeface="Calibri" panose="020F0502020204030204" pitchFamily="34" charset="0"/>
                <a:cs typeface="Calibri" panose="020F0502020204030204" pitchFamily="34" charset="0"/>
              </a:rPr>
              <a:t> with respect to </a:t>
            </a:r>
            <a:r>
              <a:rPr lang="en-GB" altLang="de-DE" sz="1600" b="1" i="1" dirty="0">
                <a:latin typeface="Calibri" panose="020F0502020204030204" pitchFamily="34" charset="0"/>
                <a:cs typeface="Calibri" panose="020F0502020204030204" pitchFamily="34" charset="0"/>
              </a:rPr>
              <a:t>x </a:t>
            </a:r>
            <a:r>
              <a:rPr lang="en-GB" altLang="de-DE" sz="1600" dirty="0">
                <a:latin typeface="Calibri" panose="020F0502020204030204" pitchFamily="34" charset="0"/>
                <a:cs typeface="Calibri" panose="020F0502020204030204" pitchFamily="34" charset="0"/>
              </a:rPr>
              <a:t>(</a:t>
            </a:r>
            <a:r>
              <a:rPr lang="en-GB" altLang="de-DE" sz="1600" b="1" dirty="0">
                <a:latin typeface="Calibri" panose="020F0502020204030204" pitchFamily="34" charset="0"/>
                <a:cs typeface="Calibri" panose="020F0502020204030204" pitchFamily="34" charset="0"/>
              </a:rPr>
              <a:t>in</a:t>
            </a:r>
            <a:r>
              <a:rPr lang="en-GB" altLang="de-DE" sz="1600" dirty="0">
                <a:latin typeface="Calibri" panose="020F0502020204030204" pitchFamily="34" charset="0"/>
                <a:cs typeface="Calibri" panose="020F0502020204030204" pitchFamily="34" charset="0"/>
              </a:rPr>
              <a:t>dependent on the button geometry)</a:t>
            </a:r>
          </a:p>
          <a:p>
            <a:pPr marL="342900" indent="-342900" algn="l">
              <a:buFont typeface="+mj-lt"/>
              <a:buAutoNum type="arabicParenR"/>
            </a:pPr>
            <a:r>
              <a:rPr lang="en-GB" altLang="de-DE" sz="1600" b="1" dirty="0">
                <a:latin typeface="Calibri" panose="020F0502020204030204" pitchFamily="34" charset="0"/>
                <a:cs typeface="Calibri" panose="020F0502020204030204" pitchFamily="34" charset="0"/>
              </a:rPr>
              <a:t>non-linear</a:t>
            </a:r>
            <a:r>
              <a:rPr lang="en-GB" altLang="de-DE" sz="1600" dirty="0">
                <a:latin typeface="Calibri" panose="020F0502020204030204" pitchFamily="34" charset="0"/>
                <a:cs typeface="Calibri" panose="020F0502020204030204" pitchFamily="34" charset="0"/>
              </a:rPr>
              <a:t> with respect to </a:t>
            </a:r>
            <a:r>
              <a:rPr lang="en-GB" altLang="de-DE" sz="1600" b="1" i="1" dirty="0">
                <a:latin typeface="Calibri" panose="020F0502020204030204" pitchFamily="34" charset="0"/>
                <a:cs typeface="Calibri" panose="020F0502020204030204" pitchFamily="34" charset="0"/>
              </a:rPr>
              <a:t>x </a:t>
            </a:r>
            <a:r>
              <a:rPr lang="en-GB" altLang="de-DE" sz="1600" dirty="0">
                <a:latin typeface="Calibri" panose="020F0502020204030204" pitchFamily="34" charset="0"/>
                <a:cs typeface="Calibri" panose="020F0502020204030204" pitchFamily="34" charset="0"/>
              </a:rPr>
              <a:t>(it depends on the button geometry)</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The horizontal </a:t>
            </a:r>
            <a:r>
              <a:rPr lang="en-GB" altLang="de-DE" sz="1600" b="1" i="1" dirty="0">
                <a:latin typeface="Calibri" panose="020F0502020204030204" pitchFamily="34" charset="0"/>
                <a:cs typeface="Calibri" panose="020F0502020204030204" pitchFamily="34" charset="0"/>
              </a:rPr>
              <a:t>S(x)</a:t>
            </a:r>
            <a:r>
              <a:rPr lang="en-GB" altLang="de-DE" sz="1600" dirty="0">
                <a:latin typeface="Calibri" panose="020F0502020204030204" pitchFamily="34" charset="0"/>
                <a:cs typeface="Calibri" panose="020F0502020204030204" pitchFamily="34" charset="0"/>
              </a:rPr>
              <a:t> is </a:t>
            </a:r>
            <a:r>
              <a:rPr lang="en-GB" altLang="de-DE" sz="1600" b="1" dirty="0">
                <a:latin typeface="Calibri" panose="020F0502020204030204" pitchFamily="34" charset="0"/>
                <a:cs typeface="Calibri" panose="020F0502020204030204" pitchFamily="34" charset="0"/>
              </a:rPr>
              <a:t>in</a:t>
            </a:r>
            <a:r>
              <a:rPr lang="en-GB" altLang="de-DE" sz="1600" dirty="0">
                <a:latin typeface="Calibri" panose="020F0502020204030204" pitchFamily="34" charset="0"/>
                <a:cs typeface="Calibri" panose="020F0502020204030204" pitchFamily="34" charset="0"/>
              </a:rPr>
              <a:t>dependent on the vertical beam offset </a:t>
            </a:r>
            <a:r>
              <a:rPr lang="en-GB" altLang="de-DE" sz="1600" b="1" i="1" dirty="0">
                <a:latin typeface="Calibri" panose="020F0502020204030204" pitchFamily="34" charset="0"/>
                <a:cs typeface="Calibri" panose="020F0502020204030204" pitchFamily="34" charset="0"/>
              </a:rPr>
              <a:t>y</a:t>
            </a:r>
            <a:endParaRPr lang="en-GB" altLang="de-DE" sz="1600" dirty="0">
              <a:latin typeface="Calibri" panose="020F0502020204030204" pitchFamily="34" charset="0"/>
              <a:cs typeface="Calibri" panose="020F0502020204030204" pitchFamily="34" charset="0"/>
            </a:endParaRPr>
          </a:p>
        </p:txBody>
      </p:sp>
      <p:sp>
        <p:nvSpPr>
          <p:cNvPr id="5" name="Text Box 7"/>
          <p:cNvSpPr txBox="1">
            <a:spLocks noChangeArrowheads="1"/>
          </p:cNvSpPr>
          <p:nvPr/>
        </p:nvSpPr>
        <p:spPr bwMode="auto">
          <a:xfrm>
            <a:off x="4655440" y="869880"/>
            <a:ext cx="4488560"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latin typeface="Calibri" panose="020F0502020204030204" pitchFamily="34" charset="0"/>
                <a:cs typeface="Calibri" panose="020F0502020204030204" pitchFamily="34" charset="0"/>
              </a:rPr>
              <a:t>Poll 5.8: </a:t>
            </a:r>
          </a:p>
          <a:p>
            <a:pPr algn="l"/>
            <a:r>
              <a:rPr lang="en-GB" altLang="de-DE" sz="1600" dirty="0">
                <a:latin typeface="Calibri" panose="020F0502020204030204" pitchFamily="34" charset="0"/>
                <a:cs typeface="Calibri" panose="020F0502020204030204" pitchFamily="34" charset="0"/>
              </a:rPr>
              <a:t>Assume a small button BPM with a cut-off frequency of </a:t>
            </a:r>
            <a:r>
              <a:rPr lang="en-GB" altLang="de-DE" sz="1600" b="1" i="1" dirty="0" err="1">
                <a:latin typeface="Calibri" panose="020F0502020204030204" pitchFamily="34" charset="0"/>
                <a:cs typeface="Calibri" panose="020F0502020204030204" pitchFamily="34" charset="0"/>
              </a:rPr>
              <a:t>f</a:t>
            </a:r>
            <a:r>
              <a:rPr lang="en-GB" altLang="de-DE" sz="1600" b="1" i="1" baseline="-25000" dirty="0" err="1">
                <a:latin typeface="Calibri" panose="020F0502020204030204" pitchFamily="34" charset="0"/>
                <a:cs typeface="Calibri" panose="020F0502020204030204" pitchFamily="34" charset="0"/>
              </a:rPr>
              <a:t>cut</a:t>
            </a:r>
            <a:r>
              <a:rPr lang="en-GB" altLang="de-DE" sz="1600" b="1" i="1" dirty="0">
                <a:latin typeface="Calibri" panose="020F0502020204030204" pitchFamily="34" charset="0"/>
                <a:cs typeface="Calibri" panose="020F0502020204030204" pitchFamily="34" charset="0"/>
              </a:rPr>
              <a:t> </a:t>
            </a:r>
            <a:r>
              <a:rPr lang="en-GB" altLang="de-DE" sz="1600" dirty="0">
                <a:latin typeface="Calibri" panose="020F0502020204030204" pitchFamily="34" charset="0"/>
                <a:cs typeface="Calibri" panose="020F0502020204030204" pitchFamily="34" charset="0"/>
              </a:rPr>
              <a:t>= 3 GHz and a beam bunch of 1 ns length. The signal is proportional …</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to the bunch current</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to the derivative of the bunch current</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to the button diameter</a:t>
            </a:r>
          </a:p>
          <a:p>
            <a:pPr algn="l"/>
            <a:endParaRPr lang="en-GB" altLang="de-DE" sz="1600" dirty="0">
              <a:latin typeface="Calibri" panose="020F0502020204030204" pitchFamily="34" charset="0"/>
              <a:cs typeface="Calibri" panose="020F0502020204030204" pitchFamily="34" charset="0"/>
            </a:endParaRPr>
          </a:p>
        </p:txBody>
      </p:sp>
      <p:grpSp>
        <p:nvGrpSpPr>
          <p:cNvPr id="10" name="Gruppieren 9">
            <a:extLst>
              <a:ext uri="{FF2B5EF4-FFF2-40B4-BE49-F238E27FC236}">
                <a16:creationId xmlns:a16="http://schemas.microsoft.com/office/drawing/2014/main" id="{8804CF7A-8576-41C8-B3D6-FACD89943F7E}"/>
              </a:ext>
            </a:extLst>
          </p:cNvPr>
          <p:cNvGrpSpPr/>
          <p:nvPr/>
        </p:nvGrpSpPr>
        <p:grpSpPr>
          <a:xfrm>
            <a:off x="7066754" y="4177661"/>
            <a:ext cx="1969078" cy="2271741"/>
            <a:chOff x="7055179" y="3633650"/>
            <a:chExt cx="1969078" cy="2271741"/>
          </a:xfrm>
        </p:grpSpPr>
        <p:pic>
          <p:nvPicPr>
            <p:cNvPr id="11" name="Grafik 10">
              <a:extLst>
                <a:ext uri="{FF2B5EF4-FFF2-40B4-BE49-F238E27FC236}">
                  <a16:creationId xmlns:a16="http://schemas.microsoft.com/office/drawing/2014/main" id="{B706F7AB-59A8-46C4-819E-D2379D04F7B8}"/>
                </a:ext>
              </a:extLst>
            </p:cNvPr>
            <p:cNvPicPr>
              <a:picLocks noChangeAspect="1"/>
            </p:cNvPicPr>
            <p:nvPr/>
          </p:nvPicPr>
          <p:blipFill>
            <a:blip r:embed="rId3"/>
            <a:stretch>
              <a:fillRect/>
            </a:stretch>
          </p:blipFill>
          <p:spPr>
            <a:xfrm>
              <a:off x="7177734" y="3633650"/>
              <a:ext cx="1531937" cy="1531937"/>
            </a:xfrm>
            <a:prstGeom prst="rect">
              <a:avLst/>
            </a:prstGeom>
          </p:spPr>
        </p:pic>
        <p:sp>
          <p:nvSpPr>
            <p:cNvPr id="12" name="TextBox 7">
              <a:extLst>
                <a:ext uri="{FF2B5EF4-FFF2-40B4-BE49-F238E27FC236}">
                  <a16:creationId xmlns:a16="http://schemas.microsoft.com/office/drawing/2014/main" id="{1F456079-0B90-4428-BD2A-3B60F4DF43B0}"/>
                </a:ext>
              </a:extLst>
            </p:cNvPr>
            <p:cNvSpPr txBox="1"/>
            <p:nvPr/>
          </p:nvSpPr>
          <p:spPr>
            <a:xfrm>
              <a:off x="7055179" y="5207764"/>
              <a:ext cx="1969078" cy="697627"/>
            </a:xfrm>
            <a:prstGeom prst="rect">
              <a:avLst/>
            </a:prstGeom>
          </p:spPr>
          <p:txBody>
            <a:bodyPr vert="horz" wrap="square" lIns="91440" tIns="45720" rIns="91440" bIns="45720" rtlCol="0" anchor="t">
              <a:spAutoFit/>
            </a:bodyPr>
            <a:lstStyle/>
            <a:p>
              <a:pPr algn="l"/>
              <a:r>
                <a:rPr lang="en-GB" dirty="0">
                  <a:latin typeface="Calibri" panose="020F0502020204030204" pitchFamily="34" charset="0"/>
                  <a:cs typeface="Calibri" panose="020F0502020204030204" pitchFamily="34" charset="0"/>
                  <a:hlinkClick r:id="rId4"/>
                </a:rPr>
                <a:t>www.menti.com</a:t>
              </a:r>
              <a:endParaRPr lang="en-GB" dirty="0">
                <a:latin typeface="Calibri" panose="020F0502020204030204" pitchFamily="34" charset="0"/>
                <a:cs typeface="Calibri" panose="020F0502020204030204" pitchFamily="34" charset="0"/>
              </a:endParaRPr>
            </a:p>
            <a:p>
              <a:pPr algn="l">
                <a:spcBef>
                  <a:spcPts val="400"/>
                </a:spcBef>
              </a:pPr>
              <a:r>
                <a:rPr lang="en-GB" dirty="0">
                  <a:latin typeface="Calibri" panose="020F0502020204030204" pitchFamily="34" charset="0"/>
                  <a:cs typeface="Calibri" panose="020F0502020204030204" pitchFamily="34" charset="0"/>
                </a:rPr>
                <a:t>code: </a:t>
              </a:r>
              <a:r>
                <a:rPr lang="en-GB" sz="1800" dirty="0">
                  <a:latin typeface="+mj-lt"/>
                </a:rPr>
                <a:t>1208 6026</a:t>
              </a:r>
            </a:p>
          </p:txBody>
        </p:sp>
      </p:grpSp>
    </p:spTree>
    <p:extLst>
      <p:ext uri="{BB962C8B-B14F-4D97-AF65-F5344CB8AC3E}">
        <p14:creationId xmlns:p14="http://schemas.microsoft.com/office/powerpoint/2010/main" val="412178094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
          <p:cNvSpPr>
            <a:spLocks noGrp="1"/>
          </p:cNvSpPr>
          <p:nvPr>
            <p:ph type="sldNum" sz="quarter" idx="4294967295"/>
          </p:nvPr>
        </p:nvSpPr>
        <p:spPr>
          <a:xfrm>
            <a:off x="7010400" y="6537325"/>
            <a:ext cx="2133600" cy="476250"/>
          </a:xfrm>
          <a:prstGeom prst="rect">
            <a:avLst/>
          </a:prstGeom>
        </p:spPr>
        <p:txBody>
          <a:bodyPr/>
          <a:lstStyle/>
          <a:p>
            <a:pPr>
              <a:defRPr/>
            </a:pPr>
            <a:fld id="{436E6B78-6E9E-469D-AF15-2005E90746A4}" type="slidenum">
              <a:rPr lang="en-US"/>
              <a:pPr>
                <a:defRPr/>
              </a:pPr>
              <a:t>36</a:t>
            </a:fld>
            <a:endParaRPr lang="en-US"/>
          </a:p>
        </p:txBody>
      </p:sp>
      <p:sp>
        <p:nvSpPr>
          <p:cNvPr id="21507"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21508"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600" baseline="30000">
              <a:solidFill>
                <a:srgbClr val="006600"/>
              </a:solidFill>
              <a:latin typeface="Comic Sans MS" pitchFamily="66" charset="0"/>
            </a:endParaRPr>
          </a:p>
        </p:txBody>
      </p:sp>
      <p:sp>
        <p:nvSpPr>
          <p:cNvPr id="21509" name="Text Box 4"/>
          <p:cNvSpPr txBox="1">
            <a:spLocks noChangeArrowheads="1"/>
          </p:cNvSpPr>
          <p:nvPr/>
        </p:nvSpPr>
        <p:spPr bwMode="auto">
          <a:xfrm>
            <a:off x="323850" y="1484313"/>
            <a:ext cx="8550275" cy="3520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dirty="0">
                <a:solidFill>
                  <a:srgbClr val="0000FF"/>
                </a:solidFill>
                <a:latin typeface="Calibri" panose="020F0502020204030204" pitchFamily="34" charset="0"/>
                <a:cs typeface="Calibri" panose="020F0502020204030204" pitchFamily="34" charset="0"/>
              </a:rPr>
              <a:t>Outline:</a:t>
            </a:r>
            <a:r>
              <a:rPr lang="en-US" altLang="de-DE" sz="2000" b="1" dirty="0">
                <a:solidFill>
                  <a:srgbClr val="0000FF"/>
                </a:solidFill>
                <a:latin typeface="Calibri" panose="020F0502020204030204" pitchFamily="34" charset="0"/>
                <a:cs typeface="Calibri" panose="020F0502020204030204" pitchFamily="34" charset="0"/>
              </a:rPr>
              <a:t>     </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cs typeface="Calibri" panose="020F0502020204030204" pitchFamily="34" charset="0"/>
              </a:rPr>
              <a:t> </a:t>
            </a:r>
            <a:r>
              <a:rPr lang="en-US" altLang="de-DE" sz="2000" dirty="0">
                <a:solidFill>
                  <a:srgbClr val="5F5F5F"/>
                </a:solidFill>
                <a:latin typeface="Calibri" panose="020F0502020204030204" pitchFamily="34" charset="0"/>
                <a:cs typeface="Calibri" panose="020F0502020204030204" pitchFamily="34" charset="0"/>
              </a:rPr>
              <a:t>Signal generation </a:t>
            </a:r>
            <a:r>
              <a:rPr lang="en-US" altLang="de-DE" sz="2000" dirty="0">
                <a:solidFill>
                  <a:srgbClr val="5F5F5F"/>
                </a:solidFill>
                <a:latin typeface="Calibri" panose="020F0502020204030204" pitchFamily="34" charset="0"/>
                <a:cs typeface="Calibri" panose="020F0502020204030204" pitchFamily="34" charset="0"/>
                <a:sym typeface="Symbol" pitchFamily="18" charset="2"/>
              </a:rPr>
              <a:t>  transfer impedance</a:t>
            </a:r>
          </a:p>
          <a:p>
            <a:pPr algn="l">
              <a:lnSpc>
                <a:spcPct val="80000"/>
              </a:lnSpc>
              <a:buFont typeface="Wingdings" pitchFamily="2" charset="2"/>
              <a:buChar char="Ø"/>
            </a:pPr>
            <a:r>
              <a:rPr lang="en-US" altLang="de-DE" sz="2000" dirty="0">
                <a:solidFill>
                  <a:srgbClr val="5F5F5F"/>
                </a:solidFill>
                <a:latin typeface="Calibri" panose="020F0502020204030204" pitchFamily="34" charset="0"/>
                <a:cs typeface="Calibri" panose="020F0502020204030204" pitchFamily="34" charset="0"/>
              </a:rPr>
              <a:t> Capacitive </a:t>
            </a:r>
            <a:r>
              <a:rPr lang="en-US" altLang="de-DE" sz="2000" i="1" dirty="0">
                <a:solidFill>
                  <a:srgbClr val="5F5F5F"/>
                </a:solidFill>
                <a:latin typeface="Calibri" panose="020F0502020204030204" pitchFamily="34" charset="0"/>
                <a:cs typeface="Calibri" panose="020F0502020204030204" pitchFamily="34" charset="0"/>
              </a:rPr>
              <a:t>button </a:t>
            </a:r>
            <a:r>
              <a:rPr lang="en-US" altLang="de-DE" sz="2000" dirty="0">
                <a:solidFill>
                  <a:srgbClr val="5F5F5F"/>
                </a:solidFill>
                <a:latin typeface="Calibri" panose="020F0502020204030204" pitchFamily="34" charset="0"/>
                <a:cs typeface="Calibri" panose="020F0502020204030204" pitchFamily="34" charset="0"/>
              </a:rPr>
              <a:t>BPM for high frequencies</a:t>
            </a:r>
          </a:p>
          <a:p>
            <a:pPr algn="l">
              <a:lnSpc>
                <a:spcPct val="80000"/>
              </a:lnSpc>
              <a:buFont typeface="Wingdings" pitchFamily="2" charset="2"/>
              <a:buNone/>
            </a:pPr>
            <a:r>
              <a:rPr lang="en-US" altLang="de-DE" sz="2000" dirty="0">
                <a:solidFill>
                  <a:srgbClr val="5F5F5F"/>
                </a:solidFill>
                <a:latin typeface="Calibri" panose="020F0502020204030204" pitchFamily="34" charset="0"/>
                <a:cs typeface="Calibri" panose="020F0502020204030204" pitchFamily="34" charset="0"/>
              </a:rPr>
              <a:t>    used at most proton LINACs and electron accelerators  </a:t>
            </a:r>
            <a:endParaRPr lang="en-US" altLang="de-DE" sz="2000" dirty="0">
              <a:solidFill>
                <a:srgbClr val="3333CC"/>
              </a:solidFill>
              <a:latin typeface="Calibri" panose="020F0502020204030204" pitchFamily="34" charset="0"/>
              <a:cs typeface="Calibri" panose="020F0502020204030204" pitchFamily="34" charset="0"/>
            </a:endParaRPr>
          </a:p>
          <a:p>
            <a:pPr algn="l">
              <a:lnSpc>
                <a:spcPct val="80000"/>
              </a:lnSpc>
              <a:buFont typeface="Wingdings" pitchFamily="2" charset="2"/>
              <a:buChar char="Ø"/>
            </a:pPr>
            <a:r>
              <a:rPr lang="en-US" altLang="de-DE" sz="2000" dirty="0">
                <a:solidFill>
                  <a:srgbClr val="0000FF"/>
                </a:solidFill>
                <a:latin typeface="Calibri" panose="020F0502020204030204" pitchFamily="34" charset="0"/>
                <a:cs typeface="Calibri" panose="020F0502020204030204" pitchFamily="34" charset="0"/>
              </a:rPr>
              <a:t> Capacitive </a:t>
            </a:r>
            <a:r>
              <a:rPr lang="en-US" altLang="de-DE" sz="2000" b="1" dirty="0">
                <a:solidFill>
                  <a:srgbClr val="0000FF"/>
                </a:solidFill>
                <a:latin typeface="Calibri" panose="020F0502020204030204" pitchFamily="34" charset="0"/>
                <a:cs typeface="Calibri" panose="020F0502020204030204" pitchFamily="34" charset="0"/>
              </a:rPr>
              <a:t>linear-cut</a:t>
            </a:r>
            <a:r>
              <a:rPr lang="en-US" altLang="de-DE" sz="2000" dirty="0">
                <a:solidFill>
                  <a:srgbClr val="0000FF"/>
                </a:solidFill>
                <a:latin typeface="Calibri" panose="020F0502020204030204" pitchFamily="34" charset="0"/>
                <a:cs typeface="Calibri" panose="020F0502020204030204" pitchFamily="34" charset="0"/>
              </a:rPr>
              <a:t> or ‘</a:t>
            </a:r>
            <a:r>
              <a:rPr lang="en-US" altLang="de-DE" sz="2000" b="1" i="1" dirty="0">
                <a:solidFill>
                  <a:srgbClr val="0000FF"/>
                </a:solidFill>
                <a:latin typeface="Calibri" panose="020F0502020204030204" pitchFamily="34" charset="0"/>
                <a:cs typeface="Calibri" panose="020F0502020204030204" pitchFamily="34" charset="0"/>
              </a:rPr>
              <a:t>shoe-box’</a:t>
            </a:r>
            <a:r>
              <a:rPr lang="en-US" altLang="de-DE" sz="2000" dirty="0">
                <a:solidFill>
                  <a:srgbClr val="0000FF"/>
                </a:solidFill>
                <a:latin typeface="Calibri" panose="020F0502020204030204" pitchFamily="34" charset="0"/>
                <a:cs typeface="Calibri" panose="020F0502020204030204" pitchFamily="34" charset="0"/>
              </a:rPr>
              <a:t> BPM for low frequencies</a:t>
            </a:r>
          </a:p>
          <a:p>
            <a:pPr algn="l">
              <a:lnSpc>
                <a:spcPct val="80000"/>
              </a:lnSpc>
              <a:buFont typeface="Wingdings" pitchFamily="2" charset="2"/>
              <a:buNone/>
            </a:pPr>
            <a:r>
              <a:rPr lang="en-US" altLang="de-DE" sz="2000" dirty="0">
                <a:solidFill>
                  <a:srgbClr val="3333CC"/>
                </a:solidFill>
                <a:latin typeface="Calibri" panose="020F0502020204030204" pitchFamily="34" charset="0"/>
                <a:cs typeface="Calibri" panose="020F0502020204030204" pitchFamily="34" charset="0"/>
                <a:sym typeface="Symbol" pitchFamily="18" charset="2"/>
              </a:rPr>
              <a:t>    </a:t>
            </a:r>
            <a:r>
              <a:rPr lang="en-US" altLang="de-DE" sz="2000" dirty="0">
                <a:latin typeface="Calibri" panose="020F0502020204030204" pitchFamily="34" charset="0"/>
                <a:cs typeface="Calibri" panose="020F0502020204030204" pitchFamily="34" charset="0"/>
              </a:rPr>
              <a:t>used at most proton synchrotrons due to linear position reading</a:t>
            </a:r>
            <a:endParaRPr lang="en-US" altLang="de-DE" sz="2000" dirty="0">
              <a:latin typeface="Calibri" panose="020F0502020204030204" pitchFamily="34" charset="0"/>
              <a:cs typeface="Calibri" panose="020F0502020204030204" pitchFamily="34" charset="0"/>
              <a:sym typeface="Symbol" pitchFamily="18" charset="2"/>
            </a:endParaRPr>
          </a:p>
          <a:p>
            <a:pPr algn="l">
              <a:lnSpc>
                <a:spcPct val="80000"/>
              </a:lnSpc>
              <a:buFont typeface="Wingdings" pitchFamily="2" charset="2"/>
              <a:buChar char="Ø"/>
            </a:pPr>
            <a:r>
              <a:rPr lang="en-US" altLang="de-DE" sz="2000" dirty="0">
                <a:solidFill>
                  <a:srgbClr val="3333CC"/>
                </a:solidFill>
                <a:latin typeface="Calibri" panose="020F0502020204030204" pitchFamily="34" charset="0"/>
                <a:cs typeface="Calibri" panose="020F0502020204030204" pitchFamily="34" charset="0"/>
              </a:rPr>
              <a:t> </a:t>
            </a:r>
            <a:r>
              <a:rPr lang="en-US" altLang="de-DE" sz="2000" dirty="0">
                <a:solidFill>
                  <a:srgbClr val="0000FF"/>
                </a:solidFill>
                <a:latin typeface="Calibri" panose="020F0502020204030204" pitchFamily="34" charset="0"/>
                <a:cs typeface="Calibri" panose="020F0502020204030204" pitchFamily="34" charset="0"/>
              </a:rPr>
              <a:t>Electronics for position evaluation</a:t>
            </a:r>
          </a:p>
          <a:p>
            <a:pPr algn="l">
              <a:lnSpc>
                <a:spcPct val="80000"/>
              </a:lnSpc>
              <a:buFont typeface="Wingdings" pitchFamily="2" charset="2"/>
              <a:buChar char="Ø"/>
            </a:pPr>
            <a:r>
              <a:rPr lang="en-US" altLang="de-DE" sz="2000" dirty="0">
                <a:solidFill>
                  <a:srgbClr val="0000FF"/>
                </a:solidFill>
                <a:latin typeface="Calibri" panose="020F0502020204030204" pitchFamily="34" charset="0"/>
                <a:cs typeface="Calibri" panose="020F0502020204030204" pitchFamily="34" charset="0"/>
              </a:rPr>
              <a:t> BPMs for measurement of closed orbit, tune and further lattice functions</a:t>
            </a:r>
          </a:p>
          <a:p>
            <a:pPr algn="l">
              <a:lnSpc>
                <a:spcPct val="80000"/>
              </a:lnSpc>
              <a:buFont typeface="Wingdings" pitchFamily="2" charset="2"/>
              <a:buChar char="Ø"/>
            </a:pPr>
            <a:r>
              <a:rPr lang="en-US" altLang="de-DE" sz="2000" dirty="0">
                <a:solidFill>
                  <a:srgbClr val="0000FF"/>
                </a:solidFill>
                <a:latin typeface="Calibri" panose="020F0502020204030204" pitchFamily="34" charset="0"/>
                <a:cs typeface="Calibri" panose="020F0502020204030204" pitchFamily="34" charset="0"/>
              </a:rPr>
              <a:t> Summary</a:t>
            </a: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55875" y="1443584"/>
            <a:ext cx="3024188" cy="2636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2768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188" y="3964534"/>
            <a:ext cx="3213100" cy="2347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2533" name="Picture 4" descr="BPM-ESR-bunt-xfig"/>
          <p:cNvPicPr>
            <a:picLocks noChangeAspect="1" noChangeArrowheads="1"/>
          </p:cNvPicPr>
          <p:nvPr/>
        </p:nvPicPr>
        <p:blipFill>
          <a:blip r:embed="rId6">
            <a:lum bright="-24000" contrast="42000"/>
            <a:extLst>
              <a:ext uri="{28A0092B-C50C-407E-A947-70E740481C1C}">
                <a14:useLocalDpi xmlns:a14="http://schemas.microsoft.com/office/drawing/2010/main" val="0"/>
              </a:ext>
            </a:extLst>
          </a:blip>
          <a:srcRect/>
          <a:stretch>
            <a:fillRect/>
          </a:stretch>
        </p:blipFill>
        <p:spPr bwMode="auto">
          <a:xfrm>
            <a:off x="5795963" y="1726159"/>
            <a:ext cx="3429000" cy="291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Text Box 5"/>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Linea-cut or ‘Shoe-box’ BPM for Proton Synchrotrons</a:t>
            </a:r>
          </a:p>
        </p:txBody>
      </p:sp>
      <p:sp>
        <p:nvSpPr>
          <p:cNvPr id="22535" name="Text Box 6"/>
          <p:cNvSpPr txBox="1">
            <a:spLocks noChangeArrowheads="1"/>
          </p:cNvSpPr>
          <p:nvPr/>
        </p:nvSpPr>
        <p:spPr bwMode="auto">
          <a:xfrm>
            <a:off x="125413" y="1157834"/>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22536" name="Text Box 7"/>
          <p:cNvSpPr txBox="1">
            <a:spLocks noChangeArrowheads="1"/>
          </p:cNvSpPr>
          <p:nvPr/>
        </p:nvSpPr>
        <p:spPr bwMode="auto">
          <a:xfrm>
            <a:off x="288925" y="835572"/>
            <a:ext cx="8509000" cy="318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Frequency range: 1 MHz &lt; </a:t>
            </a:r>
            <a:r>
              <a:rPr lang="en-US" altLang="de-DE" sz="2000" b="1" i="1" dirty="0" err="1">
                <a:solidFill>
                  <a:srgbClr val="0000FF"/>
                </a:solidFill>
                <a:latin typeface="Calibri" panose="020F0502020204030204" pitchFamily="34" charset="0"/>
                <a:cs typeface="Calibri" panose="020F0502020204030204" pitchFamily="34" charset="0"/>
                <a:sym typeface="Symbol" pitchFamily="18" charset="2"/>
              </a:rPr>
              <a:t>f</a:t>
            </a:r>
            <a:r>
              <a:rPr lang="en-US" altLang="de-DE" sz="2400" b="1" i="1" baseline="-25000" dirty="0" err="1">
                <a:solidFill>
                  <a:srgbClr val="0000FF"/>
                </a:solidFill>
                <a:latin typeface="Calibri" panose="020F0502020204030204" pitchFamily="34" charset="0"/>
                <a:cs typeface="Calibri" panose="020F0502020204030204" pitchFamily="34" charset="0"/>
                <a:sym typeface="Symbol" pitchFamily="18" charset="2"/>
              </a:rPr>
              <a:t>rf</a:t>
            </a:r>
            <a:r>
              <a:rPr lang="en-US" altLang="de-DE" sz="2400" b="1" i="1" baseline="-25000" dirty="0">
                <a:solidFill>
                  <a:srgbClr val="0000FF"/>
                </a:solidFill>
                <a:latin typeface="Calibri" panose="020F0502020204030204" pitchFamily="34" charset="0"/>
                <a:cs typeface="Calibri" panose="020F0502020204030204" pitchFamily="34" charset="0"/>
                <a:sym typeface="Symbol" pitchFamily="18" charset="2"/>
              </a:rPr>
              <a:t> </a:t>
            </a:r>
            <a:r>
              <a:rPr lang="en-US" altLang="de-DE" sz="2000" dirty="0">
                <a:solidFill>
                  <a:srgbClr val="0000FF"/>
                </a:solidFill>
                <a:latin typeface="Calibri" panose="020F0502020204030204" pitchFamily="34" charset="0"/>
                <a:cs typeface="Calibri" panose="020F0502020204030204" pitchFamily="34" charset="0"/>
                <a:sym typeface="Symbol" pitchFamily="18" charset="2"/>
              </a:rPr>
              <a:t>&lt; 10 MHz  bunch-length &gt;&gt; BPM length.</a:t>
            </a:r>
          </a:p>
        </p:txBody>
      </p:sp>
      <p:sp>
        <p:nvSpPr>
          <p:cNvPr id="22537" name="Text Box 8"/>
          <p:cNvSpPr txBox="1">
            <a:spLocks noChangeArrowheads="1"/>
          </p:cNvSpPr>
          <p:nvPr/>
        </p:nvSpPr>
        <p:spPr bwMode="auto">
          <a:xfrm>
            <a:off x="0" y="1430884"/>
            <a:ext cx="4659313" cy="3024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dirty="0">
                <a:solidFill>
                  <a:schemeClr val="tx2"/>
                </a:solidFill>
                <a:latin typeface="Calibri" panose="020F0502020204030204" pitchFamily="34" charset="0"/>
                <a:cs typeface="Calibri" panose="020F0502020204030204" pitchFamily="34" charset="0"/>
              </a:rPr>
              <a:t>Signal is proportional to actual plate length</a:t>
            </a:r>
            <a:r>
              <a:rPr lang="de-DE" altLang="de-DE" dirty="0">
                <a:solidFill>
                  <a:schemeClr val="tx2"/>
                </a:solidFill>
                <a:latin typeface="Calibri" panose="020F0502020204030204" pitchFamily="34" charset="0"/>
                <a:cs typeface="Calibri" panose="020F0502020204030204" pitchFamily="34" charset="0"/>
              </a:rPr>
              <a:t>:</a:t>
            </a:r>
            <a:r>
              <a:rPr lang="de-DE" altLang="de-DE" sz="1600" dirty="0">
                <a:solidFill>
                  <a:schemeClr val="tx2"/>
                </a:solidFill>
                <a:latin typeface="Calibri" panose="020F0502020204030204" pitchFamily="34" charset="0"/>
                <a:cs typeface="Calibri" panose="020F0502020204030204" pitchFamily="34" charset="0"/>
              </a:rPr>
              <a:t> </a:t>
            </a:r>
          </a:p>
          <a:p>
            <a:pPr algn="l" eaLnBrk="1" hangingPunct="1"/>
            <a:endParaRPr lang="de-DE" altLang="de-DE" sz="1600" dirty="0">
              <a:solidFill>
                <a:schemeClr val="tx2"/>
              </a:solidFill>
              <a:latin typeface="Calibri" panose="020F0502020204030204" pitchFamily="34" charset="0"/>
              <a:cs typeface="Calibri" panose="020F0502020204030204" pitchFamily="34" charset="0"/>
            </a:endParaRPr>
          </a:p>
          <a:p>
            <a:pPr algn="l" eaLnBrk="1" hangingPunct="1"/>
            <a:endParaRPr lang="de-DE" altLang="de-DE" sz="1600" dirty="0">
              <a:solidFill>
                <a:schemeClr val="tx2"/>
              </a:solidFill>
              <a:latin typeface="Calibri" panose="020F0502020204030204" pitchFamily="34" charset="0"/>
              <a:cs typeface="Calibri" panose="020F0502020204030204" pitchFamily="34" charset="0"/>
            </a:endParaRPr>
          </a:p>
          <a:p>
            <a:pPr algn="l" eaLnBrk="1" hangingPunct="1"/>
            <a:r>
              <a:rPr lang="en-US" altLang="de-DE" sz="1600" dirty="0">
                <a:solidFill>
                  <a:schemeClr val="tx2"/>
                </a:solidFill>
                <a:latin typeface="Calibri" panose="020F0502020204030204" pitchFamily="34" charset="0"/>
                <a:cs typeface="Calibri" panose="020F0502020204030204" pitchFamily="34" charset="0"/>
              </a:rPr>
              <a:t> </a:t>
            </a:r>
          </a:p>
          <a:p>
            <a:pPr algn="l" eaLnBrk="1" hangingPunct="1">
              <a:buFont typeface="Symbol" pitchFamily="18" charset="2"/>
              <a:buNone/>
            </a:pPr>
            <a:r>
              <a:rPr lang="en-US" altLang="de-DE" sz="2000" b="1" dirty="0">
                <a:solidFill>
                  <a:srgbClr val="0000FF"/>
                </a:solidFill>
                <a:latin typeface="Calibri" panose="020F0502020204030204" pitchFamily="34" charset="0"/>
                <a:cs typeface="Calibri" panose="020F0502020204030204" pitchFamily="34" charset="0"/>
              </a:rPr>
              <a:t>In ideal case: linear reading </a:t>
            </a:r>
          </a:p>
          <a:p>
            <a:pPr algn="l" eaLnBrk="1" hangingPunct="1">
              <a:buFont typeface="Symbol" pitchFamily="18" charset="2"/>
              <a:buNone/>
            </a:pPr>
            <a:endParaRPr lang="en-US" altLang="de-DE" sz="1600" b="1" dirty="0">
              <a:solidFill>
                <a:schemeClr val="accent2"/>
              </a:solidFill>
              <a:latin typeface="Calibri" panose="020F0502020204030204" pitchFamily="34" charset="0"/>
              <a:cs typeface="Calibri" panose="020F0502020204030204" pitchFamily="34" charset="0"/>
            </a:endParaRPr>
          </a:p>
          <a:p>
            <a:pPr algn="l" eaLnBrk="1" hangingPunct="1">
              <a:buFont typeface="Symbol" pitchFamily="18" charset="2"/>
              <a:buChar char="Þ"/>
            </a:pPr>
            <a:endParaRPr lang="en-US" altLang="de-DE" sz="1600" dirty="0">
              <a:solidFill>
                <a:schemeClr val="tx2"/>
              </a:solidFill>
              <a:latin typeface="Calibri" panose="020F0502020204030204" pitchFamily="34" charset="0"/>
              <a:cs typeface="Calibri" panose="020F0502020204030204" pitchFamily="34" charset="0"/>
            </a:endParaRPr>
          </a:p>
          <a:p>
            <a:pPr algn="l" eaLnBrk="1" hangingPunct="1">
              <a:buFont typeface="Symbol" pitchFamily="18" charset="2"/>
              <a:buChar char="Þ"/>
            </a:pPr>
            <a:endParaRPr lang="en-US" altLang="de-DE" sz="1600" dirty="0">
              <a:solidFill>
                <a:schemeClr val="tx2"/>
              </a:solidFill>
              <a:latin typeface="Calibri" panose="020F0502020204030204" pitchFamily="34" charset="0"/>
              <a:cs typeface="Calibri" panose="020F0502020204030204" pitchFamily="34" charset="0"/>
            </a:endParaRPr>
          </a:p>
        </p:txBody>
      </p:sp>
      <p:graphicFrame>
        <p:nvGraphicFramePr>
          <p:cNvPr id="22538" name="Object 9"/>
          <p:cNvGraphicFramePr>
            <a:graphicFrameLocks noChangeAspect="1"/>
          </p:cNvGraphicFramePr>
          <p:nvPr>
            <p:extLst>
              <p:ext uri="{D42A27DB-BD31-4B8C-83A1-F6EECF244321}">
                <p14:modId xmlns:p14="http://schemas.microsoft.com/office/powerpoint/2010/main" val="1656555033"/>
              </p:ext>
            </p:extLst>
          </p:nvPr>
        </p:nvGraphicFramePr>
        <p:xfrm>
          <a:off x="141288" y="3296197"/>
          <a:ext cx="3132137" cy="836612"/>
        </p:xfrm>
        <a:graphic>
          <a:graphicData uri="http://schemas.openxmlformats.org/presentationml/2006/ole">
            <mc:AlternateContent xmlns:mc="http://schemas.openxmlformats.org/markup-compatibility/2006">
              <mc:Choice xmlns:v="urn:schemas-microsoft-com:vml" Requires="v">
                <p:oleObj spid="_x0000_s22960" name="Equation" r:id="rId7" imgW="1714500" imgH="457200" progId="Equation.3">
                  <p:embed/>
                </p:oleObj>
              </mc:Choice>
              <mc:Fallback>
                <p:oleObj name="Equation" r:id="rId7" imgW="1714500" imgH="457200" progId="Equation.3">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1288" y="3296197"/>
                        <a:ext cx="3132137" cy="83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7690" name="Text Box 10"/>
          <p:cNvSpPr txBox="1">
            <a:spLocks noChangeArrowheads="1"/>
          </p:cNvSpPr>
          <p:nvPr/>
        </p:nvSpPr>
        <p:spPr bwMode="auto">
          <a:xfrm>
            <a:off x="3924300" y="4683672"/>
            <a:ext cx="5018088" cy="16214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dirty="0">
                <a:solidFill>
                  <a:srgbClr val="0000FF"/>
                </a:solidFill>
                <a:latin typeface="Calibri" panose="020F0502020204030204" pitchFamily="34" charset="0"/>
                <a:cs typeface="Calibri" panose="020F0502020204030204" pitchFamily="34" charset="0"/>
              </a:rPr>
              <a:t>Linear-cut BPM:</a:t>
            </a:r>
          </a:p>
          <a:p>
            <a:pPr algn="l" eaLnBrk="1" hangingPunct="1">
              <a:lnSpc>
                <a:spcPct val="70000"/>
              </a:lnSpc>
            </a:pPr>
            <a:r>
              <a:rPr lang="en-US" altLang="de-DE" b="1" dirty="0">
                <a:solidFill>
                  <a:srgbClr val="008000"/>
                </a:solidFill>
                <a:latin typeface="Calibri" panose="020F0502020204030204" pitchFamily="34" charset="0"/>
                <a:cs typeface="Calibri" panose="020F0502020204030204" pitchFamily="34" charset="0"/>
              </a:rPr>
              <a:t>Advantage:</a:t>
            </a:r>
            <a:r>
              <a:rPr lang="en-US" altLang="de-DE" dirty="0">
                <a:solidFill>
                  <a:srgbClr val="008000"/>
                </a:solidFill>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Very linear, low frequency dependence</a:t>
            </a:r>
          </a:p>
          <a:p>
            <a:pPr algn="l" eaLnBrk="1" hangingPunct="1">
              <a:lnSpc>
                <a:spcPct val="70000"/>
              </a:lnSpc>
            </a:pPr>
            <a:r>
              <a:rPr lang="en-US" altLang="de-DE" dirty="0">
                <a:latin typeface="Calibri" panose="020F0502020204030204" pitchFamily="34" charset="0"/>
                <a:cs typeface="Calibri" panose="020F0502020204030204" pitchFamily="34" charset="0"/>
              </a:rPr>
              <a:t>	       i.e. position sensitivity </a:t>
            </a:r>
            <a:r>
              <a:rPr lang="en-US" altLang="de-DE" b="1" i="1" dirty="0">
                <a:latin typeface="Calibri" panose="020F0502020204030204" pitchFamily="34" charset="0"/>
                <a:cs typeface="Calibri" panose="020F0502020204030204" pitchFamily="34" charset="0"/>
              </a:rPr>
              <a:t>S </a:t>
            </a:r>
            <a:r>
              <a:rPr lang="en-US" altLang="de-DE" dirty="0">
                <a:latin typeface="Calibri" panose="020F0502020204030204" pitchFamily="34" charset="0"/>
                <a:cs typeface="Calibri" panose="020F0502020204030204" pitchFamily="34" charset="0"/>
              </a:rPr>
              <a:t>is constant</a:t>
            </a:r>
          </a:p>
          <a:p>
            <a:pPr algn="l" eaLnBrk="1" hangingPunct="1">
              <a:lnSpc>
                <a:spcPct val="70000"/>
              </a:lnSpc>
            </a:pPr>
            <a:r>
              <a:rPr lang="en-US" altLang="de-DE" b="1" dirty="0">
                <a:solidFill>
                  <a:srgbClr val="FF0000"/>
                </a:solidFill>
                <a:latin typeface="Calibri" panose="020F0502020204030204" pitchFamily="34" charset="0"/>
                <a:cs typeface="Calibri" panose="020F0502020204030204" pitchFamily="34" charset="0"/>
              </a:rPr>
              <a:t>Disadvantage:</a:t>
            </a:r>
            <a:r>
              <a:rPr lang="en-US" altLang="de-DE" dirty="0">
                <a:solidFill>
                  <a:srgbClr val="FF0000"/>
                </a:solidFill>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Large size, complex mechanics</a:t>
            </a:r>
          </a:p>
          <a:p>
            <a:pPr algn="l" eaLnBrk="1" hangingPunct="1">
              <a:lnSpc>
                <a:spcPct val="70000"/>
              </a:lnSpc>
            </a:pPr>
            <a:r>
              <a:rPr lang="en-US" altLang="de-DE" dirty="0">
                <a:latin typeface="Calibri" panose="020F0502020204030204" pitchFamily="34" charset="0"/>
                <a:cs typeface="Calibri" panose="020F0502020204030204" pitchFamily="34" charset="0"/>
              </a:rPr>
              <a:t>                         high capacitance</a:t>
            </a:r>
          </a:p>
        </p:txBody>
      </p:sp>
      <p:sp>
        <p:nvSpPr>
          <p:cNvPr id="22540" name="Text Box 11"/>
          <p:cNvSpPr txBox="1">
            <a:spLocks noChangeArrowheads="1"/>
          </p:cNvSpPr>
          <p:nvPr/>
        </p:nvSpPr>
        <p:spPr bwMode="auto">
          <a:xfrm>
            <a:off x="5230813" y="1380084"/>
            <a:ext cx="1830387"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1600">
                <a:solidFill>
                  <a:schemeClr val="tx2"/>
                </a:solidFill>
                <a:latin typeface="Calibri" panose="020F0502020204030204" pitchFamily="34" charset="0"/>
                <a:cs typeface="Calibri" panose="020F0502020204030204" pitchFamily="34" charset="0"/>
              </a:rPr>
              <a:t>Size:</a:t>
            </a:r>
            <a:r>
              <a:rPr lang="en-US" altLang="de-DE" sz="2000">
                <a:solidFill>
                  <a:schemeClr val="tx2"/>
                </a:solidFill>
                <a:latin typeface="Calibri" panose="020F0502020204030204" pitchFamily="34" charset="0"/>
                <a:cs typeface="Calibri" panose="020F0502020204030204" pitchFamily="34" charset="0"/>
              </a:rPr>
              <a:t> </a:t>
            </a:r>
            <a:r>
              <a:rPr lang="en-US" altLang="de-DE" sz="1600">
                <a:solidFill>
                  <a:schemeClr val="tx2"/>
                </a:solidFill>
                <a:latin typeface="Calibri" panose="020F0502020204030204" pitchFamily="34" charset="0"/>
                <a:cs typeface="Calibri" panose="020F0502020204030204" pitchFamily="34" charset="0"/>
              </a:rPr>
              <a:t>200x70 mm</a:t>
            </a:r>
            <a:r>
              <a:rPr lang="en-US" altLang="de-DE" baseline="30000">
                <a:solidFill>
                  <a:schemeClr val="tx2"/>
                </a:solidFill>
                <a:latin typeface="Calibri" panose="020F0502020204030204" pitchFamily="34" charset="0"/>
                <a:cs typeface="Calibri" panose="020F0502020204030204" pitchFamily="34" charset="0"/>
              </a:rPr>
              <a:t>2</a:t>
            </a:r>
          </a:p>
        </p:txBody>
      </p:sp>
      <p:graphicFrame>
        <p:nvGraphicFramePr>
          <p:cNvPr id="22541" name="Object 12"/>
          <p:cNvGraphicFramePr>
            <a:graphicFrameLocks noChangeAspect="1"/>
          </p:cNvGraphicFramePr>
          <p:nvPr>
            <p:extLst>
              <p:ext uri="{D42A27DB-BD31-4B8C-83A1-F6EECF244321}">
                <p14:modId xmlns:p14="http://schemas.microsoft.com/office/powerpoint/2010/main" val="3100747378"/>
              </p:ext>
            </p:extLst>
          </p:nvPr>
        </p:nvGraphicFramePr>
        <p:xfrm>
          <a:off x="179388" y="1743622"/>
          <a:ext cx="3814762" cy="1082675"/>
        </p:xfrm>
        <a:graphic>
          <a:graphicData uri="http://schemas.openxmlformats.org/presentationml/2006/ole">
            <mc:AlternateContent xmlns:mc="http://schemas.openxmlformats.org/markup-compatibility/2006">
              <mc:Choice xmlns:v="urn:schemas-microsoft-com:vml" Requires="v">
                <p:oleObj spid="_x0000_s22961" name="Equation" r:id="rId9" imgW="2501900" imgH="711200" progId="Equation.3">
                  <p:embed/>
                </p:oleObj>
              </mc:Choice>
              <mc:Fallback>
                <p:oleObj name="Equation" r:id="rId9" imgW="2501900" imgH="711200" progId="Equation.3">
                  <p:embed/>
                  <p:pic>
                    <p:nvPicPr>
                      <p:cNvPr id="0" name="Object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9388" y="1743622"/>
                        <a:ext cx="3814762" cy="1082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768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6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9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 Box 2"/>
          <p:cNvSpPr txBox="1">
            <a:spLocks noChangeArrowheads="1"/>
          </p:cNvSpPr>
          <p:nvPr/>
        </p:nvSpPr>
        <p:spPr bwMode="auto">
          <a:xfrm>
            <a:off x="252000" y="142031"/>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Technical Realization of a linear-cut BPM</a:t>
            </a:r>
          </a:p>
        </p:txBody>
      </p:sp>
      <p:sp>
        <p:nvSpPr>
          <p:cNvPr id="23556"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pic>
        <p:nvPicPr>
          <p:cNvPr id="23557" name="Picture 4" descr="IMG_5606"/>
          <p:cNvPicPr>
            <a:picLocks noChangeAspect="1" noChangeArrowheads="1"/>
          </p:cNvPicPr>
          <p:nvPr/>
        </p:nvPicPr>
        <p:blipFill>
          <a:blip r:embed="rId3">
            <a:lum bright="-24000" contrast="18000"/>
            <a:extLst>
              <a:ext uri="{28A0092B-C50C-407E-A947-70E740481C1C}">
                <a14:useLocalDpi xmlns:a14="http://schemas.microsoft.com/office/drawing/2010/main" val="0"/>
              </a:ext>
            </a:extLst>
          </a:blip>
          <a:srcRect/>
          <a:stretch>
            <a:fillRect/>
          </a:stretch>
        </p:blipFill>
        <p:spPr bwMode="auto">
          <a:xfrm>
            <a:off x="684213" y="1773238"/>
            <a:ext cx="3462337" cy="461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Text Box 5"/>
          <p:cNvSpPr txBox="1">
            <a:spLocks noChangeArrowheads="1"/>
          </p:cNvSpPr>
          <p:nvPr/>
        </p:nvSpPr>
        <p:spPr bwMode="auto">
          <a:xfrm>
            <a:off x="1547813" y="1773238"/>
            <a:ext cx="1441450" cy="376237"/>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dirty="0">
                <a:latin typeface="Arial" panose="020B0604020202020204" pitchFamily="34" charset="0"/>
                <a:cs typeface="Arial" panose="020B0604020202020204" pitchFamily="34" charset="0"/>
              </a:rPr>
              <a:t>Quadrupole</a:t>
            </a:r>
          </a:p>
        </p:txBody>
      </p:sp>
      <p:sp>
        <p:nvSpPr>
          <p:cNvPr id="23559" name="Text Box 6"/>
          <p:cNvSpPr txBox="1">
            <a:spLocks noChangeArrowheads="1"/>
          </p:cNvSpPr>
          <p:nvPr/>
        </p:nvSpPr>
        <p:spPr bwMode="auto">
          <a:xfrm>
            <a:off x="1547813" y="2276475"/>
            <a:ext cx="1584324" cy="369332"/>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dirty="0">
                <a:latin typeface="Arial" panose="020B0604020202020204" pitchFamily="34" charset="0"/>
                <a:cs typeface="Arial" panose="020B0604020202020204" pitchFamily="34" charset="0"/>
              </a:rPr>
              <a:t>Linear </a:t>
            </a:r>
            <a:r>
              <a:rPr lang="en-US" altLang="de-DE" dirty="0" err="1">
                <a:latin typeface="Arial" panose="020B0604020202020204" pitchFamily="34" charset="0"/>
                <a:cs typeface="Arial" panose="020B0604020202020204" pitchFamily="34" charset="0"/>
              </a:rPr>
              <a:t>Ampl</a:t>
            </a:r>
            <a:r>
              <a:rPr lang="en-US" altLang="de-DE" dirty="0">
                <a:latin typeface="Arial" panose="020B0604020202020204" pitchFamily="34" charset="0"/>
                <a:cs typeface="Arial" panose="020B0604020202020204" pitchFamily="34" charset="0"/>
              </a:rPr>
              <a:t>. </a:t>
            </a:r>
          </a:p>
        </p:txBody>
      </p:sp>
      <p:sp>
        <p:nvSpPr>
          <p:cNvPr id="23560" name="Line 7"/>
          <p:cNvSpPr>
            <a:spLocks noChangeShapeType="1"/>
          </p:cNvSpPr>
          <p:nvPr/>
        </p:nvSpPr>
        <p:spPr bwMode="auto">
          <a:xfrm>
            <a:off x="2987675" y="2133600"/>
            <a:ext cx="288925" cy="287338"/>
          </a:xfrm>
          <a:prstGeom prst="line">
            <a:avLst/>
          </a:prstGeom>
          <a:noFill/>
          <a:ln w="31750">
            <a:solidFill>
              <a:srgbClr val="99CCFF"/>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3561" name="Line 8"/>
          <p:cNvSpPr>
            <a:spLocks noChangeShapeType="1"/>
          </p:cNvSpPr>
          <p:nvPr/>
        </p:nvSpPr>
        <p:spPr bwMode="auto">
          <a:xfrm>
            <a:off x="2627313" y="2636838"/>
            <a:ext cx="144462" cy="936625"/>
          </a:xfrm>
          <a:prstGeom prst="line">
            <a:avLst/>
          </a:prstGeom>
          <a:noFill/>
          <a:ln w="31750">
            <a:solidFill>
              <a:srgbClr val="99CCFF"/>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3562" name="Line 9"/>
          <p:cNvSpPr>
            <a:spLocks noChangeShapeType="1"/>
          </p:cNvSpPr>
          <p:nvPr/>
        </p:nvSpPr>
        <p:spPr bwMode="auto">
          <a:xfrm flipV="1">
            <a:off x="827088" y="4797425"/>
            <a:ext cx="1008062" cy="71438"/>
          </a:xfrm>
          <a:prstGeom prst="line">
            <a:avLst/>
          </a:prstGeom>
          <a:noFill/>
          <a:ln w="476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3563" name="Text Box 10"/>
          <p:cNvSpPr txBox="1">
            <a:spLocks noChangeArrowheads="1"/>
          </p:cNvSpPr>
          <p:nvPr/>
        </p:nvSpPr>
        <p:spPr bwMode="auto">
          <a:xfrm>
            <a:off x="1114425" y="4365625"/>
            <a:ext cx="936625"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000" b="1">
                <a:solidFill>
                  <a:srgbClr val="FF0000"/>
                </a:solidFill>
                <a:latin typeface="Times" pitchFamily="18" charset="0"/>
              </a:rPr>
              <a:t>Beam</a:t>
            </a:r>
          </a:p>
        </p:txBody>
      </p:sp>
      <p:grpSp>
        <p:nvGrpSpPr>
          <p:cNvPr id="23564" name="Group 11"/>
          <p:cNvGrpSpPr>
            <a:grpSpLocks/>
          </p:cNvGrpSpPr>
          <p:nvPr/>
        </p:nvGrpSpPr>
        <p:grpSpPr bwMode="auto">
          <a:xfrm>
            <a:off x="3492500" y="1628775"/>
            <a:ext cx="5651500" cy="4771468"/>
            <a:chOff x="2381" y="991"/>
            <a:chExt cx="3583" cy="2964"/>
          </a:xfrm>
        </p:grpSpPr>
        <p:sp>
          <p:nvSpPr>
            <p:cNvPr id="23566" name="Rectangle 12"/>
            <p:cNvSpPr>
              <a:spLocks noChangeArrowheads="1"/>
            </p:cNvSpPr>
            <p:nvPr/>
          </p:nvSpPr>
          <p:spPr bwMode="auto">
            <a:xfrm>
              <a:off x="2918" y="1066"/>
              <a:ext cx="2631" cy="2862"/>
            </a:xfrm>
            <a:prstGeom prst="rect">
              <a:avLst/>
            </a:prstGeom>
            <a:solidFill>
              <a:srgbClr val="99CCFF"/>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pic>
          <p:nvPicPr>
            <p:cNvPr id="23567" name="Picture 13" descr="bpm"/>
            <p:cNvPicPr>
              <a:picLocks noChangeAspect="1" noChangeArrowheads="1"/>
            </p:cNvPicPr>
            <p:nvPr/>
          </p:nvPicPr>
          <p:blipFill>
            <a:blip r:embed="rId4">
              <a:clrChange>
                <a:clrFrom>
                  <a:srgbClr val="383838"/>
                </a:clrFrom>
                <a:clrTo>
                  <a:srgbClr val="383838">
                    <a:alpha val="0"/>
                  </a:srgbClr>
                </a:clrTo>
              </a:clrChange>
              <a:extLst>
                <a:ext uri="{28A0092B-C50C-407E-A947-70E740481C1C}">
                  <a14:useLocalDpi xmlns:a14="http://schemas.microsoft.com/office/drawing/2010/main" val="0"/>
                </a:ext>
              </a:extLst>
            </a:blip>
            <a:srcRect/>
            <a:stretch>
              <a:fillRect/>
            </a:stretch>
          </p:blipFill>
          <p:spPr bwMode="auto">
            <a:xfrm>
              <a:off x="2381" y="991"/>
              <a:ext cx="3583" cy="2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8" name="Line 14"/>
            <p:cNvSpPr>
              <a:spLocks noChangeShapeType="1"/>
            </p:cNvSpPr>
            <p:nvPr/>
          </p:nvSpPr>
          <p:spPr bwMode="auto">
            <a:xfrm>
              <a:off x="4401" y="2427"/>
              <a:ext cx="1043"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3569" name="Line 15"/>
            <p:cNvSpPr>
              <a:spLocks noChangeShapeType="1"/>
            </p:cNvSpPr>
            <p:nvPr/>
          </p:nvSpPr>
          <p:spPr bwMode="auto">
            <a:xfrm>
              <a:off x="4390" y="2782"/>
              <a:ext cx="964" cy="1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3570" name="Text Box 16"/>
            <p:cNvSpPr txBox="1">
              <a:spLocks noChangeArrowheads="1"/>
            </p:cNvSpPr>
            <p:nvPr/>
          </p:nvSpPr>
          <p:spPr bwMode="auto">
            <a:xfrm>
              <a:off x="4987" y="2481"/>
              <a:ext cx="577" cy="247"/>
            </a:xfrm>
            <a:prstGeom prst="rect">
              <a:avLst/>
            </a:prstGeom>
            <a:solidFill>
              <a:srgbClr val="FFFFFF">
                <a:alpha val="70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2000" dirty="0">
                  <a:solidFill>
                    <a:schemeClr val="tx2"/>
                  </a:solidFill>
                  <a:latin typeface="Arial" panose="020B0604020202020204" pitchFamily="34" charset="0"/>
                  <a:cs typeface="Arial" panose="020B0604020202020204" pitchFamily="34" charset="0"/>
                </a:rPr>
                <a:t>70mm</a:t>
              </a:r>
            </a:p>
          </p:txBody>
        </p:sp>
        <p:sp>
          <p:nvSpPr>
            <p:cNvPr id="23571" name="Line 17"/>
            <p:cNvSpPr>
              <a:spLocks noChangeShapeType="1"/>
            </p:cNvSpPr>
            <p:nvPr/>
          </p:nvSpPr>
          <p:spPr bwMode="auto">
            <a:xfrm>
              <a:off x="3623" y="2736"/>
              <a:ext cx="1" cy="115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3572" name="Line 18"/>
            <p:cNvSpPr>
              <a:spLocks noChangeShapeType="1"/>
            </p:cNvSpPr>
            <p:nvPr/>
          </p:nvSpPr>
          <p:spPr bwMode="auto">
            <a:xfrm>
              <a:off x="4394" y="2781"/>
              <a:ext cx="0" cy="108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3573" name="Text Box 19"/>
            <p:cNvSpPr txBox="1">
              <a:spLocks noChangeArrowheads="1"/>
            </p:cNvSpPr>
            <p:nvPr/>
          </p:nvSpPr>
          <p:spPr bwMode="auto">
            <a:xfrm>
              <a:off x="3680" y="3693"/>
              <a:ext cx="667" cy="249"/>
            </a:xfrm>
            <a:prstGeom prst="rect">
              <a:avLst/>
            </a:prstGeom>
            <a:solidFill>
              <a:srgbClr val="FFFFFF">
                <a:alpha val="70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r>
                <a:rPr lang="en-US" altLang="de-DE" sz="2000" dirty="0">
                  <a:solidFill>
                    <a:schemeClr val="tx2"/>
                  </a:solidFill>
                  <a:latin typeface="Arial" panose="020B0604020202020204" pitchFamily="34" charset="0"/>
                  <a:cs typeface="Arial" panose="020B0604020202020204" pitchFamily="34" charset="0"/>
                </a:rPr>
                <a:t>180mm</a:t>
              </a:r>
            </a:p>
          </p:txBody>
        </p:sp>
        <p:sp>
          <p:nvSpPr>
            <p:cNvPr id="23574" name="Text Box 20"/>
            <p:cNvSpPr txBox="1">
              <a:spLocks noChangeArrowheads="1"/>
            </p:cNvSpPr>
            <p:nvPr/>
          </p:nvSpPr>
          <p:spPr bwMode="auto">
            <a:xfrm rot="16200000">
              <a:off x="4657" y="1721"/>
              <a:ext cx="976" cy="2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1700" dirty="0">
                  <a:latin typeface="Arial" panose="020B0604020202020204" pitchFamily="34" charset="0"/>
                  <a:cs typeface="Arial" panose="020B0604020202020204" pitchFamily="34" charset="0"/>
                </a:rPr>
                <a:t>Linear </a:t>
              </a:r>
              <a:r>
                <a:rPr lang="en-US" altLang="de-DE" sz="1700" dirty="0" err="1">
                  <a:latin typeface="Arial" panose="020B0604020202020204" pitchFamily="34" charset="0"/>
                  <a:cs typeface="Arial" panose="020B0604020202020204" pitchFamily="34" charset="0"/>
                </a:rPr>
                <a:t>Ampl</a:t>
              </a:r>
              <a:r>
                <a:rPr lang="en-US" altLang="de-DE" sz="1700" dirty="0">
                  <a:latin typeface="Arial" panose="020B0604020202020204" pitchFamily="34" charset="0"/>
                  <a:cs typeface="Arial" panose="020B0604020202020204" pitchFamily="34" charset="0"/>
                </a:rPr>
                <a:t>.</a:t>
              </a:r>
            </a:p>
          </p:txBody>
        </p:sp>
        <p:sp>
          <p:nvSpPr>
            <p:cNvPr id="23575" name="Text Box 21"/>
            <p:cNvSpPr txBox="1">
              <a:spLocks noChangeArrowheads="1"/>
            </p:cNvSpPr>
            <p:nvPr/>
          </p:nvSpPr>
          <p:spPr bwMode="auto">
            <a:xfrm>
              <a:off x="4815" y="2818"/>
              <a:ext cx="765" cy="669"/>
            </a:xfrm>
            <a:prstGeom prst="rect">
              <a:avLst/>
            </a:prstGeom>
            <a:solidFill>
              <a:srgbClr val="FFFFFF">
                <a:alpha val="70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Horizontal</a:t>
              </a:r>
            </a:p>
            <a:p>
              <a:pPr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  electrode</a:t>
              </a:r>
            </a:p>
            <a:p>
              <a:pPr marL="0"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Right</a:t>
              </a:r>
            </a:p>
            <a:p>
              <a:pPr marL="0"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   channel</a:t>
              </a:r>
            </a:p>
          </p:txBody>
        </p:sp>
      </p:grpSp>
      <p:sp>
        <p:nvSpPr>
          <p:cNvPr id="23565" name="Text Box 22"/>
          <p:cNvSpPr txBox="1">
            <a:spLocks noChangeArrowheads="1"/>
          </p:cNvSpPr>
          <p:nvPr/>
        </p:nvSpPr>
        <p:spPr bwMode="auto">
          <a:xfrm>
            <a:off x="279400" y="981075"/>
            <a:ext cx="8864600"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a:latin typeface="Calibri" panose="020F0502020204030204" pitchFamily="34" charset="0"/>
                <a:cs typeface="Calibri" panose="020F0502020204030204" pitchFamily="34" charset="0"/>
                <a:sym typeface="Symbol" pitchFamily="18" charset="2"/>
              </a:rPr>
              <a:t>Technical realization at HIT synchrotron of 46 m length for 7 MeV/u 440 MeV/u</a:t>
            </a:r>
          </a:p>
          <a:p>
            <a:pPr algn="l">
              <a:lnSpc>
                <a:spcPct val="70000"/>
              </a:lnSpc>
              <a:buFont typeface="Wingdings" pitchFamily="2" charset="2"/>
              <a:buNone/>
            </a:pPr>
            <a:r>
              <a:rPr lang="en-US" altLang="de-DE" sz="2000">
                <a:latin typeface="Calibri" panose="020F0502020204030204" pitchFamily="34" charset="0"/>
                <a:cs typeface="Calibri" panose="020F0502020204030204" pitchFamily="34" charset="0"/>
                <a:sym typeface="Symbol" pitchFamily="18" charset="2"/>
              </a:rPr>
              <a:t>BPM clearance: 180x70 mm</a:t>
            </a:r>
            <a:r>
              <a:rPr lang="en-US" altLang="de-DE" sz="2400" baseline="30000">
                <a:latin typeface="Calibri" panose="020F0502020204030204" pitchFamily="34" charset="0"/>
                <a:cs typeface="Calibri" panose="020F0502020204030204" pitchFamily="34" charset="0"/>
                <a:sym typeface="Symbol" pitchFamily="18" charset="2"/>
              </a:rPr>
              <a:t>2</a:t>
            </a:r>
            <a:r>
              <a:rPr lang="en-US" altLang="de-DE" sz="2000">
                <a:latin typeface="Calibri" panose="020F0502020204030204" pitchFamily="34" charset="0"/>
                <a:cs typeface="Calibri" panose="020F0502020204030204" pitchFamily="34" charset="0"/>
                <a:sym typeface="Symbol" pitchFamily="18" charset="2"/>
              </a:rPr>
              <a:t>, standard beam pipe diameter: 200 mm.</a:t>
            </a: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11"/>
          <p:cNvGrpSpPr>
            <a:grpSpLocks/>
          </p:cNvGrpSpPr>
          <p:nvPr/>
        </p:nvGrpSpPr>
        <p:grpSpPr bwMode="auto">
          <a:xfrm>
            <a:off x="3492500" y="1628775"/>
            <a:ext cx="5651500" cy="4771468"/>
            <a:chOff x="2381" y="991"/>
            <a:chExt cx="3583" cy="2964"/>
          </a:xfrm>
        </p:grpSpPr>
        <p:sp>
          <p:nvSpPr>
            <p:cNvPr id="31" name="Rectangle 12"/>
            <p:cNvSpPr>
              <a:spLocks noChangeArrowheads="1"/>
            </p:cNvSpPr>
            <p:nvPr/>
          </p:nvSpPr>
          <p:spPr bwMode="auto">
            <a:xfrm>
              <a:off x="2918" y="1066"/>
              <a:ext cx="2631" cy="2862"/>
            </a:xfrm>
            <a:prstGeom prst="rect">
              <a:avLst/>
            </a:prstGeom>
            <a:solidFill>
              <a:srgbClr val="99CCFF"/>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pic>
          <p:nvPicPr>
            <p:cNvPr id="32" name="Picture 13" descr="bpm"/>
            <p:cNvPicPr>
              <a:picLocks noChangeAspect="1" noChangeArrowheads="1"/>
            </p:cNvPicPr>
            <p:nvPr/>
          </p:nvPicPr>
          <p:blipFill>
            <a:blip r:embed="rId3">
              <a:clrChange>
                <a:clrFrom>
                  <a:srgbClr val="383838"/>
                </a:clrFrom>
                <a:clrTo>
                  <a:srgbClr val="383838">
                    <a:alpha val="0"/>
                  </a:srgbClr>
                </a:clrTo>
              </a:clrChange>
              <a:extLst>
                <a:ext uri="{28A0092B-C50C-407E-A947-70E740481C1C}">
                  <a14:useLocalDpi xmlns:a14="http://schemas.microsoft.com/office/drawing/2010/main" val="0"/>
                </a:ext>
              </a:extLst>
            </a:blip>
            <a:srcRect/>
            <a:stretch>
              <a:fillRect/>
            </a:stretch>
          </p:blipFill>
          <p:spPr bwMode="auto">
            <a:xfrm>
              <a:off x="2381" y="991"/>
              <a:ext cx="3583" cy="2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Line 14"/>
            <p:cNvSpPr>
              <a:spLocks noChangeShapeType="1"/>
            </p:cNvSpPr>
            <p:nvPr/>
          </p:nvSpPr>
          <p:spPr bwMode="auto">
            <a:xfrm>
              <a:off x="4401" y="2427"/>
              <a:ext cx="1043"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34" name="Line 15"/>
            <p:cNvSpPr>
              <a:spLocks noChangeShapeType="1"/>
            </p:cNvSpPr>
            <p:nvPr/>
          </p:nvSpPr>
          <p:spPr bwMode="auto">
            <a:xfrm>
              <a:off x="4390" y="2782"/>
              <a:ext cx="964" cy="1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35" name="Text Box 16"/>
            <p:cNvSpPr txBox="1">
              <a:spLocks noChangeArrowheads="1"/>
            </p:cNvSpPr>
            <p:nvPr/>
          </p:nvSpPr>
          <p:spPr bwMode="auto">
            <a:xfrm>
              <a:off x="4987" y="2481"/>
              <a:ext cx="577" cy="247"/>
            </a:xfrm>
            <a:prstGeom prst="rect">
              <a:avLst/>
            </a:prstGeom>
            <a:solidFill>
              <a:srgbClr val="FFFFFF">
                <a:alpha val="70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2000" dirty="0">
                  <a:solidFill>
                    <a:schemeClr val="tx2"/>
                  </a:solidFill>
                  <a:latin typeface="Arial" panose="020B0604020202020204" pitchFamily="34" charset="0"/>
                  <a:cs typeface="Arial" panose="020B0604020202020204" pitchFamily="34" charset="0"/>
                </a:rPr>
                <a:t>70mm</a:t>
              </a:r>
            </a:p>
          </p:txBody>
        </p:sp>
        <p:sp>
          <p:nvSpPr>
            <p:cNvPr id="36" name="Line 17"/>
            <p:cNvSpPr>
              <a:spLocks noChangeShapeType="1"/>
            </p:cNvSpPr>
            <p:nvPr/>
          </p:nvSpPr>
          <p:spPr bwMode="auto">
            <a:xfrm>
              <a:off x="3623" y="2736"/>
              <a:ext cx="1" cy="115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37" name="Line 18"/>
            <p:cNvSpPr>
              <a:spLocks noChangeShapeType="1"/>
            </p:cNvSpPr>
            <p:nvPr/>
          </p:nvSpPr>
          <p:spPr bwMode="auto">
            <a:xfrm>
              <a:off x="4394" y="2781"/>
              <a:ext cx="0" cy="108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38" name="Text Box 19"/>
            <p:cNvSpPr txBox="1">
              <a:spLocks noChangeArrowheads="1"/>
            </p:cNvSpPr>
            <p:nvPr/>
          </p:nvSpPr>
          <p:spPr bwMode="auto">
            <a:xfrm>
              <a:off x="3680" y="3693"/>
              <a:ext cx="667" cy="249"/>
            </a:xfrm>
            <a:prstGeom prst="rect">
              <a:avLst/>
            </a:prstGeom>
            <a:solidFill>
              <a:srgbClr val="FFFFFF">
                <a:alpha val="70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r>
                <a:rPr lang="en-US" altLang="de-DE" sz="2000" dirty="0">
                  <a:solidFill>
                    <a:schemeClr val="tx2"/>
                  </a:solidFill>
                  <a:latin typeface="Arial" panose="020B0604020202020204" pitchFamily="34" charset="0"/>
                  <a:cs typeface="Arial" panose="020B0604020202020204" pitchFamily="34" charset="0"/>
                </a:rPr>
                <a:t>180mm</a:t>
              </a:r>
            </a:p>
          </p:txBody>
        </p:sp>
        <p:sp>
          <p:nvSpPr>
            <p:cNvPr id="39" name="Text Box 20"/>
            <p:cNvSpPr txBox="1">
              <a:spLocks noChangeArrowheads="1"/>
            </p:cNvSpPr>
            <p:nvPr/>
          </p:nvSpPr>
          <p:spPr bwMode="auto">
            <a:xfrm rot="16200000">
              <a:off x="4657" y="1721"/>
              <a:ext cx="976" cy="2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1700" dirty="0">
                  <a:latin typeface="Arial" panose="020B0604020202020204" pitchFamily="34" charset="0"/>
                  <a:cs typeface="Arial" panose="020B0604020202020204" pitchFamily="34" charset="0"/>
                </a:rPr>
                <a:t>Linear </a:t>
              </a:r>
              <a:r>
                <a:rPr lang="en-US" altLang="de-DE" sz="1700" dirty="0" err="1">
                  <a:latin typeface="Arial" panose="020B0604020202020204" pitchFamily="34" charset="0"/>
                  <a:cs typeface="Arial" panose="020B0604020202020204" pitchFamily="34" charset="0"/>
                </a:rPr>
                <a:t>Ampl</a:t>
              </a:r>
              <a:r>
                <a:rPr lang="en-US" altLang="de-DE" sz="1700" dirty="0">
                  <a:latin typeface="Arial" panose="020B0604020202020204" pitchFamily="34" charset="0"/>
                  <a:cs typeface="Arial" panose="020B0604020202020204" pitchFamily="34" charset="0"/>
                </a:rPr>
                <a:t>.</a:t>
              </a:r>
            </a:p>
          </p:txBody>
        </p:sp>
        <p:sp>
          <p:nvSpPr>
            <p:cNvPr id="40" name="Text Box 21"/>
            <p:cNvSpPr txBox="1">
              <a:spLocks noChangeArrowheads="1"/>
            </p:cNvSpPr>
            <p:nvPr/>
          </p:nvSpPr>
          <p:spPr bwMode="auto">
            <a:xfrm>
              <a:off x="4815" y="2818"/>
              <a:ext cx="765" cy="669"/>
            </a:xfrm>
            <a:prstGeom prst="rect">
              <a:avLst/>
            </a:prstGeom>
            <a:solidFill>
              <a:srgbClr val="FFFFFF">
                <a:alpha val="7000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Horizontal</a:t>
              </a:r>
            </a:p>
            <a:p>
              <a:pPr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  electrode</a:t>
              </a:r>
            </a:p>
            <a:p>
              <a:pPr marL="0"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Right</a:t>
              </a:r>
            </a:p>
            <a:p>
              <a:pPr marL="0" algn="l" eaLnBrk="1" hangingPunct="1">
                <a:spcBef>
                  <a:spcPts val="0"/>
                </a:spcBef>
                <a:buFont typeface="Wingdings" pitchFamily="2" charset="2"/>
                <a:buNone/>
              </a:pPr>
              <a:r>
                <a:rPr lang="en-US" altLang="de-DE" sz="1600" dirty="0">
                  <a:latin typeface="Arial" panose="020B0604020202020204" pitchFamily="34" charset="0"/>
                  <a:cs typeface="Arial" panose="020B0604020202020204" pitchFamily="34" charset="0"/>
                </a:rPr>
                <a:t>   channel</a:t>
              </a:r>
            </a:p>
          </p:txBody>
        </p:sp>
      </p:grpSp>
      <p:sp>
        <p:nvSpPr>
          <p:cNvPr id="24580" name="Text Box 13"/>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Technical Realization of a linear-cut BPM</a:t>
            </a:r>
          </a:p>
        </p:txBody>
      </p:sp>
      <p:sp>
        <p:nvSpPr>
          <p:cNvPr id="24581" name="Text Box 14"/>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4582" name="Text Box 15"/>
          <p:cNvSpPr txBox="1">
            <a:spLocks noChangeArrowheads="1"/>
          </p:cNvSpPr>
          <p:nvPr/>
        </p:nvSpPr>
        <p:spPr bwMode="auto">
          <a:xfrm>
            <a:off x="279400" y="981075"/>
            <a:ext cx="8864600" cy="690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a:latin typeface="Calibri" panose="020F0502020204030204" pitchFamily="34" charset="0"/>
                <a:cs typeface="Calibri" panose="020F0502020204030204" pitchFamily="34" charset="0"/>
                <a:sym typeface="Symbol" pitchFamily="18" charset="2"/>
              </a:rPr>
              <a:t>Technical realization at HIT synchrotron of 46 m length for 7 MeV/u 440 MeV/u</a:t>
            </a:r>
          </a:p>
          <a:p>
            <a:pPr algn="l">
              <a:lnSpc>
                <a:spcPct val="70000"/>
              </a:lnSpc>
              <a:buFont typeface="Wingdings" pitchFamily="2" charset="2"/>
              <a:buNone/>
            </a:pPr>
            <a:r>
              <a:rPr lang="en-US" altLang="de-DE" sz="2000">
                <a:latin typeface="Calibri" panose="020F0502020204030204" pitchFamily="34" charset="0"/>
                <a:cs typeface="Calibri" panose="020F0502020204030204" pitchFamily="34" charset="0"/>
                <a:sym typeface="Symbol" pitchFamily="18" charset="2"/>
              </a:rPr>
              <a:t>BPM clearance: 180x70 mm</a:t>
            </a:r>
            <a:r>
              <a:rPr lang="en-US" altLang="de-DE" sz="2400" baseline="30000">
                <a:latin typeface="Calibri" panose="020F0502020204030204" pitchFamily="34" charset="0"/>
                <a:cs typeface="Calibri" panose="020F0502020204030204" pitchFamily="34" charset="0"/>
                <a:sym typeface="Symbol" pitchFamily="18" charset="2"/>
              </a:rPr>
              <a:t>2</a:t>
            </a:r>
            <a:r>
              <a:rPr lang="en-US" altLang="de-DE" sz="2000">
                <a:latin typeface="Calibri" panose="020F0502020204030204" pitchFamily="34" charset="0"/>
                <a:cs typeface="Calibri" panose="020F0502020204030204" pitchFamily="34" charset="0"/>
                <a:sym typeface="Symbol" pitchFamily="18" charset="2"/>
              </a:rPr>
              <a:t>, standard beam pipe diameter: 200 mm.</a:t>
            </a:r>
          </a:p>
        </p:txBody>
      </p:sp>
      <p:pic>
        <p:nvPicPr>
          <p:cNvPr id="24583" name="Picture 16" descr="RC28760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0363" y="1739900"/>
            <a:ext cx="3800475" cy="422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4" name="Picture 17" descr="RC287617"/>
          <p:cNvPicPr>
            <a:picLocks noChangeAspect="1" noChangeArrowheads="1"/>
          </p:cNvPicPr>
          <p:nvPr/>
        </p:nvPicPr>
        <p:blipFill>
          <a:blip r:embed="rId5">
            <a:lum contrast="42000"/>
            <a:extLst>
              <a:ext uri="{28A0092B-C50C-407E-A947-70E740481C1C}">
                <a14:useLocalDpi xmlns:a14="http://schemas.microsoft.com/office/drawing/2010/main" val="0"/>
              </a:ext>
            </a:extLst>
          </a:blip>
          <a:srcRect/>
          <a:stretch>
            <a:fillRect/>
          </a:stretch>
        </p:blipFill>
        <p:spPr bwMode="auto">
          <a:xfrm>
            <a:off x="2627313" y="4005263"/>
            <a:ext cx="3216275" cy="247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2"/>
          <p:cNvGrpSpPr>
            <a:grpSpLocks/>
          </p:cNvGrpSpPr>
          <p:nvPr/>
        </p:nvGrpSpPr>
        <p:grpSpPr bwMode="auto">
          <a:xfrm>
            <a:off x="362236" y="3192851"/>
            <a:ext cx="6790267" cy="2357438"/>
            <a:chOff x="777" y="2750"/>
            <a:chExt cx="3917" cy="1360"/>
          </a:xfrm>
        </p:grpSpPr>
        <p:pic>
          <p:nvPicPr>
            <p:cNvPr id="36" name="Picture 3" descr="pickup_fft_simu-cas-da-ibeam"/>
            <p:cNvPicPr>
              <a:picLocks noChangeAspect="1" noChangeArrowheads="1"/>
            </p:cNvPicPr>
            <p:nvPr/>
          </p:nvPicPr>
          <p:blipFill rotWithShape="1">
            <a:blip r:embed="rId3">
              <a:extLst>
                <a:ext uri="{28A0092B-C50C-407E-A947-70E740481C1C}">
                  <a14:useLocalDpi xmlns:a14="http://schemas.microsoft.com/office/drawing/2010/main" val="0"/>
                </a:ext>
              </a:extLst>
            </a:blip>
            <a:srcRect r="62734"/>
            <a:stretch/>
          </p:blipFill>
          <p:spPr bwMode="auto">
            <a:xfrm>
              <a:off x="777" y="2838"/>
              <a:ext cx="1307" cy="1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Line 4"/>
            <p:cNvSpPr>
              <a:spLocks noChangeShapeType="1"/>
            </p:cNvSpPr>
            <p:nvPr/>
          </p:nvSpPr>
          <p:spPr bwMode="auto">
            <a:xfrm>
              <a:off x="926" y="2849"/>
              <a:ext cx="336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p>
          </p:txBody>
        </p:sp>
        <p:sp>
          <p:nvSpPr>
            <p:cNvPr id="38" name="Line 5"/>
            <p:cNvSpPr>
              <a:spLocks noChangeShapeType="1"/>
            </p:cNvSpPr>
            <p:nvPr/>
          </p:nvSpPr>
          <p:spPr bwMode="auto">
            <a:xfrm>
              <a:off x="4604" y="2840"/>
              <a:ext cx="0" cy="92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en-US"/>
            </a:p>
          </p:txBody>
        </p:sp>
        <p:sp>
          <p:nvSpPr>
            <p:cNvPr id="39" name="Rectangle 6"/>
            <p:cNvSpPr>
              <a:spLocks noChangeArrowheads="1"/>
            </p:cNvSpPr>
            <p:nvPr/>
          </p:nvSpPr>
          <p:spPr bwMode="auto">
            <a:xfrm>
              <a:off x="2200" y="2750"/>
              <a:ext cx="2494" cy="1360"/>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de-DE"/>
            </a:p>
          </p:txBody>
        </p:sp>
      </p:grpSp>
      <p:grpSp>
        <p:nvGrpSpPr>
          <p:cNvPr id="28" name="Group 7"/>
          <p:cNvGrpSpPr>
            <a:grpSpLocks/>
          </p:cNvGrpSpPr>
          <p:nvPr/>
        </p:nvGrpSpPr>
        <p:grpSpPr bwMode="auto">
          <a:xfrm>
            <a:off x="113351" y="955356"/>
            <a:ext cx="7005592" cy="2160110"/>
            <a:chOff x="569" y="1389"/>
            <a:chExt cx="4216" cy="1315"/>
          </a:xfrm>
        </p:grpSpPr>
        <p:grpSp>
          <p:nvGrpSpPr>
            <p:cNvPr id="29" name="Group 8"/>
            <p:cNvGrpSpPr>
              <a:grpSpLocks/>
            </p:cNvGrpSpPr>
            <p:nvPr/>
          </p:nvGrpSpPr>
          <p:grpSpPr bwMode="auto">
            <a:xfrm>
              <a:off x="703" y="1525"/>
              <a:ext cx="3901" cy="1126"/>
              <a:chOff x="839" y="2523"/>
              <a:chExt cx="4115" cy="1262"/>
            </a:xfrm>
          </p:grpSpPr>
          <p:pic>
            <p:nvPicPr>
              <p:cNvPr id="33" name="Picture 9" descr="pickup_signal_simu_cas-da-ibea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9" y="2523"/>
                <a:ext cx="4115" cy="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Line 10"/>
              <p:cNvSpPr>
                <a:spLocks noChangeShapeType="1"/>
              </p:cNvSpPr>
              <p:nvPr/>
            </p:nvSpPr>
            <p:spPr bwMode="auto">
              <a:xfrm flipV="1">
                <a:off x="1020" y="2523"/>
                <a:ext cx="3901"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en-US"/>
              </a:p>
            </p:txBody>
          </p:sp>
        </p:grpSp>
        <p:sp>
          <p:nvSpPr>
            <p:cNvPr id="30" name="Rectangle 11"/>
            <p:cNvSpPr>
              <a:spLocks noChangeArrowheads="1"/>
            </p:cNvSpPr>
            <p:nvPr/>
          </p:nvSpPr>
          <p:spPr bwMode="auto">
            <a:xfrm>
              <a:off x="2245" y="1434"/>
              <a:ext cx="2540" cy="1270"/>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de-DE"/>
            </a:p>
          </p:txBody>
        </p:sp>
        <p:sp>
          <p:nvSpPr>
            <p:cNvPr id="31" name="Rectangle 12"/>
            <p:cNvSpPr>
              <a:spLocks noChangeArrowheads="1"/>
            </p:cNvSpPr>
            <p:nvPr/>
          </p:nvSpPr>
          <p:spPr bwMode="auto">
            <a:xfrm>
              <a:off x="2154" y="1389"/>
              <a:ext cx="1574" cy="1043"/>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de-DE"/>
            </a:p>
          </p:txBody>
        </p:sp>
        <p:sp>
          <p:nvSpPr>
            <p:cNvPr id="32" name="Text Box 13"/>
            <p:cNvSpPr txBox="1">
              <a:spLocks noChangeArrowheads="1"/>
            </p:cNvSpPr>
            <p:nvPr/>
          </p:nvSpPr>
          <p:spPr bwMode="auto">
            <a:xfrm rot="-5400000">
              <a:off x="285" y="1900"/>
              <a:ext cx="771" cy="203"/>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b="1">
                  <a:latin typeface="Times" pitchFamily="18" charset="0"/>
                </a:rPr>
                <a:t>I</a:t>
              </a:r>
              <a:r>
                <a:rPr lang="en-US" b="1" baseline="-25000">
                  <a:latin typeface="Times" pitchFamily="18" charset="0"/>
                </a:rPr>
                <a:t>beam</a:t>
              </a:r>
            </a:p>
          </p:txBody>
        </p:sp>
      </p:grpSp>
      <p:sp>
        <p:nvSpPr>
          <p:cNvPr id="19461" name="Text Box 14"/>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Time Domain </a:t>
            </a:r>
            <a:r>
              <a:rPr lang="en-US" sz="2100" b="1" dirty="0">
                <a:latin typeface="+mj-lt"/>
                <a:cs typeface="Times New Roman" panose="02020603050405020304" pitchFamily="18" charset="0"/>
                <a:sym typeface="Symbol" pitchFamily="18" charset="2"/>
              </a:rPr>
              <a:t> Frequency Domain: Instrumentation</a:t>
            </a:r>
          </a:p>
        </p:txBody>
      </p:sp>
      <p:sp>
        <p:nvSpPr>
          <p:cNvPr id="19463" name="Text Box 16"/>
          <p:cNvSpPr txBox="1">
            <a:spLocks noChangeArrowheads="1"/>
          </p:cNvSpPr>
          <p:nvPr/>
        </p:nvSpPr>
        <p:spPr bwMode="auto">
          <a:xfrm>
            <a:off x="152400" y="798358"/>
            <a:ext cx="6665782" cy="313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FF"/>
                </a:solidFill>
                <a:latin typeface="Calibri" panose="020F0502020204030204" pitchFamily="34" charset="0"/>
                <a:cs typeface="Times New Roman" panose="02020603050405020304" pitchFamily="18" charset="0"/>
                <a:sym typeface="Symbol" pitchFamily="18" charset="2"/>
              </a:rPr>
              <a:t>Time domain:</a:t>
            </a:r>
            <a:r>
              <a:rPr lang="en-US" sz="2000" b="1" dirty="0">
                <a:solidFill>
                  <a:schemeClr val="accent2"/>
                </a:solidFill>
                <a:latin typeface="Calibri" panose="020F0502020204030204" pitchFamily="34" charset="0"/>
                <a:cs typeface="Times New Roman" panose="02020603050405020304" pitchFamily="18" charset="0"/>
                <a:sym typeface="Symbol" pitchFamily="18" charset="2"/>
              </a:rPr>
              <a:t> </a:t>
            </a:r>
            <a:r>
              <a:rPr lang="en-US" sz="2000" b="1" dirty="0">
                <a:latin typeface="Calibri" panose="020F0502020204030204" pitchFamily="34" charset="0"/>
                <a:cs typeface="Times New Roman" panose="02020603050405020304" pitchFamily="18" charset="0"/>
                <a:sym typeface="Symbol" pitchFamily="18" charset="2"/>
              </a:rPr>
              <a:t>Recording of a voltage as a function of time:</a:t>
            </a:r>
          </a:p>
        </p:txBody>
      </p:sp>
      <p:sp>
        <p:nvSpPr>
          <p:cNvPr id="387090" name="Text Box 18"/>
          <p:cNvSpPr txBox="1">
            <a:spLocks noChangeArrowheads="1"/>
          </p:cNvSpPr>
          <p:nvPr/>
        </p:nvSpPr>
        <p:spPr bwMode="auto">
          <a:xfrm>
            <a:off x="179512" y="3094233"/>
            <a:ext cx="7753205" cy="312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FF"/>
                </a:solidFill>
                <a:latin typeface="Calibri" panose="020F0502020204030204" pitchFamily="34" charset="0"/>
                <a:cs typeface="Times New Roman" panose="02020603050405020304" pitchFamily="18" charset="0"/>
                <a:sym typeface="Symbol" pitchFamily="18" charset="2"/>
              </a:rPr>
              <a:t>Frequency domain: </a:t>
            </a:r>
            <a:r>
              <a:rPr lang="en-US" sz="2000" b="1" dirty="0">
                <a:latin typeface="Calibri" panose="020F0502020204030204" pitchFamily="34" charset="0"/>
                <a:cs typeface="Times New Roman" panose="02020603050405020304" pitchFamily="18" charset="0"/>
                <a:sym typeface="Symbol" pitchFamily="18" charset="2"/>
              </a:rPr>
              <a:t>Displaying of a voltage as a function of frequency:</a:t>
            </a:r>
          </a:p>
        </p:txBody>
      </p:sp>
      <p:sp>
        <p:nvSpPr>
          <p:cNvPr id="387091" name="Text Box 19"/>
          <p:cNvSpPr txBox="1">
            <a:spLocks noChangeArrowheads="1"/>
          </p:cNvSpPr>
          <p:nvPr/>
        </p:nvSpPr>
        <p:spPr bwMode="auto">
          <a:xfrm>
            <a:off x="3060006" y="3488784"/>
            <a:ext cx="2520106" cy="683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FF"/>
                </a:solidFill>
                <a:latin typeface="Calibri" panose="020F0502020204030204" pitchFamily="34" charset="0"/>
                <a:cs typeface="Times New Roman" panose="02020603050405020304" pitchFamily="18" charset="0"/>
                <a:sym typeface="Symbol" pitchFamily="18" charset="2"/>
              </a:rPr>
              <a:t>Instrument: </a:t>
            </a:r>
          </a:p>
          <a:p>
            <a:pPr algn="l">
              <a:lnSpc>
                <a:spcPct val="70000"/>
              </a:lnSpc>
              <a:buFont typeface="Wingdings" pitchFamily="2" charset="2"/>
              <a:buNone/>
            </a:pPr>
            <a:r>
              <a:rPr lang="en-US" sz="2000" b="1" dirty="0">
                <a:solidFill>
                  <a:srgbClr val="008000"/>
                </a:solidFill>
                <a:latin typeface="Calibri" panose="020F0502020204030204" pitchFamily="34" charset="0"/>
                <a:cs typeface="Times New Roman" panose="02020603050405020304" pitchFamily="18" charset="0"/>
                <a:sym typeface="Symbol" pitchFamily="18" charset="2"/>
              </a:rPr>
              <a:t>Spectrum Analyzer</a:t>
            </a:r>
            <a:endParaRPr lang="en-US" sz="2000" dirty="0">
              <a:solidFill>
                <a:srgbClr val="008000"/>
              </a:solidFill>
              <a:latin typeface="Calibri" panose="020F0502020204030204" pitchFamily="34" charset="0"/>
              <a:cs typeface="Times New Roman" panose="02020603050405020304" pitchFamily="18" charset="0"/>
              <a:sym typeface="Symbol" pitchFamily="18" charset="2"/>
            </a:endParaRPr>
          </a:p>
        </p:txBody>
      </p:sp>
      <p:sp>
        <p:nvSpPr>
          <p:cNvPr id="19470" name="Rectangle 23"/>
          <p:cNvSpPr>
            <a:spLocks noChangeArrowheads="1"/>
          </p:cNvSpPr>
          <p:nvPr/>
        </p:nvSpPr>
        <p:spPr bwMode="auto">
          <a:xfrm>
            <a:off x="3075491" y="6016109"/>
            <a:ext cx="184731" cy="369332"/>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de-DE">
              <a:latin typeface="Calibri" panose="020F0502020204030204" pitchFamily="34" charset="0"/>
            </a:endParaRPr>
          </a:p>
        </p:txBody>
      </p:sp>
      <p:sp>
        <p:nvSpPr>
          <p:cNvPr id="19464" name="Text Box 17"/>
          <p:cNvSpPr txBox="1">
            <a:spLocks noChangeArrowheads="1"/>
          </p:cNvSpPr>
          <p:nvPr/>
        </p:nvSpPr>
        <p:spPr bwMode="auto">
          <a:xfrm>
            <a:off x="3059832" y="1126866"/>
            <a:ext cx="1714314" cy="683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b="1" dirty="0">
                <a:solidFill>
                  <a:srgbClr val="0000FF"/>
                </a:solidFill>
                <a:latin typeface="Calibri" panose="020F0502020204030204" pitchFamily="34" charset="0"/>
                <a:sym typeface="Symbol" pitchFamily="18" charset="2"/>
              </a:rPr>
              <a:t>I</a:t>
            </a:r>
            <a:r>
              <a:rPr lang="en-US" sz="2000" b="1" dirty="0">
                <a:solidFill>
                  <a:srgbClr val="0000FF"/>
                </a:solidFill>
                <a:latin typeface="Calibri" panose="020F0502020204030204" pitchFamily="34" charset="0"/>
                <a:cs typeface="Times New Roman" panose="02020603050405020304" pitchFamily="18" charset="0"/>
                <a:sym typeface="Symbol" pitchFamily="18" charset="2"/>
              </a:rPr>
              <a:t>nstrument:</a:t>
            </a:r>
            <a:r>
              <a:rPr lang="en-US" sz="2000" b="1" dirty="0">
                <a:solidFill>
                  <a:srgbClr val="0000CC"/>
                </a:solidFill>
                <a:latin typeface="Calibri" panose="020F0502020204030204" pitchFamily="34" charset="0"/>
                <a:cs typeface="Times New Roman" panose="02020603050405020304" pitchFamily="18" charset="0"/>
                <a:sym typeface="Symbol" pitchFamily="18" charset="2"/>
              </a:rPr>
              <a:t> </a:t>
            </a:r>
          </a:p>
          <a:p>
            <a:pPr algn="l">
              <a:lnSpc>
                <a:spcPct val="70000"/>
              </a:lnSpc>
              <a:buFont typeface="Wingdings" pitchFamily="2" charset="2"/>
              <a:buNone/>
            </a:pPr>
            <a:r>
              <a:rPr lang="en-US" sz="2000" b="1" dirty="0">
                <a:solidFill>
                  <a:srgbClr val="008000"/>
                </a:solidFill>
                <a:latin typeface="Calibri" panose="020F0502020204030204" pitchFamily="34" charset="0"/>
                <a:cs typeface="Times New Roman" panose="02020603050405020304" pitchFamily="18" charset="0"/>
                <a:sym typeface="Symbol" pitchFamily="18" charset="2"/>
              </a:rPr>
              <a:t>Oscilloscope</a:t>
            </a:r>
          </a:p>
        </p:txBody>
      </p:sp>
      <p:pic>
        <p:nvPicPr>
          <p:cNvPr id="40" name="Picture 95"/>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42709" y="4281296"/>
            <a:ext cx="2649474" cy="1122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 name="Picture 97" descr="https://www.tek.com/sites/default/files/media/image/mdo4000-angle.jpg"/>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70940" y="1700812"/>
            <a:ext cx="2167774" cy="1334940"/>
          </a:xfrm>
          <a:prstGeom prst="rect">
            <a:avLst/>
          </a:prstGeom>
          <a:noFill/>
          <a:extLst>
            <a:ext uri="{909E8E84-426E-40DD-AFC4-6F175D3DCCD1}">
              <a14:hiddenFill xmlns:a14="http://schemas.microsoft.com/office/drawing/2010/main">
                <a:solidFill>
                  <a:srgbClr val="FFFFFF"/>
                </a:solidFill>
              </a14:hiddenFill>
            </a:ext>
          </a:extLst>
        </p:spPr>
      </p:pic>
      <p:grpSp>
        <p:nvGrpSpPr>
          <p:cNvPr id="42" name="Gruppieren 41"/>
          <p:cNvGrpSpPr/>
          <p:nvPr/>
        </p:nvGrpSpPr>
        <p:grpSpPr>
          <a:xfrm>
            <a:off x="4551805" y="1091210"/>
            <a:ext cx="4503704" cy="2650838"/>
            <a:chOff x="4555240" y="3480445"/>
            <a:chExt cx="4503704" cy="2650838"/>
          </a:xfrm>
        </p:grpSpPr>
        <p:pic>
          <p:nvPicPr>
            <p:cNvPr id="43" name="Picture 15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55240" y="3505220"/>
              <a:ext cx="4503704" cy="23637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4" name="Textfeld 43"/>
            <p:cNvSpPr txBox="1"/>
            <p:nvPr/>
          </p:nvSpPr>
          <p:spPr>
            <a:xfrm>
              <a:off x="5717341" y="5854284"/>
              <a:ext cx="2175123"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courtesy company </a:t>
              </a:r>
              <a:r>
                <a:rPr lang="en-US" sz="1200" dirty="0" err="1">
                  <a:latin typeface="Calibri" panose="020F0502020204030204" pitchFamily="34" charset="0"/>
                  <a:cs typeface="Calibri" panose="020F0502020204030204" pitchFamily="34" charset="0"/>
                </a:rPr>
                <a:t>Keysight</a:t>
              </a:r>
              <a:endParaRPr lang="en-US" sz="1200" dirty="0">
                <a:latin typeface="Calibri" panose="020F0502020204030204" pitchFamily="34" charset="0"/>
                <a:cs typeface="Calibri" panose="020F0502020204030204" pitchFamily="34" charset="0"/>
              </a:endParaRPr>
            </a:p>
          </p:txBody>
        </p:sp>
        <p:sp>
          <p:nvSpPr>
            <p:cNvPr id="45" name="Textfeld 44"/>
            <p:cNvSpPr txBox="1"/>
            <p:nvPr/>
          </p:nvSpPr>
          <p:spPr>
            <a:xfrm>
              <a:off x="5904624" y="3480445"/>
              <a:ext cx="790178" cy="307777"/>
            </a:xfrm>
            <a:prstGeom prst="rect">
              <a:avLst/>
            </a:prstGeom>
            <a:noFill/>
          </p:spPr>
          <p:txBody>
            <a:bodyPr wrap="square" rtlCol="0">
              <a:spAutoFit/>
            </a:bodyPr>
            <a:lstStyle/>
            <a:p>
              <a:pPr algn="l"/>
              <a:r>
                <a:rPr lang="en-US" sz="1400" dirty="0">
                  <a:latin typeface="Calibri" panose="020F0502020204030204" pitchFamily="34" charset="0"/>
                  <a:cs typeface="Calibri" panose="020F0502020204030204" pitchFamily="34" charset="0"/>
                </a:rPr>
                <a:t>voltage</a:t>
              </a:r>
            </a:p>
          </p:txBody>
        </p:sp>
        <p:sp>
          <p:nvSpPr>
            <p:cNvPr id="46" name="Textfeld 45"/>
            <p:cNvSpPr txBox="1"/>
            <p:nvPr/>
          </p:nvSpPr>
          <p:spPr>
            <a:xfrm>
              <a:off x="6782273" y="5016272"/>
              <a:ext cx="790178" cy="307777"/>
            </a:xfrm>
            <a:prstGeom prst="rect">
              <a:avLst/>
            </a:prstGeom>
            <a:noFill/>
          </p:spPr>
          <p:txBody>
            <a:bodyPr wrap="square" rtlCol="0">
              <a:spAutoFit/>
            </a:bodyPr>
            <a:lstStyle/>
            <a:p>
              <a:pPr algn="l"/>
              <a:r>
                <a:rPr lang="en-US" sz="1400" dirty="0">
                  <a:latin typeface="Calibri" panose="020F0502020204030204" pitchFamily="34" charset="0"/>
                  <a:cs typeface="Calibri" panose="020F0502020204030204" pitchFamily="34" charset="0"/>
                </a:rPr>
                <a:t>time</a:t>
              </a:r>
            </a:p>
          </p:txBody>
        </p:sp>
        <p:sp>
          <p:nvSpPr>
            <p:cNvPr id="47" name="Textfeld 46"/>
            <p:cNvSpPr txBox="1"/>
            <p:nvPr/>
          </p:nvSpPr>
          <p:spPr>
            <a:xfrm>
              <a:off x="6843041" y="4300393"/>
              <a:ext cx="1049423" cy="307777"/>
            </a:xfrm>
            <a:prstGeom prst="rect">
              <a:avLst/>
            </a:prstGeom>
            <a:noFill/>
          </p:spPr>
          <p:txBody>
            <a:bodyPr wrap="square" rtlCol="0">
              <a:spAutoFit/>
            </a:bodyPr>
            <a:lstStyle/>
            <a:p>
              <a:pPr algn="l"/>
              <a:r>
                <a:rPr lang="en-US" sz="1400" dirty="0">
                  <a:latin typeface="Calibri" panose="020F0502020204030204" pitchFamily="34" charset="0"/>
                  <a:cs typeface="Calibri" panose="020F0502020204030204" pitchFamily="34" charset="0"/>
                </a:rPr>
                <a:t>frequency</a:t>
              </a:r>
            </a:p>
          </p:txBody>
        </p:sp>
      </p:grpSp>
      <p:grpSp>
        <p:nvGrpSpPr>
          <p:cNvPr id="4" name="Gruppieren 3"/>
          <p:cNvGrpSpPr/>
          <p:nvPr/>
        </p:nvGrpSpPr>
        <p:grpSpPr>
          <a:xfrm>
            <a:off x="3519948" y="4006645"/>
            <a:ext cx="5525729" cy="2215236"/>
            <a:chOff x="3519948" y="4006645"/>
            <a:chExt cx="5525729" cy="2215236"/>
          </a:xfrm>
        </p:grpSpPr>
        <p:sp>
          <p:nvSpPr>
            <p:cNvPr id="51" name="Text Box 2"/>
            <p:cNvSpPr txBox="1">
              <a:spLocks noChangeArrowheads="1"/>
            </p:cNvSpPr>
            <p:nvPr/>
          </p:nvSpPr>
          <p:spPr bwMode="auto">
            <a:xfrm>
              <a:off x="6228735" y="5914104"/>
              <a:ext cx="276286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20000"/>
                </a:spcBef>
                <a:buFont typeface="Wingdings" pitchFamily="2" charset="2"/>
                <a:buNone/>
              </a:pPr>
              <a:r>
                <a:rPr lang="en-US" altLang="de-DE" sz="1400" dirty="0">
                  <a:latin typeface="Calibri" panose="020F0502020204030204" pitchFamily="34" charset="0"/>
                  <a:sym typeface="Symbol" pitchFamily="18" charset="2"/>
                </a:rPr>
                <a:t>Photos and idea by Piotr Kowina</a:t>
              </a:r>
            </a:p>
          </p:txBody>
        </p:sp>
        <p:pic>
          <p:nvPicPr>
            <p:cNvPr id="2" name="Grafik 1"/>
            <p:cNvPicPr>
              <a:picLocks noChangeAspect="1"/>
            </p:cNvPicPr>
            <p:nvPr/>
          </p:nvPicPr>
          <p:blipFill rotWithShape="1">
            <a:blip r:embed="rId8"/>
            <a:srcRect b="55033"/>
            <a:stretch/>
          </p:blipFill>
          <p:spPr>
            <a:xfrm>
              <a:off x="3677264" y="4119717"/>
              <a:ext cx="2556139" cy="1779760"/>
            </a:xfrm>
            <a:prstGeom prst="rect">
              <a:avLst/>
            </a:prstGeom>
          </p:spPr>
        </p:pic>
        <p:sp>
          <p:nvSpPr>
            <p:cNvPr id="49" name="Text Box 2"/>
            <p:cNvSpPr txBox="1">
              <a:spLocks noChangeArrowheads="1"/>
            </p:cNvSpPr>
            <p:nvPr/>
          </p:nvSpPr>
          <p:spPr bwMode="auto">
            <a:xfrm>
              <a:off x="3519948" y="4119717"/>
              <a:ext cx="276286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20000"/>
                </a:spcBef>
                <a:buFont typeface="Wingdings" pitchFamily="2" charset="2"/>
                <a:buNone/>
              </a:pPr>
              <a:r>
                <a:rPr lang="en-US" altLang="de-DE" b="1" dirty="0">
                  <a:solidFill>
                    <a:srgbClr val="FF0000"/>
                  </a:solidFill>
                  <a:latin typeface="Calibri" panose="020F0502020204030204" pitchFamily="34" charset="0"/>
                  <a:sym typeface="Symbol" pitchFamily="18" charset="2"/>
                </a:rPr>
                <a:t>Fields seems unstructured</a:t>
              </a:r>
            </a:p>
          </p:txBody>
        </p:sp>
        <p:pic>
          <p:nvPicPr>
            <p:cNvPr id="50" name="Grafik 49"/>
            <p:cNvPicPr>
              <a:picLocks noChangeAspect="1"/>
            </p:cNvPicPr>
            <p:nvPr/>
          </p:nvPicPr>
          <p:blipFill rotWithShape="1">
            <a:blip r:embed="rId8"/>
            <a:srcRect t="50055" r="5985" b="9684"/>
            <a:stretch/>
          </p:blipFill>
          <p:spPr>
            <a:xfrm>
              <a:off x="6346971" y="4109884"/>
              <a:ext cx="2698706" cy="1789472"/>
            </a:xfrm>
            <a:prstGeom prst="rect">
              <a:avLst/>
            </a:prstGeom>
          </p:spPr>
        </p:pic>
        <p:sp>
          <p:nvSpPr>
            <p:cNvPr id="52" name="Text Box 2"/>
            <p:cNvSpPr txBox="1">
              <a:spLocks noChangeArrowheads="1"/>
            </p:cNvSpPr>
            <p:nvPr/>
          </p:nvSpPr>
          <p:spPr bwMode="auto">
            <a:xfrm>
              <a:off x="6277896" y="4006645"/>
              <a:ext cx="276286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spcBef>
                  <a:spcPts val="0"/>
                </a:spcBef>
                <a:buFont typeface="Wingdings" pitchFamily="2" charset="2"/>
                <a:buNone/>
              </a:pPr>
              <a:r>
                <a:rPr lang="en-US" altLang="de-DE" b="1" dirty="0">
                  <a:solidFill>
                    <a:srgbClr val="FF0000"/>
                  </a:solidFill>
                  <a:latin typeface="Calibri" panose="020F0502020204030204" pitchFamily="34" charset="0"/>
                  <a:sym typeface="Symbol" pitchFamily="18" charset="2"/>
                </a:rPr>
                <a:t>Other perspective: </a:t>
              </a:r>
            </a:p>
            <a:p>
              <a:pPr eaLnBrk="1" hangingPunct="1">
                <a:spcBef>
                  <a:spcPts val="0"/>
                </a:spcBef>
                <a:buFont typeface="Wingdings" pitchFamily="2" charset="2"/>
                <a:buNone/>
              </a:pPr>
              <a:r>
                <a:rPr lang="en-US" altLang="de-DE" b="1" dirty="0">
                  <a:solidFill>
                    <a:srgbClr val="FF0000"/>
                  </a:solidFill>
                  <a:latin typeface="Calibri" panose="020F0502020204030204" pitchFamily="34" charset="0"/>
                  <a:sym typeface="Symbol" pitchFamily="18" charset="2"/>
                </a:rPr>
                <a:t>Fields is structured</a:t>
              </a:r>
            </a:p>
          </p:txBody>
        </p:sp>
      </p:grpSp>
    </p:spTree>
    <p:extLst>
      <p:ext uri="{BB962C8B-B14F-4D97-AF65-F5344CB8AC3E}">
        <p14:creationId xmlns:p14="http://schemas.microsoft.com/office/powerpoint/2010/main" val="7660582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709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8709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7090" grpId="0"/>
      <p:bldP spid="38709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 Box 2"/>
          <p:cNvSpPr txBox="1">
            <a:spLocks noChangeArrowheads="1"/>
          </p:cNvSpPr>
          <p:nvPr/>
        </p:nvSpPr>
        <p:spPr bwMode="auto">
          <a:xfrm>
            <a:off x="252000" y="142029"/>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Comparison Linear-cut and Button BPM</a:t>
            </a:r>
          </a:p>
        </p:txBody>
      </p:sp>
      <p:sp>
        <p:nvSpPr>
          <p:cNvPr id="25604" name="Text Box 3"/>
          <p:cNvSpPr txBox="1">
            <a:spLocks noChangeArrowheads="1"/>
          </p:cNvSpPr>
          <p:nvPr/>
        </p:nvSpPr>
        <p:spPr bwMode="auto">
          <a:xfrm>
            <a:off x="125413" y="1123104"/>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25605" name="Text Box 4"/>
          <p:cNvSpPr txBox="1">
            <a:spLocks noChangeArrowheads="1"/>
          </p:cNvSpPr>
          <p:nvPr/>
        </p:nvSpPr>
        <p:spPr bwMode="auto">
          <a:xfrm>
            <a:off x="279400" y="862754"/>
            <a:ext cx="8509000" cy="321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a:solidFill>
                  <a:schemeClr val="accent2"/>
                </a:solidFill>
                <a:latin typeface="Calibri" panose="020F0502020204030204" pitchFamily="34" charset="0"/>
                <a:cs typeface="Calibri" panose="020F0502020204030204" pitchFamily="34" charset="0"/>
                <a:sym typeface="Symbol" pitchFamily="18" charset="2"/>
              </a:rPr>
              <a:t>  </a:t>
            </a:r>
          </a:p>
        </p:txBody>
      </p:sp>
      <p:graphicFrame>
        <p:nvGraphicFramePr>
          <p:cNvPr id="355333" name="Group 5"/>
          <p:cNvGraphicFramePr>
            <a:graphicFrameLocks noGrp="1"/>
          </p:cNvGraphicFramePr>
          <p:nvPr>
            <p:extLst>
              <p:ext uri="{D42A27DB-BD31-4B8C-83A1-F6EECF244321}">
                <p14:modId xmlns:p14="http://schemas.microsoft.com/office/powerpoint/2010/main" val="92804028"/>
              </p:ext>
            </p:extLst>
          </p:nvPr>
        </p:nvGraphicFramePr>
        <p:xfrm>
          <a:off x="465138" y="796079"/>
          <a:ext cx="8369300" cy="3876677"/>
        </p:xfrm>
        <a:graphic>
          <a:graphicData uri="http://schemas.openxmlformats.org/drawingml/2006/table">
            <a:tbl>
              <a:tblPr/>
              <a:tblGrid>
                <a:gridCol w="2498725">
                  <a:extLst>
                    <a:ext uri="{9D8B030D-6E8A-4147-A177-3AD203B41FA5}">
                      <a16:colId xmlns:a16="http://schemas.microsoft.com/office/drawing/2014/main" val="20000"/>
                    </a:ext>
                  </a:extLst>
                </a:gridCol>
                <a:gridCol w="2832100">
                  <a:extLst>
                    <a:ext uri="{9D8B030D-6E8A-4147-A177-3AD203B41FA5}">
                      <a16:colId xmlns:a16="http://schemas.microsoft.com/office/drawing/2014/main" val="20001"/>
                    </a:ext>
                  </a:extLst>
                </a:gridCol>
                <a:gridCol w="3038475">
                  <a:extLst>
                    <a:ext uri="{9D8B030D-6E8A-4147-A177-3AD203B41FA5}">
                      <a16:colId xmlns:a16="http://schemas.microsoft.com/office/drawing/2014/main" val="20002"/>
                    </a:ext>
                  </a:extLst>
                </a:gridCol>
              </a:tblGrid>
              <a:tr h="36577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Linear-cut BPM</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Calibri" panose="020F0502020204030204" pitchFamily="34" charset="0"/>
                          <a:cs typeface="Calibri" panose="020F0502020204030204" pitchFamily="34" charset="0"/>
                        </a:rPr>
                        <a:t>Button BPM</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extLst>
                  <a:ext uri="{0D108BD9-81ED-4DB2-BD59-A6C34878D82A}">
                    <a16:rowId xmlns:a16="http://schemas.microsoft.com/office/drawing/2014/main" val="10000"/>
                  </a:ext>
                </a:extLst>
              </a:tr>
              <a:tr h="35402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Precaution</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Bunches longer than BPM</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Calibri" panose="020F0502020204030204" pitchFamily="34" charset="0"/>
                        </a:rPr>
                        <a:t>Bunch length comparable to BPM</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1"/>
                  </a:ext>
                </a:extLst>
              </a:tr>
              <a:tr h="3619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BPM length (typical)</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10 to 20 cm length per plane</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Calibri" panose="020F0502020204030204" pitchFamily="34" charset="0"/>
                          <a:sym typeface="Symbol" pitchFamily="18" charset="2"/>
                        </a:rPr>
                        <a:t></a:t>
                      </a:r>
                      <a:r>
                        <a:rPr kumimoji="0" lang="en-US" sz="1600" b="0" i="0" u="none" strike="noStrike" cap="none" normalizeH="0" baseline="0">
                          <a:ln>
                            <a:noFill/>
                          </a:ln>
                          <a:solidFill>
                            <a:schemeClr val="tx1"/>
                          </a:solidFill>
                          <a:effectLst/>
                          <a:latin typeface="Calibri" panose="020F0502020204030204" pitchFamily="34" charset="0"/>
                          <a:cs typeface="Calibri" panose="020F0502020204030204" pitchFamily="34" charset="0"/>
                        </a:rPr>
                        <a:t>1 to 5 cm per button</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2"/>
                  </a:ext>
                </a:extLst>
              </a:tr>
              <a:tr h="3619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alibri" panose="020F0502020204030204" pitchFamily="34" charset="0"/>
                          <a:cs typeface="Calibri" panose="020F0502020204030204" pitchFamily="34" charset="0"/>
                        </a:rPr>
                        <a:t>Shape</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Rectangular or  cut cylinder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Calibri" panose="020F0502020204030204" pitchFamily="34" charset="0"/>
                        </a:rPr>
                        <a:t>Orthogonal or planar orientation</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3"/>
                  </a:ext>
                </a:extLst>
              </a:tr>
              <a:tr h="3619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alibri" panose="020F0502020204030204" pitchFamily="34" charset="0"/>
                          <a:cs typeface="Calibri" panose="020F0502020204030204" pitchFamily="34" charset="0"/>
                        </a:rPr>
                        <a:t>Bandwidth (typical)</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0.1 to 100 MHz</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Calibri" panose="020F0502020204030204" pitchFamily="34" charset="0"/>
                        </a:rPr>
                        <a:t>100 MHz to 5 GHz</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4"/>
                  </a:ext>
                </a:extLst>
              </a:tr>
              <a:tr h="3619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alibri" panose="020F0502020204030204" pitchFamily="34" charset="0"/>
                          <a:cs typeface="Calibri" panose="020F0502020204030204" pitchFamily="34" charset="0"/>
                        </a:rPr>
                        <a:t>Coupling </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Calibri" panose="020F0502020204030204" pitchFamily="34" charset="0"/>
                          <a:sym typeface="Symbol" pitchFamily="18" charset="2"/>
                        </a:rPr>
                        <a:t>1 M  or   1 k (transformer)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50 </a:t>
                      </a: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sym typeface="Symbol" pitchFamily="18" charset="2"/>
                        </a:rPr>
                        <a:t></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5"/>
                  </a:ext>
                </a:extLst>
              </a:tr>
              <a:tr h="360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alibri" panose="020F0502020204030204" pitchFamily="34" charset="0"/>
                          <a:cs typeface="Calibri" panose="020F0502020204030204" pitchFamily="34" charset="0"/>
                        </a:rPr>
                        <a:t>Cutoff frequency (typical)</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0.01… 10 MHz (</a:t>
                      </a:r>
                      <a:r>
                        <a:rPr kumimoji="0" lang="en-US"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rPr>
                        <a:t>C</a:t>
                      </a: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=30…100pF)</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0.3… 1 GHz (</a:t>
                      </a:r>
                      <a:r>
                        <a:rPr kumimoji="0" lang="en-US"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rPr>
                        <a:t>C</a:t>
                      </a: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=2…10pF)</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6"/>
                  </a:ext>
                </a:extLst>
              </a:tr>
              <a:tr h="360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alibri" panose="020F0502020204030204" pitchFamily="34" charset="0"/>
                          <a:cs typeface="Calibri" panose="020F0502020204030204" pitchFamily="34" charset="0"/>
                        </a:rPr>
                        <a:t>Linearity</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Calibri" panose="020F0502020204030204" pitchFamily="34" charset="0"/>
                        </a:rPr>
                        <a:t>Very good, no x-y coupling</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Non-linear, x-y coupling</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7"/>
                  </a:ext>
                </a:extLst>
              </a:tr>
              <a:tr h="360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alibri" panose="020F0502020204030204" pitchFamily="34" charset="0"/>
                          <a:cs typeface="Calibri" panose="020F0502020204030204" pitchFamily="34" charset="0"/>
                        </a:rPr>
                        <a:t>Sensitivity</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Calibri" panose="020F0502020204030204" pitchFamily="34" charset="0"/>
                        </a:rPr>
                        <a:t>Good, care: plate cross talk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Good, care: signal matching</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8"/>
                  </a:ext>
                </a:extLst>
              </a:tr>
              <a:tr h="6279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alibri" panose="020F0502020204030204" pitchFamily="34" charset="0"/>
                          <a:cs typeface="Calibri" panose="020F0502020204030204" pitchFamily="34" charset="0"/>
                        </a:rPr>
                        <a:t>Usage</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Calibri" panose="020F0502020204030204" pitchFamily="34" charset="0"/>
                        </a:rPr>
                        <a:t>At proton synchrotrons,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1" u="none" strike="noStrike" cap="none" normalizeH="0" baseline="0">
                          <a:ln>
                            <a:noFill/>
                          </a:ln>
                          <a:solidFill>
                            <a:schemeClr val="tx1"/>
                          </a:solidFill>
                          <a:effectLst/>
                          <a:latin typeface="Calibri" panose="020F0502020204030204" pitchFamily="34" charset="0"/>
                          <a:cs typeface="Calibri" panose="020F0502020204030204" pitchFamily="34" charset="0"/>
                        </a:rPr>
                        <a:t>f</a:t>
                      </a:r>
                      <a:r>
                        <a:rPr kumimoji="0" lang="en-US" sz="2000" b="0" i="1" u="none" strike="noStrike" cap="none" normalizeH="0" baseline="-25000">
                          <a:ln>
                            <a:noFill/>
                          </a:ln>
                          <a:solidFill>
                            <a:schemeClr val="tx1"/>
                          </a:solidFill>
                          <a:effectLst/>
                          <a:latin typeface="Calibri" panose="020F0502020204030204" pitchFamily="34" charset="0"/>
                          <a:cs typeface="Calibri" panose="020F0502020204030204" pitchFamily="34" charset="0"/>
                        </a:rPr>
                        <a:t>rf </a:t>
                      </a:r>
                      <a:r>
                        <a:rPr kumimoji="0" lang="en-US" sz="1600" b="0" i="0" u="none" strike="noStrike" cap="none" normalizeH="0" baseline="0">
                          <a:ln>
                            <a:noFill/>
                          </a:ln>
                          <a:solidFill>
                            <a:schemeClr val="tx1"/>
                          </a:solidFill>
                          <a:effectLst/>
                          <a:latin typeface="Calibri" panose="020F0502020204030204" pitchFamily="34" charset="0"/>
                          <a:cs typeface="Calibri" panose="020F0502020204030204" pitchFamily="34" charset="0"/>
                        </a:rPr>
                        <a:t>&lt; 10 MHz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All electron acc., proton </a:t>
                      </a:r>
                      <a:r>
                        <a:rPr kumimoji="0" lang="en-US" sz="16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Linacs</a:t>
                      </a: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n-US" sz="1600" b="0" i="1"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f</a:t>
                      </a:r>
                      <a:r>
                        <a:rPr kumimoji="0" lang="en-US" sz="2000" b="0" i="1" u="none" strike="noStrike" cap="none" normalizeH="0" baseline="-25000" dirty="0" err="1">
                          <a:ln>
                            <a:noFill/>
                          </a:ln>
                          <a:solidFill>
                            <a:schemeClr val="tx1"/>
                          </a:solidFill>
                          <a:effectLst/>
                          <a:latin typeface="Calibri" panose="020F0502020204030204" pitchFamily="34" charset="0"/>
                          <a:cs typeface="Calibri" panose="020F0502020204030204" pitchFamily="34" charset="0"/>
                        </a:rPr>
                        <a:t>rf</a:t>
                      </a:r>
                      <a:r>
                        <a:rPr kumimoji="0" lang="en-US" sz="2000" b="0" i="1" u="none" strike="noStrike" cap="none" normalizeH="0" baseline="-25000" dirty="0">
                          <a:ln>
                            <a:noFill/>
                          </a:ln>
                          <a:solidFill>
                            <a:schemeClr val="tx1"/>
                          </a:solidFill>
                          <a:effectLst/>
                          <a:latin typeface="Calibri" panose="020F0502020204030204" pitchFamily="34" charset="0"/>
                          <a:cs typeface="Calibri" panose="020F0502020204030204" pitchFamily="34" charset="0"/>
                        </a:rPr>
                        <a:t> </a:t>
                      </a: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&gt; 100 MHz </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9"/>
                  </a:ext>
                </a:extLst>
              </a:tr>
            </a:tbl>
          </a:graphicData>
        </a:graphic>
      </p:graphicFrame>
      <p:pic>
        <p:nvPicPr>
          <p:cNvPr id="25652" name="Picture 51" descr="BPM-ESR-bunt-xfi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81338" y="4636242"/>
            <a:ext cx="2354262" cy="200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5653" name="Object 52"/>
          <p:cNvGraphicFramePr>
            <a:graphicFrameLocks noChangeAspect="1"/>
          </p:cNvGraphicFramePr>
          <p:nvPr>
            <p:extLst>
              <p:ext uri="{D42A27DB-BD31-4B8C-83A1-F6EECF244321}">
                <p14:modId xmlns:p14="http://schemas.microsoft.com/office/powerpoint/2010/main" val="2497578838"/>
              </p:ext>
            </p:extLst>
          </p:nvPr>
        </p:nvGraphicFramePr>
        <p:xfrm>
          <a:off x="5940425" y="4652117"/>
          <a:ext cx="2592388" cy="1941512"/>
        </p:xfrm>
        <a:graphic>
          <a:graphicData uri="http://schemas.openxmlformats.org/presentationml/2006/ole">
            <mc:AlternateContent xmlns:mc="http://schemas.openxmlformats.org/markup-compatibility/2006">
              <mc:Choice xmlns:v="urn:schemas-microsoft-com:vml" Requires="v">
                <p:oleObj spid="_x0000_s25863" name="Bitmap Image" r:id="rId5" imgW="9563549" imgH="7182692" progId="Paint.Picture">
                  <p:embed/>
                </p:oleObj>
              </mc:Choice>
              <mc:Fallback>
                <p:oleObj name="Bitmap Image" r:id="rId5" imgW="9563549" imgH="7182692" progId="Paint.Picture">
                  <p:embed/>
                  <p:pic>
                    <p:nvPicPr>
                      <p:cNvPr id="0" name="Object 5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0425" y="4652117"/>
                        <a:ext cx="2592388" cy="1941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5654" name="Rectangle 53"/>
          <p:cNvSpPr>
            <a:spLocks noChangeArrowheads="1"/>
          </p:cNvSpPr>
          <p:nvPr/>
        </p:nvSpPr>
        <p:spPr bwMode="auto">
          <a:xfrm>
            <a:off x="8388350" y="6088804"/>
            <a:ext cx="576263" cy="549275"/>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3"/>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252000" rIns="14400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Poll concerning linear-cut BPMs</a:t>
            </a:r>
          </a:p>
        </p:txBody>
      </p:sp>
      <mc:AlternateContent xmlns:mc="http://schemas.openxmlformats.org/markup-compatibility/2006" xmlns:a14="http://schemas.microsoft.com/office/drawing/2010/main">
        <mc:Choice Requires="a14">
          <p:sp>
            <p:nvSpPr>
              <p:cNvPr id="14343" name="Text Box 7"/>
              <p:cNvSpPr txBox="1">
                <a:spLocks noChangeArrowheads="1"/>
              </p:cNvSpPr>
              <p:nvPr/>
            </p:nvSpPr>
            <p:spPr bwMode="auto">
              <a:xfrm>
                <a:off x="107503" y="995140"/>
                <a:ext cx="4488560" cy="2554545"/>
              </a:xfrm>
              <a:prstGeom prst="rect">
                <a:avLst/>
              </a:prstGeom>
              <a:noFill/>
              <a:ln>
                <a:noFill/>
              </a:ln>
              <a:effectLst/>
              <a:extLst>
                <a:ext uri="{909E8E84-426E-40DD-AFC4-6F175D3DCCD1}">
                  <a14:hiddenFill>
                    <a:solidFill>
                      <a:schemeClr val="accent1"/>
                    </a:solidFill>
                  </a14:hiddenFill>
                </a:ext>
                <a:ext uri="{91240B29-F687-4F45-9708-019B960494DF}">
                  <a14:hiddenLine w="9525" algn="ctr">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latin typeface="Calibri" panose="020F0502020204030204" pitchFamily="34" charset="0"/>
                    <a:cs typeface="Calibri" panose="020F0502020204030204" pitchFamily="34" charset="0"/>
                  </a:rPr>
                  <a:t>Poll 5.9: </a:t>
                </a:r>
              </a:p>
              <a:p>
                <a:pPr algn="l"/>
                <a:r>
                  <a:rPr lang="en-GB" altLang="de-DE" sz="1600" dirty="0">
                    <a:latin typeface="Calibri" panose="020F0502020204030204" pitchFamily="34" charset="0"/>
                    <a:cs typeface="Calibri" panose="020F0502020204030204" pitchFamily="34" charset="0"/>
                  </a:rPr>
                  <a:t>Linear-cut BPMs …</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are used at proton synchrotrons with an acceleration frequency </a:t>
                </a:r>
                <a:r>
                  <a:rPr lang="en-GB" altLang="de-DE" sz="1600" i="1" dirty="0" err="1">
                    <a:latin typeface="Calibri" panose="020F0502020204030204" pitchFamily="34" charset="0"/>
                    <a:cs typeface="Calibri" panose="020F0502020204030204" pitchFamily="34" charset="0"/>
                  </a:rPr>
                  <a:t>f</a:t>
                </a:r>
                <a:r>
                  <a:rPr lang="en-GB" altLang="de-DE" sz="1600" i="1" baseline="-25000" dirty="0" err="1">
                    <a:latin typeface="Calibri" panose="020F0502020204030204" pitchFamily="34" charset="0"/>
                    <a:cs typeface="Calibri" panose="020F0502020204030204" pitchFamily="34" charset="0"/>
                  </a:rPr>
                  <a:t>acc</a:t>
                </a:r>
                <a:r>
                  <a:rPr lang="en-GB" altLang="de-DE" sz="1600" dirty="0">
                    <a:latin typeface="Calibri" panose="020F0502020204030204" pitchFamily="34" charset="0"/>
                    <a:cs typeface="Calibri" panose="020F0502020204030204" pitchFamily="34" charset="0"/>
                  </a:rPr>
                  <a:t> </a:t>
                </a:r>
                <a14:m>
                  <m:oMath xmlns:m="http://schemas.openxmlformats.org/officeDocument/2006/math">
                    <m:r>
                      <a:rPr lang="en-GB" altLang="de-DE" sz="1600" i="1" smtClean="0">
                        <a:latin typeface="Cambria Math" panose="02040503050406030204" pitchFamily="18" charset="0"/>
                        <a:ea typeface="Cambria Math" panose="02040503050406030204" pitchFamily="18" charset="0"/>
                        <a:cs typeface="Calibri" panose="020F0502020204030204" pitchFamily="34" charset="0"/>
                      </a:rPr>
                      <m:t>≫</m:t>
                    </m:r>
                  </m:oMath>
                </a14:m>
                <a:r>
                  <a:rPr lang="en-GB" altLang="de-DE" sz="1600" dirty="0">
                    <a:latin typeface="Calibri" panose="020F0502020204030204" pitchFamily="34" charset="0"/>
                    <a:cs typeface="Calibri" panose="020F0502020204030204" pitchFamily="34" charset="0"/>
                  </a:rPr>
                  <a:t> 10 MHz</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can distinguish between counter-propagating beams within a collider</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provide a linear position sensitivity over a wide range of beam offsets</a:t>
                </a:r>
              </a:p>
            </p:txBody>
          </p:sp>
        </mc:Choice>
        <mc:Fallback xmlns="">
          <p:sp>
            <p:nvSpPr>
              <p:cNvPr id="14343" name="Text Box 7"/>
              <p:cNvSpPr txBox="1">
                <a:spLocks noRot="1" noChangeAspect="1" noMove="1" noResize="1" noEditPoints="1" noAdjustHandles="1" noChangeArrowheads="1" noChangeShapeType="1" noTextEdit="1"/>
              </p:cNvSpPr>
              <p:nvPr/>
            </p:nvSpPr>
            <p:spPr bwMode="auto">
              <a:xfrm>
                <a:off x="107503" y="995140"/>
                <a:ext cx="4488560" cy="2554545"/>
              </a:xfrm>
              <a:prstGeom prst="rect">
                <a:avLst/>
              </a:prstGeom>
              <a:blipFill>
                <a:blip r:embed="rId3"/>
                <a:stretch>
                  <a:fillRect l="-815" t="-716" b="-214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grpSp>
        <p:nvGrpSpPr>
          <p:cNvPr id="7" name="Gruppieren 6">
            <a:extLst>
              <a:ext uri="{FF2B5EF4-FFF2-40B4-BE49-F238E27FC236}">
                <a16:creationId xmlns:a16="http://schemas.microsoft.com/office/drawing/2014/main" id="{85D16127-7E1F-4945-AD79-7D44C3D648C5}"/>
              </a:ext>
            </a:extLst>
          </p:cNvPr>
          <p:cNvGrpSpPr/>
          <p:nvPr/>
        </p:nvGrpSpPr>
        <p:grpSpPr>
          <a:xfrm>
            <a:off x="7066754" y="4177661"/>
            <a:ext cx="1969078" cy="2271741"/>
            <a:chOff x="7055179" y="3633650"/>
            <a:chExt cx="1969078" cy="2271741"/>
          </a:xfrm>
        </p:grpSpPr>
        <p:pic>
          <p:nvPicPr>
            <p:cNvPr id="8" name="Grafik 7">
              <a:extLst>
                <a:ext uri="{FF2B5EF4-FFF2-40B4-BE49-F238E27FC236}">
                  <a16:creationId xmlns:a16="http://schemas.microsoft.com/office/drawing/2014/main" id="{27604674-4A6C-41B4-ADA0-9FF6B390CA11}"/>
                </a:ext>
              </a:extLst>
            </p:cNvPr>
            <p:cNvPicPr>
              <a:picLocks noChangeAspect="1"/>
            </p:cNvPicPr>
            <p:nvPr/>
          </p:nvPicPr>
          <p:blipFill>
            <a:blip r:embed="rId4"/>
            <a:stretch>
              <a:fillRect/>
            </a:stretch>
          </p:blipFill>
          <p:spPr>
            <a:xfrm>
              <a:off x="7177734" y="3633650"/>
              <a:ext cx="1531937" cy="1531937"/>
            </a:xfrm>
            <a:prstGeom prst="rect">
              <a:avLst/>
            </a:prstGeom>
          </p:spPr>
        </p:pic>
        <p:sp>
          <p:nvSpPr>
            <p:cNvPr id="9" name="TextBox 7">
              <a:extLst>
                <a:ext uri="{FF2B5EF4-FFF2-40B4-BE49-F238E27FC236}">
                  <a16:creationId xmlns:a16="http://schemas.microsoft.com/office/drawing/2014/main" id="{6E5AC7A3-7308-43F7-BA8F-4998A441990A}"/>
                </a:ext>
              </a:extLst>
            </p:cNvPr>
            <p:cNvSpPr txBox="1"/>
            <p:nvPr/>
          </p:nvSpPr>
          <p:spPr>
            <a:xfrm>
              <a:off x="7055179" y="5207764"/>
              <a:ext cx="1969078" cy="697627"/>
            </a:xfrm>
            <a:prstGeom prst="rect">
              <a:avLst/>
            </a:prstGeom>
          </p:spPr>
          <p:txBody>
            <a:bodyPr vert="horz" wrap="square" lIns="91440" tIns="45720" rIns="91440" bIns="45720" rtlCol="0" anchor="t">
              <a:spAutoFit/>
            </a:bodyPr>
            <a:lstStyle/>
            <a:p>
              <a:pPr algn="l"/>
              <a:r>
                <a:rPr lang="en-GB" dirty="0">
                  <a:latin typeface="Calibri" panose="020F0502020204030204" pitchFamily="34" charset="0"/>
                  <a:cs typeface="Calibri" panose="020F0502020204030204" pitchFamily="34" charset="0"/>
                  <a:hlinkClick r:id="rId5"/>
                </a:rPr>
                <a:t>www.menti.com</a:t>
              </a:r>
              <a:endParaRPr lang="en-GB" dirty="0">
                <a:latin typeface="Calibri" panose="020F0502020204030204" pitchFamily="34" charset="0"/>
                <a:cs typeface="Calibri" panose="020F0502020204030204" pitchFamily="34" charset="0"/>
              </a:endParaRPr>
            </a:p>
            <a:p>
              <a:pPr algn="l">
                <a:spcBef>
                  <a:spcPts val="400"/>
                </a:spcBef>
              </a:pPr>
              <a:r>
                <a:rPr lang="en-GB" dirty="0">
                  <a:latin typeface="Calibri" panose="020F0502020204030204" pitchFamily="34" charset="0"/>
                  <a:cs typeface="Calibri" panose="020F0502020204030204" pitchFamily="34" charset="0"/>
                </a:rPr>
                <a:t>code: </a:t>
              </a:r>
              <a:r>
                <a:rPr lang="en-GB" sz="1800" dirty="0">
                  <a:latin typeface="+mj-lt"/>
                </a:rPr>
                <a:t>1208 6026</a:t>
              </a:r>
            </a:p>
          </p:txBody>
        </p:sp>
      </p:grpSp>
    </p:spTree>
    <p:extLst>
      <p:ext uri="{BB962C8B-B14F-4D97-AF65-F5344CB8AC3E}">
        <p14:creationId xmlns:p14="http://schemas.microsoft.com/office/powerpoint/2010/main" val="3201474589"/>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26628"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600" baseline="30000">
              <a:solidFill>
                <a:srgbClr val="006600"/>
              </a:solidFill>
              <a:latin typeface="Comic Sans MS" pitchFamily="66" charset="0"/>
            </a:endParaRPr>
          </a:p>
        </p:txBody>
      </p:sp>
      <p:sp>
        <p:nvSpPr>
          <p:cNvPr id="26629" name="Text Box 4"/>
          <p:cNvSpPr txBox="1">
            <a:spLocks noChangeArrowheads="1"/>
          </p:cNvSpPr>
          <p:nvPr/>
        </p:nvSpPr>
        <p:spPr bwMode="auto">
          <a:xfrm>
            <a:off x="323850" y="1484313"/>
            <a:ext cx="8550275" cy="391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dirty="0">
                <a:solidFill>
                  <a:srgbClr val="0000FF"/>
                </a:solidFill>
                <a:latin typeface="Calibri" panose="020F0502020204030204" pitchFamily="34" charset="0"/>
                <a:cs typeface="Calibri" panose="020F0502020204030204" pitchFamily="34" charset="0"/>
              </a:rPr>
              <a:t>Outline:</a:t>
            </a:r>
            <a:r>
              <a:rPr lang="en-US" altLang="de-DE" sz="2000" b="1" dirty="0">
                <a:solidFill>
                  <a:srgbClr val="0000FF"/>
                </a:solidFill>
                <a:latin typeface="Calibri" panose="020F0502020204030204" pitchFamily="34" charset="0"/>
                <a:cs typeface="Calibri" panose="020F0502020204030204" pitchFamily="34" charset="0"/>
              </a:rPr>
              <a:t>     </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cs typeface="Calibri" panose="020F0502020204030204" pitchFamily="34" charset="0"/>
              </a:rPr>
              <a:t> </a:t>
            </a:r>
            <a:r>
              <a:rPr lang="en-US" altLang="de-DE" sz="2000" dirty="0">
                <a:solidFill>
                  <a:srgbClr val="5F5F5F"/>
                </a:solidFill>
                <a:latin typeface="Calibri" panose="020F0502020204030204" pitchFamily="34" charset="0"/>
                <a:cs typeface="Calibri" panose="020F0502020204030204" pitchFamily="34" charset="0"/>
              </a:rPr>
              <a:t>Signal generation </a:t>
            </a:r>
            <a:r>
              <a:rPr lang="en-US" altLang="de-DE" sz="2000" dirty="0">
                <a:solidFill>
                  <a:srgbClr val="5F5F5F"/>
                </a:solidFill>
                <a:latin typeface="Calibri" panose="020F0502020204030204" pitchFamily="34" charset="0"/>
                <a:cs typeface="Calibri" panose="020F0502020204030204" pitchFamily="34" charset="0"/>
                <a:sym typeface="Symbol" pitchFamily="18" charset="2"/>
              </a:rPr>
              <a:t>  transfer impedance</a:t>
            </a:r>
          </a:p>
          <a:p>
            <a:pPr algn="l">
              <a:lnSpc>
                <a:spcPct val="80000"/>
              </a:lnSpc>
              <a:buFont typeface="Wingdings" pitchFamily="2" charset="2"/>
              <a:buChar char="Ø"/>
            </a:pPr>
            <a:r>
              <a:rPr lang="en-US" altLang="de-DE" sz="2000" dirty="0">
                <a:solidFill>
                  <a:srgbClr val="5F5F5F"/>
                </a:solidFill>
                <a:latin typeface="Calibri" panose="020F0502020204030204" pitchFamily="34" charset="0"/>
                <a:cs typeface="Calibri" panose="020F0502020204030204" pitchFamily="34" charset="0"/>
              </a:rPr>
              <a:t> Capacitive </a:t>
            </a:r>
            <a:r>
              <a:rPr lang="en-US" altLang="de-DE" sz="2000" i="1" dirty="0">
                <a:solidFill>
                  <a:srgbClr val="5F5F5F"/>
                </a:solidFill>
                <a:latin typeface="Calibri" panose="020F0502020204030204" pitchFamily="34" charset="0"/>
                <a:cs typeface="Calibri" panose="020F0502020204030204" pitchFamily="34" charset="0"/>
              </a:rPr>
              <a:t>button </a:t>
            </a:r>
            <a:r>
              <a:rPr lang="en-US" altLang="de-DE" sz="2000" dirty="0">
                <a:solidFill>
                  <a:srgbClr val="5F5F5F"/>
                </a:solidFill>
                <a:latin typeface="Calibri" panose="020F0502020204030204" pitchFamily="34" charset="0"/>
                <a:cs typeface="Calibri" panose="020F0502020204030204" pitchFamily="34" charset="0"/>
              </a:rPr>
              <a:t>BPM for high frequencies</a:t>
            </a:r>
            <a:endParaRPr lang="en-US" altLang="de-DE" sz="2000" dirty="0">
              <a:solidFill>
                <a:srgbClr val="5F5F5F"/>
              </a:solidFill>
              <a:latin typeface="Calibri" panose="020F0502020204030204" pitchFamily="34" charset="0"/>
              <a:cs typeface="Calibri" panose="020F0502020204030204" pitchFamily="34" charset="0"/>
              <a:sym typeface="Symbol" pitchFamily="18" charset="2"/>
            </a:endParaRPr>
          </a:p>
          <a:p>
            <a:pPr algn="l">
              <a:lnSpc>
                <a:spcPct val="80000"/>
              </a:lnSpc>
              <a:buFont typeface="Wingdings" pitchFamily="2" charset="2"/>
              <a:buNone/>
            </a:pPr>
            <a:r>
              <a:rPr lang="en-US" altLang="de-DE" sz="2000" dirty="0">
                <a:solidFill>
                  <a:srgbClr val="5F5F5F"/>
                </a:solidFill>
                <a:latin typeface="Calibri" panose="020F0502020204030204" pitchFamily="34" charset="0"/>
                <a:cs typeface="Calibri" panose="020F0502020204030204" pitchFamily="34" charset="0"/>
              </a:rPr>
              <a:t>    used at most proton LINACs and electron accelerators</a:t>
            </a:r>
          </a:p>
          <a:p>
            <a:pPr algn="l">
              <a:lnSpc>
                <a:spcPct val="80000"/>
              </a:lnSpc>
              <a:buFont typeface="Wingdings" pitchFamily="2" charset="2"/>
              <a:buChar char="Ø"/>
            </a:pPr>
            <a:r>
              <a:rPr lang="en-US" altLang="de-DE" sz="2000" dirty="0">
                <a:solidFill>
                  <a:srgbClr val="5F5F5F"/>
                </a:solidFill>
                <a:latin typeface="Calibri" panose="020F0502020204030204" pitchFamily="34" charset="0"/>
                <a:cs typeface="Calibri" panose="020F0502020204030204" pitchFamily="34" charset="0"/>
              </a:rPr>
              <a:t> Capacitive </a:t>
            </a:r>
            <a:r>
              <a:rPr lang="en-US" altLang="de-DE" sz="2000" i="1" dirty="0">
                <a:solidFill>
                  <a:srgbClr val="5F5F5F"/>
                </a:solidFill>
                <a:latin typeface="Calibri" panose="020F0502020204030204" pitchFamily="34" charset="0"/>
                <a:cs typeface="Calibri" panose="020F0502020204030204" pitchFamily="34" charset="0"/>
              </a:rPr>
              <a:t>linear-cut</a:t>
            </a:r>
            <a:r>
              <a:rPr lang="en-US" altLang="de-DE" sz="2000" dirty="0">
                <a:solidFill>
                  <a:srgbClr val="5F5F5F"/>
                </a:solidFill>
                <a:latin typeface="Calibri" panose="020F0502020204030204" pitchFamily="34" charset="0"/>
                <a:cs typeface="Calibri" panose="020F0502020204030204" pitchFamily="34" charset="0"/>
              </a:rPr>
              <a:t> BPM for low frequencies</a:t>
            </a:r>
          </a:p>
          <a:p>
            <a:pPr algn="l">
              <a:lnSpc>
                <a:spcPct val="80000"/>
              </a:lnSpc>
              <a:buFont typeface="Wingdings" pitchFamily="2" charset="2"/>
              <a:buNone/>
            </a:pPr>
            <a:r>
              <a:rPr lang="en-US" altLang="de-DE" sz="2000" dirty="0">
                <a:solidFill>
                  <a:srgbClr val="5F5F5F"/>
                </a:solidFill>
                <a:latin typeface="Calibri" panose="020F0502020204030204" pitchFamily="34" charset="0"/>
                <a:cs typeface="Calibri" panose="020F0502020204030204" pitchFamily="34" charset="0"/>
                <a:sym typeface="Symbol" pitchFamily="18" charset="2"/>
              </a:rPr>
              <a:t>    </a:t>
            </a:r>
            <a:r>
              <a:rPr lang="en-US" altLang="de-DE" sz="2000" dirty="0">
                <a:solidFill>
                  <a:srgbClr val="5F5F5F"/>
                </a:solidFill>
                <a:latin typeface="Calibri" panose="020F0502020204030204" pitchFamily="34" charset="0"/>
                <a:cs typeface="Calibri" panose="020F0502020204030204" pitchFamily="34" charset="0"/>
              </a:rPr>
              <a:t>used at most proton synchrotrons due to linear </a:t>
            </a:r>
            <a:r>
              <a:rPr lang="en-US" altLang="de-DE" sz="2000" dirty="0">
                <a:latin typeface="Calibri" panose="020F0502020204030204" pitchFamily="34" charset="0"/>
                <a:cs typeface="Calibri" panose="020F0502020204030204" pitchFamily="34" charset="0"/>
              </a:rPr>
              <a:t>position reading </a:t>
            </a:r>
            <a:r>
              <a:rPr lang="en-US" altLang="de-DE" sz="2000" dirty="0">
                <a:solidFill>
                  <a:srgbClr val="3333CC"/>
                </a:solidFill>
                <a:latin typeface="Calibri" panose="020F0502020204030204" pitchFamily="34" charset="0"/>
                <a:cs typeface="Calibri" panose="020F0502020204030204" pitchFamily="34" charset="0"/>
              </a:rPr>
              <a:t> </a:t>
            </a:r>
            <a:endParaRPr lang="en-US" altLang="de-DE" sz="2000" dirty="0">
              <a:solidFill>
                <a:srgbClr val="3333CC"/>
              </a:solidFill>
              <a:latin typeface="Calibri" panose="020F0502020204030204" pitchFamily="34" charset="0"/>
              <a:cs typeface="Calibri" panose="020F0502020204030204" pitchFamily="34" charset="0"/>
              <a:sym typeface="Symbol" pitchFamily="18" charset="2"/>
            </a:endParaRPr>
          </a:p>
          <a:p>
            <a:pPr algn="l">
              <a:lnSpc>
                <a:spcPct val="80000"/>
              </a:lnSpc>
              <a:buFont typeface="Wingdings" pitchFamily="2" charset="2"/>
              <a:buChar char="Ø"/>
            </a:pPr>
            <a:r>
              <a:rPr lang="en-US" altLang="de-DE" sz="2000" dirty="0">
                <a:solidFill>
                  <a:srgbClr val="0000FF"/>
                </a:solidFill>
                <a:latin typeface="Calibri" panose="020F0502020204030204" pitchFamily="34" charset="0"/>
                <a:cs typeface="Calibri" panose="020F0502020204030204" pitchFamily="34" charset="0"/>
              </a:rPr>
              <a:t> Electronics for position evaluation</a:t>
            </a:r>
          </a:p>
          <a:p>
            <a:pPr algn="l">
              <a:lnSpc>
                <a:spcPct val="80000"/>
              </a:lnSpc>
              <a:buFont typeface="Wingdings" pitchFamily="2" charset="2"/>
              <a:buNone/>
            </a:pPr>
            <a:r>
              <a:rPr lang="en-US" altLang="de-DE" sz="2000" dirty="0">
                <a:latin typeface="Calibri" panose="020F0502020204030204" pitchFamily="34" charset="0"/>
                <a:cs typeface="Calibri" panose="020F0502020204030204" pitchFamily="34" charset="0"/>
              </a:rPr>
              <a:t>    analog signal conditioning to achieve small signal processing</a:t>
            </a:r>
          </a:p>
          <a:p>
            <a:pPr algn="l">
              <a:lnSpc>
                <a:spcPct val="80000"/>
              </a:lnSpc>
              <a:buFont typeface="Wingdings" pitchFamily="2" charset="2"/>
              <a:buChar char="Ø"/>
            </a:pPr>
            <a:r>
              <a:rPr lang="en-US" altLang="de-DE" sz="2000" dirty="0">
                <a:latin typeface="Calibri" panose="020F0502020204030204" pitchFamily="34" charset="0"/>
                <a:cs typeface="Calibri" panose="020F0502020204030204" pitchFamily="34" charset="0"/>
              </a:rPr>
              <a:t> BPMs for measurement of closed orbit, tune and further lattice functions</a:t>
            </a:r>
          </a:p>
          <a:p>
            <a:pPr algn="l">
              <a:lnSpc>
                <a:spcPct val="80000"/>
              </a:lnSpc>
              <a:buFont typeface="Wingdings" pitchFamily="2" charset="2"/>
              <a:buChar char="Ø"/>
            </a:pPr>
            <a:r>
              <a:rPr lang="en-US" altLang="de-DE" sz="2000" dirty="0">
                <a:latin typeface="Calibri" panose="020F0502020204030204" pitchFamily="34" charset="0"/>
                <a:cs typeface="Calibri" panose="020F0502020204030204" pitchFamily="34" charset="0"/>
              </a:rPr>
              <a:t> Summary</a:t>
            </a:r>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6" name="Text Box 3"/>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Excurse: General Noise Sources</a:t>
            </a:r>
          </a:p>
        </p:txBody>
      </p:sp>
      <mc:AlternateContent xmlns:mc="http://schemas.openxmlformats.org/markup-compatibility/2006" xmlns:a14="http://schemas.microsoft.com/office/drawing/2010/main">
        <mc:Choice Requires="a14">
          <p:sp>
            <p:nvSpPr>
              <p:cNvPr id="7177" name="TextBox 33"/>
              <p:cNvSpPr txBox="1">
                <a:spLocks noChangeArrowheads="1"/>
              </p:cNvSpPr>
              <p:nvPr/>
            </p:nvSpPr>
            <p:spPr bwMode="auto">
              <a:xfrm>
                <a:off x="247862" y="805206"/>
                <a:ext cx="8534400" cy="292900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b="1" dirty="0">
                    <a:solidFill>
                      <a:srgbClr val="0000FF"/>
                    </a:solidFill>
                    <a:latin typeface="Calibri" panose="020F0502020204030204" pitchFamily="34" charset="0"/>
                    <a:cs typeface="Calibri" panose="020F0502020204030204" pitchFamily="34" charset="0"/>
                  </a:rPr>
                  <a:t>Any electronics is accompanied with noise due to: </a:t>
                </a:r>
              </a:p>
              <a:p>
                <a:pPr marL="285750" indent="-285750" algn="l" eaLnBrk="1" hangingPunct="1">
                  <a:spcBef>
                    <a:spcPct val="0"/>
                  </a:spcBef>
                  <a:buFont typeface="Wingdings" panose="05000000000000000000" pitchFamily="2" charset="2"/>
                  <a:buChar char="Ø"/>
                </a:pPr>
                <a:r>
                  <a:rPr lang="en-US" altLang="de-DE" b="1" dirty="0">
                    <a:latin typeface="Calibri" panose="020F0502020204030204" pitchFamily="34" charset="0"/>
                    <a:cs typeface="Calibri" panose="020F0502020204030204" pitchFamily="34" charset="0"/>
                  </a:rPr>
                  <a:t>Thermal noise </a:t>
                </a:r>
                <a:r>
                  <a:rPr lang="en-US" altLang="de-DE" dirty="0">
                    <a:latin typeface="Calibri" panose="020F0502020204030204" pitchFamily="34" charset="0"/>
                    <a:cs typeface="Calibri" panose="020F0502020204030204" pitchFamily="34" charset="0"/>
                  </a:rPr>
                  <a:t>as given by the thermal movement of </a:t>
                </a:r>
              </a:p>
              <a:p>
                <a:pPr algn="l" eaLnBrk="1" hangingPunct="1">
                  <a:spcBef>
                    <a:spcPts val="300"/>
                  </a:spcBef>
                </a:pPr>
                <a:r>
                  <a:rPr lang="en-US" altLang="de-DE" dirty="0">
                    <a:latin typeface="Calibri" panose="020F0502020204030204" pitchFamily="34" charset="0"/>
                    <a:cs typeface="Calibri" panose="020F0502020204030204" pitchFamily="34" charset="0"/>
                  </a:rPr>
                  <a:t>      electrons described by Maxwell-Boltzmann distribution</a:t>
                </a:r>
              </a:p>
              <a:p>
                <a:pPr algn="l" eaLnBrk="1" hangingPunct="1">
                  <a:spcBef>
                    <a:spcPts val="300"/>
                  </a:spcBef>
                </a:pPr>
                <a:r>
                  <a:rPr lang="en-US" altLang="de-DE" b="1" dirty="0">
                    <a:solidFill>
                      <a:srgbClr val="0000FF"/>
                    </a:solidFill>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Within </a:t>
                </a:r>
                <a:r>
                  <a:rPr lang="en-US" altLang="de-DE" b="1" dirty="0">
                    <a:latin typeface="Calibri" panose="020F0502020204030204" pitchFamily="34" charset="0"/>
                    <a:cs typeface="Calibri" panose="020F0502020204030204" pitchFamily="34" charset="0"/>
                  </a:rPr>
                  <a:t>resistive matter </a:t>
                </a:r>
              </a:p>
              <a:p>
                <a:pPr algn="l" eaLnBrk="1" hangingPunct="1">
                  <a:spcBef>
                    <a:spcPts val="300"/>
                  </a:spcBef>
                </a:pPr>
                <a:r>
                  <a:rPr lang="en-US" altLang="de-DE" b="1"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average movement cancels </a:t>
                </a:r>
                <a14:m>
                  <m:oMath xmlns:m="http://schemas.openxmlformats.org/officeDocument/2006/math">
                    <m:sSub>
                      <m:sSubPr>
                        <m:ctrlPr>
                          <a:rPr lang="en-US" altLang="de-DE" i="1" smtClean="0">
                            <a:latin typeface="Cambria Math" panose="02040503050406030204" pitchFamily="18" charset="0"/>
                            <a:cs typeface="Calibri" panose="020F0502020204030204" pitchFamily="34" charset="0"/>
                          </a:rPr>
                        </m:ctrlPr>
                      </m:sSubPr>
                      <m:e>
                        <m:r>
                          <a:rPr lang="de-DE" altLang="de-DE" b="0" i="1" smtClean="0">
                            <a:latin typeface="Cambria Math" panose="02040503050406030204" pitchFamily="18" charset="0"/>
                            <a:cs typeface="Calibri" panose="020F0502020204030204" pitchFamily="34" charset="0"/>
                          </a:rPr>
                          <m:t>𝑈</m:t>
                        </m:r>
                      </m:e>
                      <m:sub>
                        <m:r>
                          <a:rPr lang="de-DE" altLang="de-DE" b="0" i="1" smtClean="0">
                            <a:latin typeface="Cambria Math" panose="02040503050406030204" pitchFamily="18" charset="0"/>
                            <a:cs typeface="Calibri" panose="020F0502020204030204" pitchFamily="34" charset="0"/>
                          </a:rPr>
                          <m:t>𝑚𝑒𝑎𝑛</m:t>
                        </m:r>
                      </m:sub>
                    </m:sSub>
                    <m:r>
                      <a:rPr lang="de-DE" altLang="de-DE" b="0" i="1" smtClean="0">
                        <a:latin typeface="Cambria Math" panose="02040503050406030204" pitchFamily="18" charset="0"/>
                        <a:cs typeface="Calibri" panose="020F0502020204030204" pitchFamily="34" charset="0"/>
                      </a:rPr>
                      <m:t>=</m:t>
                    </m:r>
                    <m:d>
                      <m:dPr>
                        <m:begChr m:val="⟨"/>
                        <m:endChr m:val="⟩"/>
                        <m:ctrlPr>
                          <a:rPr lang="de-DE" altLang="de-DE" b="0" i="1" smtClean="0">
                            <a:latin typeface="Cambria Math" panose="02040503050406030204" pitchFamily="18" charset="0"/>
                            <a:cs typeface="Calibri" panose="020F0502020204030204" pitchFamily="34" charset="0"/>
                          </a:rPr>
                        </m:ctrlPr>
                      </m:dPr>
                      <m:e>
                        <m:r>
                          <a:rPr lang="de-DE" altLang="de-DE" b="0" i="1" smtClean="0">
                            <a:latin typeface="Cambria Math" panose="02040503050406030204" pitchFamily="18" charset="0"/>
                            <a:cs typeface="Calibri" panose="020F0502020204030204" pitchFamily="34" charset="0"/>
                          </a:rPr>
                          <m:t>𝑈</m:t>
                        </m:r>
                      </m:e>
                    </m:d>
                    <m:r>
                      <a:rPr lang="de-DE" altLang="de-DE" b="0" i="1" smtClean="0">
                        <a:latin typeface="Cambria Math" panose="02040503050406030204" pitchFamily="18" charset="0"/>
                        <a:cs typeface="Calibri" panose="020F0502020204030204" pitchFamily="34" charset="0"/>
                      </a:rPr>
                      <m:t>=0 </m:t>
                    </m:r>
                  </m:oMath>
                </a14:m>
                <a:endParaRPr lang="en-US" altLang="de-DE" b="1" i="1" dirty="0">
                  <a:latin typeface="Calibri" panose="020F0502020204030204" pitchFamily="34" charset="0"/>
                  <a:cs typeface="Calibri" panose="020F0502020204030204" pitchFamily="34" charset="0"/>
                </a:endParaRPr>
              </a:p>
              <a:p>
                <a:pPr algn="l" eaLnBrk="1" hangingPunct="1">
                  <a:spcBef>
                    <a:spcPts val="300"/>
                  </a:spcBef>
                </a:pPr>
                <a:r>
                  <a:rPr lang="en-US" altLang="de-DE" dirty="0">
                    <a:latin typeface="Calibri" panose="020F0502020204030204" pitchFamily="34" charset="0"/>
                    <a:cs typeface="Calibri" panose="020F0502020204030204" pitchFamily="34" charset="0"/>
                  </a:rPr>
                  <a:t>    </a:t>
                </a:r>
                <a:r>
                  <a:rPr lang="en-US" altLang="de-DE" b="1" dirty="0">
                    <a:latin typeface="Calibri" panose="020F0502020204030204" pitchFamily="34" charset="0"/>
                    <a:cs typeface="Calibri" panose="020F0502020204030204" pitchFamily="34" charset="0"/>
                  </a:rPr>
                  <a:t>but standard deviation remains</a:t>
                </a:r>
                <a:r>
                  <a:rPr lang="en-US" altLang="de-DE" dirty="0">
                    <a:latin typeface="Calibri" panose="020F0502020204030204" pitchFamily="34" charset="0"/>
                    <a:cs typeface="Calibri" panose="020F0502020204030204" pitchFamily="34" charset="0"/>
                  </a:rPr>
                  <a:t>: </a:t>
                </a:r>
              </a:p>
              <a:p>
                <a:pPr algn="l" eaLnBrk="1" hangingPunct="1">
                  <a:spcBef>
                    <a:spcPts val="300"/>
                  </a:spcBef>
                </a:pPr>
                <a:r>
                  <a:rPr lang="en-US" altLang="de-DE" b="1" dirty="0">
                    <a:solidFill>
                      <a:srgbClr val="0000FF"/>
                    </a:solidFill>
                    <a:latin typeface="Calibri" panose="020F0502020204030204" pitchFamily="34" charset="0"/>
                    <a:cs typeface="Calibri" panose="020F0502020204030204" pitchFamily="34" charset="0"/>
                  </a:rPr>
                  <a:t>     </a:t>
                </a:r>
                <a14:m>
                  <m:oMath xmlns:m="http://schemas.openxmlformats.org/officeDocument/2006/math">
                    <m:sSub>
                      <m:sSubPr>
                        <m:ctrlPr>
                          <a:rPr lang="en-US" altLang="de-DE" b="1" i="1" smtClean="0">
                            <a:solidFill>
                              <a:srgbClr val="0000FF"/>
                            </a:solidFill>
                            <a:latin typeface="Cambria Math" panose="02040503050406030204" pitchFamily="18" charset="0"/>
                          </a:rPr>
                        </m:ctrlPr>
                      </m:sSubPr>
                      <m:e>
                        <m:r>
                          <a:rPr lang="de-DE" altLang="de-DE" b="1" i="1" smtClean="0">
                            <a:solidFill>
                              <a:srgbClr val="0000FF"/>
                            </a:solidFill>
                            <a:latin typeface="Cambria Math"/>
                          </a:rPr>
                          <m:t>𝑼</m:t>
                        </m:r>
                      </m:e>
                      <m:sub>
                        <m:r>
                          <a:rPr lang="de-DE" altLang="de-DE" b="1" i="1" smtClean="0">
                            <a:solidFill>
                              <a:srgbClr val="0000FF"/>
                            </a:solidFill>
                            <a:latin typeface="Cambria Math" panose="02040503050406030204" pitchFamily="18" charset="0"/>
                          </a:rPr>
                          <m:t>𝒆𝒇𝒇</m:t>
                        </m:r>
                      </m:sub>
                    </m:sSub>
                    <m:r>
                      <a:rPr lang="de-DE" altLang="de-DE" b="1" i="1" smtClean="0">
                        <a:solidFill>
                          <a:srgbClr val="0000FF"/>
                        </a:solidFill>
                        <a:latin typeface="Cambria Math"/>
                      </a:rPr>
                      <m:t>=</m:t>
                    </m:r>
                    <m:rad>
                      <m:radPr>
                        <m:degHide m:val="on"/>
                        <m:ctrlPr>
                          <a:rPr lang="de-DE" altLang="de-DE" b="1" i="1" smtClean="0">
                            <a:solidFill>
                              <a:srgbClr val="0000FF"/>
                            </a:solidFill>
                            <a:latin typeface="Cambria Math" panose="02040503050406030204" pitchFamily="18" charset="0"/>
                          </a:rPr>
                        </m:ctrlPr>
                      </m:radPr>
                      <m:deg/>
                      <m:e>
                        <m:d>
                          <m:dPr>
                            <m:begChr m:val="⟨"/>
                            <m:endChr m:val="⟩"/>
                            <m:ctrlPr>
                              <a:rPr lang="de-DE" altLang="de-DE" b="1" i="1" smtClean="0">
                                <a:solidFill>
                                  <a:srgbClr val="0000FF"/>
                                </a:solidFill>
                                <a:latin typeface="Cambria Math" panose="02040503050406030204" pitchFamily="18" charset="0"/>
                              </a:rPr>
                            </m:ctrlPr>
                          </m:dPr>
                          <m:e>
                            <m:sSup>
                              <m:sSupPr>
                                <m:ctrlPr>
                                  <a:rPr lang="de-DE" altLang="de-DE" b="1" i="1" smtClean="0">
                                    <a:solidFill>
                                      <a:srgbClr val="0000FF"/>
                                    </a:solidFill>
                                    <a:latin typeface="Cambria Math" panose="02040503050406030204" pitchFamily="18" charset="0"/>
                                  </a:rPr>
                                </m:ctrlPr>
                              </m:sSupPr>
                              <m:e>
                                <m:r>
                                  <a:rPr lang="de-DE" altLang="de-DE" b="1" i="1" smtClean="0">
                                    <a:solidFill>
                                      <a:srgbClr val="0000FF"/>
                                    </a:solidFill>
                                    <a:latin typeface="Cambria Math" panose="02040503050406030204" pitchFamily="18" charset="0"/>
                                  </a:rPr>
                                  <m:t>𝑼</m:t>
                                </m:r>
                              </m:e>
                              <m:sup>
                                <m:r>
                                  <a:rPr lang="de-DE" altLang="de-DE" b="1" i="1" smtClean="0">
                                    <a:solidFill>
                                      <a:srgbClr val="0000FF"/>
                                    </a:solidFill>
                                    <a:latin typeface="Cambria Math" panose="02040503050406030204" pitchFamily="18" charset="0"/>
                                  </a:rPr>
                                  <m:t>𝟐</m:t>
                                </m:r>
                              </m:sup>
                            </m:sSup>
                          </m:e>
                        </m:d>
                      </m:e>
                    </m:rad>
                    <m:r>
                      <a:rPr lang="de-DE" altLang="de-DE" b="1" i="1" smtClean="0">
                        <a:solidFill>
                          <a:srgbClr val="0000FF"/>
                        </a:solidFill>
                        <a:latin typeface="Cambria Math"/>
                      </a:rPr>
                      <m:t>=</m:t>
                    </m:r>
                    <m:rad>
                      <m:radPr>
                        <m:degHide m:val="on"/>
                        <m:ctrlPr>
                          <a:rPr lang="de-DE" altLang="de-DE" b="1" i="1" smtClean="0">
                            <a:solidFill>
                              <a:srgbClr val="0000FF"/>
                            </a:solidFill>
                            <a:latin typeface="Cambria Math" panose="02040503050406030204" pitchFamily="18" charset="0"/>
                          </a:rPr>
                        </m:ctrlPr>
                      </m:radPr>
                      <m:deg/>
                      <m:e>
                        <m:r>
                          <a:rPr lang="de-DE" altLang="de-DE" b="1" i="1" smtClean="0">
                            <a:solidFill>
                              <a:srgbClr val="0000FF"/>
                            </a:solidFill>
                            <a:latin typeface="Cambria Math"/>
                          </a:rPr>
                          <m:t>𝟒</m:t>
                        </m:r>
                        <m:sSub>
                          <m:sSubPr>
                            <m:ctrlPr>
                              <a:rPr lang="de-DE" altLang="de-DE" b="1" i="1" smtClean="0">
                                <a:solidFill>
                                  <a:srgbClr val="0000FF"/>
                                </a:solidFill>
                                <a:latin typeface="Cambria Math" panose="02040503050406030204" pitchFamily="18" charset="0"/>
                              </a:rPr>
                            </m:ctrlPr>
                          </m:sSubPr>
                          <m:e>
                            <m:r>
                              <a:rPr lang="de-DE" altLang="de-DE" b="1" i="1" smtClean="0">
                                <a:solidFill>
                                  <a:srgbClr val="0000FF"/>
                                </a:solidFill>
                                <a:latin typeface="Cambria Math"/>
                              </a:rPr>
                              <m:t>𝒌</m:t>
                            </m:r>
                          </m:e>
                          <m:sub>
                            <m:r>
                              <a:rPr lang="de-DE" altLang="de-DE" b="1" i="1" smtClean="0">
                                <a:solidFill>
                                  <a:srgbClr val="0000FF"/>
                                </a:solidFill>
                                <a:latin typeface="Cambria Math"/>
                              </a:rPr>
                              <m:t>𝑩</m:t>
                            </m:r>
                          </m:sub>
                        </m:sSub>
                        <m:r>
                          <a:rPr lang="de-DE" altLang="de-DE" b="1" i="1" smtClean="0">
                            <a:solidFill>
                              <a:srgbClr val="0000FF"/>
                            </a:solidFill>
                            <a:latin typeface="Cambria Math"/>
                            <a:ea typeface="Cambria Math"/>
                          </a:rPr>
                          <m:t>∙</m:t>
                        </m:r>
                        <m:r>
                          <a:rPr lang="de-DE" altLang="de-DE" b="1" i="1" smtClean="0">
                            <a:solidFill>
                              <a:srgbClr val="0000FF"/>
                            </a:solidFill>
                            <a:latin typeface="Cambria Math"/>
                            <a:ea typeface="Cambria Math"/>
                          </a:rPr>
                          <m:t>𝑻</m:t>
                        </m:r>
                        <m:r>
                          <a:rPr lang="de-DE" altLang="de-DE" b="1" i="1" smtClean="0">
                            <a:solidFill>
                              <a:srgbClr val="0000FF"/>
                            </a:solidFill>
                            <a:latin typeface="Cambria Math"/>
                            <a:ea typeface="Cambria Math"/>
                          </a:rPr>
                          <m:t>∙</m:t>
                        </m:r>
                        <m:r>
                          <a:rPr lang="de-DE" altLang="de-DE" b="1" i="1" smtClean="0">
                            <a:solidFill>
                              <a:srgbClr val="0000FF"/>
                            </a:solidFill>
                            <a:latin typeface="Cambria Math"/>
                            <a:ea typeface="Cambria Math"/>
                          </a:rPr>
                          <m:t>𝑹</m:t>
                        </m:r>
                        <m:r>
                          <a:rPr lang="de-DE" altLang="de-DE" b="1" i="1" smtClean="0">
                            <a:solidFill>
                              <a:srgbClr val="0000FF"/>
                            </a:solidFill>
                            <a:latin typeface="Cambria Math"/>
                            <a:ea typeface="Cambria Math"/>
                          </a:rPr>
                          <m:t>∙∆</m:t>
                        </m:r>
                        <m:r>
                          <a:rPr lang="de-DE" altLang="de-DE" b="1" i="1" smtClean="0">
                            <a:solidFill>
                              <a:srgbClr val="0000FF"/>
                            </a:solidFill>
                            <a:latin typeface="Cambria Math"/>
                            <a:ea typeface="Cambria Math"/>
                          </a:rPr>
                          <m:t>𝒇</m:t>
                        </m:r>
                      </m:e>
                    </m:rad>
                  </m:oMath>
                </a14:m>
                <a:endParaRPr lang="en-US" altLang="de-DE" b="1" dirty="0">
                  <a:latin typeface="Calibri" panose="020F0502020204030204" pitchFamily="34" charset="0"/>
                  <a:cs typeface="Calibri" panose="020F0502020204030204" pitchFamily="34" charset="0"/>
                </a:endParaRPr>
              </a:p>
              <a:p>
                <a:pPr algn="l" eaLnBrk="1" hangingPunct="1">
                  <a:spcBef>
                    <a:spcPts val="300"/>
                  </a:spcBef>
                </a:pPr>
                <a:r>
                  <a:rPr lang="en-US" altLang="de-DE" dirty="0">
                    <a:latin typeface="Calibri" panose="020F0502020204030204" pitchFamily="34" charset="0"/>
                    <a:cs typeface="Calibri" panose="020F0502020204030204" pitchFamily="34" charset="0"/>
                  </a:rPr>
                  <a:t>    this is </a:t>
                </a:r>
                <a:r>
                  <a:rPr lang="en-US" altLang="de-DE" b="1" dirty="0">
                    <a:latin typeface="Calibri" panose="020F0502020204030204" pitchFamily="34" charset="0"/>
                    <a:cs typeface="Calibri" panose="020F0502020204030204" pitchFamily="34" charset="0"/>
                  </a:rPr>
                  <a:t>white noise </a:t>
                </a:r>
                <a:r>
                  <a:rPr lang="en-US" altLang="de-DE" dirty="0">
                    <a:latin typeface="Calibri" panose="020F0502020204030204" pitchFamily="34" charset="0"/>
                    <a:cs typeface="Calibri" panose="020F0502020204030204" pitchFamily="34" charset="0"/>
                  </a:rPr>
                  <a:t>i.e. no frequency dependence</a:t>
                </a:r>
              </a:p>
              <a:p>
                <a:pPr algn="l" eaLnBrk="1" hangingPunct="1">
                  <a:spcBef>
                    <a:spcPts val="300"/>
                  </a:spcBef>
                </a:pPr>
                <a:r>
                  <a:rPr lang="en-US" altLang="de-DE" dirty="0">
                    <a:latin typeface="Calibri" panose="020F0502020204030204" pitchFamily="34" charset="0"/>
                    <a:cs typeface="Calibri" panose="020F0502020204030204" pitchFamily="34" charset="0"/>
                  </a:rPr>
                  <a:t>     </a:t>
                </a:r>
                <a:r>
                  <a:rPr lang="en-US" altLang="de-DE" b="1" i="1" dirty="0">
                    <a:latin typeface="Calibri" panose="020F0502020204030204" pitchFamily="34" charset="0"/>
                    <a:cs typeface="Calibri" panose="020F0502020204030204" pitchFamily="34" charset="0"/>
                  </a:rPr>
                  <a:t>k</a:t>
                </a:r>
                <a:r>
                  <a:rPr lang="en-US" altLang="de-DE" b="1" i="1" baseline="-25000" dirty="0">
                    <a:latin typeface="Calibri" panose="020F0502020204030204" pitchFamily="34" charset="0"/>
                    <a:cs typeface="Calibri" panose="020F0502020204030204" pitchFamily="34" charset="0"/>
                  </a:rPr>
                  <a:t>B</a:t>
                </a:r>
                <a:r>
                  <a:rPr lang="en-US" altLang="de-DE" dirty="0">
                    <a:latin typeface="Calibri" panose="020F0502020204030204" pitchFamily="34" charset="0"/>
                    <a:cs typeface="Calibri" panose="020F0502020204030204" pitchFamily="34" charset="0"/>
                  </a:rPr>
                  <a:t> Boltzmann constant, </a:t>
                </a:r>
                <a:r>
                  <a:rPr lang="en-US" altLang="de-DE" b="1" i="1" dirty="0">
                    <a:latin typeface="Calibri" panose="020F0502020204030204" pitchFamily="34" charset="0"/>
                    <a:cs typeface="Calibri" panose="020F0502020204030204" pitchFamily="34" charset="0"/>
                  </a:rPr>
                  <a:t>T</a:t>
                </a:r>
                <a:r>
                  <a:rPr lang="en-US" altLang="de-DE" dirty="0">
                    <a:latin typeface="Calibri" panose="020F0502020204030204" pitchFamily="34" charset="0"/>
                    <a:cs typeface="Calibri" panose="020F0502020204030204" pitchFamily="34" charset="0"/>
                  </a:rPr>
                  <a:t> temperature, </a:t>
                </a:r>
                <a:r>
                  <a:rPr lang="en-US" altLang="de-DE" b="1" i="1" dirty="0">
                    <a:latin typeface="Calibri" panose="020F0502020204030204" pitchFamily="34" charset="0"/>
                    <a:cs typeface="Calibri" panose="020F0502020204030204" pitchFamily="34" charset="0"/>
                  </a:rPr>
                  <a:t>R</a:t>
                </a:r>
                <a:r>
                  <a:rPr lang="en-US" altLang="de-DE" dirty="0">
                    <a:latin typeface="Calibri" panose="020F0502020204030204" pitchFamily="34" charset="0"/>
                    <a:cs typeface="Calibri" panose="020F0502020204030204" pitchFamily="34" charset="0"/>
                  </a:rPr>
                  <a:t> resistivity, </a:t>
                </a:r>
                <a:r>
                  <a:rPr lang="en-US" altLang="de-DE" b="1" dirty="0">
                    <a:latin typeface="Calibri" panose="020F0502020204030204" pitchFamily="34" charset="0"/>
                    <a:cs typeface="Calibri" panose="020F0502020204030204" pitchFamily="34" charset="0"/>
                    <a:sym typeface="Symbol"/>
                  </a:rPr>
                  <a:t></a:t>
                </a:r>
                <a:r>
                  <a:rPr lang="en-US" altLang="de-DE" b="1" i="1" dirty="0">
                    <a:latin typeface="Calibri" panose="020F0502020204030204" pitchFamily="34" charset="0"/>
                    <a:cs typeface="Calibri" panose="020F0502020204030204" pitchFamily="34" charset="0"/>
                    <a:sym typeface="Symbol"/>
                  </a:rPr>
                  <a:t>f</a:t>
                </a:r>
                <a:r>
                  <a:rPr lang="en-US" altLang="de-DE" dirty="0">
                    <a:latin typeface="Calibri" panose="020F0502020204030204" pitchFamily="34" charset="0"/>
                    <a:cs typeface="Calibri" panose="020F0502020204030204" pitchFamily="34" charset="0"/>
                    <a:sym typeface="Symbol"/>
                  </a:rPr>
                  <a:t> bandwidth</a:t>
                </a:r>
                <a:endParaRPr lang="en-US" altLang="de-DE" dirty="0">
                  <a:latin typeface="Calibri" panose="020F0502020204030204" pitchFamily="34" charset="0"/>
                  <a:cs typeface="Calibri" panose="020F0502020204030204" pitchFamily="34" charset="0"/>
                </a:endParaRPr>
              </a:p>
            </p:txBody>
          </p:sp>
        </mc:Choice>
        <mc:Fallback xmlns="">
          <p:sp>
            <p:nvSpPr>
              <p:cNvPr id="7177" name="TextBox 33"/>
              <p:cNvSpPr txBox="1">
                <a:spLocks noRot="1" noChangeAspect="1" noMove="1" noResize="1" noEditPoints="1" noAdjustHandles="1" noChangeArrowheads="1" noChangeShapeType="1" noTextEdit="1"/>
              </p:cNvSpPr>
              <p:nvPr/>
            </p:nvSpPr>
            <p:spPr bwMode="auto">
              <a:xfrm>
                <a:off x="247862" y="805206"/>
                <a:ext cx="8534400" cy="2929007"/>
              </a:xfrm>
              <a:prstGeom prst="rect">
                <a:avLst/>
              </a:prstGeom>
              <a:blipFill>
                <a:blip r:embed="rId3"/>
                <a:stretch>
                  <a:fillRect l="-643" t="-1040" b="-270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1" name="Textfeld 40"/>
              <p:cNvSpPr txBox="1"/>
              <p:nvPr/>
            </p:nvSpPr>
            <p:spPr>
              <a:xfrm>
                <a:off x="355818" y="5959327"/>
                <a:ext cx="8318487" cy="555408"/>
              </a:xfrm>
              <a:prstGeom prst="rect">
                <a:avLst/>
              </a:prstGeom>
              <a:noFill/>
            </p:spPr>
            <p:txBody>
              <a:bodyPr wrap="square" rtlCol="0">
                <a:spAutoFit/>
              </a:bodyPr>
              <a:lstStyle/>
              <a:p>
                <a:pPr algn="l"/>
                <a:r>
                  <a:rPr lang="de-DE" sz="1500" b="0" dirty="0">
                    <a:latin typeface="Calibri" panose="020F0502020204030204" pitchFamily="34" charset="0"/>
                    <a:cs typeface="Calibri" panose="020F0502020204030204" pitchFamily="34" charset="0"/>
                  </a:rPr>
                  <a:t>Maxwell-Boltzmann distribution:     </a:t>
                </a:r>
                <a14:m>
                  <m:oMath xmlns:m="http://schemas.openxmlformats.org/officeDocument/2006/math">
                    <m:f>
                      <m:fPr>
                        <m:ctrlPr>
                          <a:rPr lang="de-DE" sz="1500" b="0" i="1" smtClean="0">
                            <a:latin typeface="Cambria Math" panose="02040503050406030204" pitchFamily="18" charset="0"/>
                          </a:rPr>
                        </m:ctrlPr>
                      </m:fPr>
                      <m:num>
                        <m:r>
                          <a:rPr lang="de-DE" sz="1500" b="0" i="1" smtClean="0">
                            <a:latin typeface="Cambria Math"/>
                          </a:rPr>
                          <m:t>1</m:t>
                        </m:r>
                      </m:num>
                      <m:den>
                        <m:r>
                          <a:rPr lang="de-DE" sz="1500" b="0" i="1" smtClean="0">
                            <a:latin typeface="Cambria Math"/>
                          </a:rPr>
                          <m:t>𝑁</m:t>
                        </m:r>
                      </m:den>
                    </m:f>
                    <m:r>
                      <a:rPr lang="de-DE" sz="1500" b="0" i="1" smtClean="0">
                        <a:latin typeface="Cambria Math"/>
                        <a:ea typeface="Cambria Math"/>
                      </a:rPr>
                      <m:t>∙</m:t>
                    </m:r>
                    <m:f>
                      <m:fPr>
                        <m:ctrlPr>
                          <a:rPr lang="de-DE" sz="1500" b="0" i="1" smtClean="0">
                            <a:latin typeface="Cambria Math" panose="02040503050406030204" pitchFamily="18" charset="0"/>
                            <a:ea typeface="Cambria Math"/>
                          </a:rPr>
                        </m:ctrlPr>
                      </m:fPr>
                      <m:num>
                        <m:r>
                          <a:rPr lang="de-DE" sz="1500" b="0" i="1" smtClean="0">
                            <a:latin typeface="Cambria Math"/>
                            <a:ea typeface="Cambria Math"/>
                          </a:rPr>
                          <m:t>𝑑𝑁</m:t>
                        </m:r>
                      </m:num>
                      <m:den>
                        <m:r>
                          <a:rPr lang="de-DE" sz="1500" b="0" i="1" smtClean="0">
                            <a:latin typeface="Cambria Math"/>
                            <a:ea typeface="Cambria Math"/>
                          </a:rPr>
                          <m:t>𝑑𝑣</m:t>
                        </m:r>
                      </m:den>
                    </m:f>
                    <m:r>
                      <a:rPr lang="de-DE" sz="1500" b="0" i="1" smtClean="0">
                        <a:latin typeface="Cambria Math"/>
                        <a:ea typeface="Cambria Math"/>
                      </a:rPr>
                      <m:t>= </m:t>
                    </m:r>
                    <m:f>
                      <m:fPr>
                        <m:ctrlPr>
                          <a:rPr lang="de-DE" sz="1500" b="0" i="1" smtClean="0">
                            <a:latin typeface="Cambria Math" panose="02040503050406030204" pitchFamily="18" charset="0"/>
                            <a:ea typeface="Cambria Math"/>
                          </a:rPr>
                        </m:ctrlPr>
                      </m:fPr>
                      <m:num>
                        <m:r>
                          <a:rPr lang="de-DE" sz="1500" b="0" i="1" smtClean="0">
                            <a:latin typeface="Cambria Math"/>
                            <a:ea typeface="Cambria Math"/>
                          </a:rPr>
                          <m:t>4</m:t>
                        </m:r>
                      </m:num>
                      <m:den>
                        <m:rad>
                          <m:radPr>
                            <m:degHide m:val="on"/>
                            <m:ctrlPr>
                              <a:rPr lang="de-DE" sz="1500" b="0" i="1" smtClean="0">
                                <a:latin typeface="Cambria Math" panose="02040503050406030204" pitchFamily="18" charset="0"/>
                                <a:ea typeface="Cambria Math"/>
                              </a:rPr>
                            </m:ctrlPr>
                          </m:radPr>
                          <m:deg/>
                          <m:e>
                            <m:r>
                              <a:rPr lang="de-DE" sz="1500" b="0" i="1" smtClean="0">
                                <a:latin typeface="Cambria Math"/>
                                <a:ea typeface="Cambria Math"/>
                              </a:rPr>
                              <m:t>𝜋</m:t>
                            </m:r>
                          </m:e>
                        </m:rad>
                      </m:den>
                    </m:f>
                    <m:sSup>
                      <m:sSupPr>
                        <m:ctrlPr>
                          <a:rPr lang="de-DE" sz="1500" b="0" i="1" smtClean="0">
                            <a:latin typeface="Cambria Math" panose="02040503050406030204" pitchFamily="18" charset="0"/>
                            <a:ea typeface="Cambria Math"/>
                          </a:rPr>
                        </m:ctrlPr>
                      </m:sSupPr>
                      <m:e>
                        <m:d>
                          <m:dPr>
                            <m:ctrlPr>
                              <a:rPr lang="de-DE" sz="1500" i="1">
                                <a:latin typeface="Cambria Math" panose="02040503050406030204" pitchFamily="18" charset="0"/>
                                <a:ea typeface="Cambria Math"/>
                              </a:rPr>
                            </m:ctrlPr>
                          </m:dPr>
                          <m:e>
                            <m:f>
                              <m:fPr>
                                <m:ctrlPr>
                                  <a:rPr lang="de-DE" sz="1500" i="1">
                                    <a:latin typeface="Cambria Math" panose="02040503050406030204" pitchFamily="18" charset="0"/>
                                    <a:ea typeface="Cambria Math"/>
                                  </a:rPr>
                                </m:ctrlPr>
                              </m:fPr>
                              <m:num>
                                <m:r>
                                  <a:rPr lang="de-DE" sz="1500" i="1">
                                    <a:latin typeface="Cambria Math"/>
                                    <a:ea typeface="Cambria Math"/>
                                  </a:rPr>
                                  <m:t>𝑚</m:t>
                                </m:r>
                              </m:num>
                              <m:den>
                                <m:r>
                                  <a:rPr lang="de-DE" sz="1500" i="1">
                                    <a:latin typeface="Cambria Math"/>
                                    <a:ea typeface="Cambria Math"/>
                                  </a:rPr>
                                  <m:t>3</m:t>
                                </m:r>
                                <m:sSub>
                                  <m:sSubPr>
                                    <m:ctrlPr>
                                      <a:rPr lang="de-DE" sz="1500" i="1">
                                        <a:latin typeface="Cambria Math" panose="02040503050406030204" pitchFamily="18" charset="0"/>
                                        <a:ea typeface="Cambria Math"/>
                                      </a:rPr>
                                    </m:ctrlPr>
                                  </m:sSubPr>
                                  <m:e>
                                    <m:r>
                                      <a:rPr lang="de-DE" sz="1500" i="1">
                                        <a:latin typeface="Cambria Math"/>
                                        <a:ea typeface="Cambria Math"/>
                                      </a:rPr>
                                      <m:t>𝑘</m:t>
                                    </m:r>
                                  </m:e>
                                  <m:sub>
                                    <m:r>
                                      <a:rPr lang="de-DE" sz="1500" i="1">
                                        <a:latin typeface="Cambria Math"/>
                                        <a:ea typeface="Cambria Math"/>
                                      </a:rPr>
                                      <m:t>𝐵</m:t>
                                    </m:r>
                                  </m:sub>
                                </m:sSub>
                                <m:r>
                                  <a:rPr lang="de-DE" sz="1500" i="1">
                                    <a:latin typeface="Cambria Math"/>
                                    <a:ea typeface="Cambria Math"/>
                                  </a:rPr>
                                  <m:t>𝑇</m:t>
                                </m:r>
                              </m:den>
                            </m:f>
                          </m:e>
                        </m:d>
                      </m:e>
                      <m:sup>
                        <m:r>
                          <a:rPr lang="de-DE" sz="1500" b="0" i="1" smtClean="0">
                            <a:latin typeface="Cambria Math"/>
                            <a:ea typeface="Cambria Math"/>
                          </a:rPr>
                          <m:t>3/2</m:t>
                        </m:r>
                      </m:sup>
                    </m:sSup>
                    <m:r>
                      <a:rPr lang="de-DE" sz="1500" b="0" i="1" smtClean="0">
                        <a:latin typeface="Cambria Math"/>
                        <a:ea typeface="Cambria Math"/>
                      </a:rPr>
                      <m:t>∙ </m:t>
                    </m:r>
                    <m:sSup>
                      <m:sSupPr>
                        <m:ctrlPr>
                          <a:rPr lang="de-DE" sz="1500" b="0" i="1" smtClean="0">
                            <a:latin typeface="Cambria Math" panose="02040503050406030204" pitchFamily="18" charset="0"/>
                            <a:ea typeface="Cambria Math"/>
                          </a:rPr>
                        </m:ctrlPr>
                      </m:sSupPr>
                      <m:e>
                        <m:r>
                          <a:rPr lang="de-DE" sz="1500" b="0" i="1" smtClean="0">
                            <a:latin typeface="Cambria Math"/>
                            <a:ea typeface="Cambria Math"/>
                          </a:rPr>
                          <m:t>𝑣</m:t>
                        </m:r>
                      </m:e>
                      <m:sup>
                        <m:r>
                          <a:rPr lang="de-DE" sz="1500" b="0" i="1" smtClean="0">
                            <a:latin typeface="Cambria Math"/>
                            <a:ea typeface="Cambria Math"/>
                          </a:rPr>
                          <m:t>2</m:t>
                        </m:r>
                      </m:sup>
                    </m:sSup>
                    <m:r>
                      <a:rPr lang="de-DE" sz="1500" b="0" i="1" smtClean="0">
                        <a:latin typeface="Cambria Math"/>
                        <a:ea typeface="Cambria Math"/>
                      </a:rPr>
                      <m:t> ∙</m:t>
                    </m:r>
                    <m:r>
                      <m:rPr>
                        <m:sty m:val="p"/>
                      </m:rPr>
                      <a:rPr lang="de-DE" sz="1500" b="0" i="0" smtClean="0">
                        <a:latin typeface="Cambria Math"/>
                        <a:ea typeface="Cambria Math"/>
                      </a:rPr>
                      <m:t>exp</m:t>
                    </m:r>
                    <m:r>
                      <a:rPr lang="de-DE" sz="1500" b="0" i="0" smtClean="0">
                        <a:latin typeface="Cambria Math"/>
                        <a:ea typeface="Cambria Math"/>
                      </a:rPr>
                      <m:t> </m:t>
                    </m:r>
                    <m:d>
                      <m:dPr>
                        <m:ctrlPr>
                          <a:rPr lang="de-DE" sz="1500" b="0" i="1" smtClean="0">
                            <a:latin typeface="Cambria Math" panose="02040503050406030204" pitchFamily="18" charset="0"/>
                            <a:ea typeface="Cambria Math"/>
                          </a:rPr>
                        </m:ctrlPr>
                      </m:dPr>
                      <m:e>
                        <m:r>
                          <a:rPr lang="de-DE" sz="1500" i="1">
                            <a:latin typeface="Cambria Math"/>
                            <a:ea typeface="Cambria Math"/>
                          </a:rPr>
                          <m:t>− </m:t>
                        </m:r>
                        <m:f>
                          <m:fPr>
                            <m:ctrlPr>
                              <a:rPr lang="de-DE" sz="1500" i="1">
                                <a:latin typeface="Cambria Math" panose="02040503050406030204" pitchFamily="18" charset="0"/>
                                <a:ea typeface="Cambria Math"/>
                              </a:rPr>
                            </m:ctrlPr>
                          </m:fPr>
                          <m:num>
                            <m:r>
                              <a:rPr lang="de-DE" sz="1500" i="1">
                                <a:latin typeface="Cambria Math"/>
                                <a:ea typeface="Cambria Math"/>
                              </a:rPr>
                              <m:t>𝑚</m:t>
                            </m:r>
                            <m:sSup>
                              <m:sSupPr>
                                <m:ctrlPr>
                                  <a:rPr lang="de-DE" sz="1500" i="1">
                                    <a:latin typeface="Cambria Math" panose="02040503050406030204" pitchFamily="18" charset="0"/>
                                    <a:ea typeface="Cambria Math"/>
                                  </a:rPr>
                                </m:ctrlPr>
                              </m:sSupPr>
                              <m:e>
                                <m:r>
                                  <a:rPr lang="de-DE" sz="1500" i="1">
                                    <a:latin typeface="Cambria Math"/>
                                    <a:ea typeface="Cambria Math"/>
                                  </a:rPr>
                                  <m:t>𝑣</m:t>
                                </m:r>
                              </m:e>
                              <m:sup>
                                <m:r>
                                  <a:rPr lang="de-DE" sz="1500" i="1">
                                    <a:latin typeface="Cambria Math"/>
                                    <a:ea typeface="Cambria Math"/>
                                  </a:rPr>
                                  <m:t>2</m:t>
                                </m:r>
                              </m:sup>
                            </m:sSup>
                          </m:num>
                          <m:den>
                            <m:r>
                              <a:rPr lang="de-DE" sz="1500" i="1">
                                <a:latin typeface="Cambria Math"/>
                                <a:ea typeface="Cambria Math"/>
                              </a:rPr>
                              <m:t>2</m:t>
                            </m:r>
                            <m:sSub>
                              <m:sSubPr>
                                <m:ctrlPr>
                                  <a:rPr lang="de-DE" sz="1500" i="1">
                                    <a:latin typeface="Cambria Math" panose="02040503050406030204" pitchFamily="18" charset="0"/>
                                    <a:ea typeface="Cambria Math"/>
                                  </a:rPr>
                                </m:ctrlPr>
                              </m:sSubPr>
                              <m:e>
                                <m:r>
                                  <a:rPr lang="de-DE" sz="1500" i="1">
                                    <a:latin typeface="Cambria Math"/>
                                    <a:ea typeface="Cambria Math"/>
                                  </a:rPr>
                                  <m:t>𝑘</m:t>
                                </m:r>
                              </m:e>
                              <m:sub>
                                <m:r>
                                  <a:rPr lang="de-DE" sz="1500" i="1">
                                    <a:latin typeface="Cambria Math"/>
                                    <a:ea typeface="Cambria Math"/>
                                  </a:rPr>
                                  <m:t>𝐵</m:t>
                                </m:r>
                              </m:sub>
                            </m:sSub>
                            <m:r>
                              <a:rPr lang="de-DE" sz="1500" i="1">
                                <a:latin typeface="Cambria Math"/>
                                <a:ea typeface="Cambria Math"/>
                              </a:rPr>
                              <m:t>𝑇</m:t>
                            </m:r>
                          </m:den>
                        </m:f>
                      </m:e>
                    </m:d>
                    <m:r>
                      <a:rPr lang="de-DE" sz="1500" b="0" i="1" smtClean="0">
                        <a:latin typeface="Cambria Math"/>
                        <a:ea typeface="Cambria Math"/>
                      </a:rPr>
                      <m:t>⁡</m:t>
                    </m:r>
                  </m:oMath>
                </a14:m>
                <a:endParaRPr lang="en-US" sz="1500" dirty="0"/>
              </a:p>
            </p:txBody>
          </p:sp>
        </mc:Choice>
        <mc:Fallback xmlns="">
          <p:sp>
            <p:nvSpPr>
              <p:cNvPr id="41" name="Textfeld 40"/>
              <p:cNvSpPr txBox="1">
                <a:spLocks noRot="1" noChangeAspect="1" noMove="1" noResize="1" noEditPoints="1" noAdjustHandles="1" noChangeArrowheads="1" noChangeShapeType="1" noTextEdit="1"/>
              </p:cNvSpPr>
              <p:nvPr/>
            </p:nvSpPr>
            <p:spPr>
              <a:xfrm>
                <a:off x="355818" y="5959327"/>
                <a:ext cx="8318487" cy="555408"/>
              </a:xfrm>
              <a:prstGeom prst="rect">
                <a:avLst/>
              </a:prstGeom>
              <a:blipFill>
                <a:blip r:embed="rId4"/>
                <a:stretch>
                  <a:fillRect l="-293"/>
                </a:stretch>
              </a:blipFill>
            </p:spPr>
            <p:txBody>
              <a:bodyPr/>
              <a:lstStyle/>
              <a:p>
                <a:r>
                  <a:rPr lang="en-US">
                    <a:noFill/>
                  </a:rPr>
                  <a:t> </a:t>
                </a:r>
              </a:p>
            </p:txBody>
          </p:sp>
        </mc:Fallback>
      </mc:AlternateContent>
      <p:sp>
        <p:nvSpPr>
          <p:cNvPr id="46" name="TextBox 33"/>
          <p:cNvSpPr txBox="1">
            <a:spLocks noChangeArrowheads="1"/>
          </p:cNvSpPr>
          <p:nvPr/>
        </p:nvSpPr>
        <p:spPr bwMode="auto">
          <a:xfrm>
            <a:off x="5904185" y="764630"/>
            <a:ext cx="314898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sz="1600" i="1" dirty="0">
                <a:latin typeface="Calibri" panose="020F0502020204030204" pitchFamily="34" charset="0"/>
                <a:cs typeface="Calibri" panose="020F0502020204030204" pitchFamily="34" charset="0"/>
              </a:rPr>
              <a:t>Example:</a:t>
            </a:r>
            <a:r>
              <a:rPr lang="en-US" altLang="de-DE" sz="1600" b="1" dirty="0">
                <a:latin typeface="Calibri" panose="020F0502020204030204" pitchFamily="34" charset="0"/>
                <a:cs typeface="Calibri" panose="020F0502020204030204" pitchFamily="34" charset="0"/>
              </a:rPr>
              <a:t> </a:t>
            </a:r>
            <a:r>
              <a:rPr lang="en-US" altLang="de-DE" sz="1600" dirty="0">
                <a:latin typeface="Calibri" panose="020F0502020204030204" pitchFamily="34" charset="0"/>
                <a:cs typeface="Calibri" panose="020F0502020204030204" pitchFamily="34" charset="0"/>
              </a:rPr>
              <a:t>Maxwell-Boltzmann distribution of a </a:t>
            </a:r>
            <a:r>
              <a:rPr lang="en-US" altLang="de-DE" sz="1600" b="1" dirty="0">
                <a:latin typeface="Calibri" panose="020F0502020204030204" pitchFamily="34" charset="0"/>
                <a:cs typeface="Calibri" panose="020F0502020204030204" pitchFamily="34" charset="0"/>
              </a:rPr>
              <a:t>free </a:t>
            </a:r>
            <a:r>
              <a:rPr lang="en-US" altLang="de-DE" sz="1600" dirty="0">
                <a:latin typeface="Calibri" panose="020F0502020204030204" pitchFamily="34" charset="0"/>
                <a:cs typeface="Calibri" panose="020F0502020204030204" pitchFamily="34" charset="0"/>
              </a:rPr>
              <a:t>electron gas</a:t>
            </a:r>
          </a:p>
        </p:txBody>
      </p:sp>
      <p:sp>
        <p:nvSpPr>
          <p:cNvPr id="80" name="TextBox 33"/>
          <p:cNvSpPr txBox="1">
            <a:spLocks noChangeArrowheads="1"/>
          </p:cNvSpPr>
          <p:nvPr/>
        </p:nvSpPr>
        <p:spPr bwMode="auto">
          <a:xfrm>
            <a:off x="179390" y="3717041"/>
            <a:ext cx="75842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marL="285750" indent="-285750" algn="l" eaLnBrk="1" hangingPunct="1">
              <a:spcBef>
                <a:spcPct val="0"/>
              </a:spcBef>
              <a:buFont typeface="Wingdings" panose="05000000000000000000" pitchFamily="2" charset="2"/>
              <a:buChar char="Ø"/>
            </a:pPr>
            <a:r>
              <a:rPr lang="en-US" altLang="de-DE" b="1" dirty="0">
                <a:latin typeface="Calibri" panose="020F0502020204030204" pitchFamily="34" charset="0"/>
                <a:cs typeface="Calibri" panose="020F0502020204030204" pitchFamily="34" charset="0"/>
              </a:rPr>
              <a:t>Shot noise </a:t>
            </a:r>
            <a:r>
              <a:rPr lang="en-US" altLang="de-DE" dirty="0">
                <a:latin typeface="Calibri" panose="020F0502020204030204" pitchFamily="34" charset="0"/>
                <a:cs typeface="Calibri" panose="020F0502020204030204" pitchFamily="34" charset="0"/>
              </a:rPr>
              <a:t>as given by the fluctuations of finite amount of electrons</a:t>
            </a:r>
          </a:p>
          <a:p>
            <a:pPr algn="l" eaLnBrk="1" hangingPunct="1">
              <a:spcBef>
                <a:spcPct val="0"/>
              </a:spcBef>
            </a:pPr>
            <a:r>
              <a:rPr lang="en-US" altLang="de-DE" dirty="0">
                <a:latin typeface="Calibri" panose="020F0502020204030204" pitchFamily="34" charset="0"/>
                <a:cs typeface="Calibri" panose="020F0502020204030204" pitchFamily="34" charset="0"/>
              </a:rPr>
              <a:t>     for most electronics not important due to large amount of electrons</a:t>
            </a:r>
          </a:p>
        </p:txBody>
      </p:sp>
      <p:sp>
        <p:nvSpPr>
          <p:cNvPr id="81" name="TextBox 33"/>
          <p:cNvSpPr txBox="1">
            <a:spLocks noChangeArrowheads="1"/>
          </p:cNvSpPr>
          <p:nvPr/>
        </p:nvSpPr>
        <p:spPr bwMode="auto">
          <a:xfrm>
            <a:off x="179389" y="4293121"/>
            <a:ext cx="928929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marL="285750" indent="-285750" algn="l" eaLnBrk="1" hangingPunct="1">
              <a:spcBef>
                <a:spcPct val="0"/>
              </a:spcBef>
              <a:buFont typeface="Wingdings" panose="05000000000000000000" pitchFamily="2" charset="2"/>
              <a:buChar char="Ø"/>
            </a:pPr>
            <a:r>
              <a:rPr lang="en-US" altLang="de-DE" b="1" dirty="0">
                <a:latin typeface="Calibri" panose="020F0502020204030204" pitchFamily="34" charset="0"/>
                <a:cs typeface="Calibri" panose="020F0502020204030204" pitchFamily="34" charset="0"/>
              </a:rPr>
              <a:t>Flicker noise  or ‘</a:t>
            </a:r>
            <a:r>
              <a:rPr lang="en-US" altLang="de-DE" b="1" i="1" dirty="0">
                <a:latin typeface="Calibri" panose="020F0502020204030204" pitchFamily="34" charset="0"/>
                <a:cs typeface="Calibri" panose="020F0502020204030204" pitchFamily="34" charset="0"/>
              </a:rPr>
              <a:t>1/f</a:t>
            </a:r>
            <a:r>
              <a:rPr lang="en-US" altLang="de-DE" b="1" dirty="0">
                <a:latin typeface="Calibri" panose="020F0502020204030204" pitchFamily="34" charset="0"/>
                <a:cs typeface="Calibri" panose="020F0502020204030204" pitchFamily="34" charset="0"/>
              </a:rPr>
              <a:t> - noise’  </a:t>
            </a:r>
            <a:r>
              <a:rPr lang="en-US" altLang="de-DE" dirty="0">
                <a:latin typeface="Calibri" panose="020F0502020204030204" pitchFamily="34" charset="0"/>
                <a:cs typeface="Calibri" panose="020F0502020204030204" pitchFamily="34" charset="0"/>
              </a:rPr>
              <a:t>as given by trapping of electrons in matter </a:t>
            </a:r>
          </a:p>
          <a:p>
            <a:pPr algn="l" eaLnBrk="1" hangingPunct="1">
              <a:spcBef>
                <a:spcPct val="0"/>
              </a:spcBef>
            </a:pPr>
            <a:r>
              <a:rPr lang="en-US" altLang="de-DE" dirty="0">
                <a:latin typeface="Calibri" panose="020F0502020204030204" pitchFamily="34" charset="0"/>
                <a:cs typeface="Calibri" panose="020F0502020204030204" pitchFamily="34" charset="0"/>
              </a:rPr>
              <a:t>     </a:t>
            </a:r>
            <a:r>
              <a:rPr lang="en-US" altLang="de-DE" b="1" dirty="0">
                <a:latin typeface="Calibri" panose="020F0502020204030204" pitchFamily="34" charset="0"/>
                <a:cs typeface="Calibri" panose="020F0502020204030204" pitchFamily="34" charset="0"/>
              </a:rPr>
              <a:t>pink noise </a:t>
            </a:r>
            <a:r>
              <a:rPr lang="en-US" altLang="de-DE" dirty="0">
                <a:latin typeface="Calibri" panose="020F0502020204030204" pitchFamily="34" charset="0"/>
                <a:cs typeface="Calibri" panose="020F0502020204030204" pitchFamily="34" charset="0"/>
              </a:rPr>
              <a:t>due to a frequency , ‘corner-frequency’ </a:t>
            </a:r>
            <a:r>
              <a:rPr lang="en-US" altLang="de-DE" b="1" i="1" dirty="0">
                <a:latin typeface="Calibri" panose="020F0502020204030204" pitchFamily="34" charset="0"/>
                <a:cs typeface="Calibri" panose="020F0502020204030204" pitchFamily="34" charset="0"/>
              </a:rPr>
              <a:t>f</a:t>
            </a:r>
            <a:r>
              <a:rPr lang="en-US" altLang="de-DE" b="1" i="1" baseline="-25000" dirty="0">
                <a:latin typeface="Calibri" panose="020F0502020204030204" pitchFamily="34" charset="0"/>
                <a:cs typeface="Calibri" panose="020F0502020204030204" pitchFamily="34" charset="0"/>
              </a:rPr>
              <a:t>c </a:t>
            </a:r>
            <a:r>
              <a:rPr lang="en-US" altLang="de-DE" dirty="0">
                <a:latin typeface="Calibri" panose="020F0502020204030204" pitchFamily="34" charset="0"/>
                <a:cs typeface="Calibri" panose="020F0502020204030204" pitchFamily="34" charset="0"/>
                <a:sym typeface="Symbol"/>
              </a:rPr>
              <a:t> 3 kHz i.e. 1/f-noise = thermal noise</a:t>
            </a:r>
            <a:r>
              <a:rPr lang="en-US" altLang="de-DE" dirty="0">
                <a:latin typeface="Calibri" panose="020F0502020204030204" pitchFamily="34" charset="0"/>
                <a:cs typeface="Calibri" panose="020F0502020204030204" pitchFamily="34" charset="0"/>
              </a:rPr>
              <a:t>  </a:t>
            </a:r>
            <a:r>
              <a:rPr lang="en-US" altLang="de-DE" dirty="0"/>
              <a:t> </a:t>
            </a:r>
          </a:p>
        </p:txBody>
      </p:sp>
      <p:sp>
        <p:nvSpPr>
          <p:cNvPr id="82" name="TextBox 33"/>
          <p:cNvSpPr txBox="1">
            <a:spLocks noChangeArrowheads="1"/>
          </p:cNvSpPr>
          <p:nvPr/>
        </p:nvSpPr>
        <p:spPr bwMode="auto">
          <a:xfrm>
            <a:off x="179390" y="4941211"/>
            <a:ext cx="75842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b="1" dirty="0">
                <a:solidFill>
                  <a:srgbClr val="0000FF"/>
                </a:solidFill>
                <a:latin typeface="Calibri" panose="020F0502020204030204" pitchFamily="34" charset="0"/>
                <a:cs typeface="Calibri" panose="020F0502020204030204" pitchFamily="34" charset="0"/>
              </a:rPr>
              <a:t>Disturbance by Electro-Magnetic Interference EMI:</a:t>
            </a:r>
          </a:p>
          <a:p>
            <a:pPr algn="l" eaLnBrk="1" hangingPunct="1">
              <a:spcBef>
                <a:spcPct val="0"/>
              </a:spcBef>
            </a:pPr>
            <a:r>
              <a:rPr lang="en-US" altLang="de-DE" b="1" dirty="0">
                <a:latin typeface="Calibri" panose="020F0502020204030204" pitchFamily="34" charset="0"/>
                <a:cs typeface="Calibri" panose="020F0502020204030204" pitchFamily="34" charset="0"/>
              </a:rPr>
              <a:t>Not</a:t>
            </a:r>
            <a:r>
              <a:rPr lang="en-US" altLang="de-DE" dirty="0">
                <a:latin typeface="Calibri" panose="020F0502020204030204" pitchFamily="34" charset="0"/>
                <a:cs typeface="Calibri" panose="020F0502020204030204" pitchFamily="34" charset="0"/>
              </a:rPr>
              <a:t> noise, but pick-up of electro-magnetic waves from the environment </a:t>
            </a:r>
          </a:p>
          <a:p>
            <a:pPr algn="l" eaLnBrk="1" hangingPunct="1">
              <a:spcBef>
                <a:spcPct val="0"/>
              </a:spcBef>
            </a:pPr>
            <a:r>
              <a:rPr lang="en-US" altLang="de-DE" dirty="0">
                <a:latin typeface="Calibri" panose="020F0502020204030204" pitchFamily="34" charset="0"/>
                <a:cs typeface="Calibri" panose="020F0502020204030204" pitchFamily="34" charset="0"/>
              </a:rPr>
              <a:t>leads unwanted signal deformation and depends on the surrounding   </a:t>
            </a:r>
          </a:p>
        </p:txBody>
      </p:sp>
      <p:grpSp>
        <p:nvGrpSpPr>
          <p:cNvPr id="2" name="Gruppieren 1"/>
          <p:cNvGrpSpPr/>
          <p:nvPr/>
        </p:nvGrpSpPr>
        <p:grpSpPr>
          <a:xfrm>
            <a:off x="7031977" y="3206235"/>
            <a:ext cx="2032829" cy="1230906"/>
            <a:chOff x="7020340" y="2977556"/>
            <a:chExt cx="2032829" cy="1230906"/>
          </a:xfrm>
        </p:grpSpPr>
        <p:sp>
          <p:nvSpPr>
            <p:cNvPr id="7" name="Rechteck 6"/>
            <p:cNvSpPr/>
            <p:nvPr/>
          </p:nvSpPr>
          <p:spPr bwMode="auto">
            <a:xfrm>
              <a:off x="7612969" y="3308088"/>
              <a:ext cx="237995" cy="579457"/>
            </a:xfrm>
            <a:prstGeom prst="rect">
              <a:avLst/>
            </a:prstGeom>
            <a:noFill/>
            <a:ln w="3175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a:ln>
                  <a:noFill/>
                </a:ln>
                <a:solidFill>
                  <a:schemeClr val="tx1"/>
                </a:solidFill>
                <a:effectLst/>
                <a:latin typeface="Times New Roman" pitchFamily="18" charset="0"/>
              </a:endParaRPr>
            </a:p>
          </p:txBody>
        </p:sp>
        <p:cxnSp>
          <p:nvCxnSpPr>
            <p:cNvPr id="10" name="Gerade Verbindung 9"/>
            <p:cNvCxnSpPr/>
            <p:nvPr/>
          </p:nvCxnSpPr>
          <p:spPr bwMode="auto">
            <a:xfrm flipV="1">
              <a:off x="7731966" y="2977556"/>
              <a:ext cx="0" cy="323442"/>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Gerade Verbindung 49"/>
            <p:cNvCxnSpPr/>
            <p:nvPr/>
          </p:nvCxnSpPr>
          <p:spPr bwMode="auto">
            <a:xfrm flipV="1">
              <a:off x="7731966" y="3887545"/>
              <a:ext cx="0" cy="320917"/>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Gerade Verbindung 52"/>
            <p:cNvCxnSpPr/>
            <p:nvPr/>
          </p:nvCxnSpPr>
          <p:spPr bwMode="auto">
            <a:xfrm>
              <a:off x="7731966" y="2977556"/>
              <a:ext cx="632853" cy="0"/>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Gerade Verbindung 56"/>
            <p:cNvCxnSpPr/>
            <p:nvPr/>
          </p:nvCxnSpPr>
          <p:spPr bwMode="auto">
            <a:xfrm>
              <a:off x="7731966" y="4208462"/>
              <a:ext cx="632853" cy="0"/>
            </a:xfrm>
            <a:prstGeom prst="line">
              <a:avLst/>
            </a:prstGeom>
            <a:solidFill>
              <a:schemeClr val="accent1"/>
            </a:solid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Gerade Verbindung 57"/>
            <p:cNvCxnSpPr>
              <a:endCxn id="22" idx="0"/>
            </p:cNvCxnSpPr>
            <p:nvPr/>
          </p:nvCxnSpPr>
          <p:spPr bwMode="auto">
            <a:xfrm>
              <a:off x="8364819" y="2977556"/>
              <a:ext cx="0" cy="360050"/>
            </a:xfrm>
            <a:prstGeom prst="line">
              <a:avLst/>
            </a:prstGeom>
            <a:solidFill>
              <a:schemeClr val="accent1"/>
            </a:solidFill>
            <a:ln w="31750" cap="flat" cmpd="sng" algn="ctr">
              <a:solidFill>
                <a:schemeClr val="tx1"/>
              </a:solidFill>
              <a:prstDash val="solid"/>
              <a:round/>
              <a:headEnd type="stealth" w="med" len="lg"/>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Ellipse 21"/>
            <p:cNvSpPr/>
            <p:nvPr/>
          </p:nvSpPr>
          <p:spPr bwMode="auto">
            <a:xfrm>
              <a:off x="8147074" y="3337606"/>
              <a:ext cx="435490" cy="474193"/>
            </a:xfrm>
            <a:prstGeom prst="ellipse">
              <a:avLst/>
            </a:prstGeom>
            <a:noFill/>
            <a:ln w="317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a:ln>
                  <a:noFill/>
                </a:ln>
                <a:solidFill>
                  <a:schemeClr val="tx1"/>
                </a:solidFill>
                <a:effectLst/>
                <a:latin typeface="Times New Roman" pitchFamily="18" charset="0"/>
              </a:endParaRPr>
            </a:p>
          </p:txBody>
        </p:sp>
        <p:cxnSp>
          <p:nvCxnSpPr>
            <p:cNvPr id="24" name="Gerade Verbindung mit Pfeil 23"/>
            <p:cNvCxnSpPr/>
            <p:nvPr/>
          </p:nvCxnSpPr>
          <p:spPr bwMode="auto">
            <a:xfrm flipV="1">
              <a:off x="8283833" y="3386538"/>
              <a:ext cx="217745" cy="331822"/>
            </a:xfrm>
            <a:prstGeom prst="straightConnector1">
              <a:avLst/>
            </a:prstGeom>
            <a:solidFill>
              <a:schemeClr val="accent1"/>
            </a:solidFill>
            <a:ln w="41275" cap="flat" cmpd="sng" algn="ctr">
              <a:solidFill>
                <a:srgbClr val="FF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25" name="Textfeld 24"/>
                <p:cNvSpPr txBox="1"/>
                <p:nvPr/>
              </p:nvSpPr>
              <p:spPr>
                <a:xfrm>
                  <a:off x="8549099" y="3337606"/>
                  <a:ext cx="504070" cy="46166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de-DE" sz="2400" b="1" i="1" smtClean="0">
                                <a:solidFill>
                                  <a:srgbClr val="FF0000"/>
                                </a:solidFill>
                                <a:latin typeface="Cambria Math" panose="02040503050406030204" pitchFamily="18" charset="0"/>
                              </a:rPr>
                            </m:ctrlPr>
                          </m:sSubPr>
                          <m:e>
                            <m:r>
                              <a:rPr lang="de-DE" sz="2400" b="1" i="1" smtClean="0">
                                <a:solidFill>
                                  <a:srgbClr val="FF0000"/>
                                </a:solidFill>
                                <a:latin typeface="Cambria Math"/>
                              </a:rPr>
                              <m:t>𝑼</m:t>
                            </m:r>
                          </m:e>
                          <m:sub>
                            <m:r>
                              <a:rPr lang="de-DE" sz="2400" b="1" i="1" smtClean="0">
                                <a:solidFill>
                                  <a:srgbClr val="FF0000"/>
                                </a:solidFill>
                                <a:latin typeface="Cambria Math"/>
                                <a:ea typeface="Cambria Math"/>
                              </a:rPr>
                              <m:t>∼</m:t>
                            </m:r>
                          </m:sub>
                        </m:sSub>
                      </m:oMath>
                    </m:oMathPara>
                  </a14:m>
                  <a:endParaRPr lang="de-DE" sz="2400" b="1" dirty="0">
                    <a:solidFill>
                      <a:srgbClr val="FF0000"/>
                    </a:solidFill>
                  </a:endParaRPr>
                </a:p>
              </p:txBody>
            </p:sp>
          </mc:Choice>
          <mc:Fallback xmlns="">
            <p:sp>
              <p:nvSpPr>
                <p:cNvPr id="25" name="Textfeld 24"/>
                <p:cNvSpPr txBox="1">
                  <a:spLocks noRot="1" noChangeAspect="1" noMove="1" noResize="1" noEditPoints="1" noAdjustHandles="1" noChangeArrowheads="1" noChangeShapeType="1" noTextEdit="1"/>
                </p:cNvSpPr>
                <p:nvPr/>
              </p:nvSpPr>
              <p:spPr>
                <a:xfrm>
                  <a:off x="8549099" y="3337606"/>
                  <a:ext cx="504070" cy="461665"/>
                </a:xfrm>
                <a:prstGeom prst="rect">
                  <a:avLst/>
                </a:prstGeom>
                <a:blipFill rotWithShape="1">
                  <a:blip r:embed="rId6"/>
                  <a:stretch>
                    <a:fillRect l="-2410" r="-2410"/>
                  </a:stretch>
                </a:blipFill>
              </p:spPr>
              <p:txBody>
                <a:bodyPr/>
                <a:lstStyle/>
                <a:p>
                  <a:r>
                    <a:rPr lang="en-US">
                      <a:noFill/>
                    </a:rPr>
                    <a:t> </a:t>
                  </a:r>
                </a:p>
              </p:txBody>
            </p:sp>
          </mc:Fallback>
        </mc:AlternateContent>
        <p:cxnSp>
          <p:nvCxnSpPr>
            <p:cNvPr id="73" name="Gerade Verbindung 72"/>
            <p:cNvCxnSpPr/>
            <p:nvPr/>
          </p:nvCxnSpPr>
          <p:spPr bwMode="auto">
            <a:xfrm flipV="1">
              <a:off x="8364819" y="3813428"/>
              <a:ext cx="0" cy="395034"/>
            </a:xfrm>
            <a:prstGeom prst="line">
              <a:avLst/>
            </a:prstGeom>
            <a:solidFill>
              <a:schemeClr val="accent1"/>
            </a:solidFill>
            <a:ln w="31750" cap="flat" cmpd="sng" algn="ctr">
              <a:solidFill>
                <a:schemeClr val="tx1"/>
              </a:solidFill>
              <a:prstDash val="solid"/>
              <a:round/>
              <a:headEnd type="stealth" w="med" len="lg"/>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8" name="Textfeld 77"/>
            <p:cNvSpPr txBox="1"/>
            <p:nvPr/>
          </p:nvSpPr>
          <p:spPr>
            <a:xfrm>
              <a:off x="7020340" y="3243873"/>
              <a:ext cx="720100" cy="707886"/>
            </a:xfrm>
            <a:prstGeom prst="rect">
              <a:avLst/>
            </a:prstGeom>
            <a:noFill/>
          </p:spPr>
          <p:txBody>
            <a:bodyPr wrap="square" rtlCol="0">
              <a:spAutoFit/>
            </a:bodyPr>
            <a:lstStyle/>
            <a:p>
              <a:pPr algn="l">
                <a:spcBef>
                  <a:spcPts val="0"/>
                </a:spcBef>
              </a:pPr>
              <a:r>
                <a:rPr lang="de-DE" sz="2000" b="1" i="1" dirty="0">
                  <a:solidFill>
                    <a:srgbClr val="0000FF"/>
                  </a:solidFill>
                </a:rPr>
                <a:t>R</a:t>
              </a:r>
              <a:r>
                <a:rPr lang="de-DE" sz="2000" b="1" dirty="0">
                  <a:solidFill>
                    <a:srgbClr val="0000FF"/>
                  </a:solidFill>
                </a:rPr>
                <a:t> </a:t>
              </a:r>
            </a:p>
            <a:p>
              <a:pPr algn="l">
                <a:spcBef>
                  <a:spcPts val="0"/>
                </a:spcBef>
              </a:pPr>
              <a:r>
                <a:rPr lang="de-DE" sz="2000" b="1" dirty="0">
                  <a:solidFill>
                    <a:srgbClr val="0000FF"/>
                  </a:solidFill>
                </a:rPr>
                <a:t>at </a:t>
              </a:r>
              <a:r>
                <a:rPr lang="de-DE" sz="2000" b="1" i="1" dirty="0">
                  <a:solidFill>
                    <a:srgbClr val="0000FF"/>
                  </a:solidFill>
                </a:rPr>
                <a:t>T</a:t>
              </a:r>
            </a:p>
          </p:txBody>
        </p:sp>
        <mc:AlternateContent xmlns:mc="http://schemas.openxmlformats.org/markup-compatibility/2006" xmlns:a14="http://schemas.microsoft.com/office/drawing/2010/main">
          <mc:Choice Requires="a14">
            <p:sp>
              <p:nvSpPr>
                <p:cNvPr id="23" name="Textfeld 22"/>
                <p:cNvSpPr txBox="1"/>
                <p:nvPr/>
              </p:nvSpPr>
              <p:spPr>
                <a:xfrm>
                  <a:off x="8064122" y="3293719"/>
                  <a:ext cx="504070" cy="46166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de-DE" sz="2400" b="1" i="1" smtClean="0">
                            <a:solidFill>
                              <a:srgbClr val="FF0000"/>
                            </a:solidFill>
                            <a:latin typeface="Cambria Math"/>
                            <a:ea typeface="Cambria Math"/>
                          </a:rPr>
                          <m:t>~</m:t>
                        </m:r>
                      </m:oMath>
                    </m:oMathPara>
                  </a14:m>
                  <a:endParaRPr lang="de-DE" sz="2400" b="1" dirty="0">
                    <a:solidFill>
                      <a:srgbClr val="FF0000"/>
                    </a:solidFill>
                  </a:endParaRPr>
                </a:p>
              </p:txBody>
            </p:sp>
          </mc:Choice>
          <mc:Fallback xmlns="">
            <p:sp>
              <p:nvSpPr>
                <p:cNvPr id="23" name="Textfeld 22"/>
                <p:cNvSpPr txBox="1">
                  <a:spLocks noRot="1" noChangeAspect="1" noMove="1" noResize="1" noEditPoints="1" noAdjustHandles="1" noChangeArrowheads="1" noChangeShapeType="1" noTextEdit="1"/>
                </p:cNvSpPr>
                <p:nvPr/>
              </p:nvSpPr>
              <p:spPr>
                <a:xfrm>
                  <a:off x="8064122" y="3293719"/>
                  <a:ext cx="504070" cy="461665"/>
                </a:xfrm>
                <a:prstGeom prst="rect">
                  <a:avLst/>
                </a:prstGeom>
                <a:blipFill>
                  <a:blip r:embed="rId7"/>
                  <a:stretch>
                    <a:fillRect/>
                  </a:stretch>
                </a:blipFill>
              </p:spPr>
              <p:txBody>
                <a:bodyPr/>
                <a:lstStyle/>
                <a:p>
                  <a:r>
                    <a:rPr lang="en-GB">
                      <a:noFill/>
                    </a:rPr>
                    <a:t> </a:t>
                  </a:r>
                </a:p>
              </p:txBody>
            </p:sp>
          </mc:Fallback>
        </mc:AlternateContent>
      </p:grpSp>
      <p:pic>
        <p:nvPicPr>
          <p:cNvPr id="4" name="Picture 2" descr="F:\JUAS 2017\maxwell-boltzmann-electron.png"/>
          <p:cNvPicPr>
            <a:picLocks noChangeAspect="1" noChangeArrowheads="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l="49534" t="50635" r="10891" b="8238"/>
          <a:stretch/>
        </p:blipFill>
        <p:spPr bwMode="auto">
          <a:xfrm>
            <a:off x="5951657" y="1268701"/>
            <a:ext cx="2880739" cy="1790416"/>
          </a:xfrm>
          <a:prstGeom prst="rect">
            <a:avLst/>
          </a:prstGeom>
          <a:noFill/>
          <a:extLst>
            <a:ext uri="{909E8E84-426E-40DD-AFC4-6F175D3DCCD1}">
              <a14:hiddenFill xmlns:a14="http://schemas.microsoft.com/office/drawing/2010/main">
                <a:solidFill>
                  <a:srgbClr val="FFFFFF"/>
                </a:solidFill>
              </a14:hiddenFill>
            </a:ext>
          </a:extLst>
        </p:spPr>
      </p:pic>
      <p:cxnSp>
        <p:nvCxnSpPr>
          <p:cNvPr id="5" name="Gerader Verbinder 4"/>
          <p:cNvCxnSpPr/>
          <p:nvPr/>
        </p:nvCxnSpPr>
        <p:spPr>
          <a:xfrm>
            <a:off x="179389" y="5941668"/>
            <a:ext cx="8873780" cy="17659"/>
          </a:xfrm>
          <a:prstGeom prst="line">
            <a:avLst/>
          </a:prstGeom>
          <a:ln w="9525">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4264450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80" grpId="0"/>
      <p:bldP spid="81" grpId="0"/>
      <p:bldP spid="8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04" name="Picture 36" descr="F:\Frankfurt Vorlesung\signal-noise-simulation-Gauss-histogram.png"/>
          <p:cNvPicPr>
            <a:picLocks noChangeAspect="1" noChangeArrowheads="1"/>
          </p:cNvPicPr>
          <p:nvPr/>
        </p:nvPicPr>
        <p:blipFill>
          <a:blip r:embed="rId3">
            <a:extLst>
              <a:ext uri="{28A0092B-C50C-407E-A947-70E740481C1C}">
                <a14:useLocalDpi xmlns:a14="http://schemas.microsoft.com/office/drawing/2010/main" val="0"/>
              </a:ext>
            </a:extLst>
          </a:blip>
          <a:srcRect l="11311" t="20580" r="59059" b="11400"/>
          <a:stretch>
            <a:fillRect/>
          </a:stretch>
        </p:blipFill>
        <p:spPr bwMode="auto">
          <a:xfrm>
            <a:off x="3117850" y="1922463"/>
            <a:ext cx="1246188"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2" descr="signal-noise-simulation-Gauss"/>
          <p:cNvPicPr>
            <a:picLocks noChangeAspect="1" noChangeArrowheads="1"/>
          </p:cNvPicPr>
          <p:nvPr/>
        </p:nvPicPr>
        <p:blipFill>
          <a:blip r:embed="rId4">
            <a:extLst>
              <a:ext uri="{28A0092B-C50C-407E-A947-70E740481C1C}">
                <a14:useLocalDpi xmlns:a14="http://schemas.microsoft.com/office/drawing/2010/main" val="0"/>
              </a:ext>
            </a:extLst>
          </a:blip>
          <a:srcRect r="51474" b="46577"/>
          <a:stretch>
            <a:fillRect/>
          </a:stretch>
        </p:blipFill>
        <p:spPr bwMode="auto">
          <a:xfrm>
            <a:off x="260350" y="1738313"/>
            <a:ext cx="2836863" cy="2408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uppieren 3"/>
          <p:cNvGrpSpPr>
            <a:grpSpLocks/>
          </p:cNvGrpSpPr>
          <p:nvPr/>
        </p:nvGrpSpPr>
        <p:grpSpPr bwMode="auto">
          <a:xfrm>
            <a:off x="2953544" y="1778001"/>
            <a:ext cx="3035300" cy="2393950"/>
            <a:chOff x="3767931" y="1759755"/>
            <a:chExt cx="3036379" cy="2394733"/>
          </a:xfrm>
        </p:grpSpPr>
        <p:sp>
          <p:nvSpPr>
            <p:cNvPr id="7197" name="Text Box 8"/>
            <p:cNvSpPr txBox="1">
              <a:spLocks noChangeArrowheads="1"/>
            </p:cNvSpPr>
            <p:nvPr/>
          </p:nvSpPr>
          <p:spPr bwMode="auto">
            <a:xfrm>
              <a:off x="3932238" y="1936750"/>
              <a:ext cx="17065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a:latin typeface="Arial" charset="0"/>
                </a:rPr>
                <a:t>signal only</a:t>
              </a:r>
            </a:p>
          </p:txBody>
        </p:sp>
        <p:sp>
          <p:nvSpPr>
            <p:cNvPr id="7198" name="Text Box 9"/>
            <p:cNvSpPr txBox="1">
              <a:spLocks noChangeArrowheads="1"/>
            </p:cNvSpPr>
            <p:nvPr/>
          </p:nvSpPr>
          <p:spPr bwMode="auto">
            <a:xfrm>
              <a:off x="4017963" y="2197100"/>
              <a:ext cx="7540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a:latin typeface="Arial" charset="0"/>
                </a:rPr>
                <a:t>S/N=2</a:t>
              </a:r>
            </a:p>
          </p:txBody>
        </p:sp>
        <p:pic>
          <p:nvPicPr>
            <p:cNvPr id="7199" name="Picture 2" descr="signal-noise-simulation-Gauss"/>
            <p:cNvPicPr>
              <a:picLocks noChangeAspect="1" noChangeArrowheads="1"/>
            </p:cNvPicPr>
            <p:nvPr/>
          </p:nvPicPr>
          <p:blipFill>
            <a:blip r:embed="rId4">
              <a:extLst>
                <a:ext uri="{28A0092B-C50C-407E-A947-70E740481C1C}">
                  <a14:useLocalDpi xmlns:a14="http://schemas.microsoft.com/office/drawing/2010/main" val="0"/>
                </a:ext>
              </a:extLst>
            </a:blip>
            <a:srcRect l="48053" b="46884"/>
            <a:stretch>
              <a:fillRect/>
            </a:stretch>
          </p:blipFill>
          <p:spPr bwMode="auto">
            <a:xfrm>
              <a:off x="3767931" y="1759755"/>
              <a:ext cx="3036379" cy="2394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00" name="Text Box 8"/>
            <p:cNvSpPr txBox="1">
              <a:spLocks noChangeArrowheads="1"/>
            </p:cNvSpPr>
            <p:nvPr/>
          </p:nvSpPr>
          <p:spPr bwMode="auto">
            <a:xfrm>
              <a:off x="4631023" y="1958192"/>
              <a:ext cx="17065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dirty="0">
                  <a:latin typeface="Arial" charset="0"/>
                </a:rPr>
                <a:t>signal only</a:t>
              </a:r>
            </a:p>
          </p:txBody>
        </p:sp>
        <p:sp>
          <p:nvSpPr>
            <p:cNvPr id="7201" name="Text Box 9"/>
            <p:cNvSpPr txBox="1">
              <a:spLocks noChangeArrowheads="1"/>
            </p:cNvSpPr>
            <p:nvPr/>
          </p:nvSpPr>
          <p:spPr bwMode="auto">
            <a:xfrm>
              <a:off x="4716748" y="2218542"/>
              <a:ext cx="7540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a:latin typeface="Arial" charset="0"/>
                </a:rPr>
                <a:t>S/N=2</a:t>
              </a:r>
            </a:p>
          </p:txBody>
        </p:sp>
        <p:sp>
          <p:nvSpPr>
            <p:cNvPr id="7202" name="Line 12"/>
            <p:cNvSpPr>
              <a:spLocks noChangeShapeType="1"/>
            </p:cNvSpPr>
            <p:nvPr/>
          </p:nvSpPr>
          <p:spPr bwMode="auto">
            <a:xfrm>
              <a:off x="4262723" y="2143930"/>
              <a:ext cx="319087" cy="0"/>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7203" name="Line 13"/>
            <p:cNvSpPr>
              <a:spLocks noChangeShapeType="1"/>
            </p:cNvSpPr>
            <p:nvPr/>
          </p:nvSpPr>
          <p:spPr bwMode="auto">
            <a:xfrm>
              <a:off x="4275423" y="2405867"/>
              <a:ext cx="319087" cy="0"/>
            </a:xfrm>
            <a:prstGeom prst="line">
              <a:avLst/>
            </a:prstGeom>
            <a:noFill/>
            <a:ln w="317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sp>
        <p:nvSpPr>
          <p:cNvPr id="7173" name="Text Box 6"/>
          <p:cNvSpPr txBox="1">
            <a:spLocks noChangeArrowheads="1"/>
          </p:cNvSpPr>
          <p:nvPr/>
        </p:nvSpPr>
        <p:spPr bwMode="auto">
          <a:xfrm>
            <a:off x="901700" y="1966913"/>
            <a:ext cx="10969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a:latin typeface="Arial" charset="0"/>
              </a:rPr>
              <a:t>noise only</a:t>
            </a:r>
          </a:p>
        </p:txBody>
      </p:sp>
      <p:sp>
        <p:nvSpPr>
          <p:cNvPr id="7174" name="Line 7"/>
          <p:cNvSpPr>
            <a:spLocks noChangeShapeType="1"/>
          </p:cNvSpPr>
          <p:nvPr/>
        </p:nvSpPr>
        <p:spPr bwMode="auto">
          <a:xfrm>
            <a:off x="574675" y="2168525"/>
            <a:ext cx="319088" cy="0"/>
          </a:xfrm>
          <a:prstGeom prst="line">
            <a:avLst/>
          </a:prstGeom>
          <a:noFill/>
          <a:ln w="3175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0" name="Foliennummernplatzhalter 1"/>
          <p:cNvSpPr>
            <a:spLocks noGrp="1"/>
          </p:cNvSpPr>
          <p:nvPr>
            <p:ph type="sldNum" sz="quarter" idx="4294967295"/>
          </p:nvPr>
        </p:nvSpPr>
        <p:spPr/>
        <p:txBody>
          <a:bodyPr/>
          <a:lstStyle/>
          <a:p>
            <a:pPr>
              <a:defRPr/>
            </a:pPr>
            <a:endParaRPr lang="en-US" dirty="0"/>
          </a:p>
        </p:txBody>
      </p:sp>
      <p:sp>
        <p:nvSpPr>
          <p:cNvPr id="7176" name="Text Box 3"/>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Excurse: Signal to Noise Consideration</a:t>
            </a:r>
          </a:p>
        </p:txBody>
      </p:sp>
      <mc:AlternateContent xmlns:mc="http://schemas.openxmlformats.org/markup-compatibility/2006" xmlns:a14="http://schemas.microsoft.com/office/drawing/2010/main">
        <mc:Choice Requires="a14">
          <p:sp>
            <p:nvSpPr>
              <p:cNvPr id="7177" name="TextBox 33"/>
              <p:cNvSpPr txBox="1">
                <a:spLocks noChangeArrowheads="1"/>
              </p:cNvSpPr>
              <p:nvPr/>
            </p:nvSpPr>
            <p:spPr bwMode="auto">
              <a:xfrm>
                <a:off x="203994" y="813041"/>
                <a:ext cx="8940006" cy="100899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b="1" dirty="0">
                    <a:solidFill>
                      <a:srgbClr val="0000FF"/>
                    </a:solidFill>
                    <a:latin typeface="Calibri" panose="020F0502020204030204" pitchFamily="34" charset="0"/>
                    <a:cs typeface="Calibri" panose="020F0502020204030204" pitchFamily="34" charset="0"/>
                  </a:rPr>
                  <a:t>The minimum noise is given thermal noise:</a:t>
                </a:r>
                <a:r>
                  <a:rPr lang="en-US" altLang="de-DE" dirty="0">
                    <a:solidFill>
                      <a:srgbClr val="0000FF"/>
                    </a:solidFill>
                    <a:latin typeface="Calibri" panose="020F0502020204030204" pitchFamily="34" charset="0"/>
                    <a:cs typeface="Calibri" panose="020F0502020204030204" pitchFamily="34" charset="0"/>
                  </a:rPr>
                  <a:t> </a:t>
                </a:r>
                <a14:m>
                  <m:oMath xmlns:m="http://schemas.openxmlformats.org/officeDocument/2006/math">
                    <m:sSub>
                      <m:sSubPr>
                        <m:ctrlPr>
                          <a:rPr lang="en-US" altLang="de-DE" b="1" i="1">
                            <a:solidFill>
                              <a:srgbClr val="0000FF"/>
                            </a:solidFill>
                            <a:latin typeface="Cambria Math" panose="02040503050406030204" pitchFamily="18" charset="0"/>
                          </a:rPr>
                        </m:ctrlPr>
                      </m:sSubPr>
                      <m:e>
                        <m:r>
                          <a:rPr lang="de-DE" altLang="de-DE" b="1" i="1">
                            <a:solidFill>
                              <a:srgbClr val="0000FF"/>
                            </a:solidFill>
                            <a:latin typeface="Cambria Math"/>
                          </a:rPr>
                          <m:t>𝑼</m:t>
                        </m:r>
                      </m:e>
                      <m:sub>
                        <m:r>
                          <a:rPr lang="de-DE" altLang="de-DE" b="1" i="1">
                            <a:solidFill>
                              <a:srgbClr val="0000FF"/>
                            </a:solidFill>
                            <a:latin typeface="Cambria Math"/>
                          </a:rPr>
                          <m:t>𝒆𝒇𝒇</m:t>
                        </m:r>
                      </m:sub>
                    </m:sSub>
                    <m:r>
                      <a:rPr lang="de-DE" altLang="de-DE" b="1" i="1">
                        <a:solidFill>
                          <a:srgbClr val="0000FF"/>
                        </a:solidFill>
                        <a:latin typeface="Cambria Math"/>
                      </a:rPr>
                      <m:t>=</m:t>
                    </m:r>
                    <m:rad>
                      <m:radPr>
                        <m:degHide m:val="on"/>
                        <m:ctrlPr>
                          <a:rPr lang="de-DE" altLang="de-DE" b="1" i="1" smtClean="0">
                            <a:solidFill>
                              <a:srgbClr val="0000FF"/>
                            </a:solidFill>
                            <a:latin typeface="Cambria Math" panose="02040503050406030204" pitchFamily="18" charset="0"/>
                          </a:rPr>
                        </m:ctrlPr>
                      </m:radPr>
                      <m:deg/>
                      <m:e>
                        <m:d>
                          <m:dPr>
                            <m:begChr m:val="⟨"/>
                            <m:endChr m:val="⟩"/>
                            <m:ctrlPr>
                              <a:rPr lang="de-DE" altLang="de-DE" b="1" i="1" smtClean="0">
                                <a:solidFill>
                                  <a:srgbClr val="0000FF"/>
                                </a:solidFill>
                                <a:latin typeface="Cambria Math" panose="02040503050406030204" pitchFamily="18" charset="0"/>
                              </a:rPr>
                            </m:ctrlPr>
                          </m:dPr>
                          <m:e>
                            <m:sSup>
                              <m:sSupPr>
                                <m:ctrlPr>
                                  <a:rPr lang="de-DE" altLang="de-DE" b="1" i="1" smtClean="0">
                                    <a:solidFill>
                                      <a:srgbClr val="0000FF"/>
                                    </a:solidFill>
                                    <a:latin typeface="Cambria Math" panose="02040503050406030204" pitchFamily="18" charset="0"/>
                                  </a:rPr>
                                </m:ctrlPr>
                              </m:sSupPr>
                              <m:e>
                                <m:r>
                                  <a:rPr lang="de-DE" altLang="de-DE" b="1" i="1" smtClean="0">
                                    <a:solidFill>
                                      <a:srgbClr val="0000FF"/>
                                    </a:solidFill>
                                    <a:latin typeface="Cambria Math" panose="02040503050406030204" pitchFamily="18" charset="0"/>
                                  </a:rPr>
                                  <m:t>𝑼</m:t>
                                </m:r>
                              </m:e>
                              <m:sup>
                                <m:r>
                                  <a:rPr lang="de-DE" altLang="de-DE" b="1" i="1" smtClean="0">
                                    <a:solidFill>
                                      <a:srgbClr val="0000FF"/>
                                    </a:solidFill>
                                    <a:latin typeface="Cambria Math" panose="02040503050406030204" pitchFamily="18" charset="0"/>
                                  </a:rPr>
                                  <m:t>𝟐</m:t>
                                </m:r>
                              </m:sup>
                            </m:sSup>
                          </m:e>
                        </m:d>
                      </m:e>
                    </m:rad>
                    <m:r>
                      <a:rPr lang="de-DE" altLang="de-DE" b="1" i="1">
                        <a:solidFill>
                          <a:srgbClr val="0000FF"/>
                        </a:solidFill>
                        <a:latin typeface="Cambria Math"/>
                      </a:rPr>
                      <m:t>=</m:t>
                    </m:r>
                    <m:rad>
                      <m:radPr>
                        <m:degHide m:val="on"/>
                        <m:ctrlPr>
                          <a:rPr lang="de-DE" altLang="de-DE" b="1" i="1">
                            <a:solidFill>
                              <a:srgbClr val="0000FF"/>
                            </a:solidFill>
                            <a:latin typeface="Cambria Math" panose="02040503050406030204" pitchFamily="18" charset="0"/>
                          </a:rPr>
                        </m:ctrlPr>
                      </m:radPr>
                      <m:deg/>
                      <m:e>
                        <m:r>
                          <a:rPr lang="de-DE" altLang="de-DE" b="1" i="1">
                            <a:solidFill>
                              <a:srgbClr val="0000FF"/>
                            </a:solidFill>
                            <a:latin typeface="Cambria Math"/>
                          </a:rPr>
                          <m:t>𝟒</m:t>
                        </m:r>
                        <m:sSub>
                          <m:sSubPr>
                            <m:ctrlPr>
                              <a:rPr lang="de-DE" altLang="de-DE" b="1" i="1">
                                <a:solidFill>
                                  <a:srgbClr val="0000FF"/>
                                </a:solidFill>
                                <a:latin typeface="Cambria Math" panose="02040503050406030204" pitchFamily="18" charset="0"/>
                              </a:rPr>
                            </m:ctrlPr>
                          </m:sSubPr>
                          <m:e>
                            <m:r>
                              <a:rPr lang="de-DE" altLang="de-DE" b="1" i="1">
                                <a:solidFill>
                                  <a:srgbClr val="0000FF"/>
                                </a:solidFill>
                                <a:latin typeface="Cambria Math"/>
                              </a:rPr>
                              <m:t>𝒌</m:t>
                            </m:r>
                          </m:e>
                          <m:sub>
                            <m:r>
                              <a:rPr lang="de-DE" altLang="de-DE" b="1" i="1">
                                <a:solidFill>
                                  <a:srgbClr val="0000FF"/>
                                </a:solidFill>
                                <a:latin typeface="Cambria Math"/>
                              </a:rPr>
                              <m:t>𝑩</m:t>
                            </m:r>
                          </m:sub>
                        </m:sSub>
                        <m:r>
                          <a:rPr lang="de-DE" altLang="de-DE" b="1" i="1">
                            <a:solidFill>
                              <a:srgbClr val="0000FF"/>
                            </a:solidFill>
                            <a:latin typeface="Cambria Math"/>
                            <a:ea typeface="Cambria Math"/>
                          </a:rPr>
                          <m:t>∙</m:t>
                        </m:r>
                        <m:r>
                          <a:rPr lang="de-DE" altLang="de-DE" b="1" i="1">
                            <a:solidFill>
                              <a:srgbClr val="0000FF"/>
                            </a:solidFill>
                            <a:latin typeface="Cambria Math"/>
                            <a:ea typeface="Cambria Math"/>
                          </a:rPr>
                          <m:t>𝑻</m:t>
                        </m:r>
                        <m:r>
                          <a:rPr lang="de-DE" altLang="de-DE" b="1" i="1">
                            <a:solidFill>
                              <a:srgbClr val="0000FF"/>
                            </a:solidFill>
                            <a:latin typeface="Cambria Math"/>
                            <a:ea typeface="Cambria Math"/>
                          </a:rPr>
                          <m:t>∙</m:t>
                        </m:r>
                        <m:r>
                          <a:rPr lang="de-DE" altLang="de-DE" b="1" i="1">
                            <a:solidFill>
                              <a:srgbClr val="0000FF"/>
                            </a:solidFill>
                            <a:latin typeface="Cambria Math"/>
                            <a:ea typeface="Cambria Math"/>
                          </a:rPr>
                          <m:t>𝑹</m:t>
                        </m:r>
                        <m:r>
                          <a:rPr lang="de-DE" altLang="de-DE" b="1" i="1">
                            <a:solidFill>
                              <a:srgbClr val="0000FF"/>
                            </a:solidFill>
                            <a:latin typeface="Cambria Math"/>
                            <a:ea typeface="Cambria Math"/>
                          </a:rPr>
                          <m:t>∙∆</m:t>
                        </m:r>
                        <m:r>
                          <a:rPr lang="de-DE" altLang="de-DE" b="1" i="1">
                            <a:solidFill>
                              <a:srgbClr val="0000FF"/>
                            </a:solidFill>
                            <a:latin typeface="Cambria Math"/>
                            <a:ea typeface="Cambria Math"/>
                          </a:rPr>
                          <m:t>𝒇</m:t>
                        </m:r>
                      </m:e>
                    </m:rad>
                  </m:oMath>
                </a14:m>
                <a:r>
                  <a:rPr lang="en-US" altLang="de-DE" dirty="0">
                    <a:solidFill>
                      <a:srgbClr val="0000FF"/>
                    </a:solidFill>
                    <a:latin typeface="Calibri" panose="020F0502020204030204" pitchFamily="34" charset="0"/>
                    <a:cs typeface="Calibri" panose="020F0502020204030204" pitchFamily="34" charset="0"/>
                  </a:rPr>
                  <a:t>  </a:t>
                </a:r>
                <a:endParaRPr lang="en-US" altLang="de-DE" b="1" i="1" dirty="0">
                  <a:latin typeface="Calibri" panose="020F0502020204030204" pitchFamily="34" charset="0"/>
                  <a:cs typeface="Calibri" panose="020F0502020204030204" pitchFamily="34" charset="0"/>
                </a:endParaRPr>
              </a:p>
              <a:p>
                <a:pPr algn="l" eaLnBrk="1" hangingPunct="1">
                  <a:spcBef>
                    <a:spcPct val="0"/>
                  </a:spcBef>
                </a:pPr>
                <a:r>
                  <a:rPr lang="en-US" altLang="de-DE" b="1" i="1" dirty="0">
                    <a:latin typeface="Calibri" panose="020F0502020204030204" pitchFamily="34" charset="0"/>
                    <a:cs typeface="Calibri" panose="020F0502020204030204" pitchFamily="34" charset="0"/>
                  </a:rPr>
                  <a:t>R </a:t>
                </a:r>
                <a:r>
                  <a:rPr lang="en-US" altLang="de-DE" dirty="0">
                    <a:latin typeface="Calibri" panose="020F0502020204030204" pitchFamily="34" charset="0"/>
                    <a:cs typeface="Calibri" panose="020F0502020204030204" pitchFamily="34" charset="0"/>
                  </a:rPr>
                  <a:t>is the input </a:t>
                </a:r>
                <a:r>
                  <a:rPr lang="en-US" altLang="de-DE" dirty="0" err="1">
                    <a:latin typeface="Calibri" panose="020F0502020204030204" pitchFamily="34" charset="0"/>
                    <a:cs typeface="Calibri" panose="020F0502020204030204" pitchFamily="34" charset="0"/>
                  </a:rPr>
                  <a:t>Ohmic</a:t>
                </a:r>
                <a:r>
                  <a:rPr lang="en-US" altLang="de-DE" dirty="0">
                    <a:latin typeface="Calibri" panose="020F0502020204030204" pitchFamily="34" charset="0"/>
                    <a:cs typeface="Calibri" panose="020F0502020204030204" pitchFamily="34" charset="0"/>
                  </a:rPr>
                  <a:t> resistor </a:t>
                </a:r>
                <a:r>
                  <a:rPr lang="en-US" altLang="de-DE" dirty="0">
                    <a:latin typeface="Calibri" panose="020F0502020204030204" pitchFamily="34" charset="0"/>
                    <a:cs typeface="Calibri" panose="020F0502020204030204" pitchFamily="34" charset="0"/>
                    <a:sym typeface="Symbol" pitchFamily="18" charset="2"/>
                  </a:rPr>
                  <a:t> input of a low-noise amplifier (realistic noise figure 2-3 x </a:t>
                </a:r>
                <a:r>
                  <a:rPr lang="en-US" altLang="de-DE" b="1" i="1" dirty="0" err="1">
                    <a:latin typeface="Calibri" panose="020F0502020204030204" pitchFamily="34" charset="0"/>
                    <a:cs typeface="Calibri" panose="020F0502020204030204" pitchFamily="34" charset="0"/>
                    <a:sym typeface="Symbol" pitchFamily="18" charset="2"/>
                  </a:rPr>
                  <a:t>U</a:t>
                </a:r>
                <a:r>
                  <a:rPr lang="en-US" altLang="de-DE" b="1" i="1" baseline="-25000" dirty="0" err="1">
                    <a:latin typeface="Calibri" panose="020F0502020204030204" pitchFamily="34" charset="0"/>
                    <a:cs typeface="Calibri" panose="020F0502020204030204" pitchFamily="34" charset="0"/>
                    <a:sym typeface="Symbol" pitchFamily="18" charset="2"/>
                  </a:rPr>
                  <a:t>eff</a:t>
                </a:r>
                <a:r>
                  <a:rPr lang="en-US" altLang="de-DE" dirty="0">
                    <a:latin typeface="Calibri" panose="020F0502020204030204" pitchFamily="34" charset="0"/>
                    <a:cs typeface="Calibri" panose="020F0502020204030204" pitchFamily="34" charset="0"/>
                    <a:sym typeface="Symbol" pitchFamily="18" charset="2"/>
                  </a:rPr>
                  <a:t>)</a:t>
                </a:r>
              </a:p>
              <a:p>
                <a:pPr algn="l" eaLnBrk="1" hangingPunct="1">
                  <a:spcBef>
                    <a:spcPct val="0"/>
                  </a:spcBef>
                </a:pPr>
                <a:r>
                  <a:rPr lang="en-US" altLang="de-DE" dirty="0">
                    <a:latin typeface="Calibri" panose="020F0502020204030204" pitchFamily="34" charset="0"/>
                    <a:cs typeface="Calibri" panose="020F0502020204030204" pitchFamily="34" charset="0"/>
                    <a:sym typeface="Symbol" pitchFamily="18" charset="2"/>
                  </a:rPr>
                  <a:t></a:t>
                </a:r>
                <a:r>
                  <a:rPr lang="en-US" altLang="de-DE" b="1" i="1" dirty="0">
                    <a:latin typeface="Calibri" panose="020F0502020204030204" pitchFamily="34" charset="0"/>
                    <a:cs typeface="Calibri" panose="020F0502020204030204" pitchFamily="34" charset="0"/>
                  </a:rPr>
                  <a:t>f</a:t>
                </a:r>
                <a:r>
                  <a:rPr lang="en-US" altLang="de-DE" dirty="0">
                    <a:latin typeface="Calibri" panose="020F0502020204030204" pitchFamily="34" charset="0"/>
                    <a:cs typeface="Calibri" panose="020F0502020204030204" pitchFamily="34" charset="0"/>
                  </a:rPr>
                  <a:t>  is the bandwidth of the signal chain</a:t>
                </a:r>
                <a:endParaRPr lang="en-US" altLang="de-DE" dirty="0">
                  <a:solidFill>
                    <a:schemeClr val="accent2"/>
                  </a:solidFill>
                  <a:latin typeface="Calibri" panose="020F0502020204030204" pitchFamily="34" charset="0"/>
                  <a:cs typeface="Calibri" panose="020F0502020204030204" pitchFamily="34" charset="0"/>
                </a:endParaRPr>
              </a:p>
            </p:txBody>
          </p:sp>
        </mc:Choice>
        <mc:Fallback xmlns="">
          <p:sp>
            <p:nvSpPr>
              <p:cNvPr id="7177" name="TextBox 33"/>
              <p:cNvSpPr txBox="1">
                <a:spLocks noRot="1" noChangeAspect="1" noMove="1" noResize="1" noEditPoints="1" noAdjustHandles="1" noChangeArrowheads="1" noChangeShapeType="1" noTextEdit="1"/>
              </p:cNvSpPr>
              <p:nvPr/>
            </p:nvSpPr>
            <p:spPr bwMode="auto">
              <a:xfrm>
                <a:off x="203994" y="813041"/>
                <a:ext cx="8940006" cy="1008994"/>
              </a:xfrm>
              <a:prstGeom prst="rect">
                <a:avLst/>
              </a:prstGeom>
              <a:blipFill>
                <a:blip r:embed="rId5"/>
                <a:stretch>
                  <a:fillRect l="-545" b="-843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sp>
        <p:nvSpPr>
          <p:cNvPr id="7178" name="Text Box 24"/>
          <p:cNvSpPr txBox="1">
            <a:spLocks noChangeArrowheads="1"/>
          </p:cNvSpPr>
          <p:nvPr/>
        </p:nvSpPr>
        <p:spPr bwMode="auto">
          <a:xfrm>
            <a:off x="6748463" y="2481263"/>
            <a:ext cx="18002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a:latin typeface="Calibri" panose="020F0502020204030204" pitchFamily="34" charset="0"/>
              <a:cs typeface="Calibri" panose="020F0502020204030204" pitchFamily="34" charset="0"/>
            </a:endParaRPr>
          </a:p>
        </p:txBody>
      </p:sp>
      <p:sp>
        <p:nvSpPr>
          <p:cNvPr id="367645" name="Text Box 29"/>
          <p:cNvSpPr txBox="1">
            <a:spLocks noChangeArrowheads="1"/>
          </p:cNvSpPr>
          <p:nvPr/>
        </p:nvSpPr>
        <p:spPr bwMode="auto">
          <a:xfrm>
            <a:off x="5845175" y="1658207"/>
            <a:ext cx="3502025" cy="4042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latin typeface="Calibri" panose="020F0502020204030204" pitchFamily="34" charset="0"/>
                <a:cs typeface="Calibri" panose="020F0502020204030204" pitchFamily="34" charset="0"/>
              </a:rPr>
              <a:t>Simulation:</a:t>
            </a:r>
          </a:p>
          <a:p>
            <a:pPr algn="l">
              <a:buFont typeface="Wingdings" pitchFamily="2" charset="2"/>
              <a:buChar char="Ø"/>
            </a:pPr>
            <a:r>
              <a:rPr lang="en-US" altLang="de-DE" dirty="0">
                <a:latin typeface="Calibri" panose="020F0502020204030204" pitchFamily="34" charset="0"/>
                <a:cs typeface="Calibri" panose="020F0502020204030204" pitchFamily="34" charset="0"/>
              </a:rPr>
              <a:t> Broadband ‘white’ noise</a:t>
            </a:r>
          </a:p>
          <a:p>
            <a:pPr algn="l">
              <a:buFont typeface="Wingdings" pitchFamily="2" charset="2"/>
              <a:buChar char="Ø"/>
            </a:pPr>
            <a:r>
              <a:rPr lang="en-US" altLang="de-DE" dirty="0">
                <a:latin typeface="Calibri" panose="020F0502020204030204" pitchFamily="34" charset="0"/>
                <a:cs typeface="Calibri" panose="020F0502020204030204" pitchFamily="34" charset="0"/>
              </a:rPr>
              <a:t> For Signal-to-Noise = 2</a:t>
            </a:r>
          </a:p>
          <a:p>
            <a:pPr algn="l">
              <a:spcBef>
                <a:spcPts val="200"/>
              </a:spcBef>
            </a:pPr>
            <a:r>
              <a:rPr lang="en-US" altLang="de-DE" dirty="0">
                <a:latin typeface="Calibri" panose="020F0502020204030204" pitchFamily="34" charset="0"/>
                <a:cs typeface="Calibri" panose="020F0502020204030204" pitchFamily="34" charset="0"/>
              </a:rPr>
              <a:t> </a:t>
            </a:r>
            <a:r>
              <a:rPr lang="en-US" altLang="de-DE" sz="1500" dirty="0">
                <a:latin typeface="Calibri" panose="020F0502020204030204" pitchFamily="34" charset="0"/>
                <a:cs typeface="Calibri" panose="020F0502020204030204" pitchFamily="34" charset="0"/>
              </a:rPr>
              <a:t>(Noise: std. deviation, signal: maximum)</a:t>
            </a:r>
          </a:p>
          <a:p>
            <a:pPr algn="l">
              <a:lnSpc>
                <a:spcPct val="60000"/>
              </a:lnSpc>
            </a:pPr>
            <a:r>
              <a:rPr lang="en-US" altLang="de-DE"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Symbol"/>
              </a:rPr>
              <a:t> </a:t>
            </a:r>
            <a:r>
              <a:rPr lang="en-US" altLang="de-DE" dirty="0">
                <a:latin typeface="Calibri" panose="020F0502020204030204" pitchFamily="34" charset="0"/>
                <a:cs typeface="Calibri" panose="020F0502020204030204" pitchFamily="34" charset="0"/>
              </a:rPr>
              <a:t>peak just visible</a:t>
            </a:r>
          </a:p>
          <a:p>
            <a:pPr algn="l">
              <a:buFont typeface="Wingdings" pitchFamily="2" charset="2"/>
              <a:buChar char="Ø"/>
            </a:pPr>
            <a:r>
              <a:rPr lang="en-US" altLang="de-DE" dirty="0">
                <a:latin typeface="Calibri" panose="020F0502020204030204" pitchFamily="34" charset="0"/>
                <a:cs typeface="Calibri" panose="020F0502020204030204" pitchFamily="34" charset="0"/>
              </a:rPr>
              <a:t> For Signal-to-Noise = 4</a:t>
            </a:r>
          </a:p>
          <a:p>
            <a:pPr algn="l">
              <a:lnSpc>
                <a:spcPct val="70000"/>
              </a:lnSpc>
            </a:pPr>
            <a:r>
              <a:rPr lang="en-US" altLang="de-DE"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Symbol"/>
              </a:rPr>
              <a:t> </a:t>
            </a:r>
            <a:r>
              <a:rPr lang="en-US" altLang="de-DE" dirty="0">
                <a:latin typeface="Calibri" panose="020F0502020204030204" pitchFamily="34" charset="0"/>
                <a:cs typeface="Calibri" panose="020F0502020204030204" pitchFamily="34" charset="0"/>
              </a:rPr>
              <a:t>peak well visible</a:t>
            </a:r>
          </a:p>
          <a:p>
            <a:pPr algn="l">
              <a:buFont typeface="Wingdings" pitchFamily="2" charset="2"/>
              <a:buChar char="Ø"/>
            </a:pPr>
            <a:r>
              <a:rPr lang="en-US" altLang="de-DE" dirty="0">
                <a:latin typeface="Calibri" panose="020F0502020204030204" pitchFamily="34" charset="0"/>
                <a:cs typeface="Calibri" panose="020F0502020204030204" pitchFamily="34" charset="0"/>
              </a:rPr>
              <a:t> Filtering improves </a:t>
            </a:r>
            <a:r>
              <a:rPr lang="en-US" altLang="de-DE" b="1" i="1" dirty="0">
                <a:latin typeface="Calibri" panose="020F0502020204030204" pitchFamily="34" charset="0"/>
                <a:cs typeface="Calibri" panose="020F0502020204030204" pitchFamily="34" charset="0"/>
              </a:rPr>
              <a:t>S/N</a:t>
            </a:r>
          </a:p>
          <a:p>
            <a:pPr algn="l">
              <a:lnSpc>
                <a:spcPct val="70000"/>
              </a:lnSpc>
            </a:pPr>
            <a:r>
              <a:rPr lang="en-US" altLang="de-DE" dirty="0">
                <a:latin typeface="Calibri" panose="020F0502020204030204" pitchFamily="34" charset="0"/>
                <a:cs typeface="Calibri" panose="020F0502020204030204" pitchFamily="34" charset="0"/>
              </a:rPr>
              <a:t>    here: </a:t>
            </a:r>
            <a:r>
              <a:rPr lang="en-US" altLang="de-DE" b="1" i="1" dirty="0">
                <a:latin typeface="Calibri" panose="020F0502020204030204" pitchFamily="34" charset="0"/>
                <a:cs typeface="Calibri" panose="020F0502020204030204" pitchFamily="34" charset="0"/>
              </a:rPr>
              <a:t>n</a:t>
            </a:r>
            <a:r>
              <a:rPr lang="en-US" altLang="de-DE" dirty="0">
                <a:latin typeface="Calibri" panose="020F0502020204030204" pitchFamily="34" charset="0"/>
                <a:cs typeface="Calibri" panose="020F0502020204030204" pitchFamily="34" charset="0"/>
              </a:rPr>
              <a:t>=50 taps moving average </a:t>
            </a:r>
          </a:p>
          <a:p>
            <a:pPr algn="l">
              <a:lnSpc>
                <a:spcPct val="70000"/>
              </a:lnSpc>
            </a:pPr>
            <a:r>
              <a:rPr lang="en-US" altLang="de-DE"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Symbol" pitchFamily="18" charset="2"/>
              </a:rPr>
              <a:t> bandwidth restriction</a:t>
            </a:r>
          </a:p>
          <a:p>
            <a:pPr algn="l">
              <a:lnSpc>
                <a:spcPct val="70000"/>
              </a:lnSpc>
            </a:pPr>
            <a:endParaRPr lang="en-US" altLang="de-DE" sz="2200" dirty="0">
              <a:latin typeface="Calibri" panose="020F0502020204030204" pitchFamily="34" charset="0"/>
              <a:cs typeface="Calibri" panose="020F0502020204030204" pitchFamily="34" charset="0"/>
            </a:endParaRPr>
          </a:p>
        </p:txBody>
      </p:sp>
      <p:grpSp>
        <p:nvGrpSpPr>
          <p:cNvPr id="6" name="Gruppieren 5"/>
          <p:cNvGrpSpPr>
            <a:grpSpLocks/>
          </p:cNvGrpSpPr>
          <p:nvPr/>
        </p:nvGrpSpPr>
        <p:grpSpPr bwMode="auto">
          <a:xfrm>
            <a:off x="250825" y="4076700"/>
            <a:ext cx="2922588" cy="2376488"/>
            <a:chOff x="8775518" y="4511050"/>
            <a:chExt cx="2922587" cy="2377113"/>
          </a:xfrm>
        </p:grpSpPr>
        <p:pic>
          <p:nvPicPr>
            <p:cNvPr id="7189" name="Picture 2" descr="signal-noise-simulation-Gauss"/>
            <p:cNvPicPr>
              <a:picLocks noChangeAspect="1" noChangeArrowheads="1"/>
            </p:cNvPicPr>
            <p:nvPr/>
          </p:nvPicPr>
          <p:blipFill>
            <a:blip r:embed="rId4">
              <a:extLst>
                <a:ext uri="{28A0092B-C50C-407E-A947-70E740481C1C}">
                  <a14:useLocalDpi xmlns:a14="http://schemas.microsoft.com/office/drawing/2010/main" val="0"/>
                </a:ext>
              </a:extLst>
            </a:blip>
            <a:srcRect t="52698" r="50000"/>
            <a:stretch>
              <a:fillRect/>
            </a:stretch>
          </p:blipFill>
          <p:spPr bwMode="auto">
            <a:xfrm>
              <a:off x="8775518" y="4511050"/>
              <a:ext cx="2922587" cy="213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90" name="Text Box 11"/>
            <p:cNvSpPr txBox="1">
              <a:spLocks noChangeArrowheads="1"/>
            </p:cNvSpPr>
            <p:nvPr/>
          </p:nvSpPr>
          <p:spPr bwMode="auto">
            <a:xfrm>
              <a:off x="9797868" y="6551613"/>
              <a:ext cx="838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a:latin typeface="Arial" charset="0"/>
                </a:rPr>
                <a:t>sample</a:t>
              </a:r>
            </a:p>
          </p:txBody>
        </p:sp>
        <p:sp>
          <p:nvSpPr>
            <p:cNvPr id="7191" name="Text Box 17"/>
            <p:cNvSpPr txBox="1">
              <a:spLocks noChangeArrowheads="1"/>
            </p:cNvSpPr>
            <p:nvPr/>
          </p:nvSpPr>
          <p:spPr bwMode="auto">
            <a:xfrm>
              <a:off x="9537518" y="4551363"/>
              <a:ext cx="11414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a:latin typeface="Arial" charset="0"/>
                </a:rPr>
                <a:t>signal only</a:t>
              </a:r>
            </a:p>
          </p:txBody>
        </p:sp>
        <p:sp>
          <p:nvSpPr>
            <p:cNvPr id="7192" name="Text Box 18"/>
            <p:cNvSpPr txBox="1">
              <a:spLocks noChangeArrowheads="1"/>
            </p:cNvSpPr>
            <p:nvPr/>
          </p:nvSpPr>
          <p:spPr bwMode="auto">
            <a:xfrm>
              <a:off x="9215256" y="4927600"/>
              <a:ext cx="7540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a:latin typeface="Arial" charset="0"/>
                </a:rPr>
                <a:t>S/N=4</a:t>
              </a:r>
            </a:p>
          </p:txBody>
        </p:sp>
        <p:sp>
          <p:nvSpPr>
            <p:cNvPr id="7193" name="Line 19"/>
            <p:cNvSpPr>
              <a:spLocks noChangeShapeType="1"/>
            </p:cNvSpPr>
            <p:nvPr/>
          </p:nvSpPr>
          <p:spPr bwMode="auto">
            <a:xfrm>
              <a:off x="9193031" y="4754563"/>
              <a:ext cx="319087" cy="0"/>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7194" name="Line 20"/>
            <p:cNvSpPr>
              <a:spLocks noChangeShapeType="1"/>
            </p:cNvSpPr>
            <p:nvPr/>
          </p:nvSpPr>
          <p:spPr bwMode="auto">
            <a:xfrm>
              <a:off x="9178743" y="4972050"/>
              <a:ext cx="319088" cy="0"/>
            </a:xfrm>
            <a:prstGeom prst="line">
              <a:avLst/>
            </a:prstGeom>
            <a:noFill/>
            <a:ln w="31750">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7195" name="Line 21"/>
            <p:cNvSpPr>
              <a:spLocks noChangeShapeType="1"/>
            </p:cNvSpPr>
            <p:nvPr/>
          </p:nvSpPr>
          <p:spPr bwMode="auto">
            <a:xfrm>
              <a:off x="10395172" y="4957763"/>
              <a:ext cx="319088" cy="0"/>
            </a:xfrm>
            <a:prstGeom prst="line">
              <a:avLst/>
            </a:prstGeom>
            <a:noFill/>
            <a:ln w="44450">
              <a:solidFill>
                <a:srgbClr val="CC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7196" name="Text Box 22"/>
            <p:cNvSpPr txBox="1">
              <a:spLocks noChangeArrowheads="1"/>
            </p:cNvSpPr>
            <p:nvPr/>
          </p:nvSpPr>
          <p:spPr bwMode="auto">
            <a:xfrm>
              <a:off x="10666103" y="4784725"/>
              <a:ext cx="79702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a:latin typeface="Arial" charset="0"/>
                </a:rPr>
                <a:t>filtered</a:t>
              </a:r>
            </a:p>
          </p:txBody>
        </p:sp>
      </p:grpSp>
      <p:grpSp>
        <p:nvGrpSpPr>
          <p:cNvPr id="5" name="Gruppieren 4"/>
          <p:cNvGrpSpPr>
            <a:grpSpLocks/>
          </p:cNvGrpSpPr>
          <p:nvPr/>
        </p:nvGrpSpPr>
        <p:grpSpPr bwMode="auto">
          <a:xfrm>
            <a:off x="3059113" y="4149725"/>
            <a:ext cx="2922587" cy="2351088"/>
            <a:chOff x="10951067" y="3728875"/>
            <a:chExt cx="2922588" cy="2351089"/>
          </a:xfrm>
        </p:grpSpPr>
        <p:pic>
          <p:nvPicPr>
            <p:cNvPr id="7183" name="Picture 2" descr="signal-noise-simulation-Gauss"/>
            <p:cNvPicPr>
              <a:picLocks noChangeAspect="1" noChangeArrowheads="1"/>
            </p:cNvPicPr>
            <p:nvPr/>
          </p:nvPicPr>
          <p:blipFill>
            <a:blip r:embed="rId4">
              <a:extLst>
                <a:ext uri="{28A0092B-C50C-407E-A947-70E740481C1C}">
                  <a14:useLocalDpi xmlns:a14="http://schemas.microsoft.com/office/drawing/2010/main" val="0"/>
                </a:ext>
              </a:extLst>
            </a:blip>
            <a:srcRect l="50000" t="53555"/>
            <a:stretch>
              <a:fillRect/>
            </a:stretch>
          </p:blipFill>
          <p:spPr bwMode="auto">
            <a:xfrm>
              <a:off x="10951067" y="3728875"/>
              <a:ext cx="2922588" cy="209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84" name="Text Box 10"/>
            <p:cNvSpPr txBox="1">
              <a:spLocks noChangeArrowheads="1"/>
            </p:cNvSpPr>
            <p:nvPr/>
          </p:nvSpPr>
          <p:spPr bwMode="auto">
            <a:xfrm>
              <a:off x="11689255" y="3728876"/>
              <a:ext cx="11414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a:latin typeface="Arial" charset="0"/>
                </a:rPr>
                <a:t>signal only</a:t>
              </a:r>
            </a:p>
          </p:txBody>
        </p:sp>
        <p:sp>
          <p:nvSpPr>
            <p:cNvPr id="7185" name="Line 14"/>
            <p:cNvSpPr>
              <a:spLocks noChangeShapeType="1"/>
            </p:cNvSpPr>
            <p:nvPr/>
          </p:nvSpPr>
          <p:spPr bwMode="auto">
            <a:xfrm>
              <a:off x="11344768" y="3932076"/>
              <a:ext cx="319087" cy="0"/>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7186" name="Line 15"/>
            <p:cNvSpPr>
              <a:spLocks noChangeShapeType="1"/>
            </p:cNvSpPr>
            <p:nvPr/>
          </p:nvSpPr>
          <p:spPr bwMode="auto">
            <a:xfrm>
              <a:off x="11344768" y="4135276"/>
              <a:ext cx="319087" cy="0"/>
            </a:xfrm>
            <a:prstGeom prst="line">
              <a:avLst/>
            </a:prstGeom>
            <a:noFill/>
            <a:ln w="31750">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7187" name="Text Box 16"/>
            <p:cNvSpPr txBox="1">
              <a:spLocks noChangeArrowheads="1"/>
            </p:cNvSpPr>
            <p:nvPr/>
          </p:nvSpPr>
          <p:spPr bwMode="auto">
            <a:xfrm>
              <a:off x="11366993" y="4090826"/>
              <a:ext cx="7540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a:latin typeface="Arial" charset="0"/>
                </a:rPr>
                <a:t>S/N=4</a:t>
              </a:r>
            </a:p>
          </p:txBody>
        </p:sp>
        <p:sp>
          <p:nvSpPr>
            <p:cNvPr id="7188" name="Text Box 23"/>
            <p:cNvSpPr txBox="1">
              <a:spLocks noChangeArrowheads="1"/>
            </p:cNvSpPr>
            <p:nvPr/>
          </p:nvSpPr>
          <p:spPr bwMode="auto">
            <a:xfrm>
              <a:off x="11997230" y="5743414"/>
              <a:ext cx="838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a:latin typeface="Arial" charset="0"/>
                </a:rPr>
                <a:t>sample</a:t>
              </a:r>
            </a:p>
          </p:txBody>
        </p:sp>
      </p:grpSp>
      <p:cxnSp>
        <p:nvCxnSpPr>
          <p:cNvPr id="3" name="Gerade Verbindung 2"/>
          <p:cNvCxnSpPr/>
          <p:nvPr/>
        </p:nvCxnSpPr>
        <p:spPr bwMode="auto">
          <a:xfrm>
            <a:off x="3371850" y="3333750"/>
            <a:ext cx="857251" cy="0"/>
          </a:xfrm>
          <a:prstGeom prst="line">
            <a:avLst/>
          </a:prstGeom>
          <a:solidFill>
            <a:schemeClr val="accent1"/>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Gerade Verbindung mit Pfeil 7"/>
          <p:cNvCxnSpPr/>
          <p:nvPr/>
        </p:nvCxnSpPr>
        <p:spPr bwMode="auto">
          <a:xfrm>
            <a:off x="3852070" y="3318563"/>
            <a:ext cx="0" cy="360710"/>
          </a:xfrm>
          <a:prstGeom prst="straightConnector1">
            <a:avLst/>
          </a:prstGeom>
          <a:solidFill>
            <a:schemeClr val="accent1"/>
          </a:solidFill>
          <a:ln w="31750" cap="flat" cmpd="sng" algn="ctr">
            <a:solidFill>
              <a:srgbClr val="0000FF"/>
            </a:solidFill>
            <a:prstDash val="solid"/>
            <a:round/>
            <a:headEnd type="stealth" w="lg" len="lg"/>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Textfeld 13"/>
          <p:cNvSpPr txBox="1"/>
          <p:nvPr/>
        </p:nvSpPr>
        <p:spPr>
          <a:xfrm>
            <a:off x="3569000" y="2458830"/>
            <a:ext cx="534130" cy="338554"/>
          </a:xfrm>
          <a:prstGeom prst="rect">
            <a:avLst/>
          </a:prstGeom>
          <a:noFill/>
        </p:spPr>
        <p:txBody>
          <a:bodyPr wrap="square" rtlCol="0">
            <a:spAutoFit/>
          </a:bodyPr>
          <a:lstStyle/>
          <a:p>
            <a:r>
              <a:rPr lang="en-US" sz="1600" b="1" i="1" dirty="0" err="1">
                <a:solidFill>
                  <a:srgbClr val="0000FF"/>
                </a:solidFill>
              </a:rPr>
              <a:t>U</a:t>
            </a:r>
            <a:r>
              <a:rPr lang="en-US" sz="1600" b="1" i="1" baseline="-25000" dirty="0" err="1">
                <a:solidFill>
                  <a:srgbClr val="0000FF"/>
                </a:solidFill>
              </a:rPr>
              <a:t>eff</a:t>
            </a:r>
            <a:endParaRPr lang="en-US" sz="1600" b="1" i="1" baseline="-25000" dirty="0">
              <a:solidFill>
                <a:srgbClr val="0000FF"/>
              </a:solidFill>
            </a:endParaRPr>
          </a:p>
        </p:txBody>
      </p:sp>
      <mc:AlternateContent xmlns:mc="http://schemas.openxmlformats.org/markup-compatibility/2006" xmlns:a14="http://schemas.microsoft.com/office/drawing/2010/main">
        <mc:Choice Requires="a14">
          <p:sp>
            <p:nvSpPr>
              <p:cNvPr id="2" name="Textfeld 1"/>
              <p:cNvSpPr txBox="1"/>
              <p:nvPr/>
            </p:nvSpPr>
            <p:spPr>
              <a:xfrm>
                <a:off x="5845175" y="5370853"/>
                <a:ext cx="3214837" cy="916148"/>
              </a:xfrm>
              <a:prstGeom prst="rect">
                <a:avLst/>
              </a:prstGeom>
            </p:spPr>
            <p:txBody>
              <a:bodyPr vert="horz" wrap="square" lIns="91440" tIns="45720" rIns="91440" bIns="45720" rtlCol="0" anchor="t">
                <a:spAutoFit/>
              </a:bodyPr>
              <a:lstStyle/>
              <a:p>
                <a:pPr algn="l"/>
                <a14:m>
                  <m:oMathPara xmlns:m="http://schemas.openxmlformats.org/officeDocument/2006/math">
                    <m:oMathParaPr>
                      <m:jc m:val="centerGroup"/>
                    </m:oMathParaPr>
                    <m:oMath xmlns:m="http://schemas.openxmlformats.org/officeDocument/2006/math">
                      <m:sSubSup>
                        <m:sSubSupPr>
                          <m:ctrlPr>
                            <a:rPr lang="en-US" i="1" smtClean="0">
                              <a:latin typeface="Cambria Math" panose="02040503050406030204" pitchFamily="18" charset="0"/>
                            </a:rPr>
                          </m:ctrlPr>
                        </m:sSubSupPr>
                        <m:e>
                          <m:r>
                            <a:rPr lang="de-DE" i="1">
                              <a:latin typeface="Cambria Math" panose="02040503050406030204" pitchFamily="18" charset="0"/>
                            </a:rPr>
                            <m:t>𝑦</m:t>
                          </m:r>
                        </m:e>
                        <m:sub>
                          <m:r>
                            <a:rPr lang="de-DE" i="1">
                              <a:latin typeface="Cambria Math" panose="02040503050406030204" pitchFamily="18" charset="0"/>
                            </a:rPr>
                            <m:t>𝑗</m:t>
                          </m:r>
                        </m:sub>
                        <m:sup>
                          <m:r>
                            <a:rPr lang="de-DE" b="0" i="1" smtClean="0">
                              <a:latin typeface="Cambria Math" panose="02040503050406030204" pitchFamily="18" charset="0"/>
                            </a:rPr>
                            <m:t>𝑓𝑖𝑙𝑡𝑒𝑟𝑒𝑑</m:t>
                          </m:r>
                        </m:sup>
                      </m:sSubSup>
                      <m:r>
                        <a:rPr lang="de-DE" i="1">
                          <a:latin typeface="Cambria Math" panose="02040503050406030204" pitchFamily="18" charset="0"/>
                        </a:rPr>
                        <m:t>=</m:t>
                      </m:r>
                      <m:box>
                        <m:boxPr>
                          <m:ctrlPr>
                            <a:rPr lang="de-DE" i="1" smtClean="0">
                              <a:latin typeface="Cambria Math" panose="02040503050406030204" pitchFamily="18" charset="0"/>
                            </a:rPr>
                          </m:ctrlPr>
                        </m:boxPr>
                        <m:e>
                          <m:argPr>
                            <m:argSz m:val="-1"/>
                          </m:argPr>
                          <m:f>
                            <m:fPr>
                              <m:ctrlPr>
                                <a:rPr lang="de-DE" i="1" smtClean="0">
                                  <a:latin typeface="Cambria Math" panose="02040503050406030204" pitchFamily="18" charset="0"/>
                                </a:rPr>
                              </m:ctrlPr>
                            </m:fPr>
                            <m:num>
                              <m:r>
                                <a:rPr lang="de-DE" b="0" i="1" smtClean="0">
                                  <a:latin typeface="Cambria Math" panose="02040503050406030204" pitchFamily="18" charset="0"/>
                                </a:rPr>
                                <m:t>1</m:t>
                              </m:r>
                            </m:num>
                            <m:den>
                              <m:r>
                                <a:rPr lang="de-DE" b="0" i="1" smtClean="0">
                                  <a:latin typeface="Cambria Math" panose="02040503050406030204" pitchFamily="18" charset="0"/>
                                </a:rPr>
                                <m:t>𝑛</m:t>
                              </m:r>
                              <m:r>
                                <a:rPr lang="de-DE" b="0" i="1" smtClean="0">
                                  <a:latin typeface="Cambria Math" panose="02040503050406030204" pitchFamily="18" charset="0"/>
                                </a:rPr>
                                <m:t>+1</m:t>
                              </m:r>
                            </m:den>
                          </m:f>
                        </m:e>
                      </m:box>
                      <m:nary>
                        <m:naryPr>
                          <m:chr m:val="∑"/>
                          <m:ctrlPr>
                            <a:rPr lang="en-US" i="1" smtClean="0">
                              <a:latin typeface="Cambria Math" panose="02040503050406030204" pitchFamily="18" charset="0"/>
                            </a:rPr>
                          </m:ctrlPr>
                        </m:naryPr>
                        <m:sub>
                          <m:r>
                            <m:rPr>
                              <m:brk m:alnAt="23"/>
                            </m:rPr>
                            <a:rPr lang="de-DE" b="0" i="1" smtClean="0">
                              <a:latin typeface="Cambria Math" panose="02040503050406030204" pitchFamily="18" charset="0"/>
                            </a:rPr>
                            <m:t>𝑖</m:t>
                          </m:r>
                          <m:r>
                            <a:rPr lang="de-DE" b="0" i="1" smtClean="0">
                              <a:latin typeface="Cambria Math" panose="02040503050406030204" pitchFamily="18" charset="0"/>
                            </a:rPr>
                            <m:t>=</m:t>
                          </m:r>
                          <m:r>
                            <a:rPr lang="de-DE" b="0" i="1" smtClean="0">
                              <a:latin typeface="Cambria Math" panose="02040503050406030204" pitchFamily="18" charset="0"/>
                            </a:rPr>
                            <m:t>𝑗</m:t>
                          </m:r>
                          <m:r>
                            <a:rPr lang="de-DE" b="0" i="1" smtClean="0">
                              <a:latin typeface="Cambria Math" panose="02040503050406030204" pitchFamily="18" charset="0"/>
                            </a:rPr>
                            <m:t>−</m:t>
                          </m:r>
                          <m:r>
                            <a:rPr lang="de-DE" b="0" i="1" smtClean="0">
                              <a:latin typeface="Cambria Math" panose="02040503050406030204" pitchFamily="18" charset="0"/>
                            </a:rPr>
                            <m:t>𝑛</m:t>
                          </m:r>
                          <m:r>
                            <a:rPr lang="de-DE" b="0" i="1" smtClean="0">
                              <a:latin typeface="Cambria Math" panose="02040503050406030204" pitchFamily="18" charset="0"/>
                            </a:rPr>
                            <m:t>/2</m:t>
                          </m:r>
                        </m:sub>
                        <m:sup>
                          <m:r>
                            <a:rPr lang="de-DE" b="0" i="1" smtClean="0">
                              <a:latin typeface="Cambria Math" panose="02040503050406030204" pitchFamily="18" charset="0"/>
                            </a:rPr>
                            <m:t>𝑗</m:t>
                          </m:r>
                          <m:r>
                            <a:rPr lang="de-DE" b="0" i="1" smtClean="0">
                              <a:latin typeface="Cambria Math" panose="02040503050406030204" pitchFamily="18" charset="0"/>
                            </a:rPr>
                            <m:t>+</m:t>
                          </m:r>
                          <m:r>
                            <a:rPr lang="de-DE" b="0" i="1" smtClean="0">
                              <a:latin typeface="Cambria Math" panose="02040503050406030204" pitchFamily="18" charset="0"/>
                            </a:rPr>
                            <m:t>𝑛</m:t>
                          </m:r>
                          <m:r>
                            <a:rPr lang="de-DE" b="0" i="1" smtClean="0">
                              <a:latin typeface="Cambria Math" panose="02040503050406030204" pitchFamily="18" charset="0"/>
                            </a:rPr>
                            <m:t>/2</m:t>
                          </m:r>
                        </m:sup>
                        <m:e>
                          <m:sSub>
                            <m:sSubPr>
                              <m:ctrlPr>
                                <a:rPr lang="en-US" i="1" smtClean="0">
                                  <a:latin typeface="Cambria Math" panose="02040503050406030204" pitchFamily="18" charset="0"/>
                                </a:rPr>
                              </m:ctrlPr>
                            </m:sSubPr>
                            <m:e>
                              <m:r>
                                <a:rPr lang="de-DE" b="0" i="1" smtClean="0">
                                  <a:latin typeface="Cambria Math" panose="02040503050406030204" pitchFamily="18" charset="0"/>
                                </a:rPr>
                                <m:t>𝑦</m:t>
                              </m:r>
                            </m:e>
                            <m:sub>
                              <m:r>
                                <a:rPr lang="de-DE" b="0" i="1" smtClean="0">
                                  <a:latin typeface="Cambria Math" panose="02040503050406030204" pitchFamily="18" charset="0"/>
                                </a:rPr>
                                <m:t>𝑖</m:t>
                              </m:r>
                            </m:sub>
                          </m:sSub>
                        </m:e>
                      </m:nary>
                    </m:oMath>
                  </m:oMathPara>
                </a14:m>
                <a:endParaRPr lang="en-US" dirty="0"/>
              </a:p>
            </p:txBody>
          </p:sp>
        </mc:Choice>
        <mc:Fallback xmlns="">
          <p:sp>
            <p:nvSpPr>
              <p:cNvPr id="2" name="Textfeld 1"/>
              <p:cNvSpPr txBox="1">
                <a:spLocks noRot="1" noChangeAspect="1" noMove="1" noResize="1" noEditPoints="1" noAdjustHandles="1" noChangeArrowheads="1" noChangeShapeType="1" noTextEdit="1"/>
              </p:cNvSpPr>
              <p:nvPr/>
            </p:nvSpPr>
            <p:spPr>
              <a:xfrm>
                <a:off x="5845175" y="5370853"/>
                <a:ext cx="3214837" cy="916148"/>
              </a:xfrm>
              <a:prstGeom prst="rect">
                <a:avLst/>
              </a:prstGeom>
              <a:blipFill>
                <a:blip r:embed="rId6"/>
                <a:stretch>
                  <a:fillRect/>
                </a:stretch>
              </a:blipFill>
            </p:spPr>
            <p:txBody>
              <a:bodyPr/>
              <a:lstStyle/>
              <a:p>
                <a:r>
                  <a:rPr lang="en-US">
                    <a:noFill/>
                  </a:rPr>
                  <a:t> </a:t>
                </a:r>
              </a:p>
            </p:txBody>
          </p:sp>
        </mc:Fallback>
      </mc:AlternateContent>
      <p:cxnSp>
        <p:nvCxnSpPr>
          <p:cNvPr id="40" name="Gerade Verbindung mit Pfeil 39">
            <a:extLst>
              <a:ext uri="{FF2B5EF4-FFF2-40B4-BE49-F238E27FC236}">
                <a16:creationId xmlns:a16="http://schemas.microsoft.com/office/drawing/2014/main" id="{BF52A0A5-EDDE-4E1B-9A9D-B5DEA77D75B1}"/>
              </a:ext>
            </a:extLst>
          </p:cNvPr>
          <p:cNvCxnSpPr/>
          <p:nvPr/>
        </p:nvCxnSpPr>
        <p:spPr bwMode="auto">
          <a:xfrm flipV="1">
            <a:off x="3852070" y="2762917"/>
            <a:ext cx="0" cy="368736"/>
          </a:xfrm>
          <a:prstGeom prst="straightConnector1">
            <a:avLst/>
          </a:prstGeom>
          <a:solidFill>
            <a:schemeClr val="accent1"/>
          </a:solidFill>
          <a:ln w="31750" cap="flat" cmpd="sng" algn="ctr">
            <a:solidFill>
              <a:srgbClr val="0000FF"/>
            </a:solidFill>
            <a:prstDash val="solid"/>
            <a:round/>
            <a:headEnd type="stealth" w="lg" len="lg"/>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81677828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nodeType="clickEffect">
                                  <p:stCondLst>
                                    <p:cond delay="0"/>
                                  </p:stCondLst>
                                  <p:childTnLst>
                                    <p:set>
                                      <p:cBhvr>
                                        <p:cTn id="6" dur="1" fill="hold">
                                          <p:stCondLst>
                                            <p:cond delay="0"/>
                                          </p:stCondLst>
                                        </p:cTn>
                                        <p:tgtEl>
                                          <p:spTgt spid="7204"/>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8"/>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3"/>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67645">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67645">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7645">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67645">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67645">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67645">
                                            <p:txEl>
                                              <p:pRg st="7" end="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67645">
                                            <p:txEl>
                                              <p:pRg st="8" end="8"/>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67645">
                                            <p:txEl>
                                              <p:pRg st="9" end="9"/>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
                                        </p:tgtEl>
                                        <p:attrNameLst>
                                          <p:attrName>style.visibility</p:attrName>
                                        </p:attrNameLst>
                                      </p:cBhvr>
                                      <p:to>
                                        <p:strVal val="visible"/>
                                      </p:to>
                                    </p:set>
                                  </p:childTnLst>
                                </p:cTn>
                              </p:par>
                              <p:par>
                                <p:cTn id="41" presetID="1" presetClass="exit" presetSubtype="0" fill="hold" nodeType="withEffect">
                                  <p:stCondLst>
                                    <p:cond delay="0"/>
                                  </p:stCondLst>
                                  <p:childTnLst>
                                    <p:set>
                                      <p:cBhvr>
                                        <p:cTn id="42" dur="1" fill="hold">
                                          <p:stCondLst>
                                            <p:cond delay="0"/>
                                          </p:stCondLst>
                                        </p:cTn>
                                        <p:tgtEl>
                                          <p:spTgt spid="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538" y="2391979"/>
            <a:ext cx="4610100" cy="3421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7652" name="Text Box 3"/>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General: Noise Consideration</a:t>
            </a:r>
          </a:p>
        </p:txBody>
      </p:sp>
      <p:sp>
        <p:nvSpPr>
          <p:cNvPr id="27653" name="Text Box 4"/>
          <p:cNvSpPr txBox="1">
            <a:spLocks noChangeArrowheads="1"/>
          </p:cNvSpPr>
          <p:nvPr/>
        </p:nvSpPr>
        <p:spPr bwMode="auto">
          <a:xfrm>
            <a:off x="125413" y="1134679"/>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27654" name="Text Box 5"/>
              <p:cNvSpPr txBox="1">
                <a:spLocks noChangeArrowheads="1"/>
              </p:cNvSpPr>
              <p:nvPr/>
            </p:nvSpPr>
            <p:spPr bwMode="auto">
              <a:xfrm>
                <a:off x="136525" y="844167"/>
                <a:ext cx="9007475" cy="402193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latin typeface="Calibri" panose="020F0502020204030204" pitchFamily="34" charset="0"/>
                    <a:cs typeface="Calibri" panose="020F0502020204030204" pitchFamily="34" charset="0"/>
                    <a:sym typeface="Symbol" pitchFamily="18" charset="2"/>
                  </a:rPr>
                  <a:t>1. Signal voltage given by: </a:t>
                </a:r>
                <a14:m>
                  <m:oMath xmlns:m="http://schemas.openxmlformats.org/officeDocument/2006/math">
                    <m:sSub>
                      <m:sSubPr>
                        <m:ctrlPr>
                          <a:rPr lang="en-GB" sz="2000" i="1" smtClean="0">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𝑈</m:t>
                        </m:r>
                      </m:e>
                      <m:sub>
                        <m:r>
                          <a:rPr lang="en-GB" sz="2000" i="1">
                            <a:solidFill>
                              <a:srgbClr val="000000"/>
                            </a:solidFill>
                            <a:latin typeface="Cambria Math" panose="02040503050406030204" pitchFamily="18" charset="0"/>
                          </a:rPr>
                          <m:t>𝑖𝑚</m:t>
                        </m:r>
                      </m:sub>
                    </m:sSub>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𝑓</m:t>
                    </m:r>
                    <m:r>
                      <a:rPr lang="en-GB" sz="2000" i="1">
                        <a:solidFill>
                          <a:srgbClr val="000000"/>
                        </a:solidFill>
                        <a:latin typeface="Cambria Math" panose="02040503050406030204" pitchFamily="18" charset="0"/>
                      </a:rPr>
                      <m:t>)=</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𝑍</m:t>
                        </m:r>
                      </m:e>
                      <m:sub>
                        <m:r>
                          <a:rPr lang="en-GB" sz="2000" i="1">
                            <a:solidFill>
                              <a:srgbClr val="000000"/>
                            </a:solidFill>
                            <a:latin typeface="Cambria Math" panose="02040503050406030204" pitchFamily="18" charset="0"/>
                          </a:rPr>
                          <m:t>𝑡</m:t>
                        </m:r>
                      </m:sub>
                    </m:sSub>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𝑓</m:t>
                    </m:r>
                    <m:r>
                      <a:rPr lang="en-GB" sz="2000" i="1">
                        <a:solidFill>
                          <a:srgbClr val="000000"/>
                        </a:solidFill>
                        <a:latin typeface="Cambria Math" panose="02040503050406030204" pitchFamily="18" charset="0"/>
                      </a:rPr>
                      <m:t>)⋅</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𝐼</m:t>
                        </m:r>
                      </m:e>
                      <m:sub>
                        <m:r>
                          <a:rPr lang="en-GB" sz="2000" i="1">
                            <a:solidFill>
                              <a:srgbClr val="000000"/>
                            </a:solidFill>
                            <a:latin typeface="Cambria Math" panose="02040503050406030204" pitchFamily="18" charset="0"/>
                          </a:rPr>
                          <m:t>𝑏𝑒𝑎𝑚</m:t>
                        </m:r>
                      </m:sub>
                    </m:sSub>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𝑓</m:t>
                    </m:r>
                    <m:r>
                      <a:rPr lang="en-GB" sz="2000" i="1">
                        <a:solidFill>
                          <a:srgbClr val="000000"/>
                        </a:solidFill>
                        <a:latin typeface="Cambria Math" panose="02040503050406030204" pitchFamily="18" charset="0"/>
                      </a:rPr>
                      <m:t>)</m:t>
                    </m:r>
                  </m:oMath>
                </a14:m>
                <a:endParaRPr lang="en-US" altLang="de-DE" sz="2000" dirty="0">
                  <a:latin typeface="Calibri" panose="020F0502020204030204" pitchFamily="34" charset="0"/>
                  <a:cs typeface="Calibri" panose="020F0502020204030204" pitchFamily="34" charset="0"/>
                  <a:sym typeface="Symbol" pitchFamily="18" charset="2"/>
                </a:endParaRPr>
              </a:p>
              <a:p>
                <a:pPr algn="l">
                  <a:lnSpc>
                    <a:spcPct val="70000"/>
                  </a:lnSpc>
                </a:pPr>
                <a:r>
                  <a:rPr lang="en-US" altLang="de-DE" sz="2000" dirty="0">
                    <a:latin typeface="Calibri" panose="020F0502020204030204" pitchFamily="34" charset="0"/>
                    <a:cs typeface="Calibri" panose="020F0502020204030204" pitchFamily="34" charset="0"/>
                    <a:sym typeface="Symbol" pitchFamily="18" charset="2"/>
                  </a:rPr>
                  <a:t>2. Position information from voltage difference: </a:t>
                </a:r>
                <a14:m>
                  <m:oMath xmlns:m="http://schemas.openxmlformats.org/officeDocument/2006/math">
                    <m:r>
                      <a:rPr lang="en-GB" sz="2000" i="1" smtClean="0">
                        <a:solidFill>
                          <a:srgbClr val="000000"/>
                        </a:solidFill>
                        <a:latin typeface="Cambria Math" panose="02040503050406030204" pitchFamily="18" charset="0"/>
                      </a:rPr>
                      <m:t>𝑥</m:t>
                    </m:r>
                    <m:r>
                      <a:rPr lang="en-GB" sz="2000" i="1" smtClean="0">
                        <a:solidFill>
                          <a:srgbClr val="000000"/>
                        </a:solidFill>
                        <a:latin typeface="Cambria Math" panose="02040503050406030204" pitchFamily="18" charset="0"/>
                      </a:rPr>
                      <m:t>=1/</m:t>
                    </m:r>
                    <m:r>
                      <a:rPr lang="en-GB" sz="2000" i="1" smtClean="0">
                        <a:solidFill>
                          <a:srgbClr val="000000"/>
                        </a:solidFill>
                        <a:latin typeface="Cambria Math" panose="02040503050406030204" pitchFamily="18" charset="0"/>
                      </a:rPr>
                      <m:t>𝑆</m:t>
                    </m:r>
                    <m:r>
                      <a:rPr lang="en-GB" sz="2000" i="1" smtClean="0">
                        <a:solidFill>
                          <a:srgbClr val="000000"/>
                        </a:solidFill>
                        <a:latin typeface="Cambria Math" panose="02040503050406030204" pitchFamily="18" charset="0"/>
                      </a:rPr>
                      <m:t>⋅</m:t>
                    </m:r>
                    <m:r>
                      <m:rPr>
                        <m:sty m:val="p"/>
                      </m:rPr>
                      <a:rPr lang="en-GB" sz="2000" i="1" smtClean="0">
                        <a:solidFill>
                          <a:srgbClr val="000000"/>
                        </a:solidFill>
                        <a:latin typeface="Cambria Math" panose="02040503050406030204" pitchFamily="18" charset="0"/>
                      </a:rPr>
                      <m:t>Δ</m:t>
                    </m:r>
                    <m:r>
                      <a:rPr lang="en-GB" sz="2000" i="1" smtClean="0">
                        <a:solidFill>
                          <a:srgbClr val="000000"/>
                        </a:solidFill>
                        <a:latin typeface="Cambria Math" panose="02040503050406030204" pitchFamily="18" charset="0"/>
                      </a:rPr>
                      <m:t>𝑈</m:t>
                    </m:r>
                    <m:r>
                      <a:rPr lang="en-GB" sz="2000" i="1" smtClean="0">
                        <a:solidFill>
                          <a:srgbClr val="000000"/>
                        </a:solidFill>
                        <a:latin typeface="Cambria Math" panose="02040503050406030204" pitchFamily="18" charset="0"/>
                      </a:rPr>
                      <m:t>/</m:t>
                    </m:r>
                    <m:r>
                      <m:rPr>
                        <m:sty m:val="p"/>
                      </m:rPr>
                      <a:rPr lang="en-GB" sz="2000" i="1" smtClean="0">
                        <a:solidFill>
                          <a:srgbClr val="000000"/>
                        </a:solidFill>
                        <a:latin typeface="Cambria Math" panose="02040503050406030204" pitchFamily="18" charset="0"/>
                      </a:rPr>
                      <m:t>Σ</m:t>
                    </m:r>
                    <m:r>
                      <a:rPr lang="en-GB" sz="2000" i="1" smtClean="0">
                        <a:solidFill>
                          <a:srgbClr val="000000"/>
                        </a:solidFill>
                        <a:latin typeface="Cambria Math" panose="02040503050406030204" pitchFamily="18" charset="0"/>
                      </a:rPr>
                      <m:t>𝑈</m:t>
                    </m:r>
                  </m:oMath>
                </a14:m>
                <a:r>
                  <a:rPr lang="en-US" altLang="de-DE" sz="2000" dirty="0">
                    <a:latin typeface="Calibri" panose="020F0502020204030204" pitchFamily="34" charset="0"/>
                    <a:cs typeface="Calibri" panose="020F0502020204030204" pitchFamily="34" charset="0"/>
                    <a:sym typeface="Symbol" pitchFamily="18" charset="2"/>
                  </a:rPr>
                  <a:t>  </a:t>
                </a:r>
              </a:p>
              <a:p>
                <a:pPr algn="l">
                  <a:lnSpc>
                    <a:spcPct val="70000"/>
                  </a:lnSpc>
                  <a:buFont typeface="Wingdings" pitchFamily="2" charset="2"/>
                  <a:buNone/>
                </a:pPr>
                <a:r>
                  <a:rPr lang="en-US" altLang="de-DE" sz="2000" dirty="0">
                    <a:latin typeface="Calibri" panose="020F0502020204030204" pitchFamily="34" charset="0"/>
                    <a:cs typeface="Calibri" panose="020F0502020204030204" pitchFamily="34" charset="0"/>
                    <a:sym typeface="Symbol" pitchFamily="18" charset="2"/>
                  </a:rPr>
                  <a:t>3. Thermal noise voltage given by:</a:t>
                </a:r>
                <a:r>
                  <a:rPr lang="en-GB" sz="2000" dirty="0">
                    <a:solidFill>
                      <a:srgbClr val="000000"/>
                    </a:solidFill>
                  </a:rPr>
                  <a:t> </a:t>
                </a:r>
                <a14:m>
                  <m:oMath xmlns:m="http://schemas.openxmlformats.org/officeDocument/2006/math">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𝑈</m:t>
                        </m:r>
                      </m:e>
                      <m:sub>
                        <m:r>
                          <a:rPr lang="en-GB" sz="2000" i="1">
                            <a:solidFill>
                              <a:srgbClr val="000000"/>
                            </a:solidFill>
                            <a:latin typeface="Cambria Math" panose="02040503050406030204" pitchFamily="18" charset="0"/>
                          </a:rPr>
                          <m:t>𝑒𝑓𝑓</m:t>
                        </m:r>
                      </m:sub>
                    </m:sSub>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𝑅</m:t>
                    </m:r>
                    <m:r>
                      <a:rPr lang="en-GB" sz="2000" i="1">
                        <a:solidFill>
                          <a:srgbClr val="000000"/>
                        </a:solidFill>
                        <a:latin typeface="Cambria Math" panose="02040503050406030204" pitchFamily="18" charset="0"/>
                      </a:rPr>
                      <m:t>,</m:t>
                    </m:r>
                    <m:r>
                      <m:rPr>
                        <m:sty m:val="p"/>
                      </m:rPr>
                      <a:rPr lang="en-GB" sz="2000" i="1">
                        <a:solidFill>
                          <a:srgbClr val="000000"/>
                        </a:solidFill>
                        <a:latin typeface="Cambria Math" panose="02040503050406030204" pitchFamily="18" charset="0"/>
                      </a:rPr>
                      <m:t>Δ</m:t>
                    </m:r>
                    <m:r>
                      <a:rPr lang="en-GB" sz="2000" i="1">
                        <a:solidFill>
                          <a:srgbClr val="000000"/>
                        </a:solidFill>
                        <a:latin typeface="Cambria Math" panose="02040503050406030204" pitchFamily="18" charset="0"/>
                      </a:rPr>
                      <m:t>𝑓</m:t>
                    </m:r>
                    <m:r>
                      <a:rPr lang="en-GB" sz="2000" i="1">
                        <a:solidFill>
                          <a:srgbClr val="000000"/>
                        </a:solidFill>
                        <a:latin typeface="Cambria Math" panose="02040503050406030204" pitchFamily="18" charset="0"/>
                      </a:rPr>
                      <m:t>)=</m:t>
                    </m:r>
                    <m:rad>
                      <m:radPr>
                        <m:degHide m:val="on"/>
                        <m:ctrlPr>
                          <a:rPr lang="en-GB" sz="2000" i="1">
                            <a:solidFill>
                              <a:srgbClr val="000000"/>
                            </a:solidFill>
                            <a:latin typeface="Cambria Math" panose="02040503050406030204" pitchFamily="18" charset="0"/>
                          </a:rPr>
                        </m:ctrlPr>
                      </m:radPr>
                      <m:deg/>
                      <m:e>
                        <m:r>
                          <a:rPr lang="en-GB" sz="2000" i="1">
                            <a:solidFill>
                              <a:srgbClr val="000000"/>
                            </a:solidFill>
                            <a:latin typeface="Cambria Math" panose="02040503050406030204" pitchFamily="18" charset="0"/>
                          </a:rPr>
                          <m:t>4</m:t>
                        </m:r>
                        <m:sSub>
                          <m:sSubPr>
                            <m:ctrlPr>
                              <a:rPr lang="en-GB" sz="2000" i="1">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𝑘</m:t>
                            </m:r>
                          </m:e>
                          <m:sub>
                            <m:r>
                              <a:rPr lang="en-GB" sz="2000" i="1">
                                <a:solidFill>
                                  <a:srgbClr val="000000"/>
                                </a:solidFill>
                                <a:latin typeface="Cambria Math" panose="02040503050406030204" pitchFamily="18" charset="0"/>
                              </a:rPr>
                              <m:t>𝐵</m:t>
                            </m:r>
                          </m:sub>
                        </m:sSub>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𝑇</m:t>
                        </m:r>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𝑅</m:t>
                        </m:r>
                        <m:r>
                          <a:rPr lang="en-GB" sz="2000" i="1">
                            <a:solidFill>
                              <a:srgbClr val="000000"/>
                            </a:solidFill>
                            <a:latin typeface="Cambria Math" panose="02040503050406030204" pitchFamily="18" charset="0"/>
                          </a:rPr>
                          <m:t>⋅</m:t>
                        </m:r>
                        <m:r>
                          <m:rPr>
                            <m:sty m:val="p"/>
                          </m:rPr>
                          <a:rPr lang="en-GB" sz="2000" i="1">
                            <a:solidFill>
                              <a:srgbClr val="000000"/>
                            </a:solidFill>
                            <a:latin typeface="Cambria Math" panose="02040503050406030204" pitchFamily="18" charset="0"/>
                          </a:rPr>
                          <m:t>Δ</m:t>
                        </m:r>
                        <m:r>
                          <a:rPr lang="en-GB" sz="2000" i="1">
                            <a:solidFill>
                              <a:srgbClr val="000000"/>
                            </a:solidFill>
                            <a:latin typeface="Cambria Math" panose="02040503050406030204" pitchFamily="18" charset="0"/>
                          </a:rPr>
                          <m:t>𝑓</m:t>
                        </m:r>
                      </m:e>
                    </m:rad>
                  </m:oMath>
                </a14:m>
                <a:endParaRPr lang="en-US" altLang="de-DE" sz="2000" dirty="0">
                  <a:latin typeface="Calibri" panose="020F0502020204030204" pitchFamily="34" charset="0"/>
                  <a:cs typeface="Calibri" panose="020F0502020204030204" pitchFamily="34" charset="0"/>
                  <a:sym typeface="Symbol" pitchFamily="18" charset="2"/>
                </a:endParaRPr>
              </a:p>
              <a:p>
                <a:pPr algn="l">
                  <a:lnSpc>
                    <a:spcPct val="180000"/>
                  </a:lnSpc>
                  <a:buFont typeface="Symbol" pitchFamily="18" charset="2"/>
                  <a:buChar char="Þ"/>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 </a:t>
                </a:r>
                <a:r>
                  <a:rPr lang="en-US" altLang="de-DE" dirty="0">
                    <a:solidFill>
                      <a:srgbClr val="0000FF"/>
                    </a:solidFill>
                    <a:latin typeface="Calibri" panose="020F0502020204030204" pitchFamily="34" charset="0"/>
                    <a:cs typeface="Calibri" panose="020F0502020204030204" pitchFamily="34" charset="0"/>
                    <a:sym typeface="Symbol" pitchFamily="18" charset="2"/>
                  </a:rPr>
                  <a:t>Signal-to-noise </a:t>
                </a:r>
                <a:r>
                  <a:rPr lang="el-GR" altLang="de-DE" b="1" dirty="0">
                    <a:solidFill>
                      <a:srgbClr val="0000FF"/>
                    </a:solidFill>
                    <a:latin typeface="Calibri" panose="020F0502020204030204" pitchFamily="34" charset="0"/>
                    <a:cs typeface="Calibri" panose="020F0502020204030204" pitchFamily="34" charset="0"/>
                    <a:sym typeface="Symbol" pitchFamily="18" charset="2"/>
                  </a:rPr>
                  <a:t>Δ</a:t>
                </a:r>
                <a:r>
                  <a:rPr lang="en-US" altLang="de-DE" b="1" i="1" dirty="0" err="1">
                    <a:solidFill>
                      <a:srgbClr val="0000FF"/>
                    </a:solidFill>
                    <a:latin typeface="Calibri" panose="020F0502020204030204" pitchFamily="34" charset="0"/>
                    <a:cs typeface="Calibri" panose="020F0502020204030204" pitchFamily="34" charset="0"/>
                    <a:sym typeface="Symbol" pitchFamily="18" charset="2"/>
                  </a:rPr>
                  <a:t>U</a:t>
                </a:r>
                <a:r>
                  <a:rPr lang="en-US" altLang="de-DE" sz="2400" b="1" i="1" baseline="-25000" dirty="0" err="1">
                    <a:solidFill>
                      <a:srgbClr val="0000FF"/>
                    </a:solidFill>
                    <a:latin typeface="Calibri" panose="020F0502020204030204" pitchFamily="34" charset="0"/>
                    <a:cs typeface="Calibri" panose="020F0502020204030204" pitchFamily="34" charset="0"/>
                    <a:sym typeface="Symbol" pitchFamily="18" charset="2"/>
                  </a:rPr>
                  <a:t>im</a:t>
                </a:r>
                <a:r>
                  <a:rPr lang="en-US" altLang="de-DE" b="1" i="1" dirty="0">
                    <a:solidFill>
                      <a:srgbClr val="0000FF"/>
                    </a:solidFill>
                    <a:latin typeface="Calibri" panose="020F0502020204030204" pitchFamily="34" charset="0"/>
                    <a:cs typeface="Calibri" panose="020F0502020204030204" pitchFamily="34" charset="0"/>
                    <a:sym typeface="Symbol" pitchFamily="18" charset="2"/>
                  </a:rPr>
                  <a:t>/</a:t>
                </a:r>
                <a:r>
                  <a:rPr lang="en-US" altLang="de-DE" b="1" i="1" dirty="0" err="1">
                    <a:solidFill>
                      <a:srgbClr val="0000FF"/>
                    </a:solidFill>
                    <a:latin typeface="Calibri" panose="020F0502020204030204" pitchFamily="34" charset="0"/>
                    <a:cs typeface="Calibri" panose="020F0502020204030204" pitchFamily="34" charset="0"/>
                    <a:sym typeface="Symbol" pitchFamily="18" charset="2"/>
                  </a:rPr>
                  <a:t>U</a:t>
                </a:r>
                <a:r>
                  <a:rPr lang="en-US" altLang="de-DE" sz="2400" b="1" i="1" baseline="-25000" dirty="0" err="1">
                    <a:solidFill>
                      <a:srgbClr val="0000FF"/>
                    </a:solidFill>
                    <a:latin typeface="Calibri" panose="020F0502020204030204" pitchFamily="34" charset="0"/>
                    <a:cs typeface="Calibri" panose="020F0502020204030204" pitchFamily="34" charset="0"/>
                    <a:sym typeface="Symbol" pitchFamily="18" charset="2"/>
                  </a:rPr>
                  <a:t>eff</a:t>
                </a:r>
                <a:r>
                  <a:rPr lang="en-US" altLang="de-DE" sz="2400" baseline="-25000" dirty="0">
                    <a:solidFill>
                      <a:srgbClr val="0000FF"/>
                    </a:solidFill>
                    <a:latin typeface="Calibri" panose="020F0502020204030204" pitchFamily="34" charset="0"/>
                    <a:cs typeface="Calibri" panose="020F0502020204030204" pitchFamily="34" charset="0"/>
                    <a:sym typeface="Symbol" pitchFamily="18" charset="2"/>
                  </a:rPr>
                  <a:t> </a:t>
                </a:r>
                <a:r>
                  <a:rPr lang="en-US" altLang="de-DE" dirty="0">
                    <a:solidFill>
                      <a:srgbClr val="0000FF"/>
                    </a:solidFill>
                    <a:latin typeface="Calibri" panose="020F0502020204030204" pitchFamily="34" charset="0"/>
                    <a:cs typeface="Calibri" panose="020F0502020204030204" pitchFamily="34" charset="0"/>
                    <a:sym typeface="Symbol" pitchFamily="18" charset="2"/>
                  </a:rPr>
                  <a:t>  is influenced by: </a:t>
                </a:r>
              </a:p>
              <a:p>
                <a:pPr algn="l">
                  <a:lnSpc>
                    <a:spcPct val="60000"/>
                  </a:lnSpc>
                  <a:buFont typeface="Wingdings" pitchFamily="2" charset="2"/>
                  <a:buChar char="Ø"/>
                </a:pPr>
                <a:r>
                  <a:rPr lang="en-US" altLang="de-DE" dirty="0">
                    <a:latin typeface="Calibri" panose="020F0502020204030204" pitchFamily="34" charset="0"/>
                    <a:cs typeface="Calibri" panose="020F0502020204030204" pitchFamily="34" charset="0"/>
                    <a:sym typeface="Symbol" pitchFamily="18" charset="2"/>
                  </a:rPr>
                  <a:t> Input signal amplitude </a:t>
                </a:r>
              </a:p>
              <a:p>
                <a:pPr algn="l">
                  <a:lnSpc>
                    <a:spcPct val="60000"/>
                  </a:lnSpc>
                  <a:buFont typeface="Wingdings" pitchFamily="2" charset="2"/>
                  <a:buNone/>
                </a:pPr>
                <a:r>
                  <a:rPr lang="en-US" altLang="de-DE" dirty="0">
                    <a:latin typeface="Calibri" panose="020F0502020204030204" pitchFamily="34" charset="0"/>
                    <a:cs typeface="Calibri" panose="020F0502020204030204" pitchFamily="34" charset="0"/>
                    <a:sym typeface="Symbol" pitchFamily="18" charset="2"/>
                  </a:rPr>
                  <a:t>       large or matched</a:t>
                </a:r>
                <a:r>
                  <a:rPr lang="en-US" altLang="de-DE" i="1" dirty="0">
                    <a:latin typeface="Calibri" panose="020F0502020204030204" pitchFamily="34" charset="0"/>
                    <a:cs typeface="Calibri" panose="020F0502020204030204" pitchFamily="34" charset="0"/>
                    <a:sym typeface="Symbol" pitchFamily="18" charset="2"/>
                  </a:rPr>
                  <a:t> </a:t>
                </a:r>
                <a:r>
                  <a:rPr lang="en-US" altLang="de-DE" i="1" dirty="0" err="1">
                    <a:latin typeface="Calibri" panose="020F0502020204030204" pitchFamily="34" charset="0"/>
                    <a:cs typeface="Calibri" panose="020F0502020204030204" pitchFamily="34" charset="0"/>
                    <a:sym typeface="Symbol" pitchFamily="18" charset="2"/>
                  </a:rPr>
                  <a:t>Z</a:t>
                </a:r>
                <a:r>
                  <a:rPr lang="en-US" altLang="de-DE" sz="2400" i="1" baseline="-25000" dirty="0" err="1">
                    <a:latin typeface="Calibri" panose="020F0502020204030204" pitchFamily="34" charset="0"/>
                    <a:cs typeface="Calibri" panose="020F0502020204030204" pitchFamily="34" charset="0"/>
                    <a:sym typeface="Symbol" pitchFamily="18" charset="2"/>
                  </a:rPr>
                  <a:t>t</a:t>
                </a:r>
                <a:endParaRPr lang="en-US" altLang="de-DE" sz="2400" i="1" baseline="-25000" dirty="0">
                  <a:latin typeface="Calibri" panose="020F0502020204030204" pitchFamily="34" charset="0"/>
                  <a:cs typeface="Calibri" panose="020F0502020204030204" pitchFamily="34" charset="0"/>
                  <a:sym typeface="Symbol" pitchFamily="18" charset="2"/>
                </a:endParaRPr>
              </a:p>
              <a:p>
                <a:pPr algn="l" eaLnBrk="1" hangingPunct="1">
                  <a:spcBef>
                    <a:spcPct val="20000"/>
                  </a:spcBef>
                  <a:buFont typeface="Wingdings" pitchFamily="2" charset="2"/>
                  <a:buChar char="Ø"/>
                </a:pPr>
                <a:r>
                  <a:rPr lang="en-US" altLang="de-DE" dirty="0">
                    <a:latin typeface="Calibri" panose="020F0502020204030204" pitchFamily="34" charset="0"/>
                    <a:cs typeface="Calibri" panose="020F0502020204030204" pitchFamily="34" charset="0"/>
                    <a:sym typeface="Symbol" pitchFamily="18" charset="2"/>
                  </a:rPr>
                  <a:t> Thermal noise at </a:t>
                </a:r>
                <a:r>
                  <a:rPr lang="en-US" altLang="de-DE" b="1" i="1" dirty="0">
                    <a:latin typeface="Calibri" panose="020F0502020204030204" pitchFamily="34" charset="0"/>
                    <a:cs typeface="Calibri" panose="020F0502020204030204" pitchFamily="34" charset="0"/>
                    <a:sym typeface="Symbol" pitchFamily="18" charset="2"/>
                  </a:rPr>
                  <a:t>R</a:t>
                </a:r>
                <a:r>
                  <a:rPr lang="en-US" altLang="de-DE" dirty="0">
                    <a:latin typeface="Calibri" panose="020F0502020204030204" pitchFamily="34" charset="0"/>
                    <a:cs typeface="Calibri" panose="020F0502020204030204" pitchFamily="34" charset="0"/>
                    <a:sym typeface="Symbol" pitchFamily="18" charset="2"/>
                  </a:rPr>
                  <a:t>=50  for </a:t>
                </a:r>
                <a:r>
                  <a:rPr lang="en-US" altLang="de-DE" b="1" i="1" dirty="0">
                    <a:latin typeface="Calibri" panose="020F0502020204030204" pitchFamily="34" charset="0"/>
                    <a:cs typeface="Calibri" panose="020F0502020204030204" pitchFamily="34" charset="0"/>
                    <a:sym typeface="Symbol" pitchFamily="18" charset="2"/>
                  </a:rPr>
                  <a:t>T</a:t>
                </a:r>
                <a:r>
                  <a:rPr lang="en-US" altLang="de-DE" dirty="0">
                    <a:latin typeface="Calibri" panose="020F0502020204030204" pitchFamily="34" charset="0"/>
                    <a:cs typeface="Calibri" panose="020F0502020204030204" pitchFamily="34" charset="0"/>
                    <a:sym typeface="Symbol" pitchFamily="18" charset="2"/>
                  </a:rPr>
                  <a:t>=300 K </a:t>
                </a:r>
              </a:p>
              <a:p>
                <a:pPr algn="l">
                  <a:lnSpc>
                    <a:spcPct val="60000"/>
                  </a:lnSpc>
                  <a:buFont typeface="Wingdings" pitchFamily="2" charset="2"/>
                  <a:buChar char="Ø"/>
                </a:pPr>
                <a:r>
                  <a:rPr lang="en-US" altLang="de-DE" dirty="0">
                    <a:latin typeface="Calibri" panose="020F0502020204030204" pitchFamily="34" charset="0"/>
                    <a:cs typeface="Calibri" panose="020F0502020204030204" pitchFamily="34" charset="0"/>
                    <a:sym typeface="Symbol" pitchFamily="18" charset="2"/>
                  </a:rPr>
                  <a:t> Bandwidth </a:t>
                </a:r>
                <a:r>
                  <a:rPr lang="el-GR" altLang="de-DE" b="1" i="1" dirty="0">
                    <a:latin typeface="Calibri" panose="020F0502020204030204" pitchFamily="34" charset="0"/>
                    <a:cs typeface="Calibri" panose="020F0502020204030204" pitchFamily="34" charset="0"/>
                    <a:sym typeface="Symbol" pitchFamily="18" charset="2"/>
                  </a:rPr>
                  <a:t>Δ</a:t>
                </a:r>
                <a:r>
                  <a:rPr lang="de-DE" altLang="de-DE" b="1" i="1" dirty="0">
                    <a:latin typeface="Calibri" panose="020F0502020204030204" pitchFamily="34" charset="0"/>
                    <a:cs typeface="Calibri" panose="020F0502020204030204" pitchFamily="34" charset="0"/>
                    <a:sym typeface="Symbol" pitchFamily="18" charset="2"/>
                  </a:rPr>
                  <a:t>f</a:t>
                </a:r>
                <a:endParaRPr lang="el-GR" altLang="de-DE" b="1" i="1" dirty="0">
                  <a:latin typeface="Calibri" panose="020F0502020204030204" pitchFamily="34" charset="0"/>
                  <a:cs typeface="Calibri" panose="020F0502020204030204" pitchFamily="34" charset="0"/>
                  <a:sym typeface="Symbol" pitchFamily="18" charset="2"/>
                </a:endParaRPr>
              </a:p>
              <a:p>
                <a:pPr algn="l">
                  <a:lnSpc>
                    <a:spcPct val="60000"/>
                  </a:lnSpc>
                  <a:buFont typeface="Wingdings" pitchFamily="2" charset="2"/>
                  <a:buNone/>
                </a:pPr>
                <a:r>
                  <a:rPr lang="en-US" altLang="de-DE" dirty="0">
                    <a:latin typeface="Calibri" panose="020F0502020204030204" pitchFamily="34" charset="0"/>
                    <a:cs typeface="Calibri" panose="020F0502020204030204" pitchFamily="34" charset="0"/>
                    <a:sym typeface="Symbol" pitchFamily="18" charset="2"/>
                  </a:rPr>
                  <a:t>      Restriction of frequency width</a:t>
                </a:r>
              </a:p>
              <a:p>
                <a:pPr algn="l">
                  <a:lnSpc>
                    <a:spcPct val="60000"/>
                  </a:lnSpc>
                  <a:buFont typeface="Wingdings" pitchFamily="2" charset="2"/>
                  <a:buNone/>
                </a:pPr>
                <a:r>
                  <a:rPr lang="en-US" altLang="de-DE" dirty="0">
                    <a:latin typeface="Calibri" panose="020F0502020204030204" pitchFamily="34" charset="0"/>
                    <a:cs typeface="Calibri" panose="020F0502020204030204" pitchFamily="34" charset="0"/>
                    <a:sym typeface="Symbol" pitchFamily="18" charset="2"/>
                  </a:rPr>
                  <a:t>     because the power is concentrated</a:t>
                </a:r>
              </a:p>
              <a:p>
                <a:pPr algn="l">
                  <a:lnSpc>
                    <a:spcPct val="60000"/>
                  </a:lnSpc>
                  <a:buFont typeface="Wingdings" pitchFamily="2" charset="2"/>
                  <a:buNone/>
                </a:pPr>
                <a:r>
                  <a:rPr lang="en-US" altLang="de-DE" dirty="0">
                    <a:latin typeface="Calibri" panose="020F0502020204030204" pitchFamily="34" charset="0"/>
                    <a:cs typeface="Calibri" panose="020F0502020204030204" pitchFamily="34" charset="0"/>
                    <a:sym typeface="Symbol" pitchFamily="18" charset="2"/>
                  </a:rPr>
                  <a:t>     on the harmonics of </a:t>
                </a:r>
                <a:r>
                  <a:rPr lang="en-US" altLang="de-DE" b="1" i="1" dirty="0" err="1">
                    <a:latin typeface="Calibri" panose="020F0502020204030204" pitchFamily="34" charset="0"/>
                    <a:cs typeface="Calibri" panose="020F0502020204030204" pitchFamily="34" charset="0"/>
                    <a:sym typeface="Symbol" pitchFamily="18" charset="2"/>
                  </a:rPr>
                  <a:t>f</a:t>
                </a:r>
                <a:r>
                  <a:rPr lang="en-US" altLang="de-DE" b="1" i="1" baseline="-25000" dirty="0" err="1">
                    <a:latin typeface="Calibri" panose="020F0502020204030204" pitchFamily="34" charset="0"/>
                    <a:cs typeface="Calibri" panose="020F0502020204030204" pitchFamily="34" charset="0"/>
                    <a:sym typeface="Symbol" pitchFamily="18" charset="2"/>
                  </a:rPr>
                  <a:t>rf</a:t>
                </a:r>
                <a:r>
                  <a:rPr lang="en-US" altLang="de-DE" b="1" i="1" baseline="-25000" dirty="0">
                    <a:latin typeface="Calibri" panose="020F0502020204030204" pitchFamily="34" charset="0"/>
                    <a:cs typeface="Calibri" panose="020F0502020204030204" pitchFamily="34" charset="0"/>
                    <a:sym typeface="Symbol" pitchFamily="18" charset="2"/>
                  </a:rPr>
                  <a:t> </a:t>
                </a:r>
                <a:endParaRPr lang="en-US" altLang="de-DE" b="1" dirty="0">
                  <a:latin typeface="Calibri" panose="020F0502020204030204" pitchFamily="34" charset="0"/>
                  <a:cs typeface="Calibri" panose="020F0502020204030204" pitchFamily="34" charset="0"/>
                  <a:sym typeface="Symbol" pitchFamily="18" charset="2"/>
                </a:endParaRPr>
              </a:p>
            </p:txBody>
          </p:sp>
        </mc:Choice>
        <mc:Fallback xmlns="">
          <p:sp>
            <p:nvSpPr>
              <p:cNvPr id="27654" name="Text Box 5"/>
              <p:cNvSpPr txBox="1">
                <a:spLocks noRot="1" noChangeAspect="1" noMove="1" noResize="1" noEditPoints="1" noAdjustHandles="1" noChangeArrowheads="1" noChangeShapeType="1" noTextEdit="1"/>
              </p:cNvSpPr>
              <p:nvPr/>
            </p:nvSpPr>
            <p:spPr bwMode="auto">
              <a:xfrm>
                <a:off x="136525" y="844167"/>
                <a:ext cx="9007475" cy="4021935"/>
              </a:xfrm>
              <a:prstGeom prst="rect">
                <a:avLst/>
              </a:prstGeom>
              <a:blipFill>
                <a:blip r:embed="rId4"/>
                <a:stretch>
                  <a:fillRect l="-744" t="-2727" b="-1364"/>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27655" name="Object 6"/>
          <p:cNvSpPr txBox="1"/>
          <p:nvPr/>
        </p:nvSpPr>
        <p:spPr bwMode="auto">
          <a:xfrm>
            <a:off x="3937000" y="1501775"/>
            <a:ext cx="3775075" cy="550863"/>
          </a:xfrm>
          <a:prstGeom prst="rect">
            <a:avLst/>
          </a:prstGeom>
          <a:noFill/>
          <a:ln>
            <a:noFill/>
          </a:ln>
          <a:effectLst/>
        </p:spPr>
        <p:txBody>
          <a:bodyPr>
            <a:normAutofit/>
          </a:bodyPr>
          <a:lstStyle/>
          <a:p>
            <a:endParaRPr lang="en-GB" dirty="0"/>
          </a:p>
        </p:txBody>
      </p:sp>
      <p:sp>
        <p:nvSpPr>
          <p:cNvPr id="27657" name="Object 8"/>
          <p:cNvSpPr txBox="1"/>
          <p:nvPr/>
        </p:nvSpPr>
        <p:spPr bwMode="auto">
          <a:xfrm>
            <a:off x="5802221" y="1263842"/>
            <a:ext cx="2400300" cy="381000"/>
          </a:xfrm>
          <a:prstGeom prst="rect">
            <a:avLst/>
          </a:prstGeom>
          <a:noFill/>
          <a:ln>
            <a:noFill/>
          </a:ln>
          <a:effectLst/>
        </p:spPr>
        <p:txBody>
          <a:bodyPr>
            <a:noAutofit/>
          </a:bodyPr>
          <a:lstStyle/>
          <a:p>
            <a:endParaRPr lang="en-GB" sz="2000" dirty="0"/>
          </a:p>
        </p:txBody>
      </p:sp>
      <p:sp>
        <p:nvSpPr>
          <p:cNvPr id="27658" name="Text Box 9"/>
          <p:cNvSpPr txBox="1">
            <a:spLocks noChangeArrowheads="1"/>
          </p:cNvSpPr>
          <p:nvPr/>
        </p:nvSpPr>
        <p:spPr bwMode="auto">
          <a:xfrm>
            <a:off x="4941888" y="2147504"/>
            <a:ext cx="3810000"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1600" b="1" i="1" dirty="0">
                <a:solidFill>
                  <a:srgbClr val="0000FF"/>
                </a:solidFill>
                <a:latin typeface="Calibri" panose="020F0502020204030204" pitchFamily="34" charset="0"/>
                <a:cs typeface="Calibri" panose="020F0502020204030204" pitchFamily="34" charset="0"/>
              </a:rPr>
              <a:t>Example</a:t>
            </a:r>
            <a:r>
              <a:rPr lang="en-US" altLang="de-DE" sz="1600" i="1" dirty="0">
                <a:solidFill>
                  <a:srgbClr val="0000FF"/>
                </a:solidFill>
                <a:latin typeface="Calibri" panose="020F0502020204030204" pitchFamily="34" charset="0"/>
                <a:cs typeface="Calibri" panose="020F0502020204030204" pitchFamily="34" charset="0"/>
              </a:rPr>
              <a:t>:</a:t>
            </a:r>
            <a:r>
              <a:rPr lang="en-US" altLang="de-DE" sz="1600" dirty="0">
                <a:solidFill>
                  <a:srgbClr val="0000FF"/>
                </a:solidFill>
                <a:latin typeface="Calibri" panose="020F0502020204030204" pitchFamily="34" charset="0"/>
                <a:cs typeface="Calibri" panose="020F0502020204030204" pitchFamily="34" charset="0"/>
              </a:rPr>
              <a:t> </a:t>
            </a:r>
            <a:r>
              <a:rPr lang="en-US" altLang="de-DE" sz="1600" dirty="0">
                <a:latin typeface="Calibri" panose="020F0502020204030204" pitchFamily="34" charset="0"/>
                <a:cs typeface="Calibri" panose="020F0502020204030204" pitchFamily="34" charset="0"/>
              </a:rPr>
              <a:t>GSI-LINAC with </a:t>
            </a:r>
            <a:r>
              <a:rPr lang="en-US" altLang="de-DE" sz="1600" i="1" dirty="0" err="1">
                <a:latin typeface="Calibri" panose="020F0502020204030204" pitchFamily="34" charset="0"/>
                <a:cs typeface="Calibri" panose="020F0502020204030204" pitchFamily="34" charset="0"/>
              </a:rPr>
              <a:t>f</a:t>
            </a:r>
            <a:r>
              <a:rPr lang="en-US" altLang="de-DE" sz="2000" i="1" baseline="-25000" dirty="0" err="1">
                <a:latin typeface="Calibri" panose="020F0502020204030204" pitchFamily="34" charset="0"/>
                <a:cs typeface="Calibri" panose="020F0502020204030204" pitchFamily="34" charset="0"/>
              </a:rPr>
              <a:t>rf</a:t>
            </a:r>
            <a:r>
              <a:rPr lang="en-US" altLang="de-DE" sz="2000" i="1" baseline="-25000" dirty="0">
                <a:latin typeface="Calibri" panose="020F0502020204030204" pitchFamily="34" charset="0"/>
                <a:cs typeface="Calibri" panose="020F0502020204030204" pitchFamily="34" charset="0"/>
              </a:rPr>
              <a:t> </a:t>
            </a:r>
            <a:r>
              <a:rPr lang="en-US" altLang="de-DE" sz="1600" dirty="0">
                <a:latin typeface="Calibri" panose="020F0502020204030204" pitchFamily="34" charset="0"/>
                <a:cs typeface="Calibri" panose="020F0502020204030204" pitchFamily="34" charset="0"/>
              </a:rPr>
              <a:t>= 36 MHz</a:t>
            </a:r>
          </a:p>
        </p:txBody>
      </p:sp>
      <p:sp>
        <p:nvSpPr>
          <p:cNvPr id="333834" name="Text Box 10"/>
          <p:cNvSpPr txBox="1">
            <a:spLocks noChangeArrowheads="1"/>
          </p:cNvSpPr>
          <p:nvPr/>
        </p:nvSpPr>
        <p:spPr bwMode="auto">
          <a:xfrm>
            <a:off x="179388" y="5682929"/>
            <a:ext cx="9217025" cy="6649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0000FF"/>
                </a:solidFill>
                <a:latin typeface="Calibri" panose="020F0502020204030204" pitchFamily="34" charset="0"/>
                <a:cs typeface="Calibri" panose="020F0502020204030204" pitchFamily="34" charset="0"/>
                <a:sym typeface="Symbol" pitchFamily="18" charset="2"/>
              </a:rPr>
              <a:t>Remark: </a:t>
            </a:r>
            <a:r>
              <a:rPr lang="en-US" altLang="de-DE" dirty="0">
                <a:latin typeface="Calibri" panose="020F0502020204030204" pitchFamily="34" charset="0"/>
                <a:cs typeface="Calibri" panose="020F0502020204030204" pitchFamily="34" charset="0"/>
                <a:sym typeface="Symbol" pitchFamily="18" charset="2"/>
              </a:rPr>
              <a:t>Additional contribution by non-perfect electronics typically a factor 2</a:t>
            </a:r>
            <a:r>
              <a:rPr lang="en-US" altLang="de-DE" b="1" dirty="0">
                <a:solidFill>
                  <a:schemeClr val="accent2"/>
                </a:solidFill>
                <a:latin typeface="Calibri" panose="020F0502020204030204" pitchFamily="34" charset="0"/>
                <a:cs typeface="Calibri" panose="020F0502020204030204" pitchFamily="34" charset="0"/>
                <a:sym typeface="Symbol" pitchFamily="18" charset="2"/>
              </a:rPr>
              <a:t> </a:t>
            </a:r>
            <a:r>
              <a:rPr lang="en-US" altLang="de-DE" b="1" dirty="0">
                <a:latin typeface="Calibri" panose="020F0502020204030204" pitchFamily="34" charset="0"/>
                <a:cs typeface="Calibri" panose="020F0502020204030204" pitchFamily="34" charset="0"/>
                <a:sym typeface="Symbol" pitchFamily="18" charset="2"/>
              </a:rPr>
              <a:t> </a:t>
            </a:r>
          </a:p>
          <a:p>
            <a:pPr algn="l" eaLnBrk="1" hangingPunct="1">
              <a:lnSpc>
                <a:spcPct val="50000"/>
              </a:lnSpc>
              <a:buFont typeface="Wingdings" pitchFamily="2" charset="2"/>
              <a:buNone/>
            </a:pPr>
            <a:r>
              <a:rPr lang="en-US" altLang="de-DE" dirty="0">
                <a:latin typeface="Calibri" panose="020F0502020204030204" pitchFamily="34" charset="0"/>
                <a:cs typeface="Calibri" panose="020F0502020204030204" pitchFamily="34" charset="0"/>
                <a:sym typeface="Symbol" pitchFamily="18" charset="2"/>
              </a:rPr>
              <a:t>Moreover, pick-up by electro-magnetic interference can contribute  good shielding required </a:t>
            </a:r>
            <a:endParaRPr lang="en-US" altLang="de-DE" dirty="0">
              <a:latin typeface="Calibri" panose="020F0502020204030204" pitchFamily="34" charset="0"/>
              <a:cs typeface="Calibri" panose="020F050202020403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38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383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liennummernplatzhalter 3"/>
          <p:cNvSpPr>
            <a:spLocks noGrp="1"/>
          </p:cNvSpPr>
          <p:nvPr>
            <p:ph type="sldNum" sz="quarter" idx="10"/>
          </p:nvPr>
        </p:nvSpPr>
        <p:spPr>
          <a:xfrm>
            <a:off x="0" y="-196768"/>
            <a:ext cx="0" cy="0"/>
          </a:xfrm>
        </p:spPr>
        <p:txBody>
          <a:bodyPr/>
          <a:lstStyle/>
          <a:p>
            <a:pPr>
              <a:defRPr/>
            </a:pPr>
            <a:endParaRPr lang="en-US" dirty="0">
              <a:latin typeface="Calibri" panose="020F0502020204030204" pitchFamily="34" charset="0"/>
              <a:cs typeface="Calibri" panose="020F0502020204030204" pitchFamily="34" charset="0"/>
            </a:endParaRPr>
          </a:p>
        </p:txBody>
      </p:sp>
      <p:sp>
        <p:nvSpPr>
          <p:cNvPr id="335874" name="Text Box 2"/>
          <p:cNvSpPr txBox="1">
            <a:spLocks noChangeArrowheads="1"/>
          </p:cNvSpPr>
          <p:nvPr/>
        </p:nvSpPr>
        <p:spPr bwMode="auto">
          <a:xfrm>
            <a:off x="-52388" y="5392820"/>
            <a:ext cx="91963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b="1" i="1" dirty="0">
                <a:latin typeface="Calibri" panose="020F0502020204030204" pitchFamily="34" charset="0"/>
                <a:cs typeface="Calibri" panose="020F0502020204030204" pitchFamily="34" charset="0"/>
              </a:rPr>
              <a:t>  </a:t>
            </a:r>
            <a:r>
              <a:rPr lang="en-US" altLang="de-DE" b="1" i="1" dirty="0">
                <a:solidFill>
                  <a:srgbClr val="FF0000"/>
                </a:solidFill>
                <a:latin typeface="Calibri" panose="020F0502020204030204" pitchFamily="34" charset="0"/>
                <a:cs typeface="Calibri" panose="020F0502020204030204" pitchFamily="34" charset="0"/>
              </a:rPr>
              <a:t>However:</a:t>
            </a:r>
            <a:r>
              <a:rPr lang="en-US" altLang="de-DE" dirty="0">
                <a:latin typeface="Calibri" panose="020F0502020204030204" pitchFamily="34" charset="0"/>
                <a:cs typeface="Calibri" panose="020F0502020204030204" pitchFamily="34" charset="0"/>
              </a:rPr>
              <a:t> not only noise contributes but additionally </a:t>
            </a:r>
            <a:r>
              <a:rPr lang="en-US" altLang="de-DE" b="1" dirty="0">
                <a:latin typeface="Calibri" panose="020F0502020204030204" pitchFamily="34" charset="0"/>
                <a:cs typeface="Calibri" panose="020F0502020204030204" pitchFamily="34" charset="0"/>
              </a:rPr>
              <a:t>beam movement</a:t>
            </a:r>
            <a:r>
              <a:rPr lang="en-US" altLang="de-DE" dirty="0">
                <a:latin typeface="Calibri" panose="020F0502020204030204" pitchFamily="34" charset="0"/>
                <a:cs typeface="Calibri" panose="020F0502020204030204" pitchFamily="34" charset="0"/>
              </a:rPr>
              <a:t> by </a:t>
            </a:r>
            <a:r>
              <a:rPr lang="en-US" altLang="de-DE" dirty="0" err="1">
                <a:latin typeface="Calibri" panose="020F0502020204030204" pitchFamily="34" charset="0"/>
                <a:cs typeface="Calibri" panose="020F0502020204030204" pitchFamily="34" charset="0"/>
              </a:rPr>
              <a:t>betatron</a:t>
            </a:r>
            <a:r>
              <a:rPr lang="en-US" altLang="de-DE" dirty="0">
                <a:latin typeface="Calibri" panose="020F0502020204030204" pitchFamily="34" charset="0"/>
                <a:cs typeface="Calibri" panose="020F0502020204030204" pitchFamily="34" charset="0"/>
              </a:rPr>
              <a:t> oscillation</a:t>
            </a:r>
          </a:p>
          <a:p>
            <a:pPr algn="l" eaLnBrk="1" hangingPunct="1">
              <a:spcBef>
                <a:spcPct val="0"/>
              </a:spcBef>
              <a:buFont typeface="Wingdings" pitchFamily="2" charset="2"/>
              <a:buNone/>
            </a:pPr>
            <a:r>
              <a:rPr lang="en-US" altLang="de-DE" dirty="0">
                <a:latin typeface="Calibri" panose="020F0502020204030204" pitchFamily="34" charset="0"/>
                <a:cs typeface="Calibri" panose="020F0502020204030204" pitchFamily="34" charset="0"/>
                <a:sym typeface="Symbol" pitchFamily="18" charset="2"/>
              </a:rPr>
              <a:t>         broadband processing i.e. turn-by-turn readout for tune determination.  </a:t>
            </a:r>
          </a:p>
        </p:txBody>
      </p:sp>
      <p:sp>
        <p:nvSpPr>
          <p:cNvPr id="28676" name="Text Box 3"/>
          <p:cNvSpPr txBox="1">
            <a:spLocks noChangeArrowheads="1"/>
          </p:cNvSpPr>
          <p:nvPr/>
        </p:nvSpPr>
        <p:spPr bwMode="auto">
          <a:xfrm>
            <a:off x="252000" y="144000"/>
            <a:ext cx="812165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Comparison: Filtered Signal </a:t>
            </a:r>
            <a:r>
              <a:rPr lang="en-US" altLang="de-DE" sz="2200" b="1" dirty="0">
                <a:latin typeface="Calibri" panose="020F0502020204030204" pitchFamily="34" charset="0"/>
                <a:cs typeface="Calibri" panose="020F0502020204030204" pitchFamily="34" charset="0"/>
                <a:sym typeface="Symbol" panose="05050102010706020507" pitchFamily="18" charset="2"/>
              </a:rPr>
              <a:t></a:t>
            </a:r>
            <a:r>
              <a:rPr lang="en-US" altLang="de-DE" sz="2200" b="1" dirty="0">
                <a:latin typeface="Calibri" panose="020F0502020204030204" pitchFamily="34" charset="0"/>
                <a:cs typeface="Calibri" panose="020F0502020204030204" pitchFamily="34" charset="0"/>
              </a:rPr>
              <a:t> Single Turn</a:t>
            </a:r>
          </a:p>
        </p:txBody>
      </p:sp>
      <p:sp>
        <p:nvSpPr>
          <p:cNvPr id="28677" name="Text Box 4"/>
          <p:cNvSpPr txBox="1">
            <a:spLocks noChangeArrowheads="1"/>
          </p:cNvSpPr>
          <p:nvPr/>
        </p:nvSpPr>
        <p:spPr bwMode="auto">
          <a:xfrm>
            <a:off x="1858963" y="3267157"/>
            <a:ext cx="2327275"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endParaRPr lang="de-DE" altLang="de-DE" sz="2000">
              <a:solidFill>
                <a:schemeClr val="tx2"/>
              </a:solidFill>
              <a:latin typeface="Calibri" panose="020F0502020204030204" pitchFamily="34" charset="0"/>
              <a:cs typeface="Calibri" panose="020F0502020204030204" pitchFamily="34" charset="0"/>
            </a:endParaRPr>
          </a:p>
        </p:txBody>
      </p:sp>
      <p:sp>
        <p:nvSpPr>
          <p:cNvPr id="28678" name="Text Box 5"/>
          <p:cNvSpPr txBox="1">
            <a:spLocks noChangeArrowheads="1"/>
          </p:cNvSpPr>
          <p:nvPr/>
        </p:nvSpPr>
        <p:spPr bwMode="auto">
          <a:xfrm>
            <a:off x="215900" y="768432"/>
            <a:ext cx="8972550" cy="366713"/>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i="1" dirty="0">
                <a:solidFill>
                  <a:srgbClr val="0000FF"/>
                </a:solidFill>
                <a:latin typeface="Calibri" panose="020F0502020204030204" pitchFamily="34" charset="0"/>
                <a:cs typeface="Calibri" panose="020F0502020204030204" pitchFamily="34" charset="0"/>
              </a:rPr>
              <a:t>Example:</a:t>
            </a:r>
            <a:r>
              <a:rPr lang="en-US" altLang="de-DE" dirty="0">
                <a:solidFill>
                  <a:srgbClr val="0000FF"/>
                </a:solidFill>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GSI </a:t>
            </a:r>
            <a:r>
              <a:rPr lang="en-US" altLang="de-DE" dirty="0" err="1">
                <a:latin typeface="Calibri" panose="020F0502020204030204" pitchFamily="34" charset="0"/>
                <a:cs typeface="Calibri" panose="020F0502020204030204" pitchFamily="34" charset="0"/>
              </a:rPr>
              <a:t>Synchr</a:t>
            </a:r>
            <a:r>
              <a:rPr lang="en-US" altLang="de-DE" dirty="0">
                <a:latin typeface="Calibri" panose="020F0502020204030204" pitchFamily="34" charset="0"/>
                <a:cs typeface="Calibri" panose="020F0502020204030204" pitchFamily="34" charset="0"/>
              </a:rPr>
              <a:t>.: U</a:t>
            </a:r>
            <a:r>
              <a:rPr lang="en-US" altLang="de-DE" sz="2400" baseline="30000" dirty="0">
                <a:latin typeface="Calibri" panose="020F0502020204030204" pitchFamily="34" charset="0"/>
                <a:cs typeface="Calibri" panose="020F0502020204030204" pitchFamily="34" charset="0"/>
              </a:rPr>
              <a:t>73+</a:t>
            </a:r>
            <a:r>
              <a:rPr lang="en-US" altLang="de-DE" dirty="0">
                <a:latin typeface="Calibri" panose="020F0502020204030204" pitchFamily="34" charset="0"/>
                <a:cs typeface="Calibri" panose="020F0502020204030204" pitchFamily="34" charset="0"/>
              </a:rPr>
              <a:t>, </a:t>
            </a:r>
            <a:r>
              <a:rPr lang="en-US" altLang="de-DE" i="1" dirty="0" err="1">
                <a:latin typeface="Calibri" panose="020F0502020204030204" pitchFamily="34" charset="0"/>
                <a:cs typeface="Calibri" panose="020F0502020204030204" pitchFamily="34" charset="0"/>
              </a:rPr>
              <a:t>E</a:t>
            </a:r>
            <a:r>
              <a:rPr lang="en-US" altLang="de-DE" sz="2400" i="1" baseline="-25000" dirty="0" err="1">
                <a:latin typeface="Calibri" panose="020F0502020204030204" pitchFamily="34" charset="0"/>
                <a:cs typeface="Calibri" panose="020F0502020204030204" pitchFamily="34" charset="0"/>
              </a:rPr>
              <a:t>inj</a:t>
            </a:r>
            <a:r>
              <a:rPr lang="en-US" altLang="de-DE" i="1" dirty="0">
                <a:latin typeface="Calibri" panose="020F0502020204030204" pitchFamily="34" charset="0"/>
                <a:cs typeface="Calibri" panose="020F0502020204030204" pitchFamily="34" charset="0"/>
              </a:rPr>
              <a:t>=</a:t>
            </a:r>
            <a:r>
              <a:rPr lang="en-US" altLang="de-DE" dirty="0">
                <a:latin typeface="Calibri" panose="020F0502020204030204" pitchFamily="34" charset="0"/>
                <a:cs typeface="Calibri" panose="020F0502020204030204" pitchFamily="34" charset="0"/>
              </a:rPr>
              <a:t>11.5 MeV/u</a:t>
            </a: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 250 MeV/u within 0.5 s,  10</a:t>
            </a:r>
            <a:r>
              <a:rPr lang="en-US" altLang="de-DE" sz="2400" baseline="30000" dirty="0">
                <a:latin typeface="Calibri" panose="020F0502020204030204" pitchFamily="34" charset="0"/>
                <a:cs typeface="Calibri" panose="020F0502020204030204" pitchFamily="34" charset="0"/>
              </a:rPr>
              <a:t>9</a:t>
            </a:r>
            <a:r>
              <a:rPr lang="en-US" altLang="de-DE" dirty="0">
                <a:latin typeface="Calibri" panose="020F0502020204030204" pitchFamily="34" charset="0"/>
                <a:cs typeface="Calibri" panose="020F0502020204030204" pitchFamily="34" charset="0"/>
              </a:rPr>
              <a:t> ions</a:t>
            </a:r>
          </a:p>
        </p:txBody>
      </p:sp>
      <p:sp>
        <p:nvSpPr>
          <p:cNvPr id="28679" name="Text Box 6"/>
          <p:cNvSpPr txBox="1">
            <a:spLocks noChangeArrowheads="1"/>
          </p:cNvSpPr>
          <p:nvPr/>
        </p:nvSpPr>
        <p:spPr bwMode="auto">
          <a:xfrm>
            <a:off x="6053138" y="1338345"/>
            <a:ext cx="3132137" cy="1412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Char char="Ø"/>
            </a:pPr>
            <a:r>
              <a:rPr lang="en-US" altLang="de-DE" sz="1600" dirty="0">
                <a:latin typeface="Calibri" panose="020F0502020204030204" pitchFamily="34" charset="0"/>
                <a:cs typeface="Calibri" panose="020F0502020204030204" pitchFamily="34" charset="0"/>
              </a:rPr>
              <a:t>Position resolution &lt; 30 </a:t>
            </a:r>
            <a:r>
              <a:rPr lang="el-GR" altLang="de-DE" sz="1600" dirty="0">
                <a:latin typeface="Calibri" panose="020F0502020204030204" pitchFamily="34" charset="0"/>
                <a:cs typeface="Calibri" panose="020F0502020204030204" pitchFamily="34" charset="0"/>
              </a:rPr>
              <a:t>μ</a:t>
            </a:r>
            <a:r>
              <a:rPr lang="en-US" altLang="de-DE" sz="1600" dirty="0">
                <a:latin typeface="Calibri" panose="020F0502020204030204" pitchFamily="34" charset="0"/>
                <a:cs typeface="Calibri" panose="020F0502020204030204" pitchFamily="34" charset="0"/>
              </a:rPr>
              <a:t>m   (BPM half aperture </a:t>
            </a:r>
            <a:r>
              <a:rPr lang="en-US" altLang="de-DE" sz="1600" i="1" dirty="0">
                <a:latin typeface="Calibri" panose="020F0502020204030204" pitchFamily="34" charset="0"/>
                <a:cs typeface="Calibri" panose="020F0502020204030204" pitchFamily="34" charset="0"/>
              </a:rPr>
              <a:t>a=</a:t>
            </a:r>
            <a:r>
              <a:rPr lang="en-US" altLang="de-DE" sz="1600" dirty="0">
                <a:latin typeface="Calibri" panose="020F0502020204030204" pitchFamily="34" charset="0"/>
                <a:cs typeface="Calibri" panose="020F0502020204030204" pitchFamily="34" charset="0"/>
              </a:rPr>
              <a:t>90 mm)</a:t>
            </a:r>
          </a:p>
          <a:p>
            <a:pPr algn="l" eaLnBrk="1" hangingPunct="1">
              <a:spcBef>
                <a:spcPct val="20000"/>
              </a:spcBef>
              <a:buFont typeface="Wingdings" pitchFamily="2" charset="2"/>
              <a:buChar char="Ø"/>
            </a:pPr>
            <a:r>
              <a:rPr lang="en-US" altLang="de-DE" sz="1600" dirty="0">
                <a:latin typeface="Calibri" panose="020F0502020204030204" pitchFamily="34" charset="0"/>
                <a:cs typeface="Calibri" panose="020F0502020204030204" pitchFamily="34" charset="0"/>
              </a:rPr>
              <a:t>average over 1000 turns corresponding to </a:t>
            </a:r>
            <a:r>
              <a:rPr lang="en-US" altLang="de-DE" sz="1600" dirty="0">
                <a:latin typeface="Calibri" panose="020F0502020204030204" pitchFamily="34" charset="0"/>
                <a:cs typeface="Calibri" panose="020F0502020204030204" pitchFamily="34" charset="0"/>
                <a:sym typeface="Symbol" pitchFamily="18" charset="2"/>
              </a:rPr>
              <a:t>1 </a:t>
            </a:r>
            <a:r>
              <a:rPr lang="en-US" altLang="de-DE" sz="1600" dirty="0" err="1">
                <a:latin typeface="Calibri" panose="020F0502020204030204" pitchFamily="34" charset="0"/>
                <a:cs typeface="Calibri" panose="020F0502020204030204" pitchFamily="34" charset="0"/>
                <a:sym typeface="Symbol" pitchFamily="18" charset="2"/>
              </a:rPr>
              <a:t>ms</a:t>
            </a:r>
            <a:endParaRPr lang="en-US" altLang="de-DE" sz="1600" dirty="0">
              <a:latin typeface="Calibri" panose="020F0502020204030204" pitchFamily="34" charset="0"/>
              <a:cs typeface="Calibri" panose="020F0502020204030204" pitchFamily="34" charset="0"/>
              <a:sym typeface="Symbol" pitchFamily="18" charset="2"/>
            </a:endParaRPr>
          </a:p>
          <a:p>
            <a:pPr algn="l" eaLnBrk="1" hangingPunct="1">
              <a:spcBef>
                <a:spcPct val="20000"/>
              </a:spcBef>
              <a:buFont typeface="Wingdings" pitchFamily="2" charset="2"/>
              <a:buNone/>
            </a:pPr>
            <a:r>
              <a:rPr lang="en-US" altLang="de-DE" sz="1600" dirty="0">
                <a:latin typeface="Calibri" panose="020F0502020204030204" pitchFamily="34" charset="0"/>
                <a:cs typeface="Calibri" panose="020F0502020204030204" pitchFamily="34" charset="0"/>
                <a:sym typeface="Symbol" pitchFamily="18" charset="2"/>
              </a:rPr>
              <a:t> </a:t>
            </a:r>
            <a:r>
              <a:rPr lang="en-US" altLang="de-DE" sz="1600" dirty="0">
                <a:latin typeface="Calibri" panose="020F0502020204030204" pitchFamily="34" charset="0"/>
                <a:cs typeface="Calibri" panose="020F0502020204030204" pitchFamily="34" charset="0"/>
              </a:rPr>
              <a:t>    or </a:t>
            </a:r>
            <a:r>
              <a:rPr lang="en-US" altLang="de-DE" sz="1600" dirty="0">
                <a:latin typeface="Calibri" panose="020F0502020204030204" pitchFamily="34" charset="0"/>
                <a:cs typeface="Calibri" panose="020F0502020204030204" pitchFamily="34" charset="0"/>
                <a:sym typeface="Symbol" pitchFamily="18" charset="2"/>
              </a:rPr>
              <a:t></a:t>
            </a:r>
            <a:r>
              <a:rPr lang="en-US" altLang="de-DE" sz="1600" dirty="0">
                <a:latin typeface="Calibri" panose="020F0502020204030204" pitchFamily="34" charset="0"/>
                <a:cs typeface="Calibri" panose="020F0502020204030204" pitchFamily="34" charset="0"/>
              </a:rPr>
              <a:t>1 kHz bandwidth</a:t>
            </a:r>
          </a:p>
        </p:txBody>
      </p:sp>
      <p:sp>
        <p:nvSpPr>
          <p:cNvPr id="335879" name="Text Box 7"/>
          <p:cNvSpPr txBox="1">
            <a:spLocks noChangeArrowheads="1"/>
          </p:cNvSpPr>
          <p:nvPr/>
        </p:nvSpPr>
        <p:spPr bwMode="auto">
          <a:xfrm>
            <a:off x="6049963" y="3343357"/>
            <a:ext cx="2592387" cy="581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Char char="Ø"/>
            </a:pPr>
            <a:r>
              <a:rPr lang="en-US" altLang="de-DE" sz="1600" dirty="0">
                <a:latin typeface="Calibri" panose="020F0502020204030204" pitchFamily="34" charset="0"/>
                <a:cs typeface="Calibri" panose="020F0502020204030204" pitchFamily="34" charset="0"/>
              </a:rPr>
              <a:t>Turn-by-turn data have much larger variation </a:t>
            </a:r>
          </a:p>
        </p:txBody>
      </p:sp>
      <p:pic>
        <p:nvPicPr>
          <p:cNvPr id="28681" name="Picture 8" descr="sis_single_bunch_pos_av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250" y="1144670"/>
            <a:ext cx="5791200" cy="209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5881" name="Picture 9" descr="sis_single_bunch_pos_sing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250" y="3278270"/>
            <a:ext cx="5824538" cy="209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3" name="Text Box 10"/>
          <p:cNvSpPr txBox="1">
            <a:spLocks noChangeArrowheads="1"/>
          </p:cNvSpPr>
          <p:nvPr/>
        </p:nvSpPr>
        <p:spPr bwMode="auto">
          <a:xfrm>
            <a:off x="1835150" y="1886032"/>
            <a:ext cx="4229100" cy="779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solidFill>
                  <a:srgbClr val="0000FF"/>
                </a:solidFill>
                <a:latin typeface="Calibri" panose="020F0502020204030204" pitchFamily="34" charset="0"/>
                <a:cs typeface="Calibri" panose="020F0502020204030204" pitchFamily="34" charset="0"/>
              </a:rPr>
              <a:t>1000 turn average for closed orbit </a:t>
            </a:r>
          </a:p>
          <a:p>
            <a:pPr algn="l" eaLnBrk="1" hangingPunct="1"/>
            <a:r>
              <a:rPr lang="en-US" altLang="de-DE" b="1" dirty="0">
                <a:solidFill>
                  <a:srgbClr val="0000FF"/>
                </a:solidFill>
                <a:latin typeface="Calibri" panose="020F0502020204030204" pitchFamily="34" charset="0"/>
                <a:cs typeface="Calibri" panose="020F0502020204030204" pitchFamily="34" charset="0"/>
              </a:rPr>
              <a:t>Variation &lt; 10 </a:t>
            </a:r>
            <a:r>
              <a:rPr lang="el-GR" altLang="de-DE" b="1" dirty="0">
                <a:solidFill>
                  <a:srgbClr val="0000FF"/>
                </a:solidFill>
                <a:latin typeface="Calibri" panose="020F0502020204030204" pitchFamily="34" charset="0"/>
                <a:cs typeface="Calibri" panose="020F0502020204030204" pitchFamily="34" charset="0"/>
              </a:rPr>
              <a:t>μ</a:t>
            </a:r>
            <a:r>
              <a:rPr lang="en-US" altLang="de-DE" b="1" dirty="0">
                <a:solidFill>
                  <a:srgbClr val="0000FF"/>
                </a:solidFill>
                <a:latin typeface="Calibri" panose="020F0502020204030204" pitchFamily="34" charset="0"/>
                <a:cs typeface="Calibri" panose="020F0502020204030204" pitchFamily="34" charset="0"/>
              </a:rPr>
              <a:t>m </a:t>
            </a:r>
            <a:r>
              <a:rPr lang="en-US" altLang="de-DE" sz="1600" dirty="0">
                <a:latin typeface="Calibri" panose="020F0502020204030204" pitchFamily="34" charset="0"/>
                <a:cs typeface="Calibri" panose="020F0502020204030204" pitchFamily="34" charset="0"/>
              </a:rPr>
              <a:t>(sufficient for application)</a:t>
            </a:r>
            <a:endParaRPr lang="el-GR" altLang="de-DE" sz="1600" dirty="0">
              <a:latin typeface="Calibri" panose="020F0502020204030204" pitchFamily="34" charset="0"/>
              <a:cs typeface="Calibri" panose="020F0502020204030204" pitchFamily="34" charset="0"/>
            </a:endParaRPr>
          </a:p>
        </p:txBody>
      </p:sp>
      <p:sp>
        <p:nvSpPr>
          <p:cNvPr id="335883" name="Text Box 11"/>
          <p:cNvSpPr txBox="1">
            <a:spLocks noChangeArrowheads="1"/>
          </p:cNvSpPr>
          <p:nvPr/>
        </p:nvSpPr>
        <p:spPr bwMode="auto">
          <a:xfrm>
            <a:off x="2147888" y="4083132"/>
            <a:ext cx="2611437"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a:solidFill>
                  <a:srgbClr val="FF0000"/>
                </a:solidFill>
                <a:latin typeface="Calibri" panose="020F0502020204030204" pitchFamily="34" charset="0"/>
                <a:cs typeface="Calibri" panose="020F0502020204030204" pitchFamily="34" charset="0"/>
              </a:rPr>
              <a:t>Single turn e.g. for tune</a:t>
            </a:r>
          </a:p>
          <a:p>
            <a:pPr algn="l" eaLnBrk="1" hangingPunct="1">
              <a:lnSpc>
                <a:spcPct val="50000"/>
              </a:lnSpc>
            </a:pPr>
            <a:r>
              <a:rPr lang="en-US" altLang="de-DE" b="1">
                <a:solidFill>
                  <a:srgbClr val="FF0000"/>
                </a:solidFill>
                <a:latin typeface="Calibri" panose="020F0502020204030204" pitchFamily="34" charset="0"/>
                <a:cs typeface="Calibri" panose="020F0502020204030204" pitchFamily="34" charset="0"/>
              </a:rPr>
              <a:t>Variation </a:t>
            </a:r>
            <a:r>
              <a:rPr lang="en-US" altLang="de-DE" b="1">
                <a:solidFill>
                  <a:srgbClr val="FF0000"/>
                </a:solidFill>
                <a:latin typeface="Calibri" panose="020F0502020204030204" pitchFamily="34" charset="0"/>
                <a:cs typeface="Calibri" panose="020F0502020204030204" pitchFamily="34" charset="0"/>
                <a:sym typeface="Symbol" pitchFamily="18" charset="2"/>
              </a:rPr>
              <a:t> 150 </a:t>
            </a:r>
            <a:r>
              <a:rPr lang="el-GR" altLang="de-DE" b="1">
                <a:solidFill>
                  <a:srgbClr val="FF0000"/>
                </a:solidFill>
                <a:latin typeface="Calibri" panose="020F0502020204030204" pitchFamily="34" charset="0"/>
                <a:cs typeface="Calibri" panose="020F0502020204030204" pitchFamily="34" charset="0"/>
                <a:sym typeface="Symbol" pitchFamily="18" charset="2"/>
              </a:rPr>
              <a:t>μ</a:t>
            </a:r>
            <a:r>
              <a:rPr lang="en-US" altLang="de-DE" b="1">
                <a:solidFill>
                  <a:srgbClr val="FF0000"/>
                </a:solidFill>
                <a:latin typeface="Calibri" panose="020F0502020204030204" pitchFamily="34" charset="0"/>
                <a:cs typeface="Calibri" panose="020F0502020204030204" pitchFamily="34" charset="0"/>
                <a:sym typeface="Symbol" pitchFamily="18" charset="2"/>
              </a:rPr>
              <a:t>m</a:t>
            </a:r>
            <a:endParaRPr lang="el-GR" altLang="de-DE" b="1">
              <a:solidFill>
                <a:srgbClr val="FF0000"/>
              </a:solidFill>
              <a:latin typeface="Calibri" panose="020F0502020204030204" pitchFamily="34" charset="0"/>
              <a:cs typeface="Calibri" panose="020F0502020204030204" pitchFamily="34" charset="0"/>
              <a:sym typeface="Symbol" pitchFamily="18" charset="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3588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587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587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58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74" grpId="0"/>
      <p:bldP spid="335879" grpId="0"/>
      <p:bldP spid="33588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Broadband Signal Processing</a:t>
            </a:r>
          </a:p>
        </p:txBody>
      </p:sp>
      <p:sp>
        <p:nvSpPr>
          <p:cNvPr id="29700" name="Text Box 3"/>
          <p:cNvSpPr txBox="1">
            <a:spLocks noChangeArrowheads="1"/>
          </p:cNvSpPr>
          <p:nvPr/>
        </p:nvSpPr>
        <p:spPr bwMode="auto">
          <a:xfrm>
            <a:off x="406400" y="712404"/>
            <a:ext cx="8509000"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endParaRPr lang="en-US" altLang="de-DE" sz="2000">
              <a:solidFill>
                <a:schemeClr val="accent2"/>
              </a:solidFill>
              <a:latin typeface="Calibri" panose="020F0502020204030204" pitchFamily="34" charset="0"/>
              <a:cs typeface="Calibri" panose="020F0502020204030204" pitchFamily="34" charset="0"/>
              <a:sym typeface="Symbol" pitchFamily="18" charset="2"/>
            </a:endParaRPr>
          </a:p>
          <a:p>
            <a:pPr algn="l">
              <a:lnSpc>
                <a:spcPct val="70000"/>
              </a:lnSpc>
              <a:buFont typeface="Wingdings" pitchFamily="2" charset="2"/>
              <a:buNone/>
            </a:pPr>
            <a:endParaRPr lang="en-US" altLang="de-DE" sz="2000">
              <a:solidFill>
                <a:schemeClr val="accent2"/>
              </a:solidFill>
              <a:latin typeface="Calibri" panose="020F0502020204030204" pitchFamily="34" charset="0"/>
              <a:cs typeface="Calibri" panose="020F0502020204030204" pitchFamily="34" charset="0"/>
              <a:sym typeface="Symbol" pitchFamily="18" charset="2"/>
            </a:endParaRPr>
          </a:p>
        </p:txBody>
      </p:sp>
      <p:sp>
        <p:nvSpPr>
          <p:cNvPr id="29701" name="Rectangle 4"/>
          <p:cNvSpPr>
            <a:spLocks noChangeArrowheads="1"/>
          </p:cNvSpPr>
          <p:nvPr/>
        </p:nvSpPr>
        <p:spPr bwMode="auto">
          <a:xfrm>
            <a:off x="46038" y="3644517"/>
            <a:ext cx="9097962"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Char char="Ø"/>
            </a:pPr>
            <a:r>
              <a:rPr lang="en-US" altLang="de-DE" dirty="0">
                <a:solidFill>
                  <a:schemeClr val="tx2"/>
                </a:solidFill>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Hybrid or transformer close to beam pipe for analog </a:t>
            </a:r>
            <a:r>
              <a:rPr lang="el-GR" altLang="de-DE" b="1" i="1" dirty="0">
                <a:latin typeface="Calibri" panose="020F0502020204030204" pitchFamily="34" charset="0"/>
                <a:cs typeface="Calibri" panose="020F0502020204030204" pitchFamily="34" charset="0"/>
              </a:rPr>
              <a:t>Δ</a:t>
            </a:r>
            <a:r>
              <a:rPr lang="en-US" altLang="de-DE" b="1" i="1" dirty="0">
                <a:latin typeface="Calibri" panose="020F0502020204030204" pitchFamily="34" charset="0"/>
                <a:cs typeface="Calibri" panose="020F0502020204030204" pitchFamily="34" charset="0"/>
              </a:rPr>
              <a:t>U</a:t>
            </a:r>
            <a:r>
              <a:rPr lang="en-US" altLang="de-DE" dirty="0">
                <a:latin typeface="Calibri" panose="020F0502020204030204" pitchFamily="34" charset="0"/>
                <a:cs typeface="Calibri" panose="020F0502020204030204" pitchFamily="34" charset="0"/>
              </a:rPr>
              <a:t> &amp; </a:t>
            </a:r>
            <a:r>
              <a:rPr lang="el-GR" altLang="de-DE" b="1" i="1" dirty="0">
                <a:latin typeface="Calibri" panose="020F0502020204030204" pitchFamily="34" charset="0"/>
                <a:cs typeface="Calibri" panose="020F0502020204030204" pitchFamily="34" charset="0"/>
              </a:rPr>
              <a:t>Σ</a:t>
            </a:r>
            <a:r>
              <a:rPr lang="en-US" altLang="de-DE" b="1" i="1" dirty="0">
                <a:latin typeface="Calibri" panose="020F0502020204030204" pitchFamily="34" charset="0"/>
                <a:cs typeface="Calibri" panose="020F0502020204030204" pitchFamily="34" charset="0"/>
              </a:rPr>
              <a:t>U</a:t>
            </a:r>
            <a:r>
              <a:rPr lang="en-US" altLang="de-DE" dirty="0">
                <a:latin typeface="Calibri" panose="020F0502020204030204" pitchFamily="34" charset="0"/>
                <a:cs typeface="Calibri" panose="020F0502020204030204" pitchFamily="34" charset="0"/>
              </a:rPr>
              <a:t> generation</a:t>
            </a:r>
            <a:r>
              <a:rPr lang="en-US" altLang="de-DE" sz="2000" dirty="0">
                <a:latin typeface="Calibri" panose="020F0502020204030204" pitchFamily="34" charset="0"/>
                <a:cs typeface="Calibri" panose="020F0502020204030204" pitchFamily="34" charset="0"/>
              </a:rPr>
              <a:t> or </a:t>
            </a:r>
            <a:r>
              <a:rPr lang="en-US" altLang="de-DE" b="1" i="1" dirty="0" err="1">
                <a:latin typeface="Calibri" panose="020F0502020204030204" pitchFamily="34" charset="0"/>
                <a:cs typeface="Calibri" panose="020F0502020204030204" pitchFamily="34" charset="0"/>
              </a:rPr>
              <a:t>U</a:t>
            </a:r>
            <a:r>
              <a:rPr lang="en-US" altLang="de-DE" sz="2400" b="1" i="1" baseline="-25000" dirty="0" err="1">
                <a:latin typeface="Calibri" panose="020F0502020204030204" pitchFamily="34" charset="0"/>
                <a:cs typeface="Calibri" panose="020F0502020204030204" pitchFamily="34" charset="0"/>
              </a:rPr>
              <a:t>left</a:t>
            </a:r>
            <a:r>
              <a:rPr lang="en-US" altLang="de-DE" dirty="0">
                <a:latin typeface="Calibri" panose="020F0502020204030204" pitchFamily="34" charset="0"/>
                <a:cs typeface="Calibri" panose="020F0502020204030204" pitchFamily="34" charset="0"/>
              </a:rPr>
              <a:t> &amp; </a:t>
            </a:r>
            <a:r>
              <a:rPr lang="en-US" altLang="de-DE" b="1" i="1" dirty="0" err="1">
                <a:latin typeface="Calibri" panose="020F0502020204030204" pitchFamily="34" charset="0"/>
                <a:cs typeface="Calibri" panose="020F0502020204030204" pitchFamily="34" charset="0"/>
              </a:rPr>
              <a:t>U</a:t>
            </a:r>
            <a:r>
              <a:rPr lang="en-US" altLang="de-DE" sz="2400" b="1" i="1" baseline="-25000" dirty="0" err="1">
                <a:latin typeface="Calibri" panose="020F0502020204030204" pitchFamily="34" charset="0"/>
                <a:cs typeface="Calibri" panose="020F0502020204030204" pitchFamily="34" charset="0"/>
              </a:rPr>
              <a:t>right</a:t>
            </a:r>
            <a:endParaRPr lang="en-US" altLang="de-DE" sz="2400" b="1" i="1" baseline="-25000" dirty="0">
              <a:latin typeface="Calibri" panose="020F0502020204030204" pitchFamily="34" charset="0"/>
              <a:cs typeface="Calibri" panose="020F0502020204030204" pitchFamily="34" charset="0"/>
            </a:endParaRPr>
          </a:p>
          <a:p>
            <a:pPr algn="l" eaLnBrk="1" hangingPunct="1">
              <a:spcBef>
                <a:spcPct val="20000"/>
              </a:spcBef>
              <a:buFont typeface="Wingdings" pitchFamily="2" charset="2"/>
              <a:buChar char="Ø"/>
            </a:pPr>
            <a:r>
              <a:rPr lang="en-US" altLang="de-DE" dirty="0">
                <a:latin typeface="Calibri" panose="020F0502020204030204" pitchFamily="34" charset="0"/>
                <a:cs typeface="Calibri" panose="020F0502020204030204" pitchFamily="34" charset="0"/>
              </a:rPr>
              <a:t> Attenuator/amplifier</a:t>
            </a:r>
          </a:p>
          <a:p>
            <a:pPr algn="l" eaLnBrk="1" hangingPunct="1">
              <a:spcBef>
                <a:spcPct val="20000"/>
              </a:spcBef>
              <a:buFont typeface="Wingdings" pitchFamily="2" charset="2"/>
              <a:buChar char="Ø"/>
            </a:pPr>
            <a:r>
              <a:rPr lang="en-US" altLang="de-DE" dirty="0">
                <a:latin typeface="Calibri" panose="020F0502020204030204" pitchFamily="34" charset="0"/>
                <a:cs typeface="Calibri" panose="020F0502020204030204" pitchFamily="34" charset="0"/>
              </a:rPr>
              <a:t> Filter to get the wanted harmonics and to suppress stray signals</a:t>
            </a:r>
          </a:p>
          <a:p>
            <a:pPr algn="l" eaLnBrk="1" hangingPunct="1">
              <a:lnSpc>
                <a:spcPct val="80000"/>
              </a:lnSpc>
              <a:spcBef>
                <a:spcPct val="20000"/>
              </a:spcBef>
              <a:buFont typeface="Wingdings" pitchFamily="2" charset="2"/>
              <a:buChar char="Ø"/>
            </a:pPr>
            <a:r>
              <a:rPr lang="en-US" altLang="de-DE" dirty="0">
                <a:latin typeface="Calibri" panose="020F0502020204030204" pitchFamily="34" charset="0"/>
                <a:cs typeface="Calibri" panose="020F0502020204030204" pitchFamily="34" charset="0"/>
              </a:rPr>
              <a:t> ADC: digitalization </a:t>
            </a:r>
            <a:r>
              <a:rPr lang="en-US" altLang="de-DE" dirty="0">
                <a:latin typeface="Calibri" panose="020F0502020204030204" pitchFamily="34" charset="0"/>
                <a:cs typeface="Calibri" panose="020F0502020204030204" pitchFamily="34" charset="0"/>
                <a:sym typeface="Symbol" panose="05050102010706020507" pitchFamily="18" charset="2"/>
              </a:rPr>
              <a:t></a:t>
            </a:r>
            <a:r>
              <a:rPr lang="en-US" altLang="de-DE" dirty="0">
                <a:latin typeface="Calibri" panose="020F0502020204030204" pitchFamily="34" charset="0"/>
                <a:cs typeface="Calibri" panose="020F0502020204030204" pitchFamily="34" charset="0"/>
              </a:rPr>
              <a:t> followed by calculation of </a:t>
            </a:r>
            <a:r>
              <a:rPr lang="en-US" altLang="de-DE" dirty="0" err="1">
                <a:latin typeface="Calibri" panose="020F0502020204030204" pitchFamily="34" charset="0"/>
                <a:cs typeface="Calibri" panose="020F0502020204030204" pitchFamily="34" charset="0"/>
              </a:rPr>
              <a:t>of</a:t>
            </a:r>
            <a:r>
              <a:rPr lang="en-US" altLang="de-DE" dirty="0">
                <a:latin typeface="Calibri" panose="020F0502020204030204" pitchFamily="34" charset="0"/>
                <a:cs typeface="Calibri" panose="020F0502020204030204" pitchFamily="34" charset="0"/>
              </a:rPr>
              <a:t> </a:t>
            </a:r>
            <a:r>
              <a:rPr lang="el-GR" altLang="de-DE" b="1" i="1" dirty="0">
                <a:latin typeface="Calibri" panose="020F0502020204030204" pitchFamily="34" charset="0"/>
                <a:cs typeface="Calibri" panose="020F0502020204030204" pitchFamily="34" charset="0"/>
              </a:rPr>
              <a:t>Δ</a:t>
            </a:r>
            <a:r>
              <a:rPr lang="en-US" altLang="de-DE" b="1" i="1" dirty="0">
                <a:latin typeface="Calibri" panose="020F0502020204030204" pitchFamily="34" charset="0"/>
                <a:cs typeface="Calibri" panose="020F0502020204030204" pitchFamily="34" charset="0"/>
              </a:rPr>
              <a:t>U /</a:t>
            </a:r>
            <a:r>
              <a:rPr lang="el-GR" altLang="de-DE" b="1" i="1" dirty="0">
                <a:latin typeface="Calibri" panose="020F0502020204030204" pitchFamily="34" charset="0"/>
                <a:cs typeface="Calibri" panose="020F0502020204030204" pitchFamily="34" charset="0"/>
              </a:rPr>
              <a:t>Σ</a:t>
            </a:r>
            <a:r>
              <a:rPr lang="en-US" altLang="de-DE" b="1" i="1" dirty="0">
                <a:latin typeface="Calibri" panose="020F0502020204030204" pitchFamily="34" charset="0"/>
                <a:cs typeface="Calibri" panose="020F0502020204030204" pitchFamily="34" charset="0"/>
              </a:rPr>
              <a:t>U</a:t>
            </a:r>
            <a:r>
              <a:rPr lang="en-US" altLang="de-DE" sz="2400" baseline="-25000" dirty="0">
                <a:latin typeface="Calibri" panose="020F0502020204030204" pitchFamily="34" charset="0"/>
                <a:cs typeface="Calibri" panose="020F0502020204030204" pitchFamily="34" charset="0"/>
              </a:rPr>
              <a:t> </a:t>
            </a:r>
            <a:endParaRPr lang="en-US" altLang="de-DE" i="1" dirty="0">
              <a:latin typeface="Calibri" panose="020F0502020204030204" pitchFamily="34" charset="0"/>
              <a:cs typeface="Calibri" panose="020F0502020204030204" pitchFamily="34" charset="0"/>
            </a:endParaRPr>
          </a:p>
          <a:p>
            <a:pPr algn="l" eaLnBrk="1" hangingPunct="1">
              <a:spcBef>
                <a:spcPct val="20000"/>
              </a:spcBef>
            </a:pPr>
            <a:r>
              <a:rPr lang="en-US" altLang="de-DE" dirty="0">
                <a:latin typeface="Calibri" panose="020F0502020204030204" pitchFamily="34" charset="0"/>
                <a:cs typeface="Calibri" panose="020F0502020204030204" pitchFamily="34" charset="0"/>
              </a:rPr>
              <a:t>.</a:t>
            </a:r>
          </a:p>
        </p:txBody>
      </p:sp>
      <p:sp>
        <p:nvSpPr>
          <p:cNvPr id="337926" name="Text Box 6"/>
          <p:cNvSpPr txBox="1">
            <a:spLocks noChangeArrowheads="1"/>
          </p:cNvSpPr>
          <p:nvPr/>
        </p:nvSpPr>
        <p:spPr bwMode="auto">
          <a:xfrm>
            <a:off x="34925" y="5092317"/>
            <a:ext cx="8785225" cy="10950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008000"/>
                </a:solidFill>
                <a:latin typeface="Calibri" panose="020F0502020204030204" pitchFamily="34" charset="0"/>
                <a:cs typeface="Calibri" panose="020F0502020204030204" pitchFamily="34" charset="0"/>
              </a:rPr>
              <a:t>Advantage:</a:t>
            </a:r>
            <a:r>
              <a:rPr lang="en-US" altLang="de-DE" dirty="0">
                <a:solidFill>
                  <a:schemeClr val="tx2"/>
                </a:solidFill>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Bunch-by-bunch possible, versatile post-processing possible </a:t>
            </a:r>
          </a:p>
          <a:p>
            <a:pPr algn="l" eaLnBrk="1" hangingPunct="1">
              <a:lnSpc>
                <a:spcPct val="80000"/>
              </a:lnSpc>
              <a:buFont typeface="Wingdings" pitchFamily="2" charset="2"/>
              <a:buNone/>
            </a:pPr>
            <a:r>
              <a:rPr lang="en-US" altLang="de-DE" b="1" dirty="0">
                <a:solidFill>
                  <a:srgbClr val="FF0000"/>
                </a:solidFill>
                <a:latin typeface="Calibri" panose="020F0502020204030204" pitchFamily="34" charset="0"/>
                <a:cs typeface="Calibri" panose="020F0502020204030204" pitchFamily="34" charset="0"/>
              </a:rPr>
              <a:t>Disadvantage:</a:t>
            </a:r>
            <a:r>
              <a:rPr lang="en-US" altLang="de-DE" dirty="0">
                <a:solidFill>
                  <a:schemeClr val="tx2"/>
                </a:solidFill>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Resolution down to </a:t>
            </a: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 100 µm for linear-cut, i.e. </a:t>
            </a:r>
            <a:r>
              <a:rPr lang="en-US" altLang="de-DE" dirty="0">
                <a:latin typeface="Calibri" panose="020F0502020204030204" pitchFamily="34" charset="0"/>
                <a:cs typeface="Calibri" panose="020F0502020204030204" pitchFamily="34" charset="0"/>
                <a:sym typeface="Symbol" pitchFamily="18" charset="2"/>
              </a:rPr>
              <a:t>0.1% of aperture</a:t>
            </a:r>
            <a:r>
              <a:rPr lang="en-US" altLang="de-DE" dirty="0">
                <a:latin typeface="Calibri" panose="020F0502020204030204" pitchFamily="34" charset="0"/>
                <a:cs typeface="Calibri" panose="020F0502020204030204" pitchFamily="34" charset="0"/>
              </a:rPr>
              <a:t>, </a:t>
            </a:r>
          </a:p>
          <a:p>
            <a:pPr algn="l" eaLnBrk="1" hangingPunct="1">
              <a:lnSpc>
                <a:spcPct val="80000"/>
              </a:lnSpc>
              <a:buFont typeface="Wingdings" pitchFamily="2" charset="2"/>
              <a:buNone/>
            </a:pPr>
            <a:r>
              <a:rPr lang="en-US" altLang="de-DE" dirty="0">
                <a:latin typeface="Calibri" panose="020F0502020204030204" pitchFamily="34" charset="0"/>
                <a:cs typeface="Calibri" panose="020F0502020204030204" pitchFamily="34" charset="0"/>
              </a:rPr>
              <a:t>                          resolution is worse than narrowband processing</a:t>
            </a:r>
          </a:p>
        </p:txBody>
      </p:sp>
      <p:pic>
        <p:nvPicPr>
          <p:cNvPr id="29703" name="Picture 7"/>
          <p:cNvPicPr>
            <a:picLocks noChangeAspect="1" noChangeArrowheads="1"/>
          </p:cNvPicPr>
          <p:nvPr/>
        </p:nvPicPr>
        <p:blipFill>
          <a:blip r:embed="rId3">
            <a:lum bright="-6000" contrast="24000"/>
            <a:extLst>
              <a:ext uri="{28A0092B-C50C-407E-A947-70E740481C1C}">
                <a14:useLocalDpi xmlns:a14="http://schemas.microsoft.com/office/drawing/2010/main" val="0"/>
              </a:ext>
            </a:extLst>
          </a:blip>
          <a:srcRect/>
          <a:stretch>
            <a:fillRect/>
          </a:stretch>
        </p:blipFill>
        <p:spPr bwMode="auto">
          <a:xfrm>
            <a:off x="882650" y="896554"/>
            <a:ext cx="6605588" cy="2595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6"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Narrowband Processing for improved Signal-to-Noise</a:t>
            </a:r>
          </a:p>
        </p:txBody>
      </p:sp>
      <p:sp>
        <p:nvSpPr>
          <p:cNvPr id="30724" name="Text Box 3"/>
          <p:cNvSpPr txBox="1">
            <a:spLocks noChangeArrowheads="1"/>
          </p:cNvSpPr>
          <p:nvPr/>
        </p:nvSpPr>
        <p:spPr bwMode="auto">
          <a:xfrm>
            <a:off x="125413" y="1169400"/>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30725" name="Rectangle 4"/>
          <p:cNvSpPr>
            <a:spLocks noChangeArrowheads="1"/>
          </p:cNvSpPr>
          <p:nvPr/>
        </p:nvSpPr>
        <p:spPr bwMode="auto">
          <a:xfrm>
            <a:off x="144463" y="3614150"/>
            <a:ext cx="8964612" cy="17895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spcBef>
                <a:spcPct val="20000"/>
              </a:spcBef>
              <a:buFont typeface="Wingdings" pitchFamily="2" charset="2"/>
              <a:buNone/>
            </a:pPr>
            <a:r>
              <a:rPr lang="en-US" altLang="de-DE" dirty="0">
                <a:solidFill>
                  <a:srgbClr val="0000FF"/>
                </a:solidFill>
                <a:latin typeface="Calibri" panose="020F0502020204030204" pitchFamily="34" charset="0"/>
                <a:cs typeface="Calibri" panose="020F0502020204030204" pitchFamily="34" charset="0"/>
              </a:rPr>
              <a:t>Narrowband processing equals heterodyne receiver (e.g. AM-radio or spectrum analyzer)</a:t>
            </a:r>
            <a:endParaRPr lang="en-US" altLang="de-DE" dirty="0">
              <a:latin typeface="Calibri" panose="020F0502020204030204" pitchFamily="34" charset="0"/>
              <a:cs typeface="Calibri" panose="020F0502020204030204" pitchFamily="34" charset="0"/>
            </a:endParaRPr>
          </a:p>
          <a:p>
            <a:pPr algn="l" eaLnBrk="1" hangingPunct="1">
              <a:lnSpc>
                <a:spcPct val="80000"/>
              </a:lnSpc>
              <a:spcBef>
                <a:spcPct val="20000"/>
              </a:spcBef>
              <a:buFont typeface="Wingdings" pitchFamily="2" charset="2"/>
              <a:buChar char="Ø"/>
            </a:pPr>
            <a:r>
              <a:rPr lang="en-US" altLang="de-DE" dirty="0">
                <a:latin typeface="Calibri" panose="020F0502020204030204" pitchFamily="34" charset="0"/>
                <a:cs typeface="Calibri" panose="020F0502020204030204" pitchFamily="34" charset="0"/>
              </a:rPr>
              <a:t> Attenuator/amplifier</a:t>
            </a:r>
          </a:p>
          <a:p>
            <a:pPr algn="l" eaLnBrk="1" hangingPunct="1">
              <a:lnSpc>
                <a:spcPct val="80000"/>
              </a:lnSpc>
              <a:spcBef>
                <a:spcPct val="20000"/>
              </a:spcBef>
              <a:buFont typeface="Wingdings" pitchFamily="2" charset="2"/>
              <a:buChar char="Ø"/>
            </a:pPr>
            <a:r>
              <a:rPr lang="en-US" altLang="de-DE" dirty="0">
                <a:latin typeface="Calibri" panose="020F0502020204030204" pitchFamily="34" charset="0"/>
                <a:cs typeface="Calibri" panose="020F0502020204030204" pitchFamily="34" charset="0"/>
              </a:rPr>
              <a:t> Mixing with accelerating frequency </a:t>
            </a:r>
            <a:r>
              <a:rPr lang="en-US" altLang="de-DE" b="1" i="1" dirty="0" err="1">
                <a:latin typeface="Calibri" panose="020F0502020204030204" pitchFamily="34" charset="0"/>
                <a:cs typeface="Calibri" panose="020F0502020204030204" pitchFamily="34" charset="0"/>
              </a:rPr>
              <a:t>f</a:t>
            </a:r>
            <a:r>
              <a:rPr lang="en-US" altLang="de-DE" sz="2400" b="1" i="1" baseline="-25000" dirty="0" err="1">
                <a:latin typeface="Calibri" panose="020F0502020204030204" pitchFamily="34" charset="0"/>
                <a:cs typeface="Calibri" panose="020F0502020204030204" pitchFamily="34" charset="0"/>
              </a:rPr>
              <a:t>rf</a:t>
            </a:r>
            <a:r>
              <a:rPr lang="en-US" altLang="de-DE" sz="2400" b="1" baseline="-25000"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Symbol" pitchFamily="18" charset="2"/>
              </a:rPr>
              <a:t> signal with sum and difference frequency </a:t>
            </a:r>
          </a:p>
          <a:p>
            <a:pPr algn="l" eaLnBrk="1" hangingPunct="1">
              <a:lnSpc>
                <a:spcPct val="80000"/>
              </a:lnSpc>
              <a:spcBef>
                <a:spcPct val="20000"/>
              </a:spcBef>
              <a:buFont typeface="Wingdings" pitchFamily="2" charset="2"/>
              <a:buChar char="Ø"/>
            </a:pPr>
            <a:r>
              <a:rPr lang="en-US" altLang="de-DE" dirty="0">
                <a:latin typeface="Calibri" panose="020F0502020204030204" pitchFamily="34" charset="0"/>
                <a:cs typeface="Calibri" panose="020F0502020204030204" pitchFamily="34" charset="0"/>
              </a:rPr>
              <a:t> Bandpass filter of the mixed signal (</a:t>
            </a:r>
            <a:r>
              <a:rPr lang="en-US" altLang="de-DE" dirty="0" err="1">
                <a:latin typeface="Calibri" panose="020F0502020204030204" pitchFamily="34" charset="0"/>
                <a:cs typeface="Calibri" panose="020F0502020204030204" pitchFamily="34" charset="0"/>
              </a:rPr>
              <a:t>e.g</a:t>
            </a:r>
            <a:r>
              <a:rPr lang="en-US" altLang="de-DE" dirty="0">
                <a:latin typeface="Calibri" panose="020F0502020204030204" pitchFamily="34" charset="0"/>
                <a:cs typeface="Calibri" panose="020F0502020204030204" pitchFamily="34" charset="0"/>
              </a:rPr>
              <a:t> at 10.7 MHz)</a:t>
            </a:r>
          </a:p>
          <a:p>
            <a:pPr algn="l" eaLnBrk="1" hangingPunct="1">
              <a:lnSpc>
                <a:spcPct val="80000"/>
              </a:lnSpc>
              <a:spcBef>
                <a:spcPct val="20000"/>
              </a:spcBef>
              <a:buFont typeface="Wingdings" pitchFamily="2" charset="2"/>
              <a:buChar char="Ø"/>
            </a:pPr>
            <a:r>
              <a:rPr lang="en-US" altLang="de-DE" dirty="0">
                <a:latin typeface="Calibri" panose="020F0502020204030204" pitchFamily="34" charset="0"/>
                <a:cs typeface="Calibri" panose="020F0502020204030204" pitchFamily="34" charset="0"/>
              </a:rPr>
              <a:t> Rectifier: synchronous detector</a:t>
            </a:r>
          </a:p>
          <a:p>
            <a:pPr algn="l" eaLnBrk="1" hangingPunct="1">
              <a:lnSpc>
                <a:spcPct val="70000"/>
              </a:lnSpc>
              <a:spcBef>
                <a:spcPct val="20000"/>
              </a:spcBef>
              <a:buFont typeface="Wingdings" pitchFamily="2" charset="2"/>
              <a:buChar char="Ø"/>
            </a:pPr>
            <a:r>
              <a:rPr lang="en-US" altLang="de-DE" dirty="0">
                <a:latin typeface="Calibri" panose="020F0502020204030204" pitchFamily="34" charset="0"/>
                <a:cs typeface="Calibri" panose="020F0502020204030204" pitchFamily="34" charset="0"/>
              </a:rPr>
              <a:t> ADC: digitalization </a:t>
            </a:r>
            <a:r>
              <a:rPr lang="en-US" altLang="de-DE" sz="2400" dirty="0">
                <a:latin typeface="Calibri" panose="020F0502020204030204" pitchFamily="34" charset="0"/>
                <a:cs typeface="Calibri" panose="020F0502020204030204" pitchFamily="34" charset="0"/>
              </a:rPr>
              <a:t>→</a:t>
            </a:r>
            <a:r>
              <a:rPr lang="en-US" altLang="de-DE" dirty="0">
                <a:latin typeface="Calibri" panose="020F0502020204030204" pitchFamily="34" charset="0"/>
                <a:cs typeface="Calibri" panose="020F0502020204030204" pitchFamily="34" charset="0"/>
              </a:rPr>
              <a:t> followed calculation of </a:t>
            </a:r>
            <a:r>
              <a:rPr lang="el-GR" altLang="de-DE" b="1" i="1" dirty="0">
                <a:latin typeface="Calibri" panose="020F0502020204030204" pitchFamily="34" charset="0"/>
                <a:cs typeface="Calibri" panose="020F0502020204030204" pitchFamily="34" charset="0"/>
              </a:rPr>
              <a:t>Δ</a:t>
            </a:r>
            <a:r>
              <a:rPr lang="de-DE" altLang="de-DE" b="1" i="1" dirty="0">
                <a:latin typeface="Calibri" panose="020F0502020204030204" pitchFamily="34" charset="0"/>
                <a:cs typeface="Calibri" panose="020F0502020204030204" pitchFamily="34" charset="0"/>
              </a:rPr>
              <a:t>U</a:t>
            </a:r>
            <a:r>
              <a:rPr lang="en-US" altLang="de-DE" b="1" i="1" dirty="0">
                <a:latin typeface="Calibri" panose="020F0502020204030204" pitchFamily="34" charset="0"/>
                <a:cs typeface="Calibri" panose="020F0502020204030204" pitchFamily="34" charset="0"/>
              </a:rPr>
              <a:t>/</a:t>
            </a:r>
            <a:r>
              <a:rPr lang="el-GR" altLang="de-DE" b="1" i="1" dirty="0">
                <a:latin typeface="Calibri" panose="020F0502020204030204" pitchFamily="34" charset="0"/>
                <a:cs typeface="Calibri" panose="020F0502020204030204" pitchFamily="34" charset="0"/>
              </a:rPr>
              <a:t>Σ</a:t>
            </a:r>
            <a:r>
              <a:rPr lang="en-US" altLang="de-DE" b="1" i="1" dirty="0">
                <a:latin typeface="Calibri" panose="020F0502020204030204" pitchFamily="34" charset="0"/>
                <a:cs typeface="Calibri" panose="020F0502020204030204" pitchFamily="34" charset="0"/>
              </a:rPr>
              <a:t>U</a:t>
            </a:r>
          </a:p>
        </p:txBody>
      </p:sp>
      <p:sp>
        <p:nvSpPr>
          <p:cNvPr id="339974" name="Text Box 6"/>
          <p:cNvSpPr txBox="1">
            <a:spLocks noChangeArrowheads="1"/>
          </p:cNvSpPr>
          <p:nvPr/>
        </p:nvSpPr>
        <p:spPr bwMode="auto">
          <a:xfrm>
            <a:off x="107950" y="5319125"/>
            <a:ext cx="9036050" cy="946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spcBef>
                <a:spcPct val="20000"/>
              </a:spcBef>
              <a:buFont typeface="Wingdings" pitchFamily="2" charset="2"/>
              <a:buNone/>
            </a:pPr>
            <a:r>
              <a:rPr lang="en-US" altLang="de-DE" b="1" dirty="0">
                <a:solidFill>
                  <a:srgbClr val="008000"/>
                </a:solidFill>
                <a:latin typeface="Calibri" panose="020F0502020204030204" pitchFamily="34" charset="0"/>
                <a:cs typeface="Calibri" panose="020F0502020204030204" pitchFamily="34" charset="0"/>
              </a:rPr>
              <a:t>Advantage:</a:t>
            </a:r>
            <a:r>
              <a:rPr lang="en-US" altLang="de-DE" dirty="0">
                <a:solidFill>
                  <a:schemeClr val="tx2"/>
                </a:solidFill>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Spatial resolution about 100 time better than broadband processing</a:t>
            </a:r>
          </a:p>
          <a:p>
            <a:pPr algn="l" eaLnBrk="1" hangingPunct="1">
              <a:lnSpc>
                <a:spcPct val="90000"/>
              </a:lnSpc>
              <a:spcBef>
                <a:spcPct val="20000"/>
              </a:spcBef>
              <a:buFont typeface="Wingdings" pitchFamily="2" charset="2"/>
              <a:buNone/>
            </a:pPr>
            <a:r>
              <a:rPr lang="en-US" altLang="de-DE" b="1" dirty="0">
                <a:solidFill>
                  <a:srgbClr val="FF0000"/>
                </a:solidFill>
                <a:latin typeface="Calibri" panose="020F0502020204030204" pitchFamily="34" charset="0"/>
                <a:cs typeface="Calibri" panose="020F0502020204030204" pitchFamily="34" charset="0"/>
              </a:rPr>
              <a:t>Disadvantage:</a:t>
            </a:r>
            <a:r>
              <a:rPr lang="en-US" altLang="de-DE" dirty="0">
                <a:solidFill>
                  <a:schemeClr val="tx2"/>
                </a:solidFill>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No turn-by-turn diagnosis, due to mixing = ’long averaging time’</a:t>
            </a:r>
          </a:p>
          <a:p>
            <a:pPr algn="l" eaLnBrk="1" hangingPunct="1">
              <a:lnSpc>
                <a:spcPct val="90000"/>
              </a:lnSpc>
              <a:spcBef>
                <a:spcPct val="20000"/>
              </a:spcBef>
              <a:buFont typeface="Wingdings" pitchFamily="2" charset="2"/>
              <a:buNone/>
            </a:pPr>
            <a:r>
              <a:rPr lang="en-US" altLang="de-DE" dirty="0">
                <a:latin typeface="Calibri" panose="020F0502020204030204" pitchFamily="34" charset="0"/>
                <a:cs typeface="Calibri" panose="020F0502020204030204" pitchFamily="34" charset="0"/>
              </a:rPr>
              <a:t>For non-relativistic p-synchrotron: </a:t>
            </a:r>
            <a:r>
              <a:rPr lang="en-US" altLang="de-DE" dirty="0">
                <a:latin typeface="Calibri" panose="020F0502020204030204" pitchFamily="34" charset="0"/>
                <a:cs typeface="Calibri" panose="020F0502020204030204" pitchFamily="34" charset="0"/>
                <a:sym typeface="Symbol" pitchFamily="18" charset="2"/>
              </a:rPr>
              <a:t> variable </a:t>
            </a:r>
            <a:r>
              <a:rPr lang="en-US" altLang="de-DE" b="1" i="1" dirty="0" err="1">
                <a:latin typeface="Calibri" panose="020F0502020204030204" pitchFamily="34" charset="0"/>
                <a:cs typeface="Calibri" panose="020F0502020204030204" pitchFamily="34" charset="0"/>
                <a:sym typeface="Symbol" pitchFamily="18" charset="2"/>
              </a:rPr>
              <a:t>f</a:t>
            </a:r>
            <a:r>
              <a:rPr lang="en-US" altLang="de-DE" sz="2400" b="1" i="1" baseline="-25000" dirty="0" err="1">
                <a:latin typeface="Calibri" panose="020F0502020204030204" pitchFamily="34" charset="0"/>
                <a:cs typeface="Calibri" panose="020F0502020204030204" pitchFamily="34" charset="0"/>
                <a:sym typeface="Symbol" pitchFamily="18" charset="2"/>
              </a:rPr>
              <a:t>rf</a:t>
            </a:r>
            <a:r>
              <a:rPr lang="en-US" altLang="de-DE" b="1" dirty="0">
                <a:latin typeface="Calibri" panose="020F0502020204030204" pitchFamily="34" charset="0"/>
                <a:cs typeface="Calibri" panose="020F0502020204030204" pitchFamily="34" charset="0"/>
                <a:sym typeface="Symbol" pitchFamily="18" charset="2"/>
              </a:rPr>
              <a:t> </a:t>
            </a:r>
            <a:r>
              <a:rPr lang="en-US" altLang="de-DE" dirty="0">
                <a:latin typeface="Calibri" panose="020F0502020204030204" pitchFamily="34" charset="0"/>
                <a:cs typeface="Calibri" panose="020F0502020204030204" pitchFamily="34" charset="0"/>
                <a:sym typeface="Symbol" pitchFamily="18" charset="2"/>
              </a:rPr>
              <a:t>leads via mixing to constant intermediate freq.</a:t>
            </a:r>
            <a:endParaRPr lang="en-US" altLang="de-DE" dirty="0">
              <a:latin typeface="Calibri" panose="020F0502020204030204" pitchFamily="34" charset="0"/>
              <a:cs typeface="Calibri" panose="020F0502020204030204" pitchFamily="34" charset="0"/>
            </a:endParaRPr>
          </a:p>
        </p:txBody>
      </p:sp>
      <p:pic>
        <p:nvPicPr>
          <p:cNvPr id="30727" name="Picture 7"/>
          <p:cNvPicPr>
            <a:picLocks noChangeAspect="1" noChangeArrowheads="1"/>
          </p:cNvPicPr>
          <p:nvPr/>
        </p:nvPicPr>
        <p:blipFill>
          <a:blip r:embed="rId3">
            <a:lum bright="-12000" contrast="24000"/>
            <a:extLst>
              <a:ext uri="{28A0092B-C50C-407E-A947-70E740481C1C}">
                <a14:useLocalDpi xmlns:a14="http://schemas.microsoft.com/office/drawing/2010/main" val="0"/>
              </a:ext>
            </a:extLst>
          </a:blip>
          <a:srcRect/>
          <a:stretch>
            <a:fillRect/>
          </a:stretch>
        </p:blipFill>
        <p:spPr bwMode="auto">
          <a:xfrm>
            <a:off x="844550" y="850313"/>
            <a:ext cx="6845300" cy="2830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99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974" grpId="0"/>
    </p:bld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 name="Foliennummernplatzhalter 1"/>
          <p:cNvSpPr>
            <a:spLocks noGrp="1"/>
          </p:cNvSpPr>
          <p:nvPr>
            <p:ph type="sldNum" sz="quarter" idx="4294967295"/>
          </p:nvPr>
        </p:nvSpPr>
        <p:spPr>
          <a:xfrm>
            <a:off x="0" y="-185197"/>
            <a:ext cx="0" cy="0"/>
          </a:xfrm>
        </p:spPr>
        <p:txBody>
          <a:bodyPr/>
          <a:lstStyle/>
          <a:p>
            <a:pPr>
              <a:defRPr/>
            </a:pPr>
            <a:endParaRPr lang="en-US" dirty="0">
              <a:latin typeface="Calibri" panose="020F0502020204030204" pitchFamily="34" charset="0"/>
              <a:cs typeface="Calibri" panose="020F0502020204030204" pitchFamily="34" charset="0"/>
            </a:endParaRPr>
          </a:p>
        </p:txBody>
      </p:sp>
      <p:sp>
        <p:nvSpPr>
          <p:cNvPr id="31747"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Excurse: Mixer and Synchronous Detector</a:t>
            </a:r>
          </a:p>
        </p:txBody>
      </p:sp>
      <p:sp>
        <p:nvSpPr>
          <p:cNvPr id="31748" name="Text Box 3"/>
          <p:cNvSpPr txBox="1">
            <a:spLocks noChangeArrowheads="1"/>
          </p:cNvSpPr>
          <p:nvPr/>
        </p:nvSpPr>
        <p:spPr bwMode="auto">
          <a:xfrm>
            <a:off x="125413" y="1157828"/>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31749" name="Rectangle 4"/>
          <p:cNvSpPr>
            <a:spLocks noChangeArrowheads="1"/>
          </p:cNvSpPr>
          <p:nvPr/>
        </p:nvSpPr>
        <p:spPr bwMode="auto">
          <a:xfrm>
            <a:off x="130175" y="692723"/>
            <a:ext cx="91440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i="1" dirty="0">
                <a:solidFill>
                  <a:srgbClr val="0000FF"/>
                </a:solidFill>
                <a:latin typeface="Calibri" panose="020F0502020204030204" pitchFamily="34" charset="0"/>
                <a:cs typeface="Calibri" panose="020F0502020204030204" pitchFamily="34" charset="0"/>
              </a:rPr>
              <a:t>Mixer:</a:t>
            </a:r>
            <a:r>
              <a:rPr lang="en-US" altLang="de-DE" sz="2000" dirty="0">
                <a:solidFill>
                  <a:srgbClr val="0000FF"/>
                </a:solidFill>
                <a:latin typeface="Calibri" panose="020F0502020204030204" pitchFamily="34" charset="0"/>
                <a:cs typeface="Calibri" panose="020F0502020204030204" pitchFamily="34" charset="0"/>
              </a:rPr>
              <a:t> </a:t>
            </a:r>
            <a:r>
              <a:rPr lang="en-US" altLang="de-DE" sz="2000" dirty="0">
                <a:latin typeface="Calibri" panose="020F0502020204030204" pitchFamily="34" charset="0"/>
                <a:cs typeface="Calibri" panose="020F0502020204030204" pitchFamily="34" charset="0"/>
              </a:rPr>
              <a:t>A passive </a:t>
            </a:r>
            <a:r>
              <a:rPr lang="en-US" altLang="de-DE" sz="2000" dirty="0" err="1">
                <a:latin typeface="Calibri" panose="020F0502020204030204" pitchFamily="34" charset="0"/>
                <a:cs typeface="Calibri" panose="020F0502020204030204" pitchFamily="34" charset="0"/>
              </a:rPr>
              <a:t>rf</a:t>
            </a:r>
            <a:r>
              <a:rPr lang="en-US" altLang="de-DE" sz="2000" dirty="0">
                <a:latin typeface="Calibri" panose="020F0502020204030204" pitchFamily="34" charset="0"/>
                <a:cs typeface="Calibri" panose="020F0502020204030204" pitchFamily="34" charset="0"/>
              </a:rPr>
              <a:t> device with</a:t>
            </a:r>
          </a:p>
          <a:p>
            <a:pPr algn="l">
              <a:lnSpc>
                <a:spcPct val="70000"/>
              </a:lnSpc>
              <a:buFont typeface="Wingdings" pitchFamily="2" charset="2"/>
              <a:buChar char="Ø"/>
            </a:pPr>
            <a:r>
              <a:rPr lang="en-US" altLang="de-DE" sz="2000" dirty="0">
                <a:latin typeface="Calibri" panose="020F0502020204030204" pitchFamily="34" charset="0"/>
                <a:cs typeface="Calibri" panose="020F0502020204030204" pitchFamily="34" charset="0"/>
              </a:rPr>
              <a:t> Input RF (radio frequency): Signal of investigation </a:t>
            </a:r>
          </a:p>
          <a:p>
            <a:pPr algn="l">
              <a:lnSpc>
                <a:spcPct val="70000"/>
              </a:lnSpc>
              <a:buFont typeface="Wingdings" pitchFamily="2" charset="2"/>
              <a:buChar char="Ø"/>
            </a:pPr>
            <a:r>
              <a:rPr lang="en-US" altLang="de-DE" sz="2000" dirty="0">
                <a:latin typeface="Calibri" panose="020F0502020204030204" pitchFamily="34" charset="0"/>
                <a:cs typeface="Calibri" panose="020F0502020204030204" pitchFamily="34" charset="0"/>
              </a:rPr>
              <a:t> Input LO (local oscillator): Fixed frequency</a:t>
            </a:r>
          </a:p>
          <a:p>
            <a:pPr algn="l">
              <a:lnSpc>
                <a:spcPct val="90000"/>
              </a:lnSpc>
              <a:buFont typeface="Wingdings" pitchFamily="2" charset="2"/>
              <a:buChar char="Ø"/>
            </a:pPr>
            <a:r>
              <a:rPr lang="en-US" altLang="de-DE" sz="2000" dirty="0">
                <a:latin typeface="Calibri" panose="020F0502020204030204" pitchFamily="34" charset="0"/>
                <a:cs typeface="Calibri" panose="020F0502020204030204" pitchFamily="34" charset="0"/>
              </a:rPr>
              <a:t> Output IF (intermediate frequency)</a:t>
            </a:r>
          </a:p>
        </p:txBody>
      </p:sp>
      <p:graphicFrame>
        <p:nvGraphicFramePr>
          <p:cNvPr id="31750" name="Object 5"/>
          <p:cNvGraphicFramePr>
            <a:graphicFrameLocks noChangeAspect="1"/>
          </p:cNvGraphicFramePr>
          <p:nvPr>
            <p:extLst>
              <p:ext uri="{D42A27DB-BD31-4B8C-83A1-F6EECF244321}">
                <p14:modId xmlns:p14="http://schemas.microsoft.com/office/powerpoint/2010/main" val="4117543339"/>
              </p:ext>
            </p:extLst>
          </p:nvPr>
        </p:nvGraphicFramePr>
        <p:xfrm>
          <a:off x="5780088" y="1020079"/>
          <a:ext cx="2852737" cy="433387"/>
        </p:xfrm>
        <a:graphic>
          <a:graphicData uri="http://schemas.openxmlformats.org/presentationml/2006/ole">
            <mc:AlternateContent xmlns:mc="http://schemas.openxmlformats.org/markup-compatibility/2006">
              <mc:Choice xmlns:v="urn:schemas-microsoft-com:vml" Requires="v">
                <p:oleObj spid="_x0000_s109876" name="Equation" r:id="rId3" imgW="1422400" imgH="215900" progId="Equation.3">
                  <p:embed/>
                </p:oleObj>
              </mc:Choice>
              <mc:Fallback>
                <p:oleObj name="Equation" r:id="rId3" imgW="1422400" imgH="215900" progId="Equation.3">
                  <p:embed/>
                  <p:pic>
                    <p:nvPicPr>
                      <p:cNvPr id="3175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0088" y="1020079"/>
                        <a:ext cx="2852737" cy="433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751" name="Object 6"/>
          <p:cNvGraphicFramePr>
            <a:graphicFrameLocks noChangeAspect="1"/>
          </p:cNvGraphicFramePr>
          <p:nvPr>
            <p:extLst>
              <p:ext uri="{D42A27DB-BD31-4B8C-83A1-F6EECF244321}">
                <p14:modId xmlns:p14="http://schemas.microsoft.com/office/powerpoint/2010/main" val="4241700931"/>
              </p:ext>
            </p:extLst>
          </p:nvPr>
        </p:nvGraphicFramePr>
        <p:xfrm>
          <a:off x="4933652" y="1406473"/>
          <a:ext cx="2827338" cy="458787"/>
        </p:xfrm>
        <a:graphic>
          <a:graphicData uri="http://schemas.openxmlformats.org/presentationml/2006/ole">
            <mc:AlternateContent xmlns:mc="http://schemas.openxmlformats.org/markup-compatibility/2006">
              <mc:Choice xmlns:v="urn:schemas-microsoft-com:vml" Requires="v">
                <p:oleObj spid="_x0000_s109877" name="Equation" r:id="rId5" imgW="1409700" imgH="228600" progId="Equation.3">
                  <p:embed/>
                </p:oleObj>
              </mc:Choice>
              <mc:Fallback>
                <p:oleObj name="Equation" r:id="rId5" imgW="1409700" imgH="228600" progId="Equation.3">
                  <p:embed/>
                  <p:pic>
                    <p:nvPicPr>
                      <p:cNvPr id="31751"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33652" y="1406473"/>
                        <a:ext cx="2827338" cy="458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752" name="Object 7"/>
          <p:cNvGraphicFramePr>
            <a:graphicFrameLocks noChangeAspect="1"/>
          </p:cNvGraphicFramePr>
          <p:nvPr>
            <p:extLst>
              <p:ext uri="{D42A27DB-BD31-4B8C-83A1-F6EECF244321}">
                <p14:modId xmlns:p14="http://schemas.microsoft.com/office/powerpoint/2010/main" val="3417587137"/>
              </p:ext>
            </p:extLst>
          </p:nvPr>
        </p:nvGraphicFramePr>
        <p:xfrm>
          <a:off x="865188" y="2218278"/>
          <a:ext cx="6931025" cy="917575"/>
        </p:xfrm>
        <a:graphic>
          <a:graphicData uri="http://schemas.openxmlformats.org/presentationml/2006/ole">
            <mc:AlternateContent xmlns:mc="http://schemas.openxmlformats.org/markup-compatibility/2006">
              <mc:Choice xmlns:v="urn:schemas-microsoft-com:vml" Requires="v">
                <p:oleObj spid="_x0000_s109878" name="Equation" r:id="rId7" imgW="3454400" imgH="457200" progId="Equation.3">
                  <p:embed/>
                </p:oleObj>
              </mc:Choice>
              <mc:Fallback>
                <p:oleObj name="Equation" r:id="rId7" imgW="3454400" imgH="457200" progId="Equation.3">
                  <p:embed/>
                  <p:pic>
                    <p:nvPicPr>
                      <p:cNvPr id="31752"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65188" y="2218278"/>
                        <a:ext cx="6931025" cy="917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753" name="Rectangle 8"/>
          <p:cNvSpPr>
            <a:spLocks noChangeArrowheads="1"/>
          </p:cNvSpPr>
          <p:nvPr/>
        </p:nvSpPr>
        <p:spPr bwMode="auto">
          <a:xfrm>
            <a:off x="163110" y="3137441"/>
            <a:ext cx="81002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a:latin typeface="Calibri" panose="020F0502020204030204" pitchFamily="34" charset="0"/>
                <a:cs typeface="Calibri" panose="020F0502020204030204" pitchFamily="34" charset="0"/>
                <a:sym typeface="Symbol" pitchFamily="18" charset="2"/>
              </a:rPr>
              <a:t> </a:t>
            </a:r>
            <a:r>
              <a:rPr lang="en-US" altLang="de-DE">
                <a:latin typeface="Calibri" panose="020F0502020204030204" pitchFamily="34" charset="0"/>
                <a:cs typeface="Calibri" panose="020F0502020204030204" pitchFamily="34" charset="0"/>
              </a:rPr>
              <a:t>Multiplication of both input signals, containing the sum and difference frequency.</a:t>
            </a:r>
          </a:p>
        </p:txBody>
      </p:sp>
      <p:sp>
        <p:nvSpPr>
          <p:cNvPr id="305161" name="Rectangle 9"/>
          <p:cNvSpPr>
            <a:spLocks noChangeArrowheads="1"/>
          </p:cNvSpPr>
          <p:nvPr/>
        </p:nvSpPr>
        <p:spPr bwMode="auto">
          <a:xfrm>
            <a:off x="182563" y="3603843"/>
            <a:ext cx="52466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i="1" dirty="0">
                <a:solidFill>
                  <a:srgbClr val="0000FF"/>
                </a:solidFill>
                <a:latin typeface="Calibri" panose="020F0502020204030204" pitchFamily="34" charset="0"/>
                <a:cs typeface="Calibri" panose="020F0502020204030204" pitchFamily="34" charset="0"/>
              </a:rPr>
              <a:t>Synchronous detector:</a:t>
            </a:r>
            <a:r>
              <a:rPr lang="en-US" altLang="de-DE" sz="2000" dirty="0">
                <a:solidFill>
                  <a:srgbClr val="0000FF"/>
                </a:solidFill>
                <a:latin typeface="Calibri" panose="020F0502020204030204" pitchFamily="34" charset="0"/>
                <a:cs typeface="Calibri" panose="020F0502020204030204" pitchFamily="34" charset="0"/>
              </a:rPr>
              <a:t> </a:t>
            </a:r>
            <a:r>
              <a:rPr lang="en-US" altLang="de-DE" sz="2000" dirty="0">
                <a:latin typeface="Calibri" panose="020F0502020204030204" pitchFamily="34" charset="0"/>
                <a:cs typeface="Calibri" panose="020F0502020204030204" pitchFamily="34" charset="0"/>
              </a:rPr>
              <a:t>A phase sensitive rectifier</a:t>
            </a:r>
          </a:p>
        </p:txBody>
      </p:sp>
      <p:grpSp>
        <p:nvGrpSpPr>
          <p:cNvPr id="12" name="Gruppieren 11"/>
          <p:cNvGrpSpPr/>
          <p:nvPr/>
        </p:nvGrpSpPr>
        <p:grpSpPr>
          <a:xfrm>
            <a:off x="7357417" y="1871492"/>
            <a:ext cx="1607071" cy="1012271"/>
            <a:chOff x="12265582" y="4336970"/>
            <a:chExt cx="2160240" cy="1360703"/>
          </a:xfrm>
        </p:grpSpPr>
        <p:cxnSp>
          <p:nvCxnSpPr>
            <p:cNvPr id="13" name="Gerade Verbindung 12"/>
            <p:cNvCxnSpPr/>
            <p:nvPr/>
          </p:nvCxnSpPr>
          <p:spPr bwMode="auto">
            <a:xfrm>
              <a:off x="12265582" y="4871150"/>
              <a:ext cx="720080" cy="0"/>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Ellipse 13"/>
            <p:cNvSpPr/>
            <p:nvPr/>
          </p:nvSpPr>
          <p:spPr bwMode="auto">
            <a:xfrm>
              <a:off x="12985662" y="4468572"/>
              <a:ext cx="720080" cy="698116"/>
            </a:xfrm>
            <a:prstGeom prst="ellipse">
              <a:avLst/>
            </a:prstGeom>
            <a:noFill/>
            <a:ln w="508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cxnSp>
          <p:nvCxnSpPr>
            <p:cNvPr id="15" name="Gerade Verbindung 14"/>
            <p:cNvCxnSpPr/>
            <p:nvPr/>
          </p:nvCxnSpPr>
          <p:spPr bwMode="auto">
            <a:xfrm flipH="1">
              <a:off x="13115664" y="4553425"/>
              <a:ext cx="473937" cy="567285"/>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Gerade Verbindung 15"/>
            <p:cNvCxnSpPr/>
            <p:nvPr/>
          </p:nvCxnSpPr>
          <p:spPr bwMode="auto">
            <a:xfrm flipH="1" flipV="1">
              <a:off x="13080427" y="4553425"/>
              <a:ext cx="509174" cy="564527"/>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Gerade Verbindung 16"/>
            <p:cNvCxnSpPr/>
            <p:nvPr/>
          </p:nvCxnSpPr>
          <p:spPr bwMode="auto">
            <a:xfrm flipV="1">
              <a:off x="13363320" y="5142461"/>
              <a:ext cx="0" cy="395945"/>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Gerade Verbindung 17"/>
            <p:cNvCxnSpPr/>
            <p:nvPr/>
          </p:nvCxnSpPr>
          <p:spPr bwMode="auto">
            <a:xfrm>
              <a:off x="13705742" y="4858192"/>
              <a:ext cx="720080" cy="0"/>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Textfeld 18"/>
            <p:cNvSpPr txBox="1"/>
            <p:nvPr/>
          </p:nvSpPr>
          <p:spPr>
            <a:xfrm>
              <a:off x="12393152" y="4342561"/>
              <a:ext cx="655770" cy="496459"/>
            </a:xfrm>
            <a:prstGeom prst="rect">
              <a:avLst/>
            </a:prstGeom>
            <a:noFill/>
          </p:spPr>
          <p:txBody>
            <a:bodyPr wrap="square" rtlCol="0">
              <a:spAutoFit/>
            </a:bodyPr>
            <a:lstStyle/>
            <a:p>
              <a:pPr algn="l"/>
              <a:r>
                <a:rPr lang="en-US" b="1" i="1" dirty="0">
                  <a:solidFill>
                    <a:srgbClr val="0000FF"/>
                  </a:solidFill>
                  <a:latin typeface="Calibri" panose="020F0502020204030204" pitchFamily="34" charset="0"/>
                  <a:cs typeface="Calibri" panose="020F0502020204030204" pitchFamily="34" charset="0"/>
                </a:rPr>
                <a:t>RF</a:t>
              </a:r>
            </a:p>
          </p:txBody>
        </p:sp>
        <p:sp>
          <p:nvSpPr>
            <p:cNvPr id="20" name="Textfeld 19"/>
            <p:cNvSpPr txBox="1"/>
            <p:nvPr/>
          </p:nvSpPr>
          <p:spPr>
            <a:xfrm>
              <a:off x="13758468" y="4336970"/>
              <a:ext cx="614628" cy="496459"/>
            </a:xfrm>
            <a:prstGeom prst="rect">
              <a:avLst/>
            </a:prstGeom>
            <a:noFill/>
          </p:spPr>
          <p:txBody>
            <a:bodyPr wrap="square" rtlCol="0">
              <a:spAutoFit/>
            </a:bodyPr>
            <a:lstStyle/>
            <a:p>
              <a:pPr algn="l"/>
              <a:r>
                <a:rPr lang="en-US" b="1" i="1" dirty="0">
                  <a:solidFill>
                    <a:srgbClr val="0000FF"/>
                  </a:solidFill>
                  <a:latin typeface="Calibri" panose="020F0502020204030204" pitchFamily="34" charset="0"/>
                  <a:cs typeface="Calibri" panose="020F0502020204030204" pitchFamily="34" charset="0"/>
                </a:rPr>
                <a:t>IF</a:t>
              </a:r>
            </a:p>
          </p:txBody>
        </p:sp>
        <p:sp>
          <p:nvSpPr>
            <p:cNvPr id="21" name="Textfeld 20"/>
            <p:cNvSpPr txBox="1"/>
            <p:nvPr/>
          </p:nvSpPr>
          <p:spPr>
            <a:xfrm>
              <a:off x="13438054" y="5201214"/>
              <a:ext cx="935041" cy="496459"/>
            </a:xfrm>
            <a:prstGeom prst="rect">
              <a:avLst/>
            </a:prstGeom>
            <a:noFill/>
          </p:spPr>
          <p:txBody>
            <a:bodyPr wrap="square" rtlCol="0">
              <a:spAutoFit/>
            </a:bodyPr>
            <a:lstStyle/>
            <a:p>
              <a:pPr algn="l"/>
              <a:r>
                <a:rPr lang="en-US" b="1" i="1" dirty="0">
                  <a:solidFill>
                    <a:srgbClr val="0000FF"/>
                  </a:solidFill>
                  <a:latin typeface="Calibri" panose="020F0502020204030204" pitchFamily="34" charset="0"/>
                  <a:cs typeface="Calibri" panose="020F0502020204030204" pitchFamily="34" charset="0"/>
                </a:rPr>
                <a:t>LO</a:t>
              </a:r>
            </a:p>
          </p:txBody>
        </p:sp>
      </p:grpSp>
      <p:grpSp>
        <p:nvGrpSpPr>
          <p:cNvPr id="52" name="Gruppieren 51"/>
          <p:cNvGrpSpPr/>
          <p:nvPr/>
        </p:nvGrpSpPr>
        <p:grpSpPr>
          <a:xfrm>
            <a:off x="449387" y="3963883"/>
            <a:ext cx="8299075" cy="2241540"/>
            <a:chOff x="665413" y="4283804"/>
            <a:chExt cx="8299075" cy="2241540"/>
          </a:xfrm>
        </p:grpSpPr>
        <p:pic>
          <p:nvPicPr>
            <p:cNvPr id="32210" name="Picture 466" descr="F:\Frankfurt Vorlesung\synchronous detector sine.png"/>
            <p:cNvPicPr>
              <a:picLocks noChangeAspect="1" noChangeArrowheads="1"/>
            </p:cNvPicPr>
            <p:nvPr/>
          </p:nvPicPr>
          <p:blipFill rotWithShape="1">
            <a:blip r:embed="rId9">
              <a:clrChange>
                <a:clrFrom>
                  <a:srgbClr val="FFFFFF"/>
                </a:clrFrom>
                <a:clrTo>
                  <a:srgbClr val="FFFFFF">
                    <a:alpha val="0"/>
                  </a:srgbClr>
                </a:clrTo>
              </a:clrChange>
              <a:extLst>
                <a:ext uri="{BEBA8EAE-BF5A-486C-A8C5-ECC9F3942E4B}">
                  <a14:imgProps xmlns:a14="http://schemas.microsoft.com/office/drawing/2010/main">
                    <a14:imgLayer r:embed="rId10">
                      <a14:imgEffect>
                        <a14:sharpenSoften amount="25000"/>
                      </a14:imgEffect>
                    </a14:imgLayer>
                  </a14:imgProps>
                </a:ext>
                <a:ext uri="{28A0092B-C50C-407E-A947-70E740481C1C}">
                  <a14:useLocalDpi xmlns:a14="http://schemas.microsoft.com/office/drawing/2010/main" val="0"/>
                </a:ext>
              </a:extLst>
            </a:blip>
            <a:srcRect l="49313" t="57932" r="29275" b="27701"/>
            <a:stretch/>
          </p:blipFill>
          <p:spPr bwMode="auto">
            <a:xfrm>
              <a:off x="4644008" y="4472959"/>
              <a:ext cx="1319534" cy="684233"/>
            </a:xfrm>
            <a:prstGeom prst="rect">
              <a:avLst/>
            </a:prstGeom>
            <a:noFill/>
            <a:extLst>
              <a:ext uri="{909E8E84-426E-40DD-AFC4-6F175D3DCCD1}">
                <a14:hiddenFill xmlns:a14="http://schemas.microsoft.com/office/drawing/2010/main">
                  <a:solidFill>
                    <a:srgbClr val="FFFFFF"/>
                  </a:solidFill>
                </a14:hiddenFill>
              </a:ext>
            </a:extLst>
          </p:spPr>
        </p:pic>
        <p:grpSp>
          <p:nvGrpSpPr>
            <p:cNvPr id="34" name="Gruppieren 33"/>
            <p:cNvGrpSpPr/>
            <p:nvPr/>
          </p:nvGrpSpPr>
          <p:grpSpPr>
            <a:xfrm>
              <a:off x="683570" y="4797153"/>
              <a:ext cx="5400599" cy="1368152"/>
              <a:chOff x="8845927" y="4260216"/>
              <a:chExt cx="7259535" cy="1839081"/>
            </a:xfrm>
          </p:grpSpPr>
          <p:cxnSp>
            <p:nvCxnSpPr>
              <p:cNvPr id="35" name="Gerade Verbindung 34"/>
              <p:cNvCxnSpPr/>
              <p:nvPr/>
            </p:nvCxnSpPr>
            <p:spPr bwMode="auto">
              <a:xfrm>
                <a:off x="8845927" y="4871150"/>
                <a:ext cx="4139735" cy="0"/>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 name="Ellipse 35"/>
              <p:cNvSpPr/>
              <p:nvPr/>
            </p:nvSpPr>
            <p:spPr bwMode="auto">
              <a:xfrm>
                <a:off x="12985662" y="4468572"/>
                <a:ext cx="720080" cy="798362"/>
              </a:xfrm>
              <a:prstGeom prst="ellipse">
                <a:avLst/>
              </a:prstGeom>
              <a:noFill/>
              <a:ln w="508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37" name="Gerade Verbindung 36"/>
              <p:cNvCxnSpPr>
                <a:stCxn id="36" idx="7"/>
              </p:cNvCxnSpPr>
              <p:nvPr/>
            </p:nvCxnSpPr>
            <p:spPr bwMode="auto">
              <a:xfrm flipH="1">
                <a:off x="13126352" y="4585489"/>
                <a:ext cx="473937" cy="567285"/>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Gerade Verbindung 37"/>
              <p:cNvCxnSpPr>
                <a:stCxn id="36" idx="5"/>
                <a:endCxn id="36" idx="1"/>
              </p:cNvCxnSpPr>
              <p:nvPr/>
            </p:nvCxnSpPr>
            <p:spPr bwMode="auto">
              <a:xfrm flipH="1" flipV="1">
                <a:off x="13091115" y="4585489"/>
                <a:ext cx="509174" cy="564527"/>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Gerade Verbindung 38"/>
              <p:cNvCxnSpPr/>
              <p:nvPr/>
            </p:nvCxnSpPr>
            <p:spPr bwMode="auto">
              <a:xfrm flipV="1">
                <a:off x="13345701" y="5266935"/>
                <a:ext cx="17619" cy="832362"/>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Gerade Verbindung 39"/>
              <p:cNvCxnSpPr/>
              <p:nvPr/>
            </p:nvCxnSpPr>
            <p:spPr bwMode="auto">
              <a:xfrm>
                <a:off x="13705742" y="4858192"/>
                <a:ext cx="2399720" cy="0"/>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Textfeld 40"/>
              <p:cNvSpPr txBox="1"/>
              <p:nvPr/>
            </p:nvSpPr>
            <p:spPr>
              <a:xfrm>
                <a:off x="12470582" y="4833185"/>
                <a:ext cx="655770" cy="496459"/>
              </a:xfrm>
              <a:prstGeom prst="rect">
                <a:avLst/>
              </a:prstGeom>
              <a:noFill/>
            </p:spPr>
            <p:txBody>
              <a:bodyPr wrap="square" rtlCol="0">
                <a:spAutoFit/>
              </a:bodyPr>
              <a:lstStyle/>
              <a:p>
                <a:pPr algn="l"/>
                <a:r>
                  <a:rPr lang="en-US" b="1" i="1" dirty="0">
                    <a:solidFill>
                      <a:srgbClr val="0000FF"/>
                    </a:solidFill>
                    <a:latin typeface="Calibri" panose="020F0502020204030204" pitchFamily="34" charset="0"/>
                  </a:rPr>
                  <a:t>RF</a:t>
                </a:r>
              </a:p>
            </p:txBody>
          </p:sp>
          <p:sp>
            <p:nvSpPr>
              <p:cNvPr id="42" name="Textfeld 41"/>
              <p:cNvSpPr txBox="1"/>
              <p:nvPr/>
            </p:nvSpPr>
            <p:spPr>
              <a:xfrm>
                <a:off x="13758468" y="4260216"/>
                <a:ext cx="614628" cy="496459"/>
              </a:xfrm>
              <a:prstGeom prst="rect">
                <a:avLst/>
              </a:prstGeom>
              <a:noFill/>
            </p:spPr>
            <p:txBody>
              <a:bodyPr wrap="square" rtlCol="0">
                <a:spAutoFit/>
              </a:bodyPr>
              <a:lstStyle/>
              <a:p>
                <a:pPr algn="l"/>
                <a:r>
                  <a:rPr lang="en-US" b="1" i="1" dirty="0">
                    <a:solidFill>
                      <a:srgbClr val="0000FF"/>
                    </a:solidFill>
                    <a:latin typeface="Calibri" panose="020F0502020204030204" pitchFamily="34" charset="0"/>
                  </a:rPr>
                  <a:t>IF</a:t>
                </a:r>
              </a:p>
            </p:txBody>
          </p:sp>
          <p:sp>
            <p:nvSpPr>
              <p:cNvPr id="43" name="Textfeld 42"/>
              <p:cNvSpPr txBox="1"/>
              <p:nvPr/>
            </p:nvSpPr>
            <p:spPr>
              <a:xfrm>
                <a:off x="13438054" y="5201214"/>
                <a:ext cx="935041" cy="496459"/>
              </a:xfrm>
              <a:prstGeom prst="rect">
                <a:avLst/>
              </a:prstGeom>
              <a:noFill/>
            </p:spPr>
            <p:txBody>
              <a:bodyPr wrap="square" rtlCol="0">
                <a:spAutoFit/>
              </a:bodyPr>
              <a:lstStyle/>
              <a:p>
                <a:pPr algn="l"/>
                <a:r>
                  <a:rPr lang="en-US" b="1" i="1" dirty="0">
                    <a:solidFill>
                      <a:srgbClr val="0000FF"/>
                    </a:solidFill>
                    <a:latin typeface="Calibri" panose="020F0502020204030204" pitchFamily="34" charset="0"/>
                  </a:rPr>
                  <a:t>LO</a:t>
                </a:r>
              </a:p>
            </p:txBody>
          </p:sp>
        </p:grpSp>
        <p:cxnSp>
          <p:nvCxnSpPr>
            <p:cNvPr id="45" name="Gerade Verbindung 44"/>
            <p:cNvCxnSpPr/>
            <p:nvPr/>
          </p:nvCxnSpPr>
          <p:spPr bwMode="auto">
            <a:xfrm flipV="1">
              <a:off x="1115616" y="5288801"/>
              <a:ext cx="0" cy="876503"/>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Gerade Verbindung 46"/>
            <p:cNvCxnSpPr>
              <a:stCxn id="49" idx="3"/>
            </p:cNvCxnSpPr>
            <p:nvPr/>
          </p:nvCxnSpPr>
          <p:spPr bwMode="auto">
            <a:xfrm flipH="1">
              <a:off x="1115616" y="6144241"/>
              <a:ext cx="359170" cy="8863"/>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Textfeld 6"/>
            <p:cNvSpPr txBox="1"/>
            <p:nvPr/>
          </p:nvSpPr>
          <p:spPr>
            <a:xfrm>
              <a:off x="1095485" y="5589240"/>
              <a:ext cx="1656184" cy="369332"/>
            </a:xfrm>
            <a:prstGeom prst="rect">
              <a:avLst/>
            </a:prstGeom>
            <a:noFill/>
          </p:spPr>
          <p:txBody>
            <a:bodyPr wrap="square" rtlCol="0">
              <a:spAutoFit/>
            </a:bodyPr>
            <a:lstStyle/>
            <a:p>
              <a:pPr algn="l">
                <a:spcBef>
                  <a:spcPts val="0"/>
                </a:spcBef>
              </a:pPr>
              <a:r>
                <a:rPr lang="en-US" b="1" dirty="0">
                  <a:solidFill>
                    <a:srgbClr val="0000FF"/>
                  </a:solidFill>
                  <a:latin typeface="Calibri" panose="020F0502020204030204" pitchFamily="34" charset="0"/>
                </a:rPr>
                <a:t>limiting </a:t>
              </a:r>
              <a:r>
                <a:rPr lang="en-US" b="1" dirty="0" err="1">
                  <a:solidFill>
                    <a:srgbClr val="0000FF"/>
                  </a:solidFill>
                  <a:latin typeface="Calibri" panose="020F0502020204030204" pitchFamily="34" charset="0"/>
                </a:rPr>
                <a:t>ampl</a:t>
              </a:r>
              <a:r>
                <a:rPr lang="en-US" b="1" dirty="0">
                  <a:solidFill>
                    <a:srgbClr val="0000FF"/>
                  </a:solidFill>
                  <a:latin typeface="Calibri" panose="020F0502020204030204" pitchFamily="34" charset="0"/>
                </a:rPr>
                <a:t>.</a:t>
              </a:r>
            </a:p>
          </p:txBody>
        </p:sp>
        <p:cxnSp>
          <p:nvCxnSpPr>
            <p:cNvPr id="54" name="Gerade Verbindung 53"/>
            <p:cNvCxnSpPr/>
            <p:nvPr/>
          </p:nvCxnSpPr>
          <p:spPr bwMode="auto">
            <a:xfrm flipH="1">
              <a:off x="1899060" y="6144241"/>
              <a:ext cx="2132035" cy="2524"/>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7" name="Picture 466" descr="F:\Frankfurt Vorlesung\synchronous detector sine.png"/>
            <p:cNvPicPr>
              <a:picLocks noChangeAspect="1" noChangeArrowheads="1"/>
            </p:cNvPicPr>
            <p:nvPr/>
          </p:nvPicPr>
          <p:blipFill rotWithShape="1">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l="19022" t="57932" r="57916" b="21034"/>
            <a:stretch/>
          </p:blipFill>
          <p:spPr bwMode="auto">
            <a:xfrm>
              <a:off x="2339752" y="4509120"/>
              <a:ext cx="1421236" cy="742526"/>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466" descr="F:\Frankfurt Vorlesung\synchronous detector sine.png"/>
            <p:cNvPicPr>
              <a:picLocks noChangeAspect="1" noChangeArrowheads="1"/>
            </p:cNvPicPr>
            <p:nvPr/>
          </p:nvPicPr>
          <p:blipFill rotWithShape="1">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l="75643" t="61078" r="4394" b="21034"/>
            <a:stretch/>
          </p:blipFill>
          <p:spPr bwMode="auto">
            <a:xfrm>
              <a:off x="2411760" y="5545054"/>
              <a:ext cx="1230285" cy="608050"/>
            </a:xfrm>
            <a:prstGeom prst="rect">
              <a:avLst/>
            </a:prstGeom>
            <a:noFill/>
            <a:extLst>
              <a:ext uri="{909E8E84-426E-40DD-AFC4-6F175D3DCCD1}">
                <a14:hiddenFill xmlns:a14="http://schemas.microsoft.com/office/drawing/2010/main">
                  <a:solidFill>
                    <a:srgbClr val="FFFFFF"/>
                  </a:solidFill>
                </a14:hiddenFill>
              </a:ext>
            </a:extLst>
          </p:spPr>
        </p:pic>
        <p:grpSp>
          <p:nvGrpSpPr>
            <p:cNvPr id="44" name="Gruppieren 43"/>
            <p:cNvGrpSpPr/>
            <p:nvPr/>
          </p:nvGrpSpPr>
          <p:grpSpPr>
            <a:xfrm>
              <a:off x="6100491" y="4701947"/>
              <a:ext cx="648072" cy="1080120"/>
              <a:chOff x="12768366" y="3399963"/>
              <a:chExt cx="648072" cy="1080120"/>
            </a:xfrm>
          </p:grpSpPr>
          <p:grpSp>
            <p:nvGrpSpPr>
              <p:cNvPr id="74" name="Gruppieren 73"/>
              <p:cNvGrpSpPr/>
              <p:nvPr/>
            </p:nvGrpSpPr>
            <p:grpSpPr>
              <a:xfrm>
                <a:off x="12768366" y="3399963"/>
                <a:ext cx="648072" cy="1080120"/>
                <a:chOff x="3059832" y="3645024"/>
                <a:chExt cx="648072" cy="1080120"/>
              </a:xfrm>
            </p:grpSpPr>
            <p:sp>
              <p:nvSpPr>
                <p:cNvPr id="77" name="Rechteck 76"/>
                <p:cNvSpPr/>
                <p:nvPr/>
              </p:nvSpPr>
              <p:spPr bwMode="auto">
                <a:xfrm>
                  <a:off x="3059832" y="3645024"/>
                  <a:ext cx="648072" cy="1080120"/>
                </a:xfrm>
                <a:prstGeom prst="rect">
                  <a:avLst/>
                </a:prstGeom>
                <a:noFill/>
                <a:ln w="508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78" name="Freihandform 77"/>
                <p:cNvSpPr/>
                <p:nvPr/>
              </p:nvSpPr>
              <p:spPr bwMode="auto">
                <a:xfrm>
                  <a:off x="3184604" y="4437148"/>
                  <a:ext cx="398528" cy="179285"/>
                </a:xfrm>
                <a:custGeom>
                  <a:avLst/>
                  <a:gdLst>
                    <a:gd name="connsiteX0" fmla="*/ 0 w 636268"/>
                    <a:gd name="connsiteY0" fmla="*/ 146877 h 286236"/>
                    <a:gd name="connsiteX1" fmla="*/ 143123 w 636268"/>
                    <a:gd name="connsiteY1" fmla="*/ 3753 h 286236"/>
                    <a:gd name="connsiteX2" fmla="*/ 453224 w 636268"/>
                    <a:gd name="connsiteY2" fmla="*/ 282049 h 286236"/>
                    <a:gd name="connsiteX3" fmla="*/ 620201 w 636268"/>
                    <a:gd name="connsiteY3" fmla="*/ 170731 h 286236"/>
                    <a:gd name="connsiteX4" fmla="*/ 620201 w 636268"/>
                    <a:gd name="connsiteY4" fmla="*/ 162779 h 286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268" h="286236">
                      <a:moveTo>
                        <a:pt x="0" y="146877"/>
                      </a:moveTo>
                      <a:cubicBezTo>
                        <a:pt x="33793" y="64050"/>
                        <a:pt x="67586" y="-18776"/>
                        <a:pt x="143123" y="3753"/>
                      </a:cubicBezTo>
                      <a:cubicBezTo>
                        <a:pt x="218660" y="26282"/>
                        <a:pt x="373711" y="254219"/>
                        <a:pt x="453224" y="282049"/>
                      </a:cubicBezTo>
                      <a:cubicBezTo>
                        <a:pt x="532737" y="309879"/>
                        <a:pt x="592372" y="190609"/>
                        <a:pt x="620201" y="170731"/>
                      </a:cubicBezTo>
                      <a:cubicBezTo>
                        <a:pt x="648031" y="150853"/>
                        <a:pt x="634116" y="156816"/>
                        <a:pt x="620201" y="162779"/>
                      </a:cubicBezTo>
                    </a:path>
                  </a:pathLst>
                </a:custGeom>
                <a:noFill/>
                <a:ln w="381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79" name="Freihandform 78"/>
                <p:cNvSpPr/>
                <p:nvPr/>
              </p:nvSpPr>
              <p:spPr bwMode="auto">
                <a:xfrm>
                  <a:off x="3184604" y="4095441"/>
                  <a:ext cx="398528" cy="179285"/>
                </a:xfrm>
                <a:custGeom>
                  <a:avLst/>
                  <a:gdLst>
                    <a:gd name="connsiteX0" fmla="*/ 0 w 636268"/>
                    <a:gd name="connsiteY0" fmla="*/ 146877 h 286236"/>
                    <a:gd name="connsiteX1" fmla="*/ 143123 w 636268"/>
                    <a:gd name="connsiteY1" fmla="*/ 3753 h 286236"/>
                    <a:gd name="connsiteX2" fmla="*/ 453224 w 636268"/>
                    <a:gd name="connsiteY2" fmla="*/ 282049 h 286236"/>
                    <a:gd name="connsiteX3" fmla="*/ 620201 w 636268"/>
                    <a:gd name="connsiteY3" fmla="*/ 170731 h 286236"/>
                    <a:gd name="connsiteX4" fmla="*/ 620201 w 636268"/>
                    <a:gd name="connsiteY4" fmla="*/ 162779 h 286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268" h="286236">
                      <a:moveTo>
                        <a:pt x="0" y="146877"/>
                      </a:moveTo>
                      <a:cubicBezTo>
                        <a:pt x="33793" y="64050"/>
                        <a:pt x="67586" y="-18776"/>
                        <a:pt x="143123" y="3753"/>
                      </a:cubicBezTo>
                      <a:cubicBezTo>
                        <a:pt x="218660" y="26282"/>
                        <a:pt x="373711" y="254219"/>
                        <a:pt x="453224" y="282049"/>
                      </a:cubicBezTo>
                      <a:cubicBezTo>
                        <a:pt x="532737" y="309879"/>
                        <a:pt x="592372" y="190609"/>
                        <a:pt x="620201" y="170731"/>
                      </a:cubicBezTo>
                      <a:cubicBezTo>
                        <a:pt x="648031" y="150853"/>
                        <a:pt x="634116" y="156816"/>
                        <a:pt x="620201" y="162779"/>
                      </a:cubicBezTo>
                    </a:path>
                  </a:pathLst>
                </a:custGeom>
                <a:noFill/>
                <a:ln w="381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80" name="Freihandform 79"/>
                <p:cNvSpPr/>
                <p:nvPr/>
              </p:nvSpPr>
              <p:spPr bwMode="auto">
                <a:xfrm>
                  <a:off x="3175072" y="3789040"/>
                  <a:ext cx="398528" cy="179285"/>
                </a:xfrm>
                <a:custGeom>
                  <a:avLst/>
                  <a:gdLst>
                    <a:gd name="connsiteX0" fmla="*/ 0 w 636268"/>
                    <a:gd name="connsiteY0" fmla="*/ 146877 h 286236"/>
                    <a:gd name="connsiteX1" fmla="*/ 143123 w 636268"/>
                    <a:gd name="connsiteY1" fmla="*/ 3753 h 286236"/>
                    <a:gd name="connsiteX2" fmla="*/ 453224 w 636268"/>
                    <a:gd name="connsiteY2" fmla="*/ 282049 h 286236"/>
                    <a:gd name="connsiteX3" fmla="*/ 620201 w 636268"/>
                    <a:gd name="connsiteY3" fmla="*/ 170731 h 286236"/>
                    <a:gd name="connsiteX4" fmla="*/ 620201 w 636268"/>
                    <a:gd name="connsiteY4" fmla="*/ 162779 h 286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268" h="286236">
                      <a:moveTo>
                        <a:pt x="0" y="146877"/>
                      </a:moveTo>
                      <a:cubicBezTo>
                        <a:pt x="33793" y="64050"/>
                        <a:pt x="67586" y="-18776"/>
                        <a:pt x="143123" y="3753"/>
                      </a:cubicBezTo>
                      <a:cubicBezTo>
                        <a:pt x="218660" y="26282"/>
                        <a:pt x="373711" y="254219"/>
                        <a:pt x="453224" y="282049"/>
                      </a:cubicBezTo>
                      <a:cubicBezTo>
                        <a:pt x="532737" y="309879"/>
                        <a:pt x="592372" y="190609"/>
                        <a:pt x="620201" y="170731"/>
                      </a:cubicBezTo>
                      <a:cubicBezTo>
                        <a:pt x="648031" y="150853"/>
                        <a:pt x="634116" y="156816"/>
                        <a:pt x="620201" y="162779"/>
                      </a:cubicBezTo>
                    </a:path>
                  </a:pathLst>
                </a:custGeom>
                <a:noFill/>
                <a:ln w="381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81" name="Gerade Verbindung 80"/>
                <p:cNvCxnSpPr/>
                <p:nvPr/>
              </p:nvCxnSpPr>
              <p:spPr bwMode="auto">
                <a:xfrm flipH="1">
                  <a:off x="3325096" y="4106344"/>
                  <a:ext cx="117544" cy="157477"/>
                </a:xfrm>
                <a:prstGeom prst="line">
                  <a:avLst/>
                </a:prstGeom>
                <a:solidFill>
                  <a:schemeClr val="accent1"/>
                </a:solidFill>
                <a:ln w="508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75" name="Gerade Verbindung 74"/>
              <p:cNvCxnSpPr/>
              <p:nvPr/>
            </p:nvCxnSpPr>
            <p:spPr bwMode="auto">
              <a:xfrm flipH="1">
                <a:off x="13039679" y="3584031"/>
                <a:ext cx="117544" cy="157477"/>
              </a:xfrm>
              <a:prstGeom prst="line">
                <a:avLst/>
              </a:prstGeom>
              <a:solidFill>
                <a:schemeClr val="accent1"/>
              </a:solidFill>
              <a:ln w="508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91" name="Textfeld 90"/>
            <p:cNvSpPr txBox="1"/>
            <p:nvPr/>
          </p:nvSpPr>
          <p:spPr>
            <a:xfrm>
              <a:off x="665413" y="4499828"/>
              <a:ext cx="2106389" cy="707886"/>
            </a:xfrm>
            <a:prstGeom prst="rect">
              <a:avLst/>
            </a:prstGeom>
            <a:noFill/>
          </p:spPr>
          <p:txBody>
            <a:bodyPr wrap="square" rtlCol="0">
              <a:spAutoFit/>
            </a:bodyPr>
            <a:lstStyle/>
            <a:p>
              <a:pPr algn="l">
                <a:spcBef>
                  <a:spcPts val="0"/>
                </a:spcBef>
              </a:pPr>
              <a:r>
                <a:rPr lang="en-US" sz="2000" b="1" i="1" dirty="0">
                  <a:solidFill>
                    <a:srgbClr val="0000FF"/>
                  </a:solidFill>
                  <a:latin typeface="Calibri" panose="020F0502020204030204" pitchFamily="34" charset="0"/>
                </a:rPr>
                <a:t>input </a:t>
              </a:r>
            </a:p>
            <a:p>
              <a:pPr algn="l">
                <a:spcBef>
                  <a:spcPts val="0"/>
                </a:spcBef>
              </a:pPr>
              <a:r>
                <a:rPr lang="en-US" sz="2000" b="1" i="1" dirty="0" err="1">
                  <a:solidFill>
                    <a:srgbClr val="0000FF"/>
                  </a:solidFill>
                  <a:latin typeface="Calibri" panose="020F0502020204030204" pitchFamily="34" charset="0"/>
                </a:rPr>
                <a:t>U</a:t>
              </a:r>
              <a:r>
                <a:rPr lang="en-US" sz="2000" b="1" i="1" baseline="-25000" dirty="0" err="1">
                  <a:solidFill>
                    <a:srgbClr val="0000FF"/>
                  </a:solidFill>
                  <a:latin typeface="Calibri" panose="020F0502020204030204" pitchFamily="34" charset="0"/>
                </a:rPr>
                <a:t>rf</a:t>
              </a:r>
              <a:r>
                <a:rPr lang="en-US" sz="2000" b="1" i="1" dirty="0">
                  <a:solidFill>
                    <a:srgbClr val="0000FF"/>
                  </a:solidFill>
                  <a:latin typeface="Calibri" panose="020F0502020204030204" pitchFamily="34" charset="0"/>
                </a:rPr>
                <a:t>(t)</a:t>
              </a:r>
              <a:r>
                <a:rPr lang="en-US" sz="2000" b="1" dirty="0">
                  <a:solidFill>
                    <a:srgbClr val="0000FF"/>
                  </a:solidFill>
                  <a:latin typeface="Calibri" panose="020F0502020204030204" pitchFamily="34" charset="0"/>
                </a:rPr>
                <a:t>=</a:t>
              </a:r>
              <a:r>
                <a:rPr lang="en-US" sz="2000" b="1" i="1" dirty="0">
                  <a:solidFill>
                    <a:srgbClr val="0000FF"/>
                  </a:solidFill>
                  <a:latin typeface="Calibri" panose="020F0502020204030204" pitchFamily="34" charset="0"/>
                </a:rPr>
                <a:t>U</a:t>
              </a:r>
              <a:r>
                <a:rPr lang="en-US" sz="2000" b="1" i="1" baseline="-25000" dirty="0">
                  <a:solidFill>
                    <a:srgbClr val="0000FF"/>
                  </a:solidFill>
                  <a:latin typeface="Calibri" panose="020F0502020204030204" pitchFamily="34" charset="0"/>
                </a:rPr>
                <a:t>0</a:t>
              </a:r>
              <a:r>
                <a:rPr lang="en-US" sz="2000" b="1" i="1" dirty="0">
                  <a:solidFill>
                    <a:srgbClr val="0000FF"/>
                  </a:solidFill>
                  <a:latin typeface="Calibri" panose="020F0502020204030204" pitchFamily="34" charset="0"/>
                </a:rPr>
                <a:t> </a:t>
              </a:r>
              <a:r>
                <a:rPr lang="en-US" sz="2000" b="1" dirty="0">
                  <a:solidFill>
                    <a:srgbClr val="0000FF"/>
                  </a:solidFill>
                  <a:latin typeface="Calibri" panose="020F0502020204030204" pitchFamily="34" charset="0"/>
                </a:rPr>
                <a:t>sin</a:t>
              </a:r>
              <a:r>
                <a:rPr lang="en-US" sz="2000" b="1" i="1" dirty="0">
                  <a:solidFill>
                    <a:srgbClr val="0000FF"/>
                  </a:solidFill>
                  <a:latin typeface="Calibri" panose="020F0502020204030204" pitchFamily="34" charset="0"/>
                </a:rPr>
                <a:t> </a:t>
              </a:r>
              <a:r>
                <a:rPr lang="en-US" sz="2000" b="1" i="1" dirty="0">
                  <a:solidFill>
                    <a:srgbClr val="0000FF"/>
                  </a:solidFill>
                  <a:latin typeface="Calibri" panose="020F0502020204030204" pitchFamily="34" charset="0"/>
                  <a:sym typeface="Symbol"/>
                </a:rPr>
                <a:t>t</a:t>
              </a:r>
              <a:endParaRPr lang="en-US" sz="2000" b="1" i="1" dirty="0">
                <a:solidFill>
                  <a:srgbClr val="0000FF"/>
                </a:solidFill>
                <a:latin typeface="Calibri" panose="020F0502020204030204" pitchFamily="34" charset="0"/>
              </a:endParaRPr>
            </a:p>
          </p:txBody>
        </p:sp>
        <p:sp>
          <p:nvSpPr>
            <p:cNvPr id="92" name="Textfeld 91"/>
            <p:cNvSpPr txBox="1"/>
            <p:nvPr/>
          </p:nvSpPr>
          <p:spPr>
            <a:xfrm>
              <a:off x="5851401" y="4283804"/>
              <a:ext cx="1816943" cy="369332"/>
            </a:xfrm>
            <a:prstGeom prst="rect">
              <a:avLst/>
            </a:prstGeom>
            <a:noFill/>
          </p:spPr>
          <p:txBody>
            <a:bodyPr wrap="square" rtlCol="0">
              <a:spAutoFit/>
            </a:bodyPr>
            <a:lstStyle/>
            <a:p>
              <a:r>
                <a:rPr lang="en-US" b="1" dirty="0">
                  <a:solidFill>
                    <a:srgbClr val="0000FF"/>
                  </a:solidFill>
                  <a:latin typeface="Calibri" panose="020F0502020204030204" pitchFamily="34" charset="0"/>
                </a:rPr>
                <a:t>low pass filter</a:t>
              </a:r>
            </a:p>
          </p:txBody>
        </p:sp>
        <p:cxnSp>
          <p:nvCxnSpPr>
            <p:cNvPr id="94" name="Gerade Verbindung 93"/>
            <p:cNvCxnSpPr>
              <a:endCxn id="77" idx="3"/>
            </p:cNvCxnSpPr>
            <p:nvPr/>
          </p:nvCxnSpPr>
          <p:spPr bwMode="auto">
            <a:xfrm flipH="1">
              <a:off x="6748563" y="5242005"/>
              <a:ext cx="1601785" cy="2"/>
            </a:xfrm>
            <a:prstGeom prst="line">
              <a:avLst/>
            </a:prstGeom>
            <a:solidFill>
              <a:schemeClr val="accent1"/>
            </a:solidFill>
            <a:ln w="508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7" name="Textfeld 96"/>
            <p:cNvSpPr txBox="1"/>
            <p:nvPr/>
          </p:nvSpPr>
          <p:spPr>
            <a:xfrm>
              <a:off x="6913661" y="4815075"/>
              <a:ext cx="2050827" cy="414125"/>
            </a:xfrm>
            <a:prstGeom prst="rect">
              <a:avLst/>
            </a:prstGeom>
            <a:noFill/>
          </p:spPr>
          <p:txBody>
            <a:bodyPr wrap="square" rtlCol="0">
              <a:spAutoFit/>
            </a:bodyPr>
            <a:lstStyle/>
            <a:p>
              <a:pPr algn="l"/>
              <a:r>
                <a:rPr lang="en-US" sz="2000" b="1" i="1" dirty="0">
                  <a:solidFill>
                    <a:srgbClr val="0000FF"/>
                  </a:solidFill>
                  <a:latin typeface="Calibri" panose="020F0502020204030204" pitchFamily="34" charset="0"/>
                </a:rPr>
                <a:t>output </a:t>
              </a:r>
              <a:r>
                <a:rPr lang="en-US" sz="2000" b="1" i="1" dirty="0" err="1">
                  <a:solidFill>
                    <a:srgbClr val="0000FF"/>
                  </a:solidFill>
                  <a:latin typeface="Calibri" panose="020F0502020204030204" pitchFamily="34" charset="0"/>
                </a:rPr>
                <a:t>U</a:t>
              </a:r>
              <a:r>
                <a:rPr lang="en-US" sz="2000" b="1" i="1" baseline="-25000" dirty="0" err="1">
                  <a:solidFill>
                    <a:srgbClr val="0000FF"/>
                  </a:solidFill>
                  <a:latin typeface="Calibri" panose="020F0502020204030204" pitchFamily="34" charset="0"/>
                </a:rPr>
                <a:t>dc</a:t>
              </a:r>
              <a:r>
                <a:rPr lang="en-US" sz="2000" b="1" i="1" dirty="0">
                  <a:solidFill>
                    <a:srgbClr val="0000FF"/>
                  </a:solidFill>
                  <a:latin typeface="Calibri" panose="020F0502020204030204" pitchFamily="34" charset="0"/>
                  <a:sym typeface="Symbol"/>
                </a:rPr>
                <a:t> U</a:t>
              </a:r>
              <a:r>
                <a:rPr lang="en-US" sz="2000" b="1" i="1" baseline="-25000" dirty="0">
                  <a:solidFill>
                    <a:srgbClr val="0000FF"/>
                  </a:solidFill>
                  <a:latin typeface="Calibri" panose="020F0502020204030204" pitchFamily="34" charset="0"/>
                  <a:sym typeface="Symbol"/>
                </a:rPr>
                <a:t>0</a:t>
              </a:r>
              <a:r>
                <a:rPr lang="en-US" sz="2000" b="1" i="1" baseline="-25000" dirty="0">
                  <a:solidFill>
                    <a:srgbClr val="0000FF"/>
                  </a:solidFill>
                  <a:latin typeface="Calibri" panose="020F0502020204030204" pitchFamily="34" charset="0"/>
                </a:rPr>
                <a:t> </a:t>
              </a:r>
              <a:endParaRPr lang="en-US" sz="2000" b="1" i="1" dirty="0">
                <a:solidFill>
                  <a:srgbClr val="0000FF"/>
                </a:solidFill>
                <a:latin typeface="Calibri" panose="020F0502020204030204" pitchFamily="34" charset="0"/>
              </a:endParaRPr>
            </a:p>
          </p:txBody>
        </p:sp>
        <p:sp>
          <p:nvSpPr>
            <p:cNvPr id="49" name="Gleichschenkliges Dreieck 48"/>
            <p:cNvSpPr/>
            <p:nvPr/>
          </p:nvSpPr>
          <p:spPr bwMode="auto">
            <a:xfrm rot="5400000">
              <a:off x="1424301" y="5937104"/>
              <a:ext cx="532969" cy="432000"/>
            </a:xfrm>
            <a:prstGeom prst="triangle">
              <a:avLst>
                <a:gd name="adj" fmla="val 48337"/>
              </a:avLst>
            </a:prstGeom>
            <a:noFill/>
            <a:ln w="34925"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101" name="Textfeld 100"/>
            <p:cNvSpPr txBox="1"/>
            <p:nvPr/>
          </p:nvSpPr>
          <p:spPr>
            <a:xfrm>
              <a:off x="4627112" y="4325034"/>
              <a:ext cx="1385048" cy="400110"/>
            </a:xfrm>
            <a:prstGeom prst="rect">
              <a:avLst/>
            </a:prstGeom>
            <a:noFill/>
          </p:spPr>
          <p:txBody>
            <a:bodyPr wrap="square" rtlCol="0">
              <a:spAutoFit/>
            </a:bodyPr>
            <a:lstStyle/>
            <a:p>
              <a:pPr algn="l">
                <a:spcBef>
                  <a:spcPts val="0"/>
                </a:spcBef>
              </a:pPr>
              <a:r>
                <a:rPr lang="en-US" sz="2000" b="1" i="1" dirty="0">
                  <a:solidFill>
                    <a:srgbClr val="7030A0"/>
                  </a:solidFill>
                  <a:latin typeface="Calibri" panose="020F0502020204030204" pitchFamily="34" charset="0"/>
                </a:rPr>
                <a:t>U</a:t>
              </a:r>
              <a:r>
                <a:rPr lang="en-US" sz="2000" b="1" i="1" baseline="-25000" dirty="0">
                  <a:solidFill>
                    <a:srgbClr val="7030A0"/>
                  </a:solidFill>
                  <a:latin typeface="Calibri" panose="020F0502020204030204" pitchFamily="34" charset="0"/>
                </a:rPr>
                <a:t>0</a:t>
              </a:r>
              <a:r>
                <a:rPr lang="en-US" sz="2000" b="1" i="1" dirty="0">
                  <a:solidFill>
                    <a:srgbClr val="7030A0"/>
                  </a:solidFill>
                  <a:latin typeface="Calibri" panose="020F0502020204030204" pitchFamily="34" charset="0"/>
                </a:rPr>
                <a:t> </a:t>
              </a:r>
              <a:r>
                <a:rPr lang="en-US" sz="2000" b="1" dirty="0">
                  <a:solidFill>
                    <a:srgbClr val="7030A0"/>
                  </a:solidFill>
                  <a:latin typeface="Calibri" panose="020F0502020204030204" pitchFamily="34" charset="0"/>
                </a:rPr>
                <a:t>sin</a:t>
              </a:r>
              <a:r>
                <a:rPr lang="en-US" sz="2000" b="1" baseline="30000" dirty="0">
                  <a:solidFill>
                    <a:srgbClr val="7030A0"/>
                  </a:solidFill>
                  <a:latin typeface="Calibri" panose="020F0502020204030204" pitchFamily="34" charset="0"/>
                </a:rPr>
                <a:t>2</a:t>
              </a:r>
              <a:r>
                <a:rPr lang="en-US" sz="2000" b="1" i="1" dirty="0">
                  <a:solidFill>
                    <a:srgbClr val="7030A0"/>
                  </a:solidFill>
                  <a:latin typeface="Calibri" panose="020F0502020204030204" pitchFamily="34" charset="0"/>
                </a:rPr>
                <a:t> </a:t>
              </a:r>
              <a:r>
                <a:rPr lang="en-US" sz="2000" b="1" i="1" dirty="0">
                  <a:solidFill>
                    <a:srgbClr val="7030A0"/>
                  </a:solidFill>
                  <a:latin typeface="Calibri" panose="020F0502020204030204" pitchFamily="34" charset="0"/>
                  <a:sym typeface="Symbol"/>
                </a:rPr>
                <a:t>t</a:t>
              </a:r>
              <a:endParaRPr lang="en-US" sz="2000" b="1" i="1" dirty="0">
                <a:solidFill>
                  <a:srgbClr val="7030A0"/>
                </a:solidFill>
                <a:latin typeface="Calibri" panose="020F0502020204030204" pitchFamily="34" charset="0"/>
              </a:endParaRPr>
            </a:p>
          </p:txBody>
        </p:sp>
        <p:sp>
          <p:nvSpPr>
            <p:cNvPr id="102" name="Textfeld 101"/>
            <p:cNvSpPr txBox="1"/>
            <p:nvPr/>
          </p:nvSpPr>
          <p:spPr>
            <a:xfrm>
              <a:off x="4035583" y="5817458"/>
              <a:ext cx="2336617" cy="707886"/>
            </a:xfrm>
            <a:prstGeom prst="rect">
              <a:avLst/>
            </a:prstGeom>
            <a:noFill/>
          </p:spPr>
          <p:txBody>
            <a:bodyPr wrap="square" rtlCol="0">
              <a:spAutoFit/>
            </a:bodyPr>
            <a:lstStyle/>
            <a:p>
              <a:pPr algn="l">
                <a:spcBef>
                  <a:spcPts val="0"/>
                </a:spcBef>
              </a:pPr>
              <a:r>
                <a:rPr lang="en-US" sz="2000" b="1" i="1" dirty="0">
                  <a:solidFill>
                    <a:srgbClr val="008000"/>
                  </a:solidFill>
                  <a:latin typeface="Calibri" panose="020F0502020204030204" pitchFamily="34" charset="0"/>
                </a:rPr>
                <a:t>+ </a:t>
              </a:r>
              <a:r>
                <a:rPr lang="en-US" sz="2000" b="1" i="1" dirty="0" err="1">
                  <a:solidFill>
                    <a:srgbClr val="008000"/>
                  </a:solidFill>
                  <a:latin typeface="Calibri" panose="020F0502020204030204" pitchFamily="34" charset="0"/>
                </a:rPr>
                <a:t>U</a:t>
              </a:r>
              <a:r>
                <a:rPr lang="en-US" sz="2000" b="1" i="1" baseline="-25000" dirty="0" err="1">
                  <a:solidFill>
                    <a:srgbClr val="008000"/>
                  </a:solidFill>
                  <a:latin typeface="Calibri" panose="020F0502020204030204" pitchFamily="34" charset="0"/>
                </a:rPr>
                <a:t>max</a:t>
              </a:r>
              <a:r>
                <a:rPr lang="en-US" sz="2000" b="1" i="1" dirty="0">
                  <a:solidFill>
                    <a:srgbClr val="008000"/>
                  </a:solidFill>
                  <a:latin typeface="Calibri" panose="020F0502020204030204" pitchFamily="34" charset="0"/>
                </a:rPr>
                <a:t> </a:t>
              </a:r>
              <a:r>
                <a:rPr lang="en-US" sz="2000" b="1" dirty="0">
                  <a:solidFill>
                    <a:srgbClr val="008000"/>
                  </a:solidFill>
                  <a:latin typeface="Calibri" panose="020F0502020204030204" pitchFamily="34" charset="0"/>
                </a:rPr>
                <a:t>if </a:t>
              </a:r>
              <a:r>
                <a:rPr lang="en-US" sz="2000" b="1" i="1" dirty="0">
                  <a:solidFill>
                    <a:srgbClr val="008000"/>
                  </a:solidFill>
                  <a:latin typeface="Calibri" panose="020F0502020204030204" pitchFamily="34" charset="0"/>
                </a:rPr>
                <a:t> </a:t>
              </a:r>
              <a:r>
                <a:rPr lang="en-US" sz="2000" b="1" dirty="0">
                  <a:solidFill>
                    <a:srgbClr val="008000"/>
                  </a:solidFill>
                  <a:latin typeface="Calibri" panose="020F0502020204030204" pitchFamily="34" charset="0"/>
                </a:rPr>
                <a:t>sin</a:t>
              </a:r>
              <a:r>
                <a:rPr lang="en-US" sz="2000" b="1" i="1" dirty="0">
                  <a:solidFill>
                    <a:srgbClr val="008000"/>
                  </a:solidFill>
                  <a:latin typeface="Calibri" panose="020F0502020204030204" pitchFamily="34" charset="0"/>
                </a:rPr>
                <a:t> </a:t>
              </a:r>
              <a:r>
                <a:rPr lang="en-US" sz="2000" b="1" i="1" dirty="0">
                  <a:solidFill>
                    <a:srgbClr val="008000"/>
                  </a:solidFill>
                  <a:latin typeface="Calibri" panose="020F0502020204030204" pitchFamily="34" charset="0"/>
                  <a:sym typeface="Symbol"/>
                </a:rPr>
                <a:t>t </a:t>
              </a:r>
              <a:r>
                <a:rPr lang="en-US" sz="2000" b="1" dirty="0">
                  <a:solidFill>
                    <a:srgbClr val="008000"/>
                  </a:solidFill>
                  <a:latin typeface="Calibri" panose="020F0502020204030204" pitchFamily="34" charset="0"/>
                  <a:sym typeface="Symbol"/>
                </a:rPr>
                <a:t>&gt;</a:t>
              </a:r>
              <a:r>
                <a:rPr lang="en-US" sz="2000" b="1" i="1" dirty="0">
                  <a:solidFill>
                    <a:srgbClr val="008000"/>
                  </a:solidFill>
                  <a:latin typeface="Calibri" panose="020F0502020204030204" pitchFamily="34" charset="0"/>
                  <a:sym typeface="Symbol"/>
                </a:rPr>
                <a:t> 0</a:t>
              </a:r>
            </a:p>
            <a:p>
              <a:pPr algn="l">
                <a:spcBef>
                  <a:spcPts val="0"/>
                </a:spcBef>
              </a:pPr>
              <a:r>
                <a:rPr lang="en-US" sz="2000" b="1" i="1" dirty="0">
                  <a:solidFill>
                    <a:srgbClr val="008000"/>
                  </a:solidFill>
                  <a:latin typeface="Calibri" panose="020F0502020204030204" pitchFamily="34" charset="0"/>
                </a:rPr>
                <a:t>- </a:t>
              </a:r>
              <a:r>
                <a:rPr lang="en-US" sz="2000" b="1" i="1" dirty="0" err="1">
                  <a:solidFill>
                    <a:srgbClr val="008000"/>
                  </a:solidFill>
                  <a:latin typeface="Calibri" panose="020F0502020204030204" pitchFamily="34" charset="0"/>
                </a:rPr>
                <a:t>U</a:t>
              </a:r>
              <a:r>
                <a:rPr lang="en-US" sz="2000" b="1" i="1" baseline="-25000" dirty="0" err="1">
                  <a:solidFill>
                    <a:srgbClr val="008000"/>
                  </a:solidFill>
                  <a:latin typeface="Calibri" panose="020F0502020204030204" pitchFamily="34" charset="0"/>
                </a:rPr>
                <a:t>max</a:t>
              </a:r>
              <a:r>
                <a:rPr lang="en-US" sz="2000" b="1" i="1" dirty="0">
                  <a:solidFill>
                    <a:srgbClr val="008000"/>
                  </a:solidFill>
                  <a:latin typeface="Calibri" panose="020F0502020204030204" pitchFamily="34" charset="0"/>
                </a:rPr>
                <a:t>  </a:t>
              </a:r>
              <a:r>
                <a:rPr lang="en-US" sz="2000" b="1" dirty="0">
                  <a:solidFill>
                    <a:srgbClr val="008000"/>
                  </a:solidFill>
                  <a:latin typeface="Calibri" panose="020F0502020204030204" pitchFamily="34" charset="0"/>
                </a:rPr>
                <a:t>if </a:t>
              </a:r>
              <a:r>
                <a:rPr lang="en-US" sz="2000" b="1" i="1" dirty="0">
                  <a:solidFill>
                    <a:srgbClr val="008000"/>
                  </a:solidFill>
                  <a:latin typeface="Calibri" panose="020F0502020204030204" pitchFamily="34" charset="0"/>
                </a:rPr>
                <a:t> </a:t>
              </a:r>
              <a:r>
                <a:rPr lang="en-US" sz="2000" b="1" dirty="0">
                  <a:solidFill>
                    <a:srgbClr val="008000"/>
                  </a:solidFill>
                  <a:latin typeface="Calibri" panose="020F0502020204030204" pitchFamily="34" charset="0"/>
                </a:rPr>
                <a:t>sin</a:t>
              </a:r>
              <a:r>
                <a:rPr lang="en-US" sz="2000" b="1" i="1" dirty="0">
                  <a:solidFill>
                    <a:srgbClr val="008000"/>
                  </a:solidFill>
                  <a:latin typeface="Calibri" panose="020F0502020204030204" pitchFamily="34" charset="0"/>
                </a:rPr>
                <a:t> </a:t>
              </a:r>
              <a:r>
                <a:rPr lang="en-US" sz="2000" b="1" i="1" dirty="0">
                  <a:solidFill>
                    <a:srgbClr val="008000"/>
                  </a:solidFill>
                  <a:latin typeface="Calibri" panose="020F0502020204030204" pitchFamily="34" charset="0"/>
                  <a:sym typeface="Symbol"/>
                </a:rPr>
                <a:t>t </a:t>
              </a:r>
              <a:r>
                <a:rPr lang="en-US" sz="2000" b="1" dirty="0">
                  <a:solidFill>
                    <a:srgbClr val="008000"/>
                  </a:solidFill>
                  <a:latin typeface="Calibri" panose="020F0502020204030204" pitchFamily="34" charset="0"/>
                  <a:sym typeface="Symbol"/>
                </a:rPr>
                <a:t>&lt;</a:t>
              </a:r>
              <a:r>
                <a:rPr lang="en-US" sz="2000" b="1" i="1" dirty="0">
                  <a:solidFill>
                    <a:srgbClr val="008000"/>
                  </a:solidFill>
                  <a:latin typeface="Calibri" panose="020F0502020204030204" pitchFamily="34" charset="0"/>
                  <a:sym typeface="Symbol"/>
                </a:rPr>
                <a:t> 0</a:t>
              </a:r>
            </a:p>
          </p:txBody>
        </p:sp>
      </p:grpSp>
    </p:spTree>
    <p:extLst>
      <p:ext uri="{BB962C8B-B14F-4D97-AF65-F5344CB8AC3E}">
        <p14:creationId xmlns:p14="http://schemas.microsoft.com/office/powerpoint/2010/main" val="120345113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516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516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2"/>
          <p:cNvGrpSpPr>
            <a:grpSpLocks/>
          </p:cNvGrpSpPr>
          <p:nvPr/>
        </p:nvGrpSpPr>
        <p:grpSpPr bwMode="auto">
          <a:xfrm>
            <a:off x="362236" y="3192851"/>
            <a:ext cx="6790267" cy="2357438"/>
            <a:chOff x="777" y="2750"/>
            <a:chExt cx="3917" cy="1360"/>
          </a:xfrm>
        </p:grpSpPr>
        <p:pic>
          <p:nvPicPr>
            <p:cNvPr id="36" name="Picture 3" descr="pickup_fft_simu-cas-da-ibeam"/>
            <p:cNvPicPr>
              <a:picLocks noChangeAspect="1" noChangeArrowheads="1"/>
            </p:cNvPicPr>
            <p:nvPr/>
          </p:nvPicPr>
          <p:blipFill rotWithShape="1">
            <a:blip r:embed="rId3">
              <a:extLst>
                <a:ext uri="{28A0092B-C50C-407E-A947-70E740481C1C}">
                  <a14:useLocalDpi xmlns:a14="http://schemas.microsoft.com/office/drawing/2010/main" val="0"/>
                </a:ext>
              </a:extLst>
            </a:blip>
            <a:srcRect r="62734"/>
            <a:stretch/>
          </p:blipFill>
          <p:spPr bwMode="auto">
            <a:xfrm>
              <a:off x="777" y="2838"/>
              <a:ext cx="1307" cy="1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Line 4"/>
            <p:cNvSpPr>
              <a:spLocks noChangeShapeType="1"/>
            </p:cNvSpPr>
            <p:nvPr/>
          </p:nvSpPr>
          <p:spPr bwMode="auto">
            <a:xfrm>
              <a:off x="926" y="2849"/>
              <a:ext cx="336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p>
          </p:txBody>
        </p:sp>
        <p:sp>
          <p:nvSpPr>
            <p:cNvPr id="38" name="Line 5"/>
            <p:cNvSpPr>
              <a:spLocks noChangeShapeType="1"/>
            </p:cNvSpPr>
            <p:nvPr/>
          </p:nvSpPr>
          <p:spPr bwMode="auto">
            <a:xfrm>
              <a:off x="4604" y="2840"/>
              <a:ext cx="0" cy="92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en-US"/>
            </a:p>
          </p:txBody>
        </p:sp>
        <p:sp>
          <p:nvSpPr>
            <p:cNvPr id="39" name="Rectangle 6"/>
            <p:cNvSpPr>
              <a:spLocks noChangeArrowheads="1"/>
            </p:cNvSpPr>
            <p:nvPr/>
          </p:nvSpPr>
          <p:spPr bwMode="auto">
            <a:xfrm>
              <a:off x="2200" y="2750"/>
              <a:ext cx="2494" cy="1360"/>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de-DE"/>
            </a:p>
          </p:txBody>
        </p:sp>
      </p:grpSp>
      <p:grpSp>
        <p:nvGrpSpPr>
          <p:cNvPr id="28" name="Group 7"/>
          <p:cNvGrpSpPr>
            <a:grpSpLocks/>
          </p:cNvGrpSpPr>
          <p:nvPr/>
        </p:nvGrpSpPr>
        <p:grpSpPr bwMode="auto">
          <a:xfrm>
            <a:off x="113351" y="955356"/>
            <a:ext cx="7005592" cy="2160110"/>
            <a:chOff x="569" y="1389"/>
            <a:chExt cx="4216" cy="1315"/>
          </a:xfrm>
        </p:grpSpPr>
        <p:grpSp>
          <p:nvGrpSpPr>
            <p:cNvPr id="29" name="Group 8"/>
            <p:cNvGrpSpPr>
              <a:grpSpLocks/>
            </p:cNvGrpSpPr>
            <p:nvPr/>
          </p:nvGrpSpPr>
          <p:grpSpPr bwMode="auto">
            <a:xfrm>
              <a:off x="703" y="1525"/>
              <a:ext cx="3901" cy="1126"/>
              <a:chOff x="839" y="2523"/>
              <a:chExt cx="4115" cy="1262"/>
            </a:xfrm>
          </p:grpSpPr>
          <p:pic>
            <p:nvPicPr>
              <p:cNvPr id="33" name="Picture 9" descr="pickup_signal_simu_cas-da-ibea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9" y="2523"/>
                <a:ext cx="4115" cy="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Line 10"/>
              <p:cNvSpPr>
                <a:spLocks noChangeShapeType="1"/>
              </p:cNvSpPr>
              <p:nvPr/>
            </p:nvSpPr>
            <p:spPr bwMode="auto">
              <a:xfrm flipV="1">
                <a:off x="1020" y="2523"/>
                <a:ext cx="3901" cy="0"/>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en-US"/>
              </a:p>
            </p:txBody>
          </p:sp>
        </p:grpSp>
        <p:sp>
          <p:nvSpPr>
            <p:cNvPr id="30" name="Rectangle 11"/>
            <p:cNvSpPr>
              <a:spLocks noChangeArrowheads="1"/>
            </p:cNvSpPr>
            <p:nvPr/>
          </p:nvSpPr>
          <p:spPr bwMode="auto">
            <a:xfrm>
              <a:off x="2245" y="1434"/>
              <a:ext cx="2540" cy="1270"/>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de-DE"/>
            </a:p>
          </p:txBody>
        </p:sp>
        <p:sp>
          <p:nvSpPr>
            <p:cNvPr id="31" name="Rectangle 12"/>
            <p:cNvSpPr>
              <a:spLocks noChangeArrowheads="1"/>
            </p:cNvSpPr>
            <p:nvPr/>
          </p:nvSpPr>
          <p:spPr bwMode="auto">
            <a:xfrm>
              <a:off x="2154" y="1389"/>
              <a:ext cx="1574" cy="1043"/>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endParaRPr lang="de-DE"/>
            </a:p>
          </p:txBody>
        </p:sp>
        <p:sp>
          <p:nvSpPr>
            <p:cNvPr id="32" name="Text Box 13"/>
            <p:cNvSpPr txBox="1">
              <a:spLocks noChangeArrowheads="1"/>
            </p:cNvSpPr>
            <p:nvPr/>
          </p:nvSpPr>
          <p:spPr bwMode="auto">
            <a:xfrm rot="-5400000">
              <a:off x="285" y="1900"/>
              <a:ext cx="771" cy="203"/>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b="1">
                  <a:latin typeface="Times" pitchFamily="18" charset="0"/>
                </a:rPr>
                <a:t>I</a:t>
              </a:r>
              <a:r>
                <a:rPr lang="en-US" b="1" baseline="-25000">
                  <a:latin typeface="Times" pitchFamily="18" charset="0"/>
                </a:rPr>
                <a:t>beam</a:t>
              </a:r>
            </a:p>
          </p:txBody>
        </p:sp>
      </p:grpSp>
      <p:sp>
        <p:nvSpPr>
          <p:cNvPr id="19461" name="Text Box 14"/>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100" b="1" dirty="0">
                <a:latin typeface="+mj-lt"/>
                <a:cs typeface="Times New Roman" panose="02020603050405020304" pitchFamily="18" charset="0"/>
              </a:rPr>
              <a:t>Time Domain </a:t>
            </a:r>
            <a:r>
              <a:rPr lang="en-US" sz="2100" b="1" dirty="0">
                <a:latin typeface="+mj-lt"/>
                <a:cs typeface="Times New Roman" panose="02020603050405020304" pitchFamily="18" charset="0"/>
                <a:sym typeface="Symbol" pitchFamily="18" charset="2"/>
              </a:rPr>
              <a:t> Frequency Domain: Mathematics</a:t>
            </a:r>
          </a:p>
        </p:txBody>
      </p:sp>
      <p:sp>
        <p:nvSpPr>
          <p:cNvPr id="19463" name="Text Box 16"/>
          <p:cNvSpPr txBox="1">
            <a:spLocks noChangeArrowheads="1"/>
          </p:cNvSpPr>
          <p:nvPr/>
        </p:nvSpPr>
        <p:spPr bwMode="auto">
          <a:xfrm>
            <a:off x="152400" y="798358"/>
            <a:ext cx="6665782" cy="313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FF"/>
                </a:solidFill>
                <a:latin typeface="Calibri" panose="020F0502020204030204" pitchFamily="34" charset="0"/>
                <a:cs typeface="Times New Roman" panose="02020603050405020304" pitchFamily="18" charset="0"/>
                <a:sym typeface="Symbol" pitchFamily="18" charset="2"/>
              </a:rPr>
              <a:t>Time domain:</a:t>
            </a:r>
            <a:r>
              <a:rPr lang="en-US" sz="2000" b="1" dirty="0">
                <a:solidFill>
                  <a:schemeClr val="accent2"/>
                </a:solidFill>
                <a:latin typeface="Calibri" panose="020F0502020204030204" pitchFamily="34" charset="0"/>
                <a:cs typeface="Times New Roman" panose="02020603050405020304" pitchFamily="18" charset="0"/>
                <a:sym typeface="Symbol" pitchFamily="18" charset="2"/>
              </a:rPr>
              <a:t> </a:t>
            </a:r>
            <a:r>
              <a:rPr lang="en-US" sz="2000" b="1" dirty="0">
                <a:latin typeface="Calibri" panose="020F0502020204030204" pitchFamily="34" charset="0"/>
                <a:cs typeface="Times New Roman" panose="02020603050405020304" pitchFamily="18" charset="0"/>
                <a:sym typeface="Symbol" pitchFamily="18" charset="2"/>
              </a:rPr>
              <a:t>Recording of a voltage as a function of time:</a:t>
            </a:r>
          </a:p>
        </p:txBody>
      </p:sp>
      <p:sp>
        <p:nvSpPr>
          <p:cNvPr id="387090" name="Text Box 18"/>
          <p:cNvSpPr txBox="1">
            <a:spLocks noChangeArrowheads="1"/>
          </p:cNvSpPr>
          <p:nvPr/>
        </p:nvSpPr>
        <p:spPr bwMode="auto">
          <a:xfrm>
            <a:off x="179512" y="3094233"/>
            <a:ext cx="7753205" cy="312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FF"/>
                </a:solidFill>
                <a:latin typeface="Calibri" panose="020F0502020204030204" pitchFamily="34" charset="0"/>
                <a:cs typeface="Times New Roman" panose="02020603050405020304" pitchFamily="18" charset="0"/>
                <a:sym typeface="Symbol" pitchFamily="18" charset="2"/>
              </a:rPr>
              <a:t>Frequency domain: </a:t>
            </a:r>
            <a:r>
              <a:rPr lang="en-US" sz="2000" b="1" dirty="0">
                <a:latin typeface="Calibri" panose="020F0502020204030204" pitchFamily="34" charset="0"/>
                <a:cs typeface="Times New Roman" panose="02020603050405020304" pitchFamily="18" charset="0"/>
                <a:sym typeface="Symbol" pitchFamily="18" charset="2"/>
              </a:rPr>
              <a:t>Displaying of a voltage as a function of frequency:</a:t>
            </a:r>
          </a:p>
        </p:txBody>
      </p:sp>
      <mc:AlternateContent xmlns:mc="http://schemas.openxmlformats.org/markup-compatibility/2006" xmlns:a14="http://schemas.microsoft.com/office/drawing/2010/main">
        <mc:Choice Requires="a14">
          <p:sp>
            <p:nvSpPr>
              <p:cNvPr id="387093" name="Text Box 21"/>
              <p:cNvSpPr txBox="1">
                <a:spLocks noChangeArrowheads="1"/>
              </p:cNvSpPr>
              <p:nvPr/>
            </p:nvSpPr>
            <p:spPr bwMode="auto">
              <a:xfrm>
                <a:off x="3378367" y="1140729"/>
                <a:ext cx="4456549" cy="1920590"/>
              </a:xfrm>
              <a:prstGeom prst="rect">
                <a:avLst/>
              </a:prstGeom>
              <a:noFill/>
              <a:ln>
                <a:noFill/>
              </a:ln>
              <a:effectLst/>
              <a:extLst>
                <a:ext uri="{909E8E84-426E-40DD-AFC4-6F175D3DCCD1}">
                  <a14:hiddenFill>
                    <a:solidFill>
                      <a:schemeClr val="accent1"/>
                    </a:solidFill>
                  </a14:hiddenFill>
                </a:ext>
                <a:ext uri="{91240B29-F687-4F45-9708-019B960494DF}">
                  <a14:hiddenLine w="15875" algn="ctr">
                    <a:solidFill>
                      <a:schemeClr val="tx1"/>
                    </a:solidFill>
                    <a:miter lim="800000"/>
                    <a:headEnd/>
                    <a:tailEnd/>
                  </a14:hiddenLine>
                </a:ext>
                <a:ext uri="{AF507438-7753-43E0-B8FC-AC1667EBCBE1}">
                  <a14:hiddenEffects>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sz="2000" b="1" dirty="0">
                    <a:solidFill>
                      <a:srgbClr val="0000FF"/>
                    </a:solidFill>
                    <a:latin typeface="Calibri" panose="020F0502020204030204" pitchFamily="34" charset="0"/>
                  </a:rPr>
                  <a:t>Mathematics for function </a:t>
                </a:r>
                <a14:m>
                  <m:oMath xmlns:m="http://schemas.openxmlformats.org/officeDocument/2006/math">
                    <m:r>
                      <a:rPr lang="de-DE" sz="2000" b="1" i="1" smtClean="0">
                        <a:solidFill>
                          <a:srgbClr val="0000FF"/>
                        </a:solidFill>
                        <a:latin typeface="Cambria Math" panose="02040503050406030204" pitchFamily="18" charset="0"/>
                      </a:rPr>
                      <m:t>𝒇</m:t>
                    </m:r>
                    <m:r>
                      <a:rPr lang="de-DE" sz="2000" b="1" i="1" smtClean="0">
                        <a:solidFill>
                          <a:srgbClr val="0000FF"/>
                        </a:solidFill>
                        <a:latin typeface="Cambria Math" panose="02040503050406030204" pitchFamily="18" charset="0"/>
                      </a:rPr>
                      <m:t>(</m:t>
                    </m:r>
                    <m:r>
                      <a:rPr lang="de-DE" sz="2000" b="1" i="1" smtClean="0">
                        <a:solidFill>
                          <a:srgbClr val="0000FF"/>
                        </a:solidFill>
                        <a:latin typeface="Cambria Math" panose="02040503050406030204" pitchFamily="18" charset="0"/>
                      </a:rPr>
                      <m:t>𝒕</m:t>
                    </m:r>
                    <m:r>
                      <a:rPr lang="de-DE" sz="2000" b="1" i="1" smtClean="0">
                        <a:solidFill>
                          <a:srgbClr val="0000FF"/>
                        </a:solidFill>
                        <a:latin typeface="Cambria Math" panose="02040503050406030204" pitchFamily="18" charset="0"/>
                      </a:rPr>
                      <m:t>)</m:t>
                    </m:r>
                  </m:oMath>
                </a14:m>
                <a:r>
                  <a:rPr lang="en-US" sz="2000" b="1" dirty="0">
                    <a:solidFill>
                      <a:srgbClr val="0000FF"/>
                    </a:solidFill>
                    <a:latin typeface="Calibri" panose="020F0502020204030204" pitchFamily="34" charset="0"/>
                  </a:rPr>
                  <a:t>: </a:t>
                </a:r>
              </a:p>
              <a:p>
                <a:pPr algn="l" eaLnBrk="1" hangingPunct="1">
                  <a:spcBef>
                    <a:spcPts val="600"/>
                  </a:spcBef>
                  <a:buFont typeface="Wingdings" pitchFamily="2" charset="2"/>
                  <a:buNone/>
                </a:pPr>
                <a:r>
                  <a:rPr lang="en-US" sz="2000" b="1" dirty="0">
                    <a:solidFill>
                      <a:srgbClr val="008000"/>
                    </a:solidFill>
                    <a:latin typeface="Calibri" panose="020F0502020204030204" pitchFamily="34" charset="0"/>
                  </a:rPr>
                  <a:t>Fourier Transformation</a:t>
                </a:r>
                <a:r>
                  <a:rPr lang="en-US" sz="2200" b="1" dirty="0">
                    <a:solidFill>
                      <a:srgbClr val="008000"/>
                    </a:solidFill>
                    <a:latin typeface="Calibri" panose="020F0502020204030204" pitchFamily="34" charset="0"/>
                  </a:rPr>
                  <a:t>:</a:t>
                </a:r>
              </a:p>
              <a:p>
                <a:pPr algn="l" eaLnBrk="1" hangingPunct="1">
                  <a:spcBef>
                    <a:spcPts val="0"/>
                  </a:spcBef>
                  <a:buFont typeface="Wingdings" pitchFamily="2" charset="2"/>
                  <a:buNone/>
                </a:pPr>
                <a14:m>
                  <m:oMathPara xmlns:m="http://schemas.openxmlformats.org/officeDocument/2006/math">
                    <m:oMathParaPr>
                      <m:jc m:val="centerGroup"/>
                    </m:oMathParaPr>
                    <m:oMath xmlns:m="http://schemas.openxmlformats.org/officeDocument/2006/math">
                      <m:acc>
                        <m:accPr>
                          <m:chr m:val="̂"/>
                          <m:ctrlPr>
                            <a:rPr lang="en-US" sz="2200" b="1" i="1" smtClean="0">
                              <a:solidFill>
                                <a:schemeClr val="tx1"/>
                              </a:solidFill>
                              <a:latin typeface="Cambria Math" panose="02040503050406030204" pitchFamily="18" charset="0"/>
                            </a:rPr>
                          </m:ctrlPr>
                        </m:accPr>
                        <m:e>
                          <m:r>
                            <a:rPr lang="de-DE" sz="2200" b="1" i="1" smtClean="0">
                              <a:solidFill>
                                <a:schemeClr val="tx1"/>
                              </a:solidFill>
                              <a:latin typeface="Cambria Math"/>
                            </a:rPr>
                            <m:t>𝒇</m:t>
                          </m:r>
                        </m:e>
                      </m:acc>
                      <m:d>
                        <m:dPr>
                          <m:ctrlPr>
                            <a:rPr lang="en-US" sz="2200" b="1" i="1" smtClean="0">
                              <a:solidFill>
                                <a:schemeClr val="tx1"/>
                              </a:solidFill>
                              <a:latin typeface="Cambria Math" panose="02040503050406030204" pitchFamily="18" charset="0"/>
                            </a:rPr>
                          </m:ctrlPr>
                        </m:dPr>
                        <m:e>
                          <m:r>
                            <a:rPr lang="en-US" sz="2200" b="1" i="1" smtClean="0">
                              <a:solidFill>
                                <a:schemeClr val="tx1"/>
                              </a:solidFill>
                              <a:latin typeface="Cambria Math"/>
                              <a:ea typeface="Cambria Math"/>
                            </a:rPr>
                            <m:t>𝝎</m:t>
                          </m:r>
                        </m:e>
                      </m:d>
                      <m:r>
                        <a:rPr lang="de-DE" sz="2200" b="1" i="1" smtClean="0">
                          <a:solidFill>
                            <a:schemeClr val="tx1"/>
                          </a:solidFill>
                          <a:latin typeface="Cambria Math"/>
                        </a:rPr>
                        <m:t>= </m:t>
                      </m:r>
                      <m:nary>
                        <m:naryPr>
                          <m:ctrlPr>
                            <a:rPr lang="de-DE" sz="2200" b="1" i="1" smtClean="0">
                              <a:solidFill>
                                <a:schemeClr val="tx1"/>
                              </a:solidFill>
                              <a:latin typeface="Cambria Math" panose="02040503050406030204" pitchFamily="18" charset="0"/>
                            </a:rPr>
                          </m:ctrlPr>
                        </m:naryPr>
                        <m:sub>
                          <m:r>
                            <m:rPr>
                              <m:brk m:alnAt="23"/>
                            </m:rPr>
                            <a:rPr lang="de-DE" sz="2200" b="1" i="1" smtClean="0">
                              <a:solidFill>
                                <a:schemeClr val="tx1"/>
                              </a:solidFill>
                              <a:latin typeface="Cambria Math"/>
                            </a:rPr>
                            <m:t>−</m:t>
                          </m:r>
                          <m:r>
                            <a:rPr lang="de-DE" sz="2200" b="1" i="1" smtClean="0">
                              <a:solidFill>
                                <a:schemeClr val="tx1"/>
                              </a:solidFill>
                              <a:latin typeface="Cambria Math"/>
                              <a:ea typeface="Cambria Math"/>
                            </a:rPr>
                            <m:t>∞</m:t>
                          </m:r>
                        </m:sub>
                        <m:sup>
                          <m:r>
                            <a:rPr lang="de-DE" sz="2200" b="1" i="1" smtClean="0">
                              <a:solidFill>
                                <a:schemeClr val="tx1"/>
                              </a:solidFill>
                              <a:latin typeface="Cambria Math"/>
                              <a:ea typeface="Cambria Math"/>
                            </a:rPr>
                            <m:t>∞</m:t>
                          </m:r>
                        </m:sup>
                        <m:e>
                          <m:r>
                            <a:rPr lang="de-DE" sz="2200" b="1" i="1" smtClean="0">
                              <a:solidFill>
                                <a:schemeClr val="tx1"/>
                              </a:solidFill>
                              <a:latin typeface="Cambria Math"/>
                            </a:rPr>
                            <m:t>𝒇</m:t>
                          </m:r>
                        </m:e>
                      </m:nary>
                      <m:d>
                        <m:dPr>
                          <m:ctrlPr>
                            <a:rPr lang="de-DE" sz="2200" b="1" i="1" smtClean="0">
                              <a:solidFill>
                                <a:schemeClr val="tx1"/>
                              </a:solidFill>
                              <a:latin typeface="Cambria Math" panose="02040503050406030204" pitchFamily="18" charset="0"/>
                            </a:rPr>
                          </m:ctrlPr>
                        </m:dPr>
                        <m:e>
                          <m:r>
                            <a:rPr lang="de-DE" sz="2200" b="1" i="1" smtClean="0">
                              <a:solidFill>
                                <a:schemeClr val="tx1"/>
                              </a:solidFill>
                              <a:latin typeface="Cambria Math"/>
                            </a:rPr>
                            <m:t>𝒕</m:t>
                          </m:r>
                        </m:e>
                      </m:d>
                      <m:r>
                        <a:rPr lang="de-DE" sz="2200" b="1" i="1" smtClean="0">
                          <a:solidFill>
                            <a:schemeClr val="tx1"/>
                          </a:solidFill>
                          <a:latin typeface="Cambria Math"/>
                          <a:ea typeface="Cambria Math"/>
                        </a:rPr>
                        <m:t>∙</m:t>
                      </m:r>
                      <m:sSup>
                        <m:sSupPr>
                          <m:ctrlPr>
                            <a:rPr lang="de-DE" sz="2200" b="1" i="1" smtClean="0">
                              <a:solidFill>
                                <a:schemeClr val="tx1"/>
                              </a:solidFill>
                              <a:latin typeface="Cambria Math" panose="02040503050406030204" pitchFamily="18" charset="0"/>
                              <a:ea typeface="Cambria Math"/>
                            </a:rPr>
                          </m:ctrlPr>
                        </m:sSupPr>
                        <m:e>
                          <m:r>
                            <a:rPr lang="de-DE" sz="2200" b="1" i="1" smtClean="0">
                              <a:solidFill>
                                <a:schemeClr val="tx1"/>
                              </a:solidFill>
                              <a:latin typeface="Cambria Math"/>
                              <a:ea typeface="Cambria Math"/>
                            </a:rPr>
                            <m:t>𝒆</m:t>
                          </m:r>
                        </m:e>
                        <m:sup>
                          <m:r>
                            <a:rPr lang="de-DE" sz="2200" b="1" i="1" smtClean="0">
                              <a:solidFill>
                                <a:schemeClr val="tx1"/>
                              </a:solidFill>
                              <a:latin typeface="Cambria Math"/>
                              <a:ea typeface="Cambria Math"/>
                            </a:rPr>
                            <m:t>−</m:t>
                          </m:r>
                          <m:r>
                            <a:rPr lang="de-DE" sz="2200" b="1" i="1" smtClean="0">
                              <a:solidFill>
                                <a:schemeClr val="tx1"/>
                              </a:solidFill>
                              <a:latin typeface="Cambria Math"/>
                              <a:ea typeface="Cambria Math"/>
                            </a:rPr>
                            <m:t>𝒊</m:t>
                          </m:r>
                          <m:r>
                            <a:rPr lang="de-DE" sz="2200" b="1" i="1" smtClean="0">
                              <a:solidFill>
                                <a:schemeClr val="tx1"/>
                              </a:solidFill>
                              <a:latin typeface="Cambria Math"/>
                              <a:ea typeface="Cambria Math"/>
                            </a:rPr>
                            <m:t>𝝎</m:t>
                          </m:r>
                          <m:r>
                            <a:rPr lang="de-DE" sz="2200" b="1" i="1" smtClean="0">
                              <a:solidFill>
                                <a:schemeClr val="tx1"/>
                              </a:solidFill>
                              <a:latin typeface="Cambria Math"/>
                              <a:ea typeface="Cambria Math"/>
                            </a:rPr>
                            <m:t>𝒕</m:t>
                          </m:r>
                        </m:sup>
                      </m:sSup>
                      <m:r>
                        <a:rPr lang="de-DE" sz="2200" b="1" i="1" smtClean="0">
                          <a:solidFill>
                            <a:schemeClr val="tx1"/>
                          </a:solidFill>
                          <a:latin typeface="Cambria Math"/>
                          <a:ea typeface="Cambria Math"/>
                        </a:rPr>
                        <m:t> </m:t>
                      </m:r>
                      <m:r>
                        <a:rPr lang="de-DE" sz="2200" b="1" i="0" smtClean="0">
                          <a:solidFill>
                            <a:schemeClr val="tx1"/>
                          </a:solidFill>
                          <a:latin typeface="Cambria Math"/>
                          <a:ea typeface="Cambria Math"/>
                        </a:rPr>
                        <m:t>𝐝</m:t>
                      </m:r>
                      <m:r>
                        <a:rPr lang="de-DE" sz="2200" b="1" i="1" smtClean="0">
                          <a:solidFill>
                            <a:schemeClr val="tx1"/>
                          </a:solidFill>
                          <a:latin typeface="Cambria Math"/>
                          <a:ea typeface="Cambria Math"/>
                        </a:rPr>
                        <m:t>𝒕</m:t>
                      </m:r>
                      <m:r>
                        <a:rPr lang="de-DE" sz="2200" b="1" i="1" smtClean="0">
                          <a:solidFill>
                            <a:schemeClr val="tx1"/>
                          </a:solidFill>
                          <a:latin typeface="Cambria Math"/>
                          <a:ea typeface="Cambria Math"/>
                        </a:rPr>
                        <m:t> </m:t>
                      </m:r>
                    </m:oMath>
                  </m:oMathPara>
                </a14:m>
                <a:endParaRPr lang="en-US" sz="2200" b="1" dirty="0">
                  <a:solidFill>
                    <a:schemeClr val="tx1"/>
                  </a:solidFill>
                  <a:latin typeface="Calibri" panose="020F0502020204030204" pitchFamily="34" charset="0"/>
                </a:endParaRPr>
              </a:p>
              <a:p>
                <a:pPr algn="l" eaLnBrk="1" hangingPunct="1">
                  <a:spcBef>
                    <a:spcPts val="1000"/>
                  </a:spcBef>
                  <a:buFont typeface="Wingdings" pitchFamily="2" charset="2"/>
                  <a:buNone/>
                </a:pPr>
                <a:r>
                  <a:rPr lang="en-US" sz="1600" dirty="0">
                    <a:latin typeface="Calibri" panose="020F0502020204030204" pitchFamily="34" charset="0"/>
                  </a:rPr>
                  <a:t>       </a:t>
                </a:r>
                <a:endParaRPr lang="en-US" sz="1600" dirty="0">
                  <a:solidFill>
                    <a:schemeClr val="tx1"/>
                  </a:solidFill>
                  <a:latin typeface="Calibri" panose="020F0502020204030204" pitchFamily="34" charset="0"/>
                </a:endParaRPr>
              </a:p>
            </p:txBody>
          </p:sp>
        </mc:Choice>
        <mc:Fallback xmlns="">
          <p:sp>
            <p:nvSpPr>
              <p:cNvPr id="387093" name="Text Box 21"/>
              <p:cNvSpPr txBox="1">
                <a:spLocks noRot="1" noChangeAspect="1" noMove="1" noResize="1" noEditPoints="1" noAdjustHandles="1" noChangeArrowheads="1" noChangeShapeType="1" noTextEdit="1"/>
              </p:cNvSpPr>
              <p:nvPr/>
            </p:nvSpPr>
            <p:spPr bwMode="auto">
              <a:xfrm>
                <a:off x="3378367" y="1140729"/>
                <a:ext cx="4456549" cy="1920590"/>
              </a:xfrm>
              <a:prstGeom prst="rect">
                <a:avLst/>
              </a:prstGeom>
              <a:blipFill>
                <a:blip r:embed="rId5"/>
                <a:stretch>
                  <a:fillRect l="-1368" t="-158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GB">
                    <a:noFill/>
                  </a:rPr>
                  <a:t> </a:t>
                </a:r>
              </a:p>
            </p:txBody>
          </p:sp>
        </mc:Fallback>
      </mc:AlternateContent>
      <p:sp>
        <p:nvSpPr>
          <p:cNvPr id="19470" name="Rectangle 23"/>
          <p:cNvSpPr>
            <a:spLocks noChangeArrowheads="1"/>
          </p:cNvSpPr>
          <p:nvPr/>
        </p:nvSpPr>
        <p:spPr bwMode="auto">
          <a:xfrm>
            <a:off x="3075491" y="6016109"/>
            <a:ext cx="184731" cy="369332"/>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de-DE">
              <a:latin typeface="Calibri" panose="020F0502020204030204" pitchFamily="34" charset="0"/>
            </a:endParaRPr>
          </a:p>
        </p:txBody>
      </p:sp>
      <p:sp>
        <p:nvSpPr>
          <p:cNvPr id="387092" name="AutoShape 20"/>
          <p:cNvSpPr>
            <a:spLocks noChangeArrowheads="1"/>
          </p:cNvSpPr>
          <p:nvPr/>
        </p:nvSpPr>
        <p:spPr bwMode="auto">
          <a:xfrm>
            <a:off x="7581382" y="2705493"/>
            <a:ext cx="429343" cy="1402139"/>
          </a:xfrm>
          <a:prstGeom prst="curvedLeftArrow">
            <a:avLst>
              <a:gd name="adj1" fmla="val 33417"/>
              <a:gd name="adj2" fmla="val 129020"/>
              <a:gd name="adj3" fmla="val 33333"/>
            </a:avLst>
          </a:prstGeom>
          <a:solidFill>
            <a:schemeClr val="accent1"/>
          </a:solidFill>
          <a:ln w="1587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endParaRPr lang="de-DE">
              <a:latin typeface="Calibri" panose="020F0502020204030204" pitchFamily="34" charset="0"/>
            </a:endParaRPr>
          </a:p>
        </p:txBody>
      </p:sp>
      <mc:AlternateContent xmlns:mc="http://schemas.openxmlformats.org/markup-compatibility/2006" xmlns:a14="http://schemas.microsoft.com/office/drawing/2010/main">
        <mc:Choice Requires="a14">
          <p:sp>
            <p:nvSpPr>
              <p:cNvPr id="26" name="Text Box 19"/>
              <p:cNvSpPr txBox="1">
                <a:spLocks noChangeArrowheads="1"/>
              </p:cNvSpPr>
              <p:nvPr/>
            </p:nvSpPr>
            <p:spPr bwMode="auto">
              <a:xfrm>
                <a:off x="3402075" y="3614100"/>
                <a:ext cx="5906311" cy="163442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b="1" dirty="0">
                    <a:solidFill>
                      <a:srgbClr val="0000FF"/>
                    </a:solidFill>
                    <a:latin typeface="Calibri" panose="020F0502020204030204" pitchFamily="34" charset="0"/>
                    <a:cs typeface="Times New Roman" panose="02020603050405020304" pitchFamily="18" charset="0"/>
                    <a:sym typeface="Symbol" pitchFamily="18" charset="2"/>
                  </a:rPr>
                  <a:t>Fourier Transformation: </a:t>
                </a:r>
              </a:p>
              <a:p>
                <a:pPr algn="l">
                  <a:lnSpc>
                    <a:spcPct val="70000"/>
                  </a:lnSpc>
                  <a:buFont typeface="Wingdings" panose="05000000000000000000" pitchFamily="2" charset="2"/>
                  <a:buChar char="Ø"/>
                </a:pPr>
                <a:r>
                  <a:rPr lang="en-US" dirty="0">
                    <a:latin typeface="Calibri" panose="020F0502020204030204" pitchFamily="34" charset="0"/>
                    <a:cs typeface="Times New Roman" panose="02020603050405020304" pitchFamily="18" charset="0"/>
                    <a:sym typeface="Symbol" pitchFamily="18" charset="2"/>
                  </a:rPr>
                  <a:t>Contains amplitude &amp;  phase</a:t>
                </a:r>
              </a:p>
              <a:p>
                <a:pPr marL="0" indent="0" algn="l">
                  <a:lnSpc>
                    <a:spcPct val="70000"/>
                  </a:lnSpc>
                </a:pPr>
                <a:r>
                  <a:rPr lang="en-US" dirty="0">
                    <a:latin typeface="Calibri" panose="020F0502020204030204" pitchFamily="34" charset="0"/>
                    <a:cs typeface="Times New Roman" panose="02020603050405020304" pitchFamily="18" charset="0"/>
                    <a:sym typeface="Symbol" pitchFamily="18" charset="2"/>
                  </a:rPr>
                  <a:t>       as the values are</a:t>
                </a:r>
                <a14:m>
                  <m:oMath xmlns:m="http://schemas.openxmlformats.org/officeDocument/2006/math">
                    <m:acc>
                      <m:accPr>
                        <m:chr m:val="̂"/>
                        <m:ctrlPr>
                          <a:rPr lang="en-US" b="1" i="1">
                            <a:latin typeface="Cambria Math" panose="02040503050406030204" pitchFamily="18" charset="0"/>
                          </a:rPr>
                        </m:ctrlPr>
                      </m:accPr>
                      <m:e>
                        <m:r>
                          <a:rPr lang="de-DE" b="1" i="1" smtClean="0">
                            <a:latin typeface="Cambria Math" panose="02040503050406030204" pitchFamily="18" charset="0"/>
                          </a:rPr>
                          <m:t> </m:t>
                        </m:r>
                        <m:r>
                          <a:rPr lang="de-DE" b="1" i="1">
                            <a:latin typeface="Cambria Math"/>
                          </a:rPr>
                          <m:t>𝒇</m:t>
                        </m:r>
                      </m:e>
                    </m:acc>
                    <m:d>
                      <m:dPr>
                        <m:ctrlPr>
                          <a:rPr lang="en-US" b="1" i="1">
                            <a:latin typeface="Cambria Math" panose="02040503050406030204" pitchFamily="18" charset="0"/>
                          </a:rPr>
                        </m:ctrlPr>
                      </m:dPr>
                      <m:e>
                        <m:r>
                          <a:rPr lang="en-US" b="1" i="1">
                            <a:latin typeface="Cambria Math"/>
                            <a:ea typeface="Cambria Math"/>
                          </a:rPr>
                          <m:t>𝝎</m:t>
                        </m:r>
                      </m:e>
                    </m:d>
                    <m:r>
                      <a:rPr lang="de-DE" b="1" i="1" smtClean="0">
                        <a:latin typeface="Cambria Math" panose="02040503050406030204" pitchFamily="18" charset="0"/>
                        <a:ea typeface="Cambria Math"/>
                      </a:rPr>
                      <m:t> </m:t>
                    </m:r>
                    <m:r>
                      <a:rPr lang="de-DE" b="1" i="1" smtClean="0">
                        <a:latin typeface="Cambria Math" panose="02040503050406030204" pitchFamily="18" charset="0"/>
                        <a:ea typeface="Cambria Math" panose="02040503050406030204" pitchFamily="18" charset="0"/>
                      </a:rPr>
                      <m:t>∈</m:t>
                    </m:r>
                    <m:r>
                      <a:rPr lang="de-DE" b="1" i="1" smtClean="0">
                        <a:latin typeface="Cambria Math" panose="02040503050406030204" pitchFamily="18" charset="0"/>
                        <a:ea typeface="Cambria Math" panose="02040503050406030204" pitchFamily="18" charset="0"/>
                      </a:rPr>
                      <m:t>ℂ</m:t>
                    </m:r>
                  </m:oMath>
                </a14:m>
                <a:r>
                  <a:rPr lang="en-US" dirty="0">
                    <a:latin typeface="Calibri" panose="020F0502020204030204" pitchFamily="34" charset="0"/>
                    <a:cs typeface="Times New Roman" panose="02020603050405020304" pitchFamily="18" charset="0"/>
                    <a:sym typeface="Symbol" pitchFamily="18" charset="2"/>
                  </a:rPr>
                  <a:t> (complex in math. sense)</a:t>
                </a:r>
              </a:p>
              <a:p>
                <a:pPr algn="l">
                  <a:lnSpc>
                    <a:spcPct val="70000"/>
                  </a:lnSpc>
                  <a:buFont typeface="Wingdings" panose="05000000000000000000" pitchFamily="2" charset="2"/>
                  <a:buChar char="Ø"/>
                </a:pPr>
                <a:r>
                  <a:rPr lang="en-US" dirty="0">
                    <a:latin typeface="Calibri" panose="020F0502020204030204" pitchFamily="34" charset="0"/>
                    <a:cs typeface="Times New Roman" panose="02020603050405020304" pitchFamily="18" charset="0"/>
                    <a:sym typeface="Symbol" pitchFamily="18" charset="2"/>
                  </a:rPr>
                  <a:t>The </a:t>
                </a:r>
                <a:r>
                  <a:rPr lang="en-US" b="1" dirty="0">
                    <a:latin typeface="Calibri" panose="020F0502020204030204" pitchFamily="34" charset="0"/>
                    <a:cs typeface="Times New Roman" panose="02020603050405020304" pitchFamily="18" charset="0"/>
                    <a:sym typeface="Symbol" pitchFamily="18" charset="2"/>
                  </a:rPr>
                  <a:t>same</a:t>
                </a:r>
                <a:r>
                  <a:rPr lang="en-US" dirty="0">
                    <a:latin typeface="Calibri" panose="020F0502020204030204" pitchFamily="34" charset="0"/>
                    <a:cs typeface="Times New Roman" panose="02020603050405020304" pitchFamily="18" charset="0"/>
                    <a:sym typeface="Symbol" pitchFamily="18" charset="2"/>
                  </a:rPr>
                  <a:t> information is displayed differently </a:t>
                </a:r>
                <a:r>
                  <a:rPr lang="en-US" sz="1700" dirty="0">
                    <a:latin typeface="Calibri" panose="020F0502020204030204" pitchFamily="34" charset="0"/>
                    <a:cs typeface="Times New Roman" panose="02020603050405020304" pitchFamily="18" charset="0"/>
                    <a:sym typeface="Symbol" pitchFamily="18" charset="2"/>
                  </a:rPr>
                  <a:t>	</a:t>
                </a:r>
              </a:p>
              <a:p>
                <a:pPr algn="l">
                  <a:lnSpc>
                    <a:spcPct val="70000"/>
                  </a:lnSpc>
                  <a:buFont typeface="Wingdings" pitchFamily="2" charset="2"/>
                  <a:buNone/>
                </a:pPr>
                <a:endParaRPr lang="en-US" dirty="0">
                  <a:latin typeface="Calibri" panose="020F0502020204030204" pitchFamily="34" charset="0"/>
                  <a:sym typeface="Symbol" pitchFamily="18" charset="2"/>
                </a:endParaRPr>
              </a:p>
            </p:txBody>
          </p:sp>
        </mc:Choice>
        <mc:Fallback xmlns="">
          <p:sp>
            <p:nvSpPr>
              <p:cNvPr id="26" name="Text Box 19"/>
              <p:cNvSpPr txBox="1">
                <a:spLocks noRot="1" noChangeAspect="1" noMove="1" noResize="1" noEditPoints="1" noAdjustHandles="1" noChangeArrowheads="1" noChangeShapeType="1" noTextEdit="1"/>
              </p:cNvSpPr>
              <p:nvPr/>
            </p:nvSpPr>
            <p:spPr bwMode="auto">
              <a:xfrm>
                <a:off x="3402075" y="3614100"/>
                <a:ext cx="5906311" cy="1634422"/>
              </a:xfrm>
              <a:prstGeom prst="rect">
                <a:avLst/>
              </a:prstGeom>
              <a:blipFill>
                <a:blip r:embed="rId6"/>
                <a:stretch>
                  <a:fillRect l="-826" t="-6343"/>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23" name="Text Box 19">
            <a:extLst>
              <a:ext uri="{FF2B5EF4-FFF2-40B4-BE49-F238E27FC236}">
                <a16:creationId xmlns:a16="http://schemas.microsoft.com/office/drawing/2014/main" id="{0BD53AA7-F179-424E-B8E7-E3D468F67AD1}"/>
              </a:ext>
            </a:extLst>
          </p:cNvPr>
          <p:cNvSpPr txBox="1">
            <a:spLocks noChangeArrowheads="1"/>
          </p:cNvSpPr>
          <p:nvPr/>
        </p:nvSpPr>
        <p:spPr bwMode="auto">
          <a:xfrm>
            <a:off x="55939" y="5926032"/>
            <a:ext cx="903212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C00000"/>
                </a:solidFill>
                <a:latin typeface="Calibri" panose="020F0502020204030204" pitchFamily="34" charset="0"/>
                <a:cs typeface="Calibri" panose="020F0502020204030204" pitchFamily="34" charset="0"/>
                <a:sym typeface="Symbol" pitchFamily="18" charset="2"/>
              </a:rPr>
              <a:t>Care:  </a:t>
            </a:r>
            <a:r>
              <a:rPr lang="en-US" sz="2000" b="1" dirty="0">
                <a:latin typeface="Calibri" panose="020F0502020204030204" pitchFamily="34" charset="0"/>
                <a:cs typeface="Calibri" panose="020F0502020204030204" pitchFamily="34" charset="0"/>
                <a:sym typeface="Symbol" pitchFamily="18" charset="2"/>
              </a:rPr>
              <a:t>Fourier Transformation of time domain data contains amplitude </a:t>
            </a:r>
            <a:r>
              <a:rPr lang="en-US" sz="2000" b="1" i="1" u="sng" dirty="0">
                <a:latin typeface="Calibri" panose="020F0502020204030204" pitchFamily="34" charset="0"/>
                <a:cs typeface="Calibri" panose="020F0502020204030204" pitchFamily="34" charset="0"/>
                <a:sym typeface="Symbol" pitchFamily="18" charset="2"/>
              </a:rPr>
              <a:t>and</a:t>
            </a:r>
            <a:r>
              <a:rPr lang="en-US" sz="2000" b="1" dirty="0">
                <a:latin typeface="Calibri" panose="020F0502020204030204" pitchFamily="34" charset="0"/>
                <a:cs typeface="Calibri" panose="020F0502020204030204" pitchFamily="34" charset="0"/>
                <a:sym typeface="Symbol" pitchFamily="18" charset="2"/>
              </a:rPr>
              <a:t> phase </a:t>
            </a:r>
            <a:endParaRPr lang="en-US" dirty="0">
              <a:latin typeface="Times" pitchFamily="18" charset="0"/>
              <a:sym typeface="Symbol" pitchFamily="18" charset="2"/>
            </a:endParaRPr>
          </a:p>
        </p:txBody>
      </p:sp>
    </p:spTree>
    <p:extLst>
      <p:ext uri="{BB962C8B-B14F-4D97-AF65-F5344CB8AC3E}">
        <p14:creationId xmlns:p14="http://schemas.microsoft.com/office/powerpoint/2010/main" val="274396383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ext Box 2"/>
          <p:cNvSpPr txBox="1">
            <a:spLocks noChangeArrowheads="1"/>
          </p:cNvSpPr>
          <p:nvPr/>
        </p:nvSpPr>
        <p:spPr bwMode="auto">
          <a:xfrm>
            <a:off x="252000" y="144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Analog versus Digital Signal Processing</a:t>
            </a:r>
          </a:p>
        </p:txBody>
      </p:sp>
      <p:sp>
        <p:nvSpPr>
          <p:cNvPr id="32772" name="Rectangle 3"/>
          <p:cNvSpPr>
            <a:spLocks noChangeArrowheads="1"/>
          </p:cNvSpPr>
          <p:nvPr/>
        </p:nvSpPr>
        <p:spPr bwMode="auto">
          <a:xfrm>
            <a:off x="282575" y="4003234"/>
            <a:ext cx="8305800" cy="135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b="1" dirty="0">
                <a:solidFill>
                  <a:srgbClr val="006600"/>
                </a:solidFill>
                <a:latin typeface="Calibri" panose="020F0502020204030204" pitchFamily="34" charset="0"/>
                <a:cs typeface="Calibri" panose="020F0502020204030204" pitchFamily="34" charset="0"/>
              </a:rPr>
              <a:t>Digital receiver as modern  successor of super heterodyne receiver</a:t>
            </a:r>
          </a:p>
          <a:p>
            <a:pPr algn="l" eaLnBrk="1" hangingPunct="1">
              <a:spcBef>
                <a:spcPct val="20000"/>
              </a:spcBef>
              <a:buFont typeface="Wingdings" pitchFamily="2" charset="2"/>
              <a:buChar char="Ø"/>
            </a:pPr>
            <a:r>
              <a:rPr lang="en-US" altLang="de-DE" dirty="0">
                <a:latin typeface="Calibri" panose="020F0502020204030204" pitchFamily="34" charset="0"/>
                <a:cs typeface="Calibri" panose="020F0502020204030204" pitchFamily="34" charset="0"/>
              </a:rPr>
              <a:t> Basic functionality is preserved but implementation is very different</a:t>
            </a:r>
          </a:p>
          <a:p>
            <a:pPr algn="l" eaLnBrk="1" hangingPunct="1">
              <a:spcBef>
                <a:spcPct val="20000"/>
              </a:spcBef>
              <a:buFont typeface="Wingdings" pitchFamily="2" charset="2"/>
              <a:buChar char="Ø"/>
            </a:pPr>
            <a:r>
              <a:rPr lang="en-US" altLang="de-DE" dirty="0">
                <a:latin typeface="Calibri" panose="020F0502020204030204" pitchFamily="34" charset="0"/>
                <a:cs typeface="Calibri" panose="020F0502020204030204" pitchFamily="34" charset="0"/>
              </a:rPr>
              <a:t> Digital transition just after the amplifier &amp; filter or mixing unit </a:t>
            </a:r>
          </a:p>
          <a:p>
            <a:pPr algn="l" eaLnBrk="1" hangingPunct="1">
              <a:spcBef>
                <a:spcPct val="20000"/>
              </a:spcBef>
              <a:buFont typeface="Wingdings" pitchFamily="2" charset="2"/>
              <a:buChar char="Ø"/>
            </a:pPr>
            <a:r>
              <a:rPr lang="en-US" altLang="de-DE" dirty="0">
                <a:latin typeface="Calibri" panose="020F0502020204030204" pitchFamily="34" charset="0"/>
                <a:cs typeface="Calibri" panose="020F0502020204030204" pitchFamily="34" charset="0"/>
              </a:rPr>
              <a:t> Signal conditioning (filter, decimation, averaging) on digital electronics e.g. FPGA</a:t>
            </a:r>
          </a:p>
        </p:txBody>
      </p:sp>
      <p:sp>
        <p:nvSpPr>
          <p:cNvPr id="414724" name="Text Box 4"/>
          <p:cNvSpPr txBox="1">
            <a:spLocks noChangeArrowheads="1"/>
          </p:cNvSpPr>
          <p:nvPr/>
        </p:nvSpPr>
        <p:spPr bwMode="auto">
          <a:xfrm>
            <a:off x="279400" y="5349434"/>
            <a:ext cx="8656638" cy="686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008000"/>
                </a:solidFill>
                <a:latin typeface="Calibri" panose="020F0502020204030204" pitchFamily="34" charset="0"/>
                <a:cs typeface="Calibri" panose="020F0502020204030204" pitchFamily="34" charset="0"/>
              </a:rPr>
              <a:t>Advantage of DSP:</a:t>
            </a:r>
            <a:r>
              <a:rPr lang="en-US" altLang="de-DE" dirty="0">
                <a:latin typeface="Calibri" panose="020F0502020204030204" pitchFamily="34" charset="0"/>
                <a:cs typeface="Calibri" panose="020F0502020204030204" pitchFamily="34" charset="0"/>
              </a:rPr>
              <a:t> Versatile operation, flexible adoption without hardware modification</a:t>
            </a:r>
          </a:p>
          <a:p>
            <a:pPr algn="l" eaLnBrk="1" hangingPunct="1">
              <a:lnSpc>
                <a:spcPct val="60000"/>
              </a:lnSpc>
              <a:buFont typeface="Wingdings" pitchFamily="2" charset="2"/>
              <a:buNone/>
            </a:pPr>
            <a:r>
              <a:rPr lang="en-US" altLang="de-DE" b="1" dirty="0">
                <a:solidFill>
                  <a:srgbClr val="FF0000"/>
                </a:solidFill>
                <a:latin typeface="Calibri" panose="020F0502020204030204" pitchFamily="34" charset="0"/>
                <a:cs typeface="Calibri" panose="020F0502020204030204" pitchFamily="34" charset="0"/>
              </a:rPr>
              <a:t>Disadvantage of DSP:</a:t>
            </a:r>
            <a:r>
              <a:rPr lang="en-US" altLang="de-DE" b="1" dirty="0">
                <a:latin typeface="Calibri" panose="020F0502020204030204" pitchFamily="34" charset="0"/>
                <a:cs typeface="Calibri" panose="020F0502020204030204" pitchFamily="34" charset="0"/>
              </a:rPr>
              <a:t> </a:t>
            </a:r>
            <a:r>
              <a:rPr lang="en-US" altLang="de-DE" b="1" u="sng" dirty="0">
                <a:latin typeface="Calibri" panose="020F0502020204030204" pitchFamily="34" charset="0"/>
                <a:cs typeface="Calibri" panose="020F0502020204030204" pitchFamily="34" charset="0"/>
              </a:rPr>
              <a:t>non</a:t>
            </a:r>
            <a:r>
              <a:rPr lang="en-US" altLang="de-DE" dirty="0">
                <a:latin typeface="Calibri" panose="020F0502020204030204" pitchFamily="34" charset="0"/>
                <a:cs typeface="Calibri" panose="020F0502020204030204" pitchFamily="34" charset="0"/>
              </a:rPr>
              <a:t>, good engineering skill requires for development, expensive</a:t>
            </a:r>
          </a:p>
        </p:txBody>
      </p:sp>
      <p:grpSp>
        <p:nvGrpSpPr>
          <p:cNvPr id="32774" name="Group 5"/>
          <p:cNvGrpSpPr>
            <a:grpSpLocks/>
          </p:cNvGrpSpPr>
          <p:nvPr/>
        </p:nvGrpSpPr>
        <p:grpSpPr bwMode="auto">
          <a:xfrm>
            <a:off x="250825" y="1194947"/>
            <a:ext cx="9145588" cy="2747962"/>
            <a:chOff x="113" y="523"/>
            <a:chExt cx="5761" cy="1731"/>
          </a:xfrm>
        </p:grpSpPr>
        <p:sp>
          <p:nvSpPr>
            <p:cNvPr id="32776" name="Line 6"/>
            <p:cNvSpPr>
              <a:spLocks noChangeShapeType="1"/>
            </p:cNvSpPr>
            <p:nvPr/>
          </p:nvSpPr>
          <p:spPr bwMode="auto">
            <a:xfrm>
              <a:off x="431" y="981"/>
              <a:ext cx="635" cy="0"/>
            </a:xfrm>
            <a:prstGeom prst="line">
              <a:avLst/>
            </a:prstGeom>
            <a:noFill/>
            <a:ln w="31750">
              <a:solidFill>
                <a:srgbClr val="000000"/>
              </a:solidFill>
              <a:round/>
              <a:headEnd/>
              <a:tailEnd type="stealth" w="lg" len="lg"/>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cs typeface="Calibri" panose="020F0502020204030204" pitchFamily="34" charset="0"/>
              </a:endParaRPr>
            </a:p>
          </p:txBody>
        </p:sp>
        <p:sp>
          <p:nvSpPr>
            <p:cNvPr id="32777" name="Text Box 7"/>
            <p:cNvSpPr txBox="1">
              <a:spLocks noChangeArrowheads="1"/>
            </p:cNvSpPr>
            <p:nvPr/>
          </p:nvSpPr>
          <p:spPr bwMode="auto">
            <a:xfrm>
              <a:off x="1066" y="754"/>
              <a:ext cx="1164" cy="451"/>
            </a:xfrm>
            <a:prstGeom prst="rect">
              <a:avLst/>
            </a:prstGeom>
            <a:solidFill>
              <a:srgbClr val="CCECFF"/>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latin typeface="Calibri" panose="020F0502020204030204" pitchFamily="34" charset="0"/>
                  <a:cs typeface="Calibri" panose="020F0502020204030204" pitchFamily="34" charset="0"/>
                </a:rPr>
                <a:t>Analog frequency</a:t>
              </a:r>
            </a:p>
            <a:p>
              <a:pPr algn="l" eaLnBrk="1" hangingPunct="1">
                <a:spcBef>
                  <a:spcPct val="20000"/>
                </a:spcBef>
                <a:buFont typeface="Wingdings" pitchFamily="2" charset="2"/>
                <a:buNone/>
              </a:pPr>
              <a:r>
                <a:rPr lang="en-US" altLang="de-DE">
                  <a:latin typeface="Calibri" panose="020F0502020204030204" pitchFamily="34" charset="0"/>
                  <a:cs typeface="Calibri" panose="020F0502020204030204" pitchFamily="34" charset="0"/>
                </a:rPr>
                <a:t>translator</a:t>
              </a:r>
            </a:p>
          </p:txBody>
        </p:sp>
        <p:sp>
          <p:nvSpPr>
            <p:cNvPr id="32778" name="Text Box 8"/>
            <p:cNvSpPr txBox="1">
              <a:spLocks noChangeArrowheads="1"/>
            </p:cNvSpPr>
            <p:nvPr/>
          </p:nvSpPr>
          <p:spPr bwMode="auto">
            <a:xfrm>
              <a:off x="2428" y="754"/>
              <a:ext cx="1330" cy="442"/>
            </a:xfrm>
            <a:prstGeom prst="rect">
              <a:avLst/>
            </a:prstGeom>
            <a:solidFill>
              <a:srgbClr val="CCECFF"/>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latin typeface="Calibri" panose="020F0502020204030204" pitchFamily="34" charset="0"/>
                  <a:cs typeface="Calibri" panose="020F0502020204030204" pitchFamily="34" charset="0"/>
                </a:rPr>
                <a:t>Analog demodulator</a:t>
              </a:r>
            </a:p>
            <a:p>
              <a:pPr algn="l" eaLnBrk="1" hangingPunct="1">
                <a:spcBef>
                  <a:spcPct val="20000"/>
                </a:spcBef>
                <a:buFont typeface="Wingdings" pitchFamily="2" charset="2"/>
                <a:buNone/>
              </a:pPr>
              <a:r>
                <a:rPr lang="en-US" altLang="de-DE">
                  <a:latin typeface="Calibri" panose="020F0502020204030204" pitchFamily="34" charset="0"/>
                  <a:cs typeface="Calibri" panose="020F0502020204030204" pitchFamily="34" charset="0"/>
                </a:rPr>
                <a:t>and filter</a:t>
              </a:r>
            </a:p>
          </p:txBody>
        </p:sp>
        <p:grpSp>
          <p:nvGrpSpPr>
            <p:cNvPr id="32779" name="Group 9"/>
            <p:cNvGrpSpPr>
              <a:grpSpLocks/>
            </p:cNvGrpSpPr>
            <p:nvPr/>
          </p:nvGrpSpPr>
          <p:grpSpPr bwMode="auto">
            <a:xfrm>
              <a:off x="3923" y="754"/>
              <a:ext cx="953" cy="453"/>
              <a:chOff x="3923" y="754"/>
              <a:chExt cx="953" cy="453"/>
            </a:xfrm>
          </p:grpSpPr>
          <p:sp>
            <p:nvSpPr>
              <p:cNvPr id="32803" name="Text Box 10"/>
              <p:cNvSpPr txBox="1">
                <a:spLocks noChangeArrowheads="1"/>
              </p:cNvSpPr>
              <p:nvPr/>
            </p:nvSpPr>
            <p:spPr bwMode="auto">
              <a:xfrm>
                <a:off x="3923" y="754"/>
                <a:ext cx="953" cy="451"/>
              </a:xfrm>
              <a:prstGeom prst="rect">
                <a:avLst/>
              </a:prstGeom>
              <a:solidFill>
                <a:srgbClr val="CCECFF"/>
              </a:solidFill>
              <a:ln w="19050" algn="ctr">
                <a:solidFill>
                  <a:schemeClr val="tx1"/>
                </a:solidFill>
                <a:miter lim="800000"/>
                <a:headEnd/>
                <a:tailEnd/>
              </a:ln>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endParaRPr lang="en-US" altLang="de-DE">
                  <a:latin typeface="Calibri" panose="020F0502020204030204" pitchFamily="34" charset="0"/>
                  <a:cs typeface="Calibri" panose="020F0502020204030204" pitchFamily="34" charset="0"/>
                </a:endParaRPr>
              </a:p>
              <a:p>
                <a:pPr algn="l" eaLnBrk="1" hangingPunct="1">
                  <a:spcBef>
                    <a:spcPct val="20000"/>
                  </a:spcBef>
                  <a:buFont typeface="Wingdings" pitchFamily="2" charset="2"/>
                  <a:buNone/>
                </a:pPr>
                <a:endParaRPr lang="en-US" altLang="de-DE">
                  <a:latin typeface="Calibri" panose="020F0502020204030204" pitchFamily="34" charset="0"/>
                  <a:cs typeface="Calibri" panose="020F0502020204030204" pitchFamily="34" charset="0"/>
                </a:endParaRPr>
              </a:p>
            </p:txBody>
          </p:sp>
          <p:sp>
            <p:nvSpPr>
              <p:cNvPr id="32804" name="AutoShape 11"/>
              <p:cNvSpPr>
                <a:spLocks noChangeArrowheads="1"/>
              </p:cNvSpPr>
              <p:nvPr/>
            </p:nvSpPr>
            <p:spPr bwMode="auto">
              <a:xfrm rot="5400000" flipH="1" flipV="1">
                <a:off x="4173" y="504"/>
                <a:ext cx="453" cy="953"/>
              </a:xfrm>
              <a:prstGeom prst="rtTriangle">
                <a:avLst/>
              </a:prstGeom>
              <a:solidFill>
                <a:srgbClr val="66FF66"/>
              </a:solidFill>
              <a:ln w="1587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Calibri" panose="020F0502020204030204" pitchFamily="34" charset="0"/>
                </a:endParaRPr>
              </a:p>
            </p:txBody>
          </p:sp>
          <p:sp>
            <p:nvSpPr>
              <p:cNvPr id="32805" name="Text Box 12"/>
              <p:cNvSpPr txBox="1">
                <a:spLocks noChangeArrowheads="1"/>
              </p:cNvSpPr>
              <p:nvPr/>
            </p:nvSpPr>
            <p:spPr bwMode="auto">
              <a:xfrm>
                <a:off x="4150" y="829"/>
                <a:ext cx="5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400">
                    <a:latin typeface="Calibri" panose="020F0502020204030204" pitchFamily="34" charset="0"/>
                    <a:cs typeface="Calibri" panose="020F0502020204030204" pitchFamily="34" charset="0"/>
                  </a:rPr>
                  <a:t>ADC</a:t>
                </a:r>
              </a:p>
            </p:txBody>
          </p:sp>
        </p:grpSp>
        <p:sp>
          <p:nvSpPr>
            <p:cNvPr id="32780" name="Text Box 13"/>
            <p:cNvSpPr txBox="1">
              <a:spLocks noChangeArrowheads="1"/>
            </p:cNvSpPr>
            <p:nvPr/>
          </p:nvSpPr>
          <p:spPr bwMode="auto">
            <a:xfrm>
              <a:off x="113" y="754"/>
              <a:ext cx="907"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buFont typeface="Wingdings" pitchFamily="2" charset="2"/>
                <a:buNone/>
              </a:pPr>
              <a:r>
                <a:rPr lang="en-US" altLang="de-DE" b="1" dirty="0">
                  <a:solidFill>
                    <a:srgbClr val="0000FF"/>
                  </a:solidFill>
                  <a:latin typeface="Calibri" panose="020F0502020204030204" pitchFamily="34" charset="0"/>
                  <a:cs typeface="Calibri" panose="020F0502020204030204" pitchFamily="34" charset="0"/>
                </a:rPr>
                <a:t>BPM analog</a:t>
              </a:r>
            </a:p>
            <a:p>
              <a:pPr algn="l" eaLnBrk="1" hangingPunct="1">
                <a:lnSpc>
                  <a:spcPct val="90000"/>
                </a:lnSpc>
                <a:buFont typeface="Wingdings" pitchFamily="2" charset="2"/>
                <a:buNone/>
              </a:pPr>
              <a:r>
                <a:rPr lang="en-US" altLang="de-DE" b="1" dirty="0">
                  <a:solidFill>
                    <a:srgbClr val="0000FF"/>
                  </a:solidFill>
                  <a:latin typeface="Calibri" panose="020F0502020204030204" pitchFamily="34" charset="0"/>
                  <a:cs typeface="Calibri" panose="020F0502020204030204" pitchFamily="34" charset="0"/>
                </a:rPr>
                <a:t>signal</a:t>
              </a:r>
            </a:p>
          </p:txBody>
        </p:sp>
        <p:sp>
          <p:nvSpPr>
            <p:cNvPr id="32781" name="Line 14"/>
            <p:cNvSpPr>
              <a:spLocks noChangeShapeType="1"/>
            </p:cNvSpPr>
            <p:nvPr/>
          </p:nvSpPr>
          <p:spPr bwMode="auto">
            <a:xfrm>
              <a:off x="4876" y="981"/>
              <a:ext cx="635" cy="0"/>
            </a:xfrm>
            <a:prstGeom prst="line">
              <a:avLst/>
            </a:prstGeom>
            <a:noFill/>
            <a:ln w="31750">
              <a:solidFill>
                <a:srgbClr val="000000"/>
              </a:solidFill>
              <a:round/>
              <a:headEnd/>
              <a:tailEnd type="stealth" w="lg" len="lg"/>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cs typeface="Calibri" panose="020F0502020204030204" pitchFamily="34" charset="0"/>
              </a:endParaRPr>
            </a:p>
          </p:txBody>
        </p:sp>
        <p:sp>
          <p:nvSpPr>
            <p:cNvPr id="32782" name="Text Box 15"/>
            <p:cNvSpPr txBox="1">
              <a:spLocks noChangeArrowheads="1"/>
            </p:cNvSpPr>
            <p:nvPr/>
          </p:nvSpPr>
          <p:spPr bwMode="auto">
            <a:xfrm>
              <a:off x="4921" y="754"/>
              <a:ext cx="907"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buFont typeface="Wingdings" pitchFamily="2" charset="2"/>
                <a:buNone/>
              </a:pPr>
              <a:r>
                <a:rPr lang="en-US" altLang="de-DE" b="1">
                  <a:solidFill>
                    <a:srgbClr val="006600"/>
                  </a:solidFill>
                  <a:latin typeface="Calibri" panose="020F0502020204030204" pitchFamily="34" charset="0"/>
                  <a:cs typeface="Calibri" panose="020F0502020204030204" pitchFamily="34" charset="0"/>
                </a:rPr>
                <a:t>digital</a:t>
              </a:r>
            </a:p>
            <a:p>
              <a:pPr algn="l" eaLnBrk="1" hangingPunct="1">
                <a:lnSpc>
                  <a:spcPct val="90000"/>
                </a:lnSpc>
                <a:buFont typeface="Wingdings" pitchFamily="2" charset="2"/>
                <a:buNone/>
              </a:pPr>
              <a:r>
                <a:rPr lang="en-US" altLang="de-DE" b="1">
                  <a:solidFill>
                    <a:srgbClr val="006600"/>
                  </a:solidFill>
                  <a:latin typeface="Calibri" panose="020F0502020204030204" pitchFamily="34" charset="0"/>
                  <a:cs typeface="Calibri" panose="020F0502020204030204" pitchFamily="34" charset="0"/>
                </a:rPr>
                <a:t>output</a:t>
              </a:r>
            </a:p>
          </p:txBody>
        </p:sp>
        <p:sp>
          <p:nvSpPr>
            <p:cNvPr id="32783" name="Line 16"/>
            <p:cNvSpPr>
              <a:spLocks noChangeShapeType="1"/>
            </p:cNvSpPr>
            <p:nvPr/>
          </p:nvSpPr>
          <p:spPr bwMode="auto">
            <a:xfrm>
              <a:off x="4876" y="2024"/>
              <a:ext cx="635" cy="0"/>
            </a:xfrm>
            <a:prstGeom prst="line">
              <a:avLst/>
            </a:prstGeom>
            <a:noFill/>
            <a:ln w="31750">
              <a:solidFill>
                <a:srgbClr val="000000"/>
              </a:solidFill>
              <a:round/>
              <a:headEnd/>
              <a:tailEnd type="stealth" w="lg" len="lg"/>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cs typeface="Calibri" panose="020F0502020204030204" pitchFamily="34" charset="0"/>
              </a:endParaRPr>
            </a:p>
          </p:txBody>
        </p:sp>
        <p:sp>
          <p:nvSpPr>
            <p:cNvPr id="32784" name="Line 17"/>
            <p:cNvSpPr>
              <a:spLocks noChangeShapeType="1"/>
            </p:cNvSpPr>
            <p:nvPr/>
          </p:nvSpPr>
          <p:spPr bwMode="auto">
            <a:xfrm>
              <a:off x="431" y="2024"/>
              <a:ext cx="635" cy="0"/>
            </a:xfrm>
            <a:prstGeom prst="line">
              <a:avLst/>
            </a:prstGeom>
            <a:noFill/>
            <a:ln w="31750">
              <a:solidFill>
                <a:srgbClr val="000000"/>
              </a:solidFill>
              <a:round/>
              <a:headEnd/>
              <a:tailEnd type="stealth" w="lg" len="lg"/>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cs typeface="Calibri" panose="020F0502020204030204" pitchFamily="34" charset="0"/>
              </a:endParaRPr>
            </a:p>
          </p:txBody>
        </p:sp>
        <p:sp>
          <p:nvSpPr>
            <p:cNvPr id="32785" name="Text Box 18"/>
            <p:cNvSpPr txBox="1">
              <a:spLocks noChangeArrowheads="1"/>
            </p:cNvSpPr>
            <p:nvPr/>
          </p:nvSpPr>
          <p:spPr bwMode="auto">
            <a:xfrm>
              <a:off x="1066" y="1797"/>
              <a:ext cx="1164" cy="451"/>
            </a:xfrm>
            <a:prstGeom prst="rect">
              <a:avLst/>
            </a:prstGeom>
            <a:solidFill>
              <a:srgbClr val="CCECFF"/>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latin typeface="Calibri" panose="020F0502020204030204" pitchFamily="34" charset="0"/>
                  <a:cs typeface="Calibri" panose="020F0502020204030204" pitchFamily="34" charset="0"/>
                </a:rPr>
                <a:t>Analog frequency</a:t>
              </a:r>
            </a:p>
            <a:p>
              <a:pPr algn="l" eaLnBrk="1" hangingPunct="1">
                <a:spcBef>
                  <a:spcPct val="20000"/>
                </a:spcBef>
                <a:buFont typeface="Wingdings" pitchFamily="2" charset="2"/>
                <a:buNone/>
              </a:pPr>
              <a:r>
                <a:rPr lang="en-US" altLang="de-DE">
                  <a:latin typeface="Calibri" panose="020F0502020204030204" pitchFamily="34" charset="0"/>
                  <a:cs typeface="Calibri" panose="020F0502020204030204" pitchFamily="34" charset="0"/>
                </a:rPr>
                <a:t>translator</a:t>
              </a:r>
            </a:p>
          </p:txBody>
        </p:sp>
        <p:grpSp>
          <p:nvGrpSpPr>
            <p:cNvPr id="32786" name="Group 19"/>
            <p:cNvGrpSpPr>
              <a:grpSpLocks/>
            </p:cNvGrpSpPr>
            <p:nvPr/>
          </p:nvGrpSpPr>
          <p:grpSpPr bwMode="auto">
            <a:xfrm>
              <a:off x="2336" y="1797"/>
              <a:ext cx="953" cy="453"/>
              <a:chOff x="3923" y="754"/>
              <a:chExt cx="953" cy="453"/>
            </a:xfrm>
          </p:grpSpPr>
          <p:sp>
            <p:nvSpPr>
              <p:cNvPr id="32800" name="Text Box 20"/>
              <p:cNvSpPr txBox="1">
                <a:spLocks noChangeArrowheads="1"/>
              </p:cNvSpPr>
              <p:nvPr/>
            </p:nvSpPr>
            <p:spPr bwMode="auto">
              <a:xfrm>
                <a:off x="3923" y="754"/>
                <a:ext cx="953" cy="451"/>
              </a:xfrm>
              <a:prstGeom prst="rect">
                <a:avLst/>
              </a:prstGeom>
              <a:solidFill>
                <a:srgbClr val="CCECFF"/>
              </a:solidFill>
              <a:ln w="19050" algn="ctr">
                <a:solidFill>
                  <a:schemeClr val="tx1"/>
                </a:solidFill>
                <a:miter lim="800000"/>
                <a:headEnd/>
                <a:tailEnd/>
              </a:ln>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endParaRPr lang="en-US" altLang="de-DE">
                  <a:latin typeface="Calibri" panose="020F0502020204030204" pitchFamily="34" charset="0"/>
                  <a:cs typeface="Calibri" panose="020F0502020204030204" pitchFamily="34" charset="0"/>
                </a:endParaRPr>
              </a:p>
              <a:p>
                <a:pPr algn="l" eaLnBrk="1" hangingPunct="1">
                  <a:spcBef>
                    <a:spcPct val="20000"/>
                  </a:spcBef>
                  <a:buFont typeface="Wingdings" pitchFamily="2" charset="2"/>
                  <a:buNone/>
                </a:pPr>
                <a:endParaRPr lang="en-US" altLang="de-DE">
                  <a:latin typeface="Calibri" panose="020F0502020204030204" pitchFamily="34" charset="0"/>
                  <a:cs typeface="Calibri" panose="020F0502020204030204" pitchFamily="34" charset="0"/>
                </a:endParaRPr>
              </a:p>
            </p:txBody>
          </p:sp>
          <p:sp>
            <p:nvSpPr>
              <p:cNvPr id="32801" name="AutoShape 21"/>
              <p:cNvSpPr>
                <a:spLocks noChangeArrowheads="1"/>
              </p:cNvSpPr>
              <p:nvPr/>
            </p:nvSpPr>
            <p:spPr bwMode="auto">
              <a:xfrm rot="5400000" flipH="1" flipV="1">
                <a:off x="4173" y="504"/>
                <a:ext cx="453" cy="953"/>
              </a:xfrm>
              <a:prstGeom prst="rtTriangle">
                <a:avLst/>
              </a:prstGeom>
              <a:solidFill>
                <a:srgbClr val="66FF66"/>
              </a:solidFill>
              <a:ln w="1587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Calibri" panose="020F0502020204030204" pitchFamily="34" charset="0"/>
                </a:endParaRPr>
              </a:p>
            </p:txBody>
          </p:sp>
          <p:sp>
            <p:nvSpPr>
              <p:cNvPr id="32802" name="Text Box 22"/>
              <p:cNvSpPr txBox="1">
                <a:spLocks noChangeArrowheads="1"/>
              </p:cNvSpPr>
              <p:nvPr/>
            </p:nvSpPr>
            <p:spPr bwMode="auto">
              <a:xfrm>
                <a:off x="4150" y="829"/>
                <a:ext cx="5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400">
                    <a:latin typeface="Calibri" panose="020F0502020204030204" pitchFamily="34" charset="0"/>
                    <a:cs typeface="Calibri" panose="020F0502020204030204" pitchFamily="34" charset="0"/>
                  </a:rPr>
                  <a:t>ADC</a:t>
                </a:r>
              </a:p>
            </p:txBody>
          </p:sp>
        </p:grpSp>
        <p:sp>
          <p:nvSpPr>
            <p:cNvPr id="32787" name="Text Box 23"/>
            <p:cNvSpPr txBox="1">
              <a:spLocks noChangeArrowheads="1"/>
            </p:cNvSpPr>
            <p:nvPr/>
          </p:nvSpPr>
          <p:spPr bwMode="auto">
            <a:xfrm>
              <a:off x="3395" y="1797"/>
              <a:ext cx="491" cy="442"/>
            </a:xfrm>
            <a:prstGeom prst="rect">
              <a:avLst/>
            </a:prstGeom>
            <a:solidFill>
              <a:srgbClr val="66FF66"/>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latin typeface="Calibri" panose="020F0502020204030204" pitchFamily="34" charset="0"/>
                  <a:cs typeface="Calibri" panose="020F0502020204030204" pitchFamily="34" charset="0"/>
                </a:rPr>
                <a:t>Digital</a:t>
              </a:r>
            </a:p>
            <a:p>
              <a:pPr algn="l" eaLnBrk="1" hangingPunct="1">
                <a:spcBef>
                  <a:spcPct val="20000"/>
                </a:spcBef>
                <a:buFont typeface="Wingdings" pitchFamily="2" charset="2"/>
                <a:buNone/>
              </a:pPr>
              <a:r>
                <a:rPr lang="en-US" altLang="de-DE">
                  <a:latin typeface="Calibri" panose="020F0502020204030204" pitchFamily="34" charset="0"/>
                  <a:cs typeface="Calibri" panose="020F0502020204030204" pitchFamily="34" charset="0"/>
                </a:rPr>
                <a:t>filter</a:t>
              </a:r>
            </a:p>
          </p:txBody>
        </p:sp>
        <p:sp>
          <p:nvSpPr>
            <p:cNvPr id="32788" name="Text Box 24"/>
            <p:cNvSpPr txBox="1">
              <a:spLocks noChangeArrowheads="1"/>
            </p:cNvSpPr>
            <p:nvPr/>
          </p:nvSpPr>
          <p:spPr bwMode="auto">
            <a:xfrm>
              <a:off x="4059" y="1797"/>
              <a:ext cx="796" cy="442"/>
            </a:xfrm>
            <a:prstGeom prst="rect">
              <a:avLst/>
            </a:prstGeom>
            <a:solidFill>
              <a:srgbClr val="66FF66"/>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latin typeface="Calibri" panose="020F0502020204030204" pitchFamily="34" charset="0"/>
                  <a:cs typeface="Calibri" panose="020F0502020204030204" pitchFamily="34" charset="0"/>
                </a:rPr>
                <a:t>Digital</a:t>
              </a:r>
            </a:p>
            <a:p>
              <a:pPr algn="l" eaLnBrk="1" hangingPunct="1">
                <a:spcBef>
                  <a:spcPct val="20000"/>
                </a:spcBef>
                <a:buFont typeface="Wingdings" pitchFamily="2" charset="2"/>
                <a:buNone/>
              </a:pPr>
              <a:r>
                <a:rPr lang="en-US" altLang="de-DE">
                  <a:latin typeface="Calibri" panose="020F0502020204030204" pitchFamily="34" charset="0"/>
                  <a:cs typeface="Calibri" panose="020F0502020204030204" pitchFamily="34" charset="0"/>
                </a:rPr>
                <a:t>Signal Proc.</a:t>
              </a:r>
            </a:p>
          </p:txBody>
        </p:sp>
        <p:sp>
          <p:nvSpPr>
            <p:cNvPr id="32789" name="Text Box 25"/>
            <p:cNvSpPr txBox="1">
              <a:spLocks noChangeArrowheads="1"/>
            </p:cNvSpPr>
            <p:nvPr/>
          </p:nvSpPr>
          <p:spPr bwMode="auto">
            <a:xfrm>
              <a:off x="4967" y="1797"/>
              <a:ext cx="907"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buFont typeface="Wingdings" pitchFamily="2" charset="2"/>
                <a:buNone/>
              </a:pPr>
              <a:r>
                <a:rPr lang="en-US" altLang="de-DE" b="1">
                  <a:solidFill>
                    <a:srgbClr val="006600"/>
                  </a:solidFill>
                  <a:latin typeface="Calibri" panose="020F0502020204030204" pitchFamily="34" charset="0"/>
                  <a:cs typeface="Calibri" panose="020F0502020204030204" pitchFamily="34" charset="0"/>
                </a:rPr>
                <a:t>digital</a:t>
              </a:r>
            </a:p>
            <a:p>
              <a:pPr algn="l" eaLnBrk="1" hangingPunct="1">
                <a:lnSpc>
                  <a:spcPct val="90000"/>
                </a:lnSpc>
                <a:buFont typeface="Wingdings" pitchFamily="2" charset="2"/>
                <a:buNone/>
              </a:pPr>
              <a:r>
                <a:rPr lang="en-US" altLang="de-DE" b="1">
                  <a:solidFill>
                    <a:srgbClr val="006600"/>
                  </a:solidFill>
                  <a:latin typeface="Calibri" panose="020F0502020204030204" pitchFamily="34" charset="0"/>
                  <a:cs typeface="Calibri" panose="020F0502020204030204" pitchFamily="34" charset="0"/>
                </a:rPr>
                <a:t>output</a:t>
              </a:r>
            </a:p>
          </p:txBody>
        </p:sp>
        <p:sp>
          <p:nvSpPr>
            <p:cNvPr id="32790" name="Line 26"/>
            <p:cNvSpPr>
              <a:spLocks noChangeShapeType="1"/>
            </p:cNvSpPr>
            <p:nvPr/>
          </p:nvSpPr>
          <p:spPr bwMode="auto">
            <a:xfrm>
              <a:off x="2245" y="981"/>
              <a:ext cx="181"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cs typeface="Calibri" panose="020F0502020204030204" pitchFamily="34" charset="0"/>
              </a:endParaRPr>
            </a:p>
          </p:txBody>
        </p:sp>
        <p:sp>
          <p:nvSpPr>
            <p:cNvPr id="32791" name="Line 27"/>
            <p:cNvSpPr>
              <a:spLocks noChangeShapeType="1"/>
            </p:cNvSpPr>
            <p:nvPr/>
          </p:nvSpPr>
          <p:spPr bwMode="auto">
            <a:xfrm>
              <a:off x="3742" y="981"/>
              <a:ext cx="181"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cs typeface="Calibri" panose="020F0502020204030204" pitchFamily="34" charset="0"/>
              </a:endParaRPr>
            </a:p>
          </p:txBody>
        </p:sp>
        <p:sp>
          <p:nvSpPr>
            <p:cNvPr id="32792" name="Line 28"/>
            <p:cNvSpPr>
              <a:spLocks noChangeShapeType="1"/>
            </p:cNvSpPr>
            <p:nvPr/>
          </p:nvSpPr>
          <p:spPr bwMode="auto">
            <a:xfrm>
              <a:off x="2230" y="2024"/>
              <a:ext cx="106"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cs typeface="Calibri" panose="020F0502020204030204" pitchFamily="34" charset="0"/>
              </a:endParaRPr>
            </a:p>
          </p:txBody>
        </p:sp>
        <p:sp>
          <p:nvSpPr>
            <p:cNvPr id="32793" name="Line 29"/>
            <p:cNvSpPr>
              <a:spLocks noChangeShapeType="1"/>
            </p:cNvSpPr>
            <p:nvPr/>
          </p:nvSpPr>
          <p:spPr bwMode="auto">
            <a:xfrm>
              <a:off x="3288" y="2024"/>
              <a:ext cx="107"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cs typeface="Calibri" panose="020F0502020204030204" pitchFamily="34" charset="0"/>
              </a:endParaRPr>
            </a:p>
          </p:txBody>
        </p:sp>
        <p:sp>
          <p:nvSpPr>
            <p:cNvPr id="32794" name="Line 30"/>
            <p:cNvSpPr>
              <a:spLocks noChangeShapeType="1"/>
            </p:cNvSpPr>
            <p:nvPr/>
          </p:nvSpPr>
          <p:spPr bwMode="auto">
            <a:xfrm>
              <a:off x="3886" y="2024"/>
              <a:ext cx="173"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latin typeface="Calibri" panose="020F0502020204030204" pitchFamily="34" charset="0"/>
                <a:cs typeface="Calibri" panose="020F0502020204030204" pitchFamily="34" charset="0"/>
              </a:endParaRPr>
            </a:p>
          </p:txBody>
        </p:sp>
        <p:sp>
          <p:nvSpPr>
            <p:cNvPr id="32795" name="Text Box 31"/>
            <p:cNvSpPr txBox="1">
              <a:spLocks noChangeArrowheads="1"/>
            </p:cNvSpPr>
            <p:nvPr/>
          </p:nvSpPr>
          <p:spPr bwMode="auto">
            <a:xfrm>
              <a:off x="158" y="1797"/>
              <a:ext cx="907"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buFont typeface="Wingdings" pitchFamily="2" charset="2"/>
                <a:buNone/>
              </a:pPr>
              <a:r>
                <a:rPr lang="en-US" altLang="de-DE" b="1" dirty="0">
                  <a:solidFill>
                    <a:srgbClr val="0000FF"/>
                  </a:solidFill>
                  <a:latin typeface="Calibri" panose="020F0502020204030204" pitchFamily="34" charset="0"/>
                  <a:cs typeface="Calibri" panose="020F0502020204030204" pitchFamily="34" charset="0"/>
                </a:rPr>
                <a:t>BPM analog</a:t>
              </a:r>
            </a:p>
            <a:p>
              <a:pPr algn="l" eaLnBrk="1" hangingPunct="1">
                <a:lnSpc>
                  <a:spcPct val="90000"/>
                </a:lnSpc>
                <a:buFont typeface="Wingdings" pitchFamily="2" charset="2"/>
                <a:buNone/>
              </a:pPr>
              <a:r>
                <a:rPr lang="en-US" altLang="de-DE" b="1" dirty="0">
                  <a:solidFill>
                    <a:srgbClr val="0000FF"/>
                  </a:solidFill>
                  <a:latin typeface="Calibri" panose="020F0502020204030204" pitchFamily="34" charset="0"/>
                  <a:cs typeface="Calibri" panose="020F0502020204030204" pitchFamily="34" charset="0"/>
                </a:rPr>
                <a:t>signal</a:t>
              </a:r>
            </a:p>
          </p:txBody>
        </p:sp>
        <p:sp>
          <p:nvSpPr>
            <p:cNvPr id="32796" name="Text Box 32"/>
            <p:cNvSpPr txBox="1">
              <a:spLocks noChangeArrowheads="1"/>
            </p:cNvSpPr>
            <p:nvPr/>
          </p:nvSpPr>
          <p:spPr bwMode="auto">
            <a:xfrm>
              <a:off x="1066" y="1525"/>
              <a:ext cx="417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a:solidFill>
                    <a:srgbClr val="006600"/>
                  </a:solidFill>
                  <a:latin typeface="Calibri" panose="020F0502020204030204" pitchFamily="34" charset="0"/>
                  <a:cs typeface="Calibri" panose="020F0502020204030204" pitchFamily="34" charset="0"/>
                </a:rPr>
                <a:t>Digital processing (triggered by telecommunication development)</a:t>
              </a:r>
            </a:p>
          </p:txBody>
        </p:sp>
        <p:sp>
          <p:nvSpPr>
            <p:cNvPr id="32797" name="Text Box 33"/>
            <p:cNvSpPr txBox="1">
              <a:spLocks noChangeArrowheads="1"/>
            </p:cNvSpPr>
            <p:nvPr/>
          </p:nvSpPr>
          <p:spPr bwMode="auto">
            <a:xfrm>
              <a:off x="2063" y="523"/>
              <a:ext cx="213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0000FF"/>
                  </a:solidFill>
                  <a:latin typeface="Calibri" panose="020F0502020204030204" pitchFamily="34" charset="0"/>
                  <a:cs typeface="Calibri" panose="020F0502020204030204" pitchFamily="34" charset="0"/>
                </a:rPr>
                <a:t>Traditional analog processing</a:t>
              </a:r>
            </a:p>
          </p:txBody>
        </p:sp>
        <p:sp>
          <p:nvSpPr>
            <p:cNvPr id="32798" name="Text Box 34"/>
            <p:cNvSpPr txBox="1">
              <a:spLocks noChangeArrowheads="1"/>
            </p:cNvSpPr>
            <p:nvPr/>
          </p:nvSpPr>
          <p:spPr bwMode="auto">
            <a:xfrm>
              <a:off x="113" y="1222"/>
              <a:ext cx="497" cy="213"/>
            </a:xfrm>
            <a:prstGeom prst="rect">
              <a:avLst/>
            </a:prstGeom>
            <a:solidFill>
              <a:srgbClr val="CCECFF"/>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spcBef>
                  <a:spcPct val="20000"/>
                </a:spcBef>
                <a:buFont typeface="Wingdings" pitchFamily="2" charset="2"/>
                <a:buNone/>
              </a:pPr>
              <a:r>
                <a:rPr lang="en-US" altLang="de-DE" sz="1600" dirty="0">
                  <a:latin typeface="Calibri" panose="020F0502020204030204" pitchFamily="34" charset="0"/>
                  <a:cs typeface="Calibri" panose="020F0502020204030204" pitchFamily="34" charset="0"/>
                </a:rPr>
                <a:t>Analog</a:t>
              </a:r>
            </a:p>
          </p:txBody>
        </p:sp>
        <p:sp>
          <p:nvSpPr>
            <p:cNvPr id="32799" name="Text Box 35"/>
            <p:cNvSpPr txBox="1">
              <a:spLocks noChangeArrowheads="1"/>
            </p:cNvSpPr>
            <p:nvPr/>
          </p:nvSpPr>
          <p:spPr bwMode="auto">
            <a:xfrm>
              <a:off x="113" y="1525"/>
              <a:ext cx="497" cy="213"/>
            </a:xfrm>
            <a:prstGeom prst="rect">
              <a:avLst/>
            </a:prstGeom>
            <a:solidFill>
              <a:srgbClr val="66FF66"/>
            </a:solidFill>
            <a:ln w="19050" algn="ctr">
              <a:solidFill>
                <a:schemeClr val="tx1"/>
              </a:solidFill>
              <a:miter lim="800000"/>
              <a:headEnd/>
              <a:tailEnd/>
            </a:ln>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spcBef>
                  <a:spcPct val="20000"/>
                </a:spcBef>
                <a:buFont typeface="Wingdings" pitchFamily="2" charset="2"/>
                <a:buNone/>
              </a:pPr>
              <a:r>
                <a:rPr lang="en-US" altLang="de-DE" sz="1600" dirty="0">
                  <a:latin typeface="Calibri" panose="020F0502020204030204" pitchFamily="34" charset="0"/>
                  <a:cs typeface="Calibri" panose="020F0502020204030204" pitchFamily="34" charset="0"/>
                </a:rPr>
                <a:t>Digital</a:t>
              </a:r>
            </a:p>
          </p:txBody>
        </p:sp>
      </p:grpSp>
      <p:sp>
        <p:nvSpPr>
          <p:cNvPr id="32775" name="Text Box 36"/>
          <p:cNvSpPr txBox="1">
            <a:spLocks noChangeArrowheads="1"/>
          </p:cNvSpPr>
          <p:nvPr/>
        </p:nvSpPr>
        <p:spPr bwMode="auto">
          <a:xfrm>
            <a:off x="155355" y="701234"/>
            <a:ext cx="8351837" cy="402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120000"/>
              </a:lnSpc>
              <a:buFont typeface="Wingdings" pitchFamily="2" charset="2"/>
              <a:buNone/>
            </a:pPr>
            <a:r>
              <a:rPr lang="en-US" altLang="de-DE" dirty="0">
                <a:solidFill>
                  <a:srgbClr val="0000FF"/>
                </a:solidFill>
                <a:latin typeface="Calibri" panose="020F0502020204030204" pitchFamily="34" charset="0"/>
                <a:cs typeface="Calibri" panose="020F0502020204030204" pitchFamily="34" charset="0"/>
                <a:sym typeface="Symbol" pitchFamily="18" charset="2"/>
              </a:rPr>
              <a:t>Modern instrumentation uses </a:t>
            </a:r>
            <a:r>
              <a:rPr lang="en-US" altLang="de-DE" b="1" dirty="0">
                <a:solidFill>
                  <a:srgbClr val="0000FF"/>
                </a:solidFill>
                <a:latin typeface="Calibri" panose="020F0502020204030204" pitchFamily="34" charset="0"/>
                <a:cs typeface="Calibri" panose="020F0502020204030204" pitchFamily="34" charset="0"/>
                <a:sym typeface="Symbol" pitchFamily="18" charset="2"/>
              </a:rPr>
              <a:t>digital</a:t>
            </a:r>
            <a:r>
              <a:rPr lang="en-US" altLang="de-DE" dirty="0">
                <a:solidFill>
                  <a:srgbClr val="0000FF"/>
                </a:solidFill>
                <a:latin typeface="Calibri" panose="020F0502020204030204" pitchFamily="34" charset="0"/>
                <a:cs typeface="Calibri" panose="020F0502020204030204" pitchFamily="34" charset="0"/>
                <a:sym typeface="Symbol" pitchFamily="18" charset="2"/>
              </a:rPr>
              <a:t> techniques with extended functionality.</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47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72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ext Box 2"/>
          <p:cNvSpPr txBox="1">
            <a:spLocks noChangeArrowheads="1"/>
          </p:cNvSpPr>
          <p:nvPr/>
        </p:nvSpPr>
        <p:spPr bwMode="auto">
          <a:xfrm>
            <a:off x="252000" y="144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Comparison of BPM Readout Electronics (simplified)</a:t>
            </a:r>
          </a:p>
        </p:txBody>
      </p:sp>
      <p:sp>
        <p:nvSpPr>
          <p:cNvPr id="33796" name="Text Box 3"/>
          <p:cNvSpPr txBox="1">
            <a:spLocks noChangeArrowheads="1"/>
          </p:cNvSpPr>
          <p:nvPr/>
        </p:nvSpPr>
        <p:spPr bwMode="auto">
          <a:xfrm>
            <a:off x="125413" y="961058"/>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graphicFrame>
        <p:nvGraphicFramePr>
          <p:cNvPr id="422916" name="Group 4"/>
          <p:cNvGraphicFramePr>
            <a:graphicFrameLocks noGrp="1"/>
          </p:cNvGraphicFramePr>
          <p:nvPr>
            <p:extLst>
              <p:ext uri="{D42A27DB-BD31-4B8C-83A1-F6EECF244321}">
                <p14:modId xmlns:p14="http://schemas.microsoft.com/office/powerpoint/2010/main" val="3220121257"/>
              </p:ext>
            </p:extLst>
          </p:nvPr>
        </p:nvGraphicFramePr>
        <p:xfrm>
          <a:off x="149225" y="1175371"/>
          <a:ext cx="8816975" cy="3722528"/>
        </p:xfrm>
        <a:graphic>
          <a:graphicData uri="http://schemas.openxmlformats.org/drawingml/2006/table">
            <a:tbl>
              <a:tblPr/>
              <a:tblGrid>
                <a:gridCol w="1489075">
                  <a:extLst>
                    <a:ext uri="{9D8B030D-6E8A-4147-A177-3AD203B41FA5}">
                      <a16:colId xmlns:a16="http://schemas.microsoft.com/office/drawing/2014/main" val="20000"/>
                    </a:ext>
                  </a:extLst>
                </a:gridCol>
                <a:gridCol w="889000">
                  <a:extLst>
                    <a:ext uri="{9D8B030D-6E8A-4147-A177-3AD203B41FA5}">
                      <a16:colId xmlns:a16="http://schemas.microsoft.com/office/drawing/2014/main" val="20001"/>
                    </a:ext>
                  </a:extLst>
                </a:gridCol>
                <a:gridCol w="1536700">
                  <a:extLst>
                    <a:ext uri="{9D8B030D-6E8A-4147-A177-3AD203B41FA5}">
                      <a16:colId xmlns:a16="http://schemas.microsoft.com/office/drawing/2014/main" val="20002"/>
                    </a:ext>
                  </a:extLst>
                </a:gridCol>
                <a:gridCol w="2451100">
                  <a:extLst>
                    <a:ext uri="{9D8B030D-6E8A-4147-A177-3AD203B41FA5}">
                      <a16:colId xmlns:a16="http://schemas.microsoft.com/office/drawing/2014/main" val="20003"/>
                    </a:ext>
                  </a:extLst>
                </a:gridCol>
                <a:gridCol w="2451100">
                  <a:extLst>
                    <a:ext uri="{9D8B030D-6E8A-4147-A177-3AD203B41FA5}">
                      <a16:colId xmlns:a16="http://schemas.microsoft.com/office/drawing/2014/main" val="20004"/>
                    </a:ext>
                  </a:extLst>
                </a:gridCol>
              </a:tblGrid>
              <a:tr h="50184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Type</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chemeClr val="tx1"/>
                          </a:solidFill>
                          <a:effectLst/>
                          <a:latin typeface="Calibri" panose="020F0502020204030204" pitchFamily="34" charset="0"/>
                          <a:cs typeface="Calibri" panose="020F0502020204030204" pitchFamily="34" charset="0"/>
                        </a:rPr>
                        <a:t>Usage</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chemeClr val="tx1"/>
                          </a:solidFill>
                          <a:effectLst/>
                          <a:latin typeface="Calibri" panose="020F0502020204030204" pitchFamily="34" charset="0"/>
                          <a:cs typeface="Calibri" panose="020F0502020204030204" pitchFamily="34" charset="0"/>
                        </a:rPr>
                        <a:t>Precaution</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chemeClr val="tx1"/>
                          </a:solidFill>
                          <a:effectLst/>
                          <a:latin typeface="Calibri" panose="020F0502020204030204" pitchFamily="34" charset="0"/>
                          <a:cs typeface="Calibri" panose="020F0502020204030204" pitchFamily="34" charset="0"/>
                        </a:rPr>
                        <a:t>Advantage</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chemeClr val="tx1"/>
                          </a:solidFill>
                          <a:effectLst/>
                          <a:latin typeface="Calibri" panose="020F0502020204030204" pitchFamily="34" charset="0"/>
                          <a:cs typeface="Calibri" panose="020F0502020204030204" pitchFamily="34" charset="0"/>
                        </a:rPr>
                        <a:t>Disadvantage</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extLst>
                  <a:ext uri="{0D108BD9-81ED-4DB2-BD59-A6C34878D82A}">
                    <a16:rowId xmlns:a16="http://schemas.microsoft.com/office/drawing/2014/main" val="10000"/>
                  </a:ext>
                </a:extLst>
              </a:tr>
              <a:tr h="95988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FF"/>
                          </a:solidFill>
                          <a:effectLst/>
                          <a:latin typeface="Calibri" panose="020F0502020204030204" pitchFamily="34" charset="0"/>
                          <a:cs typeface="Calibri" panose="020F0502020204030204" pitchFamily="34" charset="0"/>
                        </a:rPr>
                        <a:t>Broadband</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a:t>
                      </a:r>
                      <a:r>
                        <a:rPr kumimoji="0" lang="en-US" sz="16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sychr</a:t>
                      </a: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Long bunches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Bunch structure signal </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Post-processing possible</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Required for fast feedback</a:t>
                      </a:r>
                    </a:p>
                    <a:p>
                      <a:pPr marL="0" marR="0" lvl="0" indent="0" algn="l" defTabSz="914400" rtl="0" eaLnBrk="1" fontAlgn="base" latinLnBrk="0" hangingPunct="1">
                        <a:lnSpc>
                          <a:spcPct val="80000"/>
                        </a:lnSpc>
                        <a:spcBef>
                          <a:spcPct val="20000"/>
                        </a:spcBef>
                        <a:spcAft>
                          <a:spcPct val="0"/>
                        </a:spcAft>
                        <a:buClrTx/>
                        <a:buSzTx/>
                        <a:buFontTx/>
                        <a:buNone/>
                        <a:tabLst/>
                        <a:defRPr/>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Required for transfer lines with few bunches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Calibri" panose="020F0502020204030204" pitchFamily="34" charset="0"/>
                        </a:rPr>
                        <a:t>Resolution limited by noise</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1"/>
                  </a:ext>
                </a:extLst>
              </a:tr>
              <a:tr h="75471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FF"/>
                          </a:solidFill>
                          <a:effectLst/>
                          <a:latin typeface="Calibri" panose="020F0502020204030204" pitchFamily="34" charset="0"/>
                          <a:cs typeface="Calibri" panose="020F0502020204030204" pitchFamily="34" charset="0"/>
                        </a:rPr>
                        <a:t>Narrowband </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Calibri" panose="020F0502020204030204" pitchFamily="34" charset="0"/>
                        </a:rPr>
                        <a:t>all synchr.</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Calibri" panose="020F0502020204030204" pitchFamily="34" charset="0"/>
                        </a:rPr>
                        <a:t>Stable beams</a:t>
                      </a:r>
                    </a:p>
                    <a:p>
                      <a:pPr marL="0" marR="0" lvl="0" indent="0" algn="l" defTabSz="914400" rtl="0" eaLnBrk="1" fontAlgn="base" latinLnBrk="0" hangingPunct="1">
                        <a:lnSpc>
                          <a:spcPct val="9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Calibri" panose="020F0502020204030204" pitchFamily="34" charset="0"/>
                        </a:rPr>
                        <a:t> &gt;100 rf-periods</a:t>
                      </a:r>
                      <a:endParaRPr kumimoji="0" lang="el-GR" sz="16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High resolution</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No turn-by-turn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Complex electronics</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2"/>
                  </a:ext>
                </a:extLst>
              </a:tr>
              <a:tr h="12236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0000FF"/>
                          </a:solidFill>
                          <a:effectLst/>
                          <a:latin typeface="Calibri" panose="020F0502020204030204" pitchFamily="34" charset="0"/>
                          <a:cs typeface="Calibri" panose="020F0502020204030204" pitchFamily="34" charset="0"/>
                        </a:rPr>
                        <a:t>Digital Signal Processing</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Calibri" panose="020F0502020204030204" pitchFamily="34" charset="0"/>
                        </a:rPr>
                        <a:t>all</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Calibri" panose="020F0502020204030204" pitchFamily="34" charset="0"/>
                        </a:rPr>
                        <a:t>Several bunches</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Calibri" panose="020F0502020204030204" pitchFamily="34" charset="0"/>
                        </a:rPr>
                        <a:t>ADC 125 MS/s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Calibri" panose="020F0502020204030204" pitchFamily="34" charset="0"/>
                        </a:rPr>
                        <a:t>Very flexible</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Calibri" panose="020F0502020204030204" pitchFamily="34" charset="0"/>
                        </a:rPr>
                        <a:t>High resolution</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alibri" panose="020F0502020204030204" pitchFamily="34" charset="0"/>
                          <a:cs typeface="Calibri" panose="020F0502020204030204" pitchFamily="34" charset="0"/>
                        </a:rPr>
                        <a:t>Trendsetting technology for future demands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600" b="1" i="0" u="none" strike="noStrike" cap="none" normalizeH="0" baseline="0" dirty="0">
                          <a:ln>
                            <a:noFill/>
                          </a:ln>
                          <a:solidFill>
                            <a:schemeClr val="tx1"/>
                          </a:solidFill>
                          <a:effectLst/>
                          <a:latin typeface="Calibri" panose="020F0502020204030204" pitchFamily="34" charset="0"/>
                          <a:cs typeface="Times New Roman" pitchFamily="18" charset="0"/>
                        </a:rPr>
                        <a:t>Basically non!</a:t>
                      </a:r>
                      <a:endPar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Limited time resolution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by ADC </a:t>
                      </a: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sym typeface="Symbol" pitchFamily="18" charset="2"/>
                        </a:rPr>
                        <a:t> under-sampling</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Times New Roman" pitchFamily="18" charset="0"/>
                        </a:rPr>
                        <a:t>Man-power intensive</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3"/>
                  </a:ext>
                </a:extLst>
              </a:tr>
            </a:tbl>
          </a:graphicData>
        </a:graphic>
      </p:graphicFrame>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3"/>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252000" rIns="14400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Poll concerning BPM Electronics</a:t>
            </a:r>
          </a:p>
        </p:txBody>
      </p:sp>
      <p:sp>
        <p:nvSpPr>
          <p:cNvPr id="14343" name="Text Box 7"/>
          <p:cNvSpPr txBox="1">
            <a:spLocks noChangeArrowheads="1"/>
          </p:cNvSpPr>
          <p:nvPr/>
        </p:nvSpPr>
        <p:spPr bwMode="auto">
          <a:xfrm>
            <a:off x="384646" y="3531503"/>
            <a:ext cx="5470053" cy="2431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latin typeface="Calibri" panose="020F0502020204030204" pitchFamily="34" charset="0"/>
                <a:cs typeface="Calibri" panose="020F0502020204030204" pitchFamily="34" charset="0"/>
              </a:rPr>
              <a:t>Poll 5.12: </a:t>
            </a:r>
          </a:p>
          <a:p>
            <a:pPr algn="l"/>
            <a:r>
              <a:rPr lang="en-GB" altLang="de-DE" sz="1600" dirty="0">
                <a:latin typeface="Calibri" panose="020F0502020204030204" pitchFamily="34" charset="0"/>
                <a:cs typeface="Calibri" panose="020F0502020204030204" pitchFamily="34" charset="0"/>
              </a:rPr>
              <a:t>Assume turn-by-turn position evaluation within a synchrotron. What type of electronics is appropriate?</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Broadband signal processing</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Narrowband  signal processing</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Digital signal processing as the only possible solution </a:t>
            </a:r>
          </a:p>
          <a:p>
            <a:pPr algn="l"/>
            <a:endParaRPr lang="en-GB" altLang="de-DE" sz="1600" dirty="0">
              <a:latin typeface="Calibri" panose="020F0502020204030204" pitchFamily="34" charset="0"/>
              <a:cs typeface="Calibri" panose="020F0502020204030204" pitchFamily="34" charset="0"/>
            </a:endParaRPr>
          </a:p>
        </p:txBody>
      </p:sp>
      <p:sp>
        <p:nvSpPr>
          <p:cNvPr id="5" name="Text Box 7"/>
          <p:cNvSpPr txBox="1">
            <a:spLocks noChangeArrowheads="1"/>
          </p:cNvSpPr>
          <p:nvPr/>
        </p:nvSpPr>
        <p:spPr bwMode="auto">
          <a:xfrm>
            <a:off x="4655440" y="818418"/>
            <a:ext cx="4488560" cy="2800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latin typeface="Calibri" panose="020F0502020204030204" pitchFamily="34" charset="0"/>
                <a:cs typeface="Calibri" panose="020F0502020204030204" pitchFamily="34" charset="0"/>
              </a:rPr>
              <a:t>Poll 5.11: </a:t>
            </a:r>
          </a:p>
          <a:p>
            <a:pPr algn="l"/>
            <a:r>
              <a:rPr lang="en-GB" altLang="de-DE" sz="1600" dirty="0">
                <a:latin typeface="Calibri" panose="020F0502020204030204" pitchFamily="34" charset="0"/>
                <a:cs typeface="Calibri" panose="020F0502020204030204" pitchFamily="34" charset="0"/>
              </a:rPr>
              <a:t>Within a transfer line between two </a:t>
            </a:r>
            <a:r>
              <a:rPr lang="en-GB" altLang="de-DE" sz="1600" dirty="0" err="1">
                <a:latin typeface="Calibri" panose="020F0502020204030204" pitchFamily="34" charset="0"/>
                <a:cs typeface="Calibri" panose="020F0502020204030204" pitchFamily="34" charset="0"/>
              </a:rPr>
              <a:t>synchtrotrons</a:t>
            </a:r>
            <a:r>
              <a:rPr lang="en-GB" altLang="de-DE" sz="1600" dirty="0">
                <a:latin typeface="Calibri" panose="020F0502020204030204" pitchFamily="34" charset="0"/>
                <a:cs typeface="Calibri" panose="020F0502020204030204" pitchFamily="34" charset="0"/>
              </a:rPr>
              <a:t>, the positon of a single bunch should be measured. What type of electronics is appropriate?</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Broadband signal processing</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Narrowband  signal processing using the synchrotron bunching</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The position of a single bunch can </a:t>
            </a:r>
            <a:r>
              <a:rPr lang="en-GB" altLang="de-DE" sz="1600" b="1" dirty="0">
                <a:latin typeface="Calibri" panose="020F0502020204030204" pitchFamily="34" charset="0"/>
                <a:cs typeface="Calibri" panose="020F0502020204030204" pitchFamily="34" charset="0"/>
              </a:rPr>
              <a:t>not</a:t>
            </a:r>
            <a:r>
              <a:rPr lang="en-GB" altLang="de-DE" sz="1600" dirty="0">
                <a:latin typeface="Calibri" panose="020F0502020204030204" pitchFamily="34" charset="0"/>
                <a:cs typeface="Calibri" panose="020F0502020204030204" pitchFamily="34" charset="0"/>
              </a:rPr>
              <a:t> be measured</a:t>
            </a:r>
          </a:p>
        </p:txBody>
      </p:sp>
      <p:sp>
        <p:nvSpPr>
          <p:cNvPr id="6" name="Text Box 7"/>
          <p:cNvSpPr txBox="1">
            <a:spLocks noChangeArrowheads="1"/>
          </p:cNvSpPr>
          <p:nvPr/>
        </p:nvSpPr>
        <p:spPr bwMode="auto">
          <a:xfrm>
            <a:off x="252000" y="906100"/>
            <a:ext cx="4082005" cy="1692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latin typeface="Calibri" panose="020F0502020204030204" pitchFamily="34" charset="0"/>
                <a:cs typeface="Calibri" panose="020F0502020204030204" pitchFamily="34" charset="0"/>
              </a:rPr>
              <a:t>Poll 5.10: </a:t>
            </a:r>
          </a:p>
          <a:p>
            <a:pPr algn="l"/>
            <a:r>
              <a:rPr lang="en-GB" altLang="de-DE" sz="1600" dirty="0">
                <a:latin typeface="Calibri" panose="020F0502020204030204" pitchFamily="34" charset="0"/>
                <a:cs typeface="Calibri" panose="020F0502020204030204" pitchFamily="34" charset="0"/>
              </a:rPr>
              <a:t>Which type of electronics delivers a better position resolution?</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Broadband signal processing</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Narrowband  signal processing</a:t>
            </a:r>
          </a:p>
        </p:txBody>
      </p:sp>
      <p:grpSp>
        <p:nvGrpSpPr>
          <p:cNvPr id="10" name="Gruppieren 9">
            <a:extLst>
              <a:ext uri="{FF2B5EF4-FFF2-40B4-BE49-F238E27FC236}">
                <a16:creationId xmlns:a16="http://schemas.microsoft.com/office/drawing/2014/main" id="{C579B712-D614-4DAE-9FD8-D3854629C762}"/>
              </a:ext>
            </a:extLst>
          </p:cNvPr>
          <p:cNvGrpSpPr/>
          <p:nvPr/>
        </p:nvGrpSpPr>
        <p:grpSpPr>
          <a:xfrm>
            <a:off x="7066754" y="4177661"/>
            <a:ext cx="1969078" cy="2271741"/>
            <a:chOff x="7055179" y="3633650"/>
            <a:chExt cx="1969078" cy="2271741"/>
          </a:xfrm>
        </p:grpSpPr>
        <p:pic>
          <p:nvPicPr>
            <p:cNvPr id="11" name="Grafik 10">
              <a:extLst>
                <a:ext uri="{FF2B5EF4-FFF2-40B4-BE49-F238E27FC236}">
                  <a16:creationId xmlns:a16="http://schemas.microsoft.com/office/drawing/2014/main" id="{585D486E-4F20-4BAE-81C9-6DE8A499F6F0}"/>
                </a:ext>
              </a:extLst>
            </p:cNvPr>
            <p:cNvPicPr>
              <a:picLocks noChangeAspect="1"/>
            </p:cNvPicPr>
            <p:nvPr/>
          </p:nvPicPr>
          <p:blipFill>
            <a:blip r:embed="rId3"/>
            <a:stretch>
              <a:fillRect/>
            </a:stretch>
          </p:blipFill>
          <p:spPr>
            <a:xfrm>
              <a:off x="7177734" y="3633650"/>
              <a:ext cx="1531937" cy="1531937"/>
            </a:xfrm>
            <a:prstGeom prst="rect">
              <a:avLst/>
            </a:prstGeom>
          </p:spPr>
        </p:pic>
        <p:sp>
          <p:nvSpPr>
            <p:cNvPr id="12" name="TextBox 7">
              <a:extLst>
                <a:ext uri="{FF2B5EF4-FFF2-40B4-BE49-F238E27FC236}">
                  <a16:creationId xmlns:a16="http://schemas.microsoft.com/office/drawing/2014/main" id="{D895A0DD-A7AE-46AF-9706-AC13CD6983CD}"/>
                </a:ext>
              </a:extLst>
            </p:cNvPr>
            <p:cNvSpPr txBox="1"/>
            <p:nvPr/>
          </p:nvSpPr>
          <p:spPr>
            <a:xfrm>
              <a:off x="7055179" y="5207764"/>
              <a:ext cx="1969078" cy="697627"/>
            </a:xfrm>
            <a:prstGeom prst="rect">
              <a:avLst/>
            </a:prstGeom>
          </p:spPr>
          <p:txBody>
            <a:bodyPr vert="horz" wrap="square" lIns="91440" tIns="45720" rIns="91440" bIns="45720" rtlCol="0" anchor="t">
              <a:spAutoFit/>
            </a:bodyPr>
            <a:lstStyle/>
            <a:p>
              <a:pPr algn="l"/>
              <a:r>
                <a:rPr lang="en-GB" dirty="0">
                  <a:latin typeface="Calibri" panose="020F0502020204030204" pitchFamily="34" charset="0"/>
                  <a:cs typeface="Calibri" panose="020F0502020204030204" pitchFamily="34" charset="0"/>
                  <a:hlinkClick r:id="rId4"/>
                </a:rPr>
                <a:t>www.menti.com</a:t>
              </a:r>
              <a:endParaRPr lang="en-GB" dirty="0">
                <a:latin typeface="Calibri" panose="020F0502020204030204" pitchFamily="34" charset="0"/>
                <a:cs typeface="Calibri" panose="020F0502020204030204" pitchFamily="34" charset="0"/>
              </a:endParaRPr>
            </a:p>
            <a:p>
              <a:pPr algn="l">
                <a:spcBef>
                  <a:spcPts val="400"/>
                </a:spcBef>
              </a:pPr>
              <a:r>
                <a:rPr lang="en-GB" dirty="0">
                  <a:latin typeface="Calibri" panose="020F0502020204030204" pitchFamily="34" charset="0"/>
                  <a:cs typeface="Calibri" panose="020F0502020204030204" pitchFamily="34" charset="0"/>
                </a:rPr>
                <a:t>code: </a:t>
              </a:r>
              <a:r>
                <a:rPr lang="en-GB" sz="1800" dirty="0">
                  <a:latin typeface="+mj-lt"/>
                </a:rPr>
                <a:t>1208 6026</a:t>
              </a:r>
            </a:p>
          </p:txBody>
        </p:sp>
      </p:grpSp>
    </p:spTree>
    <p:extLst>
      <p:ext uri="{BB962C8B-B14F-4D97-AF65-F5344CB8AC3E}">
        <p14:creationId xmlns:p14="http://schemas.microsoft.com/office/powerpoint/2010/main" val="103909564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3" grpId="0"/>
      <p:bldP spid="5"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34820"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600" baseline="30000">
              <a:solidFill>
                <a:srgbClr val="006600"/>
              </a:solidFill>
              <a:latin typeface="Comic Sans MS" pitchFamily="66" charset="0"/>
            </a:endParaRPr>
          </a:p>
        </p:txBody>
      </p:sp>
      <p:sp>
        <p:nvSpPr>
          <p:cNvPr id="34821" name="Text Box 4"/>
          <p:cNvSpPr txBox="1">
            <a:spLocks noChangeArrowheads="1"/>
          </p:cNvSpPr>
          <p:nvPr/>
        </p:nvSpPr>
        <p:spPr bwMode="auto">
          <a:xfrm>
            <a:off x="323850" y="1484313"/>
            <a:ext cx="8550275" cy="431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dirty="0">
                <a:solidFill>
                  <a:srgbClr val="0000FF"/>
                </a:solidFill>
                <a:latin typeface="Calibri" panose="020F0502020204030204" pitchFamily="34" charset="0"/>
                <a:cs typeface="Calibri" panose="020F0502020204030204" pitchFamily="34" charset="0"/>
              </a:rPr>
              <a:t>Outline:</a:t>
            </a:r>
            <a:r>
              <a:rPr lang="en-US" altLang="de-DE" sz="2000" b="1" dirty="0">
                <a:solidFill>
                  <a:srgbClr val="0000FF"/>
                </a:solidFill>
                <a:latin typeface="Calibri" panose="020F0502020204030204" pitchFamily="34" charset="0"/>
                <a:cs typeface="Calibri" panose="020F0502020204030204" pitchFamily="34" charset="0"/>
              </a:rPr>
              <a:t>     </a:t>
            </a:r>
          </a:p>
          <a:p>
            <a:pPr algn="l">
              <a:lnSpc>
                <a:spcPct val="80000"/>
              </a:lnSpc>
              <a:buFont typeface="Wingdings" pitchFamily="2" charset="2"/>
              <a:buChar char="Ø"/>
            </a:pPr>
            <a:r>
              <a:rPr lang="en-US" altLang="de-DE" sz="2000" b="1" dirty="0">
                <a:solidFill>
                  <a:srgbClr val="5F5F5F"/>
                </a:solidFill>
                <a:latin typeface="Calibri" panose="020F0502020204030204" pitchFamily="34" charset="0"/>
                <a:cs typeface="Calibri" panose="020F0502020204030204" pitchFamily="34" charset="0"/>
              </a:rPr>
              <a:t> </a:t>
            </a:r>
            <a:r>
              <a:rPr lang="en-US" altLang="de-DE" sz="2000" dirty="0">
                <a:solidFill>
                  <a:srgbClr val="5F5F5F"/>
                </a:solidFill>
                <a:latin typeface="Calibri" panose="020F0502020204030204" pitchFamily="34" charset="0"/>
                <a:cs typeface="Calibri" panose="020F0502020204030204" pitchFamily="34" charset="0"/>
              </a:rPr>
              <a:t>Signal generation </a:t>
            </a:r>
            <a:r>
              <a:rPr lang="en-US" altLang="de-DE" sz="2000" dirty="0">
                <a:solidFill>
                  <a:srgbClr val="5F5F5F"/>
                </a:solidFill>
                <a:latin typeface="Calibri" panose="020F0502020204030204" pitchFamily="34" charset="0"/>
                <a:cs typeface="Calibri" panose="020F0502020204030204" pitchFamily="34" charset="0"/>
                <a:sym typeface="Symbol" pitchFamily="18" charset="2"/>
              </a:rPr>
              <a:t>  transfer impedance</a:t>
            </a:r>
          </a:p>
          <a:p>
            <a:pPr algn="l">
              <a:lnSpc>
                <a:spcPct val="80000"/>
              </a:lnSpc>
              <a:buFont typeface="Wingdings" pitchFamily="2" charset="2"/>
              <a:buChar char="Ø"/>
            </a:pPr>
            <a:r>
              <a:rPr lang="en-US" altLang="de-DE" sz="2000" dirty="0">
                <a:solidFill>
                  <a:srgbClr val="5F5F5F"/>
                </a:solidFill>
                <a:latin typeface="Calibri" panose="020F0502020204030204" pitchFamily="34" charset="0"/>
                <a:cs typeface="Calibri" panose="020F0502020204030204" pitchFamily="34" charset="0"/>
              </a:rPr>
              <a:t> Capacitive </a:t>
            </a:r>
            <a:r>
              <a:rPr lang="en-US" altLang="de-DE" sz="2000" i="1" dirty="0">
                <a:solidFill>
                  <a:srgbClr val="5F5F5F"/>
                </a:solidFill>
                <a:latin typeface="Calibri" panose="020F0502020204030204" pitchFamily="34" charset="0"/>
                <a:cs typeface="Calibri" panose="020F0502020204030204" pitchFamily="34" charset="0"/>
              </a:rPr>
              <a:t>button </a:t>
            </a:r>
            <a:r>
              <a:rPr lang="en-US" altLang="de-DE" sz="2000" dirty="0">
                <a:solidFill>
                  <a:srgbClr val="5F5F5F"/>
                </a:solidFill>
                <a:latin typeface="Calibri" panose="020F0502020204030204" pitchFamily="34" charset="0"/>
                <a:cs typeface="Calibri" panose="020F0502020204030204" pitchFamily="34" charset="0"/>
              </a:rPr>
              <a:t>BPM for high frequencies</a:t>
            </a:r>
            <a:endParaRPr lang="en-US" altLang="de-DE" sz="2000" dirty="0">
              <a:solidFill>
                <a:srgbClr val="5F5F5F"/>
              </a:solidFill>
              <a:latin typeface="Calibri" panose="020F0502020204030204" pitchFamily="34" charset="0"/>
              <a:cs typeface="Calibri" panose="020F0502020204030204" pitchFamily="34" charset="0"/>
              <a:sym typeface="Symbol" pitchFamily="18" charset="2"/>
            </a:endParaRPr>
          </a:p>
          <a:p>
            <a:pPr algn="l">
              <a:lnSpc>
                <a:spcPct val="80000"/>
              </a:lnSpc>
              <a:buFont typeface="Wingdings" pitchFamily="2" charset="2"/>
              <a:buNone/>
            </a:pPr>
            <a:r>
              <a:rPr lang="en-US" altLang="de-DE" sz="2000" dirty="0">
                <a:solidFill>
                  <a:srgbClr val="5F5F5F"/>
                </a:solidFill>
                <a:latin typeface="Calibri" panose="020F0502020204030204" pitchFamily="34" charset="0"/>
                <a:cs typeface="Calibri" panose="020F0502020204030204" pitchFamily="34" charset="0"/>
              </a:rPr>
              <a:t>    used at most proton LINACs and electron accelerators</a:t>
            </a:r>
          </a:p>
          <a:p>
            <a:pPr algn="l">
              <a:lnSpc>
                <a:spcPct val="80000"/>
              </a:lnSpc>
              <a:buFont typeface="Wingdings" pitchFamily="2" charset="2"/>
              <a:buChar char="Ø"/>
            </a:pPr>
            <a:r>
              <a:rPr lang="en-US" altLang="de-DE" sz="2000" dirty="0">
                <a:solidFill>
                  <a:srgbClr val="5F5F5F"/>
                </a:solidFill>
                <a:latin typeface="Calibri" panose="020F0502020204030204" pitchFamily="34" charset="0"/>
                <a:cs typeface="Calibri" panose="020F0502020204030204" pitchFamily="34" charset="0"/>
              </a:rPr>
              <a:t> Capacitive </a:t>
            </a:r>
            <a:r>
              <a:rPr lang="en-US" altLang="de-DE" sz="2000" b="1" i="1" dirty="0">
                <a:solidFill>
                  <a:srgbClr val="5F5F5F"/>
                </a:solidFill>
                <a:latin typeface="Calibri" panose="020F0502020204030204" pitchFamily="34" charset="0"/>
                <a:cs typeface="Calibri" panose="020F0502020204030204" pitchFamily="34" charset="0"/>
              </a:rPr>
              <a:t>linear-cut</a:t>
            </a:r>
            <a:r>
              <a:rPr lang="en-US" altLang="de-DE" sz="2000" dirty="0">
                <a:solidFill>
                  <a:srgbClr val="5F5F5F"/>
                </a:solidFill>
                <a:latin typeface="Calibri" panose="020F0502020204030204" pitchFamily="34" charset="0"/>
                <a:cs typeface="Calibri" panose="020F0502020204030204" pitchFamily="34" charset="0"/>
              </a:rPr>
              <a:t> BPM for low frequencies</a:t>
            </a:r>
          </a:p>
          <a:p>
            <a:pPr algn="l">
              <a:lnSpc>
                <a:spcPct val="80000"/>
              </a:lnSpc>
              <a:buFont typeface="Wingdings" pitchFamily="2" charset="2"/>
              <a:buNone/>
            </a:pPr>
            <a:r>
              <a:rPr lang="en-US" altLang="de-DE" sz="2000" dirty="0">
                <a:solidFill>
                  <a:srgbClr val="5F5F5F"/>
                </a:solidFill>
                <a:latin typeface="Calibri" panose="020F0502020204030204" pitchFamily="34" charset="0"/>
                <a:cs typeface="Calibri" panose="020F0502020204030204" pitchFamily="34" charset="0"/>
                <a:sym typeface="Symbol" pitchFamily="18" charset="2"/>
              </a:rPr>
              <a:t>    </a:t>
            </a:r>
            <a:r>
              <a:rPr lang="en-US" altLang="de-DE" sz="2000" dirty="0">
                <a:solidFill>
                  <a:srgbClr val="5F5F5F"/>
                </a:solidFill>
                <a:latin typeface="Calibri" panose="020F0502020204030204" pitchFamily="34" charset="0"/>
                <a:cs typeface="Calibri" panose="020F0502020204030204" pitchFamily="34" charset="0"/>
              </a:rPr>
              <a:t>used at most proton synchrotrons due to linear position reading</a:t>
            </a:r>
            <a:endParaRPr lang="en-US" altLang="de-DE" sz="2000" dirty="0">
              <a:solidFill>
                <a:srgbClr val="5F5F5F"/>
              </a:solidFill>
              <a:latin typeface="Calibri" panose="020F0502020204030204" pitchFamily="34" charset="0"/>
              <a:cs typeface="Calibri" panose="020F0502020204030204" pitchFamily="34" charset="0"/>
              <a:sym typeface="Symbol" pitchFamily="18" charset="2"/>
            </a:endParaRPr>
          </a:p>
          <a:p>
            <a:pPr algn="l">
              <a:lnSpc>
                <a:spcPct val="80000"/>
              </a:lnSpc>
              <a:buFont typeface="Wingdings" pitchFamily="2" charset="2"/>
              <a:buChar char="Ø"/>
            </a:pPr>
            <a:r>
              <a:rPr lang="en-US" altLang="de-DE" sz="2000" dirty="0">
                <a:solidFill>
                  <a:srgbClr val="5F5F5F"/>
                </a:solidFill>
                <a:latin typeface="Calibri" panose="020F0502020204030204" pitchFamily="34" charset="0"/>
                <a:cs typeface="Calibri" panose="020F0502020204030204" pitchFamily="34" charset="0"/>
              </a:rPr>
              <a:t> Electronics for position evaluation</a:t>
            </a:r>
          </a:p>
          <a:p>
            <a:pPr algn="l">
              <a:lnSpc>
                <a:spcPct val="80000"/>
              </a:lnSpc>
              <a:buFont typeface="Wingdings" pitchFamily="2" charset="2"/>
              <a:buNone/>
            </a:pPr>
            <a:r>
              <a:rPr lang="en-US" altLang="de-DE" sz="2000" dirty="0">
                <a:solidFill>
                  <a:srgbClr val="5F5F5F"/>
                </a:solidFill>
                <a:latin typeface="Calibri" panose="020F0502020204030204" pitchFamily="34" charset="0"/>
                <a:cs typeface="Calibri" panose="020F0502020204030204" pitchFamily="34" charset="0"/>
              </a:rPr>
              <a:t>    analog signal conditioning to achieve small signal processing  </a:t>
            </a:r>
            <a:endParaRPr lang="en-US" altLang="de-DE" sz="2000" dirty="0">
              <a:solidFill>
                <a:srgbClr val="3333CC"/>
              </a:solidFill>
              <a:latin typeface="Calibri" panose="020F0502020204030204" pitchFamily="34" charset="0"/>
              <a:cs typeface="Calibri" panose="020F0502020204030204" pitchFamily="34" charset="0"/>
            </a:endParaRPr>
          </a:p>
          <a:p>
            <a:pPr algn="l">
              <a:lnSpc>
                <a:spcPct val="80000"/>
              </a:lnSpc>
              <a:buFont typeface="Wingdings" pitchFamily="2" charset="2"/>
              <a:buChar char="Ø"/>
            </a:pPr>
            <a:r>
              <a:rPr lang="en-US" altLang="de-DE" sz="2000" dirty="0">
                <a:solidFill>
                  <a:srgbClr val="3333CC"/>
                </a:solidFill>
                <a:latin typeface="Calibri" panose="020F0502020204030204" pitchFamily="34" charset="0"/>
                <a:cs typeface="Calibri" panose="020F0502020204030204" pitchFamily="34" charset="0"/>
              </a:rPr>
              <a:t> </a:t>
            </a:r>
            <a:r>
              <a:rPr lang="en-US" altLang="de-DE" sz="2000" dirty="0">
                <a:solidFill>
                  <a:srgbClr val="0000FF"/>
                </a:solidFill>
                <a:latin typeface="Calibri" panose="020F0502020204030204" pitchFamily="34" charset="0"/>
                <a:cs typeface="Calibri" panose="020F0502020204030204" pitchFamily="34" charset="0"/>
              </a:rPr>
              <a:t>BPMs for measurement of closed orbit, tune and further lattice functions</a:t>
            </a:r>
          </a:p>
          <a:p>
            <a:pPr algn="l">
              <a:lnSpc>
                <a:spcPct val="80000"/>
              </a:lnSpc>
              <a:buFont typeface="Wingdings" pitchFamily="2" charset="2"/>
              <a:buNone/>
            </a:pPr>
            <a:r>
              <a:rPr lang="en-US" altLang="de-DE" sz="2000" dirty="0">
                <a:latin typeface="Calibri" panose="020F0502020204030204" pitchFamily="34" charset="0"/>
                <a:cs typeface="Calibri" panose="020F0502020204030204" pitchFamily="34" charset="0"/>
              </a:rPr>
              <a:t>    frequent application of BPMs</a:t>
            </a:r>
          </a:p>
          <a:p>
            <a:pPr algn="l">
              <a:lnSpc>
                <a:spcPct val="80000"/>
              </a:lnSpc>
              <a:buFont typeface="Wingdings" pitchFamily="2" charset="2"/>
              <a:buChar char="Ø"/>
            </a:pPr>
            <a:r>
              <a:rPr lang="en-US" altLang="de-DE" sz="2000" dirty="0">
                <a:solidFill>
                  <a:srgbClr val="0000FF"/>
                </a:solidFill>
                <a:latin typeface="Calibri" panose="020F0502020204030204" pitchFamily="34" charset="0"/>
                <a:cs typeface="Calibri" panose="020F0502020204030204" pitchFamily="34" charset="0"/>
              </a:rPr>
              <a:t> Summary</a:t>
            </a:r>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Text Box 2"/>
          <p:cNvSpPr txBox="1">
            <a:spLocks noChangeArrowheads="1"/>
          </p:cNvSpPr>
          <p:nvPr/>
        </p:nvSpPr>
        <p:spPr bwMode="auto">
          <a:xfrm>
            <a:off x="252000" y="144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Trajectory Measurement with BPMs</a:t>
            </a:r>
          </a:p>
        </p:txBody>
      </p:sp>
      <p:sp>
        <p:nvSpPr>
          <p:cNvPr id="73732" name="Text Box 3"/>
          <p:cNvSpPr txBox="1">
            <a:spLocks noChangeArrowheads="1"/>
          </p:cNvSpPr>
          <p:nvPr/>
        </p:nvSpPr>
        <p:spPr bwMode="auto">
          <a:xfrm>
            <a:off x="125413" y="1053658"/>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73733" name="Text Box 4"/>
          <p:cNvSpPr txBox="1">
            <a:spLocks noChangeArrowheads="1"/>
          </p:cNvSpPr>
          <p:nvPr/>
        </p:nvSpPr>
        <p:spPr bwMode="auto">
          <a:xfrm>
            <a:off x="152400" y="691708"/>
            <a:ext cx="8991600" cy="150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63525" indent="-26352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Symbol" pitchFamily="18" charset="2"/>
              <a:buNone/>
            </a:pPr>
            <a:r>
              <a:rPr lang="en-US" altLang="de-DE" sz="2000" b="1" dirty="0">
                <a:solidFill>
                  <a:srgbClr val="0000FF"/>
                </a:solidFill>
                <a:latin typeface="Calibri" panose="020F0502020204030204" pitchFamily="34" charset="0"/>
                <a:cs typeface="Calibri" panose="020F0502020204030204" pitchFamily="34" charset="0"/>
                <a:sym typeface="Symbol" pitchFamily="18" charset="2"/>
              </a:rPr>
              <a:t>Trajectory:</a:t>
            </a:r>
            <a:r>
              <a:rPr lang="en-US" altLang="de-DE" sz="2000" dirty="0">
                <a:solidFill>
                  <a:srgbClr val="0000FF"/>
                </a:solidFill>
                <a:latin typeface="Calibri" panose="020F0502020204030204" pitchFamily="34" charset="0"/>
                <a:cs typeface="Calibri" panose="020F0502020204030204" pitchFamily="34" charset="0"/>
                <a:sym typeface="Symbol" pitchFamily="18" charset="2"/>
              </a:rPr>
              <a:t> </a:t>
            </a:r>
          </a:p>
          <a:p>
            <a:pPr algn="l">
              <a:lnSpc>
                <a:spcPct val="80000"/>
              </a:lnSpc>
              <a:buFont typeface="Symbol" pitchFamily="18"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The position delivered by an </a:t>
            </a:r>
            <a:r>
              <a:rPr lang="en-US" altLang="de-DE" sz="2000" b="1" dirty="0">
                <a:solidFill>
                  <a:srgbClr val="0000FF"/>
                </a:solidFill>
                <a:latin typeface="Calibri" panose="020F0502020204030204" pitchFamily="34" charset="0"/>
                <a:cs typeface="Calibri" panose="020F0502020204030204" pitchFamily="34" charset="0"/>
                <a:sym typeface="Symbol" pitchFamily="18" charset="2"/>
              </a:rPr>
              <a:t>individual bunch</a:t>
            </a:r>
            <a:r>
              <a:rPr lang="en-US" altLang="de-DE" sz="2000" dirty="0">
                <a:solidFill>
                  <a:srgbClr val="0000FF"/>
                </a:solidFill>
                <a:latin typeface="Calibri" panose="020F0502020204030204" pitchFamily="34" charset="0"/>
                <a:cs typeface="Calibri" panose="020F0502020204030204" pitchFamily="34" charset="0"/>
                <a:sym typeface="Symbol" pitchFamily="18" charset="2"/>
              </a:rPr>
              <a:t> within a transfer line or a synchrotron</a:t>
            </a:r>
            <a:r>
              <a:rPr lang="en-US" altLang="de-DE" sz="2000" dirty="0">
                <a:solidFill>
                  <a:schemeClr val="accent2"/>
                </a:solidFill>
                <a:latin typeface="Calibri" panose="020F0502020204030204" pitchFamily="34" charset="0"/>
                <a:cs typeface="Calibri" panose="020F0502020204030204" pitchFamily="34" charset="0"/>
                <a:sym typeface="Symbol" pitchFamily="18" charset="2"/>
              </a:rPr>
              <a:t>.  </a:t>
            </a:r>
          </a:p>
          <a:p>
            <a:pPr algn="l">
              <a:lnSpc>
                <a:spcPct val="70000"/>
              </a:lnSpc>
              <a:buFont typeface="Symbol" pitchFamily="18" charset="2"/>
              <a:buNone/>
            </a:pPr>
            <a:r>
              <a:rPr lang="en-US" altLang="de-DE" dirty="0">
                <a:latin typeface="Calibri" panose="020F0502020204030204" pitchFamily="34" charset="0"/>
                <a:cs typeface="Calibri" panose="020F0502020204030204" pitchFamily="34" charset="0"/>
                <a:sym typeface="Symbol" pitchFamily="18" charset="2"/>
              </a:rPr>
              <a:t>Main task: Control of matching (center and angle), first-turn diagnostics</a:t>
            </a:r>
          </a:p>
          <a:p>
            <a:pPr algn="l">
              <a:lnSpc>
                <a:spcPct val="90000"/>
              </a:lnSpc>
              <a:buFont typeface="Symbol" pitchFamily="18" charset="2"/>
              <a:buNone/>
            </a:pPr>
            <a:r>
              <a:rPr lang="en-US" altLang="de-DE" b="1" i="1" dirty="0">
                <a:latin typeface="Calibri" panose="020F0502020204030204" pitchFamily="34" charset="0"/>
                <a:cs typeface="Calibri" panose="020F0502020204030204" pitchFamily="34" charset="0"/>
                <a:sym typeface="Symbol" pitchFamily="18" charset="2"/>
              </a:rPr>
              <a:t>Example:</a:t>
            </a:r>
            <a:r>
              <a:rPr lang="en-US" altLang="de-DE" dirty="0">
                <a:latin typeface="Calibri" panose="020F0502020204030204" pitchFamily="34" charset="0"/>
                <a:cs typeface="Calibri" panose="020F0502020204030204" pitchFamily="34" charset="0"/>
                <a:sym typeface="Symbol" pitchFamily="18" charset="2"/>
              </a:rPr>
              <a:t> LHC injection 10/09/08 i.e. first day of operation !</a:t>
            </a:r>
          </a:p>
        </p:txBody>
      </p:sp>
      <p:sp>
        <p:nvSpPr>
          <p:cNvPr id="73738" name="Text Box 6"/>
          <p:cNvSpPr txBox="1">
            <a:spLocks noChangeArrowheads="1"/>
          </p:cNvSpPr>
          <p:nvPr/>
        </p:nvSpPr>
        <p:spPr bwMode="auto">
          <a:xfrm>
            <a:off x="209431" y="5854418"/>
            <a:ext cx="2883171" cy="336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de-DE" altLang="de-DE" sz="1600" dirty="0" err="1">
                <a:latin typeface="Calibri" panose="020F0502020204030204" pitchFamily="34" charset="0"/>
                <a:cs typeface="Calibri" panose="020F0502020204030204" pitchFamily="34" charset="0"/>
              </a:rPr>
              <a:t>From</a:t>
            </a:r>
            <a:r>
              <a:rPr lang="de-DE" altLang="de-DE" sz="1600" dirty="0">
                <a:latin typeface="Calibri" panose="020F0502020204030204" pitchFamily="34" charset="0"/>
                <a:cs typeface="Calibri" panose="020F0502020204030204" pitchFamily="34" charset="0"/>
              </a:rPr>
              <a:t> R. Jones (CERN)</a:t>
            </a:r>
            <a:endParaRPr lang="en-US" altLang="de-DE" sz="1600" dirty="0">
              <a:latin typeface="Calibri" panose="020F0502020204030204" pitchFamily="34" charset="0"/>
              <a:cs typeface="Calibri" panose="020F0502020204030204" pitchFamily="34" charset="0"/>
            </a:endParaRPr>
          </a:p>
        </p:txBody>
      </p:sp>
      <p:sp>
        <p:nvSpPr>
          <p:cNvPr id="73735" name="Text Box 20"/>
          <p:cNvSpPr txBox="1">
            <a:spLocks noChangeArrowheads="1"/>
          </p:cNvSpPr>
          <p:nvPr/>
        </p:nvSpPr>
        <p:spPr bwMode="auto">
          <a:xfrm>
            <a:off x="3903663" y="640238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grpSp>
        <p:nvGrpSpPr>
          <p:cNvPr id="5" name="Gruppieren 4"/>
          <p:cNvGrpSpPr/>
          <p:nvPr/>
        </p:nvGrpSpPr>
        <p:grpSpPr>
          <a:xfrm>
            <a:off x="-36513" y="2152208"/>
            <a:ext cx="9072563" cy="3859213"/>
            <a:chOff x="-36513" y="2441575"/>
            <a:chExt cx="9072563" cy="3859213"/>
          </a:xfrm>
        </p:grpSpPr>
        <p:sp>
          <p:nvSpPr>
            <p:cNvPr id="73740" name="Text Box 8"/>
            <p:cNvSpPr txBox="1">
              <a:spLocks noChangeArrowheads="1"/>
            </p:cNvSpPr>
            <p:nvPr/>
          </p:nvSpPr>
          <p:spPr bwMode="auto">
            <a:xfrm>
              <a:off x="-36513" y="3949327"/>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a:latin typeface="Arial" charset="0"/>
                </a:rPr>
                <a:t>-10</a:t>
              </a:r>
            </a:p>
          </p:txBody>
        </p:sp>
        <p:sp>
          <p:nvSpPr>
            <p:cNvPr id="73742" name="Text Box 10"/>
            <p:cNvSpPr txBox="1">
              <a:spLocks noChangeArrowheads="1"/>
            </p:cNvSpPr>
            <p:nvPr/>
          </p:nvSpPr>
          <p:spPr bwMode="auto">
            <a:xfrm>
              <a:off x="-36513" y="5541285"/>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a:latin typeface="Arial" charset="0"/>
                </a:rPr>
                <a:t>-10</a:t>
              </a:r>
            </a:p>
          </p:txBody>
        </p:sp>
        <p:sp>
          <p:nvSpPr>
            <p:cNvPr id="3" name="Rechteck 2"/>
            <p:cNvSpPr/>
            <p:nvPr/>
          </p:nvSpPr>
          <p:spPr bwMode="auto">
            <a:xfrm>
              <a:off x="218696" y="3018302"/>
              <a:ext cx="299660" cy="1413998"/>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pic>
          <p:nvPicPr>
            <p:cNvPr id="7373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946" y="2441575"/>
              <a:ext cx="8864104" cy="3663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pic>
        <p:sp>
          <p:nvSpPr>
            <p:cNvPr id="73743" name="Text Box 11"/>
            <p:cNvSpPr txBox="1">
              <a:spLocks noChangeArrowheads="1"/>
            </p:cNvSpPr>
            <p:nvPr/>
          </p:nvSpPr>
          <p:spPr bwMode="auto">
            <a:xfrm>
              <a:off x="3787789" y="3018302"/>
              <a:ext cx="1598696"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a:latin typeface="Arial" charset="0"/>
                </a:rPr>
                <a:t>horizontal</a:t>
              </a:r>
            </a:p>
          </p:txBody>
        </p:sp>
        <p:sp>
          <p:nvSpPr>
            <p:cNvPr id="73744" name="Text Box 12"/>
            <p:cNvSpPr txBox="1">
              <a:spLocks noChangeArrowheads="1"/>
            </p:cNvSpPr>
            <p:nvPr/>
          </p:nvSpPr>
          <p:spPr bwMode="auto">
            <a:xfrm>
              <a:off x="3925740" y="4597550"/>
              <a:ext cx="1598696"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a:latin typeface="Arial" charset="0"/>
                </a:rPr>
                <a:t>vertical</a:t>
              </a:r>
            </a:p>
          </p:txBody>
        </p:sp>
        <p:sp>
          <p:nvSpPr>
            <p:cNvPr id="73736" name="Text Box 13"/>
            <p:cNvSpPr txBox="1">
              <a:spLocks noChangeArrowheads="1"/>
            </p:cNvSpPr>
            <p:nvPr/>
          </p:nvSpPr>
          <p:spPr bwMode="auto">
            <a:xfrm>
              <a:off x="2627313" y="5949950"/>
              <a:ext cx="4032250" cy="350838"/>
            </a:xfrm>
            <a:prstGeom prst="rect">
              <a:avLst/>
            </a:prstGeom>
            <a:solidFill>
              <a:schemeClr val="bg1"/>
            </a:solidFill>
            <a:ln>
              <a:noFill/>
            </a:ln>
            <a:extLs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a:latin typeface="Calibri" panose="020F0502020204030204" pitchFamily="34" charset="0"/>
                  <a:cs typeface="Calibri" panose="020F0502020204030204" pitchFamily="34" charset="0"/>
                </a:rPr>
                <a:t>Monitor number (530 BPMs on 27 km)</a:t>
              </a:r>
            </a:p>
          </p:txBody>
        </p:sp>
        <p:sp>
          <p:nvSpPr>
            <p:cNvPr id="4" name="Rechteck 3"/>
            <p:cNvSpPr/>
            <p:nvPr/>
          </p:nvSpPr>
          <p:spPr bwMode="auto">
            <a:xfrm>
              <a:off x="219192" y="3005602"/>
              <a:ext cx="345958" cy="1426698"/>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73739" name="Text Box 7"/>
            <p:cNvSpPr txBox="1">
              <a:spLocks noChangeArrowheads="1"/>
            </p:cNvSpPr>
            <p:nvPr/>
          </p:nvSpPr>
          <p:spPr bwMode="auto">
            <a:xfrm>
              <a:off x="21125" y="2884952"/>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dirty="0">
                  <a:latin typeface="Arial" charset="0"/>
                </a:rPr>
                <a:t>10</a:t>
              </a:r>
            </a:p>
          </p:txBody>
        </p:sp>
        <p:sp>
          <p:nvSpPr>
            <p:cNvPr id="21" name="Text Box 7"/>
            <p:cNvSpPr txBox="1">
              <a:spLocks noChangeArrowheads="1"/>
            </p:cNvSpPr>
            <p:nvPr/>
          </p:nvSpPr>
          <p:spPr bwMode="auto">
            <a:xfrm>
              <a:off x="-10797" y="3944502"/>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dirty="0">
                  <a:latin typeface="Arial" charset="0"/>
                </a:rPr>
                <a:t>-10</a:t>
              </a:r>
            </a:p>
          </p:txBody>
        </p:sp>
        <p:sp>
          <p:nvSpPr>
            <p:cNvPr id="24" name="Text Box 7"/>
            <p:cNvSpPr txBox="1">
              <a:spLocks noChangeArrowheads="1"/>
            </p:cNvSpPr>
            <p:nvPr/>
          </p:nvSpPr>
          <p:spPr bwMode="auto">
            <a:xfrm>
              <a:off x="246180" y="3412320"/>
              <a:ext cx="406406"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eaLnBrk="1" hangingPunct="1">
                <a:buFont typeface="Wingdings" pitchFamily="2" charset="2"/>
                <a:buNone/>
              </a:pPr>
              <a:r>
                <a:rPr lang="en-US" altLang="de-DE" b="1" dirty="0">
                  <a:latin typeface="Arial" charset="0"/>
                </a:rPr>
                <a:t>0</a:t>
              </a:r>
            </a:p>
          </p:txBody>
        </p:sp>
        <p:sp>
          <p:nvSpPr>
            <p:cNvPr id="73748" name="Text Box 17"/>
            <p:cNvSpPr txBox="1">
              <a:spLocks noChangeArrowheads="1"/>
            </p:cNvSpPr>
            <p:nvPr/>
          </p:nvSpPr>
          <p:spPr bwMode="auto">
            <a:xfrm rot="16200000">
              <a:off x="-199613" y="3463814"/>
              <a:ext cx="984093"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a:latin typeface="Arial" panose="020B0604020202020204" pitchFamily="34" charset="0"/>
                  <a:cs typeface="Arial" panose="020B0604020202020204" pitchFamily="34" charset="0"/>
                </a:rPr>
                <a:t>x [mm</a:t>
              </a:r>
              <a:r>
                <a:rPr lang="en-US" altLang="de-DE" sz="1700" b="1" dirty="0"/>
                <a:t>]</a:t>
              </a:r>
            </a:p>
          </p:txBody>
        </p:sp>
        <p:sp>
          <p:nvSpPr>
            <p:cNvPr id="25" name="Rechteck 24"/>
            <p:cNvSpPr/>
            <p:nvPr/>
          </p:nvSpPr>
          <p:spPr bwMode="auto">
            <a:xfrm>
              <a:off x="207206" y="4616107"/>
              <a:ext cx="345958" cy="1426698"/>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73741" name="Text Box 9"/>
            <p:cNvSpPr txBox="1">
              <a:spLocks noChangeArrowheads="1"/>
            </p:cNvSpPr>
            <p:nvPr/>
          </p:nvSpPr>
          <p:spPr bwMode="auto">
            <a:xfrm>
              <a:off x="28341" y="4502568"/>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dirty="0">
                  <a:latin typeface="Arial" charset="0"/>
                </a:rPr>
                <a:t>10</a:t>
              </a:r>
            </a:p>
          </p:txBody>
        </p:sp>
        <p:sp>
          <p:nvSpPr>
            <p:cNvPr id="26" name="Text Box 9"/>
            <p:cNvSpPr txBox="1">
              <a:spLocks noChangeArrowheads="1"/>
            </p:cNvSpPr>
            <p:nvPr/>
          </p:nvSpPr>
          <p:spPr bwMode="auto">
            <a:xfrm>
              <a:off x="54191" y="5557960"/>
              <a:ext cx="562473"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eaLnBrk="1" hangingPunct="1">
                <a:buFont typeface="Wingdings" pitchFamily="2" charset="2"/>
                <a:buNone/>
              </a:pPr>
              <a:r>
                <a:rPr lang="en-US" altLang="de-DE" b="1" dirty="0">
                  <a:latin typeface="Arial" charset="0"/>
                </a:rPr>
                <a:t>-10</a:t>
              </a:r>
            </a:p>
          </p:txBody>
        </p:sp>
        <p:sp>
          <p:nvSpPr>
            <p:cNvPr id="27" name="Text Box 9"/>
            <p:cNvSpPr txBox="1">
              <a:spLocks noChangeArrowheads="1"/>
            </p:cNvSpPr>
            <p:nvPr/>
          </p:nvSpPr>
          <p:spPr bwMode="auto">
            <a:xfrm>
              <a:off x="82550" y="5018210"/>
              <a:ext cx="562473"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eaLnBrk="1" hangingPunct="1">
                <a:buFont typeface="Wingdings" pitchFamily="2" charset="2"/>
                <a:buNone/>
              </a:pPr>
              <a:r>
                <a:rPr lang="en-US" altLang="de-DE" b="1" dirty="0">
                  <a:latin typeface="Arial" charset="0"/>
                </a:rPr>
                <a:t>0</a:t>
              </a:r>
            </a:p>
          </p:txBody>
        </p:sp>
        <p:sp>
          <p:nvSpPr>
            <p:cNvPr id="73746" name="Text Box 14"/>
            <p:cNvSpPr txBox="1">
              <a:spLocks noChangeArrowheads="1"/>
            </p:cNvSpPr>
            <p:nvPr/>
          </p:nvSpPr>
          <p:spPr bwMode="auto">
            <a:xfrm rot="16200000">
              <a:off x="-193990" y="5081246"/>
              <a:ext cx="966491"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a:latin typeface="Arial" panose="020B0604020202020204" pitchFamily="34" charset="0"/>
                  <a:cs typeface="Arial" panose="020B0604020202020204" pitchFamily="34" charset="0"/>
                </a:rPr>
                <a:t>y [mm]</a:t>
              </a:r>
            </a:p>
          </p:txBody>
        </p:sp>
      </p:grpSp>
      <p:sp>
        <p:nvSpPr>
          <p:cNvPr id="28" name="Text Box 6"/>
          <p:cNvSpPr txBox="1">
            <a:spLocks noChangeArrowheads="1"/>
          </p:cNvSpPr>
          <p:nvPr/>
        </p:nvSpPr>
        <p:spPr bwMode="auto">
          <a:xfrm>
            <a:off x="5166751" y="5952500"/>
            <a:ext cx="395159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de-DE" altLang="de-DE" sz="1600" dirty="0">
                <a:latin typeface="Calibri" panose="020F0502020204030204" pitchFamily="34" charset="0"/>
                <a:cs typeface="Calibri" panose="020F0502020204030204" pitchFamily="34" charset="0"/>
              </a:rPr>
              <a:t>Tune </a:t>
            </a:r>
            <a:r>
              <a:rPr lang="de-DE" altLang="de-DE" sz="1600" dirty="0" err="1">
                <a:latin typeface="Calibri" panose="020F0502020204030204" pitchFamily="34" charset="0"/>
                <a:cs typeface="Calibri" panose="020F0502020204030204" pitchFamily="34" charset="0"/>
              </a:rPr>
              <a:t>values</a:t>
            </a:r>
            <a:r>
              <a:rPr lang="de-DE" altLang="de-DE" sz="1600" dirty="0">
                <a:latin typeface="Calibri" panose="020F0502020204030204" pitchFamily="34" charset="0"/>
                <a:cs typeface="Calibri" panose="020F0502020204030204" pitchFamily="34" charset="0"/>
              </a:rPr>
              <a:t> at LHC: </a:t>
            </a:r>
            <a:r>
              <a:rPr lang="de-DE" altLang="de-DE" sz="1600" b="1" i="1" dirty="0" err="1">
                <a:latin typeface="Calibri" panose="020F0502020204030204" pitchFamily="34" charset="0"/>
                <a:cs typeface="Calibri" panose="020F0502020204030204" pitchFamily="34" charset="0"/>
              </a:rPr>
              <a:t>Q</a:t>
            </a:r>
            <a:r>
              <a:rPr lang="de-DE" altLang="de-DE" sz="1600" b="1" i="1" baseline="-25000" dirty="0" err="1">
                <a:latin typeface="Calibri" panose="020F0502020204030204" pitchFamily="34" charset="0"/>
                <a:cs typeface="Calibri" panose="020F0502020204030204" pitchFamily="34" charset="0"/>
              </a:rPr>
              <a:t>h</a:t>
            </a:r>
            <a:r>
              <a:rPr lang="de-DE" altLang="de-DE" sz="1600" b="1" i="1" dirty="0">
                <a:latin typeface="Calibri" panose="020F0502020204030204" pitchFamily="34" charset="0"/>
                <a:cs typeface="Calibri" panose="020F0502020204030204" pitchFamily="34" charset="0"/>
              </a:rPr>
              <a:t> </a:t>
            </a:r>
            <a:r>
              <a:rPr lang="de-DE" altLang="de-DE" sz="1600" dirty="0">
                <a:latin typeface="Calibri" panose="020F0502020204030204" pitchFamily="34" charset="0"/>
                <a:cs typeface="Calibri" panose="020F0502020204030204" pitchFamily="34" charset="0"/>
              </a:rPr>
              <a:t>= 64.3, </a:t>
            </a:r>
            <a:r>
              <a:rPr lang="de-DE" altLang="de-DE" sz="1600" b="1" i="1" dirty="0" err="1">
                <a:latin typeface="Calibri" panose="020F0502020204030204" pitchFamily="34" charset="0"/>
                <a:cs typeface="Calibri" panose="020F0502020204030204" pitchFamily="34" charset="0"/>
              </a:rPr>
              <a:t>Q</a:t>
            </a:r>
            <a:r>
              <a:rPr lang="de-DE" altLang="de-DE" sz="1600" b="1" i="1" baseline="-25000" dirty="0" err="1">
                <a:latin typeface="Calibri" panose="020F0502020204030204" pitchFamily="34" charset="0"/>
                <a:cs typeface="Calibri" panose="020F0502020204030204" pitchFamily="34" charset="0"/>
              </a:rPr>
              <a:t>v</a:t>
            </a:r>
            <a:r>
              <a:rPr lang="de-DE" altLang="de-DE" sz="1600" dirty="0">
                <a:latin typeface="Calibri" panose="020F0502020204030204" pitchFamily="34" charset="0"/>
                <a:cs typeface="Calibri" panose="020F0502020204030204" pitchFamily="34" charset="0"/>
              </a:rPr>
              <a:t> = 59.3 </a:t>
            </a:r>
            <a:endParaRPr lang="en-US" altLang="de-DE"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76329532"/>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Close Orbit Measurement with BPMs</a:t>
            </a:r>
          </a:p>
        </p:txBody>
      </p:sp>
      <p:sp>
        <p:nvSpPr>
          <p:cNvPr id="35844" name="Text Box 3"/>
          <p:cNvSpPr txBox="1">
            <a:spLocks noChangeArrowheads="1"/>
          </p:cNvSpPr>
          <p:nvPr/>
        </p:nvSpPr>
        <p:spPr bwMode="auto">
          <a:xfrm>
            <a:off x="125413" y="1192553"/>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35845" name="Text Box 4"/>
          <p:cNvSpPr txBox="1">
            <a:spLocks noChangeArrowheads="1"/>
          </p:cNvSpPr>
          <p:nvPr/>
        </p:nvSpPr>
        <p:spPr bwMode="auto">
          <a:xfrm>
            <a:off x="107504" y="872551"/>
            <a:ext cx="9144000" cy="798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dirty="0">
                <a:solidFill>
                  <a:srgbClr val="0000FF"/>
                </a:solidFill>
                <a:latin typeface="Calibri" panose="020F0502020204030204" pitchFamily="34" charset="0"/>
                <a:cs typeface="Calibri" panose="020F0502020204030204" pitchFamily="34" charset="0"/>
                <a:sym typeface="Symbol" pitchFamily="18" charset="2"/>
              </a:rPr>
              <a:t>Single bunch position averaged over 1000 bunches  closed orbit with </a:t>
            </a:r>
            <a:r>
              <a:rPr lang="en-US" altLang="de-DE" dirty="0" err="1">
                <a:solidFill>
                  <a:srgbClr val="0000FF"/>
                </a:solidFill>
                <a:latin typeface="Calibri" panose="020F0502020204030204" pitchFamily="34" charset="0"/>
                <a:cs typeface="Calibri" panose="020F0502020204030204" pitchFamily="34" charset="0"/>
                <a:sym typeface="Symbol" pitchFamily="18" charset="2"/>
              </a:rPr>
              <a:t>ms</a:t>
            </a:r>
            <a:r>
              <a:rPr lang="en-US" altLang="de-DE" dirty="0">
                <a:solidFill>
                  <a:srgbClr val="0000FF"/>
                </a:solidFill>
                <a:latin typeface="Calibri" panose="020F0502020204030204" pitchFamily="34" charset="0"/>
                <a:cs typeface="Calibri" panose="020F0502020204030204" pitchFamily="34" charset="0"/>
                <a:sym typeface="Symbol" pitchFamily="18" charset="2"/>
              </a:rPr>
              <a:t> time steps.</a:t>
            </a:r>
          </a:p>
          <a:p>
            <a:pPr algn="l">
              <a:lnSpc>
                <a:spcPct val="70000"/>
              </a:lnSpc>
              <a:spcBef>
                <a:spcPts val="600"/>
              </a:spcBef>
              <a:buFont typeface="Wingdings" pitchFamily="2" charset="2"/>
              <a:buNone/>
            </a:pPr>
            <a:r>
              <a:rPr lang="en-US" altLang="de-DE" dirty="0">
                <a:solidFill>
                  <a:srgbClr val="0000FF"/>
                </a:solidFill>
                <a:latin typeface="Calibri" panose="020F0502020204030204" pitchFamily="34" charset="0"/>
                <a:cs typeface="Calibri" panose="020F0502020204030204" pitchFamily="34" charset="0"/>
                <a:sym typeface="Symbol" pitchFamily="18" charset="2"/>
              </a:rPr>
              <a:t>It differs from ideal orbit by misalignments of the beam or components.</a:t>
            </a:r>
          </a:p>
          <a:p>
            <a:pPr algn="l">
              <a:lnSpc>
                <a:spcPct val="50000"/>
              </a:lnSpc>
              <a:spcBef>
                <a:spcPts val="600"/>
              </a:spcBef>
              <a:buFont typeface="Wingdings" pitchFamily="2" charset="2"/>
              <a:buNone/>
            </a:pPr>
            <a:r>
              <a:rPr lang="en-US" altLang="de-DE" i="1" dirty="0">
                <a:latin typeface="Calibri" panose="020F0502020204030204" pitchFamily="34" charset="0"/>
                <a:cs typeface="Calibri" panose="020F0502020204030204" pitchFamily="34" charset="0"/>
                <a:sym typeface="Symbol" pitchFamily="18" charset="2"/>
              </a:rPr>
              <a:t>Example: GSI-synchrotron at two BPM locations, 1000 turn average during acceleration:</a:t>
            </a:r>
            <a:r>
              <a:rPr lang="en-US" altLang="de-DE" dirty="0">
                <a:solidFill>
                  <a:schemeClr val="accent2"/>
                </a:solidFill>
                <a:latin typeface="Calibri" panose="020F0502020204030204" pitchFamily="34" charset="0"/>
                <a:cs typeface="Calibri" panose="020F0502020204030204" pitchFamily="34" charset="0"/>
                <a:sym typeface="Symbol" pitchFamily="18" charset="2"/>
              </a:rPr>
              <a:t> </a:t>
            </a:r>
          </a:p>
        </p:txBody>
      </p:sp>
      <p:sp>
        <p:nvSpPr>
          <p:cNvPr id="35847" name="Text Box 6"/>
          <p:cNvSpPr txBox="1">
            <a:spLocks noChangeArrowheads="1"/>
          </p:cNvSpPr>
          <p:nvPr/>
        </p:nvSpPr>
        <p:spPr bwMode="auto">
          <a:xfrm>
            <a:off x="6516688" y="1983128"/>
            <a:ext cx="2447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endParaRPr lang="de-DE" altLang="de-DE">
              <a:latin typeface="Times" pitchFamily="18" charset="0"/>
            </a:endParaRPr>
          </a:p>
        </p:txBody>
      </p:sp>
      <p:sp>
        <p:nvSpPr>
          <p:cNvPr id="35848" name="Text Box 7"/>
          <p:cNvSpPr txBox="1">
            <a:spLocks noChangeArrowheads="1"/>
          </p:cNvSpPr>
          <p:nvPr/>
        </p:nvSpPr>
        <p:spPr bwMode="auto">
          <a:xfrm>
            <a:off x="6188076" y="1798567"/>
            <a:ext cx="2700337" cy="1710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0000FF"/>
                </a:solidFill>
                <a:latin typeface="Calibri" panose="020F0502020204030204" pitchFamily="34" charset="0"/>
                <a:cs typeface="Calibri" panose="020F0502020204030204" pitchFamily="34" charset="0"/>
              </a:rPr>
              <a:t>Closed orbit:</a:t>
            </a:r>
          </a:p>
          <a:p>
            <a:pPr algn="l" eaLnBrk="1" hangingPunct="1">
              <a:lnSpc>
                <a:spcPct val="50000"/>
              </a:lnSpc>
              <a:buFont typeface="Wingdings" pitchFamily="2" charset="2"/>
              <a:buNone/>
            </a:pPr>
            <a:r>
              <a:rPr lang="en-US" altLang="de-DE" dirty="0">
                <a:latin typeface="Calibri" panose="020F0502020204030204" pitchFamily="34" charset="0"/>
                <a:cs typeface="Calibri" panose="020F0502020204030204" pitchFamily="34" charset="0"/>
              </a:rPr>
              <a:t>Beam position</a:t>
            </a:r>
          </a:p>
          <a:p>
            <a:pPr algn="l" eaLnBrk="1" hangingPunct="1">
              <a:lnSpc>
                <a:spcPct val="50000"/>
              </a:lnSpc>
              <a:buFont typeface="Wingdings" pitchFamily="2" charset="2"/>
              <a:buNone/>
            </a:pPr>
            <a:r>
              <a:rPr lang="en-US" altLang="de-DE" dirty="0">
                <a:latin typeface="Calibri" panose="020F0502020204030204" pitchFamily="34" charset="0"/>
                <a:cs typeface="Calibri" panose="020F0502020204030204" pitchFamily="34" charset="0"/>
              </a:rPr>
              <a:t>averaged over many turns</a:t>
            </a:r>
          </a:p>
          <a:p>
            <a:pPr algn="l" eaLnBrk="1" hangingPunct="1">
              <a:lnSpc>
                <a:spcPct val="50000"/>
              </a:lnSpc>
              <a:buFont typeface="Wingdings" pitchFamily="2" charset="2"/>
              <a:buNone/>
            </a:pPr>
            <a:r>
              <a:rPr lang="en-US" altLang="de-DE" dirty="0">
                <a:latin typeface="Calibri" panose="020F0502020204030204" pitchFamily="34" charset="0"/>
                <a:cs typeface="Calibri" panose="020F0502020204030204" pitchFamily="34" charset="0"/>
              </a:rPr>
              <a:t>(i.e. </a:t>
            </a:r>
            <a:r>
              <a:rPr lang="en-US" altLang="de-DE" dirty="0" err="1">
                <a:latin typeface="Calibri" panose="020F0502020204030204" pitchFamily="34" charset="0"/>
                <a:cs typeface="Calibri" panose="020F0502020204030204" pitchFamily="34" charset="0"/>
              </a:rPr>
              <a:t>betatron</a:t>
            </a:r>
            <a:r>
              <a:rPr lang="en-US" altLang="de-DE" dirty="0">
                <a:latin typeface="Calibri" panose="020F0502020204030204" pitchFamily="34" charset="0"/>
                <a:cs typeface="Calibri" panose="020F0502020204030204" pitchFamily="34" charset="0"/>
              </a:rPr>
              <a:t> oscillations). </a:t>
            </a:r>
          </a:p>
          <a:p>
            <a:pPr algn="l" eaLnBrk="1" hangingPunct="1">
              <a:lnSpc>
                <a:spcPct val="50000"/>
              </a:lnSpc>
              <a:buFont typeface="Wingdings" pitchFamily="2" charset="2"/>
              <a:buNone/>
            </a:pPr>
            <a:r>
              <a:rPr lang="en-US" sz="1600" dirty="0">
                <a:latin typeface="Calibri" panose="020F0502020204030204" pitchFamily="34" charset="0"/>
                <a:cs typeface="Calibri" panose="020F0502020204030204" pitchFamily="34" charset="0"/>
              </a:rPr>
              <a:t>The result is the basic tool</a:t>
            </a:r>
          </a:p>
          <a:p>
            <a:pPr algn="l" eaLnBrk="1" hangingPunct="1">
              <a:lnSpc>
                <a:spcPct val="50000"/>
              </a:lnSpc>
              <a:buFont typeface="Wingdings" pitchFamily="2" charset="2"/>
              <a:buNone/>
            </a:pPr>
            <a:r>
              <a:rPr lang="en-US" sz="1600" dirty="0">
                <a:latin typeface="Calibri" panose="020F0502020204030204" pitchFamily="34" charset="0"/>
                <a:cs typeface="Calibri" panose="020F0502020204030204" pitchFamily="34" charset="0"/>
              </a:rPr>
              <a:t>for alignment &amp; stabilization </a:t>
            </a:r>
            <a:endParaRPr lang="en-US" altLang="de-DE" sz="1600" dirty="0">
              <a:latin typeface="Calibri" panose="020F0502020204030204" pitchFamily="34" charset="0"/>
              <a:cs typeface="Calibri" panose="020F0502020204030204" pitchFamily="34" charset="0"/>
            </a:endParaRPr>
          </a:p>
        </p:txBody>
      </p:sp>
      <p:grpSp>
        <p:nvGrpSpPr>
          <p:cNvPr id="5" name="Gruppieren 4"/>
          <p:cNvGrpSpPr/>
          <p:nvPr/>
        </p:nvGrpSpPr>
        <p:grpSpPr>
          <a:xfrm>
            <a:off x="13855" y="1679048"/>
            <a:ext cx="6105731" cy="4613140"/>
            <a:chOff x="115455" y="1829520"/>
            <a:chExt cx="6105731" cy="4613140"/>
          </a:xfrm>
        </p:grpSpPr>
        <p:pic>
          <p:nvPicPr>
            <p:cNvPr id="18434"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316367" y="1829520"/>
              <a:ext cx="5904819" cy="4613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feld 2"/>
            <p:cNvSpPr txBox="1"/>
            <p:nvPr/>
          </p:nvSpPr>
          <p:spPr>
            <a:xfrm>
              <a:off x="3588531" y="3579970"/>
              <a:ext cx="2495459" cy="307777"/>
            </a:xfrm>
            <a:prstGeom prst="rect">
              <a:avLst/>
            </a:prstGeom>
            <a:noFill/>
          </p:spPr>
          <p:txBody>
            <a:bodyPr wrap="square" rtlCol="0">
              <a:spAutoFit/>
            </a:bodyPr>
            <a:lstStyle/>
            <a:p>
              <a:r>
                <a:rPr lang="en-US" sz="1400" dirty="0"/>
                <a:t>horizontal position at 2 BPMs</a:t>
              </a:r>
            </a:p>
          </p:txBody>
        </p:sp>
        <p:sp>
          <p:nvSpPr>
            <p:cNvPr id="22" name="Textfeld 21"/>
            <p:cNvSpPr txBox="1"/>
            <p:nvPr/>
          </p:nvSpPr>
          <p:spPr>
            <a:xfrm>
              <a:off x="3714644" y="4714460"/>
              <a:ext cx="2473883" cy="307777"/>
            </a:xfrm>
            <a:prstGeom prst="rect">
              <a:avLst/>
            </a:prstGeom>
            <a:noFill/>
          </p:spPr>
          <p:txBody>
            <a:bodyPr wrap="square" rtlCol="0">
              <a:spAutoFit/>
            </a:bodyPr>
            <a:lstStyle/>
            <a:p>
              <a:r>
                <a:rPr lang="en-US" sz="1400" dirty="0"/>
                <a:t>vertical position at 2 BPMs</a:t>
              </a:r>
            </a:p>
          </p:txBody>
        </p:sp>
        <p:cxnSp>
          <p:nvCxnSpPr>
            <p:cNvPr id="23" name="Gerade Verbindung mit Pfeil 22"/>
            <p:cNvCxnSpPr/>
            <p:nvPr/>
          </p:nvCxnSpPr>
          <p:spPr bwMode="auto">
            <a:xfrm>
              <a:off x="3531146" y="5631037"/>
              <a:ext cx="2457358" cy="0"/>
            </a:xfrm>
            <a:prstGeom prst="straightConnector1">
              <a:avLst/>
            </a:prstGeom>
            <a:solidFill>
              <a:schemeClr val="accent1"/>
            </a:solidFill>
            <a:ln w="38100" cap="flat" cmpd="sng" algn="ctr">
              <a:solidFill>
                <a:srgbClr val="008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feld 23"/>
            <p:cNvSpPr txBox="1"/>
            <p:nvPr/>
          </p:nvSpPr>
          <p:spPr>
            <a:xfrm>
              <a:off x="4278767" y="5323260"/>
              <a:ext cx="1805223" cy="307777"/>
            </a:xfrm>
            <a:prstGeom prst="rect">
              <a:avLst/>
            </a:prstGeom>
            <a:noFill/>
          </p:spPr>
          <p:txBody>
            <a:bodyPr wrap="square" rtlCol="0">
              <a:spAutoFit/>
            </a:bodyPr>
            <a:lstStyle/>
            <a:p>
              <a:r>
                <a:rPr lang="en-US" sz="1400" dirty="0">
                  <a:solidFill>
                    <a:srgbClr val="008000"/>
                  </a:solidFill>
                </a:rPr>
                <a:t>time</a:t>
              </a:r>
              <a:r>
                <a:rPr lang="en-US" sz="1400" b="1" i="1" dirty="0">
                  <a:solidFill>
                    <a:srgbClr val="008000"/>
                  </a:solidFill>
                </a:rPr>
                <a:t> t </a:t>
              </a:r>
              <a:r>
                <a:rPr lang="en-US" sz="1400" dirty="0">
                  <a:solidFill>
                    <a:srgbClr val="008000"/>
                  </a:solidFill>
                </a:rPr>
                <a:t>= 0 ... 600 </a:t>
              </a:r>
              <a:r>
                <a:rPr lang="en-US" sz="1400" dirty="0" err="1">
                  <a:solidFill>
                    <a:srgbClr val="008000"/>
                  </a:solidFill>
                </a:rPr>
                <a:t>ms</a:t>
              </a:r>
              <a:r>
                <a:rPr lang="en-US" sz="1400" dirty="0">
                  <a:solidFill>
                    <a:srgbClr val="008000"/>
                  </a:solidFill>
                </a:rPr>
                <a:t> </a:t>
              </a:r>
            </a:p>
          </p:txBody>
        </p:sp>
        <p:sp>
          <p:nvSpPr>
            <p:cNvPr id="4" name="Textfeld 3"/>
            <p:cNvSpPr txBox="1"/>
            <p:nvPr/>
          </p:nvSpPr>
          <p:spPr>
            <a:xfrm>
              <a:off x="3301865" y="3546932"/>
              <a:ext cx="238806" cy="307777"/>
            </a:xfrm>
            <a:prstGeom prst="rect">
              <a:avLst/>
            </a:prstGeom>
            <a:solidFill>
              <a:schemeClr val="bg1"/>
            </a:solidFill>
          </p:spPr>
          <p:txBody>
            <a:bodyPr wrap="square" rtlCol="0">
              <a:spAutoFit/>
            </a:bodyPr>
            <a:lstStyle/>
            <a:p>
              <a:r>
                <a:rPr lang="en-US" sz="1400" dirty="0"/>
                <a:t>0</a:t>
              </a:r>
            </a:p>
          </p:txBody>
        </p:sp>
        <p:sp>
          <p:nvSpPr>
            <p:cNvPr id="26" name="Textfeld 25"/>
            <p:cNvSpPr txBox="1"/>
            <p:nvPr/>
          </p:nvSpPr>
          <p:spPr>
            <a:xfrm>
              <a:off x="3334862" y="3288939"/>
              <a:ext cx="238806" cy="307777"/>
            </a:xfrm>
            <a:prstGeom prst="rect">
              <a:avLst/>
            </a:prstGeom>
            <a:solidFill>
              <a:schemeClr val="bg1"/>
            </a:solidFill>
          </p:spPr>
          <p:txBody>
            <a:bodyPr wrap="square" rtlCol="0">
              <a:spAutoFit/>
            </a:bodyPr>
            <a:lstStyle/>
            <a:p>
              <a:r>
                <a:rPr lang="en-US" sz="1400" dirty="0"/>
                <a:t>5</a:t>
              </a:r>
            </a:p>
          </p:txBody>
        </p:sp>
        <p:sp>
          <p:nvSpPr>
            <p:cNvPr id="27" name="Textfeld 26"/>
            <p:cNvSpPr txBox="1"/>
            <p:nvPr/>
          </p:nvSpPr>
          <p:spPr>
            <a:xfrm>
              <a:off x="3211626" y="3826233"/>
              <a:ext cx="357855" cy="307777"/>
            </a:xfrm>
            <a:prstGeom prst="rect">
              <a:avLst/>
            </a:prstGeom>
            <a:solidFill>
              <a:schemeClr val="bg1"/>
            </a:solidFill>
          </p:spPr>
          <p:txBody>
            <a:bodyPr wrap="square" rtlCol="0">
              <a:spAutoFit/>
            </a:bodyPr>
            <a:lstStyle/>
            <a:p>
              <a:pPr algn="r"/>
              <a:r>
                <a:rPr lang="en-US" sz="1400" dirty="0"/>
                <a:t>-5</a:t>
              </a:r>
            </a:p>
          </p:txBody>
        </p:sp>
        <p:sp>
          <p:nvSpPr>
            <p:cNvPr id="28" name="Textfeld 27"/>
            <p:cNvSpPr txBox="1"/>
            <p:nvPr/>
          </p:nvSpPr>
          <p:spPr>
            <a:xfrm>
              <a:off x="3185909" y="4134123"/>
              <a:ext cx="386686" cy="276999"/>
            </a:xfrm>
            <a:prstGeom prst="rect">
              <a:avLst/>
            </a:prstGeom>
            <a:solidFill>
              <a:schemeClr val="bg1"/>
            </a:solidFill>
          </p:spPr>
          <p:txBody>
            <a:bodyPr wrap="square" rtlCol="0">
              <a:spAutoFit/>
            </a:bodyPr>
            <a:lstStyle/>
            <a:p>
              <a:pPr algn="r"/>
              <a:r>
                <a:rPr lang="en-US" sz="1200" dirty="0"/>
                <a:t>-10</a:t>
              </a:r>
            </a:p>
          </p:txBody>
        </p:sp>
        <p:sp>
          <p:nvSpPr>
            <p:cNvPr id="29" name="Textfeld 28"/>
            <p:cNvSpPr txBox="1"/>
            <p:nvPr/>
          </p:nvSpPr>
          <p:spPr>
            <a:xfrm>
              <a:off x="3201416" y="3826233"/>
              <a:ext cx="357855" cy="307777"/>
            </a:xfrm>
            <a:prstGeom prst="rect">
              <a:avLst/>
            </a:prstGeom>
            <a:solidFill>
              <a:schemeClr val="bg1"/>
            </a:solidFill>
          </p:spPr>
          <p:txBody>
            <a:bodyPr wrap="square" rtlCol="0">
              <a:spAutoFit/>
            </a:bodyPr>
            <a:lstStyle/>
            <a:p>
              <a:pPr algn="r"/>
              <a:r>
                <a:rPr lang="en-US" sz="1400" dirty="0"/>
                <a:t>-5</a:t>
              </a:r>
            </a:p>
          </p:txBody>
        </p:sp>
        <p:sp>
          <p:nvSpPr>
            <p:cNvPr id="30" name="Textfeld 29"/>
            <p:cNvSpPr txBox="1"/>
            <p:nvPr/>
          </p:nvSpPr>
          <p:spPr>
            <a:xfrm>
              <a:off x="3278300" y="5264725"/>
              <a:ext cx="272457" cy="276999"/>
            </a:xfrm>
            <a:prstGeom prst="rect">
              <a:avLst/>
            </a:prstGeom>
            <a:solidFill>
              <a:schemeClr val="bg1"/>
            </a:solidFill>
          </p:spPr>
          <p:txBody>
            <a:bodyPr wrap="square" rtlCol="0">
              <a:spAutoFit/>
            </a:bodyPr>
            <a:lstStyle/>
            <a:p>
              <a:pPr algn="r"/>
              <a:r>
                <a:rPr lang="en-US" sz="1200" dirty="0"/>
                <a:t>0</a:t>
              </a:r>
            </a:p>
          </p:txBody>
        </p:sp>
        <p:sp>
          <p:nvSpPr>
            <p:cNvPr id="33" name="Textfeld 32"/>
            <p:cNvSpPr txBox="1"/>
            <p:nvPr/>
          </p:nvSpPr>
          <p:spPr>
            <a:xfrm>
              <a:off x="3275749" y="4968676"/>
              <a:ext cx="272457" cy="276999"/>
            </a:xfrm>
            <a:prstGeom prst="rect">
              <a:avLst/>
            </a:prstGeom>
            <a:solidFill>
              <a:schemeClr val="bg1"/>
            </a:solidFill>
          </p:spPr>
          <p:txBody>
            <a:bodyPr wrap="square" rtlCol="0">
              <a:spAutoFit/>
            </a:bodyPr>
            <a:lstStyle/>
            <a:p>
              <a:pPr algn="r"/>
              <a:r>
                <a:rPr lang="en-US" sz="1200" dirty="0"/>
                <a:t>2</a:t>
              </a:r>
            </a:p>
          </p:txBody>
        </p:sp>
        <p:sp>
          <p:nvSpPr>
            <p:cNvPr id="34" name="Textfeld 33"/>
            <p:cNvSpPr txBox="1"/>
            <p:nvPr/>
          </p:nvSpPr>
          <p:spPr>
            <a:xfrm>
              <a:off x="3297351" y="4717424"/>
              <a:ext cx="272457" cy="276999"/>
            </a:xfrm>
            <a:prstGeom prst="rect">
              <a:avLst/>
            </a:prstGeom>
            <a:solidFill>
              <a:schemeClr val="bg1"/>
            </a:solidFill>
          </p:spPr>
          <p:txBody>
            <a:bodyPr wrap="square" rtlCol="0">
              <a:spAutoFit/>
            </a:bodyPr>
            <a:lstStyle/>
            <a:p>
              <a:pPr algn="r"/>
              <a:r>
                <a:rPr lang="en-US" sz="1200" dirty="0"/>
                <a:t>4</a:t>
              </a:r>
            </a:p>
          </p:txBody>
        </p:sp>
        <p:sp>
          <p:nvSpPr>
            <p:cNvPr id="35" name="Textfeld 34"/>
            <p:cNvSpPr txBox="1"/>
            <p:nvPr/>
          </p:nvSpPr>
          <p:spPr>
            <a:xfrm>
              <a:off x="3181106" y="5621630"/>
              <a:ext cx="356979" cy="276999"/>
            </a:xfrm>
            <a:prstGeom prst="rect">
              <a:avLst/>
            </a:prstGeom>
            <a:solidFill>
              <a:schemeClr val="bg1"/>
            </a:solidFill>
          </p:spPr>
          <p:txBody>
            <a:bodyPr wrap="square" rtlCol="0">
              <a:spAutoFit/>
            </a:bodyPr>
            <a:lstStyle/>
            <a:p>
              <a:pPr algn="r"/>
              <a:r>
                <a:rPr lang="en-US" sz="1200" dirty="0"/>
                <a:t>-2</a:t>
              </a:r>
            </a:p>
          </p:txBody>
        </p:sp>
        <p:sp>
          <p:nvSpPr>
            <p:cNvPr id="37" name="Textfeld 36"/>
            <p:cNvSpPr txBox="1"/>
            <p:nvPr/>
          </p:nvSpPr>
          <p:spPr>
            <a:xfrm>
              <a:off x="4383305" y="4004430"/>
              <a:ext cx="1805223" cy="307777"/>
            </a:xfrm>
            <a:prstGeom prst="rect">
              <a:avLst/>
            </a:prstGeom>
            <a:noFill/>
          </p:spPr>
          <p:txBody>
            <a:bodyPr wrap="square" rtlCol="0">
              <a:spAutoFit/>
            </a:bodyPr>
            <a:lstStyle/>
            <a:p>
              <a:r>
                <a:rPr lang="en-US" sz="1400" dirty="0">
                  <a:solidFill>
                    <a:srgbClr val="008000"/>
                  </a:solidFill>
                </a:rPr>
                <a:t>time</a:t>
              </a:r>
              <a:r>
                <a:rPr lang="en-US" sz="1400" b="1" i="1" dirty="0">
                  <a:solidFill>
                    <a:srgbClr val="008000"/>
                  </a:solidFill>
                </a:rPr>
                <a:t> t </a:t>
              </a:r>
              <a:r>
                <a:rPr lang="en-US" sz="1400" dirty="0">
                  <a:solidFill>
                    <a:srgbClr val="008000"/>
                  </a:solidFill>
                </a:rPr>
                <a:t>= 0 ... 600 </a:t>
              </a:r>
              <a:r>
                <a:rPr lang="en-US" sz="1400" dirty="0" err="1">
                  <a:solidFill>
                    <a:srgbClr val="008000"/>
                  </a:solidFill>
                </a:rPr>
                <a:t>ms</a:t>
              </a:r>
              <a:r>
                <a:rPr lang="en-US" sz="1400" dirty="0">
                  <a:solidFill>
                    <a:srgbClr val="008000"/>
                  </a:solidFill>
                </a:rPr>
                <a:t> </a:t>
              </a:r>
            </a:p>
          </p:txBody>
        </p:sp>
        <p:cxnSp>
          <p:nvCxnSpPr>
            <p:cNvPr id="39" name="Gerade Verbindung mit Pfeil 38"/>
            <p:cNvCxnSpPr/>
            <p:nvPr/>
          </p:nvCxnSpPr>
          <p:spPr bwMode="auto">
            <a:xfrm>
              <a:off x="3569481" y="4312207"/>
              <a:ext cx="2457358" cy="0"/>
            </a:xfrm>
            <a:prstGeom prst="straightConnector1">
              <a:avLst/>
            </a:prstGeom>
            <a:solidFill>
              <a:schemeClr val="accent1"/>
            </a:solidFill>
            <a:ln w="38100" cap="flat" cmpd="sng" algn="ctr">
              <a:solidFill>
                <a:srgbClr val="008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Textfeld 24"/>
            <p:cNvSpPr txBox="1"/>
            <p:nvPr/>
          </p:nvSpPr>
          <p:spPr>
            <a:xfrm>
              <a:off x="393013" y="3551629"/>
              <a:ext cx="238806" cy="307777"/>
            </a:xfrm>
            <a:prstGeom prst="rect">
              <a:avLst/>
            </a:prstGeom>
            <a:solidFill>
              <a:schemeClr val="bg1"/>
            </a:solidFill>
          </p:spPr>
          <p:txBody>
            <a:bodyPr wrap="square" rtlCol="0">
              <a:spAutoFit/>
            </a:bodyPr>
            <a:lstStyle/>
            <a:p>
              <a:r>
                <a:rPr lang="en-US" sz="1400" dirty="0"/>
                <a:t>0</a:t>
              </a:r>
            </a:p>
          </p:txBody>
        </p:sp>
        <p:sp>
          <p:nvSpPr>
            <p:cNvPr id="31" name="Textfeld 30"/>
            <p:cNvSpPr txBox="1"/>
            <p:nvPr/>
          </p:nvSpPr>
          <p:spPr>
            <a:xfrm>
              <a:off x="393013" y="3152801"/>
              <a:ext cx="238806" cy="307777"/>
            </a:xfrm>
            <a:prstGeom prst="rect">
              <a:avLst/>
            </a:prstGeom>
            <a:solidFill>
              <a:schemeClr val="bg1"/>
            </a:solidFill>
          </p:spPr>
          <p:txBody>
            <a:bodyPr wrap="square" rtlCol="0">
              <a:spAutoFit/>
            </a:bodyPr>
            <a:lstStyle/>
            <a:p>
              <a:r>
                <a:rPr lang="en-US" sz="1400" dirty="0"/>
                <a:t>6</a:t>
              </a:r>
            </a:p>
          </p:txBody>
        </p:sp>
        <p:sp>
          <p:nvSpPr>
            <p:cNvPr id="32" name="Textfeld 31"/>
            <p:cNvSpPr txBox="1"/>
            <p:nvPr/>
          </p:nvSpPr>
          <p:spPr>
            <a:xfrm>
              <a:off x="206735" y="3925090"/>
              <a:ext cx="405484" cy="307777"/>
            </a:xfrm>
            <a:prstGeom prst="rect">
              <a:avLst/>
            </a:prstGeom>
            <a:solidFill>
              <a:schemeClr val="bg1"/>
            </a:solidFill>
          </p:spPr>
          <p:txBody>
            <a:bodyPr wrap="square" rtlCol="0">
              <a:spAutoFit/>
            </a:bodyPr>
            <a:lstStyle/>
            <a:p>
              <a:pPr algn="r"/>
              <a:r>
                <a:rPr lang="en-US" sz="1400" dirty="0"/>
                <a:t>-6</a:t>
              </a:r>
            </a:p>
          </p:txBody>
        </p:sp>
        <p:sp>
          <p:nvSpPr>
            <p:cNvPr id="36" name="Textfeld 35"/>
            <p:cNvSpPr txBox="1"/>
            <p:nvPr/>
          </p:nvSpPr>
          <p:spPr>
            <a:xfrm>
              <a:off x="115455" y="4286779"/>
              <a:ext cx="504715" cy="307777"/>
            </a:xfrm>
            <a:prstGeom prst="rect">
              <a:avLst/>
            </a:prstGeom>
            <a:solidFill>
              <a:schemeClr val="bg1"/>
            </a:solidFill>
          </p:spPr>
          <p:txBody>
            <a:bodyPr wrap="square" rtlCol="0">
              <a:spAutoFit/>
            </a:bodyPr>
            <a:lstStyle/>
            <a:p>
              <a:pPr algn="r"/>
              <a:r>
                <a:rPr lang="en-US" sz="1400" dirty="0"/>
                <a:t>-12</a:t>
              </a:r>
            </a:p>
          </p:txBody>
        </p:sp>
        <p:sp>
          <p:nvSpPr>
            <p:cNvPr id="38" name="Textfeld 37"/>
            <p:cNvSpPr txBox="1"/>
            <p:nvPr/>
          </p:nvSpPr>
          <p:spPr>
            <a:xfrm rot="16200000">
              <a:off x="2658108" y="3666031"/>
              <a:ext cx="1079301" cy="276999"/>
            </a:xfrm>
            <a:prstGeom prst="rect">
              <a:avLst/>
            </a:prstGeom>
            <a:solidFill>
              <a:schemeClr val="bg1"/>
            </a:solidFill>
          </p:spPr>
          <p:txBody>
            <a:bodyPr wrap="square" rtlCol="0">
              <a:spAutoFit/>
            </a:bodyPr>
            <a:lstStyle/>
            <a:p>
              <a:r>
                <a:rPr lang="en-US" sz="1200" dirty="0"/>
                <a:t>position [mm]</a:t>
              </a:r>
            </a:p>
          </p:txBody>
        </p:sp>
        <p:sp>
          <p:nvSpPr>
            <p:cNvPr id="40" name="Textfeld 39"/>
            <p:cNvSpPr txBox="1"/>
            <p:nvPr/>
          </p:nvSpPr>
          <p:spPr>
            <a:xfrm rot="16200000">
              <a:off x="2641455" y="5269499"/>
              <a:ext cx="1079301" cy="276999"/>
            </a:xfrm>
            <a:prstGeom prst="rect">
              <a:avLst/>
            </a:prstGeom>
            <a:solidFill>
              <a:schemeClr val="bg1"/>
            </a:solidFill>
          </p:spPr>
          <p:txBody>
            <a:bodyPr wrap="square" rtlCol="0">
              <a:spAutoFit/>
            </a:bodyPr>
            <a:lstStyle/>
            <a:p>
              <a:r>
                <a:rPr lang="en-US" sz="1200" dirty="0"/>
                <a:t>position [mm]</a:t>
              </a:r>
            </a:p>
          </p:txBody>
        </p:sp>
        <p:sp>
          <p:nvSpPr>
            <p:cNvPr id="41" name="Textfeld 40"/>
            <p:cNvSpPr txBox="1"/>
            <p:nvPr/>
          </p:nvSpPr>
          <p:spPr>
            <a:xfrm rot="16200000">
              <a:off x="-285137" y="3647140"/>
              <a:ext cx="1079301" cy="276999"/>
            </a:xfrm>
            <a:prstGeom prst="rect">
              <a:avLst/>
            </a:prstGeom>
            <a:solidFill>
              <a:schemeClr val="bg1"/>
            </a:solidFill>
          </p:spPr>
          <p:txBody>
            <a:bodyPr wrap="square" rtlCol="0">
              <a:spAutoFit/>
            </a:bodyPr>
            <a:lstStyle/>
            <a:p>
              <a:r>
                <a:rPr lang="en-US" sz="1200" dirty="0"/>
                <a:t>position [mm]</a:t>
              </a:r>
            </a:p>
          </p:txBody>
        </p:sp>
        <p:cxnSp>
          <p:nvCxnSpPr>
            <p:cNvPr id="43" name="Gerade Verbindung mit Pfeil 42"/>
            <p:cNvCxnSpPr/>
            <p:nvPr/>
          </p:nvCxnSpPr>
          <p:spPr bwMode="auto">
            <a:xfrm>
              <a:off x="631819" y="4272622"/>
              <a:ext cx="2457358" cy="0"/>
            </a:xfrm>
            <a:prstGeom prst="straightConnector1">
              <a:avLst/>
            </a:prstGeom>
            <a:solidFill>
              <a:schemeClr val="accent1"/>
            </a:solidFill>
            <a:ln w="38100" cap="flat" cmpd="sng" algn="ctr">
              <a:solidFill>
                <a:srgbClr val="000099"/>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Textfeld 43"/>
            <p:cNvSpPr txBox="1"/>
            <p:nvPr/>
          </p:nvSpPr>
          <p:spPr>
            <a:xfrm>
              <a:off x="1375882" y="3956680"/>
              <a:ext cx="1805223" cy="307777"/>
            </a:xfrm>
            <a:prstGeom prst="rect">
              <a:avLst/>
            </a:prstGeom>
            <a:noFill/>
          </p:spPr>
          <p:txBody>
            <a:bodyPr wrap="square" rtlCol="0">
              <a:spAutoFit/>
            </a:bodyPr>
            <a:lstStyle/>
            <a:p>
              <a:r>
                <a:rPr lang="en-US" sz="1400" dirty="0">
                  <a:solidFill>
                    <a:srgbClr val="000099"/>
                  </a:solidFill>
                </a:rPr>
                <a:t>along synchrotron</a:t>
              </a:r>
            </a:p>
          </p:txBody>
        </p:sp>
        <p:sp>
          <p:nvSpPr>
            <p:cNvPr id="45" name="Textfeld 44"/>
            <p:cNvSpPr txBox="1"/>
            <p:nvPr/>
          </p:nvSpPr>
          <p:spPr>
            <a:xfrm>
              <a:off x="1395167" y="5343457"/>
              <a:ext cx="1805223" cy="307777"/>
            </a:xfrm>
            <a:prstGeom prst="rect">
              <a:avLst/>
            </a:prstGeom>
            <a:noFill/>
          </p:spPr>
          <p:txBody>
            <a:bodyPr wrap="square" rtlCol="0">
              <a:spAutoFit/>
            </a:bodyPr>
            <a:lstStyle/>
            <a:p>
              <a:r>
                <a:rPr lang="en-US" sz="1400" dirty="0">
                  <a:solidFill>
                    <a:srgbClr val="008000"/>
                  </a:solidFill>
                </a:rPr>
                <a:t>time</a:t>
              </a:r>
              <a:r>
                <a:rPr lang="en-US" sz="1400" b="1" i="1" dirty="0">
                  <a:solidFill>
                    <a:srgbClr val="008000"/>
                  </a:solidFill>
                </a:rPr>
                <a:t> t </a:t>
              </a:r>
              <a:r>
                <a:rPr lang="en-US" sz="1400" dirty="0">
                  <a:solidFill>
                    <a:srgbClr val="008000"/>
                  </a:solidFill>
                </a:rPr>
                <a:t>= 0 ... 600 </a:t>
              </a:r>
              <a:r>
                <a:rPr lang="en-US" sz="1400" dirty="0" err="1">
                  <a:solidFill>
                    <a:srgbClr val="008000"/>
                  </a:solidFill>
                </a:rPr>
                <a:t>ms</a:t>
              </a:r>
              <a:r>
                <a:rPr lang="en-US" sz="1400" dirty="0">
                  <a:solidFill>
                    <a:srgbClr val="008000"/>
                  </a:solidFill>
                </a:rPr>
                <a:t> </a:t>
              </a:r>
            </a:p>
          </p:txBody>
        </p:sp>
        <p:cxnSp>
          <p:nvCxnSpPr>
            <p:cNvPr id="46" name="Gerade Verbindung mit Pfeil 45"/>
            <p:cNvCxnSpPr/>
            <p:nvPr/>
          </p:nvCxnSpPr>
          <p:spPr bwMode="auto">
            <a:xfrm>
              <a:off x="620170" y="5663591"/>
              <a:ext cx="2457358" cy="0"/>
            </a:xfrm>
            <a:prstGeom prst="straightConnector1">
              <a:avLst/>
            </a:prstGeom>
            <a:solidFill>
              <a:schemeClr val="accent1"/>
            </a:solidFill>
            <a:ln w="38100" cap="flat" cmpd="sng" algn="ctr">
              <a:solidFill>
                <a:srgbClr val="008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Textfeld 46"/>
            <p:cNvSpPr txBox="1"/>
            <p:nvPr/>
          </p:nvSpPr>
          <p:spPr>
            <a:xfrm>
              <a:off x="612219" y="4953286"/>
              <a:ext cx="1809750" cy="307777"/>
            </a:xfrm>
            <a:prstGeom prst="rect">
              <a:avLst/>
            </a:prstGeom>
            <a:noFill/>
          </p:spPr>
          <p:txBody>
            <a:bodyPr wrap="square" rtlCol="0">
              <a:spAutoFit/>
            </a:bodyPr>
            <a:lstStyle/>
            <a:p>
              <a:r>
                <a:rPr lang="en-US" sz="1400" dirty="0"/>
                <a:t>signal strength</a:t>
              </a:r>
            </a:p>
          </p:txBody>
        </p:sp>
        <p:sp>
          <p:nvSpPr>
            <p:cNvPr id="48" name="Textfeld 47"/>
            <p:cNvSpPr txBox="1"/>
            <p:nvPr/>
          </p:nvSpPr>
          <p:spPr>
            <a:xfrm>
              <a:off x="1124786" y="3152400"/>
              <a:ext cx="1027641" cy="307777"/>
            </a:xfrm>
            <a:prstGeom prst="rect">
              <a:avLst/>
            </a:prstGeom>
            <a:noFill/>
          </p:spPr>
          <p:txBody>
            <a:bodyPr wrap="square" rtlCol="0">
              <a:spAutoFit/>
            </a:bodyPr>
            <a:lstStyle/>
            <a:p>
              <a:r>
                <a:rPr lang="en-US" sz="1400" dirty="0">
                  <a:solidFill>
                    <a:srgbClr val="000099"/>
                  </a:solidFill>
                </a:rPr>
                <a:t>horizontal</a:t>
              </a:r>
            </a:p>
          </p:txBody>
        </p:sp>
        <p:sp>
          <p:nvSpPr>
            <p:cNvPr id="49" name="Textfeld 48"/>
            <p:cNvSpPr txBox="1"/>
            <p:nvPr/>
          </p:nvSpPr>
          <p:spPr>
            <a:xfrm>
              <a:off x="763365" y="3672344"/>
              <a:ext cx="753729" cy="307777"/>
            </a:xfrm>
            <a:prstGeom prst="rect">
              <a:avLst/>
            </a:prstGeom>
            <a:noFill/>
          </p:spPr>
          <p:txBody>
            <a:bodyPr wrap="square" rtlCol="0">
              <a:spAutoFit/>
            </a:bodyPr>
            <a:lstStyle/>
            <a:p>
              <a:r>
                <a:rPr lang="en-US" sz="1400" dirty="0">
                  <a:solidFill>
                    <a:srgbClr val="C00000"/>
                  </a:solidFill>
                </a:rPr>
                <a:t>vertical</a:t>
              </a:r>
            </a:p>
          </p:txBody>
        </p:sp>
        <p:sp>
          <p:nvSpPr>
            <p:cNvPr id="2" name="Rechteck 1"/>
            <p:cNvSpPr/>
            <p:nvPr/>
          </p:nvSpPr>
          <p:spPr bwMode="auto">
            <a:xfrm>
              <a:off x="3319605" y="5245675"/>
              <a:ext cx="211541" cy="45719"/>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50" name="Rechteck 49"/>
            <p:cNvSpPr/>
            <p:nvPr/>
          </p:nvSpPr>
          <p:spPr bwMode="auto">
            <a:xfrm>
              <a:off x="3318459" y="5562572"/>
              <a:ext cx="211541" cy="45719"/>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4060427075"/>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Text Box 2"/>
          <p:cNvSpPr txBox="1">
            <a:spLocks noChangeArrowheads="1"/>
          </p:cNvSpPr>
          <p:nvPr/>
        </p:nvSpPr>
        <p:spPr bwMode="auto">
          <a:xfrm>
            <a:off x="252000" y="144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Closed Orbit Feedback: Typical Noise Sources</a:t>
            </a:r>
          </a:p>
        </p:txBody>
      </p:sp>
      <p:sp>
        <p:nvSpPr>
          <p:cNvPr id="78852" name="Text Box 3"/>
          <p:cNvSpPr txBox="1">
            <a:spLocks noChangeArrowheads="1"/>
          </p:cNvSpPr>
          <p:nvPr/>
        </p:nvSpPr>
        <p:spPr bwMode="auto">
          <a:xfrm>
            <a:off x="125413" y="1169404"/>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78854" name="Text Box 8"/>
          <p:cNvSpPr txBox="1">
            <a:spLocks noChangeArrowheads="1"/>
          </p:cNvSpPr>
          <p:nvPr/>
        </p:nvSpPr>
        <p:spPr bwMode="auto">
          <a:xfrm>
            <a:off x="179388" y="6135104"/>
            <a:ext cx="31686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50000"/>
              </a:lnSpc>
              <a:buFont typeface="Wingdings" pitchFamily="2" charset="2"/>
              <a:buNone/>
            </a:pPr>
            <a:r>
              <a:rPr lang="en-US" altLang="de-DE" sz="1400">
                <a:latin typeface="Calibri" panose="020F0502020204030204" pitchFamily="34" charset="0"/>
                <a:cs typeface="Calibri" panose="020F0502020204030204" pitchFamily="34" charset="0"/>
              </a:rPr>
              <a:t>From M. Böge, PSI, N. Hubert, Soleil</a:t>
            </a:r>
          </a:p>
        </p:txBody>
      </p:sp>
      <p:grpSp>
        <p:nvGrpSpPr>
          <p:cNvPr id="78855" name="Group 21"/>
          <p:cNvGrpSpPr>
            <a:grpSpLocks/>
          </p:cNvGrpSpPr>
          <p:nvPr/>
        </p:nvGrpSpPr>
        <p:grpSpPr bwMode="auto">
          <a:xfrm>
            <a:off x="3491768" y="2274863"/>
            <a:ext cx="5291874" cy="3992005"/>
            <a:chOff x="1864" y="852"/>
            <a:chExt cx="3783" cy="3114"/>
          </a:xfrm>
        </p:grpSpPr>
        <p:sp>
          <p:nvSpPr>
            <p:cNvPr id="78857" name="Text Box 5"/>
            <p:cNvSpPr txBox="1">
              <a:spLocks noChangeArrowheads="1"/>
            </p:cNvSpPr>
            <p:nvPr/>
          </p:nvSpPr>
          <p:spPr bwMode="auto">
            <a:xfrm>
              <a:off x="4105" y="1344"/>
              <a:ext cx="1542"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endParaRPr lang="de-DE" altLang="de-DE">
                <a:latin typeface="Calibri" panose="020F0502020204030204" pitchFamily="34" charset="0"/>
                <a:cs typeface="Calibri" panose="020F0502020204030204" pitchFamily="34" charset="0"/>
              </a:endParaRPr>
            </a:p>
          </p:txBody>
        </p:sp>
        <p:pic>
          <p:nvPicPr>
            <p:cNvPr id="78858" name="Picture 10"/>
            <p:cNvPicPr>
              <a:picLocks noChangeAspect="1" noChangeArrowheads="1"/>
            </p:cNvPicPr>
            <p:nvPr/>
          </p:nvPicPr>
          <p:blipFill>
            <a:blip r:embed="rId3">
              <a:lum bright="-42000" contrast="60000"/>
              <a:extLst>
                <a:ext uri="{28A0092B-C50C-407E-A947-70E740481C1C}">
                  <a14:useLocalDpi xmlns:a14="http://schemas.microsoft.com/office/drawing/2010/main" val="0"/>
                </a:ext>
              </a:extLst>
            </a:blip>
            <a:srcRect/>
            <a:stretch>
              <a:fillRect/>
            </a:stretch>
          </p:blipFill>
          <p:spPr bwMode="auto">
            <a:xfrm>
              <a:off x="1953" y="906"/>
              <a:ext cx="3463" cy="2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pic>
        <p:sp>
          <p:nvSpPr>
            <p:cNvPr id="78859" name="Rectangle 11"/>
            <p:cNvSpPr>
              <a:spLocks noChangeArrowheads="1"/>
            </p:cNvSpPr>
            <p:nvPr/>
          </p:nvSpPr>
          <p:spPr bwMode="auto">
            <a:xfrm>
              <a:off x="2381" y="3475"/>
              <a:ext cx="3221" cy="288"/>
            </a:xfrm>
            <a:prstGeom prst="rect">
              <a:avLst/>
            </a:prstGeom>
            <a:solidFill>
              <a:schemeClr val="bg1"/>
            </a:solidFill>
            <a:ln>
              <a:noFill/>
            </a:ln>
            <a:extLst>
              <a:ext uri="{91240B29-F687-4F45-9708-019B960494DF}">
                <a14:hiddenLine xmlns:a14="http://schemas.microsoft.com/office/drawing/2010/main" w="31750" algn="ctr">
                  <a:solidFill>
                    <a:srgbClr val="000000"/>
                  </a:solidFill>
                  <a:miter lim="800000"/>
                  <a:headEnd/>
                  <a:tailEnd/>
                </a14:hiddenLine>
              </a:ext>
            </a:extLst>
          </p:spPr>
          <p:txBody>
            <a:bodyPr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Calibri" panose="020F0502020204030204" pitchFamily="34" charset="0"/>
              </a:endParaRPr>
            </a:p>
          </p:txBody>
        </p:sp>
        <p:sp>
          <p:nvSpPr>
            <p:cNvPr id="78860" name="Text Box 12"/>
            <p:cNvSpPr txBox="1">
              <a:spLocks noChangeArrowheads="1"/>
            </p:cNvSpPr>
            <p:nvPr/>
          </p:nvSpPr>
          <p:spPr bwMode="auto">
            <a:xfrm>
              <a:off x="2022" y="3403"/>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latin typeface="Calibri" panose="020F0502020204030204" pitchFamily="34" charset="0"/>
                  <a:cs typeface="Calibri" panose="020F0502020204030204" pitchFamily="34" charset="0"/>
                </a:rPr>
                <a:t>0.01</a:t>
              </a:r>
            </a:p>
          </p:txBody>
        </p:sp>
        <p:sp>
          <p:nvSpPr>
            <p:cNvPr id="78861" name="Text Box 13"/>
            <p:cNvSpPr txBox="1">
              <a:spLocks noChangeArrowheads="1"/>
            </p:cNvSpPr>
            <p:nvPr/>
          </p:nvSpPr>
          <p:spPr bwMode="auto">
            <a:xfrm>
              <a:off x="3264" y="3439"/>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latin typeface="Calibri" panose="020F0502020204030204" pitchFamily="34" charset="0"/>
                  <a:cs typeface="Calibri" panose="020F0502020204030204" pitchFamily="34" charset="0"/>
                </a:rPr>
                <a:t>1</a:t>
              </a:r>
            </a:p>
          </p:txBody>
        </p:sp>
        <p:sp>
          <p:nvSpPr>
            <p:cNvPr id="78862" name="Text Box 14"/>
            <p:cNvSpPr txBox="1">
              <a:spLocks noChangeArrowheads="1"/>
            </p:cNvSpPr>
            <p:nvPr/>
          </p:nvSpPr>
          <p:spPr bwMode="auto">
            <a:xfrm>
              <a:off x="2647" y="3407"/>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latin typeface="Calibri" panose="020F0502020204030204" pitchFamily="34" charset="0"/>
                  <a:cs typeface="Calibri" panose="020F0502020204030204" pitchFamily="34" charset="0"/>
                </a:rPr>
                <a:t>0.1</a:t>
              </a:r>
            </a:p>
          </p:txBody>
        </p:sp>
        <p:sp>
          <p:nvSpPr>
            <p:cNvPr id="78863" name="Text Box 15"/>
            <p:cNvSpPr txBox="1">
              <a:spLocks noChangeArrowheads="1"/>
            </p:cNvSpPr>
            <p:nvPr/>
          </p:nvSpPr>
          <p:spPr bwMode="auto">
            <a:xfrm>
              <a:off x="4489" y="3442"/>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latin typeface="Calibri" panose="020F0502020204030204" pitchFamily="34" charset="0"/>
                  <a:cs typeface="Calibri" panose="020F0502020204030204" pitchFamily="34" charset="0"/>
                </a:rPr>
                <a:t>100</a:t>
              </a:r>
            </a:p>
          </p:txBody>
        </p:sp>
        <p:sp>
          <p:nvSpPr>
            <p:cNvPr id="78864" name="Text Box 16"/>
            <p:cNvSpPr txBox="1">
              <a:spLocks noChangeArrowheads="1"/>
            </p:cNvSpPr>
            <p:nvPr/>
          </p:nvSpPr>
          <p:spPr bwMode="auto">
            <a:xfrm>
              <a:off x="3875" y="3444"/>
              <a:ext cx="453"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latin typeface="Calibri" panose="020F0502020204030204" pitchFamily="34" charset="0"/>
                  <a:cs typeface="Calibri" panose="020F0502020204030204" pitchFamily="34" charset="0"/>
                </a:rPr>
                <a:t>10</a:t>
              </a:r>
            </a:p>
          </p:txBody>
        </p:sp>
        <p:sp>
          <p:nvSpPr>
            <p:cNvPr id="78865" name="Text Box 17"/>
            <p:cNvSpPr txBox="1">
              <a:spLocks noChangeArrowheads="1"/>
            </p:cNvSpPr>
            <p:nvPr/>
          </p:nvSpPr>
          <p:spPr bwMode="auto">
            <a:xfrm>
              <a:off x="5097" y="3458"/>
              <a:ext cx="453"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a:latin typeface="Calibri" panose="020F0502020204030204" pitchFamily="34" charset="0"/>
                  <a:cs typeface="Calibri" panose="020F0502020204030204" pitchFamily="34" charset="0"/>
                </a:rPr>
                <a:t>1000</a:t>
              </a:r>
            </a:p>
          </p:txBody>
        </p:sp>
        <p:sp>
          <p:nvSpPr>
            <p:cNvPr id="78866" name="Text Box 18"/>
            <p:cNvSpPr txBox="1">
              <a:spLocks noChangeArrowheads="1"/>
            </p:cNvSpPr>
            <p:nvPr/>
          </p:nvSpPr>
          <p:spPr bwMode="auto">
            <a:xfrm>
              <a:off x="3151" y="3656"/>
              <a:ext cx="1906"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latin typeface="Calibri" panose="020F0502020204030204" pitchFamily="34" charset="0"/>
                  <a:cs typeface="Calibri" panose="020F0502020204030204" pitchFamily="34" charset="0"/>
                </a:rPr>
                <a:t>frequency [Hz]</a:t>
              </a:r>
            </a:p>
          </p:txBody>
        </p:sp>
        <p:sp>
          <p:nvSpPr>
            <p:cNvPr id="78867" name="Rectangle 20"/>
            <p:cNvSpPr>
              <a:spLocks noChangeArrowheads="1"/>
            </p:cNvSpPr>
            <p:nvPr/>
          </p:nvSpPr>
          <p:spPr bwMode="auto">
            <a:xfrm>
              <a:off x="1991" y="1979"/>
              <a:ext cx="182" cy="288"/>
            </a:xfrm>
            <a:prstGeom prst="rect">
              <a:avLst/>
            </a:prstGeom>
            <a:solidFill>
              <a:schemeClr val="bg1"/>
            </a:solidFill>
            <a:ln>
              <a:noFill/>
            </a:ln>
            <a:extLst>
              <a:ext uri="{91240B29-F687-4F45-9708-019B960494DF}">
                <a14:hiddenLine xmlns:a14="http://schemas.microsoft.com/office/drawing/2010/main" w="31750" algn="ctr">
                  <a:solidFill>
                    <a:srgbClr val="000000"/>
                  </a:solidFill>
                  <a:miter lim="800000"/>
                  <a:headEnd/>
                  <a:tailEnd/>
                </a14:hiddenLine>
              </a:ext>
            </a:extLst>
          </p:spPr>
          <p:txBody>
            <a:bodyPr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Calibri" panose="020F0502020204030204" pitchFamily="34" charset="0"/>
              </a:endParaRPr>
            </a:p>
          </p:txBody>
        </p:sp>
        <p:sp>
          <p:nvSpPr>
            <p:cNvPr id="78868" name="Text Box 19"/>
            <p:cNvSpPr txBox="1">
              <a:spLocks noChangeArrowheads="1"/>
            </p:cNvSpPr>
            <p:nvPr/>
          </p:nvSpPr>
          <p:spPr bwMode="auto">
            <a:xfrm rot="16200000">
              <a:off x="715" y="2001"/>
              <a:ext cx="2540" cy="242"/>
            </a:xfrm>
            <a:prstGeom prst="rect">
              <a:avLst/>
            </a:prstGeom>
            <a:solidFill>
              <a:srgbClr val="FFFFFF"/>
            </a:solidFill>
            <a:ln>
              <a:noFill/>
            </a:ln>
            <a:extLs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a:latin typeface="Calibri" panose="020F0502020204030204" pitchFamily="34" charset="0"/>
                  <a:cs typeface="Calibri" panose="020F0502020204030204" pitchFamily="34" charset="0"/>
                </a:rPr>
                <a:t>Power spectral density [mm</a:t>
              </a:r>
              <a:r>
                <a:rPr lang="en-US" altLang="de-DE" sz="1600" b="1" baseline="30000" dirty="0">
                  <a:latin typeface="Calibri" panose="020F0502020204030204" pitchFamily="34" charset="0"/>
                  <a:cs typeface="Calibri" panose="020F0502020204030204" pitchFamily="34" charset="0"/>
                </a:rPr>
                <a:t>2</a:t>
              </a:r>
              <a:r>
                <a:rPr lang="en-US" altLang="de-DE" sz="1600" b="1" dirty="0">
                  <a:latin typeface="Calibri" panose="020F0502020204030204" pitchFamily="34" charset="0"/>
                  <a:cs typeface="Calibri" panose="020F0502020204030204" pitchFamily="34" charset="0"/>
                </a:rPr>
                <a:t>/Hz]</a:t>
              </a:r>
            </a:p>
          </p:txBody>
        </p:sp>
      </p:grpSp>
      <p:pic>
        <p:nvPicPr>
          <p:cNvPr id="78856" name="Picture 22"/>
          <p:cNvPicPr>
            <a:picLocks noChangeAspect="1" noChangeArrowheads="1"/>
          </p:cNvPicPr>
          <p:nvPr/>
        </p:nvPicPr>
        <p:blipFill rotWithShape="1">
          <a:blip r:embed="rId4">
            <a:extLst>
              <a:ext uri="{28A0092B-C50C-407E-A947-70E740481C1C}">
                <a14:useLocalDpi xmlns:a14="http://schemas.microsoft.com/office/drawing/2010/main" val="0"/>
              </a:ext>
            </a:extLst>
          </a:blip>
          <a:srcRect l="7641"/>
          <a:stretch/>
        </p:blipFill>
        <p:spPr bwMode="auto">
          <a:xfrm>
            <a:off x="2674620" y="518529"/>
            <a:ext cx="6631305"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pic>
      <p:sp>
        <p:nvSpPr>
          <p:cNvPr id="2" name="Rechteck 1"/>
          <p:cNvSpPr/>
          <p:nvPr/>
        </p:nvSpPr>
        <p:spPr bwMode="auto">
          <a:xfrm>
            <a:off x="2552131" y="518529"/>
            <a:ext cx="204717" cy="369332"/>
          </a:xfrm>
          <a:prstGeom prst="rect">
            <a:avLst/>
          </a:prstGeom>
          <a:solidFill>
            <a:schemeClr val="bg1"/>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78853" name="Text Box 4"/>
          <p:cNvSpPr txBox="1">
            <a:spLocks noChangeArrowheads="1"/>
          </p:cNvSpPr>
          <p:nvPr/>
        </p:nvSpPr>
        <p:spPr bwMode="auto">
          <a:xfrm>
            <a:off x="63183" y="806184"/>
            <a:ext cx="3518991" cy="5367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b="1" dirty="0">
                <a:solidFill>
                  <a:srgbClr val="0000FF"/>
                </a:solidFill>
                <a:latin typeface="Calibri" panose="020F0502020204030204" pitchFamily="34" charset="0"/>
                <a:cs typeface="Calibri" panose="020F0502020204030204" pitchFamily="34" charset="0"/>
                <a:sym typeface="Symbol" pitchFamily="18" charset="2"/>
              </a:rPr>
              <a:t>Beam movement:</a:t>
            </a:r>
          </a:p>
          <a:p>
            <a:pPr algn="l">
              <a:lnSpc>
                <a:spcPct val="70000"/>
              </a:lnSpc>
              <a:buFont typeface="Wingdings" pitchFamily="2" charset="2"/>
              <a:buNone/>
            </a:pPr>
            <a:r>
              <a:rPr lang="en-US" altLang="de-DE" b="1" dirty="0">
                <a:solidFill>
                  <a:srgbClr val="0000FF"/>
                </a:solidFill>
                <a:latin typeface="Calibri" panose="020F0502020204030204" pitchFamily="34" charset="0"/>
                <a:cs typeface="Calibri" panose="020F0502020204030204" pitchFamily="34" charset="0"/>
                <a:sym typeface="Symbol" pitchFamily="18" charset="2"/>
              </a:rPr>
              <a:t>Short term (min to 10 </a:t>
            </a:r>
            <a:r>
              <a:rPr lang="en-US" altLang="de-DE" b="1" dirty="0" err="1">
                <a:solidFill>
                  <a:srgbClr val="0000FF"/>
                </a:solidFill>
                <a:latin typeface="Calibri" panose="020F0502020204030204" pitchFamily="34" charset="0"/>
                <a:cs typeface="Calibri" panose="020F0502020204030204" pitchFamily="34" charset="0"/>
                <a:sym typeface="Symbol" pitchFamily="18" charset="2"/>
              </a:rPr>
              <a:t>ms</a:t>
            </a:r>
            <a:r>
              <a:rPr lang="en-US" altLang="de-DE" b="1" dirty="0">
                <a:solidFill>
                  <a:srgbClr val="0000FF"/>
                </a:solidFill>
                <a:latin typeface="Calibri" panose="020F0502020204030204" pitchFamily="34" charset="0"/>
                <a:cs typeface="Calibri" panose="020F0502020204030204" pitchFamily="34" charset="0"/>
                <a:sym typeface="Symbol" pitchFamily="18" charset="2"/>
              </a:rPr>
              <a:t>):</a:t>
            </a:r>
          </a:p>
          <a:p>
            <a:pPr algn="l">
              <a:lnSpc>
                <a:spcPct val="70000"/>
              </a:lnSpc>
              <a:buFont typeface="Wingdings" pitchFamily="2" charset="2"/>
              <a:buChar char="Ø"/>
            </a:pPr>
            <a:r>
              <a:rPr lang="en-US" altLang="de-DE" dirty="0">
                <a:latin typeface="Calibri" panose="020F0502020204030204" pitchFamily="34" charset="0"/>
                <a:cs typeface="Calibri" panose="020F0502020204030204" pitchFamily="34" charset="0"/>
                <a:sym typeface="Symbol" pitchFamily="18" charset="2"/>
              </a:rPr>
              <a:t>Traffic</a:t>
            </a:r>
          </a:p>
          <a:p>
            <a:pPr algn="l">
              <a:lnSpc>
                <a:spcPct val="70000"/>
              </a:lnSpc>
              <a:buFont typeface="Wingdings" pitchFamily="2" charset="2"/>
              <a:buChar char="Ø"/>
            </a:pPr>
            <a:r>
              <a:rPr lang="en-US" altLang="de-DE" dirty="0">
                <a:latin typeface="Calibri" panose="020F0502020204030204" pitchFamily="34" charset="0"/>
                <a:cs typeface="Calibri" panose="020F0502020204030204" pitchFamily="34" charset="0"/>
                <a:sym typeface="Symbol" pitchFamily="18" charset="2"/>
              </a:rPr>
              <a:t>Machine (crane) movements</a:t>
            </a:r>
          </a:p>
          <a:p>
            <a:pPr algn="l">
              <a:lnSpc>
                <a:spcPct val="70000"/>
              </a:lnSpc>
              <a:buFont typeface="Wingdings" pitchFamily="2" charset="2"/>
              <a:buChar char="Ø"/>
            </a:pPr>
            <a:r>
              <a:rPr lang="en-US" altLang="de-DE" dirty="0">
                <a:latin typeface="Calibri" panose="020F0502020204030204" pitchFamily="34" charset="0"/>
                <a:cs typeface="Calibri" panose="020F0502020204030204" pitchFamily="34" charset="0"/>
                <a:sym typeface="Symbol" pitchFamily="18" charset="2"/>
              </a:rPr>
              <a:t>Water &amp; vacuum pumps</a:t>
            </a:r>
          </a:p>
          <a:p>
            <a:pPr algn="l">
              <a:lnSpc>
                <a:spcPct val="70000"/>
              </a:lnSpc>
              <a:buFont typeface="Wingdings" pitchFamily="2" charset="2"/>
              <a:buChar char="Ø"/>
            </a:pPr>
            <a:r>
              <a:rPr lang="en-US" altLang="de-DE" dirty="0">
                <a:latin typeface="Calibri" panose="020F0502020204030204" pitchFamily="34" charset="0"/>
                <a:cs typeface="Calibri" panose="020F0502020204030204" pitchFamily="34" charset="0"/>
                <a:sym typeface="Symbol" pitchFamily="18" charset="2"/>
              </a:rPr>
              <a:t> 50 Hz main power net</a:t>
            </a:r>
          </a:p>
          <a:p>
            <a:pPr algn="l">
              <a:lnSpc>
                <a:spcPct val="70000"/>
              </a:lnSpc>
              <a:buFont typeface="Wingdings" pitchFamily="2" charset="2"/>
              <a:buNone/>
            </a:pPr>
            <a:r>
              <a:rPr lang="en-US" altLang="de-DE" b="1" dirty="0">
                <a:solidFill>
                  <a:srgbClr val="0000FF"/>
                </a:solidFill>
                <a:latin typeface="Calibri" panose="020F0502020204030204" pitchFamily="34" charset="0"/>
                <a:cs typeface="Calibri" panose="020F0502020204030204" pitchFamily="34" charset="0"/>
                <a:sym typeface="Symbol" pitchFamily="18" charset="2"/>
              </a:rPr>
              <a:t>Medium term (day to min):</a:t>
            </a:r>
          </a:p>
          <a:p>
            <a:pPr algn="l">
              <a:lnSpc>
                <a:spcPct val="70000"/>
              </a:lnSpc>
              <a:buFont typeface="Wingdings" pitchFamily="2" charset="2"/>
              <a:buChar char="Ø"/>
            </a:pPr>
            <a:r>
              <a:rPr lang="en-US" altLang="de-DE" dirty="0">
                <a:latin typeface="Calibri" panose="020F0502020204030204" pitchFamily="34" charset="0"/>
                <a:cs typeface="Calibri" panose="020F0502020204030204" pitchFamily="34" charset="0"/>
                <a:sym typeface="Symbol" pitchFamily="18" charset="2"/>
              </a:rPr>
              <a:t>Movement of chambers </a:t>
            </a:r>
          </a:p>
          <a:p>
            <a:pPr algn="l">
              <a:lnSpc>
                <a:spcPct val="70000"/>
              </a:lnSpc>
              <a:buFont typeface="Wingdings" pitchFamily="2" charset="2"/>
              <a:buNone/>
            </a:pPr>
            <a:r>
              <a:rPr lang="en-US" altLang="de-DE" dirty="0">
                <a:latin typeface="Calibri" panose="020F0502020204030204" pitchFamily="34" charset="0"/>
                <a:cs typeface="Calibri" panose="020F0502020204030204" pitchFamily="34" charset="0"/>
                <a:sym typeface="Symbol" pitchFamily="18" charset="2"/>
              </a:rPr>
              <a:t>   due to heating by radiation</a:t>
            </a:r>
          </a:p>
          <a:p>
            <a:pPr algn="l">
              <a:lnSpc>
                <a:spcPct val="70000"/>
              </a:lnSpc>
              <a:buFont typeface="Wingdings" pitchFamily="2" charset="2"/>
              <a:buChar char="Ø"/>
            </a:pPr>
            <a:r>
              <a:rPr lang="en-US" altLang="de-DE" dirty="0">
                <a:latin typeface="Calibri" panose="020F0502020204030204" pitchFamily="34" charset="0"/>
                <a:cs typeface="Calibri" panose="020F0502020204030204" pitchFamily="34" charset="0"/>
                <a:sym typeface="Symbol" pitchFamily="18" charset="2"/>
              </a:rPr>
              <a:t>Day-night variation</a:t>
            </a:r>
          </a:p>
          <a:p>
            <a:pPr algn="l">
              <a:lnSpc>
                <a:spcPct val="70000"/>
              </a:lnSpc>
              <a:buFont typeface="Wingdings" pitchFamily="2" charset="2"/>
              <a:buChar char="Ø"/>
            </a:pPr>
            <a:r>
              <a:rPr lang="en-US" altLang="de-DE" dirty="0">
                <a:latin typeface="Calibri" panose="020F0502020204030204" pitchFamily="34" charset="0"/>
                <a:cs typeface="Calibri" panose="020F0502020204030204" pitchFamily="34" charset="0"/>
                <a:sym typeface="Symbol" pitchFamily="18" charset="2"/>
              </a:rPr>
              <a:t> tide, moon cycle</a:t>
            </a:r>
          </a:p>
          <a:p>
            <a:pPr algn="l">
              <a:lnSpc>
                <a:spcPct val="70000"/>
              </a:lnSpc>
              <a:buFont typeface="Wingdings" pitchFamily="2" charset="2"/>
              <a:buNone/>
            </a:pPr>
            <a:r>
              <a:rPr lang="en-US" altLang="de-DE" b="1" dirty="0">
                <a:solidFill>
                  <a:srgbClr val="0000FF"/>
                </a:solidFill>
                <a:latin typeface="Calibri" panose="020F0502020204030204" pitchFamily="34" charset="0"/>
                <a:cs typeface="Calibri" panose="020F0502020204030204" pitchFamily="34" charset="0"/>
                <a:sym typeface="Symbol" pitchFamily="18" charset="2"/>
              </a:rPr>
              <a:t>Lang term ( &gt; days):</a:t>
            </a:r>
          </a:p>
          <a:p>
            <a:pPr algn="l">
              <a:lnSpc>
                <a:spcPct val="70000"/>
              </a:lnSpc>
              <a:buFont typeface="Wingdings" pitchFamily="2" charset="2"/>
              <a:buChar char="Ø"/>
            </a:pPr>
            <a:r>
              <a:rPr lang="en-US" altLang="de-DE" dirty="0">
                <a:latin typeface="Calibri" panose="020F0502020204030204" pitchFamily="34" charset="0"/>
                <a:cs typeface="Calibri" panose="020F0502020204030204" pitchFamily="34" charset="0"/>
                <a:sym typeface="Symbol" pitchFamily="18" charset="2"/>
              </a:rPr>
              <a:t>Ground settlement</a:t>
            </a:r>
          </a:p>
          <a:p>
            <a:pPr algn="l">
              <a:lnSpc>
                <a:spcPct val="70000"/>
              </a:lnSpc>
              <a:buFont typeface="Wingdings" pitchFamily="2" charset="2"/>
              <a:buChar char="Ø"/>
            </a:pPr>
            <a:r>
              <a:rPr lang="en-US" altLang="de-DE" dirty="0">
                <a:latin typeface="Calibri" panose="020F0502020204030204" pitchFamily="34" charset="0"/>
                <a:cs typeface="Calibri" panose="020F0502020204030204" pitchFamily="34" charset="0"/>
                <a:sym typeface="Symbol" pitchFamily="18" charset="2"/>
              </a:rPr>
              <a:t>Seasons, temperature variation</a:t>
            </a:r>
          </a:p>
          <a:p>
            <a:pPr algn="l">
              <a:lnSpc>
                <a:spcPct val="70000"/>
              </a:lnSpc>
              <a:buFont typeface="Wingdings" pitchFamily="2" charset="2"/>
              <a:buNone/>
            </a:pPr>
            <a:r>
              <a:rPr lang="en-US" altLang="de-DE" sz="2000" dirty="0">
                <a:solidFill>
                  <a:schemeClr val="accent2"/>
                </a:solidFill>
                <a:latin typeface="Calibri" panose="020F0502020204030204" pitchFamily="34" charset="0"/>
                <a:cs typeface="Calibri" panose="020F0502020204030204" pitchFamily="34" charset="0"/>
                <a:sym typeface="Symbol" pitchFamily="18" charset="2"/>
              </a:rPr>
              <a:t> </a:t>
            </a:r>
          </a:p>
          <a:p>
            <a:pPr algn="l">
              <a:lnSpc>
                <a:spcPct val="70000"/>
              </a:lnSpc>
              <a:buFont typeface="Wingdings" pitchFamily="2" charset="2"/>
              <a:buNone/>
            </a:pPr>
            <a:endParaRPr lang="en-US" altLang="de-DE" sz="2000" dirty="0">
              <a:solidFill>
                <a:schemeClr val="accent2"/>
              </a:solidFill>
              <a:latin typeface="Calibri" panose="020F0502020204030204" pitchFamily="34" charset="0"/>
              <a:cs typeface="Calibri" panose="020F0502020204030204" pitchFamily="34" charset="0"/>
              <a:sym typeface="Symbol" pitchFamily="18" charset="2"/>
            </a:endParaRPr>
          </a:p>
        </p:txBody>
      </p:sp>
    </p:spTree>
    <p:extLst>
      <p:ext uri="{BB962C8B-B14F-4D97-AF65-F5344CB8AC3E}">
        <p14:creationId xmlns:p14="http://schemas.microsoft.com/office/powerpoint/2010/main" val="967235956"/>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Text Box 2"/>
          <p:cNvSpPr txBox="1">
            <a:spLocks noChangeArrowheads="1"/>
          </p:cNvSpPr>
          <p:nvPr/>
        </p:nvSpPr>
        <p:spPr bwMode="auto">
          <a:xfrm>
            <a:off x="252000" y="144000"/>
            <a:ext cx="8306752"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Close Orbit Feedback: BPMs and magnetic Corrector Hardware</a:t>
            </a:r>
          </a:p>
        </p:txBody>
      </p:sp>
      <p:sp>
        <p:nvSpPr>
          <p:cNvPr id="76804" name="Text Box 3"/>
          <p:cNvSpPr txBox="1">
            <a:spLocks noChangeArrowheads="1"/>
          </p:cNvSpPr>
          <p:nvPr/>
        </p:nvSpPr>
        <p:spPr bwMode="auto">
          <a:xfrm>
            <a:off x="125413" y="1174167"/>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cs typeface="Times New Roman" pitchFamily="18" charset="0"/>
            </a:endParaRPr>
          </a:p>
          <a:p>
            <a:pPr algn="l"/>
            <a:endParaRPr lang="en-US" altLang="de-DE" sz="1600">
              <a:solidFill>
                <a:srgbClr val="006600"/>
              </a:solidFill>
              <a:cs typeface="Times New Roman" pitchFamily="18" charset="0"/>
            </a:endParaRPr>
          </a:p>
          <a:p>
            <a:pPr algn="l"/>
            <a:endParaRPr lang="en-US" altLang="de-DE" sz="1600">
              <a:solidFill>
                <a:srgbClr val="006600"/>
              </a:solidFill>
              <a:cs typeface="Times New Roman" pitchFamily="18" charset="0"/>
            </a:endParaRPr>
          </a:p>
          <a:p>
            <a:pPr algn="l"/>
            <a:endParaRPr lang="en-US" altLang="de-DE" sz="1600">
              <a:solidFill>
                <a:srgbClr val="006600"/>
              </a:solidFill>
              <a:cs typeface="Times New Roman" pitchFamily="18" charset="0"/>
            </a:endParaRPr>
          </a:p>
          <a:p>
            <a:pPr algn="l"/>
            <a:endParaRPr lang="en-US" altLang="de-DE" sz="1600">
              <a:solidFill>
                <a:srgbClr val="006600"/>
              </a:solidFill>
              <a:cs typeface="Times New Roman" pitchFamily="18" charset="0"/>
            </a:endParaRPr>
          </a:p>
        </p:txBody>
      </p:sp>
      <p:sp>
        <p:nvSpPr>
          <p:cNvPr id="76805" name="Text Box 4"/>
          <p:cNvSpPr txBox="1">
            <a:spLocks noChangeArrowheads="1"/>
          </p:cNvSpPr>
          <p:nvPr/>
        </p:nvSpPr>
        <p:spPr bwMode="auto">
          <a:xfrm>
            <a:off x="188913" y="822377"/>
            <a:ext cx="9144000" cy="690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Orbit feedback: Synchrotron light source  spatial stability of light beam</a:t>
            </a:r>
          </a:p>
          <a:p>
            <a:pPr algn="l">
              <a:lnSpc>
                <a:spcPct val="70000"/>
              </a:lnSpc>
              <a:buFont typeface="Wingdings" pitchFamily="2" charset="2"/>
              <a:buNone/>
            </a:pPr>
            <a:r>
              <a:rPr lang="en-US" altLang="de-DE" sz="2000" i="1" dirty="0">
                <a:latin typeface="Calibri" panose="020F0502020204030204" pitchFamily="34" charset="0"/>
                <a:cs typeface="Calibri" panose="020F0502020204030204" pitchFamily="34" charset="0"/>
                <a:sym typeface="Symbol" pitchFamily="18" charset="2"/>
              </a:rPr>
              <a:t>Example from SLS-Synchrotron at </a:t>
            </a:r>
            <a:r>
              <a:rPr lang="en-US" altLang="de-DE" sz="2000" i="1" dirty="0" err="1">
                <a:latin typeface="Calibri" panose="020F0502020204030204" pitchFamily="34" charset="0"/>
                <a:cs typeface="Calibri" panose="020F0502020204030204" pitchFamily="34" charset="0"/>
                <a:sym typeface="Symbol" pitchFamily="18" charset="2"/>
              </a:rPr>
              <a:t>Villigen</a:t>
            </a:r>
            <a:r>
              <a:rPr lang="en-US" altLang="de-DE" sz="2000" i="1" dirty="0">
                <a:latin typeface="Calibri" panose="020F0502020204030204" pitchFamily="34" charset="0"/>
                <a:cs typeface="Calibri" panose="020F0502020204030204" pitchFamily="34" charset="0"/>
                <a:sym typeface="Symbol" pitchFamily="18" charset="2"/>
              </a:rPr>
              <a:t>, Swiss:</a:t>
            </a:r>
            <a:r>
              <a:rPr lang="en-US" altLang="de-DE" sz="2000" dirty="0">
                <a:solidFill>
                  <a:schemeClr val="accent2"/>
                </a:solidFill>
                <a:latin typeface="Calibri" panose="020F0502020204030204" pitchFamily="34" charset="0"/>
                <a:cs typeface="Calibri" panose="020F0502020204030204" pitchFamily="34" charset="0"/>
                <a:sym typeface="Symbol" pitchFamily="18" charset="2"/>
              </a:rPr>
              <a:t> </a:t>
            </a:r>
          </a:p>
        </p:txBody>
      </p:sp>
      <p:sp>
        <p:nvSpPr>
          <p:cNvPr id="76807" name="Text Box 6"/>
          <p:cNvSpPr txBox="1">
            <a:spLocks noChangeArrowheads="1"/>
          </p:cNvSpPr>
          <p:nvPr/>
        </p:nvSpPr>
        <p:spPr bwMode="auto">
          <a:xfrm>
            <a:off x="-155818" y="3193032"/>
            <a:ext cx="5976664" cy="233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3333CC"/>
                </a:solidFill>
                <a:cs typeface="Times New Roman" pitchFamily="18" charset="0"/>
              </a:rPr>
              <a:t>   </a:t>
            </a:r>
            <a:r>
              <a:rPr lang="en-US" altLang="de-DE" b="1" dirty="0">
                <a:solidFill>
                  <a:srgbClr val="0000FF"/>
                </a:solidFill>
                <a:latin typeface="Calibri" panose="020F0502020204030204" pitchFamily="34" charset="0"/>
                <a:cs typeface="Calibri" panose="020F0502020204030204" pitchFamily="34" charset="0"/>
              </a:rPr>
              <a:t>Procedure: </a:t>
            </a:r>
          </a:p>
          <a:p>
            <a:pPr marL="0" indent="228600" algn="l" eaLnBrk="1" hangingPunct="1">
              <a:spcBef>
                <a:spcPts val="400"/>
              </a:spcBef>
              <a:buFont typeface="Wingdings" pitchFamily="2" charset="2"/>
              <a:buNone/>
            </a:pPr>
            <a:r>
              <a:rPr lang="en-US" altLang="de-DE" b="1" dirty="0">
                <a:latin typeface="Calibri" panose="020F0502020204030204" pitchFamily="34" charset="0"/>
                <a:cs typeface="Calibri" panose="020F0502020204030204" pitchFamily="34" charset="0"/>
              </a:rPr>
              <a:t>1.</a:t>
            </a:r>
            <a:r>
              <a:rPr lang="en-US" altLang="de-DE" dirty="0">
                <a:latin typeface="Calibri" panose="020F0502020204030204" pitchFamily="34" charset="0"/>
                <a:cs typeface="Calibri" panose="020F0502020204030204" pitchFamily="34" charset="0"/>
              </a:rPr>
              <a:t> Position from all BPMs </a:t>
            </a:r>
          </a:p>
          <a:p>
            <a:pPr indent="0" algn="l" eaLnBrk="1" hangingPunct="1">
              <a:spcBef>
                <a:spcPts val="400"/>
              </a:spcBef>
              <a:buFont typeface="Wingdings" pitchFamily="2" charset="2"/>
              <a:buNone/>
            </a:pPr>
            <a:r>
              <a:rPr lang="en-US" altLang="de-DE" b="1" dirty="0">
                <a:latin typeface="Calibri" panose="020F0502020204030204" pitchFamily="34" charset="0"/>
                <a:cs typeface="Calibri" panose="020F0502020204030204" pitchFamily="34" charset="0"/>
              </a:rPr>
              <a:t>2. </a:t>
            </a:r>
            <a:r>
              <a:rPr lang="en-US" altLang="de-DE" dirty="0">
                <a:latin typeface="Calibri" panose="020F0502020204030204" pitchFamily="34" charset="0"/>
                <a:cs typeface="Calibri" panose="020F0502020204030204" pitchFamily="34" charset="0"/>
              </a:rPr>
              <a:t>Calculation of corrector setting via </a:t>
            </a:r>
          </a:p>
          <a:p>
            <a:pPr indent="0" algn="l" eaLnBrk="1" hangingPunct="1">
              <a:spcBef>
                <a:spcPts val="400"/>
              </a:spcBef>
              <a:buFont typeface="Wingdings" pitchFamily="2" charset="2"/>
              <a:buNone/>
            </a:pPr>
            <a:r>
              <a:rPr lang="en-US" altLang="de-DE" dirty="0">
                <a:latin typeface="Calibri" panose="020F0502020204030204" pitchFamily="34" charset="0"/>
                <a:cs typeface="Calibri" panose="020F0502020204030204" pitchFamily="34" charset="0"/>
              </a:rPr>
              <a:t>Orbit Response Matrix</a:t>
            </a:r>
          </a:p>
          <a:p>
            <a:pPr indent="0" algn="l" eaLnBrk="1" hangingPunct="1">
              <a:spcBef>
                <a:spcPts val="400"/>
              </a:spcBef>
              <a:buFont typeface="Wingdings" pitchFamily="2" charset="2"/>
              <a:buNone/>
            </a:pPr>
            <a:r>
              <a:rPr lang="en-US" altLang="de-DE" b="1" dirty="0">
                <a:latin typeface="Calibri" panose="020F0502020204030204" pitchFamily="34" charset="0"/>
                <a:cs typeface="Calibri" panose="020F0502020204030204" pitchFamily="34" charset="0"/>
              </a:rPr>
              <a:t>3. </a:t>
            </a:r>
            <a:r>
              <a:rPr lang="en-US" altLang="de-DE" dirty="0">
                <a:latin typeface="Calibri" panose="020F0502020204030204" pitchFamily="34" charset="0"/>
                <a:cs typeface="Calibri" panose="020F0502020204030204" pitchFamily="34" charset="0"/>
              </a:rPr>
              <a:t>Digital feedback loop</a:t>
            </a:r>
          </a:p>
          <a:p>
            <a:pPr indent="0" algn="l" eaLnBrk="1" hangingPunct="1">
              <a:spcBef>
                <a:spcPts val="400"/>
              </a:spcBef>
              <a:buFont typeface="Wingdings" pitchFamily="2" charset="2"/>
              <a:buNone/>
            </a:pPr>
            <a:r>
              <a:rPr lang="en-US" altLang="de-DE" dirty="0">
                <a:latin typeface="Calibri" panose="020F0502020204030204" pitchFamily="34" charset="0"/>
                <a:cs typeface="Calibri" panose="020F0502020204030204" pitchFamily="34" charset="0"/>
                <a:sym typeface="Symbol" pitchFamily="18" charset="2"/>
              </a:rPr>
              <a:t> </a:t>
            </a:r>
            <a:r>
              <a:rPr lang="en-US" altLang="de-DE" dirty="0">
                <a:latin typeface="Calibri" panose="020F0502020204030204" pitchFamily="34" charset="0"/>
                <a:cs typeface="Calibri" panose="020F0502020204030204" pitchFamily="34" charset="0"/>
              </a:rPr>
              <a:t>regulation time down to 10 </a:t>
            </a:r>
            <a:r>
              <a:rPr lang="en-US" altLang="de-DE" dirty="0" err="1">
                <a:latin typeface="Calibri" panose="020F0502020204030204" pitchFamily="34" charset="0"/>
                <a:cs typeface="Calibri" panose="020F0502020204030204" pitchFamily="34" charset="0"/>
              </a:rPr>
              <a:t>ms</a:t>
            </a:r>
            <a:endParaRPr lang="en-US" altLang="de-DE" dirty="0">
              <a:latin typeface="Calibri" panose="020F0502020204030204" pitchFamily="34" charset="0"/>
              <a:cs typeface="Calibri" panose="020F0502020204030204" pitchFamily="34" charset="0"/>
            </a:endParaRPr>
          </a:p>
          <a:p>
            <a:pPr indent="0" algn="l" eaLnBrk="1" hangingPunct="1">
              <a:spcBef>
                <a:spcPts val="400"/>
              </a:spcBef>
              <a:buFont typeface="Wingdings" pitchFamily="2" charset="2"/>
              <a:buNone/>
            </a:pPr>
            <a:r>
              <a:rPr lang="en-US" altLang="de-DE" dirty="0">
                <a:latin typeface="Calibri" panose="020F0502020204030204" pitchFamily="34" charset="0"/>
                <a:cs typeface="Calibri" panose="020F0502020204030204" pitchFamily="34" charset="0"/>
                <a:sym typeface="Symbol" pitchFamily="18" charset="2"/>
              </a:rPr>
              <a:t> Role od thumb: </a:t>
            </a:r>
            <a:r>
              <a:rPr lang="en-US" altLang="de-DE" dirty="0">
                <a:latin typeface="Calibri" panose="020F0502020204030204" pitchFamily="34" charset="0"/>
                <a:cs typeface="Calibri" panose="020F0502020204030204" pitchFamily="34" charset="0"/>
                <a:sym typeface="Symbol"/>
              </a:rPr>
              <a:t> </a:t>
            </a:r>
            <a:r>
              <a:rPr lang="en-US" altLang="de-DE" dirty="0">
                <a:latin typeface="Calibri" panose="020F0502020204030204" pitchFamily="34" charset="0"/>
                <a:cs typeface="Calibri" panose="020F0502020204030204" pitchFamily="34" charset="0"/>
                <a:sym typeface="Symbol" pitchFamily="18" charset="2"/>
              </a:rPr>
              <a:t>4 BPMs per </a:t>
            </a:r>
            <a:r>
              <a:rPr lang="en-US" altLang="de-DE" dirty="0" err="1">
                <a:latin typeface="Calibri" panose="020F0502020204030204" pitchFamily="34" charset="0"/>
                <a:cs typeface="Calibri" panose="020F0502020204030204" pitchFamily="34" charset="0"/>
                <a:sym typeface="Symbol" pitchFamily="18" charset="2"/>
              </a:rPr>
              <a:t>betatron</a:t>
            </a:r>
            <a:r>
              <a:rPr lang="en-US" altLang="de-DE" dirty="0">
                <a:latin typeface="Calibri" panose="020F0502020204030204" pitchFamily="34" charset="0"/>
                <a:cs typeface="Calibri" panose="020F0502020204030204" pitchFamily="34" charset="0"/>
                <a:sym typeface="Symbol" pitchFamily="18" charset="2"/>
              </a:rPr>
              <a:t> wavelength</a:t>
            </a:r>
            <a:r>
              <a:rPr lang="en-US" altLang="de-DE" dirty="0">
                <a:latin typeface="Calibri" panose="020F0502020204030204" pitchFamily="34" charset="0"/>
                <a:cs typeface="Calibri" panose="020F0502020204030204" pitchFamily="34" charset="0"/>
              </a:rPr>
              <a:t> </a:t>
            </a:r>
          </a:p>
        </p:txBody>
      </p:sp>
      <p:sp>
        <p:nvSpPr>
          <p:cNvPr id="76809" name="Text Box 27"/>
          <p:cNvSpPr txBox="1">
            <a:spLocks noChangeArrowheads="1"/>
          </p:cNvSpPr>
          <p:nvPr/>
        </p:nvSpPr>
        <p:spPr bwMode="auto">
          <a:xfrm>
            <a:off x="7230076" y="1658428"/>
            <a:ext cx="171450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50000"/>
              </a:lnSpc>
              <a:buFont typeface="Wingdings" pitchFamily="2" charset="2"/>
              <a:buNone/>
            </a:pPr>
            <a:r>
              <a:rPr lang="en-US" altLang="de-DE" sz="1400" dirty="0">
                <a:cs typeface="Times New Roman" pitchFamily="18" charset="0"/>
              </a:rPr>
              <a:t>From M. </a:t>
            </a:r>
            <a:r>
              <a:rPr lang="en-US" altLang="de-DE" sz="1400" dirty="0" err="1">
                <a:cs typeface="Times New Roman" pitchFamily="18" charset="0"/>
              </a:rPr>
              <a:t>Böge</a:t>
            </a:r>
            <a:r>
              <a:rPr lang="en-US" altLang="de-DE" sz="1400" dirty="0">
                <a:cs typeface="Times New Roman" pitchFamily="18" charset="0"/>
              </a:rPr>
              <a:t>, PSI</a:t>
            </a:r>
          </a:p>
        </p:txBody>
      </p:sp>
      <p:grpSp>
        <p:nvGrpSpPr>
          <p:cNvPr id="10" name="Gruppieren 9"/>
          <p:cNvGrpSpPr/>
          <p:nvPr/>
        </p:nvGrpSpPr>
        <p:grpSpPr>
          <a:xfrm>
            <a:off x="1756622" y="1260757"/>
            <a:ext cx="7245312" cy="2752212"/>
            <a:chOff x="1320817" y="1670857"/>
            <a:chExt cx="7643796" cy="2984108"/>
          </a:xfrm>
        </p:grpSpPr>
        <p:sp>
          <p:nvSpPr>
            <p:cNvPr id="76806" name="Text Box 5"/>
            <p:cNvSpPr txBox="1">
              <a:spLocks noChangeArrowheads="1"/>
            </p:cNvSpPr>
            <p:nvPr/>
          </p:nvSpPr>
          <p:spPr bwMode="auto">
            <a:xfrm>
              <a:off x="6516688" y="2138363"/>
              <a:ext cx="24479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endParaRPr lang="de-DE" altLang="de-DE">
                <a:cs typeface="Times New Roman" pitchFamily="18" charset="0"/>
              </a:endParaRPr>
            </a:p>
          </p:txBody>
        </p:sp>
        <p:pic>
          <p:nvPicPr>
            <p:cNvPr id="76808" name="Picture 26"/>
            <p:cNvPicPr>
              <a:picLocks noChangeAspect="1" noChangeArrowheads="1"/>
            </p:cNvPicPr>
            <p:nvPr/>
          </p:nvPicPr>
          <p:blipFill rotWithShape="1">
            <a:blip r:embed="rId3">
              <a:clrChange>
                <a:clrFrom>
                  <a:srgbClr val="FFFFFF"/>
                </a:clrFrom>
                <a:clrTo>
                  <a:srgbClr val="FFFFFF">
                    <a:alpha val="0"/>
                  </a:srgbClr>
                </a:clrTo>
              </a:clrChange>
              <a:lum bright="-54000" contrast="72000"/>
              <a:extLst>
                <a:ext uri="{28A0092B-C50C-407E-A947-70E740481C1C}">
                  <a14:useLocalDpi xmlns:a14="http://schemas.microsoft.com/office/drawing/2010/main" val="0"/>
                </a:ext>
              </a:extLst>
            </a:blip>
            <a:srcRect l="38656"/>
            <a:stretch/>
          </p:blipFill>
          <p:spPr bwMode="auto">
            <a:xfrm>
              <a:off x="3563816" y="1670857"/>
              <a:ext cx="4771292" cy="2984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pic>
        <p:pic>
          <p:nvPicPr>
            <p:cNvPr id="17" name="Picture 26"/>
            <p:cNvPicPr>
              <a:picLocks noChangeAspect="1" noChangeArrowheads="1"/>
            </p:cNvPicPr>
            <p:nvPr/>
          </p:nvPicPr>
          <p:blipFill rotWithShape="1">
            <a:blip r:embed="rId3">
              <a:clrChange>
                <a:clrFrom>
                  <a:srgbClr val="FFFFFF"/>
                </a:clrFrom>
                <a:clrTo>
                  <a:srgbClr val="FFFFFF">
                    <a:alpha val="0"/>
                  </a:srgbClr>
                </a:clrTo>
              </a:clrChange>
              <a:lum bright="-54000" contrast="72000"/>
              <a:extLst>
                <a:ext uri="{28A0092B-C50C-407E-A947-70E740481C1C}">
                  <a14:useLocalDpi xmlns:a14="http://schemas.microsoft.com/office/drawing/2010/main" val="0"/>
                </a:ext>
              </a:extLst>
            </a:blip>
            <a:srcRect r="61394"/>
            <a:stretch/>
          </p:blipFill>
          <p:spPr bwMode="auto">
            <a:xfrm>
              <a:off x="1320817" y="1818054"/>
              <a:ext cx="2266445" cy="2252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pic>
      </p:grpSp>
      <p:grpSp>
        <p:nvGrpSpPr>
          <p:cNvPr id="29" name="Gruppieren 28"/>
          <p:cNvGrpSpPr/>
          <p:nvPr/>
        </p:nvGrpSpPr>
        <p:grpSpPr>
          <a:xfrm>
            <a:off x="3837721" y="3940453"/>
            <a:ext cx="5315867" cy="1688995"/>
            <a:chOff x="2068327" y="4745084"/>
            <a:chExt cx="5315867" cy="1688995"/>
          </a:xfrm>
        </p:grpSpPr>
        <p:sp>
          <p:nvSpPr>
            <p:cNvPr id="12" name="Text Box 6"/>
            <p:cNvSpPr txBox="1">
              <a:spLocks noChangeArrowheads="1"/>
            </p:cNvSpPr>
            <p:nvPr/>
          </p:nvSpPr>
          <p:spPr bwMode="auto">
            <a:xfrm>
              <a:off x="3690327" y="4939607"/>
              <a:ext cx="2644775" cy="338554"/>
            </a:xfrm>
            <a:prstGeom prst="rect">
              <a:avLst/>
            </a:prstGeom>
            <a:noFill/>
            <a:ln w="31750" algn="ctr">
              <a:solidFill>
                <a:srgbClr val="FF0000"/>
              </a:solidFill>
              <a:miter lim="800000"/>
              <a:headEnd/>
              <a:tailEnd/>
            </a:ln>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1600" b="1" dirty="0">
                  <a:solidFill>
                    <a:srgbClr val="FF0000"/>
                  </a:solidFill>
                  <a:latin typeface="Arial" panose="020B0604020202020204" pitchFamily="34" charset="0"/>
                  <a:cs typeface="Arial" panose="020B0604020202020204" pitchFamily="34" charset="0"/>
                </a:rPr>
                <a:t>Position from all BPMs</a:t>
              </a:r>
              <a:endParaRPr lang="en-US" altLang="de-DE" sz="1600" dirty="0">
                <a:solidFill>
                  <a:srgbClr val="FF0000"/>
                </a:solidFill>
                <a:latin typeface="Arial" panose="020B0604020202020204" pitchFamily="34" charset="0"/>
                <a:cs typeface="Arial" panose="020B0604020202020204" pitchFamily="34" charset="0"/>
              </a:endParaRPr>
            </a:p>
          </p:txBody>
        </p:sp>
        <p:sp>
          <p:nvSpPr>
            <p:cNvPr id="13" name="Text Box 6"/>
            <p:cNvSpPr txBox="1">
              <a:spLocks noChangeArrowheads="1"/>
            </p:cNvSpPr>
            <p:nvPr/>
          </p:nvSpPr>
          <p:spPr bwMode="auto">
            <a:xfrm>
              <a:off x="3307677" y="5528949"/>
              <a:ext cx="3410073" cy="338554"/>
            </a:xfrm>
            <a:prstGeom prst="rect">
              <a:avLst/>
            </a:prstGeom>
            <a:noFill/>
            <a:ln w="25400" algn="ctr">
              <a:solidFill>
                <a:schemeClr val="tx1"/>
              </a:solidFill>
              <a:miter lim="800000"/>
              <a:headEnd/>
              <a:tailEnd/>
            </a:ln>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1600" b="1" dirty="0">
                  <a:latin typeface="Arial" panose="020B0604020202020204" pitchFamily="34" charset="0"/>
                  <a:cs typeface="Arial" panose="020B0604020202020204" pitchFamily="34" charset="0"/>
                </a:rPr>
                <a:t>Calculation of corrector strength</a:t>
              </a:r>
              <a:endParaRPr lang="en-US" altLang="de-DE" sz="1600" dirty="0">
                <a:latin typeface="Arial" panose="020B0604020202020204" pitchFamily="34" charset="0"/>
                <a:cs typeface="Arial" panose="020B0604020202020204" pitchFamily="34" charset="0"/>
              </a:endParaRPr>
            </a:p>
          </p:txBody>
        </p:sp>
        <p:sp>
          <p:nvSpPr>
            <p:cNvPr id="14" name="Text Box 6"/>
            <p:cNvSpPr txBox="1">
              <a:spLocks noChangeArrowheads="1"/>
            </p:cNvSpPr>
            <p:nvPr/>
          </p:nvSpPr>
          <p:spPr bwMode="auto">
            <a:xfrm>
              <a:off x="3906226" y="6095525"/>
              <a:ext cx="2212975" cy="338554"/>
            </a:xfrm>
            <a:prstGeom prst="rect">
              <a:avLst/>
            </a:prstGeom>
            <a:noFill/>
            <a:ln w="25400" algn="ctr">
              <a:solidFill>
                <a:srgbClr val="3333CC"/>
              </a:solidFill>
              <a:miter lim="800000"/>
              <a:headEnd/>
              <a:tailEnd/>
            </a:ln>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1600" b="1" dirty="0">
                  <a:solidFill>
                    <a:srgbClr val="3333CC"/>
                  </a:solidFill>
                  <a:latin typeface="Arial" panose="020B0604020202020204" pitchFamily="34" charset="0"/>
                  <a:cs typeface="Arial" panose="020B0604020202020204" pitchFamily="34" charset="0"/>
                </a:rPr>
                <a:t>Setting of correctors</a:t>
              </a:r>
              <a:endParaRPr lang="en-US" altLang="de-DE" sz="1600" dirty="0">
                <a:solidFill>
                  <a:srgbClr val="3333CC"/>
                </a:solidFill>
                <a:latin typeface="Arial" panose="020B0604020202020204" pitchFamily="34" charset="0"/>
                <a:cs typeface="Arial" panose="020B0604020202020204" pitchFamily="34" charset="0"/>
              </a:endParaRPr>
            </a:p>
          </p:txBody>
        </p:sp>
        <p:cxnSp>
          <p:nvCxnSpPr>
            <p:cNvPr id="4" name="Gerade Verbindung mit Pfeil 3"/>
            <p:cNvCxnSpPr/>
            <p:nvPr/>
          </p:nvCxnSpPr>
          <p:spPr bwMode="auto">
            <a:xfrm flipH="1">
              <a:off x="5043120" y="5278161"/>
              <a:ext cx="1" cy="250788"/>
            </a:xfrm>
            <a:prstGeom prst="straightConnector1">
              <a:avLst/>
            </a:prstGeom>
            <a:solidFill>
              <a:schemeClr val="accent1"/>
            </a:solidFill>
            <a:ln w="31750" cap="flat" cmpd="sng" algn="ctr">
              <a:solidFill>
                <a:srgbClr val="3333CC"/>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Gerade Verbindung mit Pfeil 17"/>
            <p:cNvCxnSpPr/>
            <p:nvPr/>
          </p:nvCxnSpPr>
          <p:spPr bwMode="auto">
            <a:xfrm flipH="1">
              <a:off x="5038356" y="5843954"/>
              <a:ext cx="1" cy="250788"/>
            </a:xfrm>
            <a:prstGeom prst="straightConnector1">
              <a:avLst/>
            </a:prstGeom>
            <a:solidFill>
              <a:schemeClr val="accent1"/>
            </a:solidFill>
            <a:ln w="31750" cap="flat" cmpd="sng" algn="ctr">
              <a:solidFill>
                <a:srgbClr val="3333CC"/>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Gerade Verbindung 5"/>
            <p:cNvCxnSpPr>
              <a:stCxn id="14" idx="3"/>
            </p:cNvCxnSpPr>
            <p:nvPr/>
          </p:nvCxnSpPr>
          <p:spPr bwMode="auto">
            <a:xfrm>
              <a:off x="6119201" y="6264802"/>
              <a:ext cx="1136835" cy="0"/>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Gerade Verbindung 20"/>
            <p:cNvCxnSpPr/>
            <p:nvPr/>
          </p:nvCxnSpPr>
          <p:spPr bwMode="auto">
            <a:xfrm flipV="1">
              <a:off x="7256036" y="5089266"/>
              <a:ext cx="0" cy="1183372"/>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Gerade Verbindung 23"/>
            <p:cNvCxnSpPr/>
            <p:nvPr/>
          </p:nvCxnSpPr>
          <p:spPr bwMode="auto">
            <a:xfrm>
              <a:off x="6330094" y="5108886"/>
              <a:ext cx="925942" cy="0"/>
            </a:xfrm>
            <a:prstGeom prst="line">
              <a:avLst/>
            </a:prstGeom>
            <a:solidFill>
              <a:schemeClr val="accent1"/>
            </a:solidFill>
            <a:ln w="31750" cap="flat" cmpd="sng" algn="ctr">
              <a:solidFill>
                <a:srgbClr val="3333CC"/>
              </a:solidFill>
              <a:prstDash val="solid"/>
              <a:round/>
              <a:headEnd type="stealth" w="lg" len="lg"/>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Text Box 6"/>
            <p:cNvSpPr txBox="1">
              <a:spLocks noChangeArrowheads="1"/>
            </p:cNvSpPr>
            <p:nvPr/>
          </p:nvSpPr>
          <p:spPr bwMode="auto">
            <a:xfrm>
              <a:off x="6277707" y="4745084"/>
              <a:ext cx="1106487" cy="338554"/>
            </a:xfrm>
            <a:prstGeom prst="rect">
              <a:avLst/>
            </a:prstGeom>
            <a:noFill/>
            <a:ln w="25400" algn="ctr">
              <a:noFill/>
              <a:miter lim="800000"/>
              <a:headEnd/>
              <a:tailEnd/>
            </a:ln>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1600" b="1" dirty="0">
                  <a:solidFill>
                    <a:srgbClr val="3333CC"/>
                  </a:solidFill>
                  <a:latin typeface="Arial" panose="020B0604020202020204" pitchFamily="34" charset="0"/>
                  <a:cs typeface="Arial" panose="020B0604020202020204" pitchFamily="34" charset="0"/>
                </a:rPr>
                <a:t>feedback</a:t>
              </a:r>
              <a:endParaRPr lang="en-US" altLang="de-DE" sz="1600" dirty="0">
                <a:solidFill>
                  <a:srgbClr val="3333CC"/>
                </a:solidFill>
                <a:latin typeface="Arial" panose="020B0604020202020204" pitchFamily="34" charset="0"/>
                <a:cs typeface="Arial" panose="020B0604020202020204" pitchFamily="34" charset="0"/>
              </a:endParaRPr>
            </a:p>
          </p:txBody>
        </p:sp>
        <p:sp>
          <p:nvSpPr>
            <p:cNvPr id="33" name="Text Box 6"/>
            <p:cNvSpPr txBox="1">
              <a:spLocks noChangeArrowheads="1"/>
            </p:cNvSpPr>
            <p:nvPr/>
          </p:nvSpPr>
          <p:spPr bwMode="auto">
            <a:xfrm>
              <a:off x="2068327" y="4939607"/>
              <a:ext cx="1462088" cy="338554"/>
            </a:xfrm>
            <a:prstGeom prst="rect">
              <a:avLst/>
            </a:prstGeom>
            <a:noFill/>
            <a:ln w="31750" algn="ctr">
              <a:solidFill>
                <a:srgbClr val="008000"/>
              </a:solidFill>
              <a:miter lim="800000"/>
              <a:headEnd/>
              <a:tailEnd/>
            </a:ln>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sz="1600" b="1" dirty="0">
                  <a:solidFill>
                    <a:srgbClr val="008000"/>
                  </a:solidFill>
                  <a:latin typeface="Arial" panose="020B0604020202020204" pitchFamily="34" charset="0"/>
                  <a:cs typeface="Arial" panose="020B0604020202020204" pitchFamily="34" charset="0"/>
                </a:rPr>
                <a:t>Acc. optics</a:t>
              </a:r>
              <a:endParaRPr lang="en-US" altLang="de-DE" sz="1600" dirty="0">
                <a:solidFill>
                  <a:srgbClr val="008000"/>
                </a:solidFill>
                <a:latin typeface="Arial" panose="020B0604020202020204" pitchFamily="34" charset="0"/>
                <a:cs typeface="Arial" panose="020B0604020202020204" pitchFamily="34" charset="0"/>
              </a:endParaRPr>
            </a:p>
          </p:txBody>
        </p:sp>
        <p:cxnSp>
          <p:nvCxnSpPr>
            <p:cNvPr id="34" name="Gerade Verbindung mit Pfeil 33"/>
            <p:cNvCxnSpPr>
              <a:endCxn id="13" idx="1"/>
            </p:cNvCxnSpPr>
            <p:nvPr/>
          </p:nvCxnSpPr>
          <p:spPr bwMode="auto">
            <a:xfrm>
              <a:off x="2799371" y="5698226"/>
              <a:ext cx="508306" cy="0"/>
            </a:xfrm>
            <a:prstGeom prst="straightConnector1">
              <a:avLst/>
            </a:prstGeom>
            <a:solidFill>
              <a:schemeClr val="accent1"/>
            </a:solidFill>
            <a:ln w="3175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Gerade Verbindung 36"/>
            <p:cNvCxnSpPr/>
            <p:nvPr/>
          </p:nvCxnSpPr>
          <p:spPr bwMode="auto">
            <a:xfrm flipH="1" flipV="1">
              <a:off x="2796440" y="5261285"/>
              <a:ext cx="2931" cy="436941"/>
            </a:xfrm>
            <a:prstGeom prst="line">
              <a:avLst/>
            </a:prstGeom>
            <a:solidFill>
              <a:schemeClr val="accent1"/>
            </a:solidFill>
            <a:ln w="3175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5" name="Text Box 10"/>
          <p:cNvSpPr txBox="1">
            <a:spLocks noChangeArrowheads="1"/>
          </p:cNvSpPr>
          <p:nvPr/>
        </p:nvSpPr>
        <p:spPr bwMode="auto">
          <a:xfrm>
            <a:off x="158763" y="5519159"/>
            <a:ext cx="5853397"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chemeClr val="accent2"/>
                </a:solidFill>
                <a:latin typeface="Calibri" panose="020F0502020204030204" pitchFamily="34" charset="0"/>
                <a:cs typeface="Calibri" panose="020F0502020204030204" pitchFamily="34" charset="0"/>
              </a:rPr>
              <a:t>Uncorrected orbit:</a:t>
            </a:r>
            <a:r>
              <a:rPr lang="en-US" altLang="de-DE" dirty="0">
                <a:latin typeface="Calibri" panose="020F0502020204030204" pitchFamily="34" charset="0"/>
                <a:cs typeface="Calibri" panose="020F0502020204030204" pitchFamily="34" charset="0"/>
              </a:rPr>
              <a:t> typ. </a:t>
            </a:r>
            <a:r>
              <a:rPr lang="en-US" altLang="de-DE" b="1" i="1" dirty="0">
                <a:latin typeface="Calibri" panose="020F0502020204030204" pitchFamily="34" charset="0"/>
                <a:cs typeface="Calibri" panose="020F0502020204030204" pitchFamily="34" charset="0"/>
                <a:sym typeface="Symbol" pitchFamily="18" charset="2"/>
              </a:rPr>
              <a:t>x </a:t>
            </a:r>
            <a:r>
              <a:rPr lang="en-US" altLang="de-DE" b="1" i="1" baseline="30000" dirty="0">
                <a:latin typeface="Calibri" panose="020F0502020204030204" pitchFamily="34" charset="0"/>
                <a:cs typeface="Calibri" panose="020F0502020204030204" pitchFamily="34" charset="0"/>
                <a:sym typeface="Symbol" pitchFamily="18" charset="2"/>
              </a:rPr>
              <a:t>2</a:t>
            </a:r>
            <a:r>
              <a:rPr lang="en-US" altLang="de-DE" b="1" i="1" dirty="0">
                <a:latin typeface="Calibri" panose="020F0502020204030204" pitchFamily="34" charset="0"/>
                <a:cs typeface="Calibri" panose="020F0502020204030204" pitchFamily="34" charset="0"/>
                <a:sym typeface="Symbol" pitchFamily="18" charset="2"/>
              </a:rPr>
              <a:t></a:t>
            </a:r>
            <a:r>
              <a:rPr lang="en-US" altLang="de-DE" b="1" i="1" baseline="-25000" dirty="0">
                <a:latin typeface="Calibri" panose="020F0502020204030204" pitchFamily="34" charset="0"/>
                <a:cs typeface="Calibri" panose="020F0502020204030204" pitchFamily="34" charset="0"/>
              </a:rPr>
              <a:t>rms</a:t>
            </a:r>
            <a:r>
              <a:rPr lang="en-US" altLang="de-DE" b="1" i="1"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Symbol"/>
              </a:rPr>
              <a:t></a:t>
            </a:r>
            <a:r>
              <a:rPr lang="en-US" altLang="de-DE" dirty="0">
                <a:latin typeface="Calibri" panose="020F0502020204030204" pitchFamily="34" charset="0"/>
                <a:cs typeface="Calibri" panose="020F0502020204030204" pitchFamily="34" charset="0"/>
              </a:rPr>
              <a:t> 1 mm</a:t>
            </a:r>
          </a:p>
          <a:p>
            <a:pPr algn="l" eaLnBrk="1" hangingPunct="1">
              <a:buFont typeface="Wingdings" pitchFamily="2" charset="2"/>
              <a:buNone/>
            </a:pPr>
            <a:r>
              <a:rPr lang="en-US" altLang="de-DE" b="1" dirty="0">
                <a:solidFill>
                  <a:srgbClr val="008000"/>
                </a:solidFill>
                <a:latin typeface="Calibri" panose="020F0502020204030204" pitchFamily="34" charset="0"/>
                <a:cs typeface="Calibri" panose="020F0502020204030204" pitchFamily="34" charset="0"/>
              </a:rPr>
              <a:t>Corrected orbit: </a:t>
            </a:r>
            <a:r>
              <a:rPr lang="en-US" altLang="de-DE" b="1" i="1" dirty="0">
                <a:latin typeface="Calibri" panose="020F0502020204030204" pitchFamily="34" charset="0"/>
                <a:cs typeface="Calibri" panose="020F0502020204030204" pitchFamily="34" charset="0"/>
                <a:sym typeface="Symbol" pitchFamily="18" charset="2"/>
              </a:rPr>
              <a:t>x </a:t>
            </a:r>
            <a:r>
              <a:rPr lang="en-US" altLang="de-DE" b="1" i="1" baseline="30000" dirty="0">
                <a:latin typeface="Calibri" panose="020F0502020204030204" pitchFamily="34" charset="0"/>
                <a:cs typeface="Calibri" panose="020F0502020204030204" pitchFamily="34" charset="0"/>
                <a:sym typeface="Symbol" pitchFamily="18" charset="2"/>
              </a:rPr>
              <a:t>2</a:t>
            </a:r>
            <a:r>
              <a:rPr lang="en-US" altLang="de-DE" b="1" i="1" dirty="0">
                <a:latin typeface="Calibri" panose="020F0502020204030204" pitchFamily="34" charset="0"/>
                <a:cs typeface="Calibri" panose="020F0502020204030204" pitchFamily="34" charset="0"/>
                <a:sym typeface="Symbol" pitchFamily="18" charset="2"/>
              </a:rPr>
              <a:t></a:t>
            </a:r>
            <a:r>
              <a:rPr lang="en-US" altLang="de-DE" b="1" i="1" baseline="-25000" dirty="0">
                <a:latin typeface="Calibri" panose="020F0502020204030204" pitchFamily="34" charset="0"/>
                <a:cs typeface="Calibri" panose="020F0502020204030204" pitchFamily="34" charset="0"/>
              </a:rPr>
              <a:t>rms</a:t>
            </a:r>
            <a:r>
              <a:rPr lang="en-US" altLang="de-DE" b="1" i="1"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Symbol"/>
              </a:rPr>
              <a:t></a:t>
            </a:r>
            <a:r>
              <a:rPr lang="en-US" altLang="de-DE" dirty="0">
                <a:latin typeface="Calibri" panose="020F0502020204030204" pitchFamily="34" charset="0"/>
                <a:cs typeface="Calibri" panose="020F0502020204030204" pitchFamily="34" charset="0"/>
              </a:rPr>
              <a:t> 1 </a:t>
            </a: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m up to 100 Hz bandwidth! </a:t>
            </a:r>
          </a:p>
        </p:txBody>
      </p:sp>
    </p:spTree>
    <p:extLst>
      <p:ext uri="{BB962C8B-B14F-4D97-AF65-F5344CB8AC3E}">
        <p14:creationId xmlns:p14="http://schemas.microsoft.com/office/powerpoint/2010/main" val="2865316031"/>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Text Box 2"/>
          <p:cNvSpPr txBox="1">
            <a:spLocks noChangeArrowheads="1"/>
          </p:cNvSpPr>
          <p:nvPr/>
        </p:nvSpPr>
        <p:spPr bwMode="auto">
          <a:xfrm>
            <a:off x="252000" y="144000"/>
            <a:ext cx="8306752"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Close Orbit Feedback: Results</a:t>
            </a:r>
          </a:p>
        </p:txBody>
      </p:sp>
      <p:sp>
        <p:nvSpPr>
          <p:cNvPr id="76804" name="Text Box 3"/>
          <p:cNvSpPr txBox="1">
            <a:spLocks noChangeArrowheads="1"/>
          </p:cNvSpPr>
          <p:nvPr/>
        </p:nvSpPr>
        <p:spPr bwMode="auto">
          <a:xfrm>
            <a:off x="167761" y="1137774"/>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cs typeface="Times New Roman" pitchFamily="18" charset="0"/>
            </a:endParaRPr>
          </a:p>
          <a:p>
            <a:pPr algn="l"/>
            <a:endParaRPr lang="en-US" altLang="de-DE" sz="1600">
              <a:solidFill>
                <a:srgbClr val="006600"/>
              </a:solidFill>
              <a:cs typeface="Times New Roman" pitchFamily="18" charset="0"/>
            </a:endParaRPr>
          </a:p>
          <a:p>
            <a:pPr algn="l"/>
            <a:endParaRPr lang="en-US" altLang="de-DE" sz="1600">
              <a:solidFill>
                <a:srgbClr val="006600"/>
              </a:solidFill>
              <a:cs typeface="Times New Roman" pitchFamily="18" charset="0"/>
            </a:endParaRPr>
          </a:p>
          <a:p>
            <a:pPr algn="l"/>
            <a:endParaRPr lang="en-US" altLang="de-DE" sz="1600">
              <a:solidFill>
                <a:srgbClr val="006600"/>
              </a:solidFill>
              <a:cs typeface="Times New Roman" pitchFamily="18" charset="0"/>
            </a:endParaRPr>
          </a:p>
          <a:p>
            <a:pPr algn="l"/>
            <a:endParaRPr lang="en-US" altLang="de-DE" sz="1600">
              <a:solidFill>
                <a:srgbClr val="006600"/>
              </a:solidFill>
              <a:cs typeface="Times New Roman" pitchFamily="18" charset="0"/>
            </a:endParaRPr>
          </a:p>
        </p:txBody>
      </p:sp>
      <p:sp>
        <p:nvSpPr>
          <p:cNvPr id="76805" name="Text Box 4"/>
          <p:cNvSpPr txBox="1">
            <a:spLocks noChangeArrowheads="1"/>
          </p:cNvSpPr>
          <p:nvPr/>
        </p:nvSpPr>
        <p:spPr bwMode="auto">
          <a:xfrm>
            <a:off x="231261" y="785984"/>
            <a:ext cx="9144000" cy="1015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Orbit feedback: </a:t>
            </a:r>
          </a:p>
          <a:p>
            <a:pPr algn="l">
              <a:lnSpc>
                <a:spcPct val="70000"/>
              </a:lnSpc>
              <a:buFont typeface="Wingdings" pitchFamily="2" charset="2"/>
              <a:buNone/>
            </a:pPr>
            <a:r>
              <a:rPr lang="en-US" altLang="de-DE" i="1" dirty="0">
                <a:latin typeface="Calibri" panose="020F0502020204030204" pitchFamily="34" charset="0"/>
                <a:cs typeface="Calibri" panose="020F0502020204030204" pitchFamily="34" charset="0"/>
                <a:sym typeface="Symbol" pitchFamily="18" charset="2"/>
              </a:rPr>
              <a:t>Example: </a:t>
            </a:r>
            <a:r>
              <a:rPr lang="en-US" altLang="de-DE" dirty="0">
                <a:latin typeface="Calibri" panose="020F0502020204030204" pitchFamily="34" charset="0"/>
                <a:cs typeface="Calibri" panose="020F0502020204030204" pitchFamily="34" charset="0"/>
                <a:sym typeface="Symbol" pitchFamily="18" charset="2"/>
              </a:rPr>
              <a:t>12 beam positions at GSI-SIS during ramping from 8.6 to 500 MeV/u for Ar</a:t>
            </a:r>
            <a:r>
              <a:rPr lang="en-US" altLang="de-DE" baseline="30000" dirty="0">
                <a:latin typeface="Calibri" panose="020F0502020204030204" pitchFamily="34" charset="0"/>
                <a:cs typeface="Calibri" panose="020F0502020204030204" pitchFamily="34" charset="0"/>
                <a:sym typeface="Symbol" pitchFamily="18" charset="2"/>
              </a:rPr>
              <a:t>18+</a:t>
            </a:r>
            <a:endParaRPr lang="en-US" altLang="de-DE" dirty="0">
              <a:latin typeface="Calibri" panose="020F0502020204030204" pitchFamily="34" charset="0"/>
              <a:cs typeface="Calibri" panose="020F0502020204030204" pitchFamily="34" charset="0"/>
              <a:sym typeface="Symbol" pitchFamily="18" charset="2"/>
            </a:endParaRPr>
          </a:p>
          <a:p>
            <a:pPr algn="l">
              <a:lnSpc>
                <a:spcPct val="70000"/>
              </a:lnSpc>
              <a:buFont typeface="Wingdings" pitchFamily="2" charset="2"/>
              <a:buNone/>
            </a:pPr>
            <a:endParaRPr lang="en-US" altLang="de-DE" sz="2000" dirty="0">
              <a:solidFill>
                <a:schemeClr val="accent2"/>
              </a:solidFill>
              <a:latin typeface="Calibri" panose="020F0502020204030204" pitchFamily="34" charset="0"/>
              <a:cs typeface="Calibri" panose="020F0502020204030204" pitchFamily="34" charset="0"/>
              <a:sym typeface="Symbol" pitchFamily="18" charset="2"/>
            </a:endParaRPr>
          </a:p>
        </p:txBody>
      </p:sp>
      <p:sp>
        <p:nvSpPr>
          <p:cNvPr id="32" name="Text Box 6"/>
          <p:cNvSpPr txBox="1">
            <a:spLocks noChangeArrowheads="1"/>
          </p:cNvSpPr>
          <p:nvPr/>
        </p:nvSpPr>
        <p:spPr bwMode="auto">
          <a:xfrm>
            <a:off x="75815" y="3290994"/>
            <a:ext cx="8522776" cy="1882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3333CC"/>
                </a:solidFill>
                <a:cs typeface="Times New Roman" pitchFamily="18" charset="0"/>
              </a:rPr>
              <a:t>   </a:t>
            </a:r>
            <a:r>
              <a:rPr lang="en-US" altLang="de-DE" b="1" dirty="0">
                <a:solidFill>
                  <a:srgbClr val="3333CC"/>
                </a:solidFill>
                <a:latin typeface="Calibri" panose="020F0502020204030204" pitchFamily="34" charset="0"/>
                <a:cs typeface="Calibri" panose="020F0502020204030204" pitchFamily="34" charset="0"/>
              </a:rPr>
              <a:t>Procedure:</a:t>
            </a:r>
            <a:r>
              <a:rPr lang="en-US" altLang="de-DE" b="1" dirty="0">
                <a:solidFill>
                  <a:schemeClr val="accent2"/>
                </a:solidFill>
                <a:latin typeface="Calibri" panose="020F0502020204030204" pitchFamily="34" charset="0"/>
                <a:cs typeface="Calibri" panose="020F0502020204030204" pitchFamily="34" charset="0"/>
              </a:rPr>
              <a:t> </a:t>
            </a:r>
          </a:p>
          <a:p>
            <a:pPr marL="0" indent="228600" algn="l" eaLnBrk="1" hangingPunct="1">
              <a:spcBef>
                <a:spcPts val="200"/>
              </a:spcBef>
              <a:buFont typeface="Wingdings" pitchFamily="2" charset="2"/>
              <a:buNone/>
            </a:pPr>
            <a:r>
              <a:rPr lang="en-US" altLang="de-DE" b="1" dirty="0">
                <a:latin typeface="Calibri" panose="020F0502020204030204" pitchFamily="34" charset="0"/>
                <a:cs typeface="Calibri" panose="020F0502020204030204" pitchFamily="34" charset="0"/>
              </a:rPr>
              <a:t>1.</a:t>
            </a:r>
            <a:r>
              <a:rPr lang="en-US" altLang="de-DE" dirty="0">
                <a:latin typeface="Calibri" panose="020F0502020204030204" pitchFamily="34" charset="0"/>
                <a:cs typeface="Calibri" panose="020F0502020204030204" pitchFamily="34" charset="0"/>
              </a:rPr>
              <a:t> Position from all 12 BPMs </a:t>
            </a:r>
          </a:p>
          <a:p>
            <a:pPr indent="0" algn="l" eaLnBrk="1" hangingPunct="1">
              <a:spcBef>
                <a:spcPts val="200"/>
              </a:spcBef>
              <a:buFont typeface="Wingdings" pitchFamily="2" charset="2"/>
              <a:buNone/>
            </a:pPr>
            <a:r>
              <a:rPr lang="en-US" altLang="de-DE" b="1" dirty="0">
                <a:latin typeface="Calibri" panose="020F0502020204030204" pitchFamily="34" charset="0"/>
                <a:cs typeface="Calibri" panose="020F0502020204030204" pitchFamily="34" charset="0"/>
              </a:rPr>
              <a:t>2. </a:t>
            </a:r>
            <a:r>
              <a:rPr lang="en-US" altLang="de-DE" dirty="0">
                <a:latin typeface="Calibri" panose="020F0502020204030204" pitchFamily="34" charset="0"/>
                <a:cs typeface="Calibri" panose="020F0502020204030204" pitchFamily="34" charset="0"/>
              </a:rPr>
              <a:t>Calculation of corrector setting on fast (FPGA-based) electronics </a:t>
            </a:r>
          </a:p>
          <a:p>
            <a:pPr indent="0" algn="l" eaLnBrk="1" hangingPunct="1">
              <a:spcBef>
                <a:spcPts val="200"/>
              </a:spcBef>
              <a:buFont typeface="Wingdings" pitchFamily="2" charset="2"/>
              <a:buNone/>
            </a:pPr>
            <a:r>
              <a:rPr lang="en-US" altLang="de-DE" b="1" dirty="0">
                <a:latin typeface="Calibri" panose="020F0502020204030204" pitchFamily="34" charset="0"/>
                <a:cs typeface="Calibri" panose="020F0502020204030204" pitchFamily="34" charset="0"/>
              </a:rPr>
              <a:t>3. </a:t>
            </a:r>
            <a:r>
              <a:rPr lang="en-US" altLang="de-DE" dirty="0">
                <a:latin typeface="Calibri" panose="020F0502020204030204" pitchFamily="34" charset="0"/>
                <a:cs typeface="Calibri" panose="020F0502020204030204" pitchFamily="34" charset="0"/>
              </a:rPr>
              <a:t>Submission to corrector magnets</a:t>
            </a:r>
          </a:p>
          <a:p>
            <a:pPr indent="0" algn="l" eaLnBrk="1" hangingPunct="1">
              <a:spcBef>
                <a:spcPts val="200"/>
              </a:spcBef>
              <a:buFont typeface="Wingdings" pitchFamily="2" charset="2"/>
              <a:buNone/>
            </a:pPr>
            <a:r>
              <a:rPr lang="en-US" altLang="de-DE" b="1" dirty="0">
                <a:latin typeface="Calibri" panose="020F0502020204030204" pitchFamily="34" charset="0"/>
                <a:cs typeface="Calibri" panose="020F0502020204030204" pitchFamily="34" charset="0"/>
              </a:rPr>
              <a:t>4. </a:t>
            </a:r>
            <a:r>
              <a:rPr lang="en-US" altLang="de-DE" dirty="0">
                <a:latin typeface="Calibri" panose="020F0502020204030204" pitchFamily="34" charset="0"/>
                <a:cs typeface="Calibri" panose="020F0502020204030204" pitchFamily="34" charset="0"/>
              </a:rPr>
              <a:t>New position measurement </a:t>
            </a:r>
          </a:p>
          <a:p>
            <a:pPr indent="0" algn="l" eaLnBrk="1" hangingPunct="1">
              <a:spcBef>
                <a:spcPts val="200"/>
              </a:spcBef>
              <a:buFont typeface="Wingdings" pitchFamily="2" charset="2"/>
              <a:buNone/>
            </a:pPr>
            <a:r>
              <a:rPr lang="en-US" altLang="de-DE" dirty="0">
                <a:latin typeface="Calibri" panose="020F0502020204030204" pitchFamily="34" charset="0"/>
                <a:cs typeface="Calibri" panose="020F0502020204030204" pitchFamily="34" charset="0"/>
                <a:sym typeface="Symbol" pitchFamily="18" charset="2"/>
              </a:rPr>
              <a:t> </a:t>
            </a:r>
            <a:r>
              <a:rPr lang="en-US" altLang="de-DE" dirty="0">
                <a:latin typeface="Calibri" panose="020F0502020204030204" pitchFamily="34" charset="0"/>
                <a:cs typeface="Calibri" panose="020F0502020204030204" pitchFamily="34" charset="0"/>
              </a:rPr>
              <a:t>regulation time down to 10 </a:t>
            </a:r>
            <a:r>
              <a:rPr lang="en-US" altLang="de-DE" dirty="0" err="1">
                <a:latin typeface="Calibri" panose="020F0502020204030204" pitchFamily="34" charset="0"/>
                <a:cs typeface="Calibri" panose="020F0502020204030204" pitchFamily="34" charset="0"/>
              </a:rPr>
              <a:t>ms</a:t>
            </a:r>
            <a:endParaRPr lang="en-US" altLang="de-DE" dirty="0">
              <a:latin typeface="Calibri" panose="020F0502020204030204" pitchFamily="34" charset="0"/>
              <a:cs typeface="Calibri" panose="020F0502020204030204" pitchFamily="34" charset="0"/>
            </a:endParaRPr>
          </a:p>
        </p:txBody>
      </p:sp>
      <p:grpSp>
        <p:nvGrpSpPr>
          <p:cNvPr id="11" name="Gruppieren 10"/>
          <p:cNvGrpSpPr/>
          <p:nvPr/>
        </p:nvGrpSpPr>
        <p:grpSpPr>
          <a:xfrm>
            <a:off x="0" y="1490794"/>
            <a:ext cx="4375236" cy="2016224"/>
            <a:chOff x="-42348" y="2132856"/>
            <a:chExt cx="4375236" cy="2016224"/>
          </a:xfrm>
        </p:grpSpPr>
        <p:pic>
          <p:nvPicPr>
            <p:cNvPr id="134147" name="Picture 3" descr="H:\Frankfurt Vorlesung\aaa Frankfurt WS2019\Bilder\2019-11-23_17-03-00-017.png"/>
            <p:cNvPicPr>
              <a:picLocks noChangeAspect="1" noChangeArrowheads="1"/>
            </p:cNvPicPr>
            <p:nvPr/>
          </p:nvPicPr>
          <p:blipFill rotWithShape="1">
            <a:blip r:embed="rId3">
              <a:extLst>
                <a:ext uri="{28A0092B-C50C-407E-A947-70E740481C1C}">
                  <a14:useLocalDpi xmlns:a14="http://schemas.microsoft.com/office/drawing/2010/main" val="0"/>
                </a:ext>
              </a:extLst>
            </a:blip>
            <a:srcRect l="52763" t="26759" r="1055" b="43780"/>
            <a:stretch/>
          </p:blipFill>
          <p:spPr bwMode="auto">
            <a:xfrm>
              <a:off x="437322" y="2151580"/>
              <a:ext cx="3895566" cy="1565452"/>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1744965" y="2204864"/>
              <a:ext cx="1530891" cy="369332"/>
            </a:xfrm>
            <a:prstGeom prst="rect">
              <a:avLst/>
            </a:prstGeom>
            <a:noFill/>
          </p:spPr>
          <p:txBody>
            <a:bodyPr wrap="square" rtlCol="0">
              <a:spAutoFit/>
            </a:bodyPr>
            <a:lstStyle/>
            <a:p>
              <a:r>
                <a:rPr lang="en-US" b="1" dirty="0">
                  <a:solidFill>
                    <a:srgbClr val="FF0000"/>
                  </a:solidFill>
                  <a:latin typeface="Calibri" panose="020F0502020204030204" pitchFamily="34" charset="0"/>
                </a:rPr>
                <a:t>feedback off</a:t>
              </a:r>
            </a:p>
          </p:txBody>
        </p:sp>
        <p:grpSp>
          <p:nvGrpSpPr>
            <p:cNvPr id="8" name="Gruppieren 7"/>
            <p:cNvGrpSpPr/>
            <p:nvPr/>
          </p:nvGrpSpPr>
          <p:grpSpPr>
            <a:xfrm>
              <a:off x="247049" y="3681899"/>
              <a:ext cx="3825366" cy="467181"/>
              <a:chOff x="247049" y="3753907"/>
              <a:chExt cx="3825366" cy="467181"/>
            </a:xfrm>
          </p:grpSpPr>
          <p:sp>
            <p:nvSpPr>
              <p:cNvPr id="36" name="Textfeld 35"/>
              <p:cNvSpPr txBox="1"/>
              <p:nvPr/>
            </p:nvSpPr>
            <p:spPr>
              <a:xfrm>
                <a:off x="1550080" y="3897923"/>
                <a:ext cx="1530891" cy="323165"/>
              </a:xfrm>
              <a:prstGeom prst="rect">
                <a:avLst/>
              </a:prstGeom>
              <a:noFill/>
            </p:spPr>
            <p:txBody>
              <a:bodyPr wrap="square" rtlCol="0">
                <a:spAutoFit/>
              </a:bodyPr>
              <a:lstStyle/>
              <a:p>
                <a:r>
                  <a:rPr lang="en-US" sz="1500" b="1" dirty="0">
                    <a:latin typeface="Calibri" panose="020F0502020204030204" pitchFamily="34" charset="0"/>
                  </a:rPr>
                  <a:t>time [</a:t>
                </a:r>
                <a:r>
                  <a:rPr lang="en-US" sz="1500" b="1" dirty="0" err="1">
                    <a:latin typeface="Calibri" panose="020F0502020204030204" pitchFamily="34" charset="0"/>
                  </a:rPr>
                  <a:t>ms</a:t>
                </a:r>
                <a:r>
                  <a:rPr lang="en-US" sz="1500" b="1" dirty="0">
                    <a:latin typeface="Calibri" panose="020F0502020204030204" pitchFamily="34" charset="0"/>
                  </a:rPr>
                  <a:t>]</a:t>
                </a:r>
              </a:p>
            </p:txBody>
          </p:sp>
          <p:sp>
            <p:nvSpPr>
              <p:cNvPr id="42" name="Textfeld 41"/>
              <p:cNvSpPr txBox="1"/>
              <p:nvPr/>
            </p:nvSpPr>
            <p:spPr>
              <a:xfrm>
                <a:off x="3563888" y="3753907"/>
                <a:ext cx="508527" cy="323165"/>
              </a:xfrm>
              <a:prstGeom prst="rect">
                <a:avLst/>
              </a:prstGeom>
              <a:noFill/>
            </p:spPr>
            <p:txBody>
              <a:bodyPr wrap="square" rtlCol="0">
                <a:spAutoFit/>
              </a:bodyPr>
              <a:lstStyle/>
              <a:p>
                <a:r>
                  <a:rPr lang="en-US" sz="1500" b="1" dirty="0">
                    <a:latin typeface="Calibri" panose="020F0502020204030204" pitchFamily="34" charset="0"/>
                  </a:rPr>
                  <a:t>400</a:t>
                </a:r>
              </a:p>
            </p:txBody>
          </p:sp>
          <p:sp>
            <p:nvSpPr>
              <p:cNvPr id="43" name="Textfeld 42"/>
              <p:cNvSpPr txBox="1"/>
              <p:nvPr/>
            </p:nvSpPr>
            <p:spPr>
              <a:xfrm>
                <a:off x="2767329" y="3753907"/>
                <a:ext cx="508527" cy="323165"/>
              </a:xfrm>
              <a:prstGeom prst="rect">
                <a:avLst/>
              </a:prstGeom>
              <a:noFill/>
            </p:spPr>
            <p:txBody>
              <a:bodyPr wrap="square" rtlCol="0">
                <a:spAutoFit/>
              </a:bodyPr>
              <a:lstStyle/>
              <a:p>
                <a:r>
                  <a:rPr lang="en-US" sz="1500" b="1" dirty="0">
                    <a:latin typeface="Calibri" panose="020F0502020204030204" pitchFamily="34" charset="0"/>
                  </a:rPr>
                  <a:t>300</a:t>
                </a:r>
              </a:p>
            </p:txBody>
          </p:sp>
          <p:sp>
            <p:nvSpPr>
              <p:cNvPr id="44" name="Textfeld 43"/>
              <p:cNvSpPr txBox="1"/>
              <p:nvPr/>
            </p:nvSpPr>
            <p:spPr>
              <a:xfrm>
                <a:off x="1043608" y="3753907"/>
                <a:ext cx="508527" cy="323165"/>
              </a:xfrm>
              <a:prstGeom prst="rect">
                <a:avLst/>
              </a:prstGeom>
              <a:noFill/>
            </p:spPr>
            <p:txBody>
              <a:bodyPr wrap="square" rtlCol="0">
                <a:spAutoFit/>
              </a:bodyPr>
              <a:lstStyle/>
              <a:p>
                <a:r>
                  <a:rPr lang="en-US" sz="1500" b="1" dirty="0">
                    <a:latin typeface="Calibri" panose="020F0502020204030204" pitchFamily="34" charset="0"/>
                  </a:rPr>
                  <a:t>100</a:t>
                </a:r>
              </a:p>
            </p:txBody>
          </p:sp>
          <p:sp>
            <p:nvSpPr>
              <p:cNvPr id="45" name="Textfeld 44"/>
              <p:cNvSpPr txBox="1"/>
              <p:nvPr/>
            </p:nvSpPr>
            <p:spPr>
              <a:xfrm>
                <a:off x="247049" y="3753907"/>
                <a:ext cx="508527" cy="323165"/>
              </a:xfrm>
              <a:prstGeom prst="rect">
                <a:avLst/>
              </a:prstGeom>
              <a:noFill/>
            </p:spPr>
            <p:txBody>
              <a:bodyPr wrap="square" rtlCol="0">
                <a:spAutoFit/>
              </a:bodyPr>
              <a:lstStyle/>
              <a:p>
                <a:r>
                  <a:rPr lang="en-US" sz="1500" b="1" dirty="0">
                    <a:latin typeface="Calibri" panose="020F0502020204030204" pitchFamily="34" charset="0"/>
                  </a:rPr>
                  <a:t>0</a:t>
                </a:r>
              </a:p>
            </p:txBody>
          </p:sp>
        </p:grpSp>
        <p:grpSp>
          <p:nvGrpSpPr>
            <p:cNvPr id="51" name="Gruppieren 50"/>
            <p:cNvGrpSpPr/>
            <p:nvPr/>
          </p:nvGrpSpPr>
          <p:grpSpPr>
            <a:xfrm>
              <a:off x="-42348" y="2132856"/>
              <a:ext cx="543660" cy="1547301"/>
              <a:chOff x="4392851" y="2186140"/>
              <a:chExt cx="543660" cy="1547301"/>
            </a:xfrm>
          </p:grpSpPr>
          <p:sp>
            <p:nvSpPr>
              <p:cNvPr id="52" name="Textfeld 51"/>
              <p:cNvSpPr txBox="1"/>
              <p:nvPr/>
            </p:nvSpPr>
            <p:spPr>
              <a:xfrm rot="16200000">
                <a:off x="3788988" y="2790003"/>
                <a:ext cx="1530891" cy="323165"/>
              </a:xfrm>
              <a:prstGeom prst="rect">
                <a:avLst/>
              </a:prstGeom>
              <a:noFill/>
            </p:spPr>
            <p:txBody>
              <a:bodyPr wrap="square" rtlCol="0">
                <a:spAutoFit/>
              </a:bodyPr>
              <a:lstStyle/>
              <a:p>
                <a:r>
                  <a:rPr lang="en-US" sz="1500" b="1" dirty="0">
                    <a:latin typeface="Calibri" panose="020F0502020204030204" pitchFamily="34" charset="0"/>
                  </a:rPr>
                  <a:t>position [mm]</a:t>
                </a:r>
              </a:p>
            </p:txBody>
          </p:sp>
          <p:sp>
            <p:nvSpPr>
              <p:cNvPr id="53" name="Textfeld 52"/>
              <p:cNvSpPr txBox="1"/>
              <p:nvPr/>
            </p:nvSpPr>
            <p:spPr>
              <a:xfrm>
                <a:off x="4427984" y="2204864"/>
                <a:ext cx="508527" cy="323165"/>
              </a:xfrm>
              <a:prstGeom prst="rect">
                <a:avLst/>
              </a:prstGeom>
              <a:noFill/>
            </p:spPr>
            <p:txBody>
              <a:bodyPr wrap="square" rtlCol="0">
                <a:spAutoFit/>
              </a:bodyPr>
              <a:lstStyle/>
              <a:p>
                <a:pPr algn="r"/>
                <a:r>
                  <a:rPr lang="en-US" sz="1500" b="1" dirty="0">
                    <a:latin typeface="Calibri" panose="020F0502020204030204" pitchFamily="34" charset="0"/>
                  </a:rPr>
                  <a:t>20</a:t>
                </a:r>
              </a:p>
            </p:txBody>
          </p:sp>
          <p:sp>
            <p:nvSpPr>
              <p:cNvPr id="54" name="Textfeld 53"/>
              <p:cNvSpPr txBox="1"/>
              <p:nvPr/>
            </p:nvSpPr>
            <p:spPr>
              <a:xfrm>
                <a:off x="4427984" y="2601779"/>
                <a:ext cx="508527" cy="323165"/>
              </a:xfrm>
              <a:prstGeom prst="rect">
                <a:avLst/>
              </a:prstGeom>
              <a:noFill/>
            </p:spPr>
            <p:txBody>
              <a:bodyPr wrap="square" rtlCol="0">
                <a:spAutoFit/>
              </a:bodyPr>
              <a:lstStyle/>
              <a:p>
                <a:pPr algn="r"/>
                <a:r>
                  <a:rPr lang="en-US" sz="1500" b="1" dirty="0">
                    <a:latin typeface="Calibri" panose="020F0502020204030204" pitchFamily="34" charset="0"/>
                  </a:rPr>
                  <a:t>10</a:t>
                </a:r>
              </a:p>
            </p:txBody>
          </p:sp>
          <p:sp>
            <p:nvSpPr>
              <p:cNvPr id="55" name="Textfeld 54"/>
              <p:cNvSpPr txBox="1"/>
              <p:nvPr/>
            </p:nvSpPr>
            <p:spPr>
              <a:xfrm>
                <a:off x="4427984" y="3015103"/>
                <a:ext cx="508527" cy="323165"/>
              </a:xfrm>
              <a:prstGeom prst="rect">
                <a:avLst/>
              </a:prstGeom>
              <a:noFill/>
            </p:spPr>
            <p:txBody>
              <a:bodyPr wrap="square" rtlCol="0">
                <a:spAutoFit/>
              </a:bodyPr>
              <a:lstStyle/>
              <a:p>
                <a:pPr algn="r"/>
                <a:r>
                  <a:rPr lang="en-US" sz="1500" b="1" dirty="0">
                    <a:latin typeface="Calibri" panose="020F0502020204030204" pitchFamily="34" charset="0"/>
                  </a:rPr>
                  <a:t>0</a:t>
                </a:r>
              </a:p>
            </p:txBody>
          </p:sp>
          <p:sp>
            <p:nvSpPr>
              <p:cNvPr id="56" name="Textfeld 55"/>
              <p:cNvSpPr txBox="1"/>
              <p:nvPr/>
            </p:nvSpPr>
            <p:spPr>
              <a:xfrm>
                <a:off x="4427984" y="3410276"/>
                <a:ext cx="508527" cy="323165"/>
              </a:xfrm>
              <a:prstGeom prst="rect">
                <a:avLst/>
              </a:prstGeom>
              <a:noFill/>
            </p:spPr>
            <p:txBody>
              <a:bodyPr wrap="square" rtlCol="0">
                <a:spAutoFit/>
              </a:bodyPr>
              <a:lstStyle/>
              <a:p>
                <a:pPr algn="r"/>
                <a:r>
                  <a:rPr lang="en-US" sz="1500" b="1" dirty="0">
                    <a:latin typeface="Calibri" panose="020F0502020204030204" pitchFamily="34" charset="0"/>
                  </a:rPr>
                  <a:t>-10</a:t>
                </a:r>
              </a:p>
            </p:txBody>
          </p:sp>
        </p:grpSp>
        <p:sp>
          <p:nvSpPr>
            <p:cNvPr id="57" name="Textfeld 56"/>
            <p:cNvSpPr txBox="1"/>
            <p:nvPr/>
          </p:nvSpPr>
          <p:spPr>
            <a:xfrm>
              <a:off x="1903233" y="3681899"/>
              <a:ext cx="508527" cy="323165"/>
            </a:xfrm>
            <a:prstGeom prst="rect">
              <a:avLst/>
            </a:prstGeom>
            <a:noFill/>
          </p:spPr>
          <p:txBody>
            <a:bodyPr wrap="square" rtlCol="0">
              <a:spAutoFit/>
            </a:bodyPr>
            <a:lstStyle/>
            <a:p>
              <a:r>
                <a:rPr lang="en-US" sz="1500" b="1" dirty="0">
                  <a:latin typeface="Calibri" panose="020F0502020204030204" pitchFamily="34" charset="0"/>
                </a:rPr>
                <a:t>200</a:t>
              </a:r>
            </a:p>
          </p:txBody>
        </p:sp>
      </p:grpSp>
      <p:grpSp>
        <p:nvGrpSpPr>
          <p:cNvPr id="9" name="Gruppieren 8"/>
          <p:cNvGrpSpPr/>
          <p:nvPr/>
        </p:nvGrpSpPr>
        <p:grpSpPr>
          <a:xfrm>
            <a:off x="4435199" y="1562802"/>
            <a:ext cx="4557420" cy="1962941"/>
            <a:chOff x="4392851" y="2186139"/>
            <a:chExt cx="4557420" cy="1962941"/>
          </a:xfrm>
        </p:grpSpPr>
        <p:pic>
          <p:nvPicPr>
            <p:cNvPr id="134146" name="Picture 2" descr="H:\Frankfurt Vorlesung\aaa Frankfurt WS2019\Bilder\2019-11-23_16-57-24-064.png"/>
            <p:cNvPicPr>
              <a:picLocks noChangeAspect="1" noChangeArrowheads="1"/>
            </p:cNvPicPr>
            <p:nvPr/>
          </p:nvPicPr>
          <p:blipFill rotWithShape="1">
            <a:blip r:embed="rId4">
              <a:extLst>
                <a:ext uri="{28A0092B-C50C-407E-A947-70E740481C1C}">
                  <a14:useLocalDpi xmlns:a14="http://schemas.microsoft.com/office/drawing/2010/main" val="0"/>
                </a:ext>
              </a:extLst>
            </a:blip>
            <a:srcRect l="52505" t="27284" r="1015" b="43847"/>
            <a:stretch/>
          </p:blipFill>
          <p:spPr bwMode="auto">
            <a:xfrm>
              <a:off x="4843220" y="2186139"/>
              <a:ext cx="4107051" cy="1530893"/>
            </a:xfrm>
            <a:prstGeom prst="rect">
              <a:avLst/>
            </a:prstGeom>
            <a:noFill/>
            <a:extLst>
              <a:ext uri="{909E8E84-426E-40DD-AFC4-6F175D3DCCD1}">
                <a14:hiddenFill xmlns:a14="http://schemas.microsoft.com/office/drawing/2010/main">
                  <a:solidFill>
                    <a:srgbClr val="FFFFFF"/>
                  </a:solidFill>
                </a14:hiddenFill>
              </a:ext>
            </a:extLst>
          </p:spPr>
        </p:pic>
        <p:sp>
          <p:nvSpPr>
            <p:cNvPr id="30" name="Textfeld 29"/>
            <p:cNvSpPr txBox="1"/>
            <p:nvPr/>
          </p:nvSpPr>
          <p:spPr>
            <a:xfrm>
              <a:off x="6353477" y="2186139"/>
              <a:ext cx="1530891" cy="369332"/>
            </a:xfrm>
            <a:prstGeom prst="rect">
              <a:avLst/>
            </a:prstGeom>
            <a:noFill/>
          </p:spPr>
          <p:txBody>
            <a:bodyPr wrap="square" rtlCol="0">
              <a:spAutoFit/>
            </a:bodyPr>
            <a:lstStyle/>
            <a:p>
              <a:r>
                <a:rPr lang="en-US" b="1" dirty="0">
                  <a:solidFill>
                    <a:srgbClr val="008000"/>
                  </a:solidFill>
                  <a:latin typeface="Calibri" panose="020F0502020204030204" pitchFamily="34" charset="0"/>
                </a:rPr>
                <a:t>feedback on</a:t>
              </a:r>
            </a:p>
          </p:txBody>
        </p:sp>
        <p:cxnSp>
          <p:nvCxnSpPr>
            <p:cNvPr id="5" name="Gerade Verbindung mit Pfeil 4"/>
            <p:cNvCxnSpPr/>
            <p:nvPr/>
          </p:nvCxnSpPr>
          <p:spPr bwMode="auto">
            <a:xfrm>
              <a:off x="5364088" y="2546179"/>
              <a:ext cx="2808312" cy="0"/>
            </a:xfrm>
            <a:prstGeom prst="straightConnector1">
              <a:avLst/>
            </a:prstGeom>
            <a:solidFill>
              <a:schemeClr val="accent1"/>
            </a:solidFill>
            <a:ln w="31750" cap="flat" cmpd="sng" algn="ctr">
              <a:solidFill>
                <a:srgbClr val="008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feld 34"/>
            <p:cNvSpPr txBox="1"/>
            <p:nvPr/>
          </p:nvSpPr>
          <p:spPr>
            <a:xfrm>
              <a:off x="6158846" y="3825915"/>
              <a:ext cx="1530891" cy="323165"/>
            </a:xfrm>
            <a:prstGeom prst="rect">
              <a:avLst/>
            </a:prstGeom>
            <a:noFill/>
          </p:spPr>
          <p:txBody>
            <a:bodyPr wrap="square" rtlCol="0">
              <a:spAutoFit/>
            </a:bodyPr>
            <a:lstStyle/>
            <a:p>
              <a:r>
                <a:rPr lang="en-US" sz="1500" b="1" dirty="0">
                  <a:latin typeface="Calibri" panose="020F0502020204030204" pitchFamily="34" charset="0"/>
                </a:rPr>
                <a:t>time [</a:t>
              </a:r>
              <a:r>
                <a:rPr lang="en-US" sz="1500" b="1" dirty="0" err="1">
                  <a:latin typeface="Calibri" panose="020F0502020204030204" pitchFamily="34" charset="0"/>
                </a:rPr>
                <a:t>ms</a:t>
              </a:r>
              <a:r>
                <a:rPr lang="en-US" sz="1500" b="1" dirty="0">
                  <a:latin typeface="Calibri" panose="020F0502020204030204" pitchFamily="34" charset="0"/>
                </a:rPr>
                <a:t>]</a:t>
              </a:r>
            </a:p>
          </p:txBody>
        </p:sp>
        <p:sp>
          <p:nvSpPr>
            <p:cNvPr id="38" name="Textfeld 37"/>
            <p:cNvSpPr txBox="1"/>
            <p:nvPr/>
          </p:nvSpPr>
          <p:spPr>
            <a:xfrm>
              <a:off x="4644213" y="3645024"/>
              <a:ext cx="508527" cy="323165"/>
            </a:xfrm>
            <a:prstGeom prst="rect">
              <a:avLst/>
            </a:prstGeom>
            <a:noFill/>
          </p:spPr>
          <p:txBody>
            <a:bodyPr wrap="square" rtlCol="0">
              <a:spAutoFit/>
            </a:bodyPr>
            <a:lstStyle/>
            <a:p>
              <a:r>
                <a:rPr lang="en-US" sz="1500" b="1" dirty="0">
                  <a:latin typeface="Calibri" panose="020F0502020204030204" pitchFamily="34" charset="0"/>
                </a:rPr>
                <a:t>0</a:t>
              </a:r>
            </a:p>
          </p:txBody>
        </p:sp>
        <p:sp>
          <p:nvSpPr>
            <p:cNvPr id="39" name="Textfeld 38"/>
            <p:cNvSpPr txBox="1"/>
            <p:nvPr/>
          </p:nvSpPr>
          <p:spPr>
            <a:xfrm>
              <a:off x="5603378" y="3645024"/>
              <a:ext cx="508527" cy="323165"/>
            </a:xfrm>
            <a:prstGeom prst="rect">
              <a:avLst/>
            </a:prstGeom>
            <a:noFill/>
          </p:spPr>
          <p:txBody>
            <a:bodyPr wrap="square" rtlCol="0">
              <a:spAutoFit/>
            </a:bodyPr>
            <a:lstStyle/>
            <a:p>
              <a:r>
                <a:rPr lang="en-US" sz="1500" b="1" dirty="0">
                  <a:latin typeface="Calibri" panose="020F0502020204030204" pitchFamily="34" charset="0"/>
                </a:rPr>
                <a:t>100</a:t>
              </a:r>
            </a:p>
          </p:txBody>
        </p:sp>
        <p:sp>
          <p:nvSpPr>
            <p:cNvPr id="40" name="Textfeld 39"/>
            <p:cNvSpPr txBox="1"/>
            <p:nvPr/>
          </p:nvSpPr>
          <p:spPr>
            <a:xfrm>
              <a:off x="7447849" y="3645024"/>
              <a:ext cx="508527" cy="323165"/>
            </a:xfrm>
            <a:prstGeom prst="rect">
              <a:avLst/>
            </a:prstGeom>
            <a:noFill/>
          </p:spPr>
          <p:txBody>
            <a:bodyPr wrap="square" rtlCol="0">
              <a:spAutoFit/>
            </a:bodyPr>
            <a:lstStyle/>
            <a:p>
              <a:r>
                <a:rPr lang="en-US" sz="1500" b="1" dirty="0">
                  <a:latin typeface="Calibri" panose="020F0502020204030204" pitchFamily="34" charset="0"/>
                </a:rPr>
                <a:t>300</a:t>
              </a:r>
            </a:p>
          </p:txBody>
        </p:sp>
        <p:sp>
          <p:nvSpPr>
            <p:cNvPr id="41" name="Textfeld 40"/>
            <p:cNvSpPr txBox="1"/>
            <p:nvPr/>
          </p:nvSpPr>
          <p:spPr>
            <a:xfrm>
              <a:off x="8383953" y="3645024"/>
              <a:ext cx="508527" cy="323165"/>
            </a:xfrm>
            <a:prstGeom prst="rect">
              <a:avLst/>
            </a:prstGeom>
            <a:noFill/>
          </p:spPr>
          <p:txBody>
            <a:bodyPr wrap="square" rtlCol="0">
              <a:spAutoFit/>
            </a:bodyPr>
            <a:lstStyle/>
            <a:p>
              <a:r>
                <a:rPr lang="en-US" sz="1500" b="1" dirty="0">
                  <a:latin typeface="Calibri" panose="020F0502020204030204" pitchFamily="34" charset="0"/>
                </a:rPr>
                <a:t>400</a:t>
              </a:r>
            </a:p>
          </p:txBody>
        </p:sp>
        <p:grpSp>
          <p:nvGrpSpPr>
            <p:cNvPr id="7" name="Gruppieren 6"/>
            <p:cNvGrpSpPr/>
            <p:nvPr/>
          </p:nvGrpSpPr>
          <p:grpSpPr>
            <a:xfrm>
              <a:off x="4392851" y="2186140"/>
              <a:ext cx="543660" cy="1530891"/>
              <a:chOff x="4392851" y="2186140"/>
              <a:chExt cx="543660" cy="1530891"/>
            </a:xfrm>
          </p:grpSpPr>
          <p:sp>
            <p:nvSpPr>
              <p:cNvPr id="46" name="Textfeld 45"/>
              <p:cNvSpPr txBox="1"/>
              <p:nvPr/>
            </p:nvSpPr>
            <p:spPr>
              <a:xfrm rot="16200000">
                <a:off x="3788988" y="2790003"/>
                <a:ext cx="1530891" cy="323165"/>
              </a:xfrm>
              <a:prstGeom prst="rect">
                <a:avLst/>
              </a:prstGeom>
              <a:noFill/>
            </p:spPr>
            <p:txBody>
              <a:bodyPr wrap="square" rtlCol="0">
                <a:spAutoFit/>
              </a:bodyPr>
              <a:lstStyle/>
              <a:p>
                <a:r>
                  <a:rPr lang="en-US" sz="1500" b="1" dirty="0">
                    <a:latin typeface="Calibri" panose="020F0502020204030204" pitchFamily="34" charset="0"/>
                  </a:rPr>
                  <a:t>position [mm]</a:t>
                </a:r>
              </a:p>
            </p:txBody>
          </p:sp>
          <p:sp>
            <p:nvSpPr>
              <p:cNvPr id="47" name="Textfeld 46"/>
              <p:cNvSpPr txBox="1"/>
              <p:nvPr/>
            </p:nvSpPr>
            <p:spPr>
              <a:xfrm>
                <a:off x="4427984" y="2204864"/>
                <a:ext cx="508527" cy="323165"/>
              </a:xfrm>
              <a:prstGeom prst="rect">
                <a:avLst/>
              </a:prstGeom>
              <a:noFill/>
            </p:spPr>
            <p:txBody>
              <a:bodyPr wrap="square" rtlCol="0">
                <a:spAutoFit/>
              </a:bodyPr>
              <a:lstStyle/>
              <a:p>
                <a:pPr algn="r"/>
                <a:r>
                  <a:rPr lang="en-US" sz="1500" b="1" dirty="0">
                    <a:latin typeface="Calibri" panose="020F0502020204030204" pitchFamily="34" charset="0"/>
                  </a:rPr>
                  <a:t>20</a:t>
                </a:r>
              </a:p>
            </p:txBody>
          </p:sp>
          <p:sp>
            <p:nvSpPr>
              <p:cNvPr id="48" name="Textfeld 47"/>
              <p:cNvSpPr txBox="1"/>
              <p:nvPr/>
            </p:nvSpPr>
            <p:spPr>
              <a:xfrm>
                <a:off x="4427984" y="2601779"/>
                <a:ext cx="508527" cy="323165"/>
              </a:xfrm>
              <a:prstGeom prst="rect">
                <a:avLst/>
              </a:prstGeom>
              <a:noFill/>
            </p:spPr>
            <p:txBody>
              <a:bodyPr wrap="square" rtlCol="0">
                <a:spAutoFit/>
              </a:bodyPr>
              <a:lstStyle/>
              <a:p>
                <a:pPr algn="r"/>
                <a:r>
                  <a:rPr lang="en-US" sz="1500" b="1" dirty="0">
                    <a:latin typeface="Calibri" panose="020F0502020204030204" pitchFamily="34" charset="0"/>
                  </a:rPr>
                  <a:t>10</a:t>
                </a:r>
              </a:p>
            </p:txBody>
          </p:sp>
          <p:sp>
            <p:nvSpPr>
              <p:cNvPr id="49" name="Textfeld 48"/>
              <p:cNvSpPr txBox="1"/>
              <p:nvPr/>
            </p:nvSpPr>
            <p:spPr>
              <a:xfrm>
                <a:off x="4427984" y="2961819"/>
                <a:ext cx="508527" cy="323165"/>
              </a:xfrm>
              <a:prstGeom prst="rect">
                <a:avLst/>
              </a:prstGeom>
              <a:noFill/>
            </p:spPr>
            <p:txBody>
              <a:bodyPr wrap="square" rtlCol="0">
                <a:spAutoFit/>
              </a:bodyPr>
              <a:lstStyle/>
              <a:p>
                <a:pPr algn="r"/>
                <a:r>
                  <a:rPr lang="en-US" sz="1500" b="1" dirty="0">
                    <a:latin typeface="Calibri" panose="020F0502020204030204" pitchFamily="34" charset="0"/>
                  </a:rPr>
                  <a:t>0</a:t>
                </a:r>
              </a:p>
            </p:txBody>
          </p:sp>
          <p:sp>
            <p:nvSpPr>
              <p:cNvPr id="50" name="Textfeld 49"/>
              <p:cNvSpPr txBox="1"/>
              <p:nvPr/>
            </p:nvSpPr>
            <p:spPr>
              <a:xfrm>
                <a:off x="4427984" y="3356992"/>
                <a:ext cx="508527" cy="323165"/>
              </a:xfrm>
              <a:prstGeom prst="rect">
                <a:avLst/>
              </a:prstGeom>
              <a:noFill/>
            </p:spPr>
            <p:txBody>
              <a:bodyPr wrap="square" rtlCol="0">
                <a:spAutoFit/>
              </a:bodyPr>
              <a:lstStyle/>
              <a:p>
                <a:pPr algn="r"/>
                <a:r>
                  <a:rPr lang="en-US" sz="1500" b="1" dirty="0">
                    <a:latin typeface="Calibri" panose="020F0502020204030204" pitchFamily="34" charset="0"/>
                  </a:rPr>
                  <a:t>-10</a:t>
                </a:r>
              </a:p>
            </p:txBody>
          </p:sp>
        </p:grpSp>
        <p:sp>
          <p:nvSpPr>
            <p:cNvPr id="58" name="Textfeld 57"/>
            <p:cNvSpPr txBox="1"/>
            <p:nvPr/>
          </p:nvSpPr>
          <p:spPr>
            <a:xfrm>
              <a:off x="6513980" y="3645024"/>
              <a:ext cx="508527" cy="323165"/>
            </a:xfrm>
            <a:prstGeom prst="rect">
              <a:avLst/>
            </a:prstGeom>
            <a:noFill/>
          </p:spPr>
          <p:txBody>
            <a:bodyPr wrap="square" rtlCol="0">
              <a:spAutoFit/>
            </a:bodyPr>
            <a:lstStyle/>
            <a:p>
              <a:r>
                <a:rPr lang="en-US" sz="1500" b="1" dirty="0">
                  <a:latin typeface="Calibri" panose="020F0502020204030204" pitchFamily="34" charset="0"/>
                </a:rPr>
                <a:t>200</a:t>
              </a:r>
            </a:p>
          </p:txBody>
        </p:sp>
      </p:grpSp>
      <p:sp>
        <p:nvSpPr>
          <p:cNvPr id="59" name="Text Box 6"/>
          <p:cNvSpPr txBox="1">
            <a:spLocks noChangeArrowheads="1"/>
          </p:cNvSpPr>
          <p:nvPr/>
        </p:nvSpPr>
        <p:spPr bwMode="auto">
          <a:xfrm>
            <a:off x="293868" y="5091194"/>
            <a:ext cx="8914140"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0" indent="0" algn="l" eaLnBrk="1" hangingPunct="1">
              <a:spcBef>
                <a:spcPts val="200"/>
              </a:spcBef>
              <a:buFont typeface="Wingdings" pitchFamily="2" charset="2"/>
              <a:buNone/>
            </a:pPr>
            <a:r>
              <a:rPr lang="en-US" altLang="de-DE" b="1" dirty="0">
                <a:solidFill>
                  <a:srgbClr val="3333CC"/>
                </a:solidFill>
                <a:latin typeface="Calibri" panose="020F0502020204030204" pitchFamily="34" charset="0"/>
                <a:cs typeface="Calibri" panose="020F0502020204030204" pitchFamily="34" charset="0"/>
              </a:rPr>
              <a:t>Rule of thumb: </a:t>
            </a:r>
          </a:p>
          <a:p>
            <a:pPr marL="0" indent="0" algn="l" eaLnBrk="1" hangingPunct="1">
              <a:spcBef>
                <a:spcPts val="200"/>
              </a:spcBef>
              <a:buFont typeface="Wingdings" pitchFamily="2" charset="2"/>
              <a:buNone/>
            </a:pPr>
            <a:r>
              <a:rPr lang="en-US" altLang="de-DE" dirty="0">
                <a:latin typeface="Calibri" panose="020F0502020204030204" pitchFamily="34" charset="0"/>
                <a:cs typeface="Calibri" panose="020F0502020204030204" pitchFamily="34" charset="0"/>
              </a:rPr>
              <a:t>Movement related to tune i.e. ‘natural oscillations by periodic focusing’ </a:t>
            </a:r>
          </a:p>
          <a:p>
            <a:pPr marL="0" indent="0" algn="l" eaLnBrk="1" hangingPunct="1">
              <a:spcBef>
                <a:spcPts val="200"/>
              </a:spcBef>
              <a:buFont typeface="Wingdings" pitchFamily="2" charset="2"/>
              <a:buNone/>
            </a:pPr>
            <a:r>
              <a:rPr lang="en-US" altLang="de-DE" dirty="0">
                <a:latin typeface="Calibri" panose="020F0502020204030204" pitchFamily="34" charset="0"/>
                <a:cs typeface="Calibri" panose="020F0502020204030204" pitchFamily="34" charset="0"/>
              </a:rPr>
              <a:t>To determine the ‘sine-like’ oscillation 4 BPMs per oscillation are required</a:t>
            </a:r>
          </a:p>
          <a:p>
            <a:pPr marL="0" indent="0" algn="l" eaLnBrk="1" hangingPunct="1">
              <a:spcBef>
                <a:spcPts val="200"/>
              </a:spcBef>
              <a:buFont typeface="Wingdings" pitchFamily="2" charset="2"/>
              <a:buNone/>
            </a:pPr>
            <a:r>
              <a:rPr lang="en-US" altLang="de-DE" dirty="0">
                <a:latin typeface="Calibri" panose="020F0502020204030204" pitchFamily="34" charset="0"/>
                <a:cs typeface="Calibri" panose="020F0502020204030204" pitchFamily="34" charset="0"/>
                <a:sym typeface="Symbol"/>
              </a:rPr>
              <a:t> 4 BPMs per tune value (but detailed investigation required to determine the # of BPMs)</a:t>
            </a:r>
            <a:endParaRPr lang="en-US" altLang="de-DE" dirty="0">
              <a:latin typeface="Calibri" panose="020F0502020204030204" pitchFamily="34" charset="0"/>
              <a:cs typeface="Calibri" panose="020F0502020204030204" pitchFamily="34" charset="0"/>
            </a:endParaRPr>
          </a:p>
        </p:txBody>
      </p:sp>
      <p:sp>
        <p:nvSpPr>
          <p:cNvPr id="60" name="Textfeld 59"/>
          <p:cNvSpPr txBox="1"/>
          <p:nvPr/>
        </p:nvSpPr>
        <p:spPr>
          <a:xfrm>
            <a:off x="1801130" y="2702133"/>
            <a:ext cx="2602974" cy="369332"/>
          </a:xfrm>
          <a:prstGeom prst="rect">
            <a:avLst/>
          </a:prstGeom>
          <a:noFill/>
        </p:spPr>
        <p:txBody>
          <a:bodyPr wrap="square" rtlCol="0">
            <a:spAutoFit/>
          </a:bodyPr>
          <a:lstStyle/>
          <a:p>
            <a:r>
              <a:rPr lang="en-US" dirty="0">
                <a:latin typeface="Calibri" panose="020F0502020204030204" pitchFamily="34" charset="0"/>
              </a:rPr>
              <a:t>position </a:t>
            </a:r>
            <a:r>
              <a:rPr lang="en-US" i="1" dirty="0">
                <a:latin typeface="Calibri" panose="020F0502020204030204" pitchFamily="34" charset="0"/>
              </a:rPr>
              <a:t>x(t)</a:t>
            </a:r>
            <a:r>
              <a:rPr lang="en-US" dirty="0">
                <a:latin typeface="Calibri" panose="020F0502020204030204" pitchFamily="34" charset="0"/>
              </a:rPr>
              <a:t> at 12 BPMs </a:t>
            </a:r>
          </a:p>
        </p:txBody>
      </p:sp>
    </p:spTree>
    <p:extLst>
      <p:ext uri="{BB962C8B-B14F-4D97-AF65-F5344CB8AC3E}">
        <p14:creationId xmlns:p14="http://schemas.microsoft.com/office/powerpoint/2010/main" val="9956078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5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65616" y="2489000"/>
            <a:ext cx="5898672" cy="3368604"/>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9632" y="2489000"/>
            <a:ext cx="5898672" cy="3368604"/>
          </a:xfrm>
          <a:prstGeom prst="rect">
            <a:avLst/>
          </a:prstGeom>
        </p:spPr>
      </p:pic>
      <p:sp>
        <p:nvSpPr>
          <p:cNvPr id="5" name="Rectangle 4"/>
          <p:cNvSpPr/>
          <p:nvPr/>
        </p:nvSpPr>
        <p:spPr>
          <a:xfrm rot="19759714">
            <a:off x="7621533" y="5405650"/>
            <a:ext cx="1390124" cy="900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a:off x="4283968" y="2420888"/>
            <a:ext cx="0" cy="4176464"/>
          </a:xfrm>
          <a:prstGeom prst="line">
            <a:avLst/>
          </a:prstGeom>
          <a:ln>
            <a:prstDash val="dashDot"/>
          </a:ln>
        </p:spPr>
        <p:style>
          <a:lnRef idx="3">
            <a:schemeClr val="accent2"/>
          </a:lnRef>
          <a:fillRef idx="0">
            <a:schemeClr val="accent2"/>
          </a:fillRef>
          <a:effectRef idx="2">
            <a:schemeClr val="accent2"/>
          </a:effectRef>
          <a:fontRef idx="minor">
            <a:schemeClr val="tx1"/>
          </a:fontRef>
        </p:style>
      </p:cxnSp>
      <p:sp>
        <p:nvSpPr>
          <p:cNvPr id="11" name="Text Box 13"/>
          <p:cNvSpPr txBox="1">
            <a:spLocks noChangeArrowheads="1"/>
          </p:cNvSpPr>
          <p:nvPr/>
        </p:nvSpPr>
        <p:spPr bwMode="auto">
          <a:xfrm>
            <a:off x="365125" y="5876080"/>
            <a:ext cx="33385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1600" dirty="0">
                <a:latin typeface="Calibri" panose="020F0502020204030204" pitchFamily="34" charset="0"/>
                <a:cs typeface="Calibri" panose="020F0502020204030204" pitchFamily="34" charset="0"/>
              </a:rPr>
              <a:t>Graphics by R. Singh, GSI</a:t>
            </a:r>
          </a:p>
        </p:txBody>
      </p:sp>
      <p:sp>
        <p:nvSpPr>
          <p:cNvPr id="12" name="Text Box 8"/>
          <p:cNvSpPr txBox="1">
            <a:spLocks noChangeArrowheads="1"/>
          </p:cNvSpPr>
          <p:nvPr/>
        </p:nvSpPr>
        <p:spPr bwMode="auto">
          <a:xfrm>
            <a:off x="252000" y="14203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a:solidFill>
                  <a:srgbClr val="000000"/>
                </a:solidFill>
                <a:latin typeface="Calibri" panose="020F0502020204030204" pitchFamily="34" charset="0"/>
                <a:cs typeface="Calibri" panose="020F0502020204030204" pitchFamily="34" charset="0"/>
              </a:rPr>
              <a:t>Tune Measurement: General Considerations</a:t>
            </a:r>
          </a:p>
        </p:txBody>
      </p:sp>
      <p:sp>
        <p:nvSpPr>
          <p:cNvPr id="14" name="Text Box 10"/>
          <p:cNvSpPr txBox="1">
            <a:spLocks noChangeArrowheads="1"/>
          </p:cNvSpPr>
          <p:nvPr/>
        </p:nvSpPr>
        <p:spPr bwMode="auto">
          <a:xfrm>
            <a:off x="251520" y="1048840"/>
            <a:ext cx="760769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dirty="0">
                <a:latin typeface="Calibri" panose="020F0502020204030204" pitchFamily="34" charset="0"/>
                <a:cs typeface="Calibri" panose="020F0502020204030204" pitchFamily="34" charset="0"/>
              </a:rPr>
              <a:t>Beam particle’s </a:t>
            </a:r>
            <a:r>
              <a:rPr lang="en-US" sz="2000" b="1" i="1" dirty="0">
                <a:latin typeface="Calibri" panose="020F0502020204030204" pitchFamily="34" charset="0"/>
                <a:cs typeface="Calibri" panose="020F0502020204030204" pitchFamily="34" charset="0"/>
              </a:rPr>
              <a:t>in-coherent </a:t>
            </a:r>
            <a:r>
              <a:rPr lang="en-US" sz="2000" dirty="0">
                <a:latin typeface="Calibri" panose="020F0502020204030204" pitchFamily="34" charset="0"/>
                <a:cs typeface="Calibri" panose="020F0502020204030204" pitchFamily="34" charset="0"/>
              </a:rPr>
              <a:t>motion </a:t>
            </a:r>
            <a:r>
              <a:rPr lang="en-US" sz="2000" dirty="0">
                <a:latin typeface="Calibri" panose="020F0502020204030204" pitchFamily="34" charset="0"/>
                <a:cs typeface="Calibri" panose="020F0502020204030204" pitchFamily="34" charset="0"/>
                <a:sym typeface="Symbol" pitchFamily="18" charset="2"/>
              </a:rPr>
              <a:t> center-of-mass stays constant</a:t>
            </a:r>
          </a:p>
        </p:txBody>
      </p:sp>
      <p:sp>
        <p:nvSpPr>
          <p:cNvPr id="16" name="Text Box 9"/>
          <p:cNvSpPr txBox="1">
            <a:spLocks noChangeArrowheads="1"/>
          </p:cNvSpPr>
          <p:nvPr/>
        </p:nvSpPr>
        <p:spPr bwMode="auto">
          <a:xfrm>
            <a:off x="234330" y="760808"/>
            <a:ext cx="78660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dirty="0">
                <a:solidFill>
                  <a:srgbClr val="0000FF"/>
                </a:solidFill>
                <a:latin typeface="Calibri" panose="020F0502020204030204" pitchFamily="34" charset="0"/>
                <a:cs typeface="Calibri" panose="020F0502020204030204" pitchFamily="34" charset="0"/>
              </a:rPr>
              <a:t>Coherent excitations are required for the detection by a BPM </a:t>
            </a:r>
          </a:p>
        </p:txBody>
      </p:sp>
      <p:sp>
        <p:nvSpPr>
          <p:cNvPr id="18" name="Text Box 11"/>
          <p:cNvSpPr txBox="1">
            <a:spLocks noChangeArrowheads="1"/>
          </p:cNvSpPr>
          <p:nvPr/>
        </p:nvSpPr>
        <p:spPr bwMode="auto">
          <a:xfrm>
            <a:off x="251520" y="1408880"/>
            <a:ext cx="8402637" cy="757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dirty="0">
                <a:latin typeface="Calibri" panose="020F0502020204030204" pitchFamily="34" charset="0"/>
                <a:cs typeface="Calibri" panose="020F0502020204030204" pitchFamily="34" charset="0"/>
              </a:rPr>
              <a:t>Excitation of </a:t>
            </a:r>
            <a:r>
              <a:rPr lang="en-US" sz="2000" b="1" dirty="0">
                <a:latin typeface="Calibri" panose="020F0502020204030204" pitchFamily="34" charset="0"/>
                <a:cs typeface="Calibri" panose="020F0502020204030204" pitchFamily="34" charset="0"/>
              </a:rPr>
              <a:t>all</a:t>
            </a:r>
            <a:r>
              <a:rPr lang="en-US" sz="2000" dirty="0">
                <a:latin typeface="Calibri" panose="020F0502020204030204" pitchFamily="34" charset="0"/>
                <a:cs typeface="Calibri" panose="020F0502020204030204" pitchFamily="34" charset="0"/>
              </a:rPr>
              <a:t> particles by </a:t>
            </a:r>
            <a:r>
              <a:rPr lang="en-US" sz="2000" dirty="0" err="1">
                <a:latin typeface="Calibri" panose="020F0502020204030204" pitchFamily="34" charset="0"/>
                <a:cs typeface="Calibri" panose="020F0502020204030204" pitchFamily="34" charset="0"/>
              </a:rPr>
              <a:t>rf</a:t>
            </a:r>
            <a:r>
              <a:rPr lang="en-US" sz="2000" dirty="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sym typeface="Symbol" pitchFamily="18" charset="2"/>
              </a:rPr>
              <a:t> </a:t>
            </a:r>
            <a:r>
              <a:rPr lang="en-US" sz="2000" b="1" i="1" dirty="0">
                <a:latin typeface="Calibri" panose="020F0502020204030204" pitchFamily="34" charset="0"/>
                <a:cs typeface="Calibri" panose="020F0502020204030204" pitchFamily="34" charset="0"/>
                <a:sym typeface="Symbol" pitchFamily="18" charset="2"/>
              </a:rPr>
              <a:t>coherent</a:t>
            </a:r>
            <a:r>
              <a:rPr lang="en-US" sz="2000" dirty="0">
                <a:latin typeface="Calibri" panose="020F0502020204030204" pitchFamily="34" charset="0"/>
                <a:cs typeface="Calibri" panose="020F0502020204030204" pitchFamily="34" charset="0"/>
                <a:sym typeface="Symbol" pitchFamily="18" charset="2"/>
              </a:rPr>
              <a:t> motion</a:t>
            </a:r>
          </a:p>
          <a:p>
            <a:pPr algn="l">
              <a:lnSpc>
                <a:spcPct val="60000"/>
              </a:lnSpc>
            </a:pPr>
            <a:r>
              <a:rPr lang="en-US" sz="2000" dirty="0">
                <a:latin typeface="Calibri" panose="020F0502020204030204" pitchFamily="34" charset="0"/>
                <a:cs typeface="Calibri" panose="020F0502020204030204" pitchFamily="34" charset="0"/>
                <a:sym typeface="Symbol" pitchFamily="18" charset="2"/>
              </a:rPr>
              <a:t> center-of-mass variation turn-by-turn</a:t>
            </a:r>
          </a:p>
        </p:txBody>
      </p:sp>
    </p:spTree>
    <p:extLst>
      <p:ext uri="{BB962C8B-B14F-4D97-AF65-F5344CB8AC3E}">
        <p14:creationId xmlns:p14="http://schemas.microsoft.com/office/powerpoint/2010/main" val="392168872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liennummernplatzhalter 1"/>
          <p:cNvSpPr>
            <a:spLocks noGrp="1"/>
          </p:cNvSpPr>
          <p:nvPr>
            <p:ph type="sldNum" sz="quarter" idx="4294967295"/>
          </p:nvPr>
        </p:nvSpPr>
        <p:spPr>
          <a:xfrm>
            <a:off x="0" y="-254650"/>
            <a:ext cx="0" cy="0"/>
          </a:xfrm>
        </p:spPr>
        <p:txBody>
          <a:bodyPr/>
          <a:lstStyle/>
          <a:p>
            <a:pPr>
              <a:defRPr/>
            </a:pPr>
            <a:fld id="{52891ACF-834E-4B7D-86C5-7945CDDD04ED}" type="slidenum">
              <a:rPr lang="en-US">
                <a:latin typeface="Calibri" panose="020F0502020204030204" pitchFamily="34" charset="0"/>
                <a:cs typeface="Calibri" panose="020F0502020204030204" pitchFamily="34" charset="0"/>
              </a:rPr>
              <a:pPr>
                <a:defRPr/>
              </a:pPr>
              <a:t>6</a:t>
            </a:fld>
            <a:endParaRPr lang="en-US">
              <a:latin typeface="Calibri" panose="020F0502020204030204" pitchFamily="34" charset="0"/>
              <a:cs typeface="Calibri" panose="020F0502020204030204" pitchFamily="34" charset="0"/>
            </a:endParaRPr>
          </a:p>
        </p:txBody>
      </p:sp>
      <p:sp>
        <p:nvSpPr>
          <p:cNvPr id="19461" name="Text Box 14"/>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a:latin typeface="Calibri" panose="020F0502020204030204" pitchFamily="34" charset="0"/>
                <a:cs typeface="Calibri" panose="020F0502020204030204" pitchFamily="34" charset="0"/>
              </a:rPr>
              <a:t>Excurse: Properties of Fourier Transformation</a:t>
            </a:r>
            <a:endParaRPr lang="en-US" sz="2200" b="1" dirty="0">
              <a:latin typeface="Calibri" panose="020F0502020204030204" pitchFamily="34" charset="0"/>
              <a:cs typeface="Calibri" panose="020F0502020204030204" pitchFamily="34" charset="0"/>
              <a:sym typeface="Symbol" pitchFamily="18" charset="2"/>
            </a:endParaRPr>
          </a:p>
        </p:txBody>
      </p:sp>
      <mc:AlternateContent xmlns:mc="http://schemas.openxmlformats.org/markup-compatibility/2006" xmlns:a14="http://schemas.microsoft.com/office/drawing/2010/main">
        <mc:Choice Requires="a14">
          <p:sp>
            <p:nvSpPr>
              <p:cNvPr id="8" name="Textfeld 7"/>
              <p:cNvSpPr txBox="1"/>
              <p:nvPr/>
            </p:nvSpPr>
            <p:spPr>
              <a:xfrm>
                <a:off x="35496" y="1536076"/>
                <a:ext cx="9096436" cy="846450"/>
              </a:xfrm>
              <a:prstGeom prst="rect">
                <a:avLst/>
              </a:prstGeom>
              <a:noFill/>
            </p:spPr>
            <p:txBody>
              <a:bodyPr wrap="square" rtlCol="0">
                <a:spAutoFit/>
              </a:bodyPr>
              <a:lstStyle/>
              <a:p>
                <a:pPr marL="285750" indent="-285750" algn="l">
                  <a:buFont typeface="Symbol"/>
                  <a:buChar char="Þ"/>
                </a:pPr>
                <a:r>
                  <a:rPr lang="en-US" dirty="0">
                    <a:latin typeface="Calibri" panose="020F0502020204030204" pitchFamily="34" charset="0"/>
                    <a:cs typeface="Calibri" panose="020F0502020204030204" pitchFamily="34" charset="0"/>
                    <a:sym typeface="Symbol"/>
                  </a:rPr>
                  <a:t>a process can be described either with </a:t>
                </a:r>
                <a14:m>
                  <m:oMath xmlns:m="http://schemas.openxmlformats.org/officeDocument/2006/math">
                    <m:r>
                      <a:rPr lang="de-DE" b="0" i="1" smtClean="0">
                        <a:latin typeface="Cambria Math" panose="02040503050406030204" pitchFamily="18" charset="0"/>
                        <a:cs typeface="Calibri" panose="020F0502020204030204" pitchFamily="34" charset="0"/>
                        <a:sym typeface="Symbol"/>
                      </a:rPr>
                      <m:t>𝑓</m:t>
                    </m:r>
                    <m:d>
                      <m:dPr>
                        <m:ctrlPr>
                          <a:rPr lang="de-DE" b="0" i="1" smtClean="0">
                            <a:latin typeface="Cambria Math" panose="02040503050406030204" pitchFamily="18" charset="0"/>
                            <a:cs typeface="Calibri" panose="020F0502020204030204" pitchFamily="34" charset="0"/>
                            <a:sym typeface="Symbol"/>
                          </a:rPr>
                        </m:ctrlPr>
                      </m:dPr>
                      <m:e>
                        <m:r>
                          <a:rPr lang="de-DE" b="0" i="1" smtClean="0">
                            <a:latin typeface="Cambria Math" panose="02040503050406030204" pitchFamily="18" charset="0"/>
                            <a:cs typeface="Calibri" panose="020F0502020204030204" pitchFamily="34" charset="0"/>
                            <a:sym typeface="Symbol"/>
                          </a:rPr>
                          <m:t>𝑡</m:t>
                        </m:r>
                      </m:e>
                    </m:d>
                  </m:oMath>
                </a14:m>
                <a:r>
                  <a:rPr lang="en-US" dirty="0">
                    <a:latin typeface="Calibri" panose="020F0502020204030204" pitchFamily="34" charset="0"/>
                    <a:cs typeface="Calibri" panose="020F0502020204030204" pitchFamily="34" charset="0"/>
                    <a:sym typeface="Symbol"/>
                  </a:rPr>
                  <a:t> </a:t>
                </a:r>
                <a:r>
                  <a:rPr lang="en-US" b="1" dirty="0">
                    <a:latin typeface="Calibri" panose="020F0502020204030204" pitchFamily="34" charset="0"/>
                    <a:cs typeface="Calibri" panose="020F0502020204030204" pitchFamily="34" charset="0"/>
                    <a:sym typeface="Symbol"/>
                  </a:rPr>
                  <a:t>time domain</a:t>
                </a:r>
                <a:r>
                  <a:rPr lang="en-US" dirty="0">
                    <a:latin typeface="Calibri" panose="020F0502020204030204" pitchFamily="34" charset="0"/>
                    <a:cs typeface="Calibri" panose="020F0502020204030204" pitchFamily="34" charset="0"/>
                    <a:sym typeface="Symbol"/>
                  </a:rPr>
                  <a:t>’ or </a:t>
                </a:r>
                <a14:m>
                  <m:oMath xmlns:m="http://schemas.openxmlformats.org/officeDocument/2006/math">
                    <m:acc>
                      <m:accPr>
                        <m:chr m:val="̃"/>
                        <m:ctrlPr>
                          <a:rPr lang="en-US" i="1" smtClean="0">
                            <a:latin typeface="Cambria Math" panose="02040503050406030204" pitchFamily="18" charset="0"/>
                            <a:cs typeface="Calibri" panose="020F0502020204030204" pitchFamily="34" charset="0"/>
                            <a:sym typeface="Symbol"/>
                          </a:rPr>
                        </m:ctrlPr>
                      </m:accPr>
                      <m:e>
                        <m:r>
                          <a:rPr lang="de-DE" b="0" i="1" smtClean="0">
                            <a:latin typeface="Cambria Math" panose="02040503050406030204" pitchFamily="18" charset="0"/>
                            <a:cs typeface="Calibri" panose="020F0502020204030204" pitchFamily="34" charset="0"/>
                            <a:sym typeface="Symbol"/>
                          </a:rPr>
                          <m:t>𝑓</m:t>
                        </m:r>
                      </m:e>
                    </m:acc>
                    <m:r>
                      <a:rPr lang="de-DE" b="0" i="1" smtClean="0">
                        <a:latin typeface="Cambria Math" panose="02040503050406030204" pitchFamily="18" charset="0"/>
                        <a:cs typeface="Calibri" panose="020F0502020204030204" pitchFamily="34" charset="0"/>
                        <a:sym typeface="Symbol"/>
                      </a:rPr>
                      <m:t>(</m:t>
                    </m:r>
                    <m:r>
                      <a:rPr lang="de-DE" b="0" i="1" smtClean="0">
                        <a:latin typeface="Cambria Math" panose="02040503050406030204" pitchFamily="18" charset="0"/>
                        <a:ea typeface="Cambria Math" panose="02040503050406030204" pitchFamily="18" charset="0"/>
                        <a:cs typeface="Calibri" panose="020F0502020204030204" pitchFamily="34" charset="0"/>
                        <a:sym typeface="Symbol"/>
                      </a:rPr>
                      <m:t>𝜔</m:t>
                    </m:r>
                    <m:r>
                      <a:rPr lang="de-DE" b="0" i="1" smtClean="0">
                        <a:latin typeface="Cambria Math" panose="02040503050406030204" pitchFamily="18" charset="0"/>
                        <a:ea typeface="Cambria Math" panose="02040503050406030204" pitchFamily="18" charset="0"/>
                        <a:cs typeface="Calibri" panose="020F0502020204030204" pitchFamily="34" charset="0"/>
                        <a:sym typeface="Symbol"/>
                      </a:rPr>
                      <m:t>)</m:t>
                    </m:r>
                  </m:oMath>
                </a14:m>
                <a:r>
                  <a:rPr lang="en-US" dirty="0">
                    <a:latin typeface="Calibri" panose="020F0502020204030204" pitchFamily="34" charset="0"/>
                    <a:cs typeface="Calibri" panose="020F0502020204030204" pitchFamily="34" charset="0"/>
                    <a:sym typeface="Symbol"/>
                  </a:rPr>
                  <a:t>  ‘</a:t>
                </a:r>
                <a:r>
                  <a:rPr lang="en-US" b="1" dirty="0">
                    <a:latin typeface="Calibri" panose="020F0502020204030204" pitchFamily="34" charset="0"/>
                    <a:cs typeface="Calibri" panose="020F0502020204030204" pitchFamily="34" charset="0"/>
                    <a:sym typeface="Symbol"/>
                  </a:rPr>
                  <a:t>frequency domain</a:t>
                </a:r>
                <a:r>
                  <a:rPr lang="en-US" dirty="0">
                    <a:latin typeface="Calibri" panose="020F0502020204030204" pitchFamily="34" charset="0"/>
                    <a:cs typeface="Calibri" panose="020F0502020204030204" pitchFamily="34" charset="0"/>
                    <a:sym typeface="Symbol"/>
                  </a:rPr>
                  <a:t>’</a:t>
                </a:r>
              </a:p>
              <a:p>
                <a:pPr algn="l"/>
                <a:r>
                  <a:rPr lang="en-US" dirty="0">
                    <a:latin typeface="Calibri" panose="020F0502020204030204" pitchFamily="34" charset="0"/>
                    <a:cs typeface="Calibri" panose="020F0502020204030204" pitchFamily="34" charset="0"/>
                    <a:sym typeface="Symbol"/>
                  </a:rPr>
                  <a:t>We assume </a:t>
                </a:r>
                <a14:m>
                  <m:oMath xmlns:m="http://schemas.openxmlformats.org/officeDocument/2006/math">
                    <m:r>
                      <a:rPr lang="de-DE" b="0" i="1" smtClean="0">
                        <a:latin typeface="Cambria Math"/>
                        <a:sym typeface="Symbol"/>
                      </a:rPr>
                      <m:t>𝑡</m:t>
                    </m:r>
                    <m:r>
                      <a:rPr lang="de-DE" b="0" i="1" smtClean="0">
                        <a:latin typeface="Cambria Math"/>
                        <a:sym typeface="Symbol"/>
                      </a:rPr>
                      <m:t>, </m:t>
                    </m:r>
                    <m:r>
                      <a:rPr lang="el-GR" b="0" i="1" smtClean="0">
                        <a:latin typeface="Cambria Math"/>
                        <a:ea typeface="Cambria Math"/>
                        <a:sym typeface="Symbol"/>
                      </a:rPr>
                      <m:t>𝜔</m:t>
                    </m:r>
                    <m:r>
                      <a:rPr lang="de-DE" b="0" i="1" smtClean="0">
                        <a:latin typeface="Cambria Math"/>
                        <a:ea typeface="Cambria Math"/>
                        <a:sym typeface="Symbol"/>
                      </a:rPr>
                      <m:t>, </m:t>
                    </m:r>
                    <m:r>
                      <a:rPr lang="de-DE" b="0" i="1" smtClean="0">
                        <a:latin typeface="Cambria Math"/>
                        <a:sym typeface="Symbol"/>
                      </a:rPr>
                      <m:t>𝑓</m:t>
                    </m:r>
                    <m:d>
                      <m:dPr>
                        <m:ctrlPr>
                          <a:rPr lang="de-DE" b="0" i="1" smtClean="0">
                            <a:latin typeface="Cambria Math" panose="02040503050406030204" pitchFamily="18" charset="0"/>
                            <a:sym typeface="Symbol"/>
                          </a:rPr>
                        </m:ctrlPr>
                      </m:dPr>
                      <m:e>
                        <m:r>
                          <a:rPr lang="de-DE" b="0" i="1" smtClean="0">
                            <a:latin typeface="Cambria Math"/>
                            <a:sym typeface="Symbol"/>
                          </a:rPr>
                          <m:t>𝑡</m:t>
                        </m:r>
                      </m:e>
                    </m:d>
                    <m:r>
                      <a:rPr lang="de-DE" b="0" i="1" smtClean="0">
                        <a:latin typeface="Cambria Math"/>
                        <a:ea typeface="Cambria Math"/>
                        <a:sym typeface="Symbol"/>
                      </a:rPr>
                      <m:t>∈</m:t>
                    </m:r>
                    <m:r>
                      <a:rPr lang="de-DE" b="0" i="1" smtClean="0">
                        <a:latin typeface="Cambria Math"/>
                        <a:ea typeface="Cambria Math"/>
                        <a:sym typeface="Symbol"/>
                      </a:rPr>
                      <m:t>ℝ</m:t>
                    </m:r>
                    <m:r>
                      <a:rPr lang="de-DE" b="0" i="1" smtClean="0">
                        <a:latin typeface="Cambria Math"/>
                        <a:ea typeface="Cambria Math"/>
                        <a:sym typeface="Symbol"/>
                      </a:rPr>
                      <m:t> </m:t>
                    </m:r>
                  </m:oMath>
                </a14:m>
                <a:r>
                  <a:rPr lang="en-US" dirty="0">
                    <a:latin typeface="Calibri" panose="020F0502020204030204" pitchFamily="34" charset="0"/>
                    <a:cs typeface="Calibri" panose="020F0502020204030204" pitchFamily="34" charset="0"/>
                    <a:sym typeface="Symbol"/>
                  </a:rPr>
                  <a:t> but </a:t>
                </a:r>
                <a14:m>
                  <m:oMath xmlns:m="http://schemas.openxmlformats.org/officeDocument/2006/math">
                    <m:acc>
                      <m:accPr>
                        <m:chr m:val="̂"/>
                        <m:ctrlPr>
                          <a:rPr lang="de-DE" i="1" smtClean="0">
                            <a:latin typeface="Cambria Math" panose="02040503050406030204" pitchFamily="18" charset="0"/>
                          </a:rPr>
                        </m:ctrlPr>
                      </m:accPr>
                      <m:e>
                        <m:r>
                          <a:rPr lang="de-DE" b="0" i="1" smtClean="0">
                            <a:latin typeface="Cambria Math" panose="02040503050406030204" pitchFamily="18" charset="0"/>
                          </a:rPr>
                          <m:t>𝑓</m:t>
                        </m:r>
                      </m:e>
                    </m:acc>
                    <m:d>
                      <m:dPr>
                        <m:ctrlPr>
                          <a:rPr lang="de-DE" i="1">
                            <a:latin typeface="Cambria Math" panose="02040503050406030204" pitchFamily="18" charset="0"/>
                          </a:rPr>
                        </m:ctrlPr>
                      </m:dPr>
                      <m:e>
                        <m:r>
                          <a:rPr lang="de-DE" b="0" i="1">
                            <a:latin typeface="Cambria Math"/>
                            <a:ea typeface="Cambria Math"/>
                          </a:rPr>
                          <m:t>𝜔</m:t>
                        </m:r>
                      </m:e>
                    </m:d>
                    <m:r>
                      <a:rPr lang="de-DE" b="0" i="1">
                        <a:latin typeface="Cambria Math"/>
                        <a:ea typeface="Cambria Math"/>
                      </a:rPr>
                      <m:t> </m:t>
                    </m:r>
                    <m:r>
                      <a:rPr lang="de-DE" b="1" i="1">
                        <a:latin typeface="Cambria Math"/>
                        <a:ea typeface="Cambria Math"/>
                      </a:rPr>
                      <m:t>∈</m:t>
                    </m:r>
                    <m:r>
                      <a:rPr lang="de-DE" b="1" i="1">
                        <a:latin typeface="Cambria Math"/>
                        <a:ea typeface="Cambria Math"/>
                      </a:rPr>
                      <m:t>ℂ</m:t>
                    </m:r>
                  </m:oMath>
                </a14:m>
                <a:r>
                  <a:rPr lang="en-US" b="1" i="1"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a:t>
                </a:r>
                <a:r>
                  <a:rPr lang="en-US" b="1" i="1"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note: integral from </a:t>
                </a:r>
                <a14:m>
                  <m:oMath xmlns:m="http://schemas.openxmlformats.org/officeDocument/2006/math">
                    <m:r>
                      <a:rPr lang="de-DE" b="1" i="1" smtClean="0">
                        <a:latin typeface="Cambria Math"/>
                        <a:ea typeface="Cambria Math"/>
                        <a:cs typeface="Times New Roman" panose="02020603050405020304" pitchFamily="18" charset="0"/>
                      </a:rPr>
                      <m:t>−</m:t>
                    </m:r>
                    <m:r>
                      <a:rPr lang="en-US" b="1" i="1" smtClean="0">
                        <a:latin typeface="Cambria Math"/>
                        <a:ea typeface="Cambria Math"/>
                        <a:cs typeface="Times New Roman" panose="02020603050405020304" pitchFamily="18" charset="0"/>
                      </a:rPr>
                      <m:t>∞</m:t>
                    </m:r>
                  </m:oMath>
                </a14:m>
                <a:r>
                  <a:rPr lang="en-US" dirty="0">
                    <a:latin typeface="Calibri" panose="020F0502020204030204" pitchFamily="34" charset="0"/>
                    <a:cs typeface="Calibri" panose="020F0502020204030204" pitchFamily="34" charset="0"/>
                    <a:sym typeface="Symbol"/>
                  </a:rPr>
                  <a:t> to </a:t>
                </a:r>
                <a14:m>
                  <m:oMath xmlns:m="http://schemas.openxmlformats.org/officeDocument/2006/math">
                    <m:r>
                      <a:rPr lang="en-US" i="1" smtClean="0">
                        <a:latin typeface="Cambria Math"/>
                        <a:ea typeface="Cambria Math"/>
                        <a:sym typeface="Symbol"/>
                      </a:rPr>
                      <m:t>∞</m:t>
                    </m:r>
                  </m:oMath>
                </a14:m>
                <a:endParaRPr lang="en-US" dirty="0">
                  <a:latin typeface="Calibri" panose="020F0502020204030204" pitchFamily="34" charset="0"/>
                  <a:cs typeface="Calibri" panose="020F0502020204030204" pitchFamily="34" charset="0"/>
                  <a:sym typeface="Symbol"/>
                </a:endParaRPr>
              </a:p>
            </p:txBody>
          </p:sp>
        </mc:Choice>
        <mc:Fallback xmlns="">
          <p:sp>
            <p:nvSpPr>
              <p:cNvPr id="8" name="Textfeld 7"/>
              <p:cNvSpPr txBox="1">
                <a:spLocks noRot="1" noChangeAspect="1" noMove="1" noResize="1" noEditPoints="1" noAdjustHandles="1" noChangeArrowheads="1" noChangeShapeType="1" noTextEdit="1"/>
              </p:cNvSpPr>
              <p:nvPr/>
            </p:nvSpPr>
            <p:spPr>
              <a:xfrm>
                <a:off x="35496" y="1536076"/>
                <a:ext cx="9096436" cy="846450"/>
              </a:xfrm>
              <a:prstGeom prst="rect">
                <a:avLst/>
              </a:prstGeom>
              <a:blipFill>
                <a:blip r:embed="rId3"/>
                <a:stretch>
                  <a:fillRect l="-603" t="-4317" b="-79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Textfeld 2"/>
              <p:cNvSpPr txBox="1"/>
              <p:nvPr/>
            </p:nvSpPr>
            <p:spPr>
              <a:xfrm>
                <a:off x="18333" y="2788648"/>
                <a:ext cx="7903638" cy="985270"/>
              </a:xfrm>
              <a:prstGeom prst="rect">
                <a:avLst/>
              </a:prstGeom>
              <a:noFill/>
            </p:spPr>
            <p:txBody>
              <a:bodyPr wrap="square" rtlCol="0">
                <a:spAutoFit/>
              </a:bodyPr>
              <a:lstStyle/>
              <a:p>
                <a:pPr algn="l"/>
                <a:r>
                  <a:rPr lang="en-US" b="1" dirty="0">
                    <a:solidFill>
                      <a:srgbClr val="0000FF"/>
                    </a:solidFill>
                    <a:latin typeface="Calibri" panose="020F0502020204030204" pitchFamily="34" charset="0"/>
                    <a:cs typeface="Calibri" panose="020F0502020204030204" pitchFamily="34" charset="0"/>
                  </a:rPr>
                  <a:t>FT</a:t>
                </a:r>
                <a:r>
                  <a:rPr lang="en-US" dirty="0">
                    <a:solidFill>
                      <a:srgbClr val="0000FF"/>
                    </a:solidFill>
                    <a:latin typeface="Calibri" panose="020F0502020204030204" pitchFamily="34" charset="0"/>
                    <a:cs typeface="Calibri" panose="020F0502020204030204" pitchFamily="34" charset="0"/>
                  </a:rPr>
                  <a:t>: </a:t>
                </a:r>
                <a14:m>
                  <m:oMath xmlns:m="http://schemas.openxmlformats.org/officeDocument/2006/math">
                    <m:acc>
                      <m:accPr>
                        <m:chr m:val="̃"/>
                        <m:ctrlPr>
                          <a:rPr lang="en-US" i="1" smtClean="0">
                            <a:solidFill>
                              <a:schemeClr val="tx1"/>
                            </a:solidFill>
                            <a:latin typeface="Cambria Math" panose="02040503050406030204" pitchFamily="18" charset="0"/>
                          </a:rPr>
                        </m:ctrlPr>
                      </m:accPr>
                      <m:e>
                        <m:r>
                          <a:rPr lang="de-DE" b="0" i="1" smtClean="0">
                            <a:solidFill>
                              <a:schemeClr val="tx1"/>
                            </a:solidFill>
                            <a:latin typeface="Cambria Math"/>
                          </a:rPr>
                          <m:t>𝑓</m:t>
                        </m:r>
                      </m:e>
                    </m:acc>
                    <m:d>
                      <m:dPr>
                        <m:ctrlPr>
                          <a:rPr lang="de-DE" i="1" smtClean="0">
                            <a:solidFill>
                              <a:schemeClr val="tx1"/>
                            </a:solidFill>
                            <a:latin typeface="Cambria Math" panose="02040503050406030204" pitchFamily="18" charset="0"/>
                          </a:rPr>
                        </m:ctrlPr>
                      </m:dPr>
                      <m:e>
                        <m:r>
                          <a:rPr lang="de-DE" b="0" i="1" smtClean="0">
                            <a:solidFill>
                              <a:schemeClr val="tx1"/>
                            </a:solidFill>
                            <a:latin typeface="Cambria Math"/>
                            <a:ea typeface="Cambria Math"/>
                          </a:rPr>
                          <m:t>𝜔</m:t>
                        </m:r>
                      </m:e>
                    </m:d>
                    <m:r>
                      <a:rPr lang="de-DE" b="0" i="1" smtClean="0">
                        <a:solidFill>
                          <a:schemeClr val="tx1"/>
                        </a:solidFill>
                        <a:latin typeface="Cambria Math"/>
                        <a:ea typeface="Cambria Math"/>
                      </a:rPr>
                      <m:t> ∈</m:t>
                    </m:r>
                    <m:r>
                      <a:rPr lang="de-DE" b="0" i="1" smtClean="0">
                        <a:solidFill>
                          <a:schemeClr val="tx1"/>
                        </a:solidFill>
                        <a:latin typeface="Cambria Math"/>
                        <a:ea typeface="Cambria Math"/>
                      </a:rPr>
                      <m:t>ℂ</m:t>
                    </m:r>
                  </m:oMath>
                </a14:m>
                <a:r>
                  <a:rPr lang="en-US" i="1" dirty="0">
                    <a:solidFill>
                      <a:schemeClr val="tx1"/>
                    </a:solidFill>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sym typeface="Symbol"/>
                  </a:rPr>
                  <a:t> amplitude </a:t>
                </a:r>
                <a14:m>
                  <m:oMath xmlns:m="http://schemas.openxmlformats.org/officeDocument/2006/math">
                    <m:r>
                      <a:rPr lang="de-DE" b="0" i="1" smtClean="0">
                        <a:latin typeface="Cambria Math"/>
                        <a:sym typeface="Symbol"/>
                      </a:rPr>
                      <m:t>𝐴</m:t>
                    </m:r>
                    <m:d>
                      <m:dPr>
                        <m:ctrlPr>
                          <a:rPr lang="de-DE" b="0" i="1" smtClean="0">
                            <a:latin typeface="Cambria Math" panose="02040503050406030204" pitchFamily="18" charset="0"/>
                            <a:sym typeface="Symbol"/>
                          </a:rPr>
                        </m:ctrlPr>
                      </m:dPr>
                      <m:e>
                        <m:r>
                          <a:rPr lang="de-DE" b="0" i="1" smtClean="0">
                            <a:latin typeface="Cambria Math"/>
                            <a:ea typeface="Cambria Math"/>
                            <a:sym typeface="Symbol"/>
                          </a:rPr>
                          <m:t>𝜔</m:t>
                        </m:r>
                      </m:e>
                    </m:d>
                    <m:r>
                      <a:rPr lang="de-DE" b="0" i="1" smtClean="0">
                        <a:latin typeface="Cambria Math"/>
                        <a:ea typeface="Cambria Math"/>
                        <a:sym typeface="Symbol"/>
                      </a:rPr>
                      <m:t>=</m:t>
                    </m:r>
                    <m:d>
                      <m:dPr>
                        <m:begChr m:val="|"/>
                        <m:endChr m:val="|"/>
                        <m:ctrlPr>
                          <a:rPr lang="de-DE" b="0" i="1" smtClean="0">
                            <a:latin typeface="Cambria Math" panose="02040503050406030204" pitchFamily="18" charset="0"/>
                            <a:ea typeface="Cambria Math"/>
                            <a:sym typeface="Symbol"/>
                          </a:rPr>
                        </m:ctrlPr>
                      </m:dPr>
                      <m:e>
                        <m:acc>
                          <m:accPr>
                            <m:chr m:val="̂"/>
                            <m:ctrlPr>
                              <a:rPr lang="de-DE" i="1">
                                <a:latin typeface="Cambria Math" panose="02040503050406030204" pitchFamily="18" charset="0"/>
                              </a:rPr>
                            </m:ctrlPr>
                          </m:accPr>
                          <m:e>
                            <m:r>
                              <a:rPr lang="de-DE" i="1">
                                <a:latin typeface="Cambria Math" panose="02040503050406030204" pitchFamily="18" charset="0"/>
                              </a:rPr>
                              <m:t>𝑓</m:t>
                            </m:r>
                          </m:e>
                        </m:acc>
                        <m:d>
                          <m:dPr>
                            <m:ctrlPr>
                              <a:rPr lang="de-DE" b="0" i="1" smtClean="0">
                                <a:latin typeface="Cambria Math" panose="02040503050406030204" pitchFamily="18" charset="0"/>
                                <a:ea typeface="Cambria Math"/>
                                <a:sym typeface="Symbol"/>
                              </a:rPr>
                            </m:ctrlPr>
                          </m:dPr>
                          <m:e>
                            <m:r>
                              <a:rPr lang="de-DE" b="0" i="1" smtClean="0">
                                <a:latin typeface="Cambria Math"/>
                                <a:ea typeface="Cambria Math"/>
                                <a:sym typeface="Symbol"/>
                              </a:rPr>
                              <m:t>𝜔</m:t>
                            </m:r>
                          </m:e>
                        </m:d>
                      </m:e>
                    </m:d>
                  </m:oMath>
                </a14:m>
                <a:r>
                  <a:rPr lang="en-US" dirty="0">
                    <a:latin typeface="Calibri" panose="020F0502020204030204" pitchFamily="34" charset="0"/>
                    <a:cs typeface="Calibri" panose="020F0502020204030204" pitchFamily="34" charset="0"/>
                    <a:sym typeface="Symbol"/>
                  </a:rPr>
                  <a:t> or power</a:t>
                </a:r>
                <a14:m>
                  <m:oMath xmlns:m="http://schemas.openxmlformats.org/officeDocument/2006/math">
                    <m:r>
                      <a:rPr lang="de-DE" b="0" i="1" smtClean="0">
                        <a:latin typeface="Cambria Math"/>
                        <a:ea typeface="Cambria Math"/>
                        <a:sym typeface="Symbol"/>
                      </a:rPr>
                      <m:t> </m:t>
                    </m:r>
                    <m:sSup>
                      <m:sSupPr>
                        <m:ctrlPr>
                          <a:rPr lang="de-DE" i="1" smtClean="0">
                            <a:latin typeface="Cambria Math" panose="02040503050406030204" pitchFamily="18" charset="0"/>
                            <a:ea typeface="Cambria Math"/>
                            <a:sym typeface="Symbol"/>
                          </a:rPr>
                        </m:ctrlPr>
                      </m:sSupPr>
                      <m:e>
                        <m:r>
                          <a:rPr lang="de-DE" b="0" i="1" smtClean="0">
                            <a:latin typeface="Cambria Math"/>
                            <a:sym typeface="Symbol"/>
                          </a:rPr>
                          <m:t>𝑃</m:t>
                        </m:r>
                        <m:d>
                          <m:dPr>
                            <m:ctrlPr>
                              <a:rPr lang="de-DE" i="1">
                                <a:latin typeface="Cambria Math" panose="02040503050406030204" pitchFamily="18" charset="0"/>
                                <a:sym typeface="Symbol"/>
                              </a:rPr>
                            </m:ctrlPr>
                          </m:dPr>
                          <m:e>
                            <m:r>
                              <a:rPr lang="de-DE" i="1">
                                <a:latin typeface="Cambria Math"/>
                                <a:ea typeface="Cambria Math"/>
                                <a:sym typeface="Symbol"/>
                              </a:rPr>
                              <m:t>𝜔</m:t>
                            </m:r>
                          </m:e>
                        </m:d>
                        <m:r>
                          <a:rPr lang="de-DE" i="1" smtClean="0">
                            <a:latin typeface="Cambria Math"/>
                            <a:ea typeface="Cambria Math"/>
                            <a:sym typeface="Symbol"/>
                          </a:rPr>
                          <m:t>∝</m:t>
                        </m:r>
                        <m:d>
                          <m:dPr>
                            <m:begChr m:val="|"/>
                            <m:endChr m:val="|"/>
                            <m:ctrlPr>
                              <a:rPr lang="de-DE" i="1">
                                <a:latin typeface="Cambria Math" panose="02040503050406030204" pitchFamily="18" charset="0"/>
                                <a:ea typeface="Cambria Math"/>
                                <a:sym typeface="Symbol"/>
                              </a:rPr>
                            </m:ctrlPr>
                          </m:dPr>
                          <m:e>
                            <m:acc>
                              <m:accPr>
                                <m:chr m:val="̂"/>
                                <m:ctrlPr>
                                  <a:rPr lang="de-DE" i="1">
                                    <a:latin typeface="Cambria Math" panose="02040503050406030204" pitchFamily="18" charset="0"/>
                                  </a:rPr>
                                </m:ctrlPr>
                              </m:accPr>
                              <m:e>
                                <m:r>
                                  <a:rPr lang="de-DE" i="1">
                                    <a:latin typeface="Cambria Math" panose="02040503050406030204" pitchFamily="18" charset="0"/>
                                  </a:rPr>
                                  <m:t>𝑓</m:t>
                                </m:r>
                              </m:e>
                            </m:acc>
                            <m:d>
                              <m:dPr>
                                <m:ctrlPr>
                                  <a:rPr lang="de-DE" i="1">
                                    <a:latin typeface="Cambria Math" panose="02040503050406030204" pitchFamily="18" charset="0"/>
                                    <a:ea typeface="Cambria Math"/>
                                    <a:sym typeface="Symbol"/>
                                  </a:rPr>
                                </m:ctrlPr>
                              </m:dPr>
                              <m:e>
                                <m:r>
                                  <a:rPr lang="de-DE" i="1">
                                    <a:latin typeface="Cambria Math"/>
                                    <a:ea typeface="Cambria Math"/>
                                    <a:sym typeface="Symbol"/>
                                  </a:rPr>
                                  <m:t>𝜔</m:t>
                                </m:r>
                              </m:e>
                            </m:d>
                          </m:e>
                        </m:d>
                      </m:e>
                      <m:sup>
                        <m:r>
                          <a:rPr lang="de-DE" b="0" i="1" smtClean="0">
                            <a:latin typeface="Cambria Math"/>
                            <a:ea typeface="Cambria Math"/>
                            <a:sym typeface="Symbol"/>
                          </a:rPr>
                          <m:t>2</m:t>
                        </m:r>
                      </m:sup>
                    </m:sSup>
                  </m:oMath>
                </a14:m>
                <a:r>
                  <a:rPr lang="en-US" dirty="0">
                    <a:latin typeface="Calibri" panose="020F0502020204030204" pitchFamily="34" charset="0"/>
                    <a:cs typeface="Calibri" panose="020F0502020204030204" pitchFamily="34" charset="0"/>
                    <a:sym typeface="Symbol"/>
                  </a:rPr>
                  <a:t> </a:t>
                </a:r>
              </a:p>
              <a:p>
                <a:pPr algn="l">
                  <a:spcBef>
                    <a:spcPts val="100"/>
                  </a:spcBef>
                </a:pPr>
                <a:r>
                  <a:rPr lang="en-US" dirty="0">
                    <a:latin typeface="Calibri" panose="020F0502020204030204" pitchFamily="34" charset="0"/>
                    <a:cs typeface="Calibri" panose="020F0502020204030204" pitchFamily="34" charset="0"/>
                    <a:sym typeface="Symbol"/>
                  </a:rPr>
                  <a:t>                              &amp; phase</a:t>
                </a:r>
                <a:r>
                  <a:rPr lang="en-US" b="1" i="1" dirty="0">
                    <a:latin typeface="Calibri" panose="020F0502020204030204" pitchFamily="34" charset="0"/>
                    <a:cs typeface="Calibri" panose="020F0502020204030204" pitchFamily="34" charset="0"/>
                    <a:sym typeface="Symbol"/>
                  </a:rPr>
                  <a:t> </a:t>
                </a:r>
                <a14:m>
                  <m:oMath xmlns:m="http://schemas.openxmlformats.org/officeDocument/2006/math">
                    <m:r>
                      <a:rPr lang="en-US" b="0" i="1" smtClean="0">
                        <a:latin typeface="Cambria Math"/>
                        <a:ea typeface="Cambria Math"/>
                        <a:sym typeface="Symbol"/>
                      </a:rPr>
                      <m:t>𝜑</m:t>
                    </m:r>
                    <m:d>
                      <m:dPr>
                        <m:ctrlPr>
                          <a:rPr lang="de-DE" i="1" smtClean="0">
                            <a:latin typeface="Cambria Math" panose="02040503050406030204" pitchFamily="18" charset="0"/>
                            <a:ea typeface="Cambria Math"/>
                            <a:sym typeface="Symbol"/>
                          </a:rPr>
                        </m:ctrlPr>
                      </m:dPr>
                      <m:e>
                        <m:r>
                          <a:rPr lang="de-DE" b="0" i="1" smtClean="0">
                            <a:latin typeface="Cambria Math"/>
                            <a:ea typeface="Cambria Math"/>
                            <a:sym typeface="Symbol"/>
                          </a:rPr>
                          <m:t>𝜔</m:t>
                        </m:r>
                      </m:e>
                    </m:d>
                    <m:r>
                      <a:rPr lang="de-DE" b="0" i="1" smtClean="0">
                        <a:latin typeface="Cambria Math"/>
                        <a:ea typeface="Cambria Math"/>
                        <a:sym typeface="Symbol"/>
                      </a:rPr>
                      <m:t>=</m:t>
                    </m:r>
                    <m:r>
                      <m:rPr>
                        <m:sty m:val="p"/>
                      </m:rPr>
                      <a:rPr lang="de-DE" b="0" i="0" smtClean="0">
                        <a:latin typeface="Cambria Math"/>
                        <a:ea typeface="Cambria Math"/>
                        <a:sym typeface="Symbol"/>
                      </a:rPr>
                      <m:t>arctan</m:t>
                    </m:r>
                    <m:r>
                      <a:rPr lang="de-DE" b="0" i="0" smtClean="0">
                        <a:latin typeface="Cambria Math"/>
                        <a:ea typeface="Cambria Math"/>
                        <a:sym typeface="Symbol"/>
                      </a:rPr>
                      <m:t> </m:t>
                    </m:r>
                    <m:box>
                      <m:boxPr>
                        <m:ctrlPr>
                          <a:rPr lang="de-DE" i="1" smtClean="0">
                            <a:latin typeface="Cambria Math" panose="02040503050406030204" pitchFamily="18" charset="0"/>
                            <a:ea typeface="Cambria Math"/>
                            <a:sym typeface="Symbol"/>
                          </a:rPr>
                        </m:ctrlPr>
                      </m:boxPr>
                      <m:e>
                        <m:f>
                          <m:fPr>
                            <m:ctrlPr>
                              <a:rPr lang="de-DE" i="1" smtClean="0">
                                <a:latin typeface="Cambria Math" panose="02040503050406030204" pitchFamily="18" charset="0"/>
                                <a:ea typeface="Cambria Math"/>
                                <a:sym typeface="Symbol"/>
                              </a:rPr>
                            </m:ctrlPr>
                          </m:fPr>
                          <m:num>
                            <m:r>
                              <a:rPr lang="de-DE" b="0" i="1" smtClean="0">
                                <a:latin typeface="Cambria Math"/>
                                <a:ea typeface="Cambria Math"/>
                                <a:sym typeface="Symbol"/>
                              </a:rPr>
                              <m:t>𝐼𝑚</m:t>
                            </m:r>
                            <m:d>
                              <m:dPr>
                                <m:ctrlPr>
                                  <a:rPr lang="de-DE" b="0" i="1" smtClean="0">
                                    <a:latin typeface="Cambria Math" panose="02040503050406030204" pitchFamily="18" charset="0"/>
                                    <a:ea typeface="Cambria Math"/>
                                    <a:sym typeface="Symbol"/>
                                  </a:rPr>
                                </m:ctrlPr>
                              </m:dPr>
                              <m:e>
                                <m:acc>
                                  <m:accPr>
                                    <m:chr m:val="̂"/>
                                    <m:ctrlPr>
                                      <a:rPr lang="de-DE" b="0" i="1" smtClean="0">
                                        <a:latin typeface="Cambria Math" panose="02040503050406030204" pitchFamily="18" charset="0"/>
                                        <a:ea typeface="Cambria Math"/>
                                        <a:sym typeface="Symbol"/>
                                      </a:rPr>
                                    </m:ctrlPr>
                                  </m:accPr>
                                  <m:e>
                                    <m:r>
                                      <a:rPr lang="de-DE" b="0" i="1" smtClean="0">
                                        <a:latin typeface="Cambria Math" panose="02040503050406030204" pitchFamily="18" charset="0"/>
                                        <a:ea typeface="Cambria Math"/>
                                        <a:sym typeface="Symbol"/>
                                      </a:rPr>
                                      <m:t>𝑓</m:t>
                                    </m:r>
                                  </m:e>
                                </m:acc>
                              </m:e>
                            </m:d>
                          </m:num>
                          <m:den>
                            <m:r>
                              <a:rPr lang="de-DE" b="0" i="1" smtClean="0">
                                <a:latin typeface="Cambria Math"/>
                                <a:ea typeface="Cambria Math"/>
                                <a:sym typeface="Symbol"/>
                              </a:rPr>
                              <m:t>𝑅𝑒</m:t>
                            </m:r>
                            <m:d>
                              <m:dPr>
                                <m:ctrlPr>
                                  <a:rPr lang="de-DE" i="1" smtClean="0">
                                    <a:latin typeface="Cambria Math" panose="02040503050406030204" pitchFamily="18" charset="0"/>
                                    <a:ea typeface="Cambria Math"/>
                                    <a:sym typeface="Symbol"/>
                                  </a:rPr>
                                </m:ctrlPr>
                              </m:dPr>
                              <m:e>
                                <m:acc>
                                  <m:accPr>
                                    <m:chr m:val="̂"/>
                                    <m:ctrlPr>
                                      <a:rPr lang="de-DE" b="0" i="1" smtClean="0">
                                        <a:latin typeface="Cambria Math" panose="02040503050406030204" pitchFamily="18" charset="0"/>
                                        <a:ea typeface="Cambria Math"/>
                                        <a:sym typeface="Symbol"/>
                                      </a:rPr>
                                    </m:ctrlPr>
                                  </m:accPr>
                                  <m:e>
                                    <m:r>
                                      <a:rPr lang="de-DE" b="0" i="1" smtClean="0">
                                        <a:latin typeface="Cambria Math" panose="02040503050406030204" pitchFamily="18" charset="0"/>
                                        <a:ea typeface="Cambria Math"/>
                                        <a:sym typeface="Symbol"/>
                                      </a:rPr>
                                      <m:t>𝑓</m:t>
                                    </m:r>
                                  </m:e>
                                </m:acc>
                              </m:e>
                            </m:d>
                          </m:den>
                        </m:f>
                      </m:e>
                    </m:box>
                  </m:oMath>
                </a14:m>
                <a:r>
                  <a:rPr lang="en-US" i="1" dirty="0">
                    <a:latin typeface="Calibri" panose="020F0502020204030204" pitchFamily="34" charset="0"/>
                    <a:cs typeface="Calibri" panose="020F0502020204030204" pitchFamily="34" charset="0"/>
                    <a:sym typeface="Symbol"/>
                  </a:rPr>
                  <a:t> </a:t>
                </a:r>
                <a:r>
                  <a:rPr lang="en-US" b="1" i="1" dirty="0">
                    <a:latin typeface="Calibri" panose="020F0502020204030204" pitchFamily="34" charset="0"/>
                    <a:cs typeface="Calibri" panose="020F0502020204030204" pitchFamily="34" charset="0"/>
                  </a:rPr>
                  <a:t>   </a:t>
                </a:r>
                <a:r>
                  <a:rPr lang="en-US" b="1" dirty="0">
                    <a:latin typeface="Calibri" panose="020F0502020204030204" pitchFamily="34" charset="0"/>
                    <a:cs typeface="Calibri" panose="020F0502020204030204" pitchFamily="34" charset="0"/>
                  </a:rPr>
                  <a:t>tech: </a:t>
                </a:r>
                <a:r>
                  <a:rPr lang="en-US" dirty="0">
                    <a:latin typeface="Calibri" panose="020F0502020204030204" pitchFamily="34" charset="0"/>
                    <a:cs typeface="Calibri" panose="020F0502020204030204" pitchFamily="34" charset="0"/>
                  </a:rPr>
                  <a:t>displayed for</a:t>
                </a:r>
                <a:r>
                  <a:rPr lang="en-US" i="1" dirty="0">
                    <a:latin typeface="Calibri" panose="020F0502020204030204" pitchFamily="34" charset="0"/>
                    <a:cs typeface="Calibri" panose="020F0502020204030204" pitchFamily="34" charset="0"/>
                  </a:rPr>
                  <a:t> </a:t>
                </a:r>
                <a14:m>
                  <m:oMath xmlns:m="http://schemas.openxmlformats.org/officeDocument/2006/math">
                    <m:d>
                      <m:dPr>
                        <m:begChr m:val="|"/>
                        <m:endChr m:val="|"/>
                        <m:ctrlPr>
                          <a:rPr lang="en-US" b="0" i="1" smtClean="0">
                            <a:latin typeface="Cambria Math" panose="02040503050406030204" pitchFamily="18" charset="0"/>
                            <a:ea typeface="Cambria Math"/>
                          </a:rPr>
                        </m:ctrlPr>
                      </m:dPr>
                      <m:e>
                        <m:r>
                          <a:rPr lang="de-DE" b="0" i="1" smtClean="0">
                            <a:latin typeface="Cambria Math"/>
                            <a:ea typeface="Cambria Math"/>
                          </a:rPr>
                          <m:t> </m:t>
                        </m:r>
                        <m:r>
                          <a:rPr lang="en-US" b="0" i="1" smtClean="0">
                            <a:latin typeface="Cambria Math"/>
                            <a:ea typeface="Cambria Math"/>
                          </a:rPr>
                          <m:t>𝜔</m:t>
                        </m:r>
                        <m:r>
                          <a:rPr lang="de-DE" b="0" i="1" smtClean="0">
                            <a:latin typeface="Cambria Math"/>
                            <a:ea typeface="Cambria Math"/>
                          </a:rPr>
                          <m:t> </m:t>
                        </m:r>
                      </m:e>
                    </m:d>
                    <m:r>
                      <a:rPr lang="en-US" b="0" i="1" smtClean="0">
                        <a:latin typeface="Cambria Math"/>
                        <a:ea typeface="Cambria Math"/>
                      </a:rPr>
                      <m:t>≥0</m:t>
                    </m:r>
                  </m:oMath>
                </a14:m>
                <a:endParaRPr lang="en-US" i="1" dirty="0">
                  <a:latin typeface="Calibri" panose="020F0502020204030204" pitchFamily="34" charset="0"/>
                  <a:cs typeface="Calibri" panose="020F0502020204030204" pitchFamily="34" charset="0"/>
                </a:endParaRPr>
              </a:p>
            </p:txBody>
          </p:sp>
        </mc:Choice>
        <mc:Fallback xmlns="">
          <p:sp>
            <p:nvSpPr>
              <p:cNvPr id="3" name="Textfeld 2"/>
              <p:cNvSpPr txBox="1">
                <a:spLocks noRot="1" noChangeAspect="1" noMove="1" noResize="1" noEditPoints="1" noAdjustHandles="1" noChangeArrowheads="1" noChangeShapeType="1" noTextEdit="1"/>
              </p:cNvSpPr>
              <p:nvPr/>
            </p:nvSpPr>
            <p:spPr>
              <a:xfrm>
                <a:off x="18333" y="2788648"/>
                <a:ext cx="7903638" cy="985270"/>
              </a:xfrm>
              <a:prstGeom prst="rect">
                <a:avLst/>
              </a:prstGeom>
              <a:blipFill>
                <a:blip r:embed="rId4"/>
                <a:stretch>
                  <a:fillRect l="-617"/>
                </a:stretch>
              </a:blipFill>
            </p:spPr>
            <p:txBody>
              <a:bodyPr/>
              <a:lstStyle/>
              <a:p>
                <a:r>
                  <a:rPr lang="en-GB">
                    <a:noFill/>
                  </a:rPr>
                  <a:t> </a:t>
                </a:r>
              </a:p>
            </p:txBody>
          </p:sp>
        </mc:Fallback>
      </mc:AlternateContent>
      <p:grpSp>
        <p:nvGrpSpPr>
          <p:cNvPr id="39" name="Gruppieren 38"/>
          <p:cNvGrpSpPr/>
          <p:nvPr/>
        </p:nvGrpSpPr>
        <p:grpSpPr>
          <a:xfrm>
            <a:off x="7344516" y="2506077"/>
            <a:ext cx="1664568" cy="1145964"/>
            <a:chOff x="7443936" y="2198834"/>
            <a:chExt cx="1664568" cy="1145964"/>
          </a:xfrm>
        </p:grpSpPr>
        <p:cxnSp>
          <p:nvCxnSpPr>
            <p:cNvPr id="43" name="Gerade Verbindung mit Pfeil 42"/>
            <p:cNvCxnSpPr/>
            <p:nvPr/>
          </p:nvCxnSpPr>
          <p:spPr bwMode="auto">
            <a:xfrm>
              <a:off x="7443936" y="3006244"/>
              <a:ext cx="1440160" cy="0"/>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Gerade Verbindung mit Pfeil 43"/>
            <p:cNvCxnSpPr/>
            <p:nvPr/>
          </p:nvCxnSpPr>
          <p:spPr bwMode="auto">
            <a:xfrm flipV="1">
              <a:off x="8164016" y="2286164"/>
              <a:ext cx="0" cy="1000864"/>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Gerade Verbindung mit Pfeil 44"/>
            <p:cNvCxnSpPr/>
            <p:nvPr/>
          </p:nvCxnSpPr>
          <p:spPr bwMode="auto">
            <a:xfrm flipV="1">
              <a:off x="8164016" y="2430180"/>
              <a:ext cx="436240" cy="576064"/>
            </a:xfrm>
            <a:prstGeom prst="straightConnector1">
              <a:avLst/>
            </a:prstGeom>
            <a:solidFill>
              <a:schemeClr val="accent1"/>
            </a:solidFill>
            <a:ln w="50800" cap="flat" cmpd="sng" algn="ctr">
              <a:solidFill>
                <a:srgbClr val="FF0000"/>
              </a:solidFill>
              <a:prstDash val="solid"/>
              <a:round/>
              <a:headEnd type="none" w="med" len="med"/>
              <a:tailEnd type="stealth"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Textfeld 45"/>
            <p:cNvSpPr txBox="1"/>
            <p:nvPr/>
          </p:nvSpPr>
          <p:spPr>
            <a:xfrm>
              <a:off x="8380040" y="2636912"/>
              <a:ext cx="360040" cy="369332"/>
            </a:xfrm>
            <a:prstGeom prst="rect">
              <a:avLst/>
            </a:prstGeom>
            <a:noFill/>
          </p:spPr>
          <p:txBody>
            <a:bodyPr wrap="square" rtlCol="0">
              <a:spAutoFit/>
            </a:bodyPr>
            <a:lstStyle/>
            <a:p>
              <a:r>
                <a:rPr lang="en-US" b="1" i="1" dirty="0">
                  <a:solidFill>
                    <a:srgbClr val="008000"/>
                  </a:solidFill>
                  <a:latin typeface="Calibri" panose="020F0502020204030204" pitchFamily="34" charset="0"/>
                  <a:cs typeface="Calibri" panose="020F0502020204030204" pitchFamily="34" charset="0"/>
                  <a:sym typeface="Symbol"/>
                </a:rPr>
                <a:t></a:t>
              </a:r>
              <a:endParaRPr lang="en-US" dirty="0">
                <a:solidFill>
                  <a:srgbClr val="008000"/>
                </a:solidFill>
                <a:latin typeface="Calibri" panose="020F0502020204030204" pitchFamily="34" charset="0"/>
                <a:cs typeface="Calibri" panose="020F0502020204030204" pitchFamily="34" charset="0"/>
              </a:endParaRPr>
            </a:p>
          </p:txBody>
        </p:sp>
        <p:sp>
          <p:nvSpPr>
            <p:cNvPr id="47" name="Bogen 46"/>
            <p:cNvSpPr/>
            <p:nvPr/>
          </p:nvSpPr>
          <p:spPr bwMode="auto">
            <a:xfrm>
              <a:off x="7903114" y="2710964"/>
              <a:ext cx="521804" cy="576064"/>
            </a:xfrm>
            <a:prstGeom prst="arc">
              <a:avLst>
                <a:gd name="adj1" fmla="val 18723078"/>
                <a:gd name="adj2" fmla="val 0"/>
              </a:avLst>
            </a:prstGeom>
            <a:solidFill>
              <a:srgbClr val="00CC00">
                <a:alpha val="40000"/>
              </a:srgbClr>
            </a:solidFill>
            <a:ln w="63500"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48" name="Textfeld 47"/>
            <p:cNvSpPr txBox="1"/>
            <p:nvPr/>
          </p:nvSpPr>
          <p:spPr>
            <a:xfrm>
              <a:off x="8142750" y="2300561"/>
              <a:ext cx="360040" cy="369332"/>
            </a:xfrm>
            <a:prstGeom prst="rect">
              <a:avLst/>
            </a:prstGeom>
            <a:noFill/>
          </p:spPr>
          <p:txBody>
            <a:bodyPr wrap="square" rtlCol="0">
              <a:spAutoFit/>
            </a:bodyPr>
            <a:lstStyle/>
            <a:p>
              <a:r>
                <a:rPr lang="en-US" b="1" i="1" dirty="0">
                  <a:solidFill>
                    <a:srgbClr val="C00000"/>
                  </a:solidFill>
                  <a:latin typeface="Calibri" panose="020F0502020204030204" pitchFamily="34" charset="0"/>
                  <a:cs typeface="Calibri" panose="020F0502020204030204" pitchFamily="34" charset="0"/>
                  <a:sym typeface="Symbol"/>
                </a:rPr>
                <a:t>A</a:t>
              </a:r>
              <a:endParaRPr lang="en-US" dirty="0">
                <a:solidFill>
                  <a:srgbClr val="C00000"/>
                </a:solidFill>
                <a:latin typeface="Calibri" panose="020F0502020204030204" pitchFamily="34" charset="0"/>
                <a:cs typeface="Calibri" panose="020F0502020204030204" pitchFamily="34" charset="0"/>
              </a:endParaRPr>
            </a:p>
          </p:txBody>
        </p:sp>
        <p:sp>
          <p:nvSpPr>
            <p:cNvPr id="49" name="Textfeld 48"/>
            <p:cNvSpPr txBox="1"/>
            <p:nvPr/>
          </p:nvSpPr>
          <p:spPr>
            <a:xfrm>
              <a:off x="8380040" y="3006244"/>
              <a:ext cx="728464" cy="338554"/>
            </a:xfrm>
            <a:prstGeom prst="rect">
              <a:avLst/>
            </a:prstGeom>
            <a:noFill/>
          </p:spPr>
          <p:txBody>
            <a:bodyPr wrap="square" rtlCol="0">
              <a:spAutoFit/>
            </a:bodyPr>
            <a:lstStyle/>
            <a:p>
              <a:r>
                <a:rPr lang="en-US" sz="1600" b="1" i="1" dirty="0">
                  <a:latin typeface="Calibri" panose="020F0502020204030204" pitchFamily="34" charset="0"/>
                  <a:cs typeface="Calibri" panose="020F0502020204030204" pitchFamily="34" charset="0"/>
                  <a:sym typeface="Symbol"/>
                </a:rPr>
                <a:t>Re(z)</a:t>
              </a:r>
              <a:endParaRPr lang="en-US" sz="1600" dirty="0">
                <a:latin typeface="Calibri" panose="020F0502020204030204" pitchFamily="34" charset="0"/>
                <a:cs typeface="Calibri" panose="020F0502020204030204" pitchFamily="34" charset="0"/>
              </a:endParaRPr>
            </a:p>
          </p:txBody>
        </p:sp>
        <p:sp>
          <p:nvSpPr>
            <p:cNvPr id="50" name="Textfeld 49"/>
            <p:cNvSpPr txBox="1"/>
            <p:nvPr/>
          </p:nvSpPr>
          <p:spPr>
            <a:xfrm>
              <a:off x="7473606" y="2260903"/>
              <a:ext cx="728464" cy="338554"/>
            </a:xfrm>
            <a:prstGeom prst="rect">
              <a:avLst/>
            </a:prstGeom>
            <a:noFill/>
          </p:spPr>
          <p:txBody>
            <a:bodyPr wrap="square" rtlCol="0">
              <a:spAutoFit/>
            </a:bodyPr>
            <a:lstStyle/>
            <a:p>
              <a:r>
                <a:rPr lang="en-US" sz="1600" b="1" i="1" dirty="0" err="1">
                  <a:latin typeface="Calibri" panose="020F0502020204030204" pitchFamily="34" charset="0"/>
                  <a:cs typeface="Calibri" panose="020F0502020204030204" pitchFamily="34" charset="0"/>
                  <a:sym typeface="Symbol"/>
                </a:rPr>
                <a:t>Im</a:t>
              </a:r>
              <a:r>
                <a:rPr lang="en-US" sz="1600" b="1" i="1" dirty="0">
                  <a:latin typeface="Calibri" panose="020F0502020204030204" pitchFamily="34" charset="0"/>
                  <a:cs typeface="Calibri" panose="020F0502020204030204" pitchFamily="34" charset="0"/>
                  <a:sym typeface="Symbol"/>
                </a:rPr>
                <a:t>(z)</a:t>
              </a:r>
              <a:endParaRPr lang="en-US" sz="1600" dirty="0">
                <a:latin typeface="Calibri" panose="020F0502020204030204" pitchFamily="34" charset="0"/>
                <a:cs typeface="Calibri" panose="020F0502020204030204" pitchFamily="34" charset="0"/>
              </a:endParaRPr>
            </a:p>
          </p:txBody>
        </p:sp>
        <p:sp>
          <p:nvSpPr>
            <p:cNvPr id="51" name="Ellipse 50"/>
            <p:cNvSpPr/>
            <p:nvPr/>
          </p:nvSpPr>
          <p:spPr bwMode="auto">
            <a:xfrm>
              <a:off x="8581568" y="2386840"/>
              <a:ext cx="64691" cy="105831"/>
            </a:xfrm>
            <a:prstGeom prst="ellipse">
              <a:avLst/>
            </a:prstGeom>
            <a:solidFill>
              <a:schemeClr val="tx1"/>
            </a:solidFill>
            <a:ln w="317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52" name="Textfeld 51"/>
            <p:cNvSpPr txBox="1"/>
            <p:nvPr/>
          </p:nvSpPr>
          <p:spPr>
            <a:xfrm>
              <a:off x="8619622" y="2198834"/>
              <a:ext cx="277626" cy="369332"/>
            </a:xfrm>
            <a:prstGeom prst="rect">
              <a:avLst/>
            </a:prstGeom>
            <a:noFill/>
          </p:spPr>
          <p:txBody>
            <a:bodyPr wrap="square" rtlCol="0">
              <a:spAutoFit/>
            </a:bodyPr>
            <a:lstStyle/>
            <a:p>
              <a:r>
                <a:rPr lang="en-US" b="1" i="1" dirty="0">
                  <a:latin typeface="Calibri" panose="020F0502020204030204" pitchFamily="34" charset="0"/>
                  <a:cs typeface="Calibri" panose="020F0502020204030204" pitchFamily="34" charset="0"/>
                </a:rPr>
                <a:t>z</a:t>
              </a:r>
            </a:p>
          </p:txBody>
        </p:sp>
      </p:grpSp>
      <mc:AlternateContent xmlns:mc="http://schemas.openxmlformats.org/markup-compatibility/2006" xmlns:a14="http://schemas.microsoft.com/office/drawing/2010/main">
        <mc:Choice Requires="a14">
          <p:sp>
            <p:nvSpPr>
              <p:cNvPr id="41" name="Textfeld 40"/>
              <p:cNvSpPr txBox="1"/>
              <p:nvPr/>
            </p:nvSpPr>
            <p:spPr>
              <a:xfrm>
                <a:off x="80212" y="5412909"/>
                <a:ext cx="9096436" cy="443326"/>
              </a:xfrm>
              <a:prstGeom prst="rect">
                <a:avLst/>
              </a:prstGeom>
              <a:noFill/>
            </p:spPr>
            <p:txBody>
              <a:bodyPr wrap="square" rtlCol="0">
                <a:spAutoFit/>
              </a:bodyPr>
              <a:lstStyle/>
              <a:p>
                <a:pPr algn="l"/>
                <a:r>
                  <a:rPr lang="en-US" b="1" dirty="0">
                    <a:solidFill>
                      <a:srgbClr val="0000FF"/>
                    </a:solidFill>
                    <a:latin typeface="Calibri" panose="020F0502020204030204" pitchFamily="34" charset="0"/>
                    <a:cs typeface="Calibri" panose="020F0502020204030204" pitchFamily="34" charset="0"/>
                  </a:rPr>
                  <a:t>Linearity:</a:t>
                </a:r>
                <a:r>
                  <a:rPr lang="en-US" b="1" dirty="0">
                    <a:solidFill>
                      <a:srgbClr val="3333CC"/>
                    </a:solidFill>
                    <a:latin typeface="Calibri" panose="020F0502020204030204" pitchFamily="34" charset="0"/>
                    <a:cs typeface="Calibri" panose="020F0502020204030204" pitchFamily="34" charset="0"/>
                  </a:rPr>
                  <a:t>  </a:t>
                </a:r>
                <a14:m>
                  <m:oMath xmlns:m="http://schemas.openxmlformats.org/officeDocument/2006/math">
                    <m:nary>
                      <m:naryPr>
                        <m:limLoc m:val="undOvr"/>
                        <m:ctrlPr>
                          <a:rPr lang="de-DE" b="0" i="1" smtClean="0">
                            <a:latin typeface="Cambria Math" panose="02040503050406030204" pitchFamily="18" charset="0"/>
                            <a:ea typeface="Cambria Math"/>
                          </a:rPr>
                        </m:ctrlPr>
                      </m:naryPr>
                      <m:sub>
                        <m:r>
                          <m:rPr>
                            <m:brk m:alnAt="24"/>
                          </m:rPr>
                          <a:rPr lang="de-DE" b="0" i="1" smtClean="0">
                            <a:latin typeface="Cambria Math"/>
                            <a:ea typeface="Cambria Math"/>
                          </a:rPr>
                          <m:t>−</m:t>
                        </m:r>
                        <m:r>
                          <a:rPr lang="de-DE" b="0" i="1" smtClean="0">
                            <a:latin typeface="Cambria Math"/>
                            <a:ea typeface="Cambria Math"/>
                          </a:rPr>
                          <m:t>∞</m:t>
                        </m:r>
                      </m:sub>
                      <m:sup>
                        <m:r>
                          <a:rPr lang="de-DE" b="0" i="1" smtClean="0">
                            <a:latin typeface="Cambria Math"/>
                            <a:ea typeface="Cambria Math"/>
                          </a:rPr>
                          <m:t>∞</m:t>
                        </m:r>
                      </m:sup>
                      <m:e>
                        <m:d>
                          <m:dPr>
                            <m:begChr m:val="["/>
                            <m:endChr m:val="]"/>
                            <m:ctrlPr>
                              <a:rPr lang="de-DE" b="0" i="1" smtClean="0">
                                <a:latin typeface="Cambria Math" panose="02040503050406030204" pitchFamily="18" charset="0"/>
                                <a:ea typeface="Cambria Math"/>
                              </a:rPr>
                            </m:ctrlPr>
                          </m:dPr>
                          <m:e>
                            <m:r>
                              <a:rPr lang="de-DE" b="0" i="1" smtClean="0">
                                <a:latin typeface="Cambria Math"/>
                                <a:ea typeface="Cambria Math"/>
                              </a:rPr>
                              <m:t>𝑎</m:t>
                            </m:r>
                            <m:sSub>
                              <m:sSubPr>
                                <m:ctrlPr>
                                  <a:rPr lang="de-DE" b="0" i="1" smtClean="0">
                                    <a:latin typeface="Cambria Math" panose="02040503050406030204" pitchFamily="18" charset="0"/>
                                    <a:ea typeface="Cambria Math"/>
                                  </a:rPr>
                                </m:ctrlPr>
                              </m:sSubPr>
                              <m:e>
                                <m:r>
                                  <a:rPr lang="de-DE" b="0" i="1" smtClean="0">
                                    <a:latin typeface="Cambria Math"/>
                                    <a:ea typeface="Cambria Math"/>
                                  </a:rPr>
                                  <m:t>𝑓</m:t>
                                </m:r>
                              </m:e>
                              <m:sub>
                                <m:r>
                                  <a:rPr lang="de-DE" b="0" i="1" smtClean="0">
                                    <a:latin typeface="Cambria Math"/>
                                    <a:ea typeface="Cambria Math"/>
                                  </a:rPr>
                                  <m:t>1</m:t>
                                </m:r>
                              </m:sub>
                            </m:sSub>
                            <m:d>
                              <m:dPr>
                                <m:ctrlPr>
                                  <a:rPr lang="de-DE" b="0" i="1" smtClean="0">
                                    <a:latin typeface="Cambria Math" panose="02040503050406030204" pitchFamily="18" charset="0"/>
                                    <a:ea typeface="Cambria Math"/>
                                  </a:rPr>
                                </m:ctrlPr>
                              </m:dPr>
                              <m:e>
                                <m:r>
                                  <a:rPr lang="de-DE" b="0" i="1" smtClean="0">
                                    <a:latin typeface="Cambria Math"/>
                                    <a:ea typeface="Cambria Math"/>
                                  </a:rPr>
                                  <m:t>𝑡</m:t>
                                </m:r>
                              </m:e>
                            </m:d>
                            <m:r>
                              <a:rPr lang="de-DE" b="0" i="1" smtClean="0">
                                <a:latin typeface="Cambria Math"/>
                                <a:ea typeface="Cambria Math"/>
                              </a:rPr>
                              <m:t>+</m:t>
                            </m:r>
                            <m:r>
                              <a:rPr lang="de-DE" b="0" i="1" smtClean="0">
                                <a:latin typeface="Cambria Math"/>
                                <a:ea typeface="Cambria Math"/>
                              </a:rPr>
                              <m:t>𝑏</m:t>
                            </m:r>
                            <m:sSub>
                              <m:sSubPr>
                                <m:ctrlPr>
                                  <a:rPr lang="de-DE" b="0" i="1" smtClean="0">
                                    <a:latin typeface="Cambria Math" panose="02040503050406030204" pitchFamily="18" charset="0"/>
                                    <a:ea typeface="Cambria Math"/>
                                  </a:rPr>
                                </m:ctrlPr>
                              </m:sSubPr>
                              <m:e>
                                <m:r>
                                  <a:rPr lang="de-DE" b="0" i="1" smtClean="0">
                                    <a:latin typeface="Cambria Math"/>
                                    <a:ea typeface="Cambria Math"/>
                                  </a:rPr>
                                  <m:t>𝑓</m:t>
                                </m:r>
                              </m:e>
                              <m:sub>
                                <m:r>
                                  <a:rPr lang="de-DE" b="0" i="1" smtClean="0">
                                    <a:latin typeface="Cambria Math"/>
                                    <a:ea typeface="Cambria Math"/>
                                  </a:rPr>
                                  <m:t>2</m:t>
                                </m:r>
                              </m:sub>
                            </m:sSub>
                            <m:r>
                              <a:rPr lang="de-DE" b="0" i="1" smtClean="0">
                                <a:latin typeface="Cambria Math"/>
                                <a:ea typeface="Cambria Math"/>
                              </a:rPr>
                              <m:t>(</m:t>
                            </m:r>
                            <m:r>
                              <a:rPr lang="de-DE" b="0" i="1" smtClean="0">
                                <a:latin typeface="Cambria Math"/>
                                <a:ea typeface="Cambria Math"/>
                              </a:rPr>
                              <m:t>𝑡</m:t>
                            </m:r>
                            <m:r>
                              <a:rPr lang="de-DE" b="0" i="1" smtClean="0">
                                <a:latin typeface="Cambria Math"/>
                                <a:ea typeface="Cambria Math"/>
                              </a:rPr>
                              <m:t>)</m:t>
                            </m:r>
                          </m:e>
                        </m:d>
                        <m:sSup>
                          <m:sSupPr>
                            <m:ctrlPr>
                              <a:rPr lang="de-DE" b="0" i="1" smtClean="0">
                                <a:latin typeface="Cambria Math" panose="02040503050406030204" pitchFamily="18" charset="0"/>
                                <a:ea typeface="Cambria Math"/>
                              </a:rPr>
                            </m:ctrlPr>
                          </m:sSupPr>
                          <m:e>
                            <m:r>
                              <a:rPr lang="de-DE" b="0" i="1" smtClean="0">
                                <a:latin typeface="Cambria Math"/>
                                <a:ea typeface="Cambria Math"/>
                              </a:rPr>
                              <m:t>𝑒</m:t>
                            </m:r>
                          </m:e>
                          <m:sup>
                            <m:r>
                              <a:rPr lang="de-DE" b="0" i="1" smtClean="0">
                                <a:latin typeface="Cambria Math"/>
                                <a:ea typeface="Cambria Math"/>
                              </a:rPr>
                              <m:t>−</m:t>
                            </m:r>
                            <m:r>
                              <a:rPr lang="de-DE" b="0" i="1" smtClean="0">
                                <a:latin typeface="Cambria Math"/>
                                <a:ea typeface="Cambria Math"/>
                              </a:rPr>
                              <m:t>𝑖</m:t>
                            </m:r>
                            <m:r>
                              <a:rPr lang="de-DE" b="0" i="1" smtClean="0">
                                <a:latin typeface="Cambria Math"/>
                                <a:ea typeface="Cambria Math"/>
                              </a:rPr>
                              <m:t>𝜔</m:t>
                            </m:r>
                            <m:r>
                              <a:rPr lang="de-DE" b="0" i="1" smtClean="0">
                                <a:latin typeface="Cambria Math"/>
                                <a:ea typeface="Cambria Math"/>
                              </a:rPr>
                              <m:t>𝑡</m:t>
                            </m:r>
                          </m:sup>
                        </m:sSup>
                      </m:e>
                    </m:nary>
                    <m:r>
                      <a:rPr lang="de-DE" b="0" i="1" smtClean="0">
                        <a:latin typeface="Cambria Math"/>
                        <a:ea typeface="Cambria Math"/>
                      </a:rPr>
                      <m:t>𝑑𝑡</m:t>
                    </m:r>
                    <m:r>
                      <a:rPr lang="de-DE" b="0" i="1" smtClean="0">
                        <a:latin typeface="Cambria Math"/>
                        <a:ea typeface="Cambria Math"/>
                      </a:rPr>
                      <m:t>=</m:t>
                    </m:r>
                    <m:r>
                      <a:rPr lang="de-DE" b="0" i="1" smtClean="0">
                        <a:latin typeface="Cambria Math"/>
                        <a:ea typeface="Cambria Math"/>
                      </a:rPr>
                      <m:t>𝑎</m:t>
                    </m:r>
                    <m:sSub>
                      <m:sSubPr>
                        <m:ctrlPr>
                          <a:rPr lang="de-DE" b="0" i="1" smtClean="0">
                            <a:latin typeface="Cambria Math" panose="02040503050406030204" pitchFamily="18" charset="0"/>
                            <a:ea typeface="Cambria Math"/>
                          </a:rPr>
                        </m:ctrlPr>
                      </m:sSubPr>
                      <m:e>
                        <m:acc>
                          <m:accPr>
                            <m:chr m:val="̂"/>
                            <m:ctrlPr>
                              <a:rPr lang="de-DE" i="1">
                                <a:latin typeface="Cambria Math" panose="02040503050406030204" pitchFamily="18" charset="0"/>
                              </a:rPr>
                            </m:ctrlPr>
                          </m:accPr>
                          <m:e>
                            <m:r>
                              <a:rPr lang="de-DE" i="1">
                                <a:latin typeface="Cambria Math" panose="02040503050406030204" pitchFamily="18" charset="0"/>
                              </a:rPr>
                              <m:t>𝑓</m:t>
                            </m:r>
                          </m:e>
                        </m:acc>
                      </m:e>
                      <m:sub>
                        <m:r>
                          <a:rPr lang="de-DE" b="0" i="1" smtClean="0">
                            <a:latin typeface="Cambria Math"/>
                            <a:ea typeface="Cambria Math"/>
                          </a:rPr>
                          <m:t>1</m:t>
                        </m:r>
                      </m:sub>
                    </m:sSub>
                    <m:d>
                      <m:dPr>
                        <m:ctrlPr>
                          <a:rPr lang="de-DE" b="0" i="1" smtClean="0">
                            <a:latin typeface="Cambria Math" panose="02040503050406030204" pitchFamily="18" charset="0"/>
                            <a:ea typeface="Cambria Math"/>
                          </a:rPr>
                        </m:ctrlPr>
                      </m:dPr>
                      <m:e>
                        <m:r>
                          <a:rPr lang="de-DE" b="0" i="1" smtClean="0">
                            <a:latin typeface="Cambria Math"/>
                            <a:ea typeface="Cambria Math"/>
                          </a:rPr>
                          <m:t>𝜔</m:t>
                        </m:r>
                      </m:e>
                    </m:d>
                    <m:r>
                      <a:rPr lang="de-DE" b="0" i="1" smtClean="0">
                        <a:latin typeface="Cambria Math"/>
                        <a:ea typeface="Cambria Math"/>
                      </a:rPr>
                      <m:t>+</m:t>
                    </m:r>
                    <m:r>
                      <a:rPr lang="de-DE" b="0" i="1" smtClean="0">
                        <a:latin typeface="Cambria Math"/>
                        <a:ea typeface="Cambria Math"/>
                      </a:rPr>
                      <m:t>𝑏</m:t>
                    </m:r>
                    <m:sSub>
                      <m:sSubPr>
                        <m:ctrlPr>
                          <a:rPr lang="de-DE" b="0" i="1" smtClean="0">
                            <a:latin typeface="Cambria Math" panose="02040503050406030204" pitchFamily="18" charset="0"/>
                            <a:ea typeface="Cambria Math"/>
                          </a:rPr>
                        </m:ctrlPr>
                      </m:sSubPr>
                      <m:e>
                        <m:acc>
                          <m:accPr>
                            <m:chr m:val="̂"/>
                            <m:ctrlPr>
                              <a:rPr lang="de-DE" i="1">
                                <a:latin typeface="Cambria Math" panose="02040503050406030204" pitchFamily="18" charset="0"/>
                              </a:rPr>
                            </m:ctrlPr>
                          </m:accPr>
                          <m:e>
                            <m:r>
                              <a:rPr lang="de-DE" i="1">
                                <a:latin typeface="Cambria Math" panose="02040503050406030204" pitchFamily="18" charset="0"/>
                              </a:rPr>
                              <m:t>𝑓</m:t>
                            </m:r>
                          </m:e>
                        </m:acc>
                      </m:e>
                      <m:sub>
                        <m:r>
                          <a:rPr lang="de-DE" b="0" i="1" smtClean="0">
                            <a:latin typeface="Cambria Math"/>
                            <a:ea typeface="Cambria Math"/>
                          </a:rPr>
                          <m:t>2</m:t>
                        </m:r>
                      </m:sub>
                    </m:sSub>
                    <m:r>
                      <a:rPr lang="de-DE" b="0" i="1" smtClean="0">
                        <a:latin typeface="Cambria Math"/>
                        <a:ea typeface="Cambria Math"/>
                      </a:rPr>
                      <m:t>(</m:t>
                    </m:r>
                    <m:r>
                      <a:rPr lang="de-DE" b="0" i="1" smtClean="0">
                        <a:latin typeface="Cambria Math"/>
                        <a:ea typeface="Cambria Math"/>
                      </a:rPr>
                      <m:t>𝜔</m:t>
                    </m:r>
                    <m:r>
                      <a:rPr lang="de-DE" b="0" i="1" smtClean="0">
                        <a:latin typeface="Cambria Math"/>
                        <a:ea typeface="Cambria Math"/>
                      </a:rPr>
                      <m:t>) </m:t>
                    </m:r>
                  </m:oMath>
                </a14:m>
                <a:r>
                  <a:rPr lang="en-US" dirty="0">
                    <a:latin typeface="Calibri" panose="020F0502020204030204" pitchFamily="34" charset="0"/>
                    <a:cs typeface="Calibri" panose="020F0502020204030204" pitchFamily="34" charset="0"/>
                  </a:rPr>
                  <a:t>for </a:t>
                </a:r>
                <a14:m>
                  <m:oMath xmlns:m="http://schemas.openxmlformats.org/officeDocument/2006/math">
                    <m:r>
                      <a:rPr lang="de-DE" b="0" i="1" smtClean="0">
                        <a:latin typeface="Cambria Math"/>
                      </a:rPr>
                      <m:t>𝑎</m:t>
                    </m:r>
                    <m:r>
                      <a:rPr lang="de-DE" b="0" i="1" smtClean="0">
                        <a:latin typeface="Cambria Math"/>
                      </a:rPr>
                      <m:t>, </m:t>
                    </m:r>
                    <m:r>
                      <a:rPr lang="de-DE" b="0" i="1" smtClean="0">
                        <a:latin typeface="Cambria Math"/>
                      </a:rPr>
                      <m:t>𝑏</m:t>
                    </m:r>
                    <m:r>
                      <a:rPr lang="de-DE" b="0" i="1" smtClean="0">
                        <a:latin typeface="Cambria Math"/>
                      </a:rPr>
                      <m:t> ∈ </m:t>
                    </m:r>
                    <m:r>
                      <a:rPr lang="de-DE" b="0" i="1" smtClean="0">
                        <a:latin typeface="Cambria Math"/>
                        <a:ea typeface="Cambria Math"/>
                      </a:rPr>
                      <m:t>ℝ</m:t>
                    </m:r>
                  </m:oMath>
                </a14:m>
                <a:endParaRPr lang="en-US" dirty="0">
                  <a:latin typeface="Calibri" panose="020F0502020204030204" pitchFamily="34" charset="0"/>
                  <a:cs typeface="Calibri" panose="020F0502020204030204" pitchFamily="34" charset="0"/>
                </a:endParaRPr>
              </a:p>
            </p:txBody>
          </p:sp>
        </mc:Choice>
        <mc:Fallback xmlns="">
          <p:sp>
            <p:nvSpPr>
              <p:cNvPr id="41" name="Textfeld 40"/>
              <p:cNvSpPr txBox="1">
                <a:spLocks noRot="1" noChangeAspect="1" noMove="1" noResize="1" noEditPoints="1" noAdjustHandles="1" noChangeArrowheads="1" noChangeShapeType="1" noTextEdit="1"/>
              </p:cNvSpPr>
              <p:nvPr/>
            </p:nvSpPr>
            <p:spPr>
              <a:xfrm>
                <a:off x="80212" y="5412909"/>
                <a:ext cx="9096436" cy="443326"/>
              </a:xfrm>
              <a:prstGeom prst="rect">
                <a:avLst/>
              </a:prstGeom>
              <a:blipFill>
                <a:blip r:embed="rId5"/>
                <a:stretch>
                  <a:fillRect l="-536" t="-115068" b="-17945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Textfeld 31"/>
              <p:cNvSpPr txBox="1"/>
              <p:nvPr/>
            </p:nvSpPr>
            <p:spPr>
              <a:xfrm>
                <a:off x="80212" y="4164001"/>
                <a:ext cx="9096436" cy="858825"/>
              </a:xfrm>
              <a:prstGeom prst="rect">
                <a:avLst/>
              </a:prstGeom>
              <a:noFill/>
            </p:spPr>
            <p:txBody>
              <a:bodyPr wrap="square" rtlCol="0">
                <a:spAutoFit/>
              </a:bodyPr>
              <a:lstStyle/>
              <a:p>
                <a:pPr algn="l"/>
                <a:r>
                  <a:rPr lang="en-US" b="1" dirty="0">
                    <a:solidFill>
                      <a:srgbClr val="0000FF"/>
                    </a:solidFill>
                    <a:latin typeface="Calibri" panose="020F0502020204030204" pitchFamily="34" charset="0"/>
                    <a:cs typeface="Calibri" panose="020F0502020204030204" pitchFamily="34" charset="0"/>
                  </a:rPr>
                  <a:t>No loss of information: </a:t>
                </a:r>
                <a:r>
                  <a:rPr lang="en-US" dirty="0">
                    <a:latin typeface="Calibri" panose="020F0502020204030204" pitchFamily="34" charset="0"/>
                    <a:cs typeface="Calibri" panose="020F0502020204030204" pitchFamily="34" charset="0"/>
                  </a:rPr>
                  <a:t>If</a:t>
                </a:r>
                <a14:m>
                  <m:oMath xmlns:m="http://schemas.openxmlformats.org/officeDocument/2006/math">
                    <m:acc>
                      <m:accPr>
                        <m:chr m:val="̂"/>
                        <m:ctrlPr>
                          <a:rPr lang="de-DE" i="1">
                            <a:latin typeface="Cambria Math" panose="02040503050406030204" pitchFamily="18" charset="0"/>
                          </a:rPr>
                        </m:ctrlPr>
                      </m:accPr>
                      <m:e>
                        <m:r>
                          <a:rPr lang="de-DE" i="1">
                            <a:latin typeface="Cambria Math" panose="02040503050406030204" pitchFamily="18" charset="0"/>
                          </a:rPr>
                          <m:t>𝑓</m:t>
                        </m:r>
                      </m:e>
                    </m:acc>
                    <m:d>
                      <m:dPr>
                        <m:ctrlPr>
                          <a:rPr lang="de-DE" b="0" i="1" smtClean="0">
                            <a:latin typeface="Cambria Math" panose="02040503050406030204" pitchFamily="18" charset="0"/>
                          </a:rPr>
                        </m:ctrlPr>
                      </m:dPr>
                      <m:e>
                        <m:r>
                          <a:rPr lang="de-DE" b="0" i="1" smtClean="0">
                            <a:latin typeface="Cambria Math"/>
                            <a:ea typeface="Cambria Math"/>
                          </a:rPr>
                          <m:t>𝜔</m:t>
                        </m:r>
                      </m:e>
                    </m:d>
                    <m:r>
                      <a:rPr lang="de-DE" b="0" i="1" smtClean="0">
                        <a:latin typeface="Cambria Math"/>
                        <a:ea typeface="Cambria Math"/>
                      </a:rPr>
                      <m:t>= </m:t>
                    </m:r>
                    <m:nary>
                      <m:naryPr>
                        <m:limLoc m:val="undOvr"/>
                        <m:ctrlPr>
                          <a:rPr lang="de-DE" b="0" i="1" smtClean="0">
                            <a:latin typeface="Cambria Math" panose="02040503050406030204" pitchFamily="18" charset="0"/>
                            <a:ea typeface="Cambria Math"/>
                          </a:rPr>
                        </m:ctrlPr>
                      </m:naryPr>
                      <m:sub>
                        <m:r>
                          <m:rPr>
                            <m:brk m:alnAt="24"/>
                          </m:rPr>
                          <a:rPr lang="de-DE" b="0" i="1" smtClean="0">
                            <a:latin typeface="Cambria Math"/>
                            <a:ea typeface="Cambria Math"/>
                          </a:rPr>
                          <m:t>−</m:t>
                        </m:r>
                        <m:r>
                          <a:rPr lang="de-DE" b="0" i="1" smtClean="0">
                            <a:latin typeface="Cambria Math"/>
                            <a:ea typeface="Cambria Math"/>
                          </a:rPr>
                          <m:t>∞</m:t>
                        </m:r>
                      </m:sub>
                      <m:sup>
                        <m:r>
                          <a:rPr lang="de-DE" b="0" i="1" smtClean="0">
                            <a:latin typeface="Cambria Math"/>
                            <a:ea typeface="Cambria Math"/>
                          </a:rPr>
                          <m:t>∞</m:t>
                        </m:r>
                      </m:sup>
                      <m:e>
                        <m:r>
                          <a:rPr lang="de-DE" b="0" i="1" smtClean="0">
                            <a:latin typeface="Cambria Math"/>
                            <a:ea typeface="Cambria Math"/>
                          </a:rPr>
                          <m:t>𝑓</m:t>
                        </m:r>
                        <m:d>
                          <m:dPr>
                            <m:ctrlPr>
                              <a:rPr lang="de-DE" b="0" i="1" smtClean="0">
                                <a:latin typeface="Cambria Math" panose="02040503050406030204" pitchFamily="18" charset="0"/>
                                <a:ea typeface="Cambria Math"/>
                              </a:rPr>
                            </m:ctrlPr>
                          </m:dPr>
                          <m:e>
                            <m:r>
                              <a:rPr lang="de-DE" b="0" i="1" smtClean="0">
                                <a:latin typeface="Cambria Math"/>
                                <a:ea typeface="Cambria Math"/>
                              </a:rPr>
                              <m:t>𝑡</m:t>
                            </m:r>
                          </m:e>
                        </m:d>
                        <m:sSup>
                          <m:sSupPr>
                            <m:ctrlPr>
                              <a:rPr lang="de-DE" b="0" i="1" smtClean="0">
                                <a:latin typeface="Cambria Math" panose="02040503050406030204" pitchFamily="18" charset="0"/>
                                <a:ea typeface="Cambria Math"/>
                              </a:rPr>
                            </m:ctrlPr>
                          </m:sSupPr>
                          <m:e>
                            <m:r>
                              <a:rPr lang="de-DE" b="0" i="1" smtClean="0">
                                <a:latin typeface="Cambria Math"/>
                                <a:ea typeface="Cambria Math"/>
                              </a:rPr>
                              <m:t>𝑒</m:t>
                            </m:r>
                          </m:e>
                          <m:sup>
                            <m:r>
                              <a:rPr lang="de-DE" b="0" i="1" smtClean="0">
                                <a:latin typeface="Cambria Math"/>
                                <a:ea typeface="Cambria Math"/>
                              </a:rPr>
                              <m:t>−</m:t>
                            </m:r>
                            <m:r>
                              <a:rPr lang="de-DE" b="0" i="1" smtClean="0">
                                <a:latin typeface="Cambria Math"/>
                                <a:ea typeface="Cambria Math"/>
                              </a:rPr>
                              <m:t>𝑖</m:t>
                            </m:r>
                            <m:r>
                              <a:rPr lang="de-DE" b="0" i="1" smtClean="0">
                                <a:latin typeface="Cambria Math"/>
                                <a:ea typeface="Cambria Math"/>
                              </a:rPr>
                              <m:t>𝜔</m:t>
                            </m:r>
                            <m:r>
                              <a:rPr lang="de-DE" b="0" i="1" smtClean="0">
                                <a:latin typeface="Cambria Math"/>
                                <a:ea typeface="Cambria Math"/>
                              </a:rPr>
                              <m:t>𝑡</m:t>
                            </m:r>
                          </m:sup>
                        </m:sSup>
                      </m:e>
                    </m:nary>
                    <m:r>
                      <a:rPr lang="de-DE" b="0" i="1" smtClean="0">
                        <a:latin typeface="Cambria Math"/>
                        <a:ea typeface="Cambria Math"/>
                      </a:rPr>
                      <m:t>𝑑𝑡</m:t>
                    </m:r>
                    <m:r>
                      <a:rPr lang="de-DE" b="0" i="1" smtClean="0">
                        <a:latin typeface="Cambria Math"/>
                        <a:ea typeface="Cambria Math"/>
                      </a:rPr>
                      <m:t> </m:t>
                    </m:r>
                  </m:oMath>
                </a14:m>
                <a:r>
                  <a:rPr lang="en-US" dirty="0">
                    <a:latin typeface="Calibri" panose="020F0502020204030204" pitchFamily="34" charset="0"/>
                    <a:cs typeface="Calibri" panose="020F0502020204030204" pitchFamily="34" charset="0"/>
                  </a:rPr>
                  <a:t> exists, than </a:t>
                </a:r>
                <a14:m>
                  <m:oMath xmlns:m="http://schemas.openxmlformats.org/officeDocument/2006/math">
                    <m:r>
                      <a:rPr lang="de-DE" b="0" i="1" smtClean="0">
                        <a:latin typeface="Cambria Math"/>
                        <a:ea typeface="Cambria Math"/>
                      </a:rPr>
                      <m:t>𝑓</m:t>
                    </m:r>
                    <m:d>
                      <m:dPr>
                        <m:ctrlPr>
                          <a:rPr lang="de-DE" b="0" i="1" smtClean="0">
                            <a:latin typeface="Cambria Math" panose="02040503050406030204" pitchFamily="18" charset="0"/>
                            <a:ea typeface="Cambria Math"/>
                          </a:rPr>
                        </m:ctrlPr>
                      </m:dPr>
                      <m:e>
                        <m:r>
                          <a:rPr lang="de-DE" b="0" i="1" smtClean="0">
                            <a:latin typeface="Cambria Math"/>
                            <a:ea typeface="Cambria Math"/>
                          </a:rPr>
                          <m:t>𝑡</m:t>
                        </m:r>
                      </m:e>
                    </m:d>
                    <m:r>
                      <a:rPr lang="de-DE" i="1">
                        <a:latin typeface="Cambria Math"/>
                        <a:ea typeface="Cambria Math"/>
                      </a:rPr>
                      <m:t>=</m:t>
                    </m:r>
                    <m:box>
                      <m:boxPr>
                        <m:ctrlPr>
                          <a:rPr lang="de-DE" i="1" smtClean="0">
                            <a:latin typeface="Cambria Math" panose="02040503050406030204" pitchFamily="18" charset="0"/>
                            <a:ea typeface="Cambria Math"/>
                          </a:rPr>
                        </m:ctrlPr>
                      </m:boxPr>
                      <m:e>
                        <m:argPr>
                          <m:argSz m:val="-1"/>
                        </m:argPr>
                        <m:f>
                          <m:fPr>
                            <m:ctrlPr>
                              <a:rPr lang="de-DE" i="1" smtClean="0">
                                <a:latin typeface="Cambria Math" panose="02040503050406030204" pitchFamily="18" charset="0"/>
                                <a:ea typeface="Cambria Math"/>
                              </a:rPr>
                            </m:ctrlPr>
                          </m:fPr>
                          <m:num>
                            <m:r>
                              <a:rPr lang="de-DE" b="0" i="1" smtClean="0">
                                <a:latin typeface="Cambria Math"/>
                                <a:ea typeface="Cambria Math"/>
                              </a:rPr>
                              <m:t>1</m:t>
                            </m:r>
                          </m:num>
                          <m:den>
                            <m:r>
                              <a:rPr lang="de-DE" b="0" i="1" smtClean="0">
                                <a:latin typeface="Cambria Math"/>
                                <a:ea typeface="Cambria Math"/>
                              </a:rPr>
                              <m:t>2</m:t>
                            </m:r>
                            <m:r>
                              <a:rPr lang="de-DE" b="0" i="1" smtClean="0">
                                <a:latin typeface="Cambria Math"/>
                                <a:ea typeface="Cambria Math"/>
                              </a:rPr>
                              <m:t>𝜋</m:t>
                            </m:r>
                          </m:den>
                        </m:f>
                      </m:e>
                    </m:box>
                    <m:r>
                      <a:rPr lang="de-DE" i="1">
                        <a:latin typeface="Cambria Math"/>
                        <a:ea typeface="Cambria Math"/>
                      </a:rPr>
                      <m:t> </m:t>
                    </m:r>
                    <m:nary>
                      <m:naryPr>
                        <m:limLoc m:val="undOvr"/>
                        <m:ctrlPr>
                          <a:rPr lang="de-DE" i="1" smtClean="0">
                            <a:latin typeface="Cambria Math" panose="02040503050406030204" pitchFamily="18" charset="0"/>
                            <a:ea typeface="Cambria Math"/>
                          </a:rPr>
                        </m:ctrlPr>
                      </m:naryPr>
                      <m:sub>
                        <m:r>
                          <m:rPr>
                            <m:brk m:alnAt="24"/>
                          </m:rPr>
                          <a:rPr lang="de-DE" b="0" i="1" smtClean="0">
                            <a:latin typeface="Cambria Math"/>
                            <a:ea typeface="Cambria Math"/>
                          </a:rPr>
                          <m:t>−</m:t>
                        </m:r>
                        <m:r>
                          <a:rPr lang="de-DE" b="0" i="1" smtClean="0">
                            <a:latin typeface="Cambria Math"/>
                            <a:ea typeface="Cambria Math"/>
                          </a:rPr>
                          <m:t>∞</m:t>
                        </m:r>
                      </m:sub>
                      <m:sup>
                        <m:r>
                          <a:rPr lang="de-DE" i="1" smtClean="0">
                            <a:latin typeface="Cambria Math"/>
                            <a:ea typeface="Cambria Math"/>
                          </a:rPr>
                          <m:t>∞</m:t>
                        </m:r>
                      </m:sup>
                      <m:e>
                        <m:acc>
                          <m:accPr>
                            <m:chr m:val="̂"/>
                            <m:ctrlPr>
                              <a:rPr lang="de-DE" i="1">
                                <a:latin typeface="Cambria Math" panose="02040503050406030204" pitchFamily="18" charset="0"/>
                              </a:rPr>
                            </m:ctrlPr>
                          </m:accPr>
                          <m:e>
                            <m:r>
                              <a:rPr lang="de-DE" i="1">
                                <a:latin typeface="Cambria Math" panose="02040503050406030204" pitchFamily="18" charset="0"/>
                              </a:rPr>
                              <m:t>𝑓</m:t>
                            </m:r>
                          </m:e>
                        </m:acc>
                        <m:d>
                          <m:dPr>
                            <m:ctrlPr>
                              <a:rPr lang="de-DE" b="0" i="1" smtClean="0">
                                <a:latin typeface="Cambria Math" panose="02040503050406030204" pitchFamily="18" charset="0"/>
                                <a:ea typeface="Cambria Math"/>
                              </a:rPr>
                            </m:ctrlPr>
                          </m:dPr>
                          <m:e>
                            <m:r>
                              <a:rPr lang="de-DE" b="0" i="1" smtClean="0">
                                <a:latin typeface="Cambria Math"/>
                                <a:ea typeface="Cambria Math"/>
                              </a:rPr>
                              <m:t>𝜔</m:t>
                            </m:r>
                          </m:e>
                        </m:d>
                      </m:e>
                    </m:nary>
                    <m:sSup>
                      <m:sSupPr>
                        <m:ctrlPr>
                          <a:rPr lang="de-DE" i="1" smtClean="0">
                            <a:latin typeface="Cambria Math" panose="02040503050406030204" pitchFamily="18" charset="0"/>
                            <a:ea typeface="Cambria Math"/>
                          </a:rPr>
                        </m:ctrlPr>
                      </m:sSupPr>
                      <m:e>
                        <m:r>
                          <a:rPr lang="de-DE" b="0" i="1" smtClean="0">
                            <a:latin typeface="Cambria Math"/>
                            <a:ea typeface="Cambria Math"/>
                          </a:rPr>
                          <m:t>𝑒</m:t>
                        </m:r>
                      </m:e>
                      <m:sup>
                        <m:r>
                          <a:rPr lang="de-DE" b="0" i="1" smtClean="0">
                            <a:latin typeface="Cambria Math"/>
                            <a:ea typeface="Cambria Math"/>
                          </a:rPr>
                          <m:t>𝑖</m:t>
                        </m:r>
                        <m:r>
                          <a:rPr lang="de-DE" b="0" i="1" smtClean="0">
                            <a:latin typeface="Cambria Math"/>
                            <a:ea typeface="Cambria Math"/>
                          </a:rPr>
                          <m:t>𝜔</m:t>
                        </m:r>
                        <m:r>
                          <a:rPr lang="de-DE" b="0" i="1" smtClean="0">
                            <a:latin typeface="Cambria Math"/>
                            <a:ea typeface="Cambria Math"/>
                          </a:rPr>
                          <m:t>𝑡</m:t>
                        </m:r>
                      </m:sup>
                    </m:sSup>
                    <m:r>
                      <a:rPr lang="de-DE" b="0" i="1" smtClean="0">
                        <a:latin typeface="Cambria Math"/>
                        <a:ea typeface="Cambria Math"/>
                      </a:rPr>
                      <m:t>𝑑</m:t>
                    </m:r>
                    <m:r>
                      <a:rPr lang="de-DE" b="0" i="1" smtClean="0">
                        <a:latin typeface="Cambria Math"/>
                        <a:ea typeface="Cambria Math"/>
                      </a:rPr>
                      <m:t>𝜔</m:t>
                    </m:r>
                  </m:oMath>
                </a14:m>
                <a:endParaRPr lang="en-US" i="1" dirty="0">
                  <a:latin typeface="Calibri" panose="020F0502020204030204" pitchFamily="34" charset="0"/>
                  <a:cs typeface="Calibri" panose="020F0502020204030204" pitchFamily="34" charset="0"/>
                </a:endParaRPr>
              </a:p>
              <a:p>
                <a:pPr algn="l"/>
                <a:r>
                  <a:rPr lang="en-US" dirty="0">
                    <a:latin typeface="Calibri" panose="020F0502020204030204" pitchFamily="34" charset="0"/>
                    <a:cs typeface="Calibri" panose="020F0502020204030204" pitchFamily="34" charset="0"/>
                    <a:sym typeface="Symbol"/>
                  </a:rPr>
                  <a:t> </a:t>
                </a:r>
                <a:r>
                  <a:rPr lang="en-US" dirty="0">
                    <a:latin typeface="Calibri" panose="020F0502020204030204" pitchFamily="34" charset="0"/>
                    <a:cs typeface="Calibri" panose="020F0502020204030204" pitchFamily="34" charset="0"/>
                  </a:rPr>
                  <a:t>the original function </a:t>
                </a:r>
                <a:r>
                  <a:rPr lang="en-US" i="1" dirty="0">
                    <a:latin typeface="Calibri" panose="020F0502020204030204" pitchFamily="34" charset="0"/>
                    <a:cs typeface="Calibri" panose="020F0502020204030204" pitchFamily="34" charset="0"/>
                  </a:rPr>
                  <a:t>f(t)</a:t>
                </a:r>
                <a:r>
                  <a:rPr lang="en-US" dirty="0">
                    <a:latin typeface="Calibri" panose="020F0502020204030204" pitchFamily="34" charset="0"/>
                    <a:cs typeface="Calibri" panose="020F0502020204030204" pitchFamily="34" charset="0"/>
                  </a:rPr>
                  <a:t> is ‘recovered’, or ‘you neither gain nor lose information’</a:t>
                </a:r>
              </a:p>
            </p:txBody>
          </p:sp>
        </mc:Choice>
        <mc:Fallback xmlns="">
          <p:sp>
            <p:nvSpPr>
              <p:cNvPr id="32" name="Textfeld 31"/>
              <p:cNvSpPr txBox="1">
                <a:spLocks noRot="1" noChangeAspect="1" noMove="1" noResize="1" noEditPoints="1" noAdjustHandles="1" noChangeArrowheads="1" noChangeShapeType="1" noTextEdit="1"/>
              </p:cNvSpPr>
              <p:nvPr/>
            </p:nvSpPr>
            <p:spPr>
              <a:xfrm>
                <a:off x="80212" y="4164001"/>
                <a:ext cx="9096436" cy="858825"/>
              </a:xfrm>
              <a:prstGeom prst="rect">
                <a:avLst/>
              </a:prstGeom>
              <a:blipFill>
                <a:blip r:embed="rId6"/>
                <a:stretch>
                  <a:fillRect l="-536" t="-59574" b="-4468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Text Box 21">
                <a:extLst>
                  <a:ext uri="{FF2B5EF4-FFF2-40B4-BE49-F238E27FC236}">
                    <a16:creationId xmlns:a16="http://schemas.microsoft.com/office/drawing/2014/main" id="{B81200F3-4A7C-43C0-A6BB-21A922F2285D}"/>
                  </a:ext>
                </a:extLst>
              </p:cNvPr>
              <p:cNvSpPr txBox="1">
                <a:spLocks noChangeArrowheads="1"/>
              </p:cNvSpPr>
              <p:nvPr/>
            </p:nvSpPr>
            <p:spPr bwMode="auto">
              <a:xfrm>
                <a:off x="-1" y="882288"/>
                <a:ext cx="4766554" cy="781881"/>
              </a:xfrm>
              <a:prstGeom prst="rect">
                <a:avLst/>
              </a:prstGeom>
              <a:noFill/>
              <a:ln>
                <a:noFill/>
              </a:ln>
              <a:effectLst/>
              <a:extLst>
                <a:ext uri="{909E8E84-426E-40DD-AFC4-6F175D3DCCD1}">
                  <a14:hiddenFill>
                    <a:solidFill>
                      <a:schemeClr val="accent1"/>
                    </a:solidFill>
                  </a14:hiddenFill>
                </a:ext>
                <a:ext uri="{91240B29-F687-4F45-9708-019B960494DF}">
                  <a14:hiddenLine w="15875" algn="ctr">
                    <a:solidFill>
                      <a:schemeClr val="tx1"/>
                    </a:solidFill>
                    <a:miter lim="800000"/>
                    <a:headEnd/>
                    <a:tailEnd/>
                  </a14:hiddenLine>
                </a:ext>
                <a:ext uri="{AF507438-7753-43E0-B8FC-AC1667EBCBE1}">
                  <a14:hiddenEffects>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b="1" dirty="0">
                    <a:solidFill>
                      <a:srgbClr val="0000FF"/>
                    </a:solidFill>
                    <a:latin typeface="Calibri" panose="020F0502020204030204" pitchFamily="34" charset="0"/>
                    <a:cs typeface="Calibri" panose="020F0502020204030204" pitchFamily="34" charset="0"/>
                  </a:rPr>
                  <a:t>Fourier Transform.: </a:t>
                </a:r>
                <a14:m>
                  <m:oMath xmlns:m="http://schemas.openxmlformats.org/officeDocument/2006/math">
                    <m:acc>
                      <m:accPr>
                        <m:chr m:val="̂"/>
                        <m:ctrlPr>
                          <a:rPr lang="en-GB" sz="1800" i="1" smtClean="0">
                            <a:solidFill>
                              <a:srgbClr val="000000"/>
                            </a:solidFill>
                            <a:latin typeface="Cambria Math" panose="02040503050406030204" pitchFamily="18" charset="0"/>
                          </a:rPr>
                        </m:ctrlPr>
                      </m:accPr>
                      <m:e>
                        <m:r>
                          <a:rPr lang="de-DE" sz="1800" b="0" i="1" smtClean="0">
                            <a:solidFill>
                              <a:srgbClr val="000000"/>
                            </a:solidFill>
                            <a:latin typeface="Cambria Math" panose="02040503050406030204" pitchFamily="18" charset="0"/>
                          </a:rPr>
                          <m:t>𝑓</m:t>
                        </m:r>
                      </m:e>
                    </m:acc>
                    <m:r>
                      <a:rPr lang="en-GB" sz="1800" i="1">
                        <a:solidFill>
                          <a:srgbClr val="000000"/>
                        </a:solidFill>
                        <a:latin typeface="Cambria Math" panose="02040503050406030204" pitchFamily="18" charset="0"/>
                      </a:rPr>
                      <m:t>(</m:t>
                    </m:r>
                    <m:r>
                      <a:rPr lang="en-GB" sz="1800" i="1">
                        <a:solidFill>
                          <a:srgbClr val="000000"/>
                        </a:solidFill>
                        <a:latin typeface="Cambria Math" panose="02040503050406030204" pitchFamily="18" charset="0"/>
                      </a:rPr>
                      <m:t>𝜔</m:t>
                    </m:r>
                    <m:r>
                      <a:rPr lang="en-GB" sz="1800" i="1">
                        <a:solidFill>
                          <a:srgbClr val="000000"/>
                        </a:solidFill>
                        <a:latin typeface="Cambria Math" panose="02040503050406030204" pitchFamily="18" charset="0"/>
                      </a:rPr>
                      <m:t>)≡</m:t>
                    </m:r>
                    <m:nary>
                      <m:naryPr>
                        <m:limLoc m:val="undOvr"/>
                        <m:ctrlPr>
                          <a:rPr lang="en-GB" sz="1800" i="1">
                            <a:solidFill>
                              <a:srgbClr val="000000"/>
                            </a:solidFill>
                            <a:latin typeface="Cambria Math" panose="02040503050406030204" pitchFamily="18" charset="0"/>
                          </a:rPr>
                        </m:ctrlPr>
                      </m:naryPr>
                      <m:sub>
                        <m:r>
                          <a:rPr lang="en-GB" sz="1800" i="1">
                            <a:solidFill>
                              <a:srgbClr val="000000"/>
                            </a:solidFill>
                            <a:latin typeface="Cambria Math" panose="02040503050406030204" pitchFamily="18" charset="0"/>
                          </a:rPr>
                          <m:t>−∞</m:t>
                        </m:r>
                      </m:sub>
                      <m:sup>
                        <m:r>
                          <a:rPr lang="en-GB" sz="1800" i="1">
                            <a:solidFill>
                              <a:srgbClr val="000000"/>
                            </a:solidFill>
                            <a:latin typeface="Cambria Math" panose="02040503050406030204" pitchFamily="18" charset="0"/>
                          </a:rPr>
                          <m:t>∞</m:t>
                        </m:r>
                      </m:sup>
                      <m:e>
                        <m:r>
                          <a:rPr lang="en-GB" sz="1800" i="1">
                            <a:solidFill>
                              <a:srgbClr val="000000"/>
                            </a:solidFill>
                            <a:latin typeface="Cambria Math" panose="02040503050406030204" pitchFamily="18" charset="0"/>
                          </a:rPr>
                          <m:t>𝑓</m:t>
                        </m:r>
                        <m:r>
                          <a:rPr lang="en-GB" sz="1800" i="1">
                            <a:solidFill>
                              <a:srgbClr val="000000"/>
                            </a:solidFill>
                            <a:latin typeface="Cambria Math" panose="02040503050406030204" pitchFamily="18" charset="0"/>
                          </a:rPr>
                          <m:t>(</m:t>
                        </m:r>
                        <m:r>
                          <a:rPr lang="en-GB" sz="1800" i="1">
                            <a:solidFill>
                              <a:srgbClr val="000000"/>
                            </a:solidFill>
                            <a:latin typeface="Cambria Math" panose="02040503050406030204" pitchFamily="18" charset="0"/>
                          </a:rPr>
                          <m:t>𝑡</m:t>
                        </m:r>
                        <m:r>
                          <a:rPr lang="en-GB" sz="1800" i="1">
                            <a:solidFill>
                              <a:srgbClr val="000000"/>
                            </a:solidFill>
                            <a:latin typeface="Cambria Math" panose="02040503050406030204" pitchFamily="18" charset="0"/>
                          </a:rPr>
                          <m:t>)</m:t>
                        </m:r>
                        <m:sSup>
                          <m:sSupPr>
                            <m:ctrlPr>
                              <a:rPr lang="en-GB" sz="1800" i="1">
                                <a:solidFill>
                                  <a:srgbClr val="000000"/>
                                </a:solidFill>
                                <a:latin typeface="Cambria Math" panose="02040503050406030204" pitchFamily="18" charset="0"/>
                              </a:rPr>
                            </m:ctrlPr>
                          </m:sSupPr>
                          <m:e>
                            <m:r>
                              <a:rPr lang="en-GB" sz="1800" i="1">
                                <a:solidFill>
                                  <a:srgbClr val="000000"/>
                                </a:solidFill>
                                <a:latin typeface="Cambria Math" panose="02040503050406030204" pitchFamily="18" charset="0"/>
                              </a:rPr>
                              <m:t>𝑒</m:t>
                            </m:r>
                          </m:e>
                          <m:sup>
                            <m:r>
                              <a:rPr lang="en-GB" sz="1800" i="1">
                                <a:solidFill>
                                  <a:srgbClr val="000000"/>
                                </a:solidFill>
                                <a:latin typeface="Cambria Math" panose="02040503050406030204" pitchFamily="18" charset="0"/>
                              </a:rPr>
                              <m:t>−</m:t>
                            </m:r>
                            <m:r>
                              <a:rPr lang="en-GB" sz="1800" i="1">
                                <a:solidFill>
                                  <a:srgbClr val="000000"/>
                                </a:solidFill>
                                <a:latin typeface="Cambria Math" panose="02040503050406030204" pitchFamily="18" charset="0"/>
                              </a:rPr>
                              <m:t>𝑖</m:t>
                            </m:r>
                            <m:r>
                              <a:rPr lang="en-GB" sz="1800" i="1">
                                <a:solidFill>
                                  <a:srgbClr val="000000"/>
                                </a:solidFill>
                                <a:latin typeface="Cambria Math" panose="02040503050406030204" pitchFamily="18" charset="0"/>
                              </a:rPr>
                              <m:t>𝜔</m:t>
                            </m:r>
                            <m:r>
                              <a:rPr lang="en-GB" sz="1800" i="1">
                                <a:solidFill>
                                  <a:srgbClr val="000000"/>
                                </a:solidFill>
                                <a:latin typeface="Cambria Math" panose="02040503050406030204" pitchFamily="18" charset="0"/>
                              </a:rPr>
                              <m:t>𝑡</m:t>
                            </m:r>
                          </m:sup>
                        </m:sSup>
                        <m:r>
                          <a:rPr lang="en-GB" sz="1800" i="1">
                            <a:solidFill>
                              <a:srgbClr val="000000"/>
                            </a:solidFill>
                            <a:latin typeface="Cambria Math" panose="02040503050406030204" pitchFamily="18" charset="0"/>
                          </a:rPr>
                          <m:t>𝑑𝑡</m:t>
                        </m:r>
                      </m:e>
                    </m:nary>
                  </m:oMath>
                </a14:m>
                <a:endParaRPr lang="en-US" b="1" dirty="0">
                  <a:solidFill>
                    <a:srgbClr val="0000FF"/>
                  </a:solidFill>
                  <a:latin typeface="Calibri" panose="020F0502020204030204" pitchFamily="34" charset="0"/>
                  <a:cs typeface="Calibri" panose="020F0502020204030204" pitchFamily="34" charset="0"/>
                </a:endParaRPr>
              </a:p>
              <a:p>
                <a:pPr algn="l" eaLnBrk="1" hangingPunct="1">
                  <a:spcBef>
                    <a:spcPts val="0"/>
                  </a:spcBef>
                  <a:buFont typeface="Wingdings" pitchFamily="2" charset="2"/>
                  <a:buNone/>
                </a:pPr>
                <a:r>
                  <a:rPr lang="en-US" dirty="0">
                    <a:latin typeface="Calibri" panose="020F0502020204030204" pitchFamily="34" charset="0"/>
                    <a:cs typeface="Calibri" panose="020F0502020204030204" pitchFamily="34" charset="0"/>
                  </a:rPr>
                  <a:t>tech. </a:t>
                </a:r>
                <a:r>
                  <a:rPr lang="en-US" i="1" dirty="0">
                    <a:latin typeface="Calibri" panose="020F0502020204030204" pitchFamily="34" charset="0"/>
                    <a:cs typeface="Calibri" panose="020F0502020204030204" pitchFamily="34" charset="0"/>
                  </a:rPr>
                  <a:t>DFT(f)</a:t>
                </a:r>
                <a:endParaRPr lang="en-US" sz="2200" i="1" dirty="0">
                  <a:solidFill>
                    <a:srgbClr val="3333CC"/>
                  </a:solidFill>
                  <a:latin typeface="Calibri" panose="020F0502020204030204" pitchFamily="34" charset="0"/>
                  <a:cs typeface="Calibri" panose="020F0502020204030204" pitchFamily="34" charset="0"/>
                </a:endParaRPr>
              </a:p>
            </p:txBody>
          </p:sp>
        </mc:Choice>
        <mc:Fallback xmlns="">
          <p:sp>
            <p:nvSpPr>
              <p:cNvPr id="26" name="Text Box 21">
                <a:extLst>
                  <a:ext uri="{FF2B5EF4-FFF2-40B4-BE49-F238E27FC236}">
                    <a16:creationId xmlns:a16="http://schemas.microsoft.com/office/drawing/2014/main" id="{B81200F3-4A7C-43C0-A6BB-21A922F2285D}"/>
                  </a:ext>
                </a:extLst>
              </p:cNvPr>
              <p:cNvSpPr txBox="1">
                <a:spLocks noRot="1" noChangeAspect="1" noMove="1" noResize="1" noEditPoints="1" noAdjustHandles="1" noChangeArrowheads="1" noChangeShapeType="1" noTextEdit="1"/>
              </p:cNvSpPr>
              <p:nvPr/>
            </p:nvSpPr>
            <p:spPr bwMode="auto">
              <a:xfrm>
                <a:off x="-1" y="882288"/>
                <a:ext cx="4766554" cy="781881"/>
              </a:xfrm>
              <a:prstGeom prst="rect">
                <a:avLst/>
              </a:prstGeom>
              <a:blipFill>
                <a:blip r:embed="rId7"/>
                <a:stretch>
                  <a:fillRect l="-1023" t="-65625" b="-5937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7" name="Text Box 21">
                <a:extLst>
                  <a:ext uri="{FF2B5EF4-FFF2-40B4-BE49-F238E27FC236}">
                    <a16:creationId xmlns:a16="http://schemas.microsoft.com/office/drawing/2014/main" id="{01553CA2-9B50-4EE9-A377-09CB5A919C9C}"/>
                  </a:ext>
                </a:extLst>
              </p:cNvPr>
              <p:cNvSpPr txBox="1">
                <a:spLocks noChangeArrowheads="1"/>
              </p:cNvSpPr>
              <p:nvPr/>
            </p:nvSpPr>
            <p:spPr bwMode="auto">
              <a:xfrm>
                <a:off x="4896543" y="839543"/>
                <a:ext cx="4059153" cy="823495"/>
              </a:xfrm>
              <a:prstGeom prst="rect">
                <a:avLst/>
              </a:prstGeom>
              <a:noFill/>
              <a:ln>
                <a:noFill/>
              </a:ln>
              <a:effectLst/>
              <a:extLst>
                <a:ext uri="{909E8E84-426E-40DD-AFC4-6F175D3DCCD1}">
                  <a14:hiddenFill>
                    <a:solidFill>
                      <a:schemeClr val="accent1"/>
                    </a:solidFill>
                  </a14:hiddenFill>
                </a:ext>
                <a:ext uri="{91240B29-F687-4F45-9708-019B960494DF}">
                  <a14:hiddenLine w="15875" algn="ctr">
                    <a:solidFill>
                      <a:schemeClr val="tx1"/>
                    </a:solidFill>
                    <a:miter lim="800000"/>
                    <a:headEnd/>
                    <a:tailEnd/>
                  </a14:hiddenLine>
                </a:ext>
                <a:ext uri="{AF507438-7753-43E0-B8FC-AC1667EBCBE1}">
                  <a14:hiddenEffects>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b="1" dirty="0">
                    <a:solidFill>
                      <a:srgbClr val="0000FF"/>
                    </a:solidFill>
                    <a:latin typeface="Calibri" panose="020F0502020204030204" pitchFamily="34" charset="0"/>
                    <a:cs typeface="Calibri" panose="020F0502020204030204" pitchFamily="34" charset="0"/>
                  </a:rPr>
                  <a:t>Inv. F. T.: </a:t>
                </a:r>
                <a14:m>
                  <m:oMath xmlns:m="http://schemas.openxmlformats.org/officeDocument/2006/math">
                    <m:r>
                      <a:rPr lang="en-GB" sz="1800" i="1" smtClean="0">
                        <a:solidFill>
                          <a:srgbClr val="000000"/>
                        </a:solidFill>
                        <a:latin typeface="Cambria Math" panose="02040503050406030204" pitchFamily="18" charset="0"/>
                      </a:rPr>
                      <m:t>𝑓</m:t>
                    </m:r>
                    <m:r>
                      <a:rPr lang="en-GB" sz="1800" i="1" smtClean="0">
                        <a:solidFill>
                          <a:srgbClr val="000000"/>
                        </a:solidFill>
                        <a:latin typeface="Cambria Math" panose="02040503050406030204" pitchFamily="18" charset="0"/>
                      </a:rPr>
                      <m:t>(</m:t>
                    </m:r>
                    <m:r>
                      <a:rPr lang="en-GB" sz="1800" i="1" smtClean="0">
                        <a:solidFill>
                          <a:srgbClr val="000000"/>
                        </a:solidFill>
                        <a:latin typeface="Cambria Math" panose="02040503050406030204" pitchFamily="18" charset="0"/>
                      </a:rPr>
                      <m:t>𝑡</m:t>
                    </m:r>
                    <m:r>
                      <a:rPr lang="en-GB" sz="1800" i="1" smtClean="0">
                        <a:solidFill>
                          <a:srgbClr val="000000"/>
                        </a:solidFill>
                        <a:latin typeface="Cambria Math" panose="02040503050406030204" pitchFamily="18" charset="0"/>
                      </a:rPr>
                      <m:t>)≡</m:t>
                    </m:r>
                    <m:f>
                      <m:fPr>
                        <m:ctrlPr>
                          <a:rPr lang="en-GB" sz="1800" i="1">
                            <a:solidFill>
                              <a:srgbClr val="000000"/>
                            </a:solidFill>
                            <a:latin typeface="Cambria Math" panose="02040503050406030204" pitchFamily="18" charset="0"/>
                          </a:rPr>
                        </m:ctrlPr>
                      </m:fPr>
                      <m:num>
                        <m:r>
                          <a:rPr lang="en-GB" sz="1800" i="1">
                            <a:solidFill>
                              <a:srgbClr val="000000"/>
                            </a:solidFill>
                            <a:latin typeface="Cambria Math" panose="02040503050406030204" pitchFamily="18" charset="0"/>
                          </a:rPr>
                          <m:t>1</m:t>
                        </m:r>
                      </m:num>
                      <m:den>
                        <m:r>
                          <a:rPr lang="en-GB" sz="1800" i="1">
                            <a:solidFill>
                              <a:srgbClr val="000000"/>
                            </a:solidFill>
                            <a:latin typeface="Cambria Math" panose="02040503050406030204" pitchFamily="18" charset="0"/>
                          </a:rPr>
                          <m:t>2</m:t>
                        </m:r>
                        <m:r>
                          <a:rPr lang="en-GB" sz="1800" i="1">
                            <a:solidFill>
                              <a:srgbClr val="000000"/>
                            </a:solidFill>
                            <a:latin typeface="Cambria Math" panose="02040503050406030204" pitchFamily="18" charset="0"/>
                          </a:rPr>
                          <m:t>𝜋</m:t>
                        </m:r>
                      </m:den>
                    </m:f>
                    <m:nary>
                      <m:naryPr>
                        <m:limLoc m:val="undOvr"/>
                        <m:ctrlPr>
                          <a:rPr lang="en-GB" sz="1800" i="1">
                            <a:solidFill>
                              <a:srgbClr val="000000"/>
                            </a:solidFill>
                            <a:latin typeface="Cambria Math" panose="02040503050406030204" pitchFamily="18" charset="0"/>
                          </a:rPr>
                        </m:ctrlPr>
                      </m:naryPr>
                      <m:sub>
                        <m:r>
                          <a:rPr lang="en-GB" sz="1800" i="1">
                            <a:solidFill>
                              <a:srgbClr val="000000"/>
                            </a:solidFill>
                            <a:latin typeface="Cambria Math" panose="02040503050406030204" pitchFamily="18" charset="0"/>
                          </a:rPr>
                          <m:t>−∞</m:t>
                        </m:r>
                      </m:sub>
                      <m:sup>
                        <m:r>
                          <a:rPr lang="en-GB" sz="1800" i="1">
                            <a:solidFill>
                              <a:srgbClr val="000000"/>
                            </a:solidFill>
                            <a:latin typeface="Cambria Math" panose="02040503050406030204" pitchFamily="18" charset="0"/>
                          </a:rPr>
                          <m:t>∞</m:t>
                        </m:r>
                      </m:sup>
                      <m:e>
                        <m:acc>
                          <m:accPr>
                            <m:chr m:val="̂"/>
                            <m:ctrlPr>
                              <a:rPr lang="en-GB" sz="1800" i="1" smtClean="0">
                                <a:solidFill>
                                  <a:srgbClr val="000000"/>
                                </a:solidFill>
                                <a:latin typeface="Cambria Math" panose="02040503050406030204" pitchFamily="18" charset="0"/>
                              </a:rPr>
                            </m:ctrlPr>
                          </m:accPr>
                          <m:e>
                            <m:r>
                              <a:rPr lang="de-DE" sz="1800" b="0" i="1" smtClean="0">
                                <a:solidFill>
                                  <a:srgbClr val="000000"/>
                                </a:solidFill>
                                <a:latin typeface="Cambria Math" panose="02040503050406030204" pitchFamily="18" charset="0"/>
                              </a:rPr>
                              <m:t>𝑓</m:t>
                            </m:r>
                          </m:e>
                        </m:acc>
                        <m:r>
                          <a:rPr lang="en-GB" sz="1800" i="1" smtClean="0">
                            <a:solidFill>
                              <a:srgbClr val="000000"/>
                            </a:solidFill>
                            <a:latin typeface="Cambria Math" panose="02040503050406030204" pitchFamily="18" charset="0"/>
                          </a:rPr>
                          <m:t> </m:t>
                        </m:r>
                        <m:r>
                          <a:rPr lang="en-GB" sz="1800" i="1">
                            <a:solidFill>
                              <a:srgbClr val="000000"/>
                            </a:solidFill>
                            <a:latin typeface="Cambria Math" panose="02040503050406030204" pitchFamily="18" charset="0"/>
                          </a:rPr>
                          <m:t>(</m:t>
                        </m:r>
                        <m:r>
                          <a:rPr lang="en-GB" sz="1800" i="1">
                            <a:solidFill>
                              <a:srgbClr val="000000"/>
                            </a:solidFill>
                            <a:latin typeface="Cambria Math" panose="02040503050406030204" pitchFamily="18" charset="0"/>
                          </a:rPr>
                          <m:t>𝜔</m:t>
                        </m:r>
                        <m:r>
                          <a:rPr lang="en-GB" sz="1800" i="1">
                            <a:solidFill>
                              <a:srgbClr val="000000"/>
                            </a:solidFill>
                            <a:latin typeface="Cambria Math" panose="02040503050406030204" pitchFamily="18" charset="0"/>
                          </a:rPr>
                          <m:t>)</m:t>
                        </m:r>
                        <m:sSup>
                          <m:sSupPr>
                            <m:ctrlPr>
                              <a:rPr lang="en-GB" sz="1800" i="1">
                                <a:solidFill>
                                  <a:srgbClr val="000000"/>
                                </a:solidFill>
                                <a:latin typeface="Cambria Math" panose="02040503050406030204" pitchFamily="18" charset="0"/>
                              </a:rPr>
                            </m:ctrlPr>
                          </m:sSupPr>
                          <m:e>
                            <m:r>
                              <a:rPr lang="en-GB" sz="1800" i="1">
                                <a:solidFill>
                                  <a:srgbClr val="000000"/>
                                </a:solidFill>
                                <a:latin typeface="Cambria Math" panose="02040503050406030204" pitchFamily="18" charset="0"/>
                              </a:rPr>
                              <m:t>𝑒</m:t>
                            </m:r>
                          </m:e>
                          <m:sup>
                            <m:r>
                              <a:rPr lang="en-GB" sz="1800" i="1">
                                <a:solidFill>
                                  <a:srgbClr val="000000"/>
                                </a:solidFill>
                                <a:latin typeface="Cambria Math" panose="02040503050406030204" pitchFamily="18" charset="0"/>
                              </a:rPr>
                              <m:t>𝑖</m:t>
                            </m:r>
                            <m:r>
                              <a:rPr lang="en-GB" sz="1800" i="1">
                                <a:solidFill>
                                  <a:srgbClr val="000000"/>
                                </a:solidFill>
                                <a:latin typeface="Cambria Math" panose="02040503050406030204" pitchFamily="18" charset="0"/>
                              </a:rPr>
                              <m:t>𝜔</m:t>
                            </m:r>
                            <m:r>
                              <a:rPr lang="en-GB" sz="1800" i="1">
                                <a:solidFill>
                                  <a:srgbClr val="000000"/>
                                </a:solidFill>
                                <a:latin typeface="Cambria Math" panose="02040503050406030204" pitchFamily="18" charset="0"/>
                              </a:rPr>
                              <m:t>𝑡</m:t>
                            </m:r>
                          </m:sup>
                        </m:sSup>
                        <m:r>
                          <a:rPr lang="en-GB" sz="1800" i="1">
                            <a:solidFill>
                              <a:srgbClr val="000000"/>
                            </a:solidFill>
                            <a:latin typeface="Cambria Math" panose="02040503050406030204" pitchFamily="18" charset="0"/>
                          </a:rPr>
                          <m:t>𝑑</m:t>
                        </m:r>
                        <m:r>
                          <a:rPr lang="en-GB" sz="1800" i="1">
                            <a:solidFill>
                              <a:srgbClr val="000000"/>
                            </a:solidFill>
                            <a:latin typeface="Cambria Math" panose="02040503050406030204" pitchFamily="18" charset="0"/>
                          </a:rPr>
                          <m:t>𝜔</m:t>
                        </m:r>
                      </m:e>
                    </m:nary>
                  </m:oMath>
                </a14:m>
                <a:endParaRPr lang="en-US" b="1" dirty="0">
                  <a:solidFill>
                    <a:srgbClr val="0000FF"/>
                  </a:solidFill>
                  <a:latin typeface="Calibri" panose="020F0502020204030204" pitchFamily="34" charset="0"/>
                  <a:cs typeface="Calibri" panose="020F0502020204030204" pitchFamily="34" charset="0"/>
                </a:endParaRPr>
              </a:p>
              <a:p>
                <a:pPr algn="l" eaLnBrk="1" hangingPunct="1">
                  <a:spcBef>
                    <a:spcPts val="0"/>
                  </a:spcBef>
                  <a:buFont typeface="Wingdings" pitchFamily="2" charset="2"/>
                  <a:buNone/>
                </a:pPr>
                <a:r>
                  <a:rPr lang="en-US" dirty="0">
                    <a:latin typeface="Calibri" panose="020F0502020204030204" pitchFamily="34" charset="0"/>
                    <a:cs typeface="Calibri" panose="020F0502020204030204" pitchFamily="34" charset="0"/>
                  </a:rPr>
                  <a:t>tech. </a:t>
                </a:r>
                <a:r>
                  <a:rPr lang="en-US" i="1" dirty="0">
                    <a:latin typeface="Calibri" panose="020F0502020204030204" pitchFamily="34" charset="0"/>
                    <a:cs typeface="Calibri" panose="020F0502020204030204" pitchFamily="34" charset="0"/>
                  </a:rPr>
                  <a:t>IDFT(f) </a:t>
                </a:r>
                <a:endParaRPr lang="en-US" sz="2200" i="1" dirty="0">
                  <a:solidFill>
                    <a:srgbClr val="3333CC"/>
                  </a:solidFill>
                  <a:latin typeface="Calibri" panose="020F0502020204030204" pitchFamily="34" charset="0"/>
                  <a:cs typeface="Calibri" panose="020F0502020204030204" pitchFamily="34" charset="0"/>
                </a:endParaRPr>
              </a:p>
            </p:txBody>
          </p:sp>
        </mc:Choice>
        <mc:Fallback xmlns="">
          <p:sp>
            <p:nvSpPr>
              <p:cNvPr id="27" name="Text Box 21">
                <a:extLst>
                  <a:ext uri="{FF2B5EF4-FFF2-40B4-BE49-F238E27FC236}">
                    <a16:creationId xmlns:a16="http://schemas.microsoft.com/office/drawing/2014/main" id="{01553CA2-9B50-4EE9-A377-09CB5A919C9C}"/>
                  </a:ext>
                </a:extLst>
              </p:cNvPr>
              <p:cNvSpPr txBox="1">
                <a:spLocks noRot="1" noChangeAspect="1" noMove="1" noResize="1" noEditPoints="1" noAdjustHandles="1" noChangeArrowheads="1" noChangeShapeType="1" noTextEdit="1"/>
              </p:cNvSpPr>
              <p:nvPr/>
            </p:nvSpPr>
            <p:spPr bwMode="auto">
              <a:xfrm>
                <a:off x="4896543" y="839543"/>
                <a:ext cx="4059153" cy="823495"/>
              </a:xfrm>
              <a:prstGeom prst="rect">
                <a:avLst/>
              </a:prstGeom>
              <a:blipFill>
                <a:blip r:embed="rId8"/>
                <a:stretch>
                  <a:fillRect l="-1201" t="-60000" b="-53333"/>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GB">
                    <a:noFill/>
                  </a:rPr>
                  <a:t> </a:t>
                </a:r>
              </a:p>
            </p:txBody>
          </p:sp>
        </mc:Fallback>
      </mc:AlternateContent>
    </p:spTree>
    <p:extLst>
      <p:ext uri="{BB962C8B-B14F-4D97-AF65-F5344CB8AC3E}">
        <p14:creationId xmlns:p14="http://schemas.microsoft.com/office/powerpoint/2010/main" val="10719868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1" grpId="0"/>
      <p:bldP spid="32" grpId="0"/>
    </p:bldLst>
  </p:timing>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7891"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Tune Measurement: General Considerations</a:t>
            </a:r>
          </a:p>
        </p:txBody>
      </p:sp>
      <p:sp>
        <p:nvSpPr>
          <p:cNvPr id="37892" name="Text Box 3"/>
          <p:cNvSpPr txBox="1">
            <a:spLocks noChangeArrowheads="1"/>
          </p:cNvSpPr>
          <p:nvPr/>
        </p:nvSpPr>
        <p:spPr bwMode="auto">
          <a:xfrm>
            <a:off x="125413" y="1134679"/>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37893" name="Rectangle 4"/>
          <p:cNvSpPr>
            <a:spLocks noChangeArrowheads="1"/>
          </p:cNvSpPr>
          <p:nvPr/>
        </p:nvSpPr>
        <p:spPr bwMode="auto">
          <a:xfrm>
            <a:off x="133350" y="779079"/>
            <a:ext cx="9144000" cy="1098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rgbClr val="0000FF"/>
                </a:solidFill>
                <a:latin typeface="Calibri" panose="020F0502020204030204" pitchFamily="34" charset="0"/>
                <a:cs typeface="Calibri" panose="020F0502020204030204" pitchFamily="34" charset="0"/>
              </a:rPr>
              <a:t>The tune Q is the number of </a:t>
            </a:r>
            <a:r>
              <a:rPr lang="en-US" altLang="de-DE" sz="2000" dirty="0" err="1">
                <a:solidFill>
                  <a:srgbClr val="0000FF"/>
                </a:solidFill>
                <a:latin typeface="Calibri" panose="020F0502020204030204" pitchFamily="34" charset="0"/>
                <a:cs typeface="Calibri" panose="020F0502020204030204" pitchFamily="34" charset="0"/>
              </a:rPr>
              <a:t>betatron</a:t>
            </a:r>
            <a:r>
              <a:rPr lang="en-US" altLang="de-DE" sz="2000" dirty="0">
                <a:solidFill>
                  <a:srgbClr val="0000FF"/>
                </a:solidFill>
                <a:latin typeface="Calibri" panose="020F0502020204030204" pitchFamily="34" charset="0"/>
                <a:cs typeface="Calibri" panose="020F0502020204030204" pitchFamily="34" charset="0"/>
              </a:rPr>
              <a:t> oscillations per turn.</a:t>
            </a:r>
          </a:p>
          <a:p>
            <a:pPr algn="l">
              <a:lnSpc>
                <a:spcPct val="50000"/>
              </a:lnSpc>
            </a:pPr>
            <a:r>
              <a:rPr lang="en-US" altLang="de-DE" sz="2000" dirty="0">
                <a:solidFill>
                  <a:srgbClr val="0000FF"/>
                </a:solidFill>
                <a:latin typeface="Calibri" panose="020F0502020204030204" pitchFamily="34" charset="0"/>
                <a:cs typeface="Calibri" panose="020F0502020204030204" pitchFamily="34" charset="0"/>
              </a:rPr>
              <a:t>The </a:t>
            </a:r>
            <a:r>
              <a:rPr lang="en-US" altLang="de-DE" sz="2000" dirty="0" err="1">
                <a:solidFill>
                  <a:srgbClr val="0000FF"/>
                </a:solidFill>
                <a:latin typeface="Calibri" panose="020F0502020204030204" pitchFamily="34" charset="0"/>
                <a:cs typeface="Calibri" panose="020F0502020204030204" pitchFamily="34" charset="0"/>
              </a:rPr>
              <a:t>betatron</a:t>
            </a:r>
            <a:r>
              <a:rPr lang="en-US" altLang="de-DE" sz="2000" dirty="0">
                <a:solidFill>
                  <a:srgbClr val="0000FF"/>
                </a:solidFill>
                <a:latin typeface="Calibri" panose="020F0502020204030204" pitchFamily="34" charset="0"/>
                <a:cs typeface="Calibri" panose="020F0502020204030204" pitchFamily="34" charset="0"/>
              </a:rPr>
              <a:t> frequency is</a:t>
            </a:r>
            <a:r>
              <a:rPr lang="en-US" altLang="de-DE" dirty="0">
                <a:solidFill>
                  <a:srgbClr val="0000FF"/>
                </a:solidFill>
                <a:latin typeface="Calibri" panose="020F0502020204030204" pitchFamily="34" charset="0"/>
                <a:cs typeface="Calibri" panose="020F0502020204030204" pitchFamily="34" charset="0"/>
              </a:rPr>
              <a:t> </a:t>
            </a:r>
            <a:r>
              <a:rPr lang="en-US" altLang="de-DE" sz="2400" b="1" i="1" dirty="0">
                <a:solidFill>
                  <a:srgbClr val="0000FF"/>
                </a:solidFill>
                <a:latin typeface="Calibri" panose="020F0502020204030204" pitchFamily="34" charset="0"/>
                <a:cs typeface="Calibri" panose="020F0502020204030204" pitchFamily="34" charset="0"/>
              </a:rPr>
              <a:t>f</a:t>
            </a:r>
            <a:r>
              <a:rPr lang="el-GR" altLang="de-DE" sz="2400" b="1" i="1" baseline="-25000" dirty="0">
                <a:solidFill>
                  <a:srgbClr val="0000FF"/>
                </a:solidFill>
                <a:latin typeface="Calibri" panose="020F0502020204030204" pitchFamily="34" charset="0"/>
                <a:cs typeface="Calibri" panose="020F0502020204030204" pitchFamily="34" charset="0"/>
              </a:rPr>
              <a:t>β</a:t>
            </a:r>
            <a:r>
              <a:rPr lang="en-US" altLang="de-DE" sz="2400" b="1" i="1" dirty="0">
                <a:solidFill>
                  <a:srgbClr val="0000FF"/>
                </a:solidFill>
                <a:latin typeface="Calibri" panose="020F0502020204030204" pitchFamily="34" charset="0"/>
                <a:cs typeface="Calibri" panose="020F0502020204030204" pitchFamily="34" charset="0"/>
              </a:rPr>
              <a:t> = Q</a:t>
            </a:r>
            <a:r>
              <a:rPr lang="en-US" altLang="de-DE" sz="2400" b="1" i="1" dirty="0">
                <a:solidFill>
                  <a:srgbClr val="0000FF"/>
                </a:solidFill>
                <a:latin typeface="Calibri" panose="020F0502020204030204" pitchFamily="34" charset="0"/>
                <a:cs typeface="Calibri" panose="020F0502020204030204" pitchFamily="34" charset="0"/>
                <a:sym typeface="Symbol"/>
              </a:rPr>
              <a:t> </a:t>
            </a:r>
            <a:r>
              <a:rPr lang="en-US" altLang="de-DE" sz="2400" b="1" i="1" dirty="0">
                <a:solidFill>
                  <a:srgbClr val="0000FF"/>
                </a:solidFill>
                <a:latin typeface="Calibri" panose="020F0502020204030204" pitchFamily="34" charset="0"/>
                <a:cs typeface="Calibri" panose="020F0502020204030204" pitchFamily="34" charset="0"/>
              </a:rPr>
              <a:t>f</a:t>
            </a:r>
            <a:r>
              <a:rPr lang="en-US" altLang="de-DE" sz="2400" b="1" i="1" baseline="-25000" dirty="0">
                <a:solidFill>
                  <a:srgbClr val="0000FF"/>
                </a:solidFill>
                <a:latin typeface="Calibri" panose="020F0502020204030204" pitchFamily="34" charset="0"/>
                <a:cs typeface="Calibri" panose="020F0502020204030204" pitchFamily="34" charset="0"/>
              </a:rPr>
              <a:t>0</a:t>
            </a:r>
            <a:r>
              <a:rPr lang="en-US" altLang="de-DE" dirty="0">
                <a:solidFill>
                  <a:srgbClr val="0000FF"/>
                </a:solidFill>
                <a:latin typeface="Calibri" panose="020F0502020204030204" pitchFamily="34" charset="0"/>
                <a:cs typeface="Calibri" panose="020F0502020204030204" pitchFamily="34" charset="0"/>
              </a:rPr>
              <a:t>.</a:t>
            </a:r>
          </a:p>
          <a:p>
            <a:pPr algn="l">
              <a:lnSpc>
                <a:spcPct val="50000"/>
              </a:lnSpc>
            </a:pPr>
            <a:r>
              <a:rPr lang="en-US" altLang="de-DE" sz="2000" b="1" dirty="0">
                <a:solidFill>
                  <a:srgbClr val="0000FF"/>
                </a:solidFill>
                <a:latin typeface="Calibri" panose="020F0502020204030204" pitchFamily="34" charset="0"/>
                <a:cs typeface="Calibri" panose="020F0502020204030204" pitchFamily="34" charset="0"/>
              </a:rPr>
              <a:t>Measurement:</a:t>
            </a:r>
            <a:r>
              <a:rPr lang="en-US" altLang="de-DE" sz="2000" dirty="0">
                <a:solidFill>
                  <a:srgbClr val="0000FF"/>
                </a:solidFill>
                <a:latin typeface="Calibri" panose="020F0502020204030204" pitchFamily="34" charset="0"/>
                <a:cs typeface="Calibri" panose="020F0502020204030204" pitchFamily="34" charset="0"/>
              </a:rPr>
              <a:t> excitation of </a:t>
            </a:r>
            <a:r>
              <a:rPr lang="en-US" altLang="de-DE" sz="2000" b="1" i="1" dirty="0">
                <a:solidFill>
                  <a:srgbClr val="0000FF"/>
                </a:solidFill>
                <a:latin typeface="Calibri" panose="020F0502020204030204" pitchFamily="34" charset="0"/>
                <a:cs typeface="Calibri" panose="020F0502020204030204" pitchFamily="34" charset="0"/>
              </a:rPr>
              <a:t>coherent</a:t>
            </a:r>
            <a:r>
              <a:rPr lang="en-US" altLang="de-DE" sz="2000" dirty="0">
                <a:solidFill>
                  <a:srgbClr val="0000FF"/>
                </a:solidFill>
                <a:latin typeface="Calibri" panose="020F0502020204030204" pitchFamily="34" charset="0"/>
                <a:cs typeface="Calibri" panose="020F0502020204030204" pitchFamily="34" charset="0"/>
              </a:rPr>
              <a:t> </a:t>
            </a:r>
            <a:r>
              <a:rPr lang="en-US" altLang="de-DE" sz="2000" dirty="0" err="1">
                <a:solidFill>
                  <a:srgbClr val="0000FF"/>
                </a:solidFill>
                <a:latin typeface="Calibri" panose="020F0502020204030204" pitchFamily="34" charset="0"/>
                <a:cs typeface="Calibri" panose="020F0502020204030204" pitchFamily="34" charset="0"/>
              </a:rPr>
              <a:t>betatron</a:t>
            </a:r>
            <a:r>
              <a:rPr lang="en-US" altLang="de-DE" sz="2000" dirty="0">
                <a:solidFill>
                  <a:srgbClr val="0000FF"/>
                </a:solidFill>
                <a:latin typeface="Calibri" panose="020F0502020204030204" pitchFamily="34" charset="0"/>
                <a:cs typeface="Calibri" panose="020F0502020204030204" pitchFamily="34" charset="0"/>
              </a:rPr>
              <a:t> oscillations + position from one BPM.</a:t>
            </a:r>
          </a:p>
        </p:txBody>
      </p:sp>
      <p:sp>
        <p:nvSpPr>
          <p:cNvPr id="306181" name="Rectangle 5"/>
          <p:cNvSpPr>
            <a:spLocks noChangeArrowheads="1"/>
          </p:cNvSpPr>
          <p:nvPr/>
        </p:nvSpPr>
        <p:spPr bwMode="auto">
          <a:xfrm>
            <a:off x="395288" y="2725354"/>
            <a:ext cx="756450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a:latin typeface="Calibri" panose="020F0502020204030204" pitchFamily="34" charset="0"/>
                <a:cs typeface="Calibri" panose="020F0502020204030204" pitchFamily="34" charset="0"/>
              </a:rPr>
              <a:t>Example:</a:t>
            </a:r>
            <a:r>
              <a:rPr lang="en-US" altLang="de-DE">
                <a:latin typeface="Calibri" panose="020F0502020204030204" pitchFamily="34" charset="0"/>
                <a:cs typeface="Calibri" panose="020F0502020204030204" pitchFamily="34" charset="0"/>
              </a:rPr>
              <a:t> Tune measurement for six turns with the three lowest frequency fits:</a:t>
            </a:r>
          </a:p>
        </p:txBody>
      </p:sp>
      <p:pic>
        <p:nvPicPr>
          <p:cNvPr id="306182" name="Picture 6"/>
          <p:cNvPicPr>
            <a:picLocks noChangeAspect="1" noChangeArrowheads="1"/>
          </p:cNvPicPr>
          <p:nvPr/>
        </p:nvPicPr>
        <p:blipFill>
          <a:blip r:embed="rId2">
            <a:lum bright="-30000" contrast="48000"/>
            <a:extLst>
              <a:ext uri="{28A0092B-C50C-407E-A947-70E740481C1C}">
                <a14:useLocalDpi xmlns:a14="http://schemas.microsoft.com/office/drawing/2010/main" val="0"/>
              </a:ext>
            </a:extLst>
          </a:blip>
          <a:srcRect/>
          <a:stretch>
            <a:fillRect/>
          </a:stretch>
        </p:blipFill>
        <p:spPr bwMode="auto">
          <a:xfrm>
            <a:off x="192088" y="3017454"/>
            <a:ext cx="5911850" cy="296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6183" name="Rectangle 7"/>
          <p:cNvSpPr>
            <a:spLocks noChangeArrowheads="1"/>
          </p:cNvSpPr>
          <p:nvPr/>
        </p:nvSpPr>
        <p:spPr bwMode="auto">
          <a:xfrm>
            <a:off x="5978525" y="3863592"/>
            <a:ext cx="2968625" cy="1413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a:latin typeface="Calibri" panose="020F0502020204030204" pitchFamily="34" charset="0"/>
                <a:cs typeface="Calibri" panose="020F0502020204030204" pitchFamily="34" charset="0"/>
              </a:rPr>
              <a:t>To distinguish </a:t>
            </a:r>
          </a:p>
          <a:p>
            <a:pPr algn="l">
              <a:lnSpc>
                <a:spcPct val="60000"/>
              </a:lnSpc>
            </a:pPr>
            <a:r>
              <a:rPr lang="en-US" altLang="de-DE">
                <a:latin typeface="Calibri" panose="020F0502020204030204" pitchFamily="34" charset="0"/>
                <a:cs typeface="Calibri" panose="020F0502020204030204" pitchFamily="34" charset="0"/>
              </a:rPr>
              <a:t>  for</a:t>
            </a:r>
            <a:r>
              <a:rPr lang="en-US" altLang="de-DE" b="1" i="1">
                <a:latin typeface="Calibri" panose="020F0502020204030204" pitchFamily="34" charset="0"/>
                <a:cs typeface="Calibri" panose="020F0502020204030204" pitchFamily="34" charset="0"/>
              </a:rPr>
              <a:t> q</a:t>
            </a:r>
            <a:r>
              <a:rPr lang="en-US" altLang="de-DE">
                <a:latin typeface="Calibri" panose="020F0502020204030204" pitchFamily="34" charset="0"/>
                <a:cs typeface="Calibri" panose="020F0502020204030204" pitchFamily="34" charset="0"/>
              </a:rPr>
              <a:t> &lt; 0.5 or </a:t>
            </a:r>
            <a:r>
              <a:rPr lang="en-US" altLang="de-DE" b="1" i="1">
                <a:latin typeface="Calibri" panose="020F0502020204030204" pitchFamily="34" charset="0"/>
                <a:cs typeface="Calibri" panose="020F0502020204030204" pitchFamily="34" charset="0"/>
              </a:rPr>
              <a:t>q </a:t>
            </a:r>
            <a:r>
              <a:rPr lang="en-US" altLang="de-DE">
                <a:latin typeface="Calibri" panose="020F0502020204030204" pitchFamily="34" charset="0"/>
                <a:cs typeface="Calibri" panose="020F0502020204030204" pitchFamily="34" charset="0"/>
              </a:rPr>
              <a:t>&gt; 0.5:</a:t>
            </a:r>
          </a:p>
          <a:p>
            <a:pPr algn="l"/>
            <a:r>
              <a:rPr lang="en-US" altLang="de-DE">
                <a:latin typeface="Calibri" panose="020F0502020204030204" pitchFamily="34" charset="0"/>
                <a:cs typeface="Calibri" panose="020F0502020204030204" pitchFamily="34" charset="0"/>
              </a:rPr>
              <a:t>Changing the tune slightly, </a:t>
            </a:r>
          </a:p>
          <a:p>
            <a:pPr algn="l">
              <a:lnSpc>
                <a:spcPct val="60000"/>
              </a:lnSpc>
            </a:pPr>
            <a:r>
              <a:rPr lang="en-US" altLang="de-DE">
                <a:latin typeface="Calibri" panose="020F0502020204030204" pitchFamily="34" charset="0"/>
                <a:cs typeface="Calibri" panose="020F0502020204030204" pitchFamily="34" charset="0"/>
              </a:rPr>
              <a:t>the direction of </a:t>
            </a:r>
            <a:r>
              <a:rPr lang="en-US" altLang="de-DE" b="1" i="1">
                <a:latin typeface="Calibri" panose="020F0502020204030204" pitchFamily="34" charset="0"/>
                <a:cs typeface="Calibri" panose="020F0502020204030204" pitchFamily="34" charset="0"/>
              </a:rPr>
              <a:t>q</a:t>
            </a:r>
            <a:r>
              <a:rPr lang="en-US" altLang="de-DE">
                <a:latin typeface="Calibri" panose="020F0502020204030204" pitchFamily="34" charset="0"/>
                <a:cs typeface="Calibri" panose="020F0502020204030204" pitchFamily="34" charset="0"/>
              </a:rPr>
              <a:t> shift differs.</a:t>
            </a:r>
          </a:p>
        </p:txBody>
      </p:sp>
      <p:sp>
        <p:nvSpPr>
          <p:cNvPr id="306184" name="Rectangle 8"/>
          <p:cNvSpPr>
            <a:spLocks noChangeArrowheads="1"/>
          </p:cNvSpPr>
          <p:nvPr/>
        </p:nvSpPr>
        <p:spPr bwMode="auto">
          <a:xfrm>
            <a:off x="212725" y="1898267"/>
            <a:ext cx="8626475" cy="760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latin typeface="Calibri" panose="020F0502020204030204" pitchFamily="34" charset="0"/>
                <a:cs typeface="Calibri" panose="020F0502020204030204" pitchFamily="34" charset="0"/>
              </a:rPr>
              <a:t>From a measurement one gets only the non-integer part </a:t>
            </a:r>
            <a:r>
              <a:rPr lang="en-US" altLang="de-DE" sz="2000" b="1" i="1" dirty="0">
                <a:latin typeface="Calibri" panose="020F0502020204030204" pitchFamily="34" charset="0"/>
                <a:cs typeface="Calibri" panose="020F0502020204030204" pitchFamily="34" charset="0"/>
              </a:rPr>
              <a:t>q</a:t>
            </a:r>
            <a:r>
              <a:rPr lang="en-US" altLang="de-DE" sz="2000" dirty="0">
                <a:latin typeface="Calibri" panose="020F0502020204030204" pitchFamily="34" charset="0"/>
                <a:cs typeface="Calibri" panose="020F0502020204030204" pitchFamily="34" charset="0"/>
              </a:rPr>
              <a:t> of </a:t>
            </a:r>
            <a:r>
              <a:rPr lang="en-US" altLang="de-DE" sz="2000" b="1" i="1" dirty="0">
                <a:latin typeface="Calibri" panose="020F0502020204030204" pitchFamily="34" charset="0"/>
                <a:cs typeface="Calibri" panose="020F0502020204030204" pitchFamily="34" charset="0"/>
              </a:rPr>
              <a:t>Q </a:t>
            </a:r>
            <a:r>
              <a:rPr lang="en-US" altLang="de-DE" sz="2000" dirty="0">
                <a:latin typeface="Calibri" panose="020F0502020204030204" pitchFamily="34" charset="0"/>
                <a:cs typeface="Calibri" panose="020F0502020204030204" pitchFamily="34" charset="0"/>
              </a:rPr>
              <a:t>with</a:t>
            </a:r>
            <a:r>
              <a:rPr lang="en-US" altLang="de-DE" sz="2000" b="1" i="1" dirty="0">
                <a:latin typeface="Calibri" panose="020F0502020204030204" pitchFamily="34" charset="0"/>
                <a:cs typeface="Calibri" panose="020F0502020204030204" pitchFamily="34" charset="0"/>
              </a:rPr>
              <a:t> Q = n </a:t>
            </a:r>
            <a:r>
              <a:rPr lang="en-US" altLang="de-DE" sz="2000" b="1" dirty="0">
                <a:latin typeface="Calibri" panose="020F0502020204030204" pitchFamily="34" charset="0"/>
                <a:cs typeface="Calibri" panose="020F0502020204030204" pitchFamily="34" charset="0"/>
                <a:sym typeface="Symbol" pitchFamily="18" charset="2"/>
              </a:rPr>
              <a:t> </a:t>
            </a:r>
            <a:r>
              <a:rPr lang="en-US" altLang="de-DE" sz="2000" b="1" i="1" dirty="0">
                <a:latin typeface="Calibri" panose="020F0502020204030204" pitchFamily="34" charset="0"/>
                <a:cs typeface="Calibri" panose="020F0502020204030204" pitchFamily="34" charset="0"/>
              </a:rPr>
              <a:t>q</a:t>
            </a:r>
            <a:r>
              <a:rPr lang="en-US" altLang="de-DE" sz="2000" dirty="0">
                <a:latin typeface="Calibri" panose="020F0502020204030204" pitchFamily="34" charset="0"/>
                <a:cs typeface="Calibri" panose="020F0502020204030204" pitchFamily="34" charset="0"/>
              </a:rPr>
              <a:t>.</a:t>
            </a:r>
          </a:p>
          <a:p>
            <a:pPr algn="l">
              <a:lnSpc>
                <a:spcPct val="60000"/>
              </a:lnSpc>
            </a:pPr>
            <a:r>
              <a:rPr lang="en-US" altLang="de-DE" sz="2000" dirty="0">
                <a:latin typeface="Calibri" panose="020F0502020204030204" pitchFamily="34" charset="0"/>
                <a:cs typeface="Calibri" panose="020F0502020204030204" pitchFamily="34" charset="0"/>
              </a:rPr>
              <a:t>Moreover, only 0 &lt; </a:t>
            </a:r>
            <a:r>
              <a:rPr lang="en-US" altLang="de-DE" sz="2000" b="1" i="1" dirty="0">
                <a:latin typeface="Calibri" panose="020F0502020204030204" pitchFamily="34" charset="0"/>
                <a:cs typeface="Calibri" panose="020F0502020204030204" pitchFamily="34" charset="0"/>
              </a:rPr>
              <a:t>q </a:t>
            </a:r>
            <a:r>
              <a:rPr lang="en-US" altLang="de-DE" sz="2000" dirty="0">
                <a:latin typeface="Calibri" panose="020F0502020204030204" pitchFamily="34" charset="0"/>
                <a:cs typeface="Calibri" panose="020F0502020204030204" pitchFamily="34" charset="0"/>
              </a:rPr>
              <a:t>&lt; 0.5 is the unique result.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618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618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618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61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81" grpId="0"/>
      <p:bldP spid="306183" grpId="0"/>
      <p:bldP spid="306184"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Tune Measurement: The Kick-Method in Time Domain </a:t>
            </a:r>
          </a:p>
        </p:txBody>
      </p:sp>
      <p:sp>
        <p:nvSpPr>
          <p:cNvPr id="38916" name="Text Box 3"/>
          <p:cNvSpPr txBox="1">
            <a:spLocks noChangeArrowheads="1"/>
          </p:cNvSpPr>
          <p:nvPr/>
        </p:nvSpPr>
        <p:spPr bwMode="auto">
          <a:xfrm>
            <a:off x="125413" y="1157832"/>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38919" name="Rectangle 6"/>
          <p:cNvSpPr>
            <a:spLocks noChangeArrowheads="1"/>
          </p:cNvSpPr>
          <p:nvPr/>
        </p:nvSpPr>
        <p:spPr bwMode="auto">
          <a:xfrm>
            <a:off x="157163" y="695870"/>
            <a:ext cx="4699000" cy="183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rgbClr val="0000FF"/>
                </a:solidFill>
                <a:latin typeface="Calibri" panose="020F0502020204030204" pitchFamily="34" charset="0"/>
                <a:cs typeface="Calibri" panose="020F0502020204030204" pitchFamily="34" charset="0"/>
              </a:rPr>
              <a:t>The beam is excited to</a:t>
            </a:r>
          </a:p>
          <a:p>
            <a:pPr algn="l">
              <a:lnSpc>
                <a:spcPct val="40000"/>
              </a:lnSpc>
            </a:pPr>
            <a:r>
              <a:rPr lang="en-US" altLang="de-DE" sz="2000" dirty="0">
                <a:solidFill>
                  <a:srgbClr val="0000FF"/>
                </a:solidFill>
                <a:latin typeface="Calibri" panose="020F0502020204030204" pitchFamily="34" charset="0"/>
                <a:cs typeface="Calibri" panose="020F0502020204030204" pitchFamily="34" charset="0"/>
              </a:rPr>
              <a:t>coherent </a:t>
            </a:r>
            <a:r>
              <a:rPr lang="en-US" altLang="de-DE" sz="2000" dirty="0" err="1">
                <a:solidFill>
                  <a:srgbClr val="0000FF"/>
                </a:solidFill>
                <a:latin typeface="Calibri" panose="020F0502020204030204" pitchFamily="34" charset="0"/>
                <a:cs typeface="Calibri" panose="020F0502020204030204" pitchFamily="34" charset="0"/>
              </a:rPr>
              <a:t>betatron</a:t>
            </a:r>
            <a:r>
              <a:rPr lang="en-US" altLang="de-DE" sz="2000" dirty="0">
                <a:solidFill>
                  <a:srgbClr val="0000FF"/>
                </a:solidFill>
                <a:latin typeface="Calibri" panose="020F0502020204030204" pitchFamily="34" charset="0"/>
                <a:cs typeface="Calibri" panose="020F0502020204030204" pitchFamily="34" charset="0"/>
              </a:rPr>
              <a:t> oscillation</a:t>
            </a:r>
          </a:p>
          <a:p>
            <a:pPr algn="l">
              <a:lnSpc>
                <a:spcPct val="50000"/>
              </a:lnSpc>
            </a:pPr>
            <a:r>
              <a:rPr lang="en-US" altLang="de-DE" dirty="0">
                <a:solidFill>
                  <a:srgbClr val="0000FF"/>
                </a:solidFill>
                <a:latin typeface="Calibri" panose="020F0502020204030204" pitchFamily="34" charset="0"/>
                <a:cs typeface="Calibri" panose="020F0502020204030204" pitchFamily="34" charset="0"/>
              </a:rPr>
              <a:t>→ the beam position measured</a:t>
            </a:r>
          </a:p>
          <a:p>
            <a:pPr algn="l">
              <a:lnSpc>
                <a:spcPct val="50000"/>
              </a:lnSpc>
            </a:pPr>
            <a:r>
              <a:rPr lang="en-US" altLang="de-DE" dirty="0">
                <a:solidFill>
                  <a:srgbClr val="0000FF"/>
                </a:solidFill>
                <a:latin typeface="Calibri" panose="020F0502020204030204" pitchFamily="34" charset="0"/>
                <a:cs typeface="Calibri" panose="020F0502020204030204" pitchFamily="34" charset="0"/>
              </a:rPr>
              <a:t>      each revolution (’turn-by-turn’)</a:t>
            </a:r>
          </a:p>
          <a:p>
            <a:pPr algn="l">
              <a:lnSpc>
                <a:spcPct val="50000"/>
              </a:lnSpc>
            </a:pPr>
            <a:r>
              <a:rPr lang="en-US" altLang="de-DE" dirty="0">
                <a:solidFill>
                  <a:srgbClr val="0000FF"/>
                </a:solidFill>
                <a:latin typeface="Calibri" panose="020F0502020204030204" pitchFamily="34" charset="0"/>
                <a:cs typeface="Calibri" panose="020F0502020204030204" pitchFamily="34" charset="0"/>
              </a:rPr>
              <a:t>→ Fourier Trans. gives the non-integer tune </a:t>
            </a:r>
            <a:r>
              <a:rPr lang="en-US" altLang="de-DE" b="1" i="1" dirty="0">
                <a:solidFill>
                  <a:srgbClr val="0000FF"/>
                </a:solidFill>
                <a:latin typeface="Calibri" panose="020F0502020204030204" pitchFamily="34" charset="0"/>
                <a:cs typeface="Calibri" panose="020F0502020204030204" pitchFamily="34" charset="0"/>
              </a:rPr>
              <a:t>q</a:t>
            </a:r>
            <a:r>
              <a:rPr lang="en-US" altLang="de-DE" dirty="0">
                <a:solidFill>
                  <a:srgbClr val="0000FF"/>
                </a:solidFill>
                <a:latin typeface="Calibri" panose="020F0502020204030204" pitchFamily="34" charset="0"/>
                <a:cs typeface="Calibri" panose="020F0502020204030204" pitchFamily="34" charset="0"/>
              </a:rPr>
              <a:t>.</a:t>
            </a:r>
          </a:p>
          <a:p>
            <a:pPr algn="l">
              <a:lnSpc>
                <a:spcPct val="60000"/>
              </a:lnSpc>
            </a:pPr>
            <a:r>
              <a:rPr lang="en-US" altLang="de-DE" dirty="0">
                <a:latin typeface="Calibri" panose="020F0502020204030204" pitchFamily="34" charset="0"/>
                <a:cs typeface="Calibri" panose="020F0502020204030204" pitchFamily="34" charset="0"/>
              </a:rPr>
              <a:t>Short kick compared to revolution.</a:t>
            </a:r>
          </a:p>
        </p:txBody>
      </p:sp>
      <p:sp>
        <p:nvSpPr>
          <p:cNvPr id="307207" name="Rectangle 7"/>
          <p:cNvSpPr>
            <a:spLocks noChangeArrowheads="1"/>
          </p:cNvSpPr>
          <p:nvPr/>
        </p:nvSpPr>
        <p:spPr bwMode="auto">
          <a:xfrm>
            <a:off x="4902200" y="5631407"/>
            <a:ext cx="4241800" cy="618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latin typeface="Calibri" panose="020F0502020204030204" pitchFamily="34" charset="0"/>
                <a:cs typeface="Calibri" panose="020F0502020204030204" pitchFamily="34" charset="0"/>
              </a:rPr>
              <a:t>N </a:t>
            </a:r>
            <a:r>
              <a:rPr lang="en-US" altLang="de-DE" dirty="0">
                <a:latin typeface="Calibri" panose="020F0502020204030204" pitchFamily="34" charset="0"/>
                <a:cs typeface="Calibri" panose="020F0502020204030204" pitchFamily="34" charset="0"/>
              </a:rPr>
              <a:t>= 200 turn </a:t>
            </a:r>
            <a:r>
              <a:rPr lang="en-US" altLang="de-DE" dirty="0">
                <a:latin typeface="Calibri" panose="020F0502020204030204" pitchFamily="34" charset="0"/>
                <a:cs typeface="Calibri" panose="020F0502020204030204" pitchFamily="34" charset="0"/>
                <a:sym typeface="Symbol" pitchFamily="18" charset="2"/>
              </a:rPr>
              <a:t></a:t>
            </a:r>
            <a:r>
              <a:rPr lang="en-US" altLang="de-DE" b="1" i="1" dirty="0">
                <a:latin typeface="Calibri" panose="020F0502020204030204" pitchFamily="34" charset="0"/>
                <a:cs typeface="Calibri" panose="020F0502020204030204" pitchFamily="34" charset="0"/>
              </a:rPr>
              <a:t> </a:t>
            </a:r>
            <a:r>
              <a:rPr lang="en-US" altLang="de-DE" b="1" dirty="0">
                <a:latin typeface="Calibri" panose="020F0502020204030204" pitchFamily="34" charset="0"/>
                <a:cs typeface="Calibri" panose="020F0502020204030204" pitchFamily="34" charset="0"/>
                <a:sym typeface="Symbol" pitchFamily="18" charset="2"/>
              </a:rPr>
              <a:t></a:t>
            </a:r>
            <a:r>
              <a:rPr lang="en-US" altLang="de-DE" b="1" i="1" dirty="0">
                <a:latin typeface="Calibri" panose="020F0502020204030204" pitchFamily="34" charset="0"/>
                <a:cs typeface="Calibri" panose="020F0502020204030204" pitchFamily="34" charset="0"/>
              </a:rPr>
              <a:t>q </a:t>
            </a:r>
            <a:r>
              <a:rPr lang="en-US" altLang="de-DE" dirty="0">
                <a:latin typeface="Calibri" panose="020F0502020204030204" pitchFamily="34" charset="0"/>
                <a:cs typeface="Calibri" panose="020F0502020204030204" pitchFamily="34" charset="0"/>
              </a:rPr>
              <a:t>&gt; 0.003 as resolution</a:t>
            </a:r>
          </a:p>
          <a:p>
            <a:pPr algn="l">
              <a:lnSpc>
                <a:spcPct val="40000"/>
              </a:lnSpc>
            </a:pPr>
            <a:r>
              <a:rPr lang="en-US" altLang="de-DE" dirty="0">
                <a:latin typeface="Calibri" panose="020F0502020204030204" pitchFamily="34" charset="0"/>
                <a:cs typeface="Calibri" panose="020F0502020204030204" pitchFamily="34" charset="0"/>
              </a:rPr>
              <a:t>(tune spreads are typically </a:t>
            </a:r>
            <a:r>
              <a:rPr lang="en-US" altLang="de-DE" b="1" dirty="0">
                <a:latin typeface="Calibri" panose="020F0502020204030204" pitchFamily="34" charset="0"/>
                <a:cs typeface="Calibri" panose="020F0502020204030204" pitchFamily="34" charset="0"/>
                <a:sym typeface="Symbol" pitchFamily="18" charset="2"/>
              </a:rPr>
              <a:t></a:t>
            </a:r>
            <a:r>
              <a:rPr lang="en-US" altLang="de-DE" b="1" i="1" dirty="0">
                <a:latin typeface="Calibri" panose="020F0502020204030204" pitchFamily="34" charset="0"/>
                <a:cs typeface="Calibri" panose="020F0502020204030204" pitchFamily="34" charset="0"/>
              </a:rPr>
              <a:t>q</a:t>
            </a:r>
            <a:r>
              <a:rPr lang="en-US" altLang="de-DE"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 0.001!)</a:t>
            </a:r>
          </a:p>
        </p:txBody>
      </p:sp>
      <p:sp>
        <p:nvSpPr>
          <p:cNvPr id="307208" name="Rectangle 8"/>
          <p:cNvSpPr>
            <a:spLocks noChangeArrowheads="1"/>
          </p:cNvSpPr>
          <p:nvPr/>
        </p:nvSpPr>
        <p:spPr bwMode="auto">
          <a:xfrm>
            <a:off x="61913" y="5167857"/>
            <a:ext cx="5648325" cy="947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The de-coherence time limits the</a:t>
            </a:r>
            <a:r>
              <a:rPr lang="en-US" altLang="de-DE" b="1" dirty="0">
                <a:solidFill>
                  <a:schemeClr val="accent2"/>
                </a:solidFill>
                <a:latin typeface="Calibri" panose="020F0502020204030204" pitchFamily="34" charset="0"/>
                <a:cs typeface="Calibri" panose="020F0502020204030204" pitchFamily="34" charset="0"/>
              </a:rPr>
              <a:t> </a:t>
            </a:r>
            <a:r>
              <a:rPr lang="en-US" altLang="de-DE" b="1" dirty="0">
                <a:solidFill>
                  <a:srgbClr val="0000FF"/>
                </a:solidFill>
                <a:latin typeface="Calibri" panose="020F0502020204030204" pitchFamily="34" charset="0"/>
                <a:cs typeface="Calibri" panose="020F0502020204030204" pitchFamily="34" charset="0"/>
              </a:rPr>
              <a:t>resolution</a:t>
            </a:r>
            <a:r>
              <a:rPr lang="en-US" altLang="de-DE" dirty="0">
                <a:solidFill>
                  <a:srgbClr val="0000FF"/>
                </a:solidFill>
                <a:latin typeface="Calibri" panose="020F0502020204030204" pitchFamily="34" charset="0"/>
                <a:cs typeface="Calibri" panose="020F0502020204030204" pitchFamily="34" charset="0"/>
              </a:rPr>
              <a:t>:</a:t>
            </a:r>
          </a:p>
          <a:p>
            <a:pPr algn="l">
              <a:lnSpc>
                <a:spcPct val="50000"/>
              </a:lnSpc>
            </a:pPr>
            <a:r>
              <a:rPr lang="en-US" altLang="de-DE" b="1" i="1" dirty="0">
                <a:latin typeface="Calibri" panose="020F0502020204030204" pitchFamily="34" charset="0"/>
                <a:cs typeface="Calibri" panose="020F0502020204030204" pitchFamily="34" charset="0"/>
              </a:rPr>
              <a:t>N</a:t>
            </a:r>
            <a:r>
              <a:rPr lang="en-US" altLang="de-DE" dirty="0">
                <a:latin typeface="Calibri" panose="020F0502020204030204" pitchFamily="34" charset="0"/>
                <a:cs typeface="Calibri" panose="020F0502020204030204" pitchFamily="34" charset="0"/>
              </a:rPr>
              <a:t> non-zero samples</a:t>
            </a:r>
          </a:p>
          <a:p>
            <a:pPr algn="l">
              <a:lnSpc>
                <a:spcPct val="50000"/>
              </a:lnSpc>
            </a:pP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 General limit of discrete FFT:</a:t>
            </a:r>
          </a:p>
        </p:txBody>
      </p:sp>
      <p:graphicFrame>
        <p:nvGraphicFramePr>
          <p:cNvPr id="307209" name="Object 9"/>
          <p:cNvGraphicFramePr>
            <a:graphicFrameLocks noChangeAspect="1"/>
          </p:cNvGraphicFramePr>
          <p:nvPr>
            <p:extLst>
              <p:ext uri="{D42A27DB-BD31-4B8C-83A1-F6EECF244321}">
                <p14:modId xmlns:p14="http://schemas.microsoft.com/office/powerpoint/2010/main" val="67482779"/>
              </p:ext>
            </p:extLst>
          </p:nvPr>
        </p:nvGraphicFramePr>
        <p:xfrm>
          <a:off x="3325813" y="5615532"/>
          <a:ext cx="1084262" cy="700088"/>
        </p:xfrm>
        <a:graphic>
          <a:graphicData uri="http://schemas.openxmlformats.org/presentationml/2006/ole">
            <mc:AlternateContent xmlns:mc="http://schemas.openxmlformats.org/markup-compatibility/2006">
              <mc:Choice xmlns:v="urn:schemas-microsoft-com:vml" Requires="v">
                <p:oleObj spid="_x0000_s39133" name="Equation" r:id="rId3" imgW="609336" imgH="393529" progId="Equation.3">
                  <p:embed/>
                </p:oleObj>
              </mc:Choice>
              <mc:Fallback>
                <p:oleObj name="Equation" r:id="rId3" imgW="609336" imgH="393529" progId="Equation.3">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25813" y="5615532"/>
                        <a:ext cx="1084262" cy="700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38977" name="Picture 65"/>
          <p:cNvPicPr>
            <a:picLocks noChangeAspect="1" noChangeArrowheads="1"/>
          </p:cNvPicPr>
          <p:nvPr/>
        </p:nvPicPr>
        <p:blipFill>
          <a:blip r:embed="rId5">
            <a:clrChange>
              <a:clrFrom>
                <a:srgbClr val="FFFFFF"/>
              </a:clrFrom>
              <a:clrTo>
                <a:srgbClr val="FFFFFF">
                  <a:alpha val="0"/>
                </a:srgbClr>
              </a:clrTo>
            </a:clrChange>
            <a:extLst>
              <a:ext uri="{BEBA8EAE-BF5A-486C-A8C5-ECC9F3942E4B}">
                <a14:imgProps xmlns:a14="http://schemas.microsoft.com/office/drawing/2010/main">
                  <a14:imgLayer r:embed="rId6">
                    <a14:imgEffect>
                      <a14:sharpenSoften amount="41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4695607" y="911647"/>
            <a:ext cx="3623461" cy="450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978" name="Picture 6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1784" y="2568508"/>
            <a:ext cx="2789031" cy="25993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0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20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72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07" grpId="0"/>
      <p:bldP spid="307208"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Tune Measurement: De-Coherence Time</a:t>
            </a:r>
          </a:p>
        </p:txBody>
      </p:sp>
      <p:sp>
        <p:nvSpPr>
          <p:cNvPr id="39940" name="Text Box 3"/>
          <p:cNvSpPr txBox="1">
            <a:spLocks noChangeArrowheads="1"/>
          </p:cNvSpPr>
          <p:nvPr/>
        </p:nvSpPr>
        <p:spPr bwMode="auto">
          <a:xfrm>
            <a:off x="125413" y="1053657"/>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pic>
        <p:nvPicPr>
          <p:cNvPr id="39941" name="Picture 4"/>
          <p:cNvPicPr>
            <a:picLocks noChangeAspect="1" noChangeArrowheads="1"/>
          </p:cNvPicPr>
          <p:nvPr/>
        </p:nvPicPr>
        <p:blipFill>
          <a:blip r:embed="rId2">
            <a:lum bright="-36000" contrast="60000"/>
            <a:extLst>
              <a:ext uri="{28A0092B-C50C-407E-A947-70E740481C1C}">
                <a14:useLocalDpi xmlns:a14="http://schemas.microsoft.com/office/drawing/2010/main" val="0"/>
              </a:ext>
            </a:extLst>
          </a:blip>
          <a:srcRect/>
          <a:stretch>
            <a:fillRect/>
          </a:stretch>
        </p:blipFill>
        <p:spPr bwMode="auto">
          <a:xfrm>
            <a:off x="1654175" y="1675957"/>
            <a:ext cx="5716588" cy="2516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942" name="Rectangle 5"/>
          <p:cNvSpPr>
            <a:spLocks noChangeArrowheads="1"/>
          </p:cNvSpPr>
          <p:nvPr/>
        </p:nvSpPr>
        <p:spPr bwMode="auto">
          <a:xfrm>
            <a:off x="247650" y="821882"/>
            <a:ext cx="8593138" cy="760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rgbClr val="0000FF"/>
                </a:solidFill>
                <a:latin typeface="Calibri" panose="020F0502020204030204" pitchFamily="34" charset="0"/>
                <a:cs typeface="Calibri" panose="020F0502020204030204" pitchFamily="34" charset="0"/>
              </a:rPr>
              <a:t>The particles are excited to </a:t>
            </a:r>
            <a:r>
              <a:rPr lang="en-US" altLang="de-DE" sz="2000" dirty="0" err="1">
                <a:solidFill>
                  <a:srgbClr val="0000FF"/>
                </a:solidFill>
                <a:latin typeface="Calibri" panose="020F0502020204030204" pitchFamily="34" charset="0"/>
                <a:cs typeface="Calibri" panose="020F0502020204030204" pitchFamily="34" charset="0"/>
              </a:rPr>
              <a:t>betatron</a:t>
            </a:r>
            <a:r>
              <a:rPr lang="en-US" altLang="de-DE" sz="2000" dirty="0">
                <a:solidFill>
                  <a:srgbClr val="0000FF"/>
                </a:solidFill>
                <a:latin typeface="Calibri" panose="020F0502020204030204" pitchFamily="34" charset="0"/>
                <a:cs typeface="Calibri" panose="020F0502020204030204" pitchFamily="34" charset="0"/>
              </a:rPr>
              <a:t> oscillations, but due to the </a:t>
            </a:r>
          </a:p>
          <a:p>
            <a:pPr algn="l">
              <a:lnSpc>
                <a:spcPct val="60000"/>
              </a:lnSpc>
            </a:pPr>
            <a:r>
              <a:rPr lang="en-US" altLang="de-DE" sz="2000" dirty="0">
                <a:solidFill>
                  <a:srgbClr val="0000FF"/>
                </a:solidFill>
                <a:latin typeface="Calibri" panose="020F0502020204030204" pitchFamily="34" charset="0"/>
                <a:cs typeface="Calibri" panose="020F0502020204030204" pitchFamily="34" charset="0"/>
              </a:rPr>
              <a:t>spread in the </a:t>
            </a:r>
            <a:r>
              <a:rPr lang="en-US" altLang="de-DE" sz="2000" dirty="0" err="1">
                <a:solidFill>
                  <a:srgbClr val="0000FF"/>
                </a:solidFill>
                <a:latin typeface="Calibri" panose="020F0502020204030204" pitchFamily="34" charset="0"/>
                <a:cs typeface="Calibri" panose="020F0502020204030204" pitchFamily="34" charset="0"/>
              </a:rPr>
              <a:t>betatron</a:t>
            </a:r>
            <a:r>
              <a:rPr lang="en-US" altLang="de-DE" sz="2000" dirty="0">
                <a:solidFill>
                  <a:srgbClr val="0000FF"/>
                </a:solidFill>
                <a:latin typeface="Calibri" panose="020F0502020204030204" pitchFamily="34" charset="0"/>
                <a:cs typeface="Calibri" panose="020F0502020204030204" pitchFamily="34" charset="0"/>
              </a:rPr>
              <a:t> frequency, they getting out of phase (’Landau damping’):</a:t>
            </a:r>
          </a:p>
        </p:txBody>
      </p:sp>
      <p:sp>
        <p:nvSpPr>
          <p:cNvPr id="39943" name="Rectangle 6"/>
          <p:cNvSpPr>
            <a:spLocks noChangeArrowheads="1"/>
          </p:cNvSpPr>
          <p:nvPr/>
        </p:nvSpPr>
        <p:spPr bwMode="auto">
          <a:xfrm>
            <a:off x="456838" y="4411220"/>
            <a:ext cx="7348538" cy="1344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Scheme of the individual trajectories of four particles after a kick (top) </a:t>
            </a:r>
          </a:p>
          <a:p>
            <a:pPr algn="l">
              <a:lnSpc>
                <a:spcPct val="60000"/>
              </a:lnSpc>
            </a:pPr>
            <a:r>
              <a:rPr lang="en-US" altLang="de-DE" dirty="0">
                <a:latin typeface="Calibri" panose="020F0502020204030204" pitchFamily="34" charset="0"/>
                <a:cs typeface="Calibri" panose="020F0502020204030204" pitchFamily="34" charset="0"/>
              </a:rPr>
              <a:t>and the resulting </a:t>
            </a:r>
            <a:r>
              <a:rPr lang="en-US" altLang="de-DE" b="1" i="1" dirty="0">
                <a:latin typeface="Calibri" panose="020F0502020204030204" pitchFamily="34" charset="0"/>
                <a:cs typeface="Calibri" panose="020F0502020204030204" pitchFamily="34" charset="0"/>
              </a:rPr>
              <a:t>coherent</a:t>
            </a:r>
            <a:r>
              <a:rPr lang="en-US" altLang="de-DE" dirty="0">
                <a:latin typeface="Calibri" panose="020F0502020204030204" pitchFamily="34" charset="0"/>
                <a:cs typeface="Calibri" panose="020F0502020204030204" pitchFamily="34" charset="0"/>
              </a:rPr>
              <a:t> signal as measured by a pick-up (bottom).</a:t>
            </a:r>
          </a:p>
          <a:p>
            <a:pPr algn="l">
              <a:lnSpc>
                <a:spcPct val="60000"/>
              </a:lnSpc>
            </a:pPr>
            <a:r>
              <a:rPr lang="en-US" altLang="de-DE" dirty="0">
                <a:solidFill>
                  <a:srgbClr val="0000FF"/>
                </a:solidFill>
                <a:latin typeface="Calibri" panose="020F0502020204030204" pitchFamily="34" charset="0"/>
                <a:cs typeface="Calibri" panose="020F0502020204030204" pitchFamily="34" charset="0"/>
                <a:sym typeface="Symbol" pitchFamily="18" charset="2"/>
              </a:rPr>
              <a:t> Kick excitation leads to limited resolution</a:t>
            </a:r>
          </a:p>
          <a:p>
            <a:pPr algn="l">
              <a:lnSpc>
                <a:spcPct val="80000"/>
              </a:lnSpc>
            </a:pPr>
            <a:r>
              <a:rPr lang="en-US" altLang="de-DE" dirty="0">
                <a:latin typeface="Calibri" panose="020F0502020204030204" pitchFamily="34" charset="0"/>
                <a:cs typeface="Calibri" panose="020F0502020204030204" pitchFamily="34" charset="0"/>
              </a:rPr>
              <a:t>Remark: The tune spread is much lower for a real machine.</a:t>
            </a:r>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Text Box 2"/>
          <p:cNvSpPr txBox="1">
            <a:spLocks noChangeArrowheads="1"/>
          </p:cNvSpPr>
          <p:nvPr/>
        </p:nvSpPr>
        <p:spPr bwMode="auto">
          <a:xfrm>
            <a:off x="252000" y="144000"/>
            <a:ext cx="8480425"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Tune Measurement: Beam Transfer Function in Frequency Domain</a:t>
            </a:r>
          </a:p>
        </p:txBody>
      </p:sp>
      <p:sp>
        <p:nvSpPr>
          <p:cNvPr id="40964" name="Text Box 3"/>
          <p:cNvSpPr txBox="1">
            <a:spLocks noChangeArrowheads="1"/>
          </p:cNvSpPr>
          <p:nvPr/>
        </p:nvSpPr>
        <p:spPr bwMode="auto">
          <a:xfrm>
            <a:off x="125413" y="1146254"/>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pic>
        <p:nvPicPr>
          <p:cNvPr id="40965" name="Picture 4"/>
          <p:cNvPicPr>
            <a:picLocks noChangeAspect="1" noChangeArrowheads="1"/>
          </p:cNvPicPr>
          <p:nvPr/>
        </p:nvPicPr>
        <p:blipFill>
          <a:blip r:embed="rId2">
            <a:lum bright="-18000" contrast="30000"/>
            <a:extLst>
              <a:ext uri="{28A0092B-C50C-407E-A947-70E740481C1C}">
                <a14:useLocalDpi xmlns:a14="http://schemas.microsoft.com/office/drawing/2010/main" val="0"/>
              </a:ext>
            </a:extLst>
          </a:blip>
          <a:srcRect/>
          <a:stretch>
            <a:fillRect/>
          </a:stretch>
        </p:blipFill>
        <p:spPr bwMode="auto">
          <a:xfrm>
            <a:off x="4078288" y="1252617"/>
            <a:ext cx="4843462" cy="4951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966" name="Rectangle 5"/>
          <p:cNvSpPr>
            <a:spLocks noChangeArrowheads="1"/>
          </p:cNvSpPr>
          <p:nvPr/>
        </p:nvSpPr>
        <p:spPr bwMode="auto">
          <a:xfrm>
            <a:off x="288925" y="779542"/>
            <a:ext cx="8986178" cy="1152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rgbClr val="0000FF"/>
                </a:solidFill>
                <a:latin typeface="Calibri" panose="020F0502020204030204" pitchFamily="34" charset="0"/>
                <a:cs typeface="Calibri" panose="020F0502020204030204" pitchFamily="34" charset="0"/>
              </a:rPr>
              <a:t>Instead of one kick, the beam can be excited by a sweep of a sine wave, called ‘chirp’</a:t>
            </a:r>
          </a:p>
          <a:p>
            <a:pPr algn="l">
              <a:lnSpc>
                <a:spcPct val="70000"/>
              </a:lnSpc>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 </a:t>
            </a:r>
            <a:r>
              <a:rPr lang="en-US" altLang="de-DE" sz="2000" b="1" dirty="0">
                <a:solidFill>
                  <a:srgbClr val="0000FF"/>
                </a:solidFill>
                <a:latin typeface="Calibri" panose="020F0502020204030204" pitchFamily="34" charset="0"/>
                <a:cs typeface="Calibri" panose="020F0502020204030204" pitchFamily="34" charset="0"/>
                <a:sym typeface="Symbol" pitchFamily="18" charset="2"/>
              </a:rPr>
              <a:t>B</a:t>
            </a:r>
            <a:r>
              <a:rPr lang="en-US" altLang="de-DE" sz="2000" dirty="0">
                <a:solidFill>
                  <a:srgbClr val="0000FF"/>
                </a:solidFill>
                <a:latin typeface="Calibri" panose="020F0502020204030204" pitchFamily="34" charset="0"/>
                <a:cs typeface="Calibri" panose="020F0502020204030204" pitchFamily="34" charset="0"/>
                <a:sym typeface="Symbol" pitchFamily="18" charset="2"/>
              </a:rPr>
              <a:t>eam </a:t>
            </a:r>
            <a:r>
              <a:rPr lang="en-US" altLang="de-DE" sz="2000" b="1" dirty="0">
                <a:solidFill>
                  <a:srgbClr val="0000FF"/>
                </a:solidFill>
                <a:latin typeface="Calibri" panose="020F0502020204030204" pitchFamily="34" charset="0"/>
                <a:cs typeface="Calibri" panose="020F0502020204030204" pitchFamily="34" charset="0"/>
                <a:sym typeface="Symbol" pitchFamily="18" charset="2"/>
              </a:rPr>
              <a:t>T</a:t>
            </a:r>
            <a:r>
              <a:rPr lang="en-US" altLang="de-DE" sz="2000" dirty="0">
                <a:solidFill>
                  <a:srgbClr val="0000FF"/>
                </a:solidFill>
                <a:latin typeface="Calibri" panose="020F0502020204030204" pitchFamily="34" charset="0"/>
                <a:cs typeface="Calibri" panose="020F0502020204030204" pitchFamily="34" charset="0"/>
                <a:sym typeface="Symbol" pitchFamily="18" charset="2"/>
              </a:rPr>
              <a:t>ransfer </a:t>
            </a:r>
            <a:r>
              <a:rPr lang="en-US" altLang="de-DE" sz="2000" b="1" dirty="0">
                <a:solidFill>
                  <a:srgbClr val="0000FF"/>
                </a:solidFill>
                <a:latin typeface="Calibri" panose="020F0502020204030204" pitchFamily="34" charset="0"/>
                <a:cs typeface="Calibri" panose="020F0502020204030204" pitchFamily="34" charset="0"/>
                <a:sym typeface="Symbol" pitchFamily="18" charset="2"/>
              </a:rPr>
              <a:t>F</a:t>
            </a:r>
            <a:r>
              <a:rPr lang="en-US" altLang="de-DE" sz="2000" dirty="0">
                <a:solidFill>
                  <a:srgbClr val="0000FF"/>
                </a:solidFill>
                <a:latin typeface="Calibri" panose="020F0502020204030204" pitchFamily="34" charset="0"/>
                <a:cs typeface="Calibri" panose="020F0502020204030204" pitchFamily="34" charset="0"/>
                <a:sym typeface="Symbol" pitchFamily="18" charset="2"/>
              </a:rPr>
              <a:t>unction (BTF) Measurement </a:t>
            </a:r>
          </a:p>
          <a:p>
            <a:pPr algn="l">
              <a:lnSpc>
                <a:spcPct val="70000"/>
              </a:lnSpc>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  as the velocity response to a kick</a:t>
            </a:r>
          </a:p>
        </p:txBody>
      </p:sp>
      <p:sp>
        <p:nvSpPr>
          <p:cNvPr id="40967" name="Rectangle 6"/>
          <p:cNvSpPr>
            <a:spLocks noChangeArrowheads="1"/>
          </p:cNvSpPr>
          <p:nvPr/>
        </p:nvSpPr>
        <p:spPr bwMode="auto">
          <a:xfrm>
            <a:off x="374650" y="1970167"/>
            <a:ext cx="4572000" cy="39950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FF"/>
                </a:solidFill>
                <a:latin typeface="Calibri" panose="020F0502020204030204" pitchFamily="34" charset="0"/>
                <a:cs typeface="Calibri" panose="020F0502020204030204" pitchFamily="34" charset="0"/>
              </a:rPr>
              <a:t>Principle:</a:t>
            </a:r>
          </a:p>
          <a:p>
            <a:pPr algn="l">
              <a:lnSpc>
                <a:spcPct val="70000"/>
              </a:lnSpc>
            </a:pPr>
            <a:r>
              <a:rPr lang="en-US" altLang="de-DE" sz="2000" b="1" dirty="0">
                <a:solidFill>
                  <a:srgbClr val="0000FF"/>
                </a:solidFill>
                <a:latin typeface="Calibri" panose="020F0502020204030204" pitchFamily="34" charset="0"/>
                <a:cs typeface="Calibri" panose="020F0502020204030204" pitchFamily="34" charset="0"/>
              </a:rPr>
              <a:t>Beam acts like a driven oscillator!</a:t>
            </a:r>
          </a:p>
          <a:p>
            <a:pPr algn="l">
              <a:lnSpc>
                <a:spcPct val="70000"/>
              </a:lnSpc>
            </a:pPr>
            <a:r>
              <a:rPr lang="en-US" altLang="de-DE" dirty="0">
                <a:latin typeface="Calibri" panose="020F0502020204030204" pitchFamily="34" charset="0"/>
                <a:cs typeface="Calibri" panose="020F0502020204030204" pitchFamily="34" charset="0"/>
              </a:rPr>
              <a:t>Using a network analyzer:</a:t>
            </a:r>
          </a:p>
          <a:p>
            <a:pPr algn="l">
              <a:lnSpc>
                <a:spcPct val="70000"/>
              </a:lnSpc>
              <a:buFont typeface="Wingdings" pitchFamily="2" charset="2"/>
              <a:buChar char="Ø"/>
            </a:pPr>
            <a:r>
              <a:rPr lang="en-US" altLang="de-DE" dirty="0">
                <a:latin typeface="Calibri" panose="020F0502020204030204" pitchFamily="34" charset="0"/>
                <a:cs typeface="Calibri" panose="020F0502020204030204" pitchFamily="34" charset="0"/>
              </a:rPr>
              <a:t> RF OUT is feed to the beam by a</a:t>
            </a:r>
          </a:p>
          <a:p>
            <a:pPr algn="l">
              <a:lnSpc>
                <a:spcPct val="60000"/>
              </a:lnSpc>
            </a:pPr>
            <a:r>
              <a:rPr lang="en-US" altLang="de-DE" dirty="0">
                <a:latin typeface="Calibri" panose="020F0502020204030204" pitchFamily="34" charset="0"/>
                <a:cs typeface="Calibri" panose="020F0502020204030204" pitchFamily="34" charset="0"/>
              </a:rPr>
              <a:t>    kicker (reversed powered as a BPM)</a:t>
            </a:r>
          </a:p>
          <a:p>
            <a:pPr algn="l">
              <a:lnSpc>
                <a:spcPct val="70000"/>
              </a:lnSpc>
              <a:buFont typeface="Wingdings" pitchFamily="2" charset="2"/>
              <a:buChar char="Ø"/>
            </a:pPr>
            <a:r>
              <a:rPr lang="en-US" altLang="de-DE" dirty="0">
                <a:latin typeface="Calibri" panose="020F0502020204030204" pitchFamily="34" charset="0"/>
                <a:cs typeface="Calibri" panose="020F0502020204030204" pitchFamily="34" charset="0"/>
              </a:rPr>
              <a:t> The position is measured at</a:t>
            </a:r>
          </a:p>
          <a:p>
            <a:pPr algn="l">
              <a:lnSpc>
                <a:spcPct val="60000"/>
              </a:lnSpc>
            </a:pPr>
            <a:r>
              <a:rPr lang="en-US" altLang="de-DE" dirty="0">
                <a:latin typeface="Calibri" panose="020F0502020204030204" pitchFamily="34" charset="0"/>
                <a:cs typeface="Calibri" panose="020F0502020204030204" pitchFamily="34" charset="0"/>
              </a:rPr>
              <a:t>    one BPM</a:t>
            </a:r>
          </a:p>
          <a:p>
            <a:pPr algn="l">
              <a:lnSpc>
                <a:spcPct val="70000"/>
              </a:lnSpc>
              <a:buFont typeface="Wingdings" pitchFamily="2" charset="2"/>
              <a:buChar char="Ø"/>
            </a:pPr>
            <a:r>
              <a:rPr lang="en-US" altLang="de-DE" dirty="0">
                <a:latin typeface="Calibri" panose="020F0502020204030204" pitchFamily="34" charset="0"/>
                <a:cs typeface="Calibri" panose="020F0502020204030204" pitchFamily="34" charset="0"/>
              </a:rPr>
              <a:t> Network analyzer: amplitude and</a:t>
            </a:r>
          </a:p>
          <a:p>
            <a:pPr algn="l">
              <a:lnSpc>
                <a:spcPct val="60000"/>
              </a:lnSpc>
            </a:pPr>
            <a:r>
              <a:rPr lang="en-US" altLang="de-DE" dirty="0">
                <a:latin typeface="Calibri" panose="020F0502020204030204" pitchFamily="34" charset="0"/>
                <a:cs typeface="Calibri" panose="020F0502020204030204" pitchFamily="34" charset="0"/>
              </a:rPr>
              <a:t>    phase of the response</a:t>
            </a:r>
          </a:p>
          <a:p>
            <a:pPr algn="l">
              <a:lnSpc>
                <a:spcPct val="70000"/>
              </a:lnSpc>
              <a:buFont typeface="Wingdings" pitchFamily="2" charset="2"/>
              <a:buChar char="Ø"/>
            </a:pPr>
            <a:r>
              <a:rPr lang="en-US" altLang="de-DE" dirty="0">
                <a:latin typeface="Calibri" panose="020F0502020204030204" pitchFamily="34" charset="0"/>
                <a:cs typeface="Calibri" panose="020F0502020204030204" pitchFamily="34" charset="0"/>
              </a:rPr>
              <a:t> Sweep time up to seconds</a:t>
            </a:r>
          </a:p>
          <a:p>
            <a:pPr algn="l">
              <a:lnSpc>
                <a:spcPct val="60000"/>
              </a:lnSpc>
            </a:pPr>
            <a:r>
              <a:rPr lang="en-US" altLang="de-DE" dirty="0">
                <a:latin typeface="Calibri" panose="020F0502020204030204" pitchFamily="34" charset="0"/>
                <a:cs typeface="Calibri" panose="020F0502020204030204" pitchFamily="34" charset="0"/>
              </a:rPr>
              <a:t>    due to de-coherence time per band</a:t>
            </a:r>
          </a:p>
          <a:p>
            <a:pPr algn="l">
              <a:lnSpc>
                <a:spcPct val="70000"/>
              </a:lnSpc>
              <a:buFont typeface="Wingdings" pitchFamily="2" charset="2"/>
              <a:buChar char="Ø"/>
            </a:pPr>
            <a:r>
              <a:rPr lang="en-US" altLang="de-DE" dirty="0">
                <a:latin typeface="Calibri" panose="020F0502020204030204" pitchFamily="34" charset="0"/>
                <a:cs typeface="Calibri" panose="020F0502020204030204" pitchFamily="34" charset="0"/>
              </a:rPr>
              <a:t> resolution in tune: up to 10</a:t>
            </a:r>
            <a:r>
              <a:rPr lang="en-US" altLang="de-DE" sz="2200" baseline="30000" dirty="0">
                <a:latin typeface="Calibri" panose="020F0502020204030204" pitchFamily="34" charset="0"/>
                <a:cs typeface="Calibri" panose="020F0502020204030204" pitchFamily="34" charset="0"/>
              </a:rPr>
              <a:t>−4</a:t>
            </a:r>
          </a:p>
        </p:txBody>
      </p:sp>
      <p:sp>
        <p:nvSpPr>
          <p:cNvPr id="40968" name="Rectangle 7"/>
          <p:cNvSpPr>
            <a:spLocks noChangeArrowheads="1"/>
          </p:cNvSpPr>
          <p:nvPr/>
        </p:nvSpPr>
        <p:spPr bwMode="auto">
          <a:xfrm>
            <a:off x="8194876" y="5442307"/>
            <a:ext cx="830855" cy="502850"/>
          </a:xfrm>
          <a:prstGeom prst="rect">
            <a:avLst/>
          </a:prstGeom>
          <a:solidFill>
            <a:schemeClr val="bg1"/>
          </a:solidFill>
          <a:ln>
            <a:noFill/>
          </a:ln>
          <a:effectLst/>
          <a:extLs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Calibri" panose="020F0502020204030204" pitchFamily="34" charset="0"/>
            </a:endParaRPr>
          </a:p>
        </p:txBody>
      </p:sp>
      <p:sp>
        <p:nvSpPr>
          <p:cNvPr id="10" name="Text Box 281"/>
          <p:cNvSpPr txBox="1">
            <a:spLocks noChangeArrowheads="1"/>
          </p:cNvSpPr>
          <p:nvPr/>
        </p:nvSpPr>
        <p:spPr bwMode="auto">
          <a:xfrm>
            <a:off x="3974306" y="5945157"/>
            <a:ext cx="205435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de-DE" sz="1000" dirty="0" err="1">
                <a:solidFill>
                  <a:srgbClr val="808080"/>
                </a:solidFill>
                <a:latin typeface="Calibri" panose="020F0502020204030204" pitchFamily="34" charset="0"/>
                <a:cs typeface="Calibri" panose="020F0502020204030204" pitchFamily="34" charset="0"/>
              </a:rPr>
              <a:t>courtesy</a:t>
            </a:r>
            <a:r>
              <a:rPr lang="de-DE" altLang="de-DE" sz="1000" dirty="0">
                <a:solidFill>
                  <a:srgbClr val="808080"/>
                </a:solidFill>
                <a:latin typeface="Calibri" panose="020F0502020204030204" pitchFamily="34" charset="0"/>
                <a:cs typeface="Calibri" panose="020F0502020204030204" pitchFamily="34" charset="0"/>
              </a:rPr>
              <a:t>: </a:t>
            </a:r>
            <a:r>
              <a:rPr lang="de-DE" altLang="de-DE" sz="1000" dirty="0" err="1">
                <a:solidFill>
                  <a:srgbClr val="808080"/>
                </a:solidFill>
                <a:latin typeface="Calibri" panose="020F0502020204030204" pitchFamily="34" charset="0"/>
                <a:cs typeface="Calibri" panose="020F0502020204030204" pitchFamily="34" charset="0"/>
              </a:rPr>
              <a:t>F.Sannibale</a:t>
            </a:r>
            <a:r>
              <a:rPr lang="de-DE" altLang="de-DE" sz="1000" dirty="0">
                <a:solidFill>
                  <a:srgbClr val="808080"/>
                </a:solidFill>
                <a:latin typeface="Calibri" panose="020F0502020204030204" pitchFamily="34" charset="0"/>
                <a:cs typeface="Calibri" panose="020F0502020204030204" pitchFamily="34" charset="0"/>
              </a:rPr>
              <a:t> (LBNL)</a:t>
            </a:r>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Tune Measurement: Result for BTF Measurement</a:t>
            </a:r>
          </a:p>
        </p:txBody>
      </p:sp>
      <p:sp>
        <p:nvSpPr>
          <p:cNvPr id="41990" name="Text Box 3"/>
          <p:cNvSpPr txBox="1">
            <a:spLocks noChangeArrowheads="1"/>
          </p:cNvSpPr>
          <p:nvPr/>
        </p:nvSpPr>
        <p:spPr bwMode="auto">
          <a:xfrm>
            <a:off x="0" y="1099959"/>
            <a:ext cx="8729663"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41991" name="Rectangle 4"/>
          <p:cNvSpPr>
            <a:spLocks noChangeArrowheads="1"/>
          </p:cNvSpPr>
          <p:nvPr/>
        </p:nvSpPr>
        <p:spPr bwMode="auto">
          <a:xfrm>
            <a:off x="491794" y="758647"/>
            <a:ext cx="717298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a:latin typeface="Calibri" panose="020F0502020204030204" pitchFamily="34" charset="0"/>
                <a:cs typeface="Calibri" panose="020F0502020204030204" pitchFamily="34" charset="0"/>
              </a:rPr>
              <a:t>BTF measurement at the GSI synchrotron, recorded at the 25th harmonics.</a:t>
            </a:r>
          </a:p>
        </p:txBody>
      </p:sp>
      <p:sp>
        <p:nvSpPr>
          <p:cNvPr id="41992" name="Rectangle 5"/>
          <p:cNvSpPr>
            <a:spLocks noChangeArrowheads="1"/>
          </p:cNvSpPr>
          <p:nvPr/>
        </p:nvSpPr>
        <p:spPr bwMode="auto">
          <a:xfrm>
            <a:off x="503238" y="1004709"/>
            <a:ext cx="3587750" cy="642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i="1">
                <a:latin typeface="Calibri" panose="020F0502020204030204" pitchFamily="34" charset="0"/>
                <a:cs typeface="Calibri" panose="020F0502020204030204" pitchFamily="34" charset="0"/>
              </a:rPr>
              <a:t>A wide scan with both sidebands at</a:t>
            </a:r>
          </a:p>
          <a:p>
            <a:pPr algn="l">
              <a:lnSpc>
                <a:spcPct val="50000"/>
              </a:lnSpc>
            </a:pPr>
            <a:r>
              <a:rPr lang="en-US" altLang="de-DE" i="1">
                <a:latin typeface="Calibri" panose="020F0502020204030204" pitchFamily="34" charset="0"/>
                <a:cs typeface="Calibri" panose="020F0502020204030204" pitchFamily="34" charset="0"/>
              </a:rPr>
              <a:t>h=25</a:t>
            </a:r>
            <a:r>
              <a:rPr lang="en-US" altLang="de-DE" i="1" baseline="30000">
                <a:latin typeface="Calibri" panose="020F0502020204030204" pitchFamily="34" charset="0"/>
                <a:cs typeface="Calibri" panose="020F0502020204030204" pitchFamily="34" charset="0"/>
              </a:rPr>
              <a:t>th</a:t>
            </a:r>
            <a:r>
              <a:rPr lang="en-US" altLang="de-DE" i="1">
                <a:latin typeface="Calibri" panose="020F0502020204030204" pitchFamily="34" charset="0"/>
                <a:cs typeface="Calibri" panose="020F0502020204030204" pitchFamily="34" charset="0"/>
              </a:rPr>
              <a:t>-harmonics:</a:t>
            </a:r>
          </a:p>
        </p:txBody>
      </p:sp>
      <p:sp>
        <p:nvSpPr>
          <p:cNvPr id="41993" name="Rectangle 7"/>
          <p:cNvSpPr>
            <a:spLocks noChangeArrowheads="1"/>
          </p:cNvSpPr>
          <p:nvPr/>
        </p:nvSpPr>
        <p:spPr bwMode="auto">
          <a:xfrm>
            <a:off x="522288" y="4643259"/>
            <a:ext cx="88376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From the position of the sidebands </a:t>
            </a:r>
            <a:r>
              <a:rPr lang="en-US" altLang="de-DE" b="1" i="1" dirty="0">
                <a:latin typeface="Calibri" panose="020F0502020204030204" pitchFamily="34" charset="0"/>
                <a:cs typeface="Calibri" panose="020F0502020204030204" pitchFamily="34" charset="0"/>
              </a:rPr>
              <a:t>q </a:t>
            </a:r>
            <a:r>
              <a:rPr lang="en-US" altLang="de-DE" dirty="0">
                <a:latin typeface="Calibri" panose="020F0502020204030204" pitchFamily="34" charset="0"/>
                <a:cs typeface="Calibri" panose="020F0502020204030204" pitchFamily="34" charset="0"/>
              </a:rPr>
              <a:t>= 0.306 is determined. </a:t>
            </a:r>
          </a:p>
        </p:txBody>
      </p:sp>
      <p:sp>
        <p:nvSpPr>
          <p:cNvPr id="310280" name="Rectangle 8"/>
          <p:cNvSpPr>
            <a:spLocks noChangeArrowheads="1"/>
          </p:cNvSpPr>
          <p:nvPr/>
        </p:nvSpPr>
        <p:spPr bwMode="auto">
          <a:xfrm>
            <a:off x="252000" y="5059446"/>
            <a:ext cx="8612187"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a:solidFill>
                  <a:srgbClr val="008000"/>
                </a:solidFill>
                <a:latin typeface="Calibri" panose="020F0502020204030204" pitchFamily="34" charset="0"/>
                <a:cs typeface="Calibri" panose="020F0502020204030204" pitchFamily="34" charset="0"/>
              </a:rPr>
              <a:t>Advantage:</a:t>
            </a:r>
            <a:r>
              <a:rPr lang="en-US" altLang="de-DE">
                <a:latin typeface="Calibri" panose="020F0502020204030204" pitchFamily="34" charset="0"/>
                <a:cs typeface="Calibri" panose="020F0502020204030204" pitchFamily="34" charset="0"/>
              </a:rPr>
              <a:t> High resolution for tune and tune spread (also for de-bunched beams)</a:t>
            </a:r>
          </a:p>
          <a:p>
            <a:pPr algn="l">
              <a:lnSpc>
                <a:spcPct val="60000"/>
              </a:lnSpc>
            </a:pPr>
            <a:r>
              <a:rPr lang="en-US" altLang="de-DE" b="1">
                <a:solidFill>
                  <a:srgbClr val="FF0000"/>
                </a:solidFill>
                <a:latin typeface="Calibri" panose="020F0502020204030204" pitchFamily="34" charset="0"/>
                <a:cs typeface="Calibri" panose="020F0502020204030204" pitchFamily="34" charset="0"/>
              </a:rPr>
              <a:t>Disadvantage:</a:t>
            </a:r>
            <a:r>
              <a:rPr lang="en-US" altLang="de-DE">
                <a:latin typeface="Calibri" panose="020F0502020204030204" pitchFamily="34" charset="0"/>
                <a:cs typeface="Calibri" panose="020F0502020204030204" pitchFamily="34" charset="0"/>
              </a:rPr>
              <a:t> Long sweep time (up to several seconds).</a:t>
            </a:r>
          </a:p>
        </p:txBody>
      </p:sp>
      <p:sp>
        <p:nvSpPr>
          <p:cNvPr id="41996" name="Rectangle 12"/>
          <p:cNvSpPr>
            <a:spLocks noChangeArrowheads="1"/>
          </p:cNvSpPr>
          <p:nvPr/>
        </p:nvSpPr>
        <p:spPr bwMode="auto">
          <a:xfrm>
            <a:off x="5013325" y="1038047"/>
            <a:ext cx="3971925" cy="58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i="1">
                <a:latin typeface="Calibri" panose="020F0502020204030204" pitchFamily="34" charset="0"/>
                <a:cs typeface="Calibri" panose="020F0502020204030204" pitchFamily="34" charset="0"/>
              </a:rPr>
              <a:t>A detailed scan for the </a:t>
            </a:r>
            <a:r>
              <a:rPr lang="en-US" altLang="de-DE" b="1" i="1">
                <a:latin typeface="Calibri" panose="020F0502020204030204" pitchFamily="34" charset="0"/>
                <a:cs typeface="Calibri" panose="020F0502020204030204" pitchFamily="34" charset="0"/>
              </a:rPr>
              <a:t>lower</a:t>
            </a:r>
            <a:r>
              <a:rPr lang="en-US" altLang="de-DE" i="1">
                <a:latin typeface="Calibri" panose="020F0502020204030204" pitchFamily="34" charset="0"/>
                <a:cs typeface="Calibri" panose="020F0502020204030204" pitchFamily="34" charset="0"/>
              </a:rPr>
              <a:t> sideband</a:t>
            </a:r>
          </a:p>
          <a:p>
            <a:pPr algn="l">
              <a:lnSpc>
                <a:spcPct val="30000"/>
              </a:lnSpc>
            </a:pPr>
            <a:r>
              <a:rPr lang="en-US" altLang="de-DE" i="1">
                <a:latin typeface="Calibri" panose="020F0502020204030204" pitchFamily="34" charset="0"/>
                <a:cs typeface="Calibri" panose="020F0502020204030204" pitchFamily="34" charset="0"/>
                <a:sym typeface="Symbol" pitchFamily="18" charset="2"/>
              </a:rPr>
              <a:t> </a:t>
            </a:r>
            <a:r>
              <a:rPr lang="en-US" altLang="de-DE" i="1">
                <a:latin typeface="Calibri" panose="020F0502020204030204" pitchFamily="34" charset="0"/>
                <a:cs typeface="Calibri" panose="020F0502020204030204" pitchFamily="34" charset="0"/>
              </a:rPr>
              <a:t>beam acts like a driven oscillator:</a:t>
            </a:r>
          </a:p>
        </p:txBody>
      </p:sp>
      <p:pic>
        <p:nvPicPr>
          <p:cNvPr id="42039" name="Picture 55" descr="F:\JUAS 2017\temp\btf-sis-2sidebands.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3238" y="1622051"/>
            <a:ext cx="3792276" cy="2943323"/>
          </a:xfrm>
          <a:prstGeom prst="rect">
            <a:avLst/>
          </a:prstGeom>
          <a:noFill/>
          <a:extLst>
            <a:ext uri="{909E8E84-426E-40DD-AFC4-6F175D3DCCD1}">
              <a14:hiddenFill xmlns:a14="http://schemas.microsoft.com/office/drawing/2010/main">
                <a:solidFill>
                  <a:srgbClr val="FFFFFF"/>
                </a:solidFill>
              </a14:hiddenFill>
            </a:ext>
          </a:extLst>
        </p:spPr>
      </p:pic>
      <p:pic>
        <p:nvPicPr>
          <p:cNvPr id="42040" name="Picture 56" descr="F:\JUAS 2017\temp\btf-sis-25harm_sideband.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41094" y="1647647"/>
            <a:ext cx="3508644" cy="29177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43813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02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280"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Tune Measurement: G</a:t>
            </a:r>
            <a:r>
              <a:rPr lang="en-US" altLang="de-DE" sz="2200" b="1" i="1" dirty="0">
                <a:latin typeface="Calibri" panose="020F0502020204030204" pitchFamily="34" charset="0"/>
                <a:cs typeface="Calibri" panose="020F0502020204030204" pitchFamily="34" charset="0"/>
              </a:rPr>
              <a:t>entle</a:t>
            </a:r>
            <a:r>
              <a:rPr lang="en-US" altLang="de-DE" sz="2200" b="1" dirty="0">
                <a:latin typeface="Calibri" panose="020F0502020204030204" pitchFamily="34" charset="0"/>
                <a:cs typeface="Calibri" panose="020F0502020204030204" pitchFamily="34" charset="0"/>
              </a:rPr>
              <a:t> Excitation with Wideband Noise    </a:t>
            </a:r>
          </a:p>
        </p:txBody>
      </p:sp>
      <p:sp>
        <p:nvSpPr>
          <p:cNvPr id="43013" name="Rectangle 6"/>
          <p:cNvSpPr>
            <a:spLocks noChangeArrowheads="1"/>
          </p:cNvSpPr>
          <p:nvPr/>
        </p:nvSpPr>
        <p:spPr bwMode="auto">
          <a:xfrm>
            <a:off x="8172450" y="1333841"/>
            <a:ext cx="647700" cy="4321175"/>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Calibri" panose="020F0502020204030204" pitchFamily="34" charset="0"/>
            </a:endParaRPr>
          </a:p>
        </p:txBody>
      </p:sp>
      <p:sp>
        <p:nvSpPr>
          <p:cNvPr id="43016" name="Rectangle 9"/>
          <p:cNvSpPr>
            <a:spLocks noChangeArrowheads="1"/>
          </p:cNvSpPr>
          <p:nvPr/>
        </p:nvSpPr>
        <p:spPr bwMode="auto">
          <a:xfrm>
            <a:off x="7812088" y="2126003"/>
            <a:ext cx="431800" cy="338455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Calibri" panose="020F0502020204030204" pitchFamily="34" charset="0"/>
            </a:endParaRPr>
          </a:p>
        </p:txBody>
      </p:sp>
      <p:sp>
        <p:nvSpPr>
          <p:cNvPr id="43021" name="Line 14"/>
          <p:cNvSpPr>
            <a:spLocks noChangeShapeType="1"/>
          </p:cNvSpPr>
          <p:nvPr/>
        </p:nvSpPr>
        <p:spPr bwMode="auto">
          <a:xfrm flipV="1">
            <a:off x="2051050" y="2630828"/>
            <a:ext cx="0" cy="8636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en-US">
              <a:latin typeface="Calibri" panose="020F0502020204030204" pitchFamily="34" charset="0"/>
              <a:cs typeface="Calibri" panose="020F0502020204030204" pitchFamily="34" charset="0"/>
            </a:endParaRPr>
          </a:p>
        </p:txBody>
      </p:sp>
      <p:sp>
        <p:nvSpPr>
          <p:cNvPr id="43022" name="Rectangle 15"/>
          <p:cNvSpPr>
            <a:spLocks noChangeArrowheads="1"/>
          </p:cNvSpPr>
          <p:nvPr/>
        </p:nvSpPr>
        <p:spPr bwMode="auto">
          <a:xfrm>
            <a:off x="663284" y="5037756"/>
            <a:ext cx="184731"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Calibri" panose="020F0502020204030204" pitchFamily="34" charset="0"/>
            </a:endParaRPr>
          </a:p>
        </p:txBody>
      </p:sp>
      <p:sp>
        <p:nvSpPr>
          <p:cNvPr id="43023" name="Rectangle 27"/>
          <p:cNvSpPr>
            <a:spLocks noChangeArrowheads="1"/>
          </p:cNvSpPr>
          <p:nvPr/>
        </p:nvSpPr>
        <p:spPr bwMode="auto">
          <a:xfrm>
            <a:off x="107504" y="758248"/>
            <a:ext cx="7487884"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rgbClr val="0000FF"/>
                </a:solidFill>
                <a:latin typeface="Calibri" panose="020F0502020204030204" pitchFamily="34" charset="0"/>
                <a:cs typeface="Calibri" panose="020F0502020204030204" pitchFamily="34" charset="0"/>
              </a:rPr>
              <a:t>Instead of a sine wave, noise with adequate bandwidth can be applied</a:t>
            </a:r>
          </a:p>
          <a:p>
            <a:pPr algn="l">
              <a:lnSpc>
                <a:spcPct val="60000"/>
              </a:lnSpc>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 </a:t>
            </a:r>
            <a:r>
              <a:rPr lang="en-US" altLang="de-DE" sz="2000" dirty="0">
                <a:solidFill>
                  <a:srgbClr val="0000FF"/>
                </a:solidFill>
                <a:latin typeface="Calibri" panose="020F0502020204030204" pitchFamily="34" charset="0"/>
                <a:cs typeface="Calibri" panose="020F0502020204030204" pitchFamily="34" charset="0"/>
              </a:rPr>
              <a:t>beam picks out its resonance frequency:</a:t>
            </a:r>
          </a:p>
        </p:txBody>
      </p:sp>
      <p:sp>
        <p:nvSpPr>
          <p:cNvPr id="43024" name="Rectangle 28"/>
          <p:cNvSpPr>
            <a:spLocks noChangeArrowheads="1"/>
          </p:cNvSpPr>
          <p:nvPr/>
        </p:nvSpPr>
        <p:spPr bwMode="auto">
          <a:xfrm>
            <a:off x="35496" y="1478328"/>
            <a:ext cx="5108407" cy="1643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Wingdings" pitchFamily="2" charset="2"/>
              <a:buChar char="Ø"/>
            </a:pPr>
            <a:r>
              <a:rPr lang="en-US" altLang="de-DE" dirty="0">
                <a:latin typeface="Calibri" panose="020F0502020204030204" pitchFamily="34" charset="0"/>
                <a:cs typeface="Calibri" panose="020F0502020204030204" pitchFamily="34" charset="0"/>
              </a:rPr>
              <a:t>broadband excitation with white noise </a:t>
            </a:r>
          </a:p>
          <a:p>
            <a:pPr algn="l">
              <a:lnSpc>
                <a:spcPct val="50000"/>
              </a:lnSpc>
            </a:pPr>
            <a:r>
              <a:rPr lang="en-US" altLang="de-DE" dirty="0">
                <a:latin typeface="Calibri" panose="020F0502020204030204" pitchFamily="34" charset="0"/>
                <a:cs typeface="Calibri" panose="020F0502020204030204" pitchFamily="34" charset="0"/>
              </a:rPr>
              <a:t>    of </a:t>
            </a: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 10 kHz bandwidth</a:t>
            </a:r>
          </a:p>
          <a:p>
            <a:pPr algn="l">
              <a:lnSpc>
                <a:spcPct val="70000"/>
              </a:lnSpc>
              <a:buFont typeface="Wingdings" pitchFamily="2" charset="2"/>
              <a:buChar char="Ø"/>
            </a:pPr>
            <a:r>
              <a:rPr lang="en-US" altLang="de-DE" dirty="0">
                <a:latin typeface="Calibri" panose="020F0502020204030204" pitchFamily="34" charset="0"/>
                <a:cs typeface="Calibri" panose="020F0502020204030204" pitchFamily="34" charset="0"/>
              </a:rPr>
              <a:t> turn-by-turn position measurement by fast ADC</a:t>
            </a:r>
          </a:p>
          <a:p>
            <a:pPr algn="l">
              <a:lnSpc>
                <a:spcPct val="70000"/>
              </a:lnSpc>
              <a:buFont typeface="Wingdings" pitchFamily="2" charset="2"/>
              <a:buChar char="Ø"/>
            </a:pPr>
            <a:r>
              <a:rPr lang="en-US" altLang="de-DE" dirty="0">
                <a:latin typeface="Calibri" panose="020F0502020204030204" pitchFamily="34" charset="0"/>
                <a:cs typeface="Calibri" panose="020F0502020204030204" pitchFamily="34" charset="0"/>
              </a:rPr>
              <a:t> Fourier transformation of the recorded data</a:t>
            </a:r>
          </a:p>
          <a:p>
            <a:pPr algn="l">
              <a:lnSpc>
                <a:spcPct val="70000"/>
              </a:lnSpc>
            </a:pPr>
            <a:r>
              <a:rPr lang="en-US" altLang="de-DE" dirty="0">
                <a:latin typeface="Calibri" panose="020F0502020204030204" pitchFamily="34" charset="0"/>
                <a:cs typeface="Calibri" panose="020F0502020204030204" pitchFamily="34" charset="0"/>
                <a:sym typeface="Symbol" pitchFamily="18" charset="2"/>
              </a:rPr>
              <a:t> </a:t>
            </a:r>
            <a:r>
              <a:rPr lang="en-US" altLang="de-DE" dirty="0">
                <a:latin typeface="Calibri" panose="020F0502020204030204" pitchFamily="34" charset="0"/>
                <a:cs typeface="Calibri" panose="020F0502020204030204" pitchFamily="34" charset="0"/>
              </a:rPr>
              <a:t>Continues monitoring with low disturbance </a:t>
            </a:r>
          </a:p>
        </p:txBody>
      </p:sp>
      <p:sp>
        <p:nvSpPr>
          <p:cNvPr id="43025" name="Rectangle 29"/>
          <p:cNvSpPr>
            <a:spLocks noChangeArrowheads="1"/>
          </p:cNvSpPr>
          <p:nvPr/>
        </p:nvSpPr>
        <p:spPr bwMode="auto">
          <a:xfrm>
            <a:off x="4644008" y="1118288"/>
            <a:ext cx="4499992" cy="895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solidFill>
                  <a:srgbClr val="0000FF"/>
                </a:solidFill>
                <a:latin typeface="Calibri" panose="020F0502020204030204" pitchFamily="34" charset="0"/>
                <a:cs typeface="Calibri" panose="020F0502020204030204" pitchFamily="34" charset="0"/>
              </a:rPr>
              <a:t>Example:</a:t>
            </a:r>
            <a:r>
              <a:rPr lang="en-US" altLang="de-DE" dirty="0">
                <a:solidFill>
                  <a:srgbClr val="0000FF"/>
                </a:solidFill>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Vertical tune within 4096 turn </a:t>
            </a:r>
          </a:p>
          <a:p>
            <a:pPr algn="l">
              <a:spcBef>
                <a:spcPts val="0"/>
              </a:spcBef>
            </a:pPr>
            <a:r>
              <a:rPr lang="en-US" altLang="de-DE" dirty="0">
                <a:latin typeface="Calibri" panose="020F0502020204030204" pitchFamily="34" charset="0"/>
                <a:cs typeface="Calibri" panose="020F0502020204030204" pitchFamily="34" charset="0"/>
              </a:rPr>
              <a:t>duration ≃ 15 </a:t>
            </a:r>
            <a:r>
              <a:rPr lang="en-US" altLang="de-DE" dirty="0" err="1">
                <a:latin typeface="Calibri" panose="020F0502020204030204" pitchFamily="34" charset="0"/>
                <a:cs typeface="Calibri" panose="020F0502020204030204" pitchFamily="34" charset="0"/>
              </a:rPr>
              <a:t>ms</a:t>
            </a:r>
            <a:endParaRPr lang="en-US" altLang="de-DE" dirty="0">
              <a:latin typeface="Calibri" panose="020F0502020204030204" pitchFamily="34" charset="0"/>
              <a:cs typeface="Calibri" panose="020F0502020204030204" pitchFamily="34" charset="0"/>
            </a:endParaRPr>
          </a:p>
          <a:p>
            <a:pPr algn="l">
              <a:lnSpc>
                <a:spcPct val="40000"/>
              </a:lnSpc>
            </a:pPr>
            <a:r>
              <a:rPr lang="en-US" altLang="de-DE" dirty="0">
                <a:latin typeface="Calibri" panose="020F0502020204030204" pitchFamily="34" charset="0"/>
                <a:cs typeface="Calibri" panose="020F0502020204030204" pitchFamily="34" charset="0"/>
              </a:rPr>
              <a:t>at GSI synchrotron 11 </a:t>
            </a:r>
            <a:r>
              <a:rPr lang="en-US" altLang="de-DE" dirty="0">
                <a:latin typeface="Calibri" panose="020F0502020204030204" pitchFamily="34" charset="0"/>
                <a:cs typeface="Calibri" panose="020F0502020204030204" pitchFamily="34" charset="0"/>
                <a:sym typeface="Symbol" panose="05050102010706020507" pitchFamily="18" charset="2"/>
              </a:rPr>
              <a:t></a:t>
            </a:r>
            <a:r>
              <a:rPr lang="en-US" altLang="de-DE" dirty="0">
                <a:latin typeface="Calibri" panose="020F0502020204030204" pitchFamily="34" charset="0"/>
                <a:cs typeface="Calibri" panose="020F0502020204030204" pitchFamily="34" charset="0"/>
              </a:rPr>
              <a:t> 300 MeV/u in 0.7 s </a:t>
            </a:r>
          </a:p>
        </p:txBody>
      </p:sp>
      <p:sp>
        <p:nvSpPr>
          <p:cNvPr id="344094" name="Text Box 30"/>
          <p:cNvSpPr txBox="1">
            <a:spLocks noChangeArrowheads="1"/>
          </p:cNvSpPr>
          <p:nvPr/>
        </p:nvSpPr>
        <p:spPr bwMode="auto">
          <a:xfrm>
            <a:off x="301625" y="5222744"/>
            <a:ext cx="4202113" cy="919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8000"/>
                </a:solidFill>
                <a:latin typeface="Calibri" panose="020F0502020204030204" pitchFamily="34" charset="0"/>
                <a:cs typeface="Calibri" panose="020F0502020204030204" pitchFamily="34" charset="0"/>
              </a:rPr>
              <a:t>Advantage:</a:t>
            </a:r>
            <a:r>
              <a:rPr lang="en-US" altLang="de-DE" dirty="0">
                <a:latin typeface="Calibri" panose="020F0502020204030204" pitchFamily="34" charset="0"/>
                <a:cs typeface="Calibri" panose="020F0502020204030204" pitchFamily="34" charset="0"/>
              </a:rPr>
              <a:t> </a:t>
            </a:r>
          </a:p>
          <a:p>
            <a:pPr algn="l">
              <a:lnSpc>
                <a:spcPct val="50000"/>
              </a:lnSpc>
            </a:pPr>
            <a:r>
              <a:rPr lang="en-US" altLang="de-DE" dirty="0">
                <a:latin typeface="Calibri" panose="020F0502020204030204" pitchFamily="34" charset="0"/>
                <a:cs typeface="Calibri" panose="020F0502020204030204" pitchFamily="34" charset="0"/>
              </a:rPr>
              <a:t>Fast scan with good time resolution</a:t>
            </a:r>
          </a:p>
          <a:p>
            <a:pPr algn="l">
              <a:lnSpc>
                <a:spcPct val="50000"/>
              </a:lnSpc>
            </a:pPr>
            <a:r>
              <a:rPr lang="en-US" altLang="de-DE" b="1" dirty="0">
                <a:solidFill>
                  <a:srgbClr val="FF0000"/>
                </a:solidFill>
                <a:latin typeface="Calibri" panose="020F0502020204030204" pitchFamily="34" charset="0"/>
                <a:cs typeface="Calibri" panose="020F0502020204030204" pitchFamily="34" charset="0"/>
              </a:rPr>
              <a:t>Disadvantage:</a:t>
            </a:r>
            <a:r>
              <a:rPr lang="en-US" altLang="de-DE" dirty="0">
                <a:latin typeface="Calibri" panose="020F0502020204030204" pitchFamily="34" charset="0"/>
                <a:cs typeface="Calibri" panose="020F0502020204030204" pitchFamily="34" charset="0"/>
              </a:rPr>
              <a:t> Lower precision</a:t>
            </a:r>
          </a:p>
        </p:txBody>
      </p:sp>
      <p:grpSp>
        <p:nvGrpSpPr>
          <p:cNvPr id="19" name="Gruppieren 18"/>
          <p:cNvGrpSpPr/>
          <p:nvPr/>
        </p:nvGrpSpPr>
        <p:grpSpPr>
          <a:xfrm>
            <a:off x="4488695" y="1887577"/>
            <a:ext cx="4694001" cy="4293643"/>
            <a:chOff x="3390713" y="1615405"/>
            <a:chExt cx="4694001" cy="4293643"/>
          </a:xfrm>
        </p:grpSpPr>
        <p:pic>
          <p:nvPicPr>
            <p:cNvPr id="20" name="Picture 8" descr="axp348-20110404-194410"/>
            <p:cNvPicPr>
              <a:picLocks noChangeAspect="1" noChangeArrowheads="1"/>
            </p:cNvPicPr>
            <p:nvPr/>
          </p:nvPicPr>
          <p:blipFill rotWithShape="1">
            <a:blip r:embed="rId3">
              <a:extLst>
                <a:ext uri="{28A0092B-C50C-407E-A947-70E740481C1C}">
                  <a14:useLocalDpi xmlns:a14="http://schemas.microsoft.com/office/drawing/2010/main" val="0"/>
                </a:ext>
              </a:extLst>
            </a:blip>
            <a:srcRect l="36662" t="56815" r="41861" b="5164"/>
            <a:stretch/>
          </p:blipFill>
          <p:spPr bwMode="auto">
            <a:xfrm>
              <a:off x="4333030" y="1953959"/>
              <a:ext cx="2366846" cy="3292106"/>
            </a:xfrm>
            <a:prstGeom prst="rect">
              <a:avLst/>
            </a:prstGeom>
            <a:noFill/>
            <a:extLst>
              <a:ext uri="{909E8E84-426E-40DD-AFC4-6F175D3DCCD1}">
                <a14:hiddenFill xmlns:a14="http://schemas.microsoft.com/office/drawing/2010/main">
                  <a:solidFill>
                    <a:srgbClr val="FFFFFF"/>
                  </a:solidFill>
                </a14:hiddenFill>
              </a:ext>
            </a:extLst>
          </p:spPr>
        </p:pic>
        <p:sp>
          <p:nvSpPr>
            <p:cNvPr id="21" name="Text Box 9"/>
            <p:cNvSpPr txBox="1">
              <a:spLocks noChangeArrowheads="1"/>
            </p:cNvSpPr>
            <p:nvPr/>
          </p:nvSpPr>
          <p:spPr bwMode="auto">
            <a:xfrm>
              <a:off x="4037519" y="1615405"/>
              <a:ext cx="300293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600" b="1" dirty="0">
                  <a:latin typeface="Calibri" panose="020F0502020204030204" pitchFamily="34" charset="0"/>
                  <a:cs typeface="Calibri" panose="020F0502020204030204" pitchFamily="34" charset="0"/>
                </a:rPr>
                <a:t>vertical tune versus time</a:t>
              </a:r>
            </a:p>
          </p:txBody>
        </p:sp>
        <p:sp>
          <p:nvSpPr>
            <p:cNvPr id="22" name="Line 19"/>
            <p:cNvSpPr>
              <a:spLocks noChangeShapeType="1"/>
            </p:cNvSpPr>
            <p:nvPr/>
          </p:nvSpPr>
          <p:spPr bwMode="auto">
            <a:xfrm>
              <a:off x="4376524" y="3043961"/>
              <a:ext cx="2745943" cy="0"/>
            </a:xfrm>
            <a:prstGeom prst="line">
              <a:avLst/>
            </a:prstGeom>
            <a:noFill/>
            <a:ln w="38100">
              <a:solidFill>
                <a:srgbClr val="FFFF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latin typeface="Calibri" panose="020F0502020204030204" pitchFamily="34" charset="0"/>
                <a:cs typeface="Calibri" panose="020F0502020204030204" pitchFamily="34" charset="0"/>
              </a:endParaRPr>
            </a:p>
          </p:txBody>
        </p:sp>
        <p:sp>
          <p:nvSpPr>
            <p:cNvPr id="23" name="Line 20"/>
            <p:cNvSpPr>
              <a:spLocks noChangeShapeType="1"/>
            </p:cNvSpPr>
            <p:nvPr/>
          </p:nvSpPr>
          <p:spPr bwMode="auto">
            <a:xfrm flipV="1">
              <a:off x="4390080" y="3475935"/>
              <a:ext cx="2650374" cy="9906"/>
            </a:xfrm>
            <a:prstGeom prst="line">
              <a:avLst/>
            </a:prstGeom>
            <a:noFill/>
            <a:ln w="38100">
              <a:solidFill>
                <a:srgbClr val="FFFF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latin typeface="Calibri" panose="020F0502020204030204" pitchFamily="34" charset="0"/>
                <a:cs typeface="Calibri" panose="020F0502020204030204" pitchFamily="34" charset="0"/>
              </a:endParaRPr>
            </a:p>
          </p:txBody>
        </p:sp>
        <p:sp>
          <p:nvSpPr>
            <p:cNvPr id="24" name="Text Box 21"/>
            <p:cNvSpPr txBox="1">
              <a:spLocks noChangeArrowheads="1"/>
            </p:cNvSpPr>
            <p:nvPr/>
          </p:nvSpPr>
          <p:spPr bwMode="auto">
            <a:xfrm>
              <a:off x="6834435" y="3086551"/>
              <a:ext cx="125027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600" b="1" i="1" dirty="0">
                  <a:latin typeface="Calibri" panose="020F0502020204030204" pitchFamily="34" charset="0"/>
                  <a:ea typeface="Cambria Math" panose="02040503050406030204" pitchFamily="18" charset="0"/>
                  <a:cs typeface="Calibri" panose="020F0502020204030204" pitchFamily="34" charset="0"/>
                  <a:sym typeface="Symbol"/>
                </a:rPr>
                <a:t></a:t>
              </a:r>
              <a:r>
                <a:rPr lang="en-US" altLang="de-DE" sz="1600" b="1" i="1" dirty="0" err="1">
                  <a:latin typeface="Calibri" panose="020F0502020204030204" pitchFamily="34" charset="0"/>
                  <a:ea typeface="Cambria Math" panose="02040503050406030204" pitchFamily="18" charset="0"/>
                  <a:cs typeface="Calibri" panose="020F0502020204030204" pitchFamily="34" charset="0"/>
                  <a:sym typeface="Symbol" pitchFamily="18" charset="2"/>
                </a:rPr>
                <a:t>Q</a:t>
              </a:r>
              <a:r>
                <a:rPr lang="en-US" altLang="de-DE" sz="2000" b="1" i="1" baseline="-25000" dirty="0" err="1">
                  <a:latin typeface="Calibri" panose="020F0502020204030204" pitchFamily="34" charset="0"/>
                  <a:ea typeface="Cambria Math" panose="02040503050406030204" pitchFamily="18" charset="0"/>
                  <a:cs typeface="Calibri" panose="020F0502020204030204" pitchFamily="34" charset="0"/>
                  <a:sym typeface="Symbol" pitchFamily="18" charset="2"/>
                </a:rPr>
                <a:t>y</a:t>
              </a:r>
              <a:r>
                <a:rPr lang="en-US" altLang="de-DE" sz="2000" b="1" i="1" baseline="-25000" dirty="0">
                  <a:latin typeface="Calibri" panose="020F0502020204030204" pitchFamily="34" charset="0"/>
                  <a:ea typeface="Cambria Math" panose="02040503050406030204" pitchFamily="18" charset="0"/>
                  <a:cs typeface="Calibri" panose="020F0502020204030204" pitchFamily="34" charset="0"/>
                  <a:sym typeface="Symbol" pitchFamily="18" charset="2"/>
                </a:rPr>
                <a:t>  </a:t>
              </a:r>
              <a:r>
                <a:rPr lang="en-US" altLang="de-DE" sz="1600" b="1" dirty="0">
                  <a:latin typeface="Calibri" panose="020F0502020204030204" pitchFamily="34" charset="0"/>
                  <a:cs typeface="Calibri" panose="020F0502020204030204" pitchFamily="34" charset="0"/>
                  <a:sym typeface="Symbol" pitchFamily="18" charset="2"/>
                </a:rPr>
                <a:t> 0.02</a:t>
              </a:r>
            </a:p>
          </p:txBody>
        </p:sp>
        <p:sp>
          <p:nvSpPr>
            <p:cNvPr id="25" name="Text Box 16"/>
            <p:cNvSpPr txBox="1">
              <a:spLocks noChangeArrowheads="1"/>
            </p:cNvSpPr>
            <p:nvPr/>
          </p:nvSpPr>
          <p:spPr bwMode="auto">
            <a:xfrm>
              <a:off x="4839560" y="5508937"/>
              <a:ext cx="1455013" cy="400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2000" b="1" dirty="0">
                  <a:latin typeface="Calibri" panose="020F0502020204030204" pitchFamily="34" charset="0"/>
                  <a:cs typeface="Calibri" panose="020F0502020204030204" pitchFamily="34" charset="0"/>
                </a:rPr>
                <a:t>time [</a:t>
              </a:r>
              <a:r>
                <a:rPr lang="en-US" altLang="de-DE" sz="2000" b="1" dirty="0" err="1">
                  <a:latin typeface="Calibri" panose="020F0502020204030204" pitchFamily="34" charset="0"/>
                  <a:cs typeface="Calibri" panose="020F0502020204030204" pitchFamily="34" charset="0"/>
                </a:rPr>
                <a:t>ms</a:t>
              </a:r>
              <a:r>
                <a:rPr lang="en-US" altLang="de-DE" sz="2000" b="1" dirty="0">
                  <a:latin typeface="Calibri" panose="020F0502020204030204" pitchFamily="34" charset="0"/>
                  <a:cs typeface="Calibri" panose="020F0502020204030204" pitchFamily="34" charset="0"/>
                </a:rPr>
                <a:t>]</a:t>
              </a:r>
            </a:p>
          </p:txBody>
        </p:sp>
        <p:sp>
          <p:nvSpPr>
            <p:cNvPr id="26" name="Text Box 16"/>
            <p:cNvSpPr txBox="1">
              <a:spLocks noChangeArrowheads="1"/>
            </p:cNvSpPr>
            <p:nvPr/>
          </p:nvSpPr>
          <p:spPr bwMode="auto">
            <a:xfrm rot="16200000">
              <a:off x="2202625" y="3449377"/>
              <a:ext cx="277628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2000" b="1" dirty="0">
                  <a:latin typeface="Calibri" panose="020F0502020204030204" pitchFamily="34" charset="0"/>
                  <a:cs typeface="Calibri" panose="020F0502020204030204" pitchFamily="34" charset="0"/>
                </a:rPr>
                <a:t>vert. fractional tune </a:t>
              </a:r>
              <a:r>
                <a:rPr lang="en-US" altLang="de-DE" sz="2000" b="1" i="1" dirty="0" err="1">
                  <a:latin typeface="Calibri" panose="020F0502020204030204" pitchFamily="34" charset="0"/>
                  <a:cs typeface="Calibri" panose="020F0502020204030204" pitchFamily="34" charset="0"/>
                </a:rPr>
                <a:t>q</a:t>
              </a:r>
              <a:r>
                <a:rPr lang="en-US" altLang="de-DE" sz="2000" b="1" i="1" baseline="-25000" dirty="0" err="1">
                  <a:latin typeface="Calibri" panose="020F0502020204030204" pitchFamily="34" charset="0"/>
                  <a:cs typeface="Calibri" panose="020F0502020204030204" pitchFamily="34" charset="0"/>
                </a:rPr>
                <a:t>y</a:t>
              </a:r>
              <a:endParaRPr lang="en-US" altLang="de-DE" sz="2000" b="1" i="1" dirty="0">
                <a:latin typeface="Calibri" panose="020F0502020204030204" pitchFamily="34" charset="0"/>
                <a:cs typeface="Calibri" panose="020F0502020204030204" pitchFamily="34" charset="0"/>
              </a:endParaRPr>
            </a:p>
          </p:txBody>
        </p:sp>
        <p:sp>
          <p:nvSpPr>
            <p:cNvPr id="27" name="Text Box 16"/>
            <p:cNvSpPr txBox="1">
              <a:spLocks noChangeArrowheads="1"/>
            </p:cNvSpPr>
            <p:nvPr/>
          </p:nvSpPr>
          <p:spPr bwMode="auto">
            <a:xfrm>
              <a:off x="6414541" y="5241965"/>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a:latin typeface="Calibri" panose="020F0502020204030204" pitchFamily="34" charset="0"/>
                  <a:cs typeface="Calibri" panose="020F0502020204030204" pitchFamily="34" charset="0"/>
                </a:rPr>
                <a:t>750</a:t>
              </a:r>
            </a:p>
          </p:txBody>
        </p:sp>
        <p:cxnSp>
          <p:nvCxnSpPr>
            <p:cNvPr id="28" name="Gerade Verbindung 27"/>
            <p:cNvCxnSpPr/>
            <p:nvPr/>
          </p:nvCxnSpPr>
          <p:spPr bwMode="auto">
            <a:xfrm>
              <a:off x="4216984" y="4663184"/>
              <a:ext cx="97054" cy="0"/>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Gerade Verbindung 28"/>
            <p:cNvCxnSpPr/>
            <p:nvPr/>
          </p:nvCxnSpPr>
          <p:spPr bwMode="auto">
            <a:xfrm>
              <a:off x="4213911" y="3770555"/>
              <a:ext cx="97054" cy="0"/>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29"/>
            <p:cNvCxnSpPr/>
            <p:nvPr/>
          </p:nvCxnSpPr>
          <p:spPr bwMode="auto">
            <a:xfrm>
              <a:off x="4232003" y="2871228"/>
              <a:ext cx="97054" cy="0"/>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Gerade Verbindung 30"/>
            <p:cNvCxnSpPr/>
            <p:nvPr/>
          </p:nvCxnSpPr>
          <p:spPr bwMode="auto">
            <a:xfrm>
              <a:off x="4922157" y="5208470"/>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31"/>
            <p:cNvCxnSpPr/>
            <p:nvPr/>
          </p:nvCxnSpPr>
          <p:spPr bwMode="auto">
            <a:xfrm>
              <a:off x="6198770" y="5204332"/>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32"/>
            <p:cNvCxnSpPr/>
            <p:nvPr/>
          </p:nvCxnSpPr>
          <p:spPr bwMode="auto">
            <a:xfrm>
              <a:off x="5572900" y="5208470"/>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Gerade Verbindung 33"/>
            <p:cNvCxnSpPr/>
            <p:nvPr/>
          </p:nvCxnSpPr>
          <p:spPr bwMode="auto">
            <a:xfrm>
              <a:off x="6677811" y="5212251"/>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 Box 16"/>
            <p:cNvSpPr txBox="1">
              <a:spLocks noChangeArrowheads="1"/>
            </p:cNvSpPr>
            <p:nvPr/>
          </p:nvSpPr>
          <p:spPr bwMode="auto">
            <a:xfrm>
              <a:off x="5950972" y="5241965"/>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a:latin typeface="Calibri" panose="020F0502020204030204" pitchFamily="34" charset="0"/>
                  <a:cs typeface="Calibri" panose="020F0502020204030204" pitchFamily="34" charset="0"/>
                </a:rPr>
                <a:t>600</a:t>
              </a:r>
            </a:p>
          </p:txBody>
        </p:sp>
        <p:sp>
          <p:nvSpPr>
            <p:cNvPr id="36" name="Text Box 16"/>
            <p:cNvSpPr txBox="1">
              <a:spLocks noChangeArrowheads="1"/>
            </p:cNvSpPr>
            <p:nvPr/>
          </p:nvSpPr>
          <p:spPr bwMode="auto">
            <a:xfrm>
              <a:off x="5331797" y="5251061"/>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a:latin typeface="Calibri" panose="020F0502020204030204" pitchFamily="34" charset="0"/>
                  <a:cs typeface="Calibri" panose="020F0502020204030204" pitchFamily="34" charset="0"/>
                </a:rPr>
                <a:t>400</a:t>
              </a:r>
            </a:p>
          </p:txBody>
        </p:sp>
        <p:sp>
          <p:nvSpPr>
            <p:cNvPr id="37" name="Text Box 16"/>
            <p:cNvSpPr txBox="1">
              <a:spLocks noChangeArrowheads="1"/>
            </p:cNvSpPr>
            <p:nvPr/>
          </p:nvSpPr>
          <p:spPr bwMode="auto">
            <a:xfrm>
              <a:off x="4078323" y="5262437"/>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a:latin typeface="Calibri" panose="020F0502020204030204" pitchFamily="34" charset="0"/>
                  <a:cs typeface="Calibri" panose="020F0502020204030204" pitchFamily="34" charset="0"/>
                </a:rPr>
                <a:t>0</a:t>
              </a:r>
            </a:p>
          </p:txBody>
        </p:sp>
        <p:sp>
          <p:nvSpPr>
            <p:cNvPr id="38" name="Text Box 16"/>
            <p:cNvSpPr txBox="1">
              <a:spLocks noChangeArrowheads="1"/>
            </p:cNvSpPr>
            <p:nvPr/>
          </p:nvSpPr>
          <p:spPr bwMode="auto">
            <a:xfrm>
              <a:off x="4680010" y="5260502"/>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a:latin typeface="Calibri" panose="020F0502020204030204" pitchFamily="34" charset="0"/>
                  <a:cs typeface="Calibri" panose="020F0502020204030204" pitchFamily="34" charset="0"/>
                </a:rPr>
                <a:t>200</a:t>
              </a:r>
            </a:p>
          </p:txBody>
        </p:sp>
        <p:sp>
          <p:nvSpPr>
            <p:cNvPr id="39" name="Text Box 16"/>
            <p:cNvSpPr txBox="1">
              <a:spLocks noChangeArrowheads="1"/>
            </p:cNvSpPr>
            <p:nvPr/>
          </p:nvSpPr>
          <p:spPr bwMode="auto">
            <a:xfrm>
              <a:off x="3734422" y="4470703"/>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r">
                <a:spcBef>
                  <a:spcPct val="50000"/>
                </a:spcBef>
              </a:pPr>
              <a:r>
                <a:rPr lang="en-US" altLang="de-DE" b="1" dirty="0">
                  <a:latin typeface="Calibri" panose="020F0502020204030204" pitchFamily="34" charset="0"/>
                  <a:cs typeface="Calibri" panose="020F0502020204030204" pitchFamily="34" charset="0"/>
                </a:rPr>
                <a:t>0.2</a:t>
              </a:r>
            </a:p>
          </p:txBody>
        </p:sp>
        <p:sp>
          <p:nvSpPr>
            <p:cNvPr id="40" name="Text Box 16"/>
            <p:cNvSpPr txBox="1">
              <a:spLocks noChangeArrowheads="1"/>
            </p:cNvSpPr>
            <p:nvPr/>
          </p:nvSpPr>
          <p:spPr bwMode="auto">
            <a:xfrm>
              <a:off x="3650776" y="3592679"/>
              <a:ext cx="61999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r">
                <a:spcBef>
                  <a:spcPct val="50000"/>
                </a:spcBef>
              </a:pPr>
              <a:r>
                <a:rPr lang="en-US" altLang="de-DE" b="1" dirty="0">
                  <a:latin typeface="Calibri" panose="020F0502020204030204" pitchFamily="34" charset="0"/>
                  <a:cs typeface="Calibri" panose="020F0502020204030204" pitchFamily="34" charset="0"/>
                </a:rPr>
                <a:t>0.25</a:t>
              </a:r>
            </a:p>
          </p:txBody>
        </p:sp>
        <p:sp>
          <p:nvSpPr>
            <p:cNvPr id="41" name="Text Box 16"/>
            <p:cNvSpPr txBox="1">
              <a:spLocks noChangeArrowheads="1"/>
            </p:cNvSpPr>
            <p:nvPr/>
          </p:nvSpPr>
          <p:spPr bwMode="auto">
            <a:xfrm>
              <a:off x="3739625" y="2700663"/>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r">
                <a:spcBef>
                  <a:spcPct val="50000"/>
                </a:spcBef>
              </a:pPr>
              <a:r>
                <a:rPr lang="en-US" altLang="de-DE" b="1" dirty="0">
                  <a:latin typeface="Calibri" panose="020F0502020204030204" pitchFamily="34" charset="0"/>
                  <a:cs typeface="Calibri" panose="020F0502020204030204" pitchFamily="34" charset="0"/>
                </a:rPr>
                <a:t>0.3</a:t>
              </a:r>
            </a:p>
          </p:txBody>
        </p:sp>
        <p:cxnSp>
          <p:nvCxnSpPr>
            <p:cNvPr id="42" name="Gerade Verbindung 41"/>
            <p:cNvCxnSpPr/>
            <p:nvPr/>
          </p:nvCxnSpPr>
          <p:spPr bwMode="auto">
            <a:xfrm>
              <a:off x="4346449" y="5225135"/>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Line 19"/>
            <p:cNvSpPr>
              <a:spLocks noChangeShapeType="1"/>
            </p:cNvSpPr>
            <p:nvPr/>
          </p:nvSpPr>
          <p:spPr bwMode="auto">
            <a:xfrm flipV="1">
              <a:off x="4423443" y="2591663"/>
              <a:ext cx="2699024" cy="11574"/>
            </a:xfrm>
            <a:prstGeom prst="line">
              <a:avLst/>
            </a:prstGeom>
            <a:noFill/>
            <a:ln w="44450">
              <a:solidFill>
                <a:srgbClr val="FF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latin typeface="Calibri" panose="020F0502020204030204" pitchFamily="34" charset="0"/>
                <a:cs typeface="Calibri" panose="020F0502020204030204" pitchFamily="34" charset="0"/>
              </a:endParaRPr>
            </a:p>
          </p:txBody>
        </p:sp>
        <p:sp>
          <p:nvSpPr>
            <p:cNvPr id="44" name="Line 19"/>
            <p:cNvSpPr>
              <a:spLocks noChangeShapeType="1"/>
            </p:cNvSpPr>
            <p:nvPr/>
          </p:nvSpPr>
          <p:spPr bwMode="auto">
            <a:xfrm flipV="1">
              <a:off x="4376524" y="4137461"/>
              <a:ext cx="2817951" cy="26373"/>
            </a:xfrm>
            <a:prstGeom prst="line">
              <a:avLst/>
            </a:prstGeom>
            <a:noFill/>
            <a:ln w="44450">
              <a:solidFill>
                <a:srgbClr val="FF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latin typeface="Calibri" panose="020F0502020204030204" pitchFamily="34" charset="0"/>
                <a:cs typeface="Calibri" panose="020F0502020204030204" pitchFamily="34" charset="0"/>
              </a:endParaRPr>
            </a:p>
          </p:txBody>
        </p:sp>
        <p:cxnSp>
          <p:nvCxnSpPr>
            <p:cNvPr id="45" name="Gerade Verbindung mit Pfeil 44"/>
            <p:cNvCxnSpPr/>
            <p:nvPr/>
          </p:nvCxnSpPr>
          <p:spPr bwMode="auto">
            <a:xfrm flipV="1">
              <a:off x="6906443" y="3043961"/>
              <a:ext cx="0" cy="441880"/>
            </a:xfrm>
            <a:prstGeom prst="straightConnector1">
              <a:avLst/>
            </a:prstGeom>
            <a:solidFill>
              <a:schemeClr val="accent1"/>
            </a:solidFill>
            <a:ln w="25400" cap="flat" cmpd="sng" algn="ctr">
              <a:solidFill>
                <a:srgbClr val="000000"/>
              </a:solidFill>
              <a:prstDash val="solid"/>
              <a:round/>
              <a:headEnd type="triangle" w="lg" len="med"/>
              <a:tailEnd type="triangle"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Text Box 21"/>
            <p:cNvSpPr txBox="1">
              <a:spLocks noChangeArrowheads="1"/>
            </p:cNvSpPr>
            <p:nvPr/>
          </p:nvSpPr>
          <p:spPr bwMode="auto">
            <a:xfrm>
              <a:off x="6775776" y="3410617"/>
              <a:ext cx="123693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l">
                <a:spcBef>
                  <a:spcPct val="50000"/>
                </a:spcBef>
              </a:pPr>
              <a:r>
                <a:rPr lang="en-US" altLang="de-DE" sz="1600" b="1" dirty="0">
                  <a:latin typeface="Calibri" panose="020F0502020204030204" pitchFamily="34" charset="0"/>
                  <a:ea typeface="Cambria Math" panose="02040503050406030204" pitchFamily="18" charset="0"/>
                  <a:cs typeface="Calibri" panose="020F0502020204030204" pitchFamily="34" charset="0"/>
                  <a:sym typeface="Symbol"/>
                </a:rPr>
                <a:t>excitation</a:t>
              </a:r>
            </a:p>
            <a:p>
              <a:pPr algn="l">
                <a:spcBef>
                  <a:spcPts val="0"/>
                </a:spcBef>
              </a:pPr>
              <a:r>
                <a:rPr lang="en-US" altLang="de-DE" sz="1600" b="1" dirty="0">
                  <a:latin typeface="Calibri" panose="020F0502020204030204" pitchFamily="34" charset="0"/>
                  <a:ea typeface="Cambria Math" panose="02040503050406030204" pitchFamily="18" charset="0"/>
                  <a:cs typeface="Calibri" panose="020F0502020204030204" pitchFamily="34" charset="0"/>
                  <a:sym typeface="Symbol"/>
                </a:rPr>
                <a:t>noise band</a:t>
              </a:r>
            </a:p>
            <a:p>
              <a:pPr algn="l">
                <a:spcBef>
                  <a:spcPts val="0"/>
                </a:spcBef>
              </a:pPr>
              <a:r>
                <a:rPr lang="en-US" altLang="de-DE" sz="1600" b="1" i="1" dirty="0">
                  <a:latin typeface="Calibri" panose="020F0502020204030204" pitchFamily="34" charset="0"/>
                  <a:ea typeface="Cambria Math" panose="02040503050406030204" pitchFamily="18" charset="0"/>
                  <a:cs typeface="Calibri" panose="020F0502020204030204" pitchFamily="34" charset="0"/>
                  <a:sym typeface="Symbol"/>
                </a:rPr>
                <a:t></a:t>
              </a:r>
              <a:r>
                <a:rPr lang="en-US" altLang="de-DE" sz="1600" b="1" i="1" dirty="0">
                  <a:latin typeface="Calibri" panose="020F0502020204030204" pitchFamily="34" charset="0"/>
                  <a:ea typeface="Cambria Math" panose="02040503050406030204" pitchFamily="18" charset="0"/>
                  <a:cs typeface="Calibri" panose="020F0502020204030204" pitchFamily="34" charset="0"/>
                  <a:sym typeface="Symbol" pitchFamily="18" charset="2"/>
                </a:rPr>
                <a:t>Q</a:t>
              </a:r>
              <a:r>
                <a:rPr lang="en-US" altLang="de-DE" sz="2000" b="1" i="1" baseline="-25000" dirty="0">
                  <a:latin typeface="Calibri" panose="020F0502020204030204" pitchFamily="34" charset="0"/>
                  <a:ea typeface="Cambria Math" panose="02040503050406030204" pitchFamily="18" charset="0"/>
                  <a:cs typeface="Calibri" panose="020F0502020204030204" pitchFamily="34" charset="0"/>
                  <a:sym typeface="Symbol" pitchFamily="18" charset="2"/>
                </a:rPr>
                <a:t>  </a:t>
              </a:r>
              <a:r>
                <a:rPr lang="en-US" altLang="de-DE" sz="1600" b="1" dirty="0">
                  <a:latin typeface="Calibri" panose="020F0502020204030204" pitchFamily="34" charset="0"/>
                  <a:cs typeface="Calibri" panose="020F0502020204030204" pitchFamily="34" charset="0"/>
                  <a:sym typeface="Symbol" pitchFamily="18" charset="2"/>
                </a:rPr>
                <a:t> 0.05</a:t>
              </a:r>
            </a:p>
          </p:txBody>
        </p:sp>
        <p:cxnSp>
          <p:nvCxnSpPr>
            <p:cNvPr id="47" name="Gerade Verbindung mit Pfeil 46"/>
            <p:cNvCxnSpPr/>
            <p:nvPr/>
          </p:nvCxnSpPr>
          <p:spPr bwMode="auto">
            <a:xfrm flipH="1" flipV="1">
              <a:off x="6762427" y="2591663"/>
              <a:ext cx="1" cy="1545798"/>
            </a:xfrm>
            <a:prstGeom prst="straightConnector1">
              <a:avLst/>
            </a:prstGeom>
            <a:solidFill>
              <a:schemeClr val="accent1"/>
            </a:solidFill>
            <a:ln w="25400" cap="flat" cmpd="sng" algn="ctr">
              <a:solidFill>
                <a:srgbClr val="000000"/>
              </a:solidFill>
              <a:prstDash val="solid"/>
              <a:round/>
              <a:headEnd type="triangle" w="lg" len="med"/>
              <a:tailEnd type="triangle"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8" name="Gruppieren 47"/>
          <p:cNvGrpSpPr/>
          <p:nvPr/>
        </p:nvGrpSpPr>
        <p:grpSpPr>
          <a:xfrm>
            <a:off x="1031631" y="3062503"/>
            <a:ext cx="3116136" cy="2165215"/>
            <a:chOff x="2492733" y="2178912"/>
            <a:chExt cx="2529049" cy="1757286"/>
          </a:xfrm>
        </p:grpSpPr>
        <p:pic>
          <p:nvPicPr>
            <p:cNvPr id="49" name="Picture 8" descr="axp348-20110404-194410"/>
            <p:cNvPicPr>
              <a:picLocks noChangeAspect="1" noChangeArrowheads="1"/>
            </p:cNvPicPr>
            <p:nvPr/>
          </p:nvPicPr>
          <p:blipFill rotWithShape="1">
            <a:blip r:embed="rId3">
              <a:extLst>
                <a:ext uri="{28A0092B-C50C-407E-A947-70E740481C1C}">
                  <a14:useLocalDpi xmlns:a14="http://schemas.microsoft.com/office/drawing/2010/main" val="0"/>
                </a:ext>
              </a:extLst>
            </a:blip>
            <a:srcRect l="53849" t="33525" r="1303" b="52274"/>
            <a:stretch/>
          </p:blipFill>
          <p:spPr bwMode="auto">
            <a:xfrm>
              <a:off x="2788051" y="2457244"/>
              <a:ext cx="2233731" cy="1151162"/>
            </a:xfrm>
            <a:prstGeom prst="rect">
              <a:avLst/>
            </a:prstGeom>
            <a:noFill/>
            <a:extLst>
              <a:ext uri="{909E8E84-426E-40DD-AFC4-6F175D3DCCD1}">
                <a14:hiddenFill xmlns:a14="http://schemas.microsoft.com/office/drawing/2010/main">
                  <a:solidFill>
                    <a:srgbClr val="FFFFFF"/>
                  </a:solidFill>
                </a14:hiddenFill>
              </a:ext>
            </a:extLst>
          </p:spPr>
        </p:pic>
        <p:sp>
          <p:nvSpPr>
            <p:cNvPr id="50" name="Text Box 13"/>
            <p:cNvSpPr txBox="1">
              <a:spLocks noChangeArrowheads="1"/>
            </p:cNvSpPr>
            <p:nvPr/>
          </p:nvSpPr>
          <p:spPr bwMode="auto">
            <a:xfrm>
              <a:off x="2647772" y="2178912"/>
              <a:ext cx="2367668" cy="262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500" b="1" dirty="0">
                  <a:latin typeface="Calibri" panose="020F0502020204030204" pitchFamily="34" charset="0"/>
                  <a:cs typeface="Calibri" panose="020F0502020204030204" pitchFamily="34" charset="0"/>
                </a:rPr>
                <a:t>vertical tune at fixed time </a:t>
              </a:r>
              <a:r>
                <a:rPr lang="en-US" altLang="de-DE" sz="1500" b="1" dirty="0">
                  <a:latin typeface="Calibri" panose="020F0502020204030204" pitchFamily="34" charset="0"/>
                  <a:cs typeface="Calibri" panose="020F0502020204030204" pitchFamily="34" charset="0"/>
                  <a:sym typeface="Symbol"/>
                </a:rPr>
                <a:t> 15ms</a:t>
              </a:r>
              <a:endParaRPr lang="en-US" altLang="de-DE" sz="1500" b="1" dirty="0">
                <a:latin typeface="Calibri" panose="020F0502020204030204" pitchFamily="34" charset="0"/>
                <a:cs typeface="Calibri" panose="020F0502020204030204" pitchFamily="34" charset="0"/>
              </a:endParaRPr>
            </a:p>
          </p:txBody>
        </p:sp>
        <p:sp>
          <p:nvSpPr>
            <p:cNvPr id="51" name="Text Box 16"/>
            <p:cNvSpPr txBox="1">
              <a:spLocks noChangeArrowheads="1"/>
            </p:cNvSpPr>
            <p:nvPr/>
          </p:nvSpPr>
          <p:spPr bwMode="auto">
            <a:xfrm>
              <a:off x="2857582" y="3686407"/>
              <a:ext cx="1906300" cy="249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400" b="1" dirty="0">
                  <a:latin typeface="Calibri" panose="020F0502020204030204" pitchFamily="34" charset="0"/>
                  <a:cs typeface="Calibri" panose="020F0502020204030204" pitchFamily="34" charset="0"/>
                </a:rPr>
                <a:t>vertical fractional tune </a:t>
              </a:r>
              <a:r>
                <a:rPr lang="en-US" altLang="de-DE" sz="1400" b="1" i="1" dirty="0" err="1">
                  <a:latin typeface="Calibri" panose="020F0502020204030204" pitchFamily="34" charset="0"/>
                  <a:cs typeface="Calibri" panose="020F0502020204030204" pitchFamily="34" charset="0"/>
                </a:rPr>
                <a:t>q</a:t>
              </a:r>
              <a:r>
                <a:rPr lang="en-US" altLang="de-DE" sz="1400" b="1" i="1" baseline="-25000" dirty="0" err="1">
                  <a:latin typeface="Calibri" panose="020F0502020204030204" pitchFamily="34" charset="0"/>
                  <a:cs typeface="Calibri" panose="020F0502020204030204" pitchFamily="34" charset="0"/>
                </a:rPr>
                <a:t>y</a:t>
              </a:r>
              <a:r>
                <a:rPr lang="en-US" altLang="de-DE" sz="1400" b="1" dirty="0">
                  <a:latin typeface="Calibri" panose="020F0502020204030204" pitchFamily="34" charset="0"/>
                  <a:cs typeface="Calibri" panose="020F0502020204030204" pitchFamily="34" charset="0"/>
                </a:rPr>
                <a:t>  </a:t>
              </a:r>
            </a:p>
          </p:txBody>
        </p:sp>
        <p:sp>
          <p:nvSpPr>
            <p:cNvPr id="52" name="Text Box 16"/>
            <p:cNvSpPr txBox="1">
              <a:spLocks noChangeArrowheads="1"/>
            </p:cNvSpPr>
            <p:nvPr/>
          </p:nvSpPr>
          <p:spPr bwMode="auto">
            <a:xfrm>
              <a:off x="2635961" y="3536142"/>
              <a:ext cx="447733" cy="237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1300" b="1" dirty="0">
                  <a:solidFill>
                    <a:schemeClr val="tx2"/>
                  </a:solidFill>
                  <a:latin typeface="Calibri" panose="020F0502020204030204" pitchFamily="34" charset="0"/>
                  <a:cs typeface="Calibri" panose="020F0502020204030204" pitchFamily="34" charset="0"/>
                </a:rPr>
                <a:t>0.2</a:t>
              </a:r>
            </a:p>
          </p:txBody>
        </p:sp>
        <p:sp>
          <p:nvSpPr>
            <p:cNvPr id="53" name="Text Box 16"/>
            <p:cNvSpPr txBox="1">
              <a:spLocks noChangeArrowheads="1"/>
            </p:cNvSpPr>
            <p:nvPr/>
          </p:nvSpPr>
          <p:spPr bwMode="auto">
            <a:xfrm>
              <a:off x="3259653" y="3541880"/>
              <a:ext cx="429753" cy="246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1300" b="1" dirty="0">
                  <a:solidFill>
                    <a:schemeClr val="tx2"/>
                  </a:solidFill>
                  <a:latin typeface="Calibri" panose="020F0502020204030204" pitchFamily="34" charset="0"/>
                  <a:cs typeface="Calibri" panose="020F0502020204030204" pitchFamily="34" charset="0"/>
                </a:rPr>
                <a:t>0.25</a:t>
              </a:r>
            </a:p>
          </p:txBody>
        </p:sp>
        <p:sp>
          <p:nvSpPr>
            <p:cNvPr id="54" name="Text Box 16"/>
            <p:cNvSpPr txBox="1">
              <a:spLocks noChangeArrowheads="1"/>
            </p:cNvSpPr>
            <p:nvPr/>
          </p:nvSpPr>
          <p:spPr bwMode="auto">
            <a:xfrm>
              <a:off x="4469514" y="3527130"/>
              <a:ext cx="496611" cy="246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1300" b="1" dirty="0">
                  <a:solidFill>
                    <a:schemeClr val="tx2"/>
                  </a:solidFill>
                  <a:latin typeface="Calibri" panose="020F0502020204030204" pitchFamily="34" charset="0"/>
                  <a:cs typeface="Calibri" panose="020F0502020204030204" pitchFamily="34" charset="0"/>
                </a:rPr>
                <a:t>0.35</a:t>
              </a:r>
            </a:p>
          </p:txBody>
        </p:sp>
        <p:sp>
          <p:nvSpPr>
            <p:cNvPr id="55" name="Text Box 16"/>
            <p:cNvSpPr txBox="1">
              <a:spLocks noChangeArrowheads="1"/>
            </p:cNvSpPr>
            <p:nvPr/>
          </p:nvSpPr>
          <p:spPr bwMode="auto">
            <a:xfrm>
              <a:off x="3931047" y="3521622"/>
              <a:ext cx="353645" cy="246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1300" b="1" dirty="0">
                  <a:solidFill>
                    <a:schemeClr val="tx2"/>
                  </a:solidFill>
                  <a:latin typeface="Calibri" panose="020F0502020204030204" pitchFamily="34" charset="0"/>
                  <a:cs typeface="Calibri" panose="020F0502020204030204" pitchFamily="34" charset="0"/>
                </a:rPr>
                <a:t>0.3</a:t>
              </a:r>
            </a:p>
          </p:txBody>
        </p:sp>
        <p:sp>
          <p:nvSpPr>
            <p:cNvPr id="56" name="Text Box 16"/>
            <p:cNvSpPr txBox="1">
              <a:spLocks noChangeArrowheads="1"/>
            </p:cNvSpPr>
            <p:nvPr/>
          </p:nvSpPr>
          <p:spPr bwMode="auto">
            <a:xfrm rot="16200000">
              <a:off x="1989649" y="2904163"/>
              <a:ext cx="1255959" cy="249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400" b="1" dirty="0">
                  <a:latin typeface="Calibri" panose="020F0502020204030204" pitchFamily="34" charset="0"/>
                  <a:cs typeface="Calibri" panose="020F0502020204030204" pitchFamily="34" charset="0"/>
                </a:rPr>
                <a:t>amplitude [</a:t>
              </a:r>
              <a:r>
                <a:rPr lang="en-US" altLang="de-DE" sz="1400" b="1" dirty="0" err="1">
                  <a:latin typeface="Calibri" panose="020F0502020204030204" pitchFamily="34" charset="0"/>
                  <a:cs typeface="Calibri" panose="020F0502020204030204" pitchFamily="34" charset="0"/>
                </a:rPr>
                <a:t>a.u</a:t>
              </a:r>
              <a:r>
                <a:rPr lang="en-US" altLang="de-DE" sz="1400" b="1" dirty="0">
                  <a:latin typeface="Calibri" panose="020F0502020204030204" pitchFamily="34" charset="0"/>
                  <a:cs typeface="Calibri" panose="020F0502020204030204" pitchFamily="34" charset="0"/>
                </a:rPr>
                <a:t>.]</a:t>
              </a: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40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4094" grpId="0"/>
    </p:bld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1" name="Picture 6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500" y="3692603"/>
            <a:ext cx="8432800" cy="2592288"/>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92898" name="Text Box 2"/>
          <p:cNvSpPr txBox="1">
            <a:spLocks noChangeArrowheads="1"/>
          </p:cNvSpPr>
          <p:nvPr/>
        </p:nvSpPr>
        <p:spPr bwMode="auto">
          <a:xfrm>
            <a:off x="900113" y="1315868"/>
            <a:ext cx="69119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endParaRPr lang="de-DE" altLang="de-DE" sz="1800">
              <a:solidFill>
                <a:schemeClr val="tx1"/>
              </a:solidFill>
              <a:latin typeface="Helvetica" pitchFamily="34" charset="0"/>
            </a:endParaRPr>
          </a:p>
        </p:txBody>
      </p:sp>
      <p:sp>
        <p:nvSpPr>
          <p:cNvPr id="592899" name="Rectangle 3"/>
          <p:cNvSpPr>
            <a:spLocks noChangeArrowheads="1"/>
          </p:cNvSpPr>
          <p:nvPr/>
        </p:nvSpPr>
        <p:spPr bwMode="auto">
          <a:xfrm>
            <a:off x="533400" y="1355555"/>
            <a:ext cx="81264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eaLnBrk="0" hangingPunct="0">
              <a:defRPr sz="2400">
                <a:solidFill>
                  <a:schemeClr val="tx1"/>
                </a:solidFill>
                <a:latin typeface="Times" pitchFamily="18" charset="0"/>
              </a:defRPr>
            </a:lvl1pPr>
            <a:lvl2pPr marL="914400" indent="-457200" eaLnBrk="0" hangingPunct="0">
              <a:defRPr sz="2400">
                <a:solidFill>
                  <a:schemeClr val="tx1"/>
                </a:solidFill>
                <a:latin typeface="Times" pitchFamily="18" charset="0"/>
              </a:defRPr>
            </a:lvl2pPr>
            <a:lvl3pPr marL="1371600" indent="-457200" eaLnBrk="0" hangingPunct="0">
              <a:defRPr sz="2400">
                <a:solidFill>
                  <a:schemeClr val="tx1"/>
                </a:solidFill>
                <a:latin typeface="Times" pitchFamily="18" charset="0"/>
              </a:defRPr>
            </a:lvl3pPr>
            <a:lvl4pPr marL="1828800" indent="-457200" eaLnBrk="0" hangingPunct="0">
              <a:defRPr sz="2400">
                <a:solidFill>
                  <a:schemeClr val="tx1"/>
                </a:solidFill>
                <a:latin typeface="Times" pitchFamily="18" charset="0"/>
              </a:defRPr>
            </a:lvl4pPr>
            <a:lvl5pPr marL="2286000" indent="-457200" eaLnBrk="0" hangingPunct="0">
              <a:defRPr sz="2400">
                <a:solidFill>
                  <a:schemeClr val="tx1"/>
                </a:solidFill>
                <a:latin typeface="Times" pitchFamily="18" charset="0"/>
              </a:defRPr>
            </a:lvl5pPr>
            <a:lvl6pPr marL="2743200" indent="-457200" eaLnBrk="0" fontAlgn="base" hangingPunct="0">
              <a:spcBef>
                <a:spcPct val="0"/>
              </a:spcBef>
              <a:spcAft>
                <a:spcPct val="0"/>
              </a:spcAft>
              <a:defRPr sz="2400">
                <a:solidFill>
                  <a:schemeClr val="tx1"/>
                </a:solidFill>
                <a:latin typeface="Times" pitchFamily="18" charset="0"/>
              </a:defRPr>
            </a:lvl6pPr>
            <a:lvl7pPr marL="3200400" indent="-457200" eaLnBrk="0" fontAlgn="base" hangingPunct="0">
              <a:spcBef>
                <a:spcPct val="0"/>
              </a:spcBef>
              <a:spcAft>
                <a:spcPct val="0"/>
              </a:spcAft>
              <a:defRPr sz="2400">
                <a:solidFill>
                  <a:schemeClr val="tx1"/>
                </a:solidFill>
                <a:latin typeface="Times" pitchFamily="18" charset="0"/>
              </a:defRPr>
            </a:lvl7pPr>
            <a:lvl8pPr marL="3657600" indent="-457200" eaLnBrk="0" fontAlgn="base" hangingPunct="0">
              <a:spcBef>
                <a:spcPct val="0"/>
              </a:spcBef>
              <a:spcAft>
                <a:spcPct val="0"/>
              </a:spcAft>
              <a:defRPr sz="2400">
                <a:solidFill>
                  <a:schemeClr val="tx1"/>
                </a:solidFill>
                <a:latin typeface="Times" pitchFamily="18" charset="0"/>
              </a:defRPr>
            </a:lvl8pPr>
            <a:lvl9pPr marL="4114800" indent="-457200" eaLnBrk="0" fontAlgn="base" hangingPunct="0">
              <a:spcBef>
                <a:spcPct val="0"/>
              </a:spcBef>
              <a:spcAft>
                <a:spcPct val="0"/>
              </a:spcAft>
              <a:defRPr sz="2400">
                <a:solidFill>
                  <a:schemeClr val="tx1"/>
                </a:solidFill>
                <a:latin typeface="Times" pitchFamily="18" charset="0"/>
              </a:defRPr>
            </a:lvl9pPr>
          </a:lstStyle>
          <a:p>
            <a:pPr>
              <a:buFont typeface="Wingdings" pitchFamily="2" charset="2"/>
              <a:buNone/>
            </a:pPr>
            <a:endParaRPr lang="de-DE" altLang="de-DE" sz="1600" b="1">
              <a:latin typeface="Arial" charset="0"/>
            </a:endParaRPr>
          </a:p>
        </p:txBody>
      </p:sp>
      <p:sp>
        <p:nvSpPr>
          <p:cNvPr id="592900" name="Text Box 4"/>
          <p:cNvSpPr txBox="1">
            <a:spLocks noChangeArrowheads="1"/>
          </p:cNvSpPr>
          <p:nvPr/>
        </p:nvSpPr>
        <p:spPr bwMode="auto">
          <a:xfrm>
            <a:off x="252000" y="142705"/>
            <a:ext cx="82708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spcBef>
                <a:spcPct val="50000"/>
              </a:spcBef>
            </a:pPr>
            <a:r>
              <a:rPr lang="en-US" altLang="de-DE" sz="2200" b="1" dirty="0">
                <a:solidFill>
                  <a:schemeClr val="tx1"/>
                </a:solidFill>
                <a:latin typeface="Calibri" panose="020F0502020204030204" pitchFamily="34" charset="0"/>
                <a:cs typeface="Calibri" panose="020F0502020204030204" pitchFamily="34" charset="0"/>
              </a:rPr>
              <a:t>Excurse: Example of Lattice Functions</a:t>
            </a:r>
          </a:p>
        </p:txBody>
      </p:sp>
      <p:sp>
        <p:nvSpPr>
          <p:cNvPr id="592901" name="Text Box 5"/>
          <p:cNvSpPr txBox="1">
            <a:spLocks noChangeArrowheads="1"/>
          </p:cNvSpPr>
          <p:nvPr/>
        </p:nvSpPr>
        <p:spPr bwMode="auto">
          <a:xfrm>
            <a:off x="-16528" y="830389"/>
            <a:ext cx="4420756" cy="1242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lnSpc>
                <a:spcPct val="65000"/>
              </a:lnSpc>
              <a:spcBef>
                <a:spcPct val="50000"/>
              </a:spcBef>
              <a:buFont typeface="Wingdings" pitchFamily="2" charset="2"/>
              <a:buNone/>
            </a:pPr>
            <a:r>
              <a:rPr lang="en-US" altLang="de-DE" sz="1800" dirty="0">
                <a:solidFill>
                  <a:schemeClr val="tx1"/>
                </a:solidFill>
                <a:latin typeface="Calibri" panose="020F0502020204030204" pitchFamily="34" charset="0"/>
                <a:cs typeface="Calibri" panose="020F0502020204030204" pitchFamily="34" charset="0"/>
              </a:rPr>
              <a:t>The position of dipoles and </a:t>
            </a:r>
            <a:r>
              <a:rPr lang="en-US" altLang="de-DE" sz="1800" dirty="0" err="1">
                <a:solidFill>
                  <a:schemeClr val="tx1"/>
                </a:solidFill>
                <a:latin typeface="Calibri" panose="020F0502020204030204" pitchFamily="34" charset="0"/>
                <a:cs typeface="Calibri" panose="020F0502020204030204" pitchFamily="34" charset="0"/>
              </a:rPr>
              <a:t>quadrupoles</a:t>
            </a:r>
            <a:r>
              <a:rPr lang="en-US" altLang="de-DE" sz="1800" dirty="0">
                <a:solidFill>
                  <a:schemeClr val="tx1"/>
                </a:solidFill>
                <a:latin typeface="Calibri" panose="020F0502020204030204" pitchFamily="34" charset="0"/>
                <a:cs typeface="Calibri" panose="020F0502020204030204" pitchFamily="34" charset="0"/>
              </a:rPr>
              <a:t> </a:t>
            </a:r>
          </a:p>
          <a:p>
            <a:pPr marL="285750" indent="-285750" algn="l" eaLnBrk="0" hangingPunct="0">
              <a:lnSpc>
                <a:spcPct val="65000"/>
              </a:lnSpc>
              <a:spcBef>
                <a:spcPct val="50000"/>
              </a:spcBef>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give the linear lattice functions</a:t>
            </a:r>
          </a:p>
          <a:p>
            <a:pPr marL="285750" indent="-285750" algn="l" eaLnBrk="0" hangingPunct="0">
              <a:lnSpc>
                <a:spcPct val="65000"/>
              </a:lnSpc>
              <a:spcBef>
                <a:spcPct val="50000"/>
              </a:spcBef>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at injection point </a:t>
            </a:r>
            <a:r>
              <a:rPr lang="en-US" altLang="de-DE" b="1" i="1" dirty="0">
                <a:latin typeface="Calibri" panose="020F0502020204030204" pitchFamily="34" charset="0"/>
                <a:cs typeface="Calibri" panose="020F0502020204030204" pitchFamily="34" charset="0"/>
              </a:rPr>
              <a:t>D = </a:t>
            </a:r>
            <a:r>
              <a:rPr lang="en-US" altLang="de-DE" dirty="0">
                <a:latin typeface="Calibri" panose="020F0502020204030204" pitchFamily="34" charset="0"/>
                <a:cs typeface="Calibri" panose="020F0502020204030204" pitchFamily="34" charset="0"/>
              </a:rPr>
              <a:t>0 is favored</a:t>
            </a:r>
          </a:p>
          <a:p>
            <a:pPr marL="285750" indent="-285750" algn="l" eaLnBrk="0" hangingPunct="0">
              <a:lnSpc>
                <a:spcPct val="65000"/>
              </a:lnSpc>
              <a:spcBef>
                <a:spcPct val="50000"/>
              </a:spcBef>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chromatic c</a:t>
            </a:r>
            <a:r>
              <a:rPr lang="en-US" altLang="de-DE" sz="1800" dirty="0">
                <a:solidFill>
                  <a:schemeClr val="tx1"/>
                </a:solidFill>
                <a:latin typeface="Calibri" panose="020F0502020204030204" pitchFamily="34" charset="0"/>
                <a:cs typeface="Calibri" panose="020F0502020204030204" pitchFamily="34" charset="0"/>
              </a:rPr>
              <a:t>orrection with </a:t>
            </a:r>
            <a:r>
              <a:rPr lang="en-US" altLang="de-DE" sz="1800" dirty="0" err="1">
                <a:solidFill>
                  <a:schemeClr val="tx1"/>
                </a:solidFill>
                <a:latin typeface="Calibri" panose="020F0502020204030204" pitchFamily="34" charset="0"/>
                <a:cs typeface="Calibri" panose="020F0502020204030204" pitchFamily="34" charset="0"/>
              </a:rPr>
              <a:t>s</a:t>
            </a:r>
            <a:r>
              <a:rPr lang="en-US" altLang="de-DE" dirty="0" err="1">
                <a:latin typeface="Calibri" panose="020F0502020204030204" pitchFamily="34" charset="0"/>
                <a:cs typeface="Calibri" panose="020F0502020204030204" pitchFamily="34" charset="0"/>
              </a:rPr>
              <a:t>extupoles</a:t>
            </a:r>
            <a:r>
              <a:rPr lang="en-US" altLang="de-DE" dirty="0"/>
              <a:t>,</a:t>
            </a:r>
          </a:p>
        </p:txBody>
      </p:sp>
      <p:graphicFrame>
        <p:nvGraphicFramePr>
          <p:cNvPr id="592903" name="Group 7"/>
          <p:cNvGraphicFramePr>
            <a:graphicFrameLocks noGrp="1"/>
          </p:cNvGraphicFramePr>
          <p:nvPr>
            <p:ph sz="half" idx="4294967295"/>
            <p:extLst>
              <p:ext uri="{D42A27DB-BD31-4B8C-83A1-F6EECF244321}">
                <p14:modId xmlns:p14="http://schemas.microsoft.com/office/powerpoint/2010/main" val="2406004975"/>
              </p:ext>
            </p:extLst>
          </p:nvPr>
        </p:nvGraphicFramePr>
        <p:xfrm>
          <a:off x="3882008" y="1052187"/>
          <a:ext cx="5164747" cy="2487168"/>
        </p:xfrm>
        <a:graphic>
          <a:graphicData uri="http://schemas.openxmlformats.org/drawingml/2006/table">
            <a:tbl>
              <a:tblPr/>
              <a:tblGrid>
                <a:gridCol w="3079414">
                  <a:extLst>
                    <a:ext uri="{9D8B030D-6E8A-4147-A177-3AD203B41FA5}">
                      <a16:colId xmlns:a16="http://schemas.microsoft.com/office/drawing/2014/main" val="20000"/>
                    </a:ext>
                  </a:extLst>
                </a:gridCol>
                <a:gridCol w="572070">
                  <a:extLst>
                    <a:ext uri="{9D8B030D-6E8A-4147-A177-3AD203B41FA5}">
                      <a16:colId xmlns:a16="http://schemas.microsoft.com/office/drawing/2014/main" val="20001"/>
                    </a:ext>
                  </a:extLst>
                </a:gridCol>
                <a:gridCol w="1513263">
                  <a:extLst>
                    <a:ext uri="{9D8B030D-6E8A-4147-A177-3AD203B41FA5}">
                      <a16:colId xmlns:a16="http://schemas.microsoft.com/office/drawing/2014/main" val="20002"/>
                    </a:ext>
                  </a:extLst>
                </a:gridCol>
              </a:tblGrid>
              <a:tr h="263525">
                <a:tc>
                  <a:txBody>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Length  </a:t>
                      </a:r>
                      <a:r>
                        <a:rPr kumimoji="0" lang="en-US" altLang="de-DE" sz="1600" b="1" i="1" u="none" strike="noStrike" cap="none" normalizeH="0" baseline="0" dirty="0">
                          <a:ln>
                            <a:noFill/>
                          </a:ln>
                          <a:solidFill>
                            <a:schemeClr val="tx1"/>
                          </a:solidFill>
                          <a:effectLst/>
                          <a:latin typeface="Calibri" panose="020F0502020204030204" pitchFamily="34" charset="0"/>
                          <a:cs typeface="Calibri" panose="020F0502020204030204" pitchFamily="34" charset="0"/>
                        </a:rPr>
                        <a:t>C</a:t>
                      </a: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endPar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sym typeface="Symbol" pitchFamily="18" charset="2"/>
                        </a:rPr>
                        <a:t>1086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63525">
                <a:tc>
                  <a:txBody>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Energy </a:t>
                      </a:r>
                      <a:r>
                        <a:rPr kumimoji="0" lang="en-US" altLang="de-DE" sz="1600" b="1" i="1"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E</a:t>
                      </a:r>
                      <a:r>
                        <a:rPr kumimoji="0" lang="en-US" altLang="de-DE" sz="1600" b="1" i="1" u="none" strike="noStrike" cap="none" normalizeH="0" baseline="-25000" dirty="0" err="1">
                          <a:ln>
                            <a:noFill/>
                          </a:ln>
                          <a:solidFill>
                            <a:schemeClr val="tx1"/>
                          </a:solidFill>
                          <a:effectLst/>
                          <a:latin typeface="Calibri" panose="020F0502020204030204" pitchFamily="34" charset="0"/>
                          <a:cs typeface="Calibri" panose="020F0502020204030204" pitchFamily="34" charset="0"/>
                        </a:rPr>
                        <a:t>kin</a:t>
                      </a: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[GeV/u]</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endPar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0.2 </a:t>
                      </a: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sym typeface="Symbol" pitchFamily="18" charset="2"/>
                        </a:rPr>
                        <a:t> 2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63525">
                <a:tc>
                  <a:txBody>
                    <a:bodyPr/>
                    <a:lstStyle>
                      <a:lvl1pPr>
                        <a:spcBef>
                          <a:spcPct val="20000"/>
                        </a:spcBef>
                        <a:defRPr sz="2800">
                          <a:solidFill>
                            <a:schemeClr val="tx1"/>
                          </a:solidFill>
                          <a:latin typeface="Times" pitchFamily="18" charset="0"/>
                        </a:defRPr>
                      </a:lvl1pPr>
                      <a:lvl2pPr>
                        <a:spcBef>
                          <a:spcPct val="20000"/>
                        </a:spcBef>
                        <a:defRPr sz="2400">
                          <a:solidFill>
                            <a:schemeClr val="tx1"/>
                          </a:solidFill>
                          <a:latin typeface="Times" pitchFamily="18" charset="0"/>
                        </a:defRPr>
                      </a:lvl2pPr>
                      <a:lvl3pPr>
                        <a:spcBef>
                          <a:spcPct val="20000"/>
                        </a:spcBef>
                        <a:defRPr sz="2000">
                          <a:solidFill>
                            <a:schemeClr val="tx1"/>
                          </a:solidFill>
                          <a:latin typeface="Times" pitchFamily="18" charset="0"/>
                        </a:defRPr>
                      </a:lvl3pPr>
                      <a:lvl4pPr>
                        <a:spcBef>
                          <a:spcPct val="20000"/>
                        </a:spcBef>
                        <a:defRPr>
                          <a:solidFill>
                            <a:schemeClr val="tx1"/>
                          </a:solidFill>
                          <a:latin typeface="Times" pitchFamily="18" charset="0"/>
                        </a:defRPr>
                      </a:lvl4pPr>
                      <a:lvl5pPr>
                        <a:spcBef>
                          <a:spcPct val="20000"/>
                        </a:spcBef>
                        <a:defRPr>
                          <a:solidFill>
                            <a:schemeClr val="tx1"/>
                          </a:solidFill>
                          <a:latin typeface="Times" pitchFamily="18" charset="0"/>
                        </a:defRPr>
                      </a:lvl5pPr>
                      <a:lvl6pPr fontAlgn="base">
                        <a:spcBef>
                          <a:spcPct val="20000"/>
                        </a:spcBef>
                        <a:spcAft>
                          <a:spcPct val="0"/>
                        </a:spcAft>
                        <a:defRPr>
                          <a:solidFill>
                            <a:schemeClr val="tx1"/>
                          </a:solidFill>
                          <a:latin typeface="Times" pitchFamily="18" charset="0"/>
                        </a:defRPr>
                      </a:lvl6pPr>
                      <a:lvl7pPr fontAlgn="base">
                        <a:spcBef>
                          <a:spcPct val="20000"/>
                        </a:spcBef>
                        <a:spcAft>
                          <a:spcPct val="0"/>
                        </a:spcAft>
                        <a:defRPr>
                          <a:solidFill>
                            <a:schemeClr val="tx1"/>
                          </a:solidFill>
                          <a:latin typeface="Times" pitchFamily="18" charset="0"/>
                        </a:defRPr>
                      </a:lvl7pPr>
                      <a:lvl8pPr fontAlgn="base">
                        <a:spcBef>
                          <a:spcPct val="20000"/>
                        </a:spcBef>
                        <a:spcAft>
                          <a:spcPct val="0"/>
                        </a:spcAft>
                        <a:defRPr>
                          <a:solidFill>
                            <a:schemeClr val="tx1"/>
                          </a:solidFill>
                          <a:latin typeface="Times" pitchFamily="18" charset="0"/>
                        </a:defRPr>
                      </a:lvl8pPr>
                      <a:lvl9pPr fontAlgn="base">
                        <a:spcBef>
                          <a:spcPct val="20000"/>
                        </a:spcBef>
                        <a:spcAft>
                          <a:spcPct val="0"/>
                        </a:spcAft>
                        <a:defRPr>
                          <a:solidFill>
                            <a:schemeClr val="tx1"/>
                          </a:solidFill>
                          <a:latin typeface="Times" pitchFamily="18" charset="0"/>
                        </a:defRPr>
                      </a:lvl9p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Tune </a:t>
                      </a:r>
                      <a:r>
                        <a:rPr kumimoji="0" lang="en-US" altLang="de-DE" sz="1600" b="1" i="1"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Q</a:t>
                      </a:r>
                      <a:r>
                        <a:rPr kumimoji="0" lang="en-US" altLang="de-DE" sz="1600" b="1" i="1" u="none" strike="noStrike" cap="none" normalizeH="0" baseline="-25000" dirty="0" err="1">
                          <a:ln>
                            <a:noFill/>
                          </a:ln>
                          <a:solidFill>
                            <a:schemeClr val="tx1"/>
                          </a:solidFill>
                          <a:effectLst/>
                          <a:latin typeface="Calibri" panose="020F0502020204030204" pitchFamily="34" charset="0"/>
                          <a:cs typeface="Calibri" panose="020F0502020204030204" pitchFamily="34" charset="0"/>
                        </a:rPr>
                        <a:t>h</a:t>
                      </a:r>
                      <a:r>
                        <a:rPr kumimoji="0" lang="en-US" altLang="de-DE" sz="1600" b="1" i="1" u="none" strike="noStrike" cap="none" normalizeH="0" baseline="-25000" dirty="0">
                          <a:ln>
                            <a:noFill/>
                          </a:ln>
                          <a:solidFill>
                            <a:schemeClr val="tx1"/>
                          </a:solidFill>
                          <a:effectLst/>
                          <a:latin typeface="Calibri" panose="020F0502020204030204" pitchFamily="34" charset="0"/>
                          <a:cs typeface="Calibri" panose="020F0502020204030204" pitchFamily="34" charset="0"/>
                        </a:rPr>
                        <a:t>/v</a:t>
                      </a:r>
                      <a:r>
                        <a:rPr kumimoji="0" lang="en-US" altLang="de-DE" sz="1600" b="1" i="1"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pitchFamily="18" charset="0"/>
                        </a:defRPr>
                      </a:lvl1pPr>
                      <a:lvl2pPr>
                        <a:spcBef>
                          <a:spcPct val="20000"/>
                        </a:spcBef>
                        <a:defRPr sz="2400">
                          <a:solidFill>
                            <a:schemeClr val="tx1"/>
                          </a:solidFill>
                          <a:latin typeface="Times" pitchFamily="18" charset="0"/>
                        </a:defRPr>
                      </a:lvl2pPr>
                      <a:lvl3pPr>
                        <a:spcBef>
                          <a:spcPct val="20000"/>
                        </a:spcBef>
                        <a:defRPr sz="2000">
                          <a:solidFill>
                            <a:schemeClr val="tx1"/>
                          </a:solidFill>
                          <a:latin typeface="Times" pitchFamily="18" charset="0"/>
                        </a:defRPr>
                      </a:lvl3pPr>
                      <a:lvl4pPr>
                        <a:spcBef>
                          <a:spcPct val="20000"/>
                        </a:spcBef>
                        <a:defRPr>
                          <a:solidFill>
                            <a:schemeClr val="tx1"/>
                          </a:solidFill>
                          <a:latin typeface="Times" pitchFamily="18" charset="0"/>
                        </a:defRPr>
                      </a:lvl4pPr>
                      <a:lvl5pPr>
                        <a:spcBef>
                          <a:spcPct val="20000"/>
                        </a:spcBef>
                        <a:defRPr>
                          <a:solidFill>
                            <a:schemeClr val="tx1"/>
                          </a:solidFill>
                          <a:latin typeface="Times" pitchFamily="18" charset="0"/>
                        </a:defRPr>
                      </a:lvl5pPr>
                      <a:lvl6pPr fontAlgn="base">
                        <a:spcBef>
                          <a:spcPct val="20000"/>
                        </a:spcBef>
                        <a:spcAft>
                          <a:spcPct val="0"/>
                        </a:spcAft>
                        <a:defRPr>
                          <a:solidFill>
                            <a:schemeClr val="tx1"/>
                          </a:solidFill>
                          <a:latin typeface="Times" pitchFamily="18" charset="0"/>
                        </a:defRPr>
                      </a:lvl6pPr>
                      <a:lvl7pPr fontAlgn="base">
                        <a:spcBef>
                          <a:spcPct val="20000"/>
                        </a:spcBef>
                        <a:spcAft>
                          <a:spcPct val="0"/>
                        </a:spcAft>
                        <a:defRPr>
                          <a:solidFill>
                            <a:schemeClr val="tx1"/>
                          </a:solidFill>
                          <a:latin typeface="Times" pitchFamily="18" charset="0"/>
                        </a:defRPr>
                      </a:lvl7pPr>
                      <a:lvl8pPr fontAlgn="base">
                        <a:spcBef>
                          <a:spcPct val="20000"/>
                        </a:spcBef>
                        <a:spcAft>
                          <a:spcPct val="0"/>
                        </a:spcAft>
                        <a:defRPr>
                          <a:solidFill>
                            <a:schemeClr val="tx1"/>
                          </a:solidFill>
                          <a:latin typeface="Times" pitchFamily="18" charset="0"/>
                        </a:defRPr>
                      </a:lvl8pPr>
                      <a:lvl9pPr fontAlgn="base">
                        <a:spcBef>
                          <a:spcPct val="20000"/>
                        </a:spcBef>
                        <a:spcAft>
                          <a:spcPct val="0"/>
                        </a:spcAft>
                        <a:defRPr>
                          <a:solidFill>
                            <a:schemeClr val="tx1"/>
                          </a:solidFill>
                          <a:latin typeface="Times" pitchFamily="18"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h/v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pitchFamily="18" charset="0"/>
                        </a:defRPr>
                      </a:lvl1pPr>
                      <a:lvl2pPr>
                        <a:spcBef>
                          <a:spcPct val="20000"/>
                        </a:spcBef>
                        <a:defRPr sz="2400">
                          <a:solidFill>
                            <a:schemeClr val="tx1"/>
                          </a:solidFill>
                          <a:latin typeface="Times" pitchFamily="18" charset="0"/>
                        </a:defRPr>
                      </a:lvl2pPr>
                      <a:lvl3pPr>
                        <a:spcBef>
                          <a:spcPct val="20000"/>
                        </a:spcBef>
                        <a:defRPr sz="2000">
                          <a:solidFill>
                            <a:schemeClr val="tx1"/>
                          </a:solidFill>
                          <a:latin typeface="Times" pitchFamily="18" charset="0"/>
                        </a:defRPr>
                      </a:lvl3pPr>
                      <a:lvl4pPr>
                        <a:spcBef>
                          <a:spcPct val="20000"/>
                        </a:spcBef>
                        <a:defRPr>
                          <a:solidFill>
                            <a:schemeClr val="tx1"/>
                          </a:solidFill>
                          <a:latin typeface="Times" pitchFamily="18" charset="0"/>
                        </a:defRPr>
                      </a:lvl4pPr>
                      <a:lvl5pPr>
                        <a:spcBef>
                          <a:spcPct val="20000"/>
                        </a:spcBef>
                        <a:defRPr>
                          <a:solidFill>
                            <a:schemeClr val="tx1"/>
                          </a:solidFill>
                          <a:latin typeface="Times" pitchFamily="18" charset="0"/>
                        </a:defRPr>
                      </a:lvl5pPr>
                      <a:lvl6pPr fontAlgn="base">
                        <a:spcBef>
                          <a:spcPct val="20000"/>
                        </a:spcBef>
                        <a:spcAft>
                          <a:spcPct val="0"/>
                        </a:spcAft>
                        <a:defRPr>
                          <a:solidFill>
                            <a:schemeClr val="tx1"/>
                          </a:solidFill>
                          <a:latin typeface="Times" pitchFamily="18" charset="0"/>
                        </a:defRPr>
                      </a:lvl6pPr>
                      <a:lvl7pPr fontAlgn="base">
                        <a:spcBef>
                          <a:spcPct val="20000"/>
                        </a:spcBef>
                        <a:spcAft>
                          <a:spcPct val="0"/>
                        </a:spcAft>
                        <a:defRPr>
                          <a:solidFill>
                            <a:schemeClr val="tx1"/>
                          </a:solidFill>
                          <a:latin typeface="Times" pitchFamily="18" charset="0"/>
                        </a:defRPr>
                      </a:lvl7pPr>
                      <a:lvl8pPr fontAlgn="base">
                        <a:spcBef>
                          <a:spcPct val="20000"/>
                        </a:spcBef>
                        <a:spcAft>
                          <a:spcPct val="0"/>
                        </a:spcAft>
                        <a:defRPr>
                          <a:solidFill>
                            <a:schemeClr val="tx1"/>
                          </a:solidFill>
                          <a:latin typeface="Times" pitchFamily="18" charset="0"/>
                        </a:defRPr>
                      </a:lvl8pPr>
                      <a:lvl9pPr fontAlgn="base">
                        <a:spcBef>
                          <a:spcPct val="20000"/>
                        </a:spcBef>
                        <a:spcAft>
                          <a:spcPct val="0"/>
                        </a:spcAft>
                        <a:defRPr>
                          <a:solidFill>
                            <a:schemeClr val="tx1"/>
                          </a:solidFill>
                          <a:latin typeface="Times" pitchFamily="18"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18.84 / 18.73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63525">
                <a:tc>
                  <a:txBody>
                    <a:bodyPr/>
                    <a:lstStyle>
                      <a:lvl1pPr>
                        <a:spcBef>
                          <a:spcPct val="20000"/>
                        </a:spcBef>
                        <a:defRPr sz="2800">
                          <a:solidFill>
                            <a:schemeClr val="tx1"/>
                          </a:solidFill>
                          <a:latin typeface="Times" pitchFamily="18" charset="0"/>
                        </a:defRPr>
                      </a:lvl1pPr>
                      <a:lvl2pPr>
                        <a:spcBef>
                          <a:spcPct val="20000"/>
                        </a:spcBef>
                        <a:defRPr sz="2400">
                          <a:solidFill>
                            <a:schemeClr val="tx1"/>
                          </a:solidFill>
                          <a:latin typeface="Times" pitchFamily="18" charset="0"/>
                        </a:defRPr>
                      </a:lvl2pPr>
                      <a:lvl3pPr>
                        <a:spcBef>
                          <a:spcPct val="20000"/>
                        </a:spcBef>
                        <a:defRPr sz="2000">
                          <a:solidFill>
                            <a:schemeClr val="tx1"/>
                          </a:solidFill>
                          <a:latin typeface="Times" pitchFamily="18" charset="0"/>
                        </a:defRPr>
                      </a:lvl3pPr>
                      <a:lvl4pPr>
                        <a:spcBef>
                          <a:spcPct val="20000"/>
                        </a:spcBef>
                        <a:defRPr>
                          <a:solidFill>
                            <a:schemeClr val="tx1"/>
                          </a:solidFill>
                          <a:latin typeface="Times" pitchFamily="18" charset="0"/>
                        </a:defRPr>
                      </a:lvl4pPr>
                      <a:lvl5pPr>
                        <a:spcBef>
                          <a:spcPct val="20000"/>
                        </a:spcBef>
                        <a:defRPr>
                          <a:solidFill>
                            <a:schemeClr val="tx1"/>
                          </a:solidFill>
                          <a:latin typeface="Times" pitchFamily="18" charset="0"/>
                        </a:defRPr>
                      </a:lvl5pPr>
                      <a:lvl6pPr fontAlgn="base">
                        <a:spcBef>
                          <a:spcPct val="20000"/>
                        </a:spcBef>
                        <a:spcAft>
                          <a:spcPct val="0"/>
                        </a:spcAft>
                        <a:defRPr>
                          <a:solidFill>
                            <a:schemeClr val="tx1"/>
                          </a:solidFill>
                          <a:latin typeface="Times" pitchFamily="18" charset="0"/>
                        </a:defRPr>
                      </a:lvl6pPr>
                      <a:lvl7pPr fontAlgn="base">
                        <a:spcBef>
                          <a:spcPct val="20000"/>
                        </a:spcBef>
                        <a:spcAft>
                          <a:spcPct val="0"/>
                        </a:spcAft>
                        <a:defRPr>
                          <a:solidFill>
                            <a:schemeClr val="tx1"/>
                          </a:solidFill>
                          <a:latin typeface="Times" pitchFamily="18" charset="0"/>
                        </a:defRPr>
                      </a:lvl7pPr>
                      <a:lvl8pPr fontAlgn="base">
                        <a:spcBef>
                          <a:spcPct val="20000"/>
                        </a:spcBef>
                        <a:spcAft>
                          <a:spcPct val="0"/>
                        </a:spcAft>
                        <a:defRPr>
                          <a:solidFill>
                            <a:schemeClr val="tx1"/>
                          </a:solidFill>
                          <a:latin typeface="Times" pitchFamily="18" charset="0"/>
                        </a:defRPr>
                      </a:lvl8pPr>
                      <a:lvl9pPr fontAlgn="base">
                        <a:spcBef>
                          <a:spcPct val="20000"/>
                        </a:spcBef>
                        <a:spcAft>
                          <a:spcPct val="0"/>
                        </a:spcAft>
                        <a:defRPr>
                          <a:solidFill>
                            <a:schemeClr val="tx1"/>
                          </a:solidFill>
                          <a:latin typeface="Times" pitchFamily="18" charset="0"/>
                        </a:defRPr>
                      </a:lvl9p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Max. dispersion </a:t>
                      </a:r>
                      <a:r>
                        <a:rPr kumimoji="0" lang="en-US" altLang="de-DE" sz="1600" b="1" i="1" u="none" strike="noStrike" cap="none" normalizeH="0" baseline="0" dirty="0">
                          <a:ln>
                            <a:noFill/>
                          </a:ln>
                          <a:solidFill>
                            <a:schemeClr val="tx1"/>
                          </a:solidFill>
                          <a:effectLst/>
                          <a:latin typeface="Calibri" panose="020F0502020204030204" pitchFamily="34" charset="0"/>
                          <a:cs typeface="Calibri" panose="020F0502020204030204" pitchFamily="34" charset="0"/>
                        </a:rPr>
                        <a:t>|D|</a:t>
                      </a: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pitchFamily="18" charset="0"/>
                        </a:defRPr>
                      </a:lvl1pPr>
                      <a:lvl2pPr>
                        <a:spcBef>
                          <a:spcPct val="20000"/>
                        </a:spcBef>
                        <a:defRPr sz="2400">
                          <a:solidFill>
                            <a:schemeClr val="tx1"/>
                          </a:solidFill>
                          <a:latin typeface="Times" pitchFamily="18" charset="0"/>
                        </a:defRPr>
                      </a:lvl2pPr>
                      <a:lvl3pPr>
                        <a:spcBef>
                          <a:spcPct val="20000"/>
                        </a:spcBef>
                        <a:defRPr sz="2000">
                          <a:solidFill>
                            <a:schemeClr val="tx1"/>
                          </a:solidFill>
                          <a:latin typeface="Times" pitchFamily="18" charset="0"/>
                        </a:defRPr>
                      </a:lvl3pPr>
                      <a:lvl4pPr>
                        <a:spcBef>
                          <a:spcPct val="20000"/>
                        </a:spcBef>
                        <a:defRPr>
                          <a:solidFill>
                            <a:schemeClr val="tx1"/>
                          </a:solidFill>
                          <a:latin typeface="Times" pitchFamily="18" charset="0"/>
                        </a:defRPr>
                      </a:lvl4pPr>
                      <a:lvl5pPr>
                        <a:spcBef>
                          <a:spcPct val="20000"/>
                        </a:spcBef>
                        <a:defRPr>
                          <a:solidFill>
                            <a:schemeClr val="tx1"/>
                          </a:solidFill>
                          <a:latin typeface="Times" pitchFamily="18" charset="0"/>
                        </a:defRPr>
                      </a:lvl5pPr>
                      <a:lvl6pPr fontAlgn="base">
                        <a:spcBef>
                          <a:spcPct val="20000"/>
                        </a:spcBef>
                        <a:spcAft>
                          <a:spcPct val="0"/>
                        </a:spcAft>
                        <a:defRPr>
                          <a:solidFill>
                            <a:schemeClr val="tx1"/>
                          </a:solidFill>
                          <a:latin typeface="Times" pitchFamily="18" charset="0"/>
                        </a:defRPr>
                      </a:lvl6pPr>
                      <a:lvl7pPr fontAlgn="base">
                        <a:spcBef>
                          <a:spcPct val="20000"/>
                        </a:spcBef>
                        <a:spcAft>
                          <a:spcPct val="0"/>
                        </a:spcAft>
                        <a:defRPr>
                          <a:solidFill>
                            <a:schemeClr val="tx1"/>
                          </a:solidFill>
                          <a:latin typeface="Times" pitchFamily="18" charset="0"/>
                        </a:defRPr>
                      </a:lvl7pPr>
                      <a:lvl8pPr fontAlgn="base">
                        <a:spcBef>
                          <a:spcPct val="20000"/>
                        </a:spcBef>
                        <a:spcAft>
                          <a:spcPct val="0"/>
                        </a:spcAft>
                        <a:defRPr>
                          <a:solidFill>
                            <a:schemeClr val="tx1"/>
                          </a:solidFill>
                          <a:latin typeface="Times" pitchFamily="18" charset="0"/>
                        </a:defRPr>
                      </a:lvl8pPr>
                      <a:lvl9pPr fontAlgn="base">
                        <a:spcBef>
                          <a:spcPct val="20000"/>
                        </a:spcBef>
                        <a:spcAft>
                          <a:spcPct val="0"/>
                        </a:spcAft>
                        <a:defRPr>
                          <a:solidFill>
                            <a:schemeClr val="tx1"/>
                          </a:solidFill>
                          <a:latin typeface="Times" pitchFamily="18"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endParaRPr kumimoji="0" lang="de-DE"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pitchFamily="18" charset="0"/>
                        </a:defRPr>
                      </a:lvl1pPr>
                      <a:lvl2pPr>
                        <a:spcBef>
                          <a:spcPct val="20000"/>
                        </a:spcBef>
                        <a:defRPr sz="2400">
                          <a:solidFill>
                            <a:schemeClr val="tx1"/>
                          </a:solidFill>
                          <a:latin typeface="Times" pitchFamily="18" charset="0"/>
                        </a:defRPr>
                      </a:lvl2pPr>
                      <a:lvl3pPr>
                        <a:spcBef>
                          <a:spcPct val="20000"/>
                        </a:spcBef>
                        <a:defRPr sz="2000">
                          <a:solidFill>
                            <a:schemeClr val="tx1"/>
                          </a:solidFill>
                          <a:latin typeface="Times" pitchFamily="18" charset="0"/>
                        </a:defRPr>
                      </a:lvl3pPr>
                      <a:lvl4pPr>
                        <a:spcBef>
                          <a:spcPct val="20000"/>
                        </a:spcBef>
                        <a:defRPr>
                          <a:solidFill>
                            <a:schemeClr val="tx1"/>
                          </a:solidFill>
                          <a:latin typeface="Times" pitchFamily="18" charset="0"/>
                        </a:defRPr>
                      </a:lvl4pPr>
                      <a:lvl5pPr>
                        <a:spcBef>
                          <a:spcPct val="20000"/>
                        </a:spcBef>
                        <a:defRPr>
                          <a:solidFill>
                            <a:schemeClr val="tx1"/>
                          </a:solidFill>
                          <a:latin typeface="Times" pitchFamily="18" charset="0"/>
                        </a:defRPr>
                      </a:lvl5pPr>
                      <a:lvl6pPr fontAlgn="base">
                        <a:spcBef>
                          <a:spcPct val="20000"/>
                        </a:spcBef>
                        <a:spcAft>
                          <a:spcPct val="0"/>
                        </a:spcAft>
                        <a:defRPr>
                          <a:solidFill>
                            <a:schemeClr val="tx1"/>
                          </a:solidFill>
                          <a:latin typeface="Times" pitchFamily="18" charset="0"/>
                        </a:defRPr>
                      </a:lvl6pPr>
                      <a:lvl7pPr fontAlgn="base">
                        <a:spcBef>
                          <a:spcPct val="20000"/>
                        </a:spcBef>
                        <a:spcAft>
                          <a:spcPct val="0"/>
                        </a:spcAft>
                        <a:defRPr>
                          <a:solidFill>
                            <a:schemeClr val="tx1"/>
                          </a:solidFill>
                          <a:latin typeface="Times" pitchFamily="18" charset="0"/>
                        </a:defRPr>
                      </a:lvl7pPr>
                      <a:lvl8pPr fontAlgn="base">
                        <a:spcBef>
                          <a:spcPct val="20000"/>
                        </a:spcBef>
                        <a:spcAft>
                          <a:spcPct val="0"/>
                        </a:spcAft>
                        <a:defRPr>
                          <a:solidFill>
                            <a:schemeClr val="tx1"/>
                          </a:solidFill>
                          <a:latin typeface="Times" pitchFamily="18" charset="0"/>
                        </a:defRPr>
                      </a:lvl8pPr>
                      <a:lvl9pPr fontAlgn="base">
                        <a:spcBef>
                          <a:spcPct val="20000"/>
                        </a:spcBef>
                        <a:spcAft>
                          <a:spcPct val="0"/>
                        </a:spcAft>
                        <a:defRPr>
                          <a:solidFill>
                            <a:schemeClr val="tx1"/>
                          </a:solidFill>
                          <a:latin typeface="Times" pitchFamily="18"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1.73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63525">
                <a:tc>
                  <a:txBody>
                    <a:bodyPr/>
                    <a:lstStyle>
                      <a:lvl1pPr>
                        <a:spcBef>
                          <a:spcPct val="20000"/>
                        </a:spcBef>
                        <a:defRPr sz="2800">
                          <a:solidFill>
                            <a:schemeClr val="tx1"/>
                          </a:solidFill>
                          <a:latin typeface="Times" pitchFamily="18" charset="0"/>
                        </a:defRPr>
                      </a:lvl1pPr>
                      <a:lvl2pPr>
                        <a:spcBef>
                          <a:spcPct val="20000"/>
                        </a:spcBef>
                        <a:defRPr sz="2400">
                          <a:solidFill>
                            <a:schemeClr val="tx1"/>
                          </a:solidFill>
                          <a:latin typeface="Times" pitchFamily="18" charset="0"/>
                        </a:defRPr>
                      </a:lvl2pPr>
                      <a:lvl3pPr>
                        <a:spcBef>
                          <a:spcPct val="20000"/>
                        </a:spcBef>
                        <a:defRPr sz="2000">
                          <a:solidFill>
                            <a:schemeClr val="tx1"/>
                          </a:solidFill>
                          <a:latin typeface="Times" pitchFamily="18" charset="0"/>
                        </a:defRPr>
                      </a:lvl3pPr>
                      <a:lvl4pPr>
                        <a:spcBef>
                          <a:spcPct val="20000"/>
                        </a:spcBef>
                        <a:defRPr>
                          <a:solidFill>
                            <a:schemeClr val="tx1"/>
                          </a:solidFill>
                          <a:latin typeface="Times" pitchFamily="18" charset="0"/>
                        </a:defRPr>
                      </a:lvl4pPr>
                      <a:lvl5pPr>
                        <a:spcBef>
                          <a:spcPct val="20000"/>
                        </a:spcBef>
                        <a:defRPr>
                          <a:solidFill>
                            <a:schemeClr val="tx1"/>
                          </a:solidFill>
                          <a:latin typeface="Times" pitchFamily="18" charset="0"/>
                        </a:defRPr>
                      </a:lvl5pPr>
                      <a:lvl6pPr fontAlgn="base">
                        <a:spcBef>
                          <a:spcPct val="20000"/>
                        </a:spcBef>
                        <a:spcAft>
                          <a:spcPct val="0"/>
                        </a:spcAft>
                        <a:defRPr>
                          <a:solidFill>
                            <a:schemeClr val="tx1"/>
                          </a:solidFill>
                          <a:latin typeface="Times" pitchFamily="18" charset="0"/>
                        </a:defRPr>
                      </a:lvl6pPr>
                      <a:lvl7pPr fontAlgn="base">
                        <a:spcBef>
                          <a:spcPct val="20000"/>
                        </a:spcBef>
                        <a:spcAft>
                          <a:spcPct val="0"/>
                        </a:spcAft>
                        <a:defRPr>
                          <a:solidFill>
                            <a:schemeClr val="tx1"/>
                          </a:solidFill>
                          <a:latin typeface="Times" pitchFamily="18" charset="0"/>
                        </a:defRPr>
                      </a:lvl7pPr>
                      <a:lvl8pPr fontAlgn="base">
                        <a:spcBef>
                          <a:spcPct val="20000"/>
                        </a:spcBef>
                        <a:spcAft>
                          <a:spcPct val="0"/>
                        </a:spcAft>
                        <a:defRPr>
                          <a:solidFill>
                            <a:schemeClr val="tx1"/>
                          </a:solidFill>
                          <a:latin typeface="Times" pitchFamily="18" charset="0"/>
                        </a:defRPr>
                      </a:lvl8pPr>
                      <a:lvl9pPr fontAlgn="base">
                        <a:spcBef>
                          <a:spcPct val="20000"/>
                        </a:spcBef>
                        <a:spcAft>
                          <a:spcPct val="0"/>
                        </a:spcAft>
                        <a:defRPr>
                          <a:solidFill>
                            <a:schemeClr val="tx1"/>
                          </a:solidFill>
                          <a:latin typeface="Times" pitchFamily="18" charset="0"/>
                        </a:defRPr>
                      </a:lvl9p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Max. </a:t>
                      </a:r>
                      <a:r>
                        <a:rPr kumimoji="0" lang="en-US" altLang="de-DE" sz="1600" b="1" i="1" u="none" strike="noStrike" cap="none" normalizeH="0" baseline="0" dirty="0">
                          <a:ln>
                            <a:noFill/>
                          </a:ln>
                          <a:solidFill>
                            <a:schemeClr val="tx1"/>
                          </a:solidFill>
                          <a:effectLst/>
                          <a:latin typeface="Calibri" panose="020F0502020204030204" pitchFamily="34" charset="0"/>
                          <a:cs typeface="Calibri" panose="020F0502020204030204" pitchFamily="34" charset="0"/>
                          <a:sym typeface="Symbol" panose="05050102010706020507" pitchFamily="18" charset="2"/>
                        </a:rPr>
                        <a:t></a:t>
                      </a: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–function </a:t>
                      </a:r>
                      <a:r>
                        <a:rPr kumimoji="0" lang="en-US" altLang="de-DE" sz="1600" b="1" i="1" u="none" strike="noStrike" cap="none" normalizeH="0" baseline="0" dirty="0">
                          <a:ln>
                            <a:noFill/>
                          </a:ln>
                          <a:solidFill>
                            <a:schemeClr val="tx1"/>
                          </a:solidFill>
                          <a:effectLst/>
                          <a:latin typeface="Calibri" panose="020F0502020204030204" pitchFamily="34" charset="0"/>
                          <a:cs typeface="Calibri" panose="020F0502020204030204" pitchFamily="34" charset="0"/>
                          <a:sym typeface="Symbol"/>
                        </a:rPr>
                        <a:t></a:t>
                      </a:r>
                      <a:r>
                        <a:rPr kumimoji="0" lang="en-US" altLang="de-DE" sz="1600" b="1" i="1" u="none" strike="noStrike" cap="none" normalizeH="0" baseline="-25000" dirty="0">
                          <a:ln>
                            <a:noFill/>
                          </a:ln>
                          <a:solidFill>
                            <a:schemeClr val="tx1"/>
                          </a:solidFill>
                          <a:effectLst/>
                          <a:latin typeface="Calibri" panose="020F0502020204030204" pitchFamily="34" charset="0"/>
                          <a:cs typeface="Calibri" panose="020F0502020204030204" pitchFamily="34" charset="0"/>
                          <a:sym typeface="Symbol"/>
                        </a:rPr>
                        <a:t>h/v</a:t>
                      </a:r>
                      <a:r>
                        <a:rPr kumimoji="0" lang="en-US" altLang="de-DE" sz="1600" b="1" i="1" u="none" strike="noStrike" cap="none" normalizeH="0" baseline="0" dirty="0">
                          <a:ln>
                            <a:noFill/>
                          </a:ln>
                          <a:solidFill>
                            <a:schemeClr val="tx1"/>
                          </a:solidFill>
                          <a:effectLst/>
                          <a:latin typeface="Calibri" panose="020F0502020204030204" pitchFamily="34" charset="0"/>
                          <a:cs typeface="Calibri" panose="020F0502020204030204" pitchFamily="34" charset="0"/>
                          <a:sym typeface="Symbol"/>
                        </a:rPr>
                        <a:t> </a:t>
                      </a: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pitchFamily="18" charset="0"/>
                        </a:defRPr>
                      </a:lvl1pPr>
                      <a:lvl2pPr>
                        <a:spcBef>
                          <a:spcPct val="20000"/>
                        </a:spcBef>
                        <a:defRPr sz="2400">
                          <a:solidFill>
                            <a:schemeClr val="tx1"/>
                          </a:solidFill>
                          <a:latin typeface="Times" pitchFamily="18" charset="0"/>
                        </a:defRPr>
                      </a:lvl2pPr>
                      <a:lvl3pPr>
                        <a:spcBef>
                          <a:spcPct val="20000"/>
                        </a:spcBef>
                        <a:defRPr sz="2000">
                          <a:solidFill>
                            <a:schemeClr val="tx1"/>
                          </a:solidFill>
                          <a:latin typeface="Times" pitchFamily="18" charset="0"/>
                        </a:defRPr>
                      </a:lvl3pPr>
                      <a:lvl4pPr>
                        <a:spcBef>
                          <a:spcPct val="20000"/>
                        </a:spcBef>
                        <a:defRPr>
                          <a:solidFill>
                            <a:schemeClr val="tx1"/>
                          </a:solidFill>
                          <a:latin typeface="Times" pitchFamily="18" charset="0"/>
                        </a:defRPr>
                      </a:lvl4pPr>
                      <a:lvl5pPr>
                        <a:spcBef>
                          <a:spcPct val="20000"/>
                        </a:spcBef>
                        <a:defRPr>
                          <a:solidFill>
                            <a:schemeClr val="tx1"/>
                          </a:solidFill>
                          <a:latin typeface="Times" pitchFamily="18" charset="0"/>
                        </a:defRPr>
                      </a:lvl5pPr>
                      <a:lvl6pPr fontAlgn="base">
                        <a:spcBef>
                          <a:spcPct val="20000"/>
                        </a:spcBef>
                        <a:spcAft>
                          <a:spcPct val="0"/>
                        </a:spcAft>
                        <a:defRPr>
                          <a:solidFill>
                            <a:schemeClr val="tx1"/>
                          </a:solidFill>
                          <a:latin typeface="Times" pitchFamily="18" charset="0"/>
                        </a:defRPr>
                      </a:lvl6pPr>
                      <a:lvl7pPr fontAlgn="base">
                        <a:spcBef>
                          <a:spcPct val="20000"/>
                        </a:spcBef>
                        <a:spcAft>
                          <a:spcPct val="0"/>
                        </a:spcAft>
                        <a:defRPr>
                          <a:solidFill>
                            <a:schemeClr val="tx1"/>
                          </a:solidFill>
                          <a:latin typeface="Times" pitchFamily="18" charset="0"/>
                        </a:defRPr>
                      </a:lvl7pPr>
                      <a:lvl8pPr fontAlgn="base">
                        <a:spcBef>
                          <a:spcPct val="20000"/>
                        </a:spcBef>
                        <a:spcAft>
                          <a:spcPct val="0"/>
                        </a:spcAft>
                        <a:defRPr>
                          <a:solidFill>
                            <a:schemeClr val="tx1"/>
                          </a:solidFill>
                          <a:latin typeface="Times" pitchFamily="18" charset="0"/>
                        </a:defRPr>
                      </a:lvl8pPr>
                      <a:lvl9pPr fontAlgn="base">
                        <a:spcBef>
                          <a:spcPct val="20000"/>
                        </a:spcBef>
                        <a:spcAft>
                          <a:spcPct val="0"/>
                        </a:spcAft>
                        <a:defRPr>
                          <a:solidFill>
                            <a:schemeClr val="tx1"/>
                          </a:solidFill>
                          <a:latin typeface="Times" pitchFamily="18"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h/v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pitchFamily="18" charset="0"/>
                        </a:defRPr>
                      </a:lvl1pPr>
                      <a:lvl2pPr>
                        <a:spcBef>
                          <a:spcPct val="20000"/>
                        </a:spcBef>
                        <a:defRPr sz="2400">
                          <a:solidFill>
                            <a:schemeClr val="tx1"/>
                          </a:solidFill>
                          <a:latin typeface="Times" pitchFamily="18" charset="0"/>
                        </a:defRPr>
                      </a:lvl2pPr>
                      <a:lvl3pPr>
                        <a:spcBef>
                          <a:spcPct val="20000"/>
                        </a:spcBef>
                        <a:defRPr sz="2000">
                          <a:solidFill>
                            <a:schemeClr val="tx1"/>
                          </a:solidFill>
                          <a:latin typeface="Times" pitchFamily="18" charset="0"/>
                        </a:defRPr>
                      </a:lvl3pPr>
                      <a:lvl4pPr>
                        <a:spcBef>
                          <a:spcPct val="20000"/>
                        </a:spcBef>
                        <a:defRPr>
                          <a:solidFill>
                            <a:schemeClr val="tx1"/>
                          </a:solidFill>
                          <a:latin typeface="Times" pitchFamily="18" charset="0"/>
                        </a:defRPr>
                      </a:lvl4pPr>
                      <a:lvl5pPr>
                        <a:spcBef>
                          <a:spcPct val="20000"/>
                        </a:spcBef>
                        <a:defRPr>
                          <a:solidFill>
                            <a:schemeClr val="tx1"/>
                          </a:solidFill>
                          <a:latin typeface="Times" pitchFamily="18" charset="0"/>
                        </a:defRPr>
                      </a:lvl5pPr>
                      <a:lvl6pPr fontAlgn="base">
                        <a:spcBef>
                          <a:spcPct val="20000"/>
                        </a:spcBef>
                        <a:spcAft>
                          <a:spcPct val="0"/>
                        </a:spcAft>
                        <a:defRPr>
                          <a:solidFill>
                            <a:schemeClr val="tx1"/>
                          </a:solidFill>
                          <a:latin typeface="Times" pitchFamily="18" charset="0"/>
                        </a:defRPr>
                      </a:lvl6pPr>
                      <a:lvl7pPr fontAlgn="base">
                        <a:spcBef>
                          <a:spcPct val="20000"/>
                        </a:spcBef>
                        <a:spcAft>
                          <a:spcPct val="0"/>
                        </a:spcAft>
                        <a:defRPr>
                          <a:solidFill>
                            <a:schemeClr val="tx1"/>
                          </a:solidFill>
                          <a:latin typeface="Times" pitchFamily="18" charset="0"/>
                        </a:defRPr>
                      </a:lvl7pPr>
                      <a:lvl8pPr fontAlgn="base">
                        <a:spcBef>
                          <a:spcPct val="20000"/>
                        </a:spcBef>
                        <a:spcAft>
                          <a:spcPct val="0"/>
                        </a:spcAft>
                        <a:defRPr>
                          <a:solidFill>
                            <a:schemeClr val="tx1"/>
                          </a:solidFill>
                          <a:latin typeface="Times" pitchFamily="18" charset="0"/>
                        </a:defRPr>
                      </a:lvl8pPr>
                      <a:lvl9pPr fontAlgn="base">
                        <a:spcBef>
                          <a:spcPct val="20000"/>
                        </a:spcBef>
                        <a:spcAft>
                          <a:spcPct val="0"/>
                        </a:spcAft>
                        <a:defRPr>
                          <a:solidFill>
                            <a:schemeClr val="tx1"/>
                          </a:solidFill>
                          <a:latin typeface="Times" pitchFamily="18"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19.6 / 19.6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63525">
                <a:tc>
                  <a:txBody>
                    <a:bodyPr/>
                    <a:lstStyle>
                      <a:lvl1pPr>
                        <a:spcBef>
                          <a:spcPct val="20000"/>
                        </a:spcBef>
                        <a:defRPr sz="2800">
                          <a:solidFill>
                            <a:schemeClr val="tx1"/>
                          </a:solidFill>
                          <a:latin typeface="Times" pitchFamily="18" charset="0"/>
                        </a:defRPr>
                      </a:lvl1pPr>
                      <a:lvl2pPr>
                        <a:spcBef>
                          <a:spcPct val="20000"/>
                        </a:spcBef>
                        <a:defRPr sz="2400">
                          <a:solidFill>
                            <a:schemeClr val="tx1"/>
                          </a:solidFill>
                          <a:latin typeface="Times" pitchFamily="18" charset="0"/>
                        </a:defRPr>
                      </a:lvl2pPr>
                      <a:lvl3pPr>
                        <a:spcBef>
                          <a:spcPct val="20000"/>
                        </a:spcBef>
                        <a:defRPr sz="2000">
                          <a:solidFill>
                            <a:schemeClr val="tx1"/>
                          </a:solidFill>
                          <a:latin typeface="Times" pitchFamily="18" charset="0"/>
                        </a:defRPr>
                      </a:lvl3pPr>
                      <a:lvl4pPr>
                        <a:spcBef>
                          <a:spcPct val="20000"/>
                        </a:spcBef>
                        <a:defRPr>
                          <a:solidFill>
                            <a:schemeClr val="tx1"/>
                          </a:solidFill>
                          <a:latin typeface="Times" pitchFamily="18" charset="0"/>
                        </a:defRPr>
                      </a:lvl4pPr>
                      <a:lvl5pPr>
                        <a:spcBef>
                          <a:spcPct val="20000"/>
                        </a:spcBef>
                        <a:defRPr>
                          <a:solidFill>
                            <a:schemeClr val="tx1"/>
                          </a:solidFill>
                          <a:latin typeface="Times" pitchFamily="18" charset="0"/>
                        </a:defRPr>
                      </a:lvl5pPr>
                      <a:lvl6pPr fontAlgn="base">
                        <a:spcBef>
                          <a:spcPct val="20000"/>
                        </a:spcBef>
                        <a:spcAft>
                          <a:spcPct val="0"/>
                        </a:spcAft>
                        <a:defRPr>
                          <a:solidFill>
                            <a:schemeClr val="tx1"/>
                          </a:solidFill>
                          <a:latin typeface="Times" pitchFamily="18" charset="0"/>
                        </a:defRPr>
                      </a:lvl6pPr>
                      <a:lvl7pPr fontAlgn="base">
                        <a:spcBef>
                          <a:spcPct val="20000"/>
                        </a:spcBef>
                        <a:spcAft>
                          <a:spcPct val="0"/>
                        </a:spcAft>
                        <a:defRPr>
                          <a:solidFill>
                            <a:schemeClr val="tx1"/>
                          </a:solidFill>
                          <a:latin typeface="Times" pitchFamily="18" charset="0"/>
                        </a:defRPr>
                      </a:lvl7pPr>
                      <a:lvl8pPr fontAlgn="base">
                        <a:spcBef>
                          <a:spcPct val="20000"/>
                        </a:spcBef>
                        <a:spcAft>
                          <a:spcPct val="0"/>
                        </a:spcAft>
                        <a:defRPr>
                          <a:solidFill>
                            <a:schemeClr val="tx1"/>
                          </a:solidFill>
                          <a:latin typeface="Times" pitchFamily="18" charset="0"/>
                        </a:defRPr>
                      </a:lvl8pPr>
                      <a:lvl9pPr fontAlgn="base">
                        <a:spcBef>
                          <a:spcPct val="20000"/>
                        </a:spcBef>
                        <a:spcAft>
                          <a:spcPct val="0"/>
                        </a:spcAft>
                        <a:defRPr>
                          <a:solidFill>
                            <a:schemeClr val="tx1"/>
                          </a:solidFill>
                          <a:latin typeface="Times" pitchFamily="18" charset="0"/>
                        </a:defRPr>
                      </a:lvl9p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Natural chromaticity </a:t>
                      </a:r>
                      <a:r>
                        <a:rPr kumimoji="0" lang="en-US" altLang="de-DE" sz="1600" b="1" i="1"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ξ</a:t>
                      </a:r>
                      <a:r>
                        <a:rPr kumimoji="0" lang="en-US" altLang="de-DE" sz="1600" b="1" i="1" u="none" strike="noStrike" cap="none" normalizeH="0" baseline="-25000" dirty="0" err="1">
                          <a:ln>
                            <a:noFill/>
                          </a:ln>
                          <a:solidFill>
                            <a:schemeClr val="tx1"/>
                          </a:solidFill>
                          <a:effectLst/>
                          <a:latin typeface="Calibri" panose="020F0502020204030204" pitchFamily="34" charset="0"/>
                          <a:cs typeface="Calibri" panose="020F0502020204030204" pitchFamily="34" charset="0"/>
                        </a:rPr>
                        <a:t>h</a:t>
                      </a:r>
                      <a:r>
                        <a:rPr kumimoji="0" lang="en-US" altLang="de-DE" sz="1600" b="1" i="1" u="none" strike="noStrike" cap="none" normalizeH="0" baseline="-25000" dirty="0">
                          <a:ln>
                            <a:noFill/>
                          </a:ln>
                          <a:solidFill>
                            <a:schemeClr val="tx1"/>
                          </a:solidFill>
                          <a:effectLst/>
                          <a:latin typeface="Calibri" panose="020F0502020204030204" pitchFamily="34" charset="0"/>
                          <a:cs typeface="Calibri" panose="020F0502020204030204" pitchFamily="34" charset="0"/>
                        </a:rPr>
                        <a:t>/v</a:t>
                      </a:r>
                      <a:endParaRPr kumimoji="0" lang="en-US" altLang="de-DE" sz="1600" b="1" i="1"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pitchFamily="18" charset="0"/>
                        </a:defRPr>
                      </a:lvl1pPr>
                      <a:lvl2pPr>
                        <a:spcBef>
                          <a:spcPct val="20000"/>
                        </a:spcBef>
                        <a:defRPr sz="2400">
                          <a:solidFill>
                            <a:schemeClr val="tx1"/>
                          </a:solidFill>
                          <a:latin typeface="Times" pitchFamily="18" charset="0"/>
                        </a:defRPr>
                      </a:lvl2pPr>
                      <a:lvl3pPr>
                        <a:spcBef>
                          <a:spcPct val="20000"/>
                        </a:spcBef>
                        <a:defRPr sz="2000">
                          <a:solidFill>
                            <a:schemeClr val="tx1"/>
                          </a:solidFill>
                          <a:latin typeface="Times" pitchFamily="18" charset="0"/>
                        </a:defRPr>
                      </a:lvl3pPr>
                      <a:lvl4pPr>
                        <a:spcBef>
                          <a:spcPct val="20000"/>
                        </a:spcBef>
                        <a:defRPr>
                          <a:solidFill>
                            <a:schemeClr val="tx1"/>
                          </a:solidFill>
                          <a:latin typeface="Times" pitchFamily="18" charset="0"/>
                        </a:defRPr>
                      </a:lvl4pPr>
                      <a:lvl5pPr>
                        <a:spcBef>
                          <a:spcPct val="20000"/>
                        </a:spcBef>
                        <a:defRPr>
                          <a:solidFill>
                            <a:schemeClr val="tx1"/>
                          </a:solidFill>
                          <a:latin typeface="Times" pitchFamily="18" charset="0"/>
                        </a:defRPr>
                      </a:lvl5pPr>
                      <a:lvl6pPr fontAlgn="base">
                        <a:spcBef>
                          <a:spcPct val="20000"/>
                        </a:spcBef>
                        <a:spcAft>
                          <a:spcPct val="0"/>
                        </a:spcAft>
                        <a:defRPr>
                          <a:solidFill>
                            <a:schemeClr val="tx1"/>
                          </a:solidFill>
                          <a:latin typeface="Times" pitchFamily="18" charset="0"/>
                        </a:defRPr>
                      </a:lvl6pPr>
                      <a:lvl7pPr fontAlgn="base">
                        <a:spcBef>
                          <a:spcPct val="20000"/>
                        </a:spcBef>
                        <a:spcAft>
                          <a:spcPct val="0"/>
                        </a:spcAft>
                        <a:defRPr>
                          <a:solidFill>
                            <a:schemeClr val="tx1"/>
                          </a:solidFill>
                          <a:latin typeface="Times" pitchFamily="18" charset="0"/>
                        </a:defRPr>
                      </a:lvl7pPr>
                      <a:lvl8pPr fontAlgn="base">
                        <a:spcBef>
                          <a:spcPct val="20000"/>
                        </a:spcBef>
                        <a:spcAft>
                          <a:spcPct val="0"/>
                        </a:spcAft>
                        <a:defRPr>
                          <a:solidFill>
                            <a:schemeClr val="tx1"/>
                          </a:solidFill>
                          <a:latin typeface="Times" pitchFamily="18" charset="0"/>
                        </a:defRPr>
                      </a:lvl8pPr>
                      <a:lvl9pPr fontAlgn="base">
                        <a:spcBef>
                          <a:spcPct val="20000"/>
                        </a:spcBef>
                        <a:spcAft>
                          <a:spcPct val="0"/>
                        </a:spcAft>
                        <a:defRPr>
                          <a:solidFill>
                            <a:schemeClr val="tx1"/>
                          </a:solidFill>
                          <a:latin typeface="Times" pitchFamily="18"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en-US" altLang="de-DE" sz="1600" b="0" i="0" u="none" strike="noStrike" cap="none" normalizeH="0" baseline="0">
                          <a:ln>
                            <a:noFill/>
                          </a:ln>
                          <a:solidFill>
                            <a:schemeClr val="tx1"/>
                          </a:solidFill>
                          <a:effectLst/>
                          <a:latin typeface="Calibri" panose="020F0502020204030204" pitchFamily="34" charset="0"/>
                          <a:cs typeface="Calibri" panose="020F0502020204030204" pitchFamily="34" charset="0"/>
                        </a:rPr>
                        <a:t>h/v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pitchFamily="18" charset="0"/>
                        </a:defRPr>
                      </a:lvl1pPr>
                      <a:lvl2pPr>
                        <a:spcBef>
                          <a:spcPct val="20000"/>
                        </a:spcBef>
                        <a:defRPr sz="2400">
                          <a:solidFill>
                            <a:schemeClr val="tx1"/>
                          </a:solidFill>
                          <a:latin typeface="Times" pitchFamily="18" charset="0"/>
                        </a:defRPr>
                      </a:lvl2pPr>
                      <a:lvl3pPr>
                        <a:spcBef>
                          <a:spcPct val="20000"/>
                        </a:spcBef>
                        <a:defRPr sz="2000">
                          <a:solidFill>
                            <a:schemeClr val="tx1"/>
                          </a:solidFill>
                          <a:latin typeface="Times" pitchFamily="18" charset="0"/>
                        </a:defRPr>
                      </a:lvl3pPr>
                      <a:lvl4pPr>
                        <a:spcBef>
                          <a:spcPct val="20000"/>
                        </a:spcBef>
                        <a:defRPr>
                          <a:solidFill>
                            <a:schemeClr val="tx1"/>
                          </a:solidFill>
                          <a:latin typeface="Times" pitchFamily="18" charset="0"/>
                        </a:defRPr>
                      </a:lvl4pPr>
                      <a:lvl5pPr>
                        <a:spcBef>
                          <a:spcPct val="20000"/>
                        </a:spcBef>
                        <a:defRPr>
                          <a:solidFill>
                            <a:schemeClr val="tx1"/>
                          </a:solidFill>
                          <a:latin typeface="Times" pitchFamily="18" charset="0"/>
                        </a:defRPr>
                      </a:lvl5pPr>
                      <a:lvl6pPr fontAlgn="base">
                        <a:spcBef>
                          <a:spcPct val="20000"/>
                        </a:spcBef>
                        <a:spcAft>
                          <a:spcPct val="0"/>
                        </a:spcAft>
                        <a:defRPr>
                          <a:solidFill>
                            <a:schemeClr val="tx1"/>
                          </a:solidFill>
                          <a:latin typeface="Times" pitchFamily="18" charset="0"/>
                        </a:defRPr>
                      </a:lvl6pPr>
                      <a:lvl7pPr fontAlgn="base">
                        <a:spcBef>
                          <a:spcPct val="20000"/>
                        </a:spcBef>
                        <a:spcAft>
                          <a:spcPct val="0"/>
                        </a:spcAft>
                        <a:defRPr>
                          <a:solidFill>
                            <a:schemeClr val="tx1"/>
                          </a:solidFill>
                          <a:latin typeface="Times" pitchFamily="18" charset="0"/>
                        </a:defRPr>
                      </a:lvl7pPr>
                      <a:lvl8pPr fontAlgn="base">
                        <a:spcBef>
                          <a:spcPct val="20000"/>
                        </a:spcBef>
                        <a:spcAft>
                          <a:spcPct val="0"/>
                        </a:spcAft>
                        <a:defRPr>
                          <a:solidFill>
                            <a:schemeClr val="tx1"/>
                          </a:solidFill>
                          <a:latin typeface="Times" pitchFamily="18" charset="0"/>
                        </a:defRPr>
                      </a:lvl8pPr>
                      <a:lvl9pPr fontAlgn="base">
                        <a:spcBef>
                          <a:spcPct val="20000"/>
                        </a:spcBef>
                        <a:spcAft>
                          <a:spcPct val="0"/>
                        </a:spcAft>
                        <a:defRPr>
                          <a:solidFill>
                            <a:schemeClr val="tx1"/>
                          </a:solidFill>
                          <a:latin typeface="Times" pitchFamily="18" charset="0"/>
                        </a:defRPr>
                      </a:lvl9p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-1.19 / -1.20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63525">
                <a:tc>
                  <a:txBody>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Injected emittance </a:t>
                      </a:r>
                      <a:r>
                        <a:rPr kumimoji="0" lang="en-US" altLang="de-DE" sz="1600" b="1" i="1"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ε</a:t>
                      </a:r>
                      <a:r>
                        <a:rPr kumimoji="0" lang="en-US" altLang="de-DE" sz="1600" b="1" i="1" u="none" strike="noStrike" cap="none" normalizeH="0" baseline="-25000" dirty="0" err="1">
                          <a:ln>
                            <a:noFill/>
                          </a:ln>
                          <a:solidFill>
                            <a:schemeClr val="tx1"/>
                          </a:solidFill>
                          <a:effectLst/>
                          <a:latin typeface="Calibri" panose="020F0502020204030204" pitchFamily="34" charset="0"/>
                          <a:cs typeface="Calibri" panose="020F0502020204030204" pitchFamily="34" charset="0"/>
                        </a:rPr>
                        <a:t>h</a:t>
                      </a:r>
                      <a:r>
                        <a:rPr kumimoji="0" lang="en-US" altLang="de-DE" sz="1600" b="1" i="1" u="none" strike="noStrike" cap="none" normalizeH="0" baseline="-25000" dirty="0">
                          <a:ln>
                            <a:noFill/>
                          </a:ln>
                          <a:solidFill>
                            <a:schemeClr val="tx1"/>
                          </a:solidFill>
                          <a:effectLst/>
                          <a:latin typeface="Calibri" panose="020F0502020204030204" pitchFamily="34" charset="0"/>
                          <a:cs typeface="Calibri" panose="020F0502020204030204" pitchFamily="34" charset="0"/>
                        </a:rPr>
                        <a:t>/v</a:t>
                      </a: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[mm </a:t>
                      </a:r>
                      <a:r>
                        <a:rPr kumimoji="0" lang="en-US" altLang="de-DE" sz="16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mrad</a:t>
                      </a: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h/v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35 / 15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63525">
                <a:tc>
                  <a:txBody>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Injected mom. spread </a:t>
                      </a:r>
                      <a:r>
                        <a:rPr kumimoji="0" lang="en-US" altLang="de-DE" sz="1600" b="1" i="1"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Δp</a:t>
                      </a:r>
                      <a:r>
                        <a:rPr kumimoji="0" lang="en-US" altLang="de-DE" sz="1600" b="1" i="1" u="none" strike="noStrike" cap="none" normalizeH="0" baseline="0" dirty="0">
                          <a:ln>
                            <a:noFill/>
                          </a:ln>
                          <a:solidFill>
                            <a:schemeClr val="tx1"/>
                          </a:solidFill>
                          <a:effectLst/>
                          <a:latin typeface="Calibri" panose="020F0502020204030204" pitchFamily="34" charset="0"/>
                          <a:cs typeface="Calibri" panose="020F0502020204030204" pitchFamily="34" charset="0"/>
                        </a:rPr>
                        <a:t>/p</a:t>
                      </a:r>
                      <a:r>
                        <a:rPr kumimoji="0" lang="en-US" altLang="de-DE" sz="1600" b="1" i="1" u="none" strike="noStrike" cap="none" normalizeH="0" baseline="-25000" dirty="0">
                          <a:ln>
                            <a:noFill/>
                          </a:ln>
                          <a:solidFill>
                            <a:schemeClr val="tx1"/>
                          </a:solidFill>
                          <a:effectLst/>
                          <a:latin typeface="Calibri" panose="020F0502020204030204" pitchFamily="34" charset="0"/>
                          <a:cs typeface="Calibri" panose="020F0502020204030204" pitchFamily="34" charset="0"/>
                        </a:rPr>
                        <a:t>0</a:t>
                      </a: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endPar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en-US" altLang="de-DE"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0.05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592958" name="Line 62"/>
          <p:cNvSpPr>
            <a:spLocks noChangeShapeType="1"/>
          </p:cNvSpPr>
          <p:nvPr/>
        </p:nvSpPr>
        <p:spPr bwMode="auto">
          <a:xfrm>
            <a:off x="6081963" y="5749755"/>
            <a:ext cx="2463800" cy="0"/>
          </a:xfrm>
          <a:prstGeom prst="line">
            <a:avLst/>
          </a:prstGeom>
          <a:noFill/>
          <a:ln w="15875">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92957" name="Line 61"/>
          <p:cNvSpPr>
            <a:spLocks noChangeShapeType="1"/>
          </p:cNvSpPr>
          <p:nvPr/>
        </p:nvSpPr>
        <p:spPr bwMode="auto">
          <a:xfrm flipH="1">
            <a:off x="917556" y="5718798"/>
            <a:ext cx="2832100" cy="0"/>
          </a:xfrm>
          <a:prstGeom prst="line">
            <a:avLst/>
          </a:prstGeom>
          <a:noFill/>
          <a:ln w="15875">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3" name="Text Box 5"/>
          <p:cNvSpPr txBox="1">
            <a:spLocks noChangeArrowheads="1"/>
          </p:cNvSpPr>
          <p:nvPr/>
        </p:nvSpPr>
        <p:spPr bwMode="auto">
          <a:xfrm>
            <a:off x="72132" y="2146059"/>
            <a:ext cx="3851796" cy="1386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lnSpc>
                <a:spcPct val="65000"/>
              </a:lnSpc>
              <a:spcBef>
                <a:spcPct val="50000"/>
              </a:spcBef>
              <a:buFont typeface="Wingdings" pitchFamily="2" charset="2"/>
              <a:buNone/>
            </a:pPr>
            <a:r>
              <a:rPr lang="en-US" altLang="de-DE" sz="1800" dirty="0">
                <a:solidFill>
                  <a:schemeClr val="tx1"/>
                </a:solidFill>
                <a:latin typeface="Calibri" panose="020F0502020204030204" pitchFamily="34" charset="0"/>
                <a:cs typeface="Calibri" panose="020F0502020204030204" pitchFamily="34" charset="0"/>
              </a:rPr>
              <a:t>Definition of dispersion </a:t>
            </a:r>
            <a:r>
              <a:rPr lang="en-US" altLang="de-DE" sz="1800" b="1" i="1" dirty="0">
                <a:solidFill>
                  <a:schemeClr val="tx1"/>
                </a:solidFill>
                <a:latin typeface="Calibri" panose="020F0502020204030204" pitchFamily="34" charset="0"/>
                <a:cs typeface="Calibri" panose="020F0502020204030204" pitchFamily="34" charset="0"/>
              </a:rPr>
              <a:t>D(s)</a:t>
            </a:r>
            <a:r>
              <a:rPr lang="en-US" altLang="de-DE" sz="1800" dirty="0">
                <a:solidFill>
                  <a:schemeClr val="tx1"/>
                </a:solidFill>
                <a:latin typeface="Calibri" panose="020F0502020204030204" pitchFamily="34" charset="0"/>
                <a:cs typeface="Calibri" panose="020F0502020204030204" pitchFamily="34" charset="0"/>
              </a:rPr>
              <a:t>:</a:t>
            </a:r>
          </a:p>
          <a:p>
            <a:pPr algn="l">
              <a:lnSpc>
                <a:spcPct val="65000"/>
              </a:lnSpc>
            </a:pPr>
            <a:r>
              <a:rPr lang="en-US" altLang="de-DE" sz="2200" b="1" i="1" dirty="0">
                <a:latin typeface="Calibri" panose="020F0502020204030204" pitchFamily="34" charset="0"/>
                <a:cs typeface="Calibri" panose="020F0502020204030204" pitchFamily="34" charset="0"/>
              </a:rPr>
              <a:t>    </a:t>
            </a:r>
            <a:r>
              <a:rPr lang="en-US" altLang="de-DE" sz="2200" b="1" i="1" dirty="0" err="1">
                <a:latin typeface="Calibri" panose="020F0502020204030204" pitchFamily="34" charset="0"/>
                <a:cs typeface="Calibri" panose="020F0502020204030204" pitchFamily="34" charset="0"/>
              </a:rPr>
              <a:t>x</a:t>
            </a:r>
            <a:r>
              <a:rPr lang="en-US" altLang="de-DE" sz="2200" b="1" i="1" baseline="-25000" dirty="0" err="1">
                <a:latin typeface="Calibri" panose="020F0502020204030204" pitchFamily="34" charset="0"/>
                <a:cs typeface="Calibri" panose="020F0502020204030204" pitchFamily="34" charset="0"/>
              </a:rPr>
              <a:t>D</a:t>
            </a:r>
            <a:r>
              <a:rPr lang="en-US" altLang="de-DE" sz="2200" b="1" i="1" dirty="0">
                <a:latin typeface="Calibri" panose="020F0502020204030204" pitchFamily="34" charset="0"/>
                <a:cs typeface="Calibri" panose="020F0502020204030204" pitchFamily="34" charset="0"/>
              </a:rPr>
              <a:t>(s) = D(s) </a:t>
            </a:r>
            <a:r>
              <a:rPr lang="en-US" altLang="de-DE" sz="2200" b="1" i="1" dirty="0">
                <a:latin typeface="Calibri" panose="020F0502020204030204" pitchFamily="34" charset="0"/>
                <a:cs typeface="Calibri" panose="020F0502020204030204" pitchFamily="34" charset="0"/>
                <a:sym typeface="Symbol"/>
              </a:rPr>
              <a:t> p/p</a:t>
            </a:r>
            <a:r>
              <a:rPr lang="en-US" altLang="de-DE" sz="2200" b="1" i="1" baseline="-25000" dirty="0">
                <a:latin typeface="Calibri" panose="020F0502020204030204" pitchFamily="34" charset="0"/>
                <a:cs typeface="Calibri" panose="020F0502020204030204" pitchFamily="34" charset="0"/>
                <a:sym typeface="Symbol"/>
              </a:rPr>
              <a:t>0</a:t>
            </a:r>
            <a:endParaRPr lang="en-US" altLang="de-DE" sz="2200" b="1" i="1" baseline="-25000" dirty="0">
              <a:solidFill>
                <a:schemeClr val="tx1"/>
              </a:solidFill>
              <a:latin typeface="Calibri" panose="020F0502020204030204" pitchFamily="34" charset="0"/>
              <a:cs typeface="Calibri" panose="020F0502020204030204" pitchFamily="34" charset="0"/>
            </a:endParaRPr>
          </a:p>
          <a:p>
            <a:pPr algn="l" eaLnBrk="0" hangingPunct="0">
              <a:lnSpc>
                <a:spcPct val="65000"/>
              </a:lnSpc>
              <a:spcBef>
                <a:spcPct val="50000"/>
              </a:spcBef>
              <a:buFont typeface="Wingdings" pitchFamily="2" charset="2"/>
              <a:buNone/>
            </a:pPr>
            <a:r>
              <a:rPr lang="en-US" altLang="de-DE" sz="1800" dirty="0">
                <a:solidFill>
                  <a:schemeClr val="tx1"/>
                </a:solidFill>
                <a:latin typeface="Calibri" panose="020F0502020204030204" pitchFamily="34" charset="0"/>
                <a:cs typeface="Calibri" panose="020F0502020204030204" pitchFamily="34" charset="0"/>
              </a:rPr>
              <a:t>Definition of chromaticity </a:t>
            </a:r>
            <a:r>
              <a:rPr lang="en-US" altLang="de-DE" sz="1800" b="1" i="1" dirty="0">
                <a:solidFill>
                  <a:schemeClr val="tx1"/>
                </a:solidFill>
                <a:latin typeface="Calibri" panose="020F0502020204030204" pitchFamily="34" charset="0"/>
                <a:cs typeface="Calibri" panose="020F0502020204030204" pitchFamily="34" charset="0"/>
                <a:sym typeface="Symbol"/>
              </a:rPr>
              <a:t></a:t>
            </a:r>
            <a:r>
              <a:rPr lang="en-US" altLang="de-DE" dirty="0">
                <a:latin typeface="Calibri" panose="020F0502020204030204" pitchFamily="34" charset="0"/>
                <a:cs typeface="Calibri" panose="020F0502020204030204" pitchFamily="34" charset="0"/>
                <a:sym typeface="Symbol"/>
              </a:rPr>
              <a:t> </a:t>
            </a:r>
            <a:r>
              <a:rPr lang="en-US" altLang="de-DE" sz="1800" dirty="0">
                <a:solidFill>
                  <a:schemeClr val="tx1"/>
                </a:solidFill>
                <a:latin typeface="Calibri" panose="020F0502020204030204" pitchFamily="34" charset="0"/>
                <a:cs typeface="Calibri" panose="020F0502020204030204" pitchFamily="34" charset="0"/>
              </a:rPr>
              <a:t>per turn:</a:t>
            </a:r>
          </a:p>
          <a:p>
            <a:pPr algn="l" eaLnBrk="0" hangingPunct="0">
              <a:lnSpc>
                <a:spcPct val="65000"/>
              </a:lnSpc>
              <a:spcBef>
                <a:spcPct val="50000"/>
              </a:spcBef>
              <a:buFont typeface="Wingdings" pitchFamily="2" charset="2"/>
              <a:buNone/>
            </a:pPr>
            <a:r>
              <a:rPr lang="en-US" altLang="de-DE" sz="2200" b="1" i="1" dirty="0">
                <a:latin typeface="Calibri" panose="020F0502020204030204" pitchFamily="34" charset="0"/>
                <a:cs typeface="Calibri" panose="020F0502020204030204" pitchFamily="34" charset="0"/>
                <a:sym typeface="Symbol"/>
              </a:rPr>
              <a:t>    Q/Q</a:t>
            </a:r>
            <a:r>
              <a:rPr lang="en-US" altLang="de-DE" sz="2200" b="1" i="1" baseline="-25000" dirty="0">
                <a:latin typeface="Calibri" panose="020F0502020204030204" pitchFamily="34" charset="0"/>
                <a:cs typeface="Calibri" panose="020F0502020204030204" pitchFamily="34" charset="0"/>
                <a:sym typeface="Symbol"/>
              </a:rPr>
              <a:t>0</a:t>
            </a:r>
            <a:r>
              <a:rPr lang="en-US" altLang="de-DE" sz="2200" b="1" i="1" dirty="0">
                <a:latin typeface="Calibri" panose="020F0502020204030204" pitchFamily="34" charset="0"/>
                <a:cs typeface="Calibri" panose="020F0502020204030204" pitchFamily="34" charset="0"/>
                <a:sym typeface="Symbol"/>
              </a:rPr>
              <a:t> =   p/p</a:t>
            </a:r>
            <a:r>
              <a:rPr lang="en-US" altLang="de-DE" sz="2200" b="1" i="1" baseline="-25000" dirty="0">
                <a:latin typeface="Calibri" panose="020F0502020204030204" pitchFamily="34" charset="0"/>
                <a:cs typeface="Calibri" panose="020F0502020204030204" pitchFamily="34" charset="0"/>
                <a:sym typeface="Symbol"/>
              </a:rPr>
              <a:t>0</a:t>
            </a:r>
            <a:endParaRPr lang="en-US" altLang="de-DE" sz="2200" b="1" i="1" dirty="0">
              <a:latin typeface="Calibri" panose="020F0502020204030204" pitchFamily="34" charset="0"/>
              <a:cs typeface="Calibri" panose="020F0502020204030204" pitchFamily="34" charset="0"/>
            </a:endParaRPr>
          </a:p>
        </p:txBody>
      </p:sp>
      <p:sp>
        <p:nvSpPr>
          <p:cNvPr id="14" name="Text Box 5"/>
          <p:cNvSpPr txBox="1">
            <a:spLocks noChangeArrowheads="1"/>
          </p:cNvSpPr>
          <p:nvPr/>
        </p:nvSpPr>
        <p:spPr bwMode="auto">
          <a:xfrm>
            <a:off x="4356100" y="812283"/>
            <a:ext cx="4420756" cy="288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lnSpc>
                <a:spcPct val="65000"/>
              </a:lnSpc>
              <a:spcBef>
                <a:spcPct val="50000"/>
              </a:spcBef>
              <a:buFont typeface="Wingdings" pitchFamily="2" charset="2"/>
              <a:buNone/>
            </a:pPr>
            <a:r>
              <a:rPr lang="en-US" altLang="de-DE" sz="1800" i="1" dirty="0">
                <a:solidFill>
                  <a:schemeClr val="tx1"/>
                </a:solidFill>
                <a:latin typeface="Calibri" panose="020F0502020204030204" pitchFamily="34" charset="0"/>
                <a:cs typeface="Calibri" panose="020F0502020204030204" pitchFamily="34" charset="0"/>
              </a:rPr>
              <a:t>Example</a:t>
            </a:r>
            <a:r>
              <a:rPr lang="en-US" altLang="de-DE" sz="1800" dirty="0">
                <a:solidFill>
                  <a:schemeClr val="tx1"/>
                </a:solidFill>
                <a:latin typeface="Calibri" panose="020F0502020204030204" pitchFamily="34" charset="0"/>
                <a:cs typeface="Calibri" panose="020F0502020204030204" pitchFamily="34" charset="0"/>
              </a:rPr>
              <a:t>: GSI SIS100 ion synchrotron</a:t>
            </a:r>
            <a:endParaRPr lang="en-US" altLang="de-DE" dirty="0">
              <a:latin typeface="Calibri" panose="020F0502020204030204" pitchFamily="34" charset="0"/>
              <a:cs typeface="Calibri" panose="020F0502020204030204" pitchFamily="34" charset="0"/>
            </a:endParaRPr>
          </a:p>
        </p:txBody>
      </p:sp>
      <p:sp>
        <p:nvSpPr>
          <p:cNvPr id="17" name="Text Box 64"/>
          <p:cNvSpPr txBox="1">
            <a:spLocks noChangeArrowheads="1"/>
          </p:cNvSpPr>
          <p:nvPr/>
        </p:nvSpPr>
        <p:spPr bwMode="auto">
          <a:xfrm>
            <a:off x="-81117" y="3852504"/>
            <a:ext cx="8763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en-US" altLang="de-DE" sz="1400" dirty="0">
                <a:latin typeface="Times" pitchFamily="18" charset="0"/>
              </a:rPr>
              <a:t>x: 80 mm</a:t>
            </a:r>
            <a:r>
              <a:rPr lang="en-US" altLang="de-DE" sz="1400" dirty="0"/>
              <a:t> </a:t>
            </a:r>
            <a:endParaRPr lang="de-DE" altLang="de-DE" sz="1400" dirty="0"/>
          </a:p>
        </p:txBody>
      </p:sp>
      <p:sp>
        <p:nvSpPr>
          <p:cNvPr id="18" name="Text Box 65"/>
          <p:cNvSpPr txBox="1">
            <a:spLocks noChangeArrowheads="1"/>
          </p:cNvSpPr>
          <p:nvPr/>
        </p:nvSpPr>
        <p:spPr bwMode="auto">
          <a:xfrm>
            <a:off x="-38045" y="5125193"/>
            <a:ext cx="8763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en-US" altLang="de-DE" sz="1400" dirty="0">
                <a:latin typeface="Times" pitchFamily="18" charset="0"/>
              </a:rPr>
              <a:t>y: 40 mm</a:t>
            </a:r>
            <a:r>
              <a:rPr lang="en-US" altLang="de-DE" sz="1400" dirty="0"/>
              <a:t> </a:t>
            </a:r>
            <a:endParaRPr lang="de-DE" altLang="de-DE" sz="1400" dirty="0"/>
          </a:p>
        </p:txBody>
      </p:sp>
      <p:sp>
        <p:nvSpPr>
          <p:cNvPr id="22" name="Text Box 63"/>
          <p:cNvSpPr txBox="1">
            <a:spLocks noChangeArrowheads="1"/>
          </p:cNvSpPr>
          <p:nvPr/>
        </p:nvSpPr>
        <p:spPr bwMode="auto">
          <a:xfrm>
            <a:off x="3299597" y="5535442"/>
            <a:ext cx="2971800" cy="366713"/>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en-US" altLang="de-DE" sz="1800" dirty="0">
                <a:latin typeface="Times" pitchFamily="18" charset="0"/>
              </a:rPr>
              <a:t>1/6 of SIS100: Length 181 m</a:t>
            </a:r>
            <a:endParaRPr lang="de-DE" altLang="de-DE" sz="1800" dirty="0">
              <a:latin typeface="Times" pitchFamily="18" charset="0"/>
            </a:endParaRPr>
          </a:p>
        </p:txBody>
      </p:sp>
      <mc:AlternateContent xmlns:mc="http://schemas.openxmlformats.org/markup-compatibility/2006" xmlns:a14="http://schemas.microsoft.com/office/drawing/2010/main">
        <mc:Choice Requires="a14">
          <p:sp>
            <p:nvSpPr>
              <p:cNvPr id="23" name="Text Box 5"/>
              <p:cNvSpPr txBox="1">
                <a:spLocks noChangeArrowheads="1"/>
              </p:cNvSpPr>
              <p:nvPr/>
            </p:nvSpPr>
            <p:spPr bwMode="auto">
              <a:xfrm>
                <a:off x="795183" y="4092672"/>
                <a:ext cx="1903047" cy="327910"/>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p>
                <a:pPr algn="l" eaLnBrk="0" hangingPunct="0">
                  <a:lnSpc>
                    <a:spcPct val="65000"/>
                  </a:lnSpc>
                  <a:spcBef>
                    <a:spcPct val="50000"/>
                  </a:spcBef>
                  <a:buFont typeface="Wingdings" pitchFamily="2" charset="2"/>
                  <a:buNone/>
                </a:pPr>
                <a14:m>
                  <m:oMath xmlns:m="http://schemas.openxmlformats.org/officeDocument/2006/math">
                    <m:r>
                      <a:rPr lang="de-DE" altLang="de-DE" b="1" i="1" smtClean="0">
                        <a:latin typeface="Cambria Math"/>
                      </a:rPr>
                      <m:t>𝒙</m:t>
                    </m:r>
                    <m:d>
                      <m:dPr>
                        <m:ctrlPr>
                          <a:rPr lang="de-DE" altLang="de-DE" b="1" i="1" smtClean="0">
                            <a:latin typeface="Cambria Math" panose="02040503050406030204" pitchFamily="18" charset="0"/>
                          </a:rPr>
                        </m:ctrlPr>
                      </m:dPr>
                      <m:e>
                        <m:r>
                          <a:rPr lang="de-DE" altLang="de-DE" b="1" i="1" smtClean="0">
                            <a:latin typeface="Cambria Math"/>
                          </a:rPr>
                          <m:t>𝒔</m:t>
                        </m:r>
                      </m:e>
                    </m:d>
                    <m:r>
                      <a:rPr lang="de-DE" altLang="de-DE" b="1" i="1" smtClean="0">
                        <a:latin typeface="Cambria Math"/>
                      </a:rPr>
                      <m:t>= </m:t>
                    </m:r>
                    <m:rad>
                      <m:radPr>
                        <m:degHide m:val="on"/>
                        <m:ctrlPr>
                          <a:rPr lang="de-DE" altLang="de-DE" b="1" i="1" smtClean="0">
                            <a:latin typeface="Cambria Math" panose="02040503050406030204" pitchFamily="18" charset="0"/>
                          </a:rPr>
                        </m:ctrlPr>
                      </m:radPr>
                      <m:deg/>
                      <m:e>
                        <m:sSub>
                          <m:sSubPr>
                            <m:ctrlPr>
                              <a:rPr lang="de-DE" altLang="de-DE" b="1" i="1" smtClean="0">
                                <a:latin typeface="Cambria Math" panose="02040503050406030204" pitchFamily="18" charset="0"/>
                              </a:rPr>
                            </m:ctrlPr>
                          </m:sSubPr>
                          <m:e>
                            <m:r>
                              <a:rPr lang="de-DE" altLang="de-DE" b="1" i="1" smtClean="0">
                                <a:latin typeface="Cambria Math"/>
                                <a:ea typeface="Cambria Math"/>
                              </a:rPr>
                              <m:t>𝜺</m:t>
                            </m:r>
                          </m:e>
                          <m:sub>
                            <m:r>
                              <a:rPr lang="de-DE" altLang="de-DE" b="1" i="1" smtClean="0">
                                <a:latin typeface="Cambria Math"/>
                              </a:rPr>
                              <m:t>𝒉</m:t>
                            </m:r>
                          </m:sub>
                        </m:sSub>
                        <m:sSub>
                          <m:sSubPr>
                            <m:ctrlPr>
                              <a:rPr lang="de-DE" altLang="de-DE" b="1" i="1" smtClean="0">
                                <a:latin typeface="Cambria Math" panose="02040503050406030204" pitchFamily="18" charset="0"/>
                              </a:rPr>
                            </m:ctrlPr>
                          </m:sSubPr>
                          <m:e>
                            <m:r>
                              <a:rPr lang="de-DE" altLang="de-DE" b="1" i="1" smtClean="0">
                                <a:latin typeface="Cambria Math"/>
                                <a:ea typeface="Cambria Math"/>
                              </a:rPr>
                              <m:t>𝜷</m:t>
                            </m:r>
                          </m:e>
                          <m:sub>
                            <m:r>
                              <a:rPr lang="de-DE" altLang="de-DE" b="1" i="1" smtClean="0">
                                <a:latin typeface="Cambria Math"/>
                              </a:rPr>
                              <m:t>𝒉</m:t>
                            </m:r>
                          </m:sub>
                        </m:sSub>
                      </m:e>
                    </m:rad>
                  </m:oMath>
                </a14:m>
                <a:r>
                  <a:rPr lang="en-US" altLang="de-DE" b="1" i="1" dirty="0">
                    <a:latin typeface="Calibri" panose="020F0502020204030204" pitchFamily="34" charset="0"/>
                    <a:cs typeface="Calibri" panose="020F0502020204030204" pitchFamily="34" charset="0"/>
                  </a:rPr>
                  <a:t>  </a:t>
                </a:r>
              </a:p>
            </p:txBody>
          </p:sp>
        </mc:Choice>
        <mc:Fallback xmlns="">
          <p:sp>
            <p:nvSpPr>
              <p:cNvPr id="23" name="Text Box 5"/>
              <p:cNvSpPr txBox="1">
                <a:spLocks noRot="1" noChangeAspect="1" noMove="1" noResize="1" noEditPoints="1" noAdjustHandles="1" noChangeArrowheads="1" noChangeShapeType="1" noTextEdit="1"/>
              </p:cNvSpPr>
              <p:nvPr/>
            </p:nvSpPr>
            <p:spPr bwMode="auto">
              <a:xfrm>
                <a:off x="795183" y="4092672"/>
                <a:ext cx="1903047" cy="327910"/>
              </a:xfrm>
              <a:prstGeom prst="rect">
                <a:avLst/>
              </a:prstGeom>
              <a:blipFill>
                <a:blip r:embed="rId6"/>
                <a:stretch>
                  <a:fillRect t="-1852" b="-12963"/>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4" name="Text Box 5"/>
              <p:cNvSpPr txBox="1">
                <a:spLocks noChangeArrowheads="1"/>
              </p:cNvSpPr>
              <p:nvPr/>
            </p:nvSpPr>
            <p:spPr bwMode="auto">
              <a:xfrm>
                <a:off x="762000" y="5114501"/>
                <a:ext cx="1903047" cy="31034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p>
                <a:pPr algn="l" eaLnBrk="0" hangingPunct="0">
                  <a:lnSpc>
                    <a:spcPct val="65000"/>
                  </a:lnSpc>
                  <a:spcBef>
                    <a:spcPct val="50000"/>
                  </a:spcBef>
                  <a:buFont typeface="Wingdings" pitchFamily="2" charset="2"/>
                  <a:buNone/>
                </a:pPr>
                <a:r>
                  <a:rPr lang="de-DE" altLang="de-DE" b="1" i="1" dirty="0"/>
                  <a:t>y</a:t>
                </a:r>
                <a14:m>
                  <m:oMath xmlns:m="http://schemas.openxmlformats.org/officeDocument/2006/math">
                    <m:d>
                      <m:dPr>
                        <m:ctrlPr>
                          <a:rPr lang="de-DE" altLang="de-DE" b="1" i="1" smtClean="0">
                            <a:latin typeface="Cambria Math" panose="02040503050406030204" pitchFamily="18" charset="0"/>
                          </a:rPr>
                        </m:ctrlPr>
                      </m:dPr>
                      <m:e>
                        <m:r>
                          <a:rPr lang="de-DE" altLang="de-DE" b="1" i="1" smtClean="0">
                            <a:latin typeface="Cambria Math"/>
                          </a:rPr>
                          <m:t>𝒔</m:t>
                        </m:r>
                      </m:e>
                    </m:d>
                    <m:r>
                      <a:rPr lang="de-DE" altLang="de-DE" b="1" i="1" smtClean="0">
                        <a:latin typeface="Cambria Math"/>
                      </a:rPr>
                      <m:t>= </m:t>
                    </m:r>
                    <m:rad>
                      <m:radPr>
                        <m:degHide m:val="on"/>
                        <m:ctrlPr>
                          <a:rPr lang="de-DE" altLang="de-DE" b="1" i="1" smtClean="0">
                            <a:latin typeface="Cambria Math" panose="02040503050406030204" pitchFamily="18" charset="0"/>
                          </a:rPr>
                        </m:ctrlPr>
                      </m:radPr>
                      <m:deg/>
                      <m:e>
                        <m:sSub>
                          <m:sSubPr>
                            <m:ctrlPr>
                              <a:rPr lang="de-DE" altLang="de-DE" b="1" i="1" smtClean="0">
                                <a:latin typeface="Cambria Math" panose="02040503050406030204" pitchFamily="18" charset="0"/>
                              </a:rPr>
                            </m:ctrlPr>
                          </m:sSubPr>
                          <m:e>
                            <m:r>
                              <a:rPr lang="de-DE" altLang="de-DE" b="1" i="1" smtClean="0">
                                <a:latin typeface="Cambria Math"/>
                                <a:ea typeface="Cambria Math"/>
                              </a:rPr>
                              <m:t>𝜺</m:t>
                            </m:r>
                          </m:e>
                          <m:sub>
                            <m:r>
                              <a:rPr lang="de-DE" altLang="de-DE" b="1" i="1" smtClean="0">
                                <a:latin typeface="Cambria Math"/>
                              </a:rPr>
                              <m:t>𝒗</m:t>
                            </m:r>
                          </m:sub>
                        </m:sSub>
                        <m:sSub>
                          <m:sSubPr>
                            <m:ctrlPr>
                              <a:rPr lang="de-DE" altLang="de-DE" b="1" i="1" smtClean="0">
                                <a:latin typeface="Cambria Math" panose="02040503050406030204" pitchFamily="18" charset="0"/>
                              </a:rPr>
                            </m:ctrlPr>
                          </m:sSubPr>
                          <m:e>
                            <m:r>
                              <a:rPr lang="de-DE" altLang="de-DE" b="1" i="1" smtClean="0">
                                <a:latin typeface="Cambria Math"/>
                                <a:ea typeface="Cambria Math"/>
                              </a:rPr>
                              <m:t>𝜷</m:t>
                            </m:r>
                          </m:e>
                          <m:sub>
                            <m:r>
                              <a:rPr lang="de-DE" altLang="de-DE" b="1" i="1" smtClean="0">
                                <a:latin typeface="Cambria Math"/>
                              </a:rPr>
                              <m:t>𝒗</m:t>
                            </m:r>
                          </m:sub>
                        </m:sSub>
                      </m:e>
                    </m:rad>
                  </m:oMath>
                </a14:m>
                <a:r>
                  <a:rPr lang="en-US" altLang="de-DE" b="1" i="1" dirty="0"/>
                  <a:t>  </a:t>
                </a:r>
              </a:p>
            </p:txBody>
          </p:sp>
        </mc:Choice>
        <mc:Fallback xmlns="">
          <p:sp>
            <p:nvSpPr>
              <p:cNvPr id="24" name="Text Box 5"/>
              <p:cNvSpPr txBox="1">
                <a:spLocks noRot="1" noChangeAspect="1" noMove="1" noResize="1" noEditPoints="1" noAdjustHandles="1" noChangeArrowheads="1" noChangeShapeType="1" noTextEdit="1"/>
              </p:cNvSpPr>
              <p:nvPr/>
            </p:nvSpPr>
            <p:spPr bwMode="auto">
              <a:xfrm>
                <a:off x="762000" y="5114501"/>
                <a:ext cx="1903047" cy="310341"/>
              </a:xfrm>
              <a:prstGeom prst="rect">
                <a:avLst/>
              </a:prstGeom>
              <a:blipFill>
                <a:blip r:embed="rId7"/>
                <a:stretch>
                  <a:fillRect l="-2564" t="-29412" b="-31373"/>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p:spTree>
    <p:extLst>
      <p:ext uri="{BB962C8B-B14F-4D97-AF65-F5344CB8AC3E}">
        <p14:creationId xmlns:p14="http://schemas.microsoft.com/office/powerpoint/2010/main" val="3227805073"/>
      </p:ext>
    </p:extLst>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4035"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l-GR" altLang="de-DE" sz="2200" b="1" i="1" dirty="0">
                <a:solidFill>
                  <a:srgbClr val="000000"/>
                </a:solidFill>
                <a:latin typeface="Calibri" panose="020F0502020204030204" pitchFamily="34" charset="0"/>
                <a:cs typeface="Calibri" panose="020F0502020204030204" pitchFamily="34" charset="0"/>
                <a:sym typeface="Symbol" panose="05050102010706020507" pitchFamily="18" charset="2"/>
              </a:rPr>
              <a:t></a:t>
            </a:r>
            <a:r>
              <a:rPr lang="en-US" altLang="de-DE" sz="2200" b="1" dirty="0">
                <a:solidFill>
                  <a:srgbClr val="000000"/>
                </a:solidFill>
                <a:latin typeface="Calibri" panose="020F0502020204030204" pitchFamily="34" charset="0"/>
                <a:cs typeface="Calibri" panose="020F0502020204030204" pitchFamily="34" charset="0"/>
              </a:rPr>
              <a:t>-Function Measurement from Bunch-by-Bunch BPM Data</a:t>
            </a:r>
          </a:p>
        </p:txBody>
      </p:sp>
      <p:sp>
        <p:nvSpPr>
          <p:cNvPr id="44036" name="Text Box 3"/>
          <p:cNvSpPr txBox="1">
            <a:spLocks noChangeArrowheads="1"/>
          </p:cNvSpPr>
          <p:nvPr/>
        </p:nvSpPr>
        <p:spPr bwMode="auto">
          <a:xfrm>
            <a:off x="125413" y="1134679"/>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44037" name="Rectangle 4"/>
          <p:cNvSpPr>
            <a:spLocks noChangeArrowheads="1"/>
          </p:cNvSpPr>
          <p:nvPr/>
        </p:nvSpPr>
        <p:spPr bwMode="auto">
          <a:xfrm>
            <a:off x="312738" y="763204"/>
            <a:ext cx="8461375" cy="729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rgbClr val="0000FF"/>
                </a:solidFill>
                <a:latin typeface="Calibri" panose="020F0502020204030204" pitchFamily="34" charset="0"/>
                <a:cs typeface="Calibri" panose="020F0502020204030204" pitchFamily="34" charset="0"/>
              </a:rPr>
              <a:t>Excitation of </a:t>
            </a:r>
            <a:r>
              <a:rPr lang="en-US" altLang="de-DE" sz="2000" b="1" dirty="0">
                <a:solidFill>
                  <a:srgbClr val="0000FF"/>
                </a:solidFill>
                <a:latin typeface="Calibri" panose="020F0502020204030204" pitchFamily="34" charset="0"/>
                <a:cs typeface="Calibri" panose="020F0502020204030204" pitchFamily="34" charset="0"/>
              </a:rPr>
              <a:t>coherent</a:t>
            </a:r>
            <a:r>
              <a:rPr lang="en-US" altLang="de-DE" sz="2000" dirty="0">
                <a:solidFill>
                  <a:srgbClr val="0000FF"/>
                </a:solidFill>
                <a:latin typeface="Calibri" panose="020F0502020204030204" pitchFamily="34" charset="0"/>
                <a:cs typeface="Calibri" panose="020F0502020204030204" pitchFamily="34" charset="0"/>
              </a:rPr>
              <a:t> </a:t>
            </a:r>
            <a:r>
              <a:rPr lang="en-US" altLang="de-DE" sz="2000" dirty="0" err="1">
                <a:solidFill>
                  <a:srgbClr val="0000FF"/>
                </a:solidFill>
                <a:latin typeface="Calibri" panose="020F0502020204030204" pitchFamily="34" charset="0"/>
                <a:cs typeface="Calibri" panose="020F0502020204030204" pitchFamily="34" charset="0"/>
              </a:rPr>
              <a:t>betatron</a:t>
            </a:r>
            <a:r>
              <a:rPr lang="en-US" altLang="de-DE" sz="2000" dirty="0">
                <a:solidFill>
                  <a:srgbClr val="0000FF"/>
                </a:solidFill>
                <a:latin typeface="Calibri" panose="020F0502020204030204" pitchFamily="34" charset="0"/>
                <a:cs typeface="Calibri" panose="020F0502020204030204" pitchFamily="34" charset="0"/>
              </a:rPr>
              <a:t> oscillations: From the position deviation</a:t>
            </a:r>
          </a:p>
          <a:p>
            <a:pPr algn="l">
              <a:lnSpc>
                <a:spcPct val="50000"/>
              </a:lnSpc>
            </a:pPr>
            <a:r>
              <a:rPr lang="en-US" altLang="de-DE" sz="2000" b="1" i="1" dirty="0" err="1">
                <a:solidFill>
                  <a:srgbClr val="0000FF"/>
                </a:solidFill>
                <a:latin typeface="Calibri" panose="020F0502020204030204" pitchFamily="34" charset="0"/>
                <a:cs typeface="Calibri" panose="020F0502020204030204" pitchFamily="34" charset="0"/>
              </a:rPr>
              <a:t>x</a:t>
            </a:r>
            <a:r>
              <a:rPr lang="en-US" altLang="de-DE" sz="2400" b="1" i="1" baseline="-25000" dirty="0" err="1">
                <a:solidFill>
                  <a:srgbClr val="0000FF"/>
                </a:solidFill>
                <a:latin typeface="Calibri" panose="020F0502020204030204" pitchFamily="34" charset="0"/>
                <a:cs typeface="Calibri" panose="020F0502020204030204" pitchFamily="34" charset="0"/>
              </a:rPr>
              <a:t>ik</a:t>
            </a:r>
            <a:r>
              <a:rPr lang="en-US" altLang="de-DE" sz="2000" dirty="0">
                <a:solidFill>
                  <a:srgbClr val="0000FF"/>
                </a:solidFill>
                <a:latin typeface="Calibri" panose="020F0502020204030204" pitchFamily="34" charset="0"/>
                <a:cs typeface="Calibri" panose="020F0502020204030204" pitchFamily="34" charset="0"/>
              </a:rPr>
              <a:t> at the BPM </a:t>
            </a:r>
            <a:r>
              <a:rPr lang="en-US" altLang="de-DE" sz="2000" b="1" i="1" dirty="0" err="1">
                <a:solidFill>
                  <a:srgbClr val="0000FF"/>
                </a:solidFill>
                <a:latin typeface="Calibri" panose="020F0502020204030204" pitchFamily="34" charset="0"/>
                <a:cs typeface="Calibri" panose="020F0502020204030204" pitchFamily="34" charset="0"/>
              </a:rPr>
              <a:t>i</a:t>
            </a:r>
            <a:r>
              <a:rPr lang="en-US" altLang="de-DE" sz="2000" dirty="0">
                <a:solidFill>
                  <a:srgbClr val="0000FF"/>
                </a:solidFill>
                <a:latin typeface="Calibri" panose="020F0502020204030204" pitchFamily="34" charset="0"/>
                <a:cs typeface="Calibri" panose="020F0502020204030204" pitchFamily="34" charset="0"/>
              </a:rPr>
              <a:t> and turn </a:t>
            </a:r>
            <a:r>
              <a:rPr lang="en-US" altLang="de-DE" sz="2000" b="1" i="1" dirty="0">
                <a:solidFill>
                  <a:srgbClr val="0000FF"/>
                </a:solidFill>
                <a:latin typeface="Calibri" panose="020F0502020204030204" pitchFamily="34" charset="0"/>
                <a:cs typeface="Calibri" panose="020F0502020204030204" pitchFamily="34" charset="0"/>
              </a:rPr>
              <a:t>k</a:t>
            </a:r>
            <a:r>
              <a:rPr lang="en-US" altLang="de-DE" sz="2000" dirty="0">
                <a:solidFill>
                  <a:srgbClr val="0000FF"/>
                </a:solidFill>
                <a:latin typeface="Calibri" panose="020F0502020204030204" pitchFamily="34" charset="0"/>
                <a:cs typeface="Calibri" panose="020F0502020204030204" pitchFamily="34" charset="0"/>
              </a:rPr>
              <a:t> the </a:t>
            </a:r>
            <a:r>
              <a:rPr lang="en-US" altLang="de-DE" sz="2000" b="1" i="1" dirty="0">
                <a:solidFill>
                  <a:srgbClr val="0000FF"/>
                </a:solidFill>
                <a:latin typeface="Calibri" panose="020F0502020204030204" pitchFamily="34" charset="0"/>
                <a:cs typeface="Calibri" panose="020F0502020204030204" pitchFamily="34" charset="0"/>
                <a:sym typeface="Symbol" panose="05050102010706020507" pitchFamily="18" charset="2"/>
              </a:rPr>
              <a:t></a:t>
            </a:r>
            <a:r>
              <a:rPr lang="en-US" altLang="de-DE" sz="2000" dirty="0">
                <a:solidFill>
                  <a:srgbClr val="0000FF"/>
                </a:solidFill>
                <a:latin typeface="Calibri" panose="020F0502020204030204" pitchFamily="34" charset="0"/>
                <a:cs typeface="Calibri" panose="020F0502020204030204" pitchFamily="34" charset="0"/>
              </a:rPr>
              <a:t>-function </a:t>
            </a:r>
            <a:r>
              <a:rPr lang="en-US" altLang="de-DE" sz="2000" b="1" i="1" dirty="0">
                <a:solidFill>
                  <a:srgbClr val="0000FF"/>
                </a:solidFill>
                <a:latin typeface="Calibri" panose="020F0502020204030204" pitchFamily="34" charset="0"/>
                <a:cs typeface="Calibri" panose="020F0502020204030204" pitchFamily="34" charset="0"/>
                <a:sym typeface="Symbol" panose="05050102010706020507" pitchFamily="18" charset="2"/>
              </a:rPr>
              <a:t></a:t>
            </a:r>
            <a:r>
              <a:rPr lang="en-US" altLang="de-DE" sz="2000" b="1" i="1" dirty="0">
                <a:solidFill>
                  <a:srgbClr val="0000FF"/>
                </a:solidFill>
                <a:latin typeface="Calibri" panose="020F0502020204030204" pitchFamily="34" charset="0"/>
                <a:cs typeface="Calibri" panose="020F0502020204030204" pitchFamily="34" charset="0"/>
              </a:rPr>
              <a:t>(</a:t>
            </a:r>
            <a:r>
              <a:rPr lang="en-US" altLang="de-DE" sz="2000" b="1" i="1" dirty="0" err="1">
                <a:solidFill>
                  <a:srgbClr val="0000FF"/>
                </a:solidFill>
                <a:latin typeface="Calibri" panose="020F0502020204030204" pitchFamily="34" charset="0"/>
                <a:cs typeface="Calibri" panose="020F0502020204030204" pitchFamily="34" charset="0"/>
              </a:rPr>
              <a:t>s</a:t>
            </a:r>
            <a:r>
              <a:rPr lang="en-US" altLang="de-DE" sz="2400" b="1" i="1" baseline="-25000" dirty="0" err="1">
                <a:solidFill>
                  <a:srgbClr val="0000FF"/>
                </a:solidFill>
                <a:latin typeface="Calibri" panose="020F0502020204030204" pitchFamily="34" charset="0"/>
                <a:cs typeface="Calibri" panose="020F0502020204030204" pitchFamily="34" charset="0"/>
              </a:rPr>
              <a:t>i</a:t>
            </a:r>
            <a:r>
              <a:rPr lang="en-US" altLang="de-DE" sz="2000" b="1" i="1" dirty="0">
                <a:solidFill>
                  <a:srgbClr val="0000FF"/>
                </a:solidFill>
                <a:latin typeface="Calibri" panose="020F0502020204030204" pitchFamily="34" charset="0"/>
                <a:cs typeface="Calibri" panose="020F0502020204030204" pitchFamily="34" charset="0"/>
              </a:rPr>
              <a:t>)</a:t>
            </a:r>
            <a:r>
              <a:rPr lang="en-US" altLang="de-DE" sz="2000" dirty="0">
                <a:solidFill>
                  <a:srgbClr val="0000FF"/>
                </a:solidFill>
                <a:latin typeface="Calibri" panose="020F0502020204030204" pitchFamily="34" charset="0"/>
                <a:cs typeface="Calibri" panose="020F0502020204030204" pitchFamily="34" charset="0"/>
              </a:rPr>
              <a:t> can be evaluated.</a:t>
            </a:r>
          </a:p>
        </p:txBody>
      </p:sp>
      <p:sp>
        <p:nvSpPr>
          <p:cNvPr id="44038" name="Rectangle 5"/>
          <p:cNvSpPr>
            <a:spLocks noChangeArrowheads="1"/>
          </p:cNvSpPr>
          <p:nvPr/>
        </p:nvSpPr>
        <p:spPr bwMode="auto">
          <a:xfrm>
            <a:off x="198438" y="1517267"/>
            <a:ext cx="2349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a:latin typeface="Calibri" panose="020F0502020204030204" pitchFamily="34" charset="0"/>
                <a:cs typeface="Calibri" panose="020F0502020204030204" pitchFamily="34" charset="0"/>
              </a:rPr>
              <a:t>The position reading is:</a:t>
            </a:r>
          </a:p>
        </p:txBody>
      </p:sp>
      <p:graphicFrame>
        <p:nvGraphicFramePr>
          <p:cNvPr id="44039" name="Object 6"/>
          <p:cNvGraphicFramePr>
            <a:graphicFrameLocks noChangeAspect="1"/>
          </p:cNvGraphicFramePr>
          <p:nvPr>
            <p:extLst>
              <p:ext uri="{D42A27DB-BD31-4B8C-83A1-F6EECF244321}">
                <p14:modId xmlns:p14="http://schemas.microsoft.com/office/powerpoint/2010/main" val="3960706967"/>
              </p:ext>
            </p:extLst>
          </p:nvPr>
        </p:nvGraphicFramePr>
        <p:xfrm>
          <a:off x="582613" y="1917317"/>
          <a:ext cx="6772275" cy="479425"/>
        </p:xfrm>
        <a:graphic>
          <a:graphicData uri="http://schemas.openxmlformats.org/presentationml/2006/ole">
            <mc:AlternateContent xmlns:mc="http://schemas.openxmlformats.org/markup-compatibility/2006">
              <mc:Choice xmlns:v="urn:schemas-microsoft-com:vml" Requires="v">
                <p:oleObj spid="_x0000_s112683" name="Equation" r:id="rId3" imgW="3759200" imgH="266700" progId="Equation.3">
                  <p:embed/>
                </p:oleObj>
              </mc:Choice>
              <mc:Fallback>
                <p:oleObj name="Equation" r:id="rId3" imgW="3759200" imgH="26670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2613" y="1917317"/>
                        <a:ext cx="6772275"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4040" name="Rectangle 7"/>
          <p:cNvSpPr>
            <a:spLocks noChangeArrowheads="1"/>
          </p:cNvSpPr>
          <p:nvPr/>
        </p:nvSpPr>
        <p:spPr bwMode="auto">
          <a:xfrm>
            <a:off x="358775" y="2438017"/>
            <a:ext cx="791614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sym typeface="Symbol" panose="05050102010706020507" pitchFamily="18" charset="2"/>
              </a:rPr>
              <a:t></a:t>
            </a:r>
            <a:r>
              <a:rPr lang="en-US" altLang="de-DE" dirty="0">
                <a:latin typeface="Calibri" panose="020F0502020204030204" pitchFamily="34" charset="0"/>
                <a:cs typeface="Calibri" panose="020F0502020204030204" pitchFamily="34" charset="0"/>
              </a:rPr>
              <a:t> a turn-by-turn position reading at many location (4 per unit of tune) is required.</a:t>
            </a:r>
          </a:p>
        </p:txBody>
      </p:sp>
      <p:sp>
        <p:nvSpPr>
          <p:cNvPr id="314376" name="Rectangle 8"/>
          <p:cNvSpPr>
            <a:spLocks noChangeArrowheads="1"/>
          </p:cNvSpPr>
          <p:nvPr/>
        </p:nvSpPr>
        <p:spPr bwMode="auto">
          <a:xfrm>
            <a:off x="228600" y="2830129"/>
            <a:ext cx="436318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The ratio of </a:t>
            </a:r>
            <a:r>
              <a:rPr lang="en-US" altLang="de-DE" b="1" i="1" dirty="0">
                <a:latin typeface="Calibri" panose="020F0502020204030204" pitchFamily="34" charset="0"/>
                <a:cs typeface="Calibri" panose="020F0502020204030204" pitchFamily="34" charset="0"/>
                <a:sym typeface="Symbol" panose="05050102010706020507" pitchFamily="18" charset="2"/>
              </a:rPr>
              <a:t></a:t>
            </a:r>
            <a:r>
              <a:rPr lang="en-US" altLang="de-DE" dirty="0">
                <a:latin typeface="Calibri" panose="020F0502020204030204" pitchFamily="34" charset="0"/>
                <a:cs typeface="Calibri" panose="020F0502020204030204" pitchFamily="34" charset="0"/>
              </a:rPr>
              <a:t>-functions at different location:</a:t>
            </a:r>
          </a:p>
        </p:txBody>
      </p:sp>
      <p:graphicFrame>
        <p:nvGraphicFramePr>
          <p:cNvPr id="314377" name="Object 9"/>
          <p:cNvGraphicFramePr>
            <a:graphicFrameLocks noChangeAspect="1"/>
          </p:cNvGraphicFramePr>
          <p:nvPr>
            <p:extLst>
              <p:ext uri="{D42A27DB-BD31-4B8C-83A1-F6EECF244321}">
                <p14:modId xmlns:p14="http://schemas.microsoft.com/office/powerpoint/2010/main" val="1459370207"/>
              </p:ext>
            </p:extLst>
          </p:nvPr>
        </p:nvGraphicFramePr>
        <p:xfrm>
          <a:off x="565150" y="3217479"/>
          <a:ext cx="1474788" cy="806450"/>
        </p:xfrm>
        <a:graphic>
          <a:graphicData uri="http://schemas.openxmlformats.org/presentationml/2006/ole">
            <mc:AlternateContent xmlns:mc="http://schemas.openxmlformats.org/markup-compatibility/2006">
              <mc:Choice xmlns:v="urn:schemas-microsoft-com:vml" Requires="v">
                <p:oleObj spid="_x0000_s112684" name="Equation" r:id="rId5" imgW="952087" imgH="520474" progId="Equation.3">
                  <p:embed/>
                </p:oleObj>
              </mc:Choice>
              <mc:Fallback>
                <p:oleObj name="Equation" r:id="rId5" imgW="952087" imgH="520474" progId="Equation.3">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5150" y="3217479"/>
                        <a:ext cx="1474788" cy="806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4378" name="Object 10"/>
          <p:cNvGraphicFramePr>
            <a:graphicFrameLocks noChangeAspect="1"/>
          </p:cNvGraphicFramePr>
          <p:nvPr>
            <p:extLst>
              <p:ext uri="{D42A27DB-BD31-4B8C-83A1-F6EECF244321}">
                <p14:modId xmlns:p14="http://schemas.microsoft.com/office/powerpoint/2010/main" val="2189417716"/>
              </p:ext>
            </p:extLst>
          </p:nvPr>
        </p:nvGraphicFramePr>
        <p:xfrm>
          <a:off x="790575" y="4390642"/>
          <a:ext cx="1387475" cy="384175"/>
        </p:xfrm>
        <a:graphic>
          <a:graphicData uri="http://schemas.openxmlformats.org/presentationml/2006/ole">
            <mc:AlternateContent xmlns:mc="http://schemas.openxmlformats.org/markup-compatibility/2006">
              <mc:Choice xmlns:v="urn:schemas-microsoft-com:vml" Requires="v">
                <p:oleObj spid="_x0000_s112685" name="Equation" r:id="rId7" imgW="825500" imgH="228600" progId="Equation.3">
                  <p:embed/>
                </p:oleObj>
              </mc:Choice>
              <mc:Fallback>
                <p:oleObj name="Equation" r:id="rId7" imgW="825500" imgH="228600" progId="Equation.3">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90575" y="4390642"/>
                        <a:ext cx="1387475" cy="384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4379" name="Object 11"/>
          <p:cNvGraphicFramePr>
            <a:graphicFrameLocks noChangeAspect="1"/>
          </p:cNvGraphicFramePr>
          <p:nvPr>
            <p:extLst>
              <p:ext uri="{D42A27DB-BD31-4B8C-83A1-F6EECF244321}">
                <p14:modId xmlns:p14="http://schemas.microsoft.com/office/powerpoint/2010/main" val="4267798480"/>
              </p:ext>
            </p:extLst>
          </p:nvPr>
        </p:nvGraphicFramePr>
        <p:xfrm>
          <a:off x="731838" y="5400292"/>
          <a:ext cx="1789112" cy="798512"/>
        </p:xfrm>
        <a:graphic>
          <a:graphicData uri="http://schemas.openxmlformats.org/presentationml/2006/ole">
            <mc:AlternateContent xmlns:mc="http://schemas.openxmlformats.org/markup-compatibility/2006">
              <mc:Choice xmlns:v="urn:schemas-microsoft-com:vml" Requires="v">
                <p:oleObj spid="_x0000_s112686" name="Equation" r:id="rId9" imgW="939800" imgH="419100" progId="Equation.3">
                  <p:embed/>
                </p:oleObj>
              </mc:Choice>
              <mc:Fallback>
                <p:oleObj name="Equation" r:id="rId9" imgW="939800" imgH="419100" progId="Equation.3">
                  <p:embed/>
                  <p:pic>
                    <p:nvPicPr>
                      <p:cNvPr id="0"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1838" y="5400292"/>
                        <a:ext cx="1789112" cy="798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44045" name="Picture 12"/>
          <p:cNvPicPr>
            <a:picLocks noChangeAspect="1" noChangeArrowheads="1"/>
          </p:cNvPicPr>
          <p:nvPr/>
        </p:nvPicPr>
        <p:blipFill>
          <a:blip r:embed="rId11">
            <a:lum bright="-72000" contrast="84000"/>
            <a:extLst>
              <a:ext uri="{28A0092B-C50C-407E-A947-70E740481C1C}">
                <a14:useLocalDpi xmlns:a14="http://schemas.microsoft.com/office/drawing/2010/main" val="0"/>
              </a:ext>
            </a:extLst>
          </a:blip>
          <a:srcRect/>
          <a:stretch>
            <a:fillRect/>
          </a:stretch>
        </p:blipFill>
        <p:spPr bwMode="auto">
          <a:xfrm>
            <a:off x="3373438" y="3115879"/>
            <a:ext cx="5272087" cy="2805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4381" name="Rectangle 13"/>
          <p:cNvSpPr>
            <a:spLocks noChangeArrowheads="1"/>
          </p:cNvSpPr>
          <p:nvPr/>
        </p:nvSpPr>
        <p:spPr bwMode="auto">
          <a:xfrm>
            <a:off x="306388" y="4046154"/>
            <a:ext cx="223631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a:latin typeface="Calibri" panose="020F0502020204030204" pitchFamily="34" charset="0"/>
                <a:cs typeface="Calibri" panose="020F0502020204030204" pitchFamily="34" charset="0"/>
              </a:rPr>
              <a:t>The phase advance is:</a:t>
            </a:r>
          </a:p>
        </p:txBody>
      </p:sp>
      <p:sp>
        <p:nvSpPr>
          <p:cNvPr id="314383" name="Rectangle 15"/>
          <p:cNvSpPr>
            <a:spLocks noChangeArrowheads="1"/>
          </p:cNvSpPr>
          <p:nvPr/>
        </p:nvSpPr>
        <p:spPr bwMode="auto">
          <a:xfrm>
            <a:off x="293688" y="4800217"/>
            <a:ext cx="4572000" cy="696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Without absolute calibration,</a:t>
            </a:r>
          </a:p>
          <a:p>
            <a:pPr algn="l">
              <a:lnSpc>
                <a:spcPct val="70000"/>
              </a:lnSpc>
            </a:pPr>
            <a:r>
              <a:rPr lang="en-US" altLang="de-DE" b="1" i="1" dirty="0">
                <a:latin typeface="Calibri" panose="020F0502020204030204" pitchFamily="34" charset="0"/>
                <a:cs typeface="Calibri" panose="020F0502020204030204" pitchFamily="34" charset="0"/>
                <a:sym typeface="Symbol" panose="05050102010706020507" pitchFamily="18" charset="2"/>
              </a:rPr>
              <a:t></a:t>
            </a:r>
            <a:r>
              <a:rPr lang="en-US" altLang="de-DE" dirty="0">
                <a:latin typeface="Calibri" panose="020F0502020204030204" pitchFamily="34" charset="0"/>
                <a:cs typeface="Calibri" panose="020F0502020204030204" pitchFamily="34" charset="0"/>
              </a:rPr>
              <a:t>-function is more precise:</a:t>
            </a:r>
          </a:p>
        </p:txBody>
      </p:sp>
      <p:graphicFrame>
        <p:nvGraphicFramePr>
          <p:cNvPr id="44048" name="Object 16"/>
          <p:cNvGraphicFramePr>
            <a:graphicFrameLocks noChangeAspect="1"/>
          </p:cNvGraphicFramePr>
          <p:nvPr>
            <p:extLst>
              <p:ext uri="{D42A27DB-BD31-4B8C-83A1-F6EECF244321}">
                <p14:modId xmlns:p14="http://schemas.microsoft.com/office/powerpoint/2010/main" val="234877577"/>
              </p:ext>
            </p:extLst>
          </p:nvPr>
        </p:nvGraphicFramePr>
        <p:xfrm>
          <a:off x="2513013" y="1545842"/>
          <a:ext cx="5718175" cy="374650"/>
        </p:xfrm>
        <a:graphic>
          <a:graphicData uri="http://schemas.openxmlformats.org/presentationml/2006/ole">
            <mc:AlternateContent xmlns:mc="http://schemas.openxmlformats.org/markup-compatibility/2006">
              <mc:Choice xmlns:v="urn:schemas-microsoft-com:vml" Requires="v">
                <p:oleObj spid="_x0000_s112687" name="Equation" r:id="rId12" imgW="3492500" imgH="228600" progId="Equation.3">
                  <p:embed/>
                </p:oleObj>
              </mc:Choice>
              <mc:Fallback>
                <p:oleObj name="Equation" r:id="rId12" imgW="3492500" imgH="228600" progId="Equation.3">
                  <p:embed/>
                  <p:pic>
                    <p:nvPicPr>
                      <p:cNvPr id="0" name="Object 1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513013" y="1545842"/>
                        <a:ext cx="5718175" cy="374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437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437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438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437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438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143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376" grpId="0"/>
      <p:bldP spid="314381" grpId="0"/>
      <p:bldP spid="31438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p:cNvSpPr txBox="1"/>
          <p:nvPr/>
        </p:nvSpPr>
        <p:spPr>
          <a:xfrm>
            <a:off x="92323" y="5577273"/>
            <a:ext cx="7504013" cy="307777"/>
          </a:xfrm>
          <a:prstGeom prst="rect">
            <a:avLst/>
          </a:prstGeom>
          <a:noFill/>
        </p:spPr>
        <p:txBody>
          <a:bodyPr wrap="square" rtlCol="0">
            <a:spAutoFit/>
          </a:bodyPr>
          <a:lstStyle/>
          <a:p>
            <a:pPr algn="l">
              <a:spcBef>
                <a:spcPts val="0"/>
              </a:spcBef>
            </a:pPr>
            <a:r>
              <a:rPr lang="en-US" sz="1400" dirty="0">
                <a:latin typeface="Calibri" panose="020F0502020204030204" pitchFamily="34" charset="0"/>
                <a:cs typeface="Calibri" panose="020F0502020204030204" pitchFamily="34" charset="0"/>
              </a:rPr>
              <a:t>From J. </a:t>
            </a:r>
            <a:r>
              <a:rPr lang="en-US" sz="1400" dirty="0" err="1">
                <a:latin typeface="Calibri" panose="020F0502020204030204" pitchFamily="34" charset="0"/>
                <a:cs typeface="Calibri" panose="020F0502020204030204" pitchFamily="34" charset="0"/>
              </a:rPr>
              <a:t>Wenninger</a:t>
            </a:r>
            <a:r>
              <a:rPr lang="en-US" sz="1400" dirty="0">
                <a:latin typeface="Calibri" panose="020F0502020204030204" pitchFamily="34" charset="0"/>
                <a:cs typeface="Calibri" panose="020F0502020204030204" pitchFamily="34" charset="0"/>
              </a:rPr>
              <a:t>: CAS on BD, CERN-2009-005 &amp; J. </a:t>
            </a:r>
            <a:r>
              <a:rPr lang="en-US" sz="1400" dirty="0" err="1">
                <a:latin typeface="Calibri" panose="020F0502020204030204" pitchFamily="34" charset="0"/>
                <a:cs typeface="Calibri" panose="020F0502020204030204" pitchFamily="34" charset="0"/>
              </a:rPr>
              <a:t>Wenninger</a:t>
            </a:r>
            <a:r>
              <a:rPr lang="en-US" sz="1400" dirty="0">
                <a:latin typeface="Calibri" panose="020F0502020204030204" pitchFamily="34" charset="0"/>
                <a:cs typeface="Calibri" panose="020F0502020204030204" pitchFamily="34" charset="0"/>
              </a:rPr>
              <a:t> CERN-AB-2004-009</a:t>
            </a:r>
          </a:p>
        </p:txBody>
      </p:sp>
      <p:sp>
        <p:nvSpPr>
          <p:cNvPr id="9"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Dispersion Measurement from Closed Orbit Data </a:t>
            </a:r>
          </a:p>
        </p:txBody>
      </p:sp>
      <mc:AlternateContent xmlns:mc="http://schemas.openxmlformats.org/markup-compatibility/2006" xmlns:a14="http://schemas.microsoft.com/office/drawing/2010/main">
        <mc:Choice Requires="a14">
          <p:sp>
            <p:nvSpPr>
              <p:cNvPr id="11" name="Rectangle 4"/>
              <p:cNvSpPr>
                <a:spLocks noChangeArrowheads="1"/>
              </p:cNvSpPr>
              <p:nvPr/>
            </p:nvSpPr>
            <p:spPr bwMode="auto">
              <a:xfrm>
                <a:off x="35496" y="746589"/>
                <a:ext cx="7140808" cy="861005"/>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solidFill>
                      <a:srgbClr val="0000FF"/>
                    </a:solidFill>
                    <a:latin typeface="Calibri" panose="020F0502020204030204" pitchFamily="34" charset="0"/>
                    <a:cs typeface="Calibri" panose="020F0502020204030204" pitchFamily="34" charset="0"/>
                  </a:rPr>
                  <a:t>Dispersion D(</a:t>
                </a:r>
                <a:r>
                  <a:rPr lang="en-US" altLang="de-DE" b="1" i="1" dirty="0" err="1">
                    <a:solidFill>
                      <a:srgbClr val="0000FF"/>
                    </a:solidFill>
                    <a:latin typeface="Calibri" panose="020F0502020204030204" pitchFamily="34" charset="0"/>
                    <a:cs typeface="Calibri" panose="020F0502020204030204" pitchFamily="34" charset="0"/>
                  </a:rPr>
                  <a:t>s</a:t>
                </a:r>
                <a:r>
                  <a:rPr lang="en-US" altLang="de-DE" b="1" i="1" baseline="-25000" dirty="0" err="1">
                    <a:solidFill>
                      <a:srgbClr val="0000FF"/>
                    </a:solidFill>
                    <a:latin typeface="Calibri" panose="020F0502020204030204" pitchFamily="34" charset="0"/>
                    <a:cs typeface="Calibri" panose="020F0502020204030204" pitchFamily="34" charset="0"/>
                  </a:rPr>
                  <a:t>i</a:t>
                </a:r>
                <a:r>
                  <a:rPr lang="en-US" altLang="de-DE" b="1" i="1" dirty="0">
                    <a:solidFill>
                      <a:srgbClr val="0000FF"/>
                    </a:solidFill>
                    <a:latin typeface="Calibri" panose="020F0502020204030204" pitchFamily="34" charset="0"/>
                    <a:cs typeface="Calibri" panose="020F0502020204030204" pitchFamily="34" charset="0"/>
                  </a:rPr>
                  <a:t> ): </a:t>
                </a:r>
                <a:r>
                  <a:rPr lang="en-US" altLang="de-DE" dirty="0">
                    <a:latin typeface="Calibri" panose="020F0502020204030204" pitchFamily="34" charset="0"/>
                    <a:cs typeface="Calibri" panose="020F0502020204030204" pitchFamily="34" charset="0"/>
                  </a:rPr>
                  <a:t>Change of momentum</a:t>
                </a:r>
                <a:r>
                  <a:rPr lang="en-US" altLang="de-DE" b="1" i="1" dirty="0">
                    <a:latin typeface="Calibri" panose="020F0502020204030204" pitchFamily="34" charset="0"/>
                    <a:cs typeface="Calibri" panose="020F0502020204030204" pitchFamily="34" charset="0"/>
                  </a:rPr>
                  <a:t> p</a:t>
                </a:r>
                <a:r>
                  <a:rPr lang="en-US" altLang="de-DE" dirty="0">
                    <a:latin typeface="Calibri" panose="020F0502020204030204" pitchFamily="34" charset="0"/>
                    <a:cs typeface="Calibri" panose="020F0502020204030204" pitchFamily="34" charset="0"/>
                  </a:rPr>
                  <a:t> by detuned </a:t>
                </a:r>
                <a:r>
                  <a:rPr lang="en-US" altLang="de-DE" dirty="0" err="1">
                    <a:latin typeface="Calibri" panose="020F0502020204030204" pitchFamily="34" charset="0"/>
                    <a:cs typeface="Calibri" panose="020F0502020204030204" pitchFamily="34" charset="0"/>
                  </a:rPr>
                  <a:t>rf</a:t>
                </a:r>
                <a:r>
                  <a:rPr lang="en-US" altLang="de-DE" dirty="0">
                    <a:latin typeface="Calibri" panose="020F0502020204030204" pitchFamily="34" charset="0"/>
                    <a:cs typeface="Calibri" panose="020F0502020204030204" pitchFamily="34" charset="0"/>
                  </a:rPr>
                  <a:t>-cavity   </a:t>
                </a:r>
              </a:p>
              <a:p>
                <a:pPr algn="l">
                  <a:spcBef>
                    <a:spcPts val="600"/>
                  </a:spcBef>
                </a:pP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 Position reading at one location </a:t>
                </a:r>
                <a14:m>
                  <m:oMath xmlns:m="http://schemas.openxmlformats.org/officeDocument/2006/math">
                    <m:sSub>
                      <m:sSubPr>
                        <m:ctrlPr>
                          <a:rPr lang="en-US" altLang="de-DE" sz="2200" i="1" smtClean="0">
                            <a:latin typeface="Cambria Math" panose="02040503050406030204" pitchFamily="18" charset="0"/>
                          </a:rPr>
                        </m:ctrlPr>
                      </m:sSubPr>
                      <m:e>
                        <m:r>
                          <a:rPr lang="de-DE" altLang="de-DE" sz="2200" b="0" i="1" smtClean="0">
                            <a:latin typeface="Cambria Math"/>
                          </a:rPr>
                          <m:t>𝑥</m:t>
                        </m:r>
                      </m:e>
                      <m:sub>
                        <m:r>
                          <a:rPr lang="de-DE" altLang="de-DE" sz="2200" b="0" i="1" smtClean="0">
                            <a:latin typeface="Cambria Math"/>
                          </a:rPr>
                          <m:t>𝑖</m:t>
                        </m:r>
                      </m:sub>
                    </m:sSub>
                    <m:r>
                      <a:rPr lang="de-DE" altLang="de-DE" sz="2200" b="0" i="1" smtClean="0">
                        <a:latin typeface="Cambria Math"/>
                      </a:rPr>
                      <m:t>=</m:t>
                    </m:r>
                    <m:r>
                      <a:rPr lang="de-DE" altLang="de-DE" sz="2200" b="0" i="1" smtClean="0">
                        <a:latin typeface="Cambria Math"/>
                      </a:rPr>
                      <m:t>𝐷</m:t>
                    </m:r>
                    <m:d>
                      <m:dPr>
                        <m:ctrlPr>
                          <a:rPr lang="de-DE" altLang="de-DE" sz="2200" b="0" i="1" smtClean="0">
                            <a:latin typeface="Cambria Math" panose="02040503050406030204" pitchFamily="18" charset="0"/>
                          </a:rPr>
                        </m:ctrlPr>
                      </m:dPr>
                      <m:e>
                        <m:sSub>
                          <m:sSubPr>
                            <m:ctrlPr>
                              <a:rPr lang="de-DE" altLang="de-DE" sz="2200" b="0" i="1" smtClean="0">
                                <a:latin typeface="Cambria Math" panose="02040503050406030204" pitchFamily="18" charset="0"/>
                              </a:rPr>
                            </m:ctrlPr>
                          </m:sSubPr>
                          <m:e>
                            <m:r>
                              <a:rPr lang="de-DE" altLang="de-DE" sz="2200" b="0" i="1" smtClean="0">
                                <a:latin typeface="Cambria Math"/>
                              </a:rPr>
                              <m:t>𝑠</m:t>
                            </m:r>
                          </m:e>
                          <m:sub>
                            <m:r>
                              <a:rPr lang="de-DE" altLang="de-DE" sz="2200" b="0" i="1" smtClean="0">
                                <a:latin typeface="Cambria Math"/>
                              </a:rPr>
                              <m:t>𝑖</m:t>
                            </m:r>
                          </m:sub>
                        </m:sSub>
                      </m:e>
                    </m:d>
                    <m:r>
                      <a:rPr lang="de-DE" altLang="de-DE" sz="2200" b="0" i="1" smtClean="0">
                        <a:latin typeface="Cambria Math"/>
                      </a:rPr>
                      <m:t> </m:t>
                    </m:r>
                    <m:r>
                      <a:rPr lang="de-DE" altLang="de-DE" sz="2200" b="0" i="1" smtClean="0">
                        <a:latin typeface="Cambria Math"/>
                        <a:ea typeface="Cambria Math"/>
                      </a:rPr>
                      <m:t>∙</m:t>
                    </m:r>
                    <m:box>
                      <m:boxPr>
                        <m:ctrlPr>
                          <a:rPr lang="de-DE" altLang="de-DE" sz="2200" b="0" i="1" smtClean="0">
                            <a:latin typeface="Cambria Math" panose="02040503050406030204" pitchFamily="18" charset="0"/>
                            <a:ea typeface="Cambria Math"/>
                          </a:rPr>
                        </m:ctrlPr>
                      </m:boxPr>
                      <m:e>
                        <m:argPr>
                          <m:argSz m:val="-1"/>
                        </m:argPr>
                        <m:f>
                          <m:fPr>
                            <m:ctrlPr>
                              <a:rPr lang="de-DE" altLang="de-DE" sz="2200" b="0" i="1" smtClean="0">
                                <a:latin typeface="Cambria Math" panose="02040503050406030204" pitchFamily="18" charset="0"/>
                                <a:ea typeface="Cambria Math"/>
                              </a:rPr>
                            </m:ctrlPr>
                          </m:fPr>
                          <m:num>
                            <m:r>
                              <a:rPr lang="de-DE" altLang="de-DE" sz="2200" b="0" i="1" smtClean="0">
                                <a:latin typeface="Cambria Math"/>
                                <a:ea typeface="Cambria Math"/>
                              </a:rPr>
                              <m:t>∆</m:t>
                            </m:r>
                            <m:r>
                              <a:rPr lang="de-DE" altLang="de-DE" sz="2200" b="0" i="1" smtClean="0">
                                <a:latin typeface="Cambria Math"/>
                                <a:ea typeface="Cambria Math"/>
                              </a:rPr>
                              <m:t>𝑝</m:t>
                            </m:r>
                          </m:num>
                          <m:den>
                            <m:r>
                              <a:rPr lang="de-DE" altLang="de-DE" sz="2200" b="0" i="1" smtClean="0">
                                <a:latin typeface="Cambria Math"/>
                                <a:ea typeface="Cambria Math"/>
                              </a:rPr>
                              <m:t>𝑝</m:t>
                            </m:r>
                          </m:den>
                        </m:f>
                      </m:e>
                    </m:box>
                  </m:oMath>
                </a14:m>
                <a:r>
                  <a:rPr lang="en-US" altLang="de-DE" dirty="0">
                    <a:latin typeface="Calibri" panose="020F0502020204030204" pitchFamily="34" charset="0"/>
                    <a:cs typeface="Calibri" panose="020F0502020204030204" pitchFamily="34" charset="0"/>
                  </a:rPr>
                  <a:t>: 		</a:t>
                </a:r>
              </a:p>
            </p:txBody>
          </p:sp>
        </mc:Choice>
        <mc:Fallback xmlns="">
          <p:sp>
            <p:nvSpPr>
              <p:cNvPr id="11" name="Rectangle 4"/>
              <p:cNvSpPr>
                <a:spLocks noRot="1" noChangeAspect="1" noMove="1" noResize="1" noEditPoints="1" noAdjustHandles="1" noChangeArrowheads="1" noChangeShapeType="1" noTextEdit="1"/>
              </p:cNvSpPr>
              <p:nvPr/>
            </p:nvSpPr>
            <p:spPr bwMode="auto">
              <a:xfrm>
                <a:off x="35496" y="746589"/>
                <a:ext cx="7140808" cy="861005"/>
              </a:xfrm>
              <a:prstGeom prst="rect">
                <a:avLst/>
              </a:prstGeom>
              <a:blipFill>
                <a:blip r:embed="rId2"/>
                <a:stretch>
                  <a:fillRect l="-769" t="-3521" b="-704"/>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p:sp>
        <p:nvSpPr>
          <p:cNvPr id="13" name="Rectangle 6"/>
          <p:cNvSpPr>
            <a:spLocks noChangeArrowheads="1"/>
          </p:cNvSpPr>
          <p:nvPr/>
        </p:nvSpPr>
        <p:spPr bwMode="auto">
          <a:xfrm>
            <a:off x="39299" y="1606729"/>
            <a:ext cx="842410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latin typeface="Calibri" panose="020F0502020204030204" pitchFamily="34" charset="0"/>
                <a:cs typeface="Calibri" panose="020F0502020204030204" pitchFamily="34" charset="0"/>
                <a:sym typeface="Symbol" pitchFamily="18" charset="2"/>
              </a:rPr>
              <a:t> Result from p</a:t>
            </a:r>
            <a:r>
              <a:rPr lang="en-US" altLang="de-DE" sz="2000" dirty="0">
                <a:latin typeface="Calibri" panose="020F0502020204030204" pitchFamily="34" charset="0"/>
                <a:cs typeface="Calibri" panose="020F0502020204030204" pitchFamily="34" charset="0"/>
              </a:rPr>
              <a:t>lot of </a:t>
            </a:r>
            <a:r>
              <a:rPr lang="en-US" altLang="de-DE" sz="2000" b="1" i="1" dirty="0">
                <a:latin typeface="Calibri" panose="020F0502020204030204" pitchFamily="34" charset="0"/>
                <a:cs typeface="Calibri" panose="020F0502020204030204" pitchFamily="34" charset="0"/>
              </a:rPr>
              <a:t>x</a:t>
            </a:r>
            <a:r>
              <a:rPr lang="en-US" altLang="de-DE" sz="2400" b="1" i="1" baseline="-25000" dirty="0">
                <a:latin typeface="Calibri" panose="020F0502020204030204" pitchFamily="34" charset="0"/>
                <a:cs typeface="Calibri" panose="020F0502020204030204" pitchFamily="34" charset="0"/>
              </a:rPr>
              <a:t>i</a:t>
            </a:r>
            <a:r>
              <a:rPr lang="en-US" altLang="de-DE" sz="2000" dirty="0">
                <a:latin typeface="Calibri" panose="020F0502020204030204" pitchFamily="34" charset="0"/>
                <a:cs typeface="Calibri" panose="020F0502020204030204" pitchFamily="34" charset="0"/>
              </a:rPr>
              <a:t> as a function of </a:t>
            </a:r>
            <a:r>
              <a:rPr lang="el-GR" altLang="de-DE" sz="2000" b="1" dirty="0">
                <a:latin typeface="Calibri" panose="020F0502020204030204" pitchFamily="34" charset="0"/>
                <a:cs typeface="Calibri" panose="020F0502020204030204" pitchFamily="34" charset="0"/>
              </a:rPr>
              <a:t>Δ</a:t>
            </a:r>
            <a:r>
              <a:rPr lang="en-US" altLang="de-DE" sz="2000" b="1" i="1" dirty="0">
                <a:latin typeface="Calibri" panose="020F0502020204030204" pitchFamily="34" charset="0"/>
                <a:cs typeface="Calibri" panose="020F0502020204030204" pitchFamily="34" charset="0"/>
              </a:rPr>
              <a:t>p/p </a:t>
            </a:r>
            <a:r>
              <a:rPr lang="en-US" altLang="de-DE" sz="2000" dirty="0">
                <a:latin typeface="Calibri" panose="020F0502020204030204" pitchFamily="34" charset="0"/>
                <a:cs typeface="Calibri" panose="020F0502020204030204" pitchFamily="34" charset="0"/>
                <a:sym typeface="Symbol" pitchFamily="18" charset="2"/>
              </a:rPr>
              <a:t></a:t>
            </a:r>
            <a:r>
              <a:rPr lang="en-US" altLang="de-DE" sz="2000" dirty="0">
                <a:latin typeface="Calibri" panose="020F0502020204030204" pitchFamily="34" charset="0"/>
                <a:cs typeface="Calibri" panose="020F0502020204030204" pitchFamily="34" charset="0"/>
              </a:rPr>
              <a:t> slope is local dispersion </a:t>
            </a:r>
            <a:r>
              <a:rPr lang="en-US" altLang="de-DE" sz="2000" b="1" i="1" dirty="0">
                <a:latin typeface="Calibri" panose="020F0502020204030204" pitchFamily="34" charset="0"/>
                <a:cs typeface="Calibri" panose="020F0502020204030204" pitchFamily="34" charset="0"/>
              </a:rPr>
              <a:t>D(</a:t>
            </a:r>
            <a:r>
              <a:rPr lang="en-US" altLang="de-DE" sz="2000" b="1" i="1" dirty="0" err="1">
                <a:latin typeface="Calibri" panose="020F0502020204030204" pitchFamily="34" charset="0"/>
                <a:cs typeface="Calibri" panose="020F0502020204030204" pitchFamily="34" charset="0"/>
              </a:rPr>
              <a:t>s</a:t>
            </a:r>
            <a:r>
              <a:rPr lang="en-US" altLang="de-DE" sz="2400" b="1" i="1" baseline="-25000" dirty="0" err="1">
                <a:latin typeface="Calibri" panose="020F0502020204030204" pitchFamily="34" charset="0"/>
                <a:cs typeface="Calibri" panose="020F0502020204030204" pitchFamily="34" charset="0"/>
              </a:rPr>
              <a:t>i</a:t>
            </a:r>
            <a:r>
              <a:rPr lang="en-US" altLang="de-DE" sz="2000" b="1" i="1" baseline="-25000" dirty="0">
                <a:latin typeface="Calibri" panose="020F0502020204030204" pitchFamily="34" charset="0"/>
                <a:cs typeface="Calibri" panose="020F0502020204030204" pitchFamily="34" charset="0"/>
              </a:rPr>
              <a:t> </a:t>
            </a:r>
            <a:r>
              <a:rPr lang="en-US" altLang="de-DE" sz="2000" b="1" i="1" dirty="0">
                <a:latin typeface="Calibri" panose="020F0502020204030204" pitchFamily="34" charset="0"/>
                <a:cs typeface="Calibri" panose="020F0502020204030204" pitchFamily="34" charset="0"/>
              </a:rPr>
              <a:t>)</a:t>
            </a:r>
          </a:p>
        </p:txBody>
      </p:sp>
      <p:sp>
        <p:nvSpPr>
          <p:cNvPr id="14" name="Rectangle 15"/>
          <p:cNvSpPr>
            <a:spLocks noChangeArrowheads="1"/>
          </p:cNvSpPr>
          <p:nvPr/>
        </p:nvSpPr>
        <p:spPr bwMode="auto">
          <a:xfrm>
            <a:off x="147303" y="2142087"/>
            <a:ext cx="384863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i="1" dirty="0">
                <a:latin typeface="Calibri" panose="020F0502020204030204" pitchFamily="34" charset="0"/>
                <a:cs typeface="Calibri" panose="020F0502020204030204" pitchFamily="34" charset="0"/>
              </a:rPr>
              <a:t>Example: </a:t>
            </a:r>
            <a:r>
              <a:rPr lang="en-US" altLang="de-DE" dirty="0">
                <a:latin typeface="Calibri" panose="020F0502020204030204" pitchFamily="34" charset="0"/>
                <a:cs typeface="Calibri" panose="020F0502020204030204" pitchFamily="34" charset="0"/>
              </a:rPr>
              <a:t>Dispersion measurement </a:t>
            </a:r>
            <a:r>
              <a:rPr lang="en-US" altLang="de-DE" b="1" i="1" dirty="0">
                <a:latin typeface="Calibri" panose="020F0502020204030204" pitchFamily="34" charset="0"/>
                <a:cs typeface="Calibri" panose="020F0502020204030204" pitchFamily="34" charset="0"/>
                <a:sym typeface="Symbol"/>
              </a:rPr>
              <a:t>D(s)</a:t>
            </a:r>
            <a:r>
              <a:rPr lang="en-US" altLang="de-DE" dirty="0">
                <a:latin typeface="Calibri" panose="020F0502020204030204" pitchFamily="34" charset="0"/>
                <a:cs typeface="Calibri" panose="020F0502020204030204" pitchFamily="34" charset="0"/>
                <a:sym typeface="Symbol"/>
              </a:rPr>
              <a:t> at BPMs at CERN SPS</a:t>
            </a:r>
            <a:endParaRPr lang="en-US" altLang="de-DE" dirty="0">
              <a:latin typeface="Calibri" panose="020F0502020204030204" pitchFamily="34" charset="0"/>
              <a:cs typeface="Calibri" panose="020F0502020204030204" pitchFamily="34" charset="0"/>
            </a:endParaRPr>
          </a:p>
        </p:txBody>
      </p:sp>
      <p:sp>
        <p:nvSpPr>
          <p:cNvPr id="19" name="Rectangle 15"/>
          <p:cNvSpPr>
            <a:spLocks noChangeArrowheads="1"/>
          </p:cNvSpPr>
          <p:nvPr/>
        </p:nvSpPr>
        <p:spPr bwMode="auto">
          <a:xfrm>
            <a:off x="147303" y="3264444"/>
            <a:ext cx="3632609"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700" dirty="0">
                <a:latin typeface="Calibri" panose="020F0502020204030204" pitchFamily="34" charset="0"/>
                <a:cs typeface="Calibri" panose="020F0502020204030204" pitchFamily="34" charset="0"/>
              </a:rPr>
              <a:t>Theory-experiment correspondence</a:t>
            </a:r>
            <a:r>
              <a:rPr lang="en-US" altLang="de-DE" sz="1700" dirty="0">
                <a:latin typeface="Calibri" panose="020F0502020204030204" pitchFamily="34" charset="0"/>
                <a:cs typeface="Calibri" panose="020F0502020204030204" pitchFamily="34" charset="0"/>
                <a:sym typeface="Symbol"/>
              </a:rPr>
              <a:t> </a:t>
            </a:r>
          </a:p>
          <a:p>
            <a:pPr algn="l">
              <a:spcBef>
                <a:spcPts val="400"/>
              </a:spcBef>
            </a:pPr>
            <a:r>
              <a:rPr lang="en-US" altLang="de-DE" sz="1700" dirty="0">
                <a:latin typeface="Calibri" panose="020F0502020204030204" pitchFamily="34" charset="0"/>
                <a:cs typeface="Calibri" panose="020F0502020204030204" pitchFamily="34" charset="0"/>
                <a:sym typeface="Symbol"/>
              </a:rPr>
              <a:t>after correction of </a:t>
            </a:r>
          </a:p>
          <a:p>
            <a:pPr marL="285750" indent="-285750" algn="l">
              <a:spcBef>
                <a:spcPts val="400"/>
              </a:spcBef>
              <a:buFont typeface="Wingdings" panose="05000000000000000000" pitchFamily="2" charset="2"/>
              <a:buChar char="Ø"/>
            </a:pPr>
            <a:r>
              <a:rPr lang="en-US" altLang="de-DE" sz="1700" dirty="0">
                <a:latin typeface="Calibri" panose="020F0502020204030204" pitchFamily="34" charset="0"/>
                <a:cs typeface="Calibri" panose="020F0502020204030204" pitchFamily="34" charset="0"/>
                <a:sym typeface="Symbol"/>
              </a:rPr>
              <a:t>BPM calibration </a:t>
            </a:r>
          </a:p>
          <a:p>
            <a:pPr marL="285750" indent="-285750" algn="l">
              <a:spcBef>
                <a:spcPts val="400"/>
              </a:spcBef>
              <a:buFont typeface="Wingdings" panose="05000000000000000000" pitchFamily="2" charset="2"/>
              <a:buChar char="Ø"/>
            </a:pPr>
            <a:r>
              <a:rPr lang="en-US" altLang="de-DE" sz="1700" dirty="0">
                <a:latin typeface="Calibri" panose="020F0502020204030204" pitchFamily="34" charset="0"/>
                <a:cs typeface="Calibri" panose="020F0502020204030204" pitchFamily="34" charset="0"/>
                <a:sym typeface="Symbol"/>
              </a:rPr>
              <a:t>quadrupole calibration </a:t>
            </a:r>
            <a:endParaRPr lang="en-US" altLang="de-DE" sz="1700" dirty="0">
              <a:latin typeface="Calibri" panose="020F0502020204030204" pitchFamily="34" charset="0"/>
              <a:cs typeface="Calibri" panose="020F0502020204030204" pitchFamily="34" charset="0"/>
            </a:endParaRPr>
          </a:p>
        </p:txBody>
      </p:sp>
      <p:grpSp>
        <p:nvGrpSpPr>
          <p:cNvPr id="23" name="Gruppieren 22"/>
          <p:cNvGrpSpPr/>
          <p:nvPr/>
        </p:nvGrpSpPr>
        <p:grpSpPr>
          <a:xfrm>
            <a:off x="3995936" y="2105471"/>
            <a:ext cx="4709914" cy="3182148"/>
            <a:chOff x="3995936" y="2636912"/>
            <a:chExt cx="4709914" cy="3182148"/>
          </a:xfrm>
        </p:grpSpPr>
        <p:pic>
          <p:nvPicPr>
            <p:cNvPr id="5"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8000"/>
                      </a14:imgEffect>
                    </a14:imgLayer>
                  </a14:imgProps>
                </a:ext>
                <a:ext uri="{28A0092B-C50C-407E-A947-70E740481C1C}">
                  <a14:useLocalDpi xmlns:a14="http://schemas.microsoft.com/office/drawing/2010/main" val="0"/>
                </a:ext>
              </a:extLst>
            </a:blip>
            <a:srcRect/>
            <a:stretch>
              <a:fillRect/>
            </a:stretch>
          </p:blipFill>
          <p:spPr bwMode="auto">
            <a:xfrm>
              <a:off x="3995936" y="2636912"/>
              <a:ext cx="4709914" cy="3058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feld 15"/>
            <p:cNvSpPr txBox="1"/>
            <p:nvPr/>
          </p:nvSpPr>
          <p:spPr>
            <a:xfrm>
              <a:off x="4644008" y="4862021"/>
              <a:ext cx="2448272" cy="323165"/>
            </a:xfrm>
            <a:prstGeom prst="rect">
              <a:avLst/>
            </a:prstGeom>
            <a:noFill/>
          </p:spPr>
          <p:txBody>
            <a:bodyPr wrap="square" rtlCol="0">
              <a:spAutoFit/>
            </a:bodyPr>
            <a:lstStyle/>
            <a:p>
              <a:pPr algn="l"/>
              <a:r>
                <a:rPr lang="en-US" sz="1500" b="1" dirty="0">
                  <a:latin typeface="Calibri" panose="020F0502020204030204" pitchFamily="34" charset="0"/>
                  <a:cs typeface="Calibri" panose="020F0502020204030204" pitchFamily="34" charset="0"/>
                  <a:sym typeface="Symbol"/>
                </a:rPr>
                <a:t></a:t>
              </a:r>
              <a:r>
                <a:rPr lang="en-US" sz="1500" dirty="0">
                  <a:latin typeface="Calibri" panose="020F0502020204030204" pitchFamily="34" charset="0"/>
                  <a:cs typeface="Calibri" panose="020F0502020204030204" pitchFamily="34" charset="0"/>
                </a:rPr>
                <a:t>: model expectation</a:t>
              </a:r>
            </a:p>
          </p:txBody>
        </p:sp>
        <p:sp>
          <p:nvSpPr>
            <p:cNvPr id="17" name="Textfeld 16"/>
            <p:cNvSpPr txBox="1"/>
            <p:nvPr/>
          </p:nvSpPr>
          <p:spPr>
            <a:xfrm>
              <a:off x="4644008" y="2807674"/>
              <a:ext cx="3168352" cy="323165"/>
            </a:xfrm>
            <a:prstGeom prst="rect">
              <a:avLst/>
            </a:prstGeom>
            <a:noFill/>
          </p:spPr>
          <p:txBody>
            <a:bodyPr wrap="square" rtlCol="0">
              <a:spAutoFit/>
            </a:bodyPr>
            <a:lstStyle/>
            <a:p>
              <a:pPr algn="l"/>
              <a:r>
                <a:rPr lang="en-US" sz="1500" b="1" dirty="0">
                  <a:solidFill>
                    <a:srgbClr val="00FF00"/>
                  </a:solidFill>
                  <a:latin typeface="Calibri" panose="020F0502020204030204" pitchFamily="34" charset="0"/>
                  <a:cs typeface="Calibri" panose="020F0502020204030204" pitchFamily="34" charset="0"/>
                </a:rPr>
                <a:t>green histogram</a:t>
              </a:r>
              <a:r>
                <a:rPr lang="en-US" sz="1500" dirty="0">
                  <a:latin typeface="Calibri" panose="020F0502020204030204" pitchFamily="34" charset="0"/>
                  <a:cs typeface="Calibri" panose="020F0502020204030204" pitchFamily="34" charset="0"/>
                </a:rPr>
                <a:t>: measurement</a:t>
              </a:r>
            </a:p>
          </p:txBody>
        </p:sp>
        <p:cxnSp>
          <p:nvCxnSpPr>
            <p:cNvPr id="20" name="Gerade Verbindung mit Pfeil 19"/>
            <p:cNvCxnSpPr/>
            <p:nvPr/>
          </p:nvCxnSpPr>
          <p:spPr bwMode="auto">
            <a:xfrm>
              <a:off x="4644008" y="5783595"/>
              <a:ext cx="4061842" cy="0"/>
            </a:xfrm>
            <a:prstGeom prst="straightConnector1">
              <a:avLst/>
            </a:prstGeom>
            <a:solidFill>
              <a:schemeClr val="accent1"/>
            </a:solidFill>
            <a:ln w="25400" cap="flat" cmpd="sng" algn="ctr">
              <a:solidFill>
                <a:srgbClr val="000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Rectangle 15"/>
            <p:cNvSpPr>
              <a:spLocks noChangeArrowheads="1"/>
            </p:cNvSpPr>
            <p:nvPr/>
          </p:nvSpPr>
          <p:spPr bwMode="auto">
            <a:xfrm>
              <a:off x="6205899" y="5495895"/>
              <a:ext cx="8242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500" dirty="0">
                  <a:latin typeface="Calibri" panose="020F0502020204030204" pitchFamily="34" charset="0"/>
                  <a:cs typeface="Calibri" panose="020F0502020204030204" pitchFamily="34" charset="0"/>
                </a:rPr>
                <a:t>6.9 km</a:t>
              </a:r>
            </a:p>
          </p:txBody>
        </p:sp>
      </p:grpSp>
    </p:spTree>
    <p:extLst>
      <p:ext uri="{BB962C8B-B14F-4D97-AF65-F5344CB8AC3E}">
        <p14:creationId xmlns:p14="http://schemas.microsoft.com/office/powerpoint/2010/main" val="1383490863"/>
      </p:ext>
    </p:extLst>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Chromaticity Measurement </a:t>
            </a:r>
          </a:p>
        </p:txBody>
      </p:sp>
      <p:graphicFrame>
        <p:nvGraphicFramePr>
          <p:cNvPr id="45064" name="Object 8"/>
          <p:cNvGraphicFramePr>
            <a:graphicFrameLocks noChangeAspect="1"/>
          </p:cNvGraphicFramePr>
          <p:nvPr>
            <p:extLst>
              <p:ext uri="{D42A27DB-BD31-4B8C-83A1-F6EECF244321}">
                <p14:modId xmlns:p14="http://schemas.microsoft.com/office/powerpoint/2010/main" val="2933372399"/>
              </p:ext>
            </p:extLst>
          </p:nvPr>
        </p:nvGraphicFramePr>
        <p:xfrm>
          <a:off x="941366" y="2720975"/>
          <a:ext cx="1350962" cy="708025"/>
        </p:xfrm>
        <a:graphic>
          <a:graphicData uri="http://schemas.openxmlformats.org/presentationml/2006/ole">
            <mc:AlternateContent xmlns:mc="http://schemas.openxmlformats.org/markup-compatibility/2006">
              <mc:Choice xmlns:v="urn:schemas-microsoft-com:vml" Requires="v">
                <p:oleObj spid="_x0000_s45409" name="Equation" r:id="rId3" imgW="800100" imgH="419100" progId="Equation.3">
                  <p:embed/>
                </p:oleObj>
              </mc:Choice>
              <mc:Fallback>
                <p:oleObj name="Equation" r:id="rId3" imgW="800100" imgH="419100" progId="Equation.3">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1366" y="2720975"/>
                        <a:ext cx="1350962" cy="708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65" name="Rectangle 9"/>
          <p:cNvSpPr>
            <a:spLocks noChangeArrowheads="1"/>
          </p:cNvSpPr>
          <p:nvPr/>
        </p:nvSpPr>
        <p:spPr bwMode="auto">
          <a:xfrm>
            <a:off x="252000" y="3558960"/>
            <a:ext cx="4572000"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latin typeface="Calibri" panose="020F0502020204030204" pitchFamily="34" charset="0"/>
                <a:cs typeface="Calibri" panose="020F0502020204030204" pitchFamily="34" charset="0"/>
              </a:rPr>
              <a:t>Plot of </a:t>
            </a:r>
            <a:r>
              <a:rPr lang="el-GR" altLang="de-DE" sz="2000" i="1" dirty="0">
                <a:latin typeface="Calibri" panose="020F0502020204030204" pitchFamily="34" charset="0"/>
                <a:cs typeface="Calibri" panose="020F0502020204030204" pitchFamily="34" charset="0"/>
              </a:rPr>
              <a:t>Δ</a:t>
            </a:r>
            <a:r>
              <a:rPr lang="en-US" altLang="de-DE" sz="2000" b="1" i="1" dirty="0">
                <a:latin typeface="Calibri" panose="020F0502020204030204" pitchFamily="34" charset="0"/>
                <a:cs typeface="Calibri" panose="020F0502020204030204" pitchFamily="34" charset="0"/>
              </a:rPr>
              <a:t>Q/Q</a:t>
            </a:r>
            <a:r>
              <a:rPr lang="en-US" altLang="de-DE" sz="2000" dirty="0">
                <a:latin typeface="Calibri" panose="020F0502020204030204" pitchFamily="34" charset="0"/>
                <a:cs typeface="Calibri" panose="020F0502020204030204" pitchFamily="34" charset="0"/>
              </a:rPr>
              <a:t> as a function of </a:t>
            </a:r>
            <a:r>
              <a:rPr lang="el-GR" altLang="de-DE" sz="2000" b="1" i="1" dirty="0">
                <a:latin typeface="Calibri" panose="020F0502020204030204" pitchFamily="34" charset="0"/>
                <a:cs typeface="Calibri" panose="020F0502020204030204" pitchFamily="34" charset="0"/>
              </a:rPr>
              <a:t>Δ</a:t>
            </a:r>
            <a:r>
              <a:rPr lang="en-US" altLang="de-DE" sz="2000" b="1" i="1" dirty="0">
                <a:latin typeface="Calibri" panose="020F0502020204030204" pitchFamily="34" charset="0"/>
                <a:cs typeface="Calibri" panose="020F0502020204030204" pitchFamily="34" charset="0"/>
              </a:rPr>
              <a:t>p/p</a:t>
            </a:r>
          </a:p>
          <a:p>
            <a:pPr algn="l"/>
            <a:r>
              <a:rPr lang="en-US" altLang="de-DE" sz="2000" dirty="0">
                <a:latin typeface="Calibri" panose="020F0502020204030204" pitchFamily="34" charset="0"/>
                <a:cs typeface="Calibri" panose="020F0502020204030204" pitchFamily="34" charset="0"/>
                <a:sym typeface="Symbol" pitchFamily="18" charset="2"/>
              </a:rPr>
              <a:t></a:t>
            </a:r>
            <a:r>
              <a:rPr lang="en-US" altLang="de-DE" sz="2000" dirty="0">
                <a:latin typeface="Calibri" panose="020F0502020204030204" pitchFamily="34" charset="0"/>
                <a:cs typeface="Calibri" panose="020F0502020204030204" pitchFamily="34" charset="0"/>
              </a:rPr>
              <a:t> slope is chromaticity </a:t>
            </a:r>
            <a:r>
              <a:rPr lang="en-US" altLang="de-DE" sz="2000" b="1" i="1" dirty="0">
                <a:latin typeface="Calibri" panose="020F0502020204030204" pitchFamily="34" charset="0"/>
                <a:cs typeface="Calibri" panose="020F0502020204030204" pitchFamily="34" charset="0"/>
              </a:rPr>
              <a:t>ξ</a:t>
            </a:r>
            <a:r>
              <a:rPr lang="en-US" altLang="de-DE" sz="2000" dirty="0">
                <a:latin typeface="Calibri" panose="020F0502020204030204" pitchFamily="34" charset="0"/>
                <a:cs typeface="Calibri" panose="020F0502020204030204" pitchFamily="34" charset="0"/>
              </a:rPr>
              <a:t>.</a:t>
            </a:r>
          </a:p>
        </p:txBody>
      </p:sp>
      <p:pic>
        <p:nvPicPr>
          <p:cNvPr id="45066" name="Picture 10"/>
          <p:cNvPicPr>
            <a:picLocks noChangeAspect="1" noChangeArrowheads="1"/>
          </p:cNvPicPr>
          <p:nvPr/>
        </p:nvPicPr>
        <p:blipFill>
          <a:blip r:embed="rId5">
            <a:lum bright="-36000" contrast="54000"/>
            <a:extLst>
              <a:ext uri="{28A0092B-C50C-407E-A947-70E740481C1C}">
                <a14:useLocalDpi xmlns:a14="http://schemas.microsoft.com/office/drawing/2010/main" val="0"/>
              </a:ext>
            </a:extLst>
          </a:blip>
          <a:srcRect/>
          <a:stretch>
            <a:fillRect/>
          </a:stretch>
        </p:blipFill>
        <p:spPr bwMode="auto">
          <a:xfrm>
            <a:off x="4732655" y="2059971"/>
            <a:ext cx="4025900" cy="325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067" name="Text Box 11"/>
          <p:cNvSpPr txBox="1">
            <a:spLocks noChangeArrowheads="1"/>
          </p:cNvSpPr>
          <p:nvPr/>
        </p:nvSpPr>
        <p:spPr bwMode="auto">
          <a:xfrm>
            <a:off x="7129463" y="5642111"/>
            <a:ext cx="20145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dirty="0">
                <a:latin typeface="Calibri" panose="020F0502020204030204" pitchFamily="34" charset="0"/>
                <a:cs typeface="Calibri" panose="020F0502020204030204" pitchFamily="34" charset="0"/>
              </a:rPr>
              <a:t>Measurement at LEP</a:t>
            </a:r>
          </a:p>
        </p:txBody>
      </p:sp>
      <p:sp>
        <p:nvSpPr>
          <p:cNvPr id="45068" name="Rectangle 7"/>
          <p:cNvSpPr>
            <a:spLocks noChangeArrowheads="1"/>
          </p:cNvSpPr>
          <p:nvPr/>
        </p:nvSpPr>
        <p:spPr bwMode="auto">
          <a:xfrm>
            <a:off x="278206" y="965243"/>
            <a:ext cx="8124825" cy="1508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i="1" dirty="0">
                <a:solidFill>
                  <a:srgbClr val="0000FF"/>
                </a:solidFill>
                <a:latin typeface="Calibri" panose="020F0502020204030204" pitchFamily="34" charset="0"/>
                <a:cs typeface="Calibri" panose="020F0502020204030204" pitchFamily="34" charset="0"/>
              </a:rPr>
              <a:t>Chromaticity ξ:</a:t>
            </a:r>
            <a:r>
              <a:rPr lang="en-US" altLang="de-DE" sz="2000" dirty="0">
                <a:solidFill>
                  <a:srgbClr val="0000FF"/>
                </a:solidFill>
                <a:latin typeface="Calibri" panose="020F0502020204030204" pitchFamily="34" charset="0"/>
                <a:cs typeface="Calibri" panose="020F0502020204030204" pitchFamily="34" charset="0"/>
              </a:rPr>
              <a:t> </a:t>
            </a:r>
            <a:r>
              <a:rPr lang="en-US" altLang="de-DE" sz="2000" dirty="0">
                <a:latin typeface="Calibri" panose="020F0502020204030204" pitchFamily="34" charset="0"/>
                <a:cs typeface="Calibri" panose="020F0502020204030204" pitchFamily="34" charset="0"/>
              </a:rPr>
              <a:t>Excitation of coherent </a:t>
            </a:r>
            <a:r>
              <a:rPr lang="en-US" altLang="de-DE" sz="2000" dirty="0" err="1">
                <a:latin typeface="Calibri" panose="020F0502020204030204" pitchFamily="34" charset="0"/>
                <a:cs typeface="Calibri" panose="020F0502020204030204" pitchFamily="34" charset="0"/>
              </a:rPr>
              <a:t>betatron</a:t>
            </a:r>
            <a:r>
              <a:rPr lang="en-US" altLang="de-DE" sz="2000" dirty="0">
                <a:latin typeface="Calibri" panose="020F0502020204030204" pitchFamily="34" charset="0"/>
                <a:cs typeface="Calibri" panose="020F0502020204030204" pitchFamily="34" charset="0"/>
              </a:rPr>
              <a:t> oscillations and</a:t>
            </a:r>
          </a:p>
          <a:p>
            <a:pPr algn="l">
              <a:lnSpc>
                <a:spcPct val="70000"/>
              </a:lnSpc>
            </a:pPr>
            <a:r>
              <a:rPr lang="en-US" altLang="de-DE" sz="2000" dirty="0">
                <a:latin typeface="Calibri" panose="020F0502020204030204" pitchFamily="34" charset="0"/>
                <a:cs typeface="Calibri" panose="020F0502020204030204" pitchFamily="34" charset="0"/>
              </a:rPr>
              <a:t>change of momentum </a:t>
            </a:r>
            <a:r>
              <a:rPr lang="en-US" altLang="de-DE" sz="2000" b="1" i="1" dirty="0">
                <a:latin typeface="Calibri" panose="020F0502020204030204" pitchFamily="34" charset="0"/>
                <a:cs typeface="Calibri" panose="020F0502020204030204" pitchFamily="34" charset="0"/>
              </a:rPr>
              <a:t>p</a:t>
            </a:r>
            <a:r>
              <a:rPr lang="en-US" altLang="de-DE" sz="2000" dirty="0">
                <a:latin typeface="Calibri" panose="020F0502020204030204" pitchFamily="34" charset="0"/>
                <a:cs typeface="Calibri" panose="020F0502020204030204" pitchFamily="34" charset="0"/>
              </a:rPr>
              <a:t> by detuned </a:t>
            </a:r>
            <a:r>
              <a:rPr lang="en-US" altLang="de-DE" sz="2000" dirty="0" err="1">
                <a:latin typeface="Calibri" panose="020F0502020204030204" pitchFamily="34" charset="0"/>
                <a:cs typeface="Calibri" panose="020F0502020204030204" pitchFamily="34" charset="0"/>
              </a:rPr>
              <a:t>rf</a:t>
            </a:r>
            <a:r>
              <a:rPr lang="en-US" altLang="de-DE" sz="2000" dirty="0">
                <a:latin typeface="Calibri" panose="020F0502020204030204" pitchFamily="34" charset="0"/>
                <a:cs typeface="Calibri" panose="020F0502020204030204" pitchFamily="34" charset="0"/>
              </a:rPr>
              <a:t>-cavity:</a:t>
            </a:r>
          </a:p>
          <a:p>
            <a:pPr algn="l">
              <a:lnSpc>
                <a:spcPct val="70000"/>
              </a:lnSpc>
            </a:pPr>
            <a:r>
              <a:rPr lang="en-US" altLang="de-DE" sz="2000" dirty="0">
                <a:latin typeface="Calibri" panose="020F0502020204030204" pitchFamily="34" charset="0"/>
                <a:cs typeface="Calibri" panose="020F0502020204030204" pitchFamily="34" charset="0"/>
              </a:rPr>
              <a:t>  → Tune measurement</a:t>
            </a:r>
          </a:p>
          <a:p>
            <a:pPr algn="l">
              <a:lnSpc>
                <a:spcPct val="70000"/>
              </a:lnSpc>
            </a:pPr>
            <a:r>
              <a:rPr lang="en-US" altLang="de-DE" sz="2000" dirty="0">
                <a:latin typeface="Calibri" panose="020F0502020204030204" pitchFamily="34" charset="0"/>
                <a:cs typeface="Calibri" panose="020F0502020204030204" pitchFamily="34" charset="0"/>
              </a:rPr>
              <a:t>(kick-method, BTF, noise excitation):</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liennummernplatzhalter 1"/>
          <p:cNvSpPr>
            <a:spLocks noGrp="1"/>
          </p:cNvSpPr>
          <p:nvPr>
            <p:ph type="sldNum" sz="quarter" idx="4294967295"/>
          </p:nvPr>
        </p:nvSpPr>
        <p:spPr>
          <a:xfrm>
            <a:off x="0" y="-254650"/>
            <a:ext cx="0" cy="0"/>
          </a:xfrm>
        </p:spPr>
        <p:txBody>
          <a:bodyPr/>
          <a:lstStyle/>
          <a:p>
            <a:pPr>
              <a:defRPr/>
            </a:pPr>
            <a:fld id="{52891ACF-834E-4B7D-86C5-7945CDDD04ED}" type="slidenum">
              <a:rPr lang="en-US">
                <a:latin typeface="Calibri" panose="020F0502020204030204" pitchFamily="34" charset="0"/>
                <a:cs typeface="Calibri" panose="020F0502020204030204" pitchFamily="34" charset="0"/>
              </a:rPr>
              <a:pPr>
                <a:defRPr/>
              </a:pPr>
              <a:t>7</a:t>
            </a:fld>
            <a:endParaRPr lang="en-US">
              <a:latin typeface="Calibri" panose="020F0502020204030204" pitchFamily="34" charset="0"/>
              <a:cs typeface="Calibri" panose="020F0502020204030204" pitchFamily="34" charset="0"/>
            </a:endParaRPr>
          </a:p>
        </p:txBody>
      </p:sp>
      <p:sp>
        <p:nvSpPr>
          <p:cNvPr id="19461" name="Text Box 14"/>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a:latin typeface="Calibri" panose="020F0502020204030204" pitchFamily="34" charset="0"/>
                <a:cs typeface="Calibri" panose="020F0502020204030204" pitchFamily="34" charset="0"/>
              </a:rPr>
              <a:t>Excurse: Properties of Fourier Transformation</a:t>
            </a:r>
            <a:endParaRPr lang="en-US" sz="2200" b="1" dirty="0">
              <a:latin typeface="Calibri" panose="020F0502020204030204" pitchFamily="34" charset="0"/>
              <a:cs typeface="Calibri" panose="020F0502020204030204" pitchFamily="34" charset="0"/>
              <a:sym typeface="Symbol" pitchFamily="18" charset="2"/>
            </a:endParaRPr>
          </a:p>
        </p:txBody>
      </p:sp>
      <mc:AlternateContent xmlns:mc="http://schemas.openxmlformats.org/markup-compatibility/2006" xmlns:a14="http://schemas.microsoft.com/office/drawing/2010/main">
        <mc:Choice Requires="a14">
          <p:sp>
            <p:nvSpPr>
              <p:cNvPr id="387093" name="Text Box 21"/>
              <p:cNvSpPr txBox="1">
                <a:spLocks noChangeArrowheads="1"/>
              </p:cNvSpPr>
              <p:nvPr/>
            </p:nvSpPr>
            <p:spPr bwMode="auto">
              <a:xfrm>
                <a:off x="-1" y="882288"/>
                <a:ext cx="4766554" cy="781881"/>
              </a:xfrm>
              <a:prstGeom prst="rect">
                <a:avLst/>
              </a:prstGeom>
              <a:noFill/>
              <a:ln>
                <a:noFill/>
              </a:ln>
              <a:effectLst/>
              <a:extLst>
                <a:ext uri="{909E8E84-426E-40DD-AFC4-6F175D3DCCD1}">
                  <a14:hiddenFill>
                    <a:solidFill>
                      <a:schemeClr val="accent1"/>
                    </a:solidFill>
                  </a14:hiddenFill>
                </a:ext>
                <a:ext uri="{91240B29-F687-4F45-9708-019B960494DF}">
                  <a14:hiddenLine w="15875" algn="ctr">
                    <a:solidFill>
                      <a:schemeClr val="tx1"/>
                    </a:solidFill>
                    <a:miter lim="800000"/>
                    <a:headEnd/>
                    <a:tailEnd/>
                  </a14:hiddenLine>
                </a:ext>
                <a:ext uri="{AF507438-7753-43E0-B8FC-AC1667EBCBE1}">
                  <a14:hiddenEffects>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b="1" dirty="0">
                    <a:solidFill>
                      <a:srgbClr val="0000FF"/>
                    </a:solidFill>
                    <a:latin typeface="Calibri" panose="020F0502020204030204" pitchFamily="34" charset="0"/>
                    <a:cs typeface="Calibri" panose="020F0502020204030204" pitchFamily="34" charset="0"/>
                  </a:rPr>
                  <a:t>Fourier Transform.: </a:t>
                </a:r>
                <a14:m>
                  <m:oMath xmlns:m="http://schemas.openxmlformats.org/officeDocument/2006/math">
                    <m:acc>
                      <m:accPr>
                        <m:chr m:val="̂"/>
                        <m:ctrlPr>
                          <a:rPr lang="en-GB" sz="1800" i="1" smtClean="0">
                            <a:solidFill>
                              <a:srgbClr val="000000"/>
                            </a:solidFill>
                            <a:latin typeface="Cambria Math" panose="02040503050406030204" pitchFamily="18" charset="0"/>
                          </a:rPr>
                        </m:ctrlPr>
                      </m:accPr>
                      <m:e>
                        <m:r>
                          <a:rPr lang="de-DE" sz="1800" b="0" i="1" smtClean="0">
                            <a:solidFill>
                              <a:srgbClr val="000000"/>
                            </a:solidFill>
                            <a:latin typeface="Cambria Math" panose="02040503050406030204" pitchFamily="18" charset="0"/>
                          </a:rPr>
                          <m:t>𝑓</m:t>
                        </m:r>
                      </m:e>
                    </m:acc>
                    <m:r>
                      <a:rPr lang="en-GB" sz="1800" i="1">
                        <a:solidFill>
                          <a:srgbClr val="000000"/>
                        </a:solidFill>
                        <a:latin typeface="Cambria Math" panose="02040503050406030204" pitchFamily="18" charset="0"/>
                      </a:rPr>
                      <m:t>(</m:t>
                    </m:r>
                    <m:r>
                      <a:rPr lang="en-GB" sz="1800" i="1">
                        <a:solidFill>
                          <a:srgbClr val="000000"/>
                        </a:solidFill>
                        <a:latin typeface="Cambria Math" panose="02040503050406030204" pitchFamily="18" charset="0"/>
                      </a:rPr>
                      <m:t>𝜔</m:t>
                    </m:r>
                    <m:r>
                      <a:rPr lang="en-GB" sz="1800" i="1">
                        <a:solidFill>
                          <a:srgbClr val="000000"/>
                        </a:solidFill>
                        <a:latin typeface="Cambria Math" panose="02040503050406030204" pitchFamily="18" charset="0"/>
                      </a:rPr>
                      <m:t>)≡</m:t>
                    </m:r>
                    <m:nary>
                      <m:naryPr>
                        <m:limLoc m:val="undOvr"/>
                        <m:ctrlPr>
                          <a:rPr lang="en-GB" sz="1800" i="1">
                            <a:solidFill>
                              <a:srgbClr val="000000"/>
                            </a:solidFill>
                            <a:latin typeface="Cambria Math" panose="02040503050406030204" pitchFamily="18" charset="0"/>
                          </a:rPr>
                        </m:ctrlPr>
                      </m:naryPr>
                      <m:sub>
                        <m:r>
                          <a:rPr lang="en-GB" sz="1800" i="1">
                            <a:solidFill>
                              <a:srgbClr val="000000"/>
                            </a:solidFill>
                            <a:latin typeface="Cambria Math" panose="02040503050406030204" pitchFamily="18" charset="0"/>
                          </a:rPr>
                          <m:t>−∞</m:t>
                        </m:r>
                      </m:sub>
                      <m:sup>
                        <m:r>
                          <a:rPr lang="en-GB" sz="1800" i="1">
                            <a:solidFill>
                              <a:srgbClr val="000000"/>
                            </a:solidFill>
                            <a:latin typeface="Cambria Math" panose="02040503050406030204" pitchFamily="18" charset="0"/>
                          </a:rPr>
                          <m:t>∞</m:t>
                        </m:r>
                      </m:sup>
                      <m:e>
                        <m:r>
                          <a:rPr lang="en-GB" sz="1800" i="1">
                            <a:solidFill>
                              <a:srgbClr val="000000"/>
                            </a:solidFill>
                            <a:latin typeface="Cambria Math" panose="02040503050406030204" pitchFamily="18" charset="0"/>
                          </a:rPr>
                          <m:t>𝑓</m:t>
                        </m:r>
                        <m:r>
                          <a:rPr lang="en-GB" sz="1800" i="1">
                            <a:solidFill>
                              <a:srgbClr val="000000"/>
                            </a:solidFill>
                            <a:latin typeface="Cambria Math" panose="02040503050406030204" pitchFamily="18" charset="0"/>
                          </a:rPr>
                          <m:t>(</m:t>
                        </m:r>
                        <m:r>
                          <a:rPr lang="en-GB" sz="1800" i="1">
                            <a:solidFill>
                              <a:srgbClr val="000000"/>
                            </a:solidFill>
                            <a:latin typeface="Cambria Math" panose="02040503050406030204" pitchFamily="18" charset="0"/>
                          </a:rPr>
                          <m:t>𝑡</m:t>
                        </m:r>
                        <m:r>
                          <a:rPr lang="en-GB" sz="1800" i="1">
                            <a:solidFill>
                              <a:srgbClr val="000000"/>
                            </a:solidFill>
                            <a:latin typeface="Cambria Math" panose="02040503050406030204" pitchFamily="18" charset="0"/>
                          </a:rPr>
                          <m:t>)</m:t>
                        </m:r>
                        <m:sSup>
                          <m:sSupPr>
                            <m:ctrlPr>
                              <a:rPr lang="en-GB" sz="1800" i="1">
                                <a:solidFill>
                                  <a:srgbClr val="000000"/>
                                </a:solidFill>
                                <a:latin typeface="Cambria Math" panose="02040503050406030204" pitchFamily="18" charset="0"/>
                              </a:rPr>
                            </m:ctrlPr>
                          </m:sSupPr>
                          <m:e>
                            <m:r>
                              <a:rPr lang="en-GB" sz="1800" i="1">
                                <a:solidFill>
                                  <a:srgbClr val="000000"/>
                                </a:solidFill>
                                <a:latin typeface="Cambria Math" panose="02040503050406030204" pitchFamily="18" charset="0"/>
                              </a:rPr>
                              <m:t>𝑒</m:t>
                            </m:r>
                          </m:e>
                          <m:sup>
                            <m:r>
                              <a:rPr lang="en-GB" sz="1800" i="1">
                                <a:solidFill>
                                  <a:srgbClr val="000000"/>
                                </a:solidFill>
                                <a:latin typeface="Cambria Math" panose="02040503050406030204" pitchFamily="18" charset="0"/>
                              </a:rPr>
                              <m:t>−</m:t>
                            </m:r>
                            <m:r>
                              <a:rPr lang="en-GB" sz="1800" i="1">
                                <a:solidFill>
                                  <a:srgbClr val="000000"/>
                                </a:solidFill>
                                <a:latin typeface="Cambria Math" panose="02040503050406030204" pitchFamily="18" charset="0"/>
                              </a:rPr>
                              <m:t>𝑖</m:t>
                            </m:r>
                            <m:r>
                              <a:rPr lang="en-GB" sz="1800" i="1">
                                <a:solidFill>
                                  <a:srgbClr val="000000"/>
                                </a:solidFill>
                                <a:latin typeface="Cambria Math" panose="02040503050406030204" pitchFamily="18" charset="0"/>
                              </a:rPr>
                              <m:t>𝜔</m:t>
                            </m:r>
                            <m:r>
                              <a:rPr lang="en-GB" sz="1800" i="1">
                                <a:solidFill>
                                  <a:srgbClr val="000000"/>
                                </a:solidFill>
                                <a:latin typeface="Cambria Math" panose="02040503050406030204" pitchFamily="18" charset="0"/>
                              </a:rPr>
                              <m:t>𝑡</m:t>
                            </m:r>
                          </m:sup>
                        </m:sSup>
                        <m:r>
                          <a:rPr lang="en-GB" sz="1800" i="1">
                            <a:solidFill>
                              <a:srgbClr val="000000"/>
                            </a:solidFill>
                            <a:latin typeface="Cambria Math" panose="02040503050406030204" pitchFamily="18" charset="0"/>
                          </a:rPr>
                          <m:t>𝑑𝑡</m:t>
                        </m:r>
                      </m:e>
                    </m:nary>
                  </m:oMath>
                </a14:m>
                <a:endParaRPr lang="en-US" b="1" dirty="0">
                  <a:solidFill>
                    <a:srgbClr val="0000FF"/>
                  </a:solidFill>
                  <a:latin typeface="Calibri" panose="020F0502020204030204" pitchFamily="34" charset="0"/>
                  <a:cs typeface="Calibri" panose="020F0502020204030204" pitchFamily="34" charset="0"/>
                </a:endParaRPr>
              </a:p>
              <a:p>
                <a:pPr algn="l" eaLnBrk="1" hangingPunct="1">
                  <a:spcBef>
                    <a:spcPts val="0"/>
                  </a:spcBef>
                  <a:buFont typeface="Wingdings" pitchFamily="2" charset="2"/>
                  <a:buNone/>
                </a:pPr>
                <a:r>
                  <a:rPr lang="en-US" dirty="0">
                    <a:latin typeface="Calibri" panose="020F0502020204030204" pitchFamily="34" charset="0"/>
                    <a:cs typeface="Calibri" panose="020F0502020204030204" pitchFamily="34" charset="0"/>
                  </a:rPr>
                  <a:t>tech. </a:t>
                </a:r>
                <a:r>
                  <a:rPr lang="en-US" i="1" dirty="0">
                    <a:latin typeface="Calibri" panose="020F0502020204030204" pitchFamily="34" charset="0"/>
                    <a:cs typeface="Calibri" panose="020F0502020204030204" pitchFamily="34" charset="0"/>
                  </a:rPr>
                  <a:t>DFT(f)</a:t>
                </a:r>
                <a:endParaRPr lang="en-US" sz="2200" i="1" dirty="0">
                  <a:solidFill>
                    <a:srgbClr val="3333CC"/>
                  </a:solidFill>
                  <a:latin typeface="Calibri" panose="020F0502020204030204" pitchFamily="34" charset="0"/>
                  <a:cs typeface="Calibri" panose="020F0502020204030204" pitchFamily="34" charset="0"/>
                </a:endParaRPr>
              </a:p>
            </p:txBody>
          </p:sp>
        </mc:Choice>
        <mc:Fallback xmlns="">
          <p:sp>
            <p:nvSpPr>
              <p:cNvPr id="387093" name="Text Box 21"/>
              <p:cNvSpPr txBox="1">
                <a:spLocks noRot="1" noChangeAspect="1" noMove="1" noResize="1" noEditPoints="1" noAdjustHandles="1" noChangeArrowheads="1" noChangeShapeType="1" noTextEdit="1"/>
              </p:cNvSpPr>
              <p:nvPr/>
            </p:nvSpPr>
            <p:spPr bwMode="auto">
              <a:xfrm>
                <a:off x="-1" y="882288"/>
                <a:ext cx="4766554" cy="781881"/>
              </a:xfrm>
              <a:prstGeom prst="rect">
                <a:avLst/>
              </a:prstGeom>
              <a:blipFill>
                <a:blip r:embed="rId3"/>
                <a:stretch>
                  <a:fillRect l="-1023" t="-65625" b="-5937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 Box 21"/>
              <p:cNvSpPr txBox="1">
                <a:spLocks noChangeArrowheads="1"/>
              </p:cNvSpPr>
              <p:nvPr/>
            </p:nvSpPr>
            <p:spPr bwMode="auto">
              <a:xfrm>
                <a:off x="4896543" y="839543"/>
                <a:ext cx="4059153" cy="823495"/>
              </a:xfrm>
              <a:prstGeom prst="rect">
                <a:avLst/>
              </a:prstGeom>
              <a:noFill/>
              <a:ln>
                <a:noFill/>
              </a:ln>
              <a:effectLst/>
              <a:extLst>
                <a:ext uri="{909E8E84-426E-40DD-AFC4-6F175D3DCCD1}">
                  <a14:hiddenFill>
                    <a:solidFill>
                      <a:schemeClr val="accent1"/>
                    </a:solidFill>
                  </a14:hiddenFill>
                </a:ext>
                <a:ext uri="{91240B29-F687-4F45-9708-019B960494DF}">
                  <a14:hiddenLine w="15875" algn="ctr">
                    <a:solidFill>
                      <a:schemeClr val="tx1"/>
                    </a:solidFill>
                    <a:miter lim="800000"/>
                    <a:headEnd/>
                    <a:tailEnd/>
                  </a14:hiddenLine>
                </a:ext>
                <a:ext uri="{AF507438-7753-43E0-B8FC-AC1667EBCBE1}">
                  <a14:hiddenEffects>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b="1" dirty="0">
                    <a:solidFill>
                      <a:srgbClr val="0000FF"/>
                    </a:solidFill>
                    <a:latin typeface="Calibri" panose="020F0502020204030204" pitchFamily="34" charset="0"/>
                    <a:cs typeface="Calibri" panose="020F0502020204030204" pitchFamily="34" charset="0"/>
                  </a:rPr>
                  <a:t>Inv. F. T.: </a:t>
                </a:r>
                <a14:m>
                  <m:oMath xmlns:m="http://schemas.openxmlformats.org/officeDocument/2006/math">
                    <m:r>
                      <a:rPr lang="en-GB" sz="1800" i="1" smtClean="0">
                        <a:solidFill>
                          <a:srgbClr val="000000"/>
                        </a:solidFill>
                        <a:latin typeface="Cambria Math" panose="02040503050406030204" pitchFamily="18" charset="0"/>
                      </a:rPr>
                      <m:t>𝑓</m:t>
                    </m:r>
                    <m:r>
                      <a:rPr lang="en-GB" sz="1800" i="1" smtClean="0">
                        <a:solidFill>
                          <a:srgbClr val="000000"/>
                        </a:solidFill>
                        <a:latin typeface="Cambria Math" panose="02040503050406030204" pitchFamily="18" charset="0"/>
                      </a:rPr>
                      <m:t>(</m:t>
                    </m:r>
                    <m:r>
                      <a:rPr lang="en-GB" sz="1800" i="1" smtClean="0">
                        <a:solidFill>
                          <a:srgbClr val="000000"/>
                        </a:solidFill>
                        <a:latin typeface="Cambria Math" panose="02040503050406030204" pitchFamily="18" charset="0"/>
                      </a:rPr>
                      <m:t>𝑡</m:t>
                    </m:r>
                    <m:r>
                      <a:rPr lang="en-GB" sz="1800" i="1" smtClean="0">
                        <a:solidFill>
                          <a:srgbClr val="000000"/>
                        </a:solidFill>
                        <a:latin typeface="Cambria Math" panose="02040503050406030204" pitchFamily="18" charset="0"/>
                      </a:rPr>
                      <m:t>)≡</m:t>
                    </m:r>
                    <m:f>
                      <m:fPr>
                        <m:ctrlPr>
                          <a:rPr lang="en-GB" sz="1800" i="1">
                            <a:solidFill>
                              <a:srgbClr val="000000"/>
                            </a:solidFill>
                            <a:latin typeface="Cambria Math" panose="02040503050406030204" pitchFamily="18" charset="0"/>
                          </a:rPr>
                        </m:ctrlPr>
                      </m:fPr>
                      <m:num>
                        <m:r>
                          <a:rPr lang="en-GB" sz="1800" i="1">
                            <a:solidFill>
                              <a:srgbClr val="000000"/>
                            </a:solidFill>
                            <a:latin typeface="Cambria Math" panose="02040503050406030204" pitchFamily="18" charset="0"/>
                          </a:rPr>
                          <m:t>1</m:t>
                        </m:r>
                      </m:num>
                      <m:den>
                        <m:r>
                          <a:rPr lang="en-GB" sz="1800" i="1">
                            <a:solidFill>
                              <a:srgbClr val="000000"/>
                            </a:solidFill>
                            <a:latin typeface="Cambria Math" panose="02040503050406030204" pitchFamily="18" charset="0"/>
                          </a:rPr>
                          <m:t>2</m:t>
                        </m:r>
                        <m:r>
                          <a:rPr lang="en-GB" sz="1800" i="1">
                            <a:solidFill>
                              <a:srgbClr val="000000"/>
                            </a:solidFill>
                            <a:latin typeface="Cambria Math" panose="02040503050406030204" pitchFamily="18" charset="0"/>
                          </a:rPr>
                          <m:t>𝜋</m:t>
                        </m:r>
                      </m:den>
                    </m:f>
                    <m:nary>
                      <m:naryPr>
                        <m:limLoc m:val="undOvr"/>
                        <m:ctrlPr>
                          <a:rPr lang="en-GB" sz="1800" i="1">
                            <a:solidFill>
                              <a:srgbClr val="000000"/>
                            </a:solidFill>
                            <a:latin typeface="Cambria Math" panose="02040503050406030204" pitchFamily="18" charset="0"/>
                          </a:rPr>
                        </m:ctrlPr>
                      </m:naryPr>
                      <m:sub>
                        <m:r>
                          <a:rPr lang="en-GB" sz="1800" i="1">
                            <a:solidFill>
                              <a:srgbClr val="000000"/>
                            </a:solidFill>
                            <a:latin typeface="Cambria Math" panose="02040503050406030204" pitchFamily="18" charset="0"/>
                          </a:rPr>
                          <m:t>−∞</m:t>
                        </m:r>
                      </m:sub>
                      <m:sup>
                        <m:r>
                          <a:rPr lang="en-GB" sz="1800" i="1">
                            <a:solidFill>
                              <a:srgbClr val="000000"/>
                            </a:solidFill>
                            <a:latin typeface="Cambria Math" panose="02040503050406030204" pitchFamily="18" charset="0"/>
                          </a:rPr>
                          <m:t>∞</m:t>
                        </m:r>
                      </m:sup>
                      <m:e>
                        <m:acc>
                          <m:accPr>
                            <m:chr m:val="̂"/>
                            <m:ctrlPr>
                              <a:rPr lang="en-GB" sz="1800" i="1" smtClean="0">
                                <a:solidFill>
                                  <a:srgbClr val="000000"/>
                                </a:solidFill>
                                <a:latin typeface="Cambria Math" panose="02040503050406030204" pitchFamily="18" charset="0"/>
                              </a:rPr>
                            </m:ctrlPr>
                          </m:accPr>
                          <m:e>
                            <m:r>
                              <a:rPr lang="de-DE" sz="1800" b="0" i="1" smtClean="0">
                                <a:solidFill>
                                  <a:srgbClr val="000000"/>
                                </a:solidFill>
                                <a:latin typeface="Cambria Math" panose="02040503050406030204" pitchFamily="18" charset="0"/>
                              </a:rPr>
                              <m:t>𝑓</m:t>
                            </m:r>
                          </m:e>
                        </m:acc>
                        <m:r>
                          <a:rPr lang="en-GB" sz="1800" i="1" smtClean="0">
                            <a:solidFill>
                              <a:srgbClr val="000000"/>
                            </a:solidFill>
                            <a:latin typeface="Cambria Math" panose="02040503050406030204" pitchFamily="18" charset="0"/>
                          </a:rPr>
                          <m:t> </m:t>
                        </m:r>
                        <m:r>
                          <a:rPr lang="en-GB" sz="1800" i="1">
                            <a:solidFill>
                              <a:srgbClr val="000000"/>
                            </a:solidFill>
                            <a:latin typeface="Cambria Math" panose="02040503050406030204" pitchFamily="18" charset="0"/>
                          </a:rPr>
                          <m:t>(</m:t>
                        </m:r>
                        <m:r>
                          <a:rPr lang="en-GB" sz="1800" i="1">
                            <a:solidFill>
                              <a:srgbClr val="000000"/>
                            </a:solidFill>
                            <a:latin typeface="Cambria Math" panose="02040503050406030204" pitchFamily="18" charset="0"/>
                          </a:rPr>
                          <m:t>𝜔</m:t>
                        </m:r>
                        <m:r>
                          <a:rPr lang="en-GB" sz="1800" i="1">
                            <a:solidFill>
                              <a:srgbClr val="000000"/>
                            </a:solidFill>
                            <a:latin typeface="Cambria Math" panose="02040503050406030204" pitchFamily="18" charset="0"/>
                          </a:rPr>
                          <m:t>)</m:t>
                        </m:r>
                        <m:sSup>
                          <m:sSupPr>
                            <m:ctrlPr>
                              <a:rPr lang="en-GB" sz="1800" i="1">
                                <a:solidFill>
                                  <a:srgbClr val="000000"/>
                                </a:solidFill>
                                <a:latin typeface="Cambria Math" panose="02040503050406030204" pitchFamily="18" charset="0"/>
                              </a:rPr>
                            </m:ctrlPr>
                          </m:sSupPr>
                          <m:e>
                            <m:r>
                              <a:rPr lang="en-GB" sz="1800" i="1">
                                <a:solidFill>
                                  <a:srgbClr val="000000"/>
                                </a:solidFill>
                                <a:latin typeface="Cambria Math" panose="02040503050406030204" pitchFamily="18" charset="0"/>
                              </a:rPr>
                              <m:t>𝑒</m:t>
                            </m:r>
                          </m:e>
                          <m:sup>
                            <m:r>
                              <a:rPr lang="en-GB" sz="1800" i="1">
                                <a:solidFill>
                                  <a:srgbClr val="000000"/>
                                </a:solidFill>
                                <a:latin typeface="Cambria Math" panose="02040503050406030204" pitchFamily="18" charset="0"/>
                              </a:rPr>
                              <m:t>𝑖</m:t>
                            </m:r>
                            <m:r>
                              <a:rPr lang="en-GB" sz="1800" i="1">
                                <a:solidFill>
                                  <a:srgbClr val="000000"/>
                                </a:solidFill>
                                <a:latin typeface="Cambria Math" panose="02040503050406030204" pitchFamily="18" charset="0"/>
                              </a:rPr>
                              <m:t>𝜔</m:t>
                            </m:r>
                            <m:r>
                              <a:rPr lang="en-GB" sz="1800" i="1">
                                <a:solidFill>
                                  <a:srgbClr val="000000"/>
                                </a:solidFill>
                                <a:latin typeface="Cambria Math" panose="02040503050406030204" pitchFamily="18" charset="0"/>
                              </a:rPr>
                              <m:t>𝑡</m:t>
                            </m:r>
                          </m:sup>
                        </m:sSup>
                        <m:r>
                          <a:rPr lang="en-GB" sz="1800" i="1">
                            <a:solidFill>
                              <a:srgbClr val="000000"/>
                            </a:solidFill>
                            <a:latin typeface="Cambria Math" panose="02040503050406030204" pitchFamily="18" charset="0"/>
                          </a:rPr>
                          <m:t>𝑑</m:t>
                        </m:r>
                        <m:r>
                          <a:rPr lang="en-GB" sz="1800" i="1">
                            <a:solidFill>
                              <a:srgbClr val="000000"/>
                            </a:solidFill>
                            <a:latin typeface="Cambria Math" panose="02040503050406030204" pitchFamily="18" charset="0"/>
                          </a:rPr>
                          <m:t>𝜔</m:t>
                        </m:r>
                      </m:e>
                    </m:nary>
                  </m:oMath>
                </a14:m>
                <a:endParaRPr lang="en-US" b="1" dirty="0">
                  <a:solidFill>
                    <a:srgbClr val="0000FF"/>
                  </a:solidFill>
                  <a:latin typeface="Calibri" panose="020F0502020204030204" pitchFamily="34" charset="0"/>
                  <a:cs typeface="Calibri" panose="020F0502020204030204" pitchFamily="34" charset="0"/>
                </a:endParaRPr>
              </a:p>
              <a:p>
                <a:pPr algn="l" eaLnBrk="1" hangingPunct="1">
                  <a:spcBef>
                    <a:spcPts val="0"/>
                  </a:spcBef>
                  <a:buFont typeface="Wingdings" pitchFamily="2" charset="2"/>
                  <a:buNone/>
                </a:pPr>
                <a:r>
                  <a:rPr lang="en-US" dirty="0">
                    <a:latin typeface="Calibri" panose="020F0502020204030204" pitchFamily="34" charset="0"/>
                    <a:cs typeface="Calibri" panose="020F0502020204030204" pitchFamily="34" charset="0"/>
                  </a:rPr>
                  <a:t>tech. </a:t>
                </a:r>
                <a:r>
                  <a:rPr lang="en-US" i="1" dirty="0">
                    <a:latin typeface="Calibri" panose="020F0502020204030204" pitchFamily="34" charset="0"/>
                    <a:cs typeface="Calibri" panose="020F0502020204030204" pitchFamily="34" charset="0"/>
                  </a:rPr>
                  <a:t>IDFT(f) </a:t>
                </a:r>
                <a:endParaRPr lang="en-US" sz="2200" i="1" dirty="0">
                  <a:solidFill>
                    <a:srgbClr val="3333CC"/>
                  </a:solidFill>
                  <a:latin typeface="Calibri" panose="020F0502020204030204" pitchFamily="34" charset="0"/>
                  <a:cs typeface="Calibri" panose="020F0502020204030204" pitchFamily="34" charset="0"/>
                </a:endParaRPr>
              </a:p>
            </p:txBody>
          </p:sp>
        </mc:Choice>
        <mc:Fallback xmlns="">
          <p:sp>
            <p:nvSpPr>
              <p:cNvPr id="25" name="Text Box 21"/>
              <p:cNvSpPr txBox="1">
                <a:spLocks noRot="1" noChangeAspect="1" noMove="1" noResize="1" noEditPoints="1" noAdjustHandles="1" noChangeArrowheads="1" noChangeShapeType="1" noTextEdit="1"/>
              </p:cNvSpPr>
              <p:nvPr/>
            </p:nvSpPr>
            <p:spPr bwMode="auto">
              <a:xfrm>
                <a:off x="4896543" y="839543"/>
                <a:ext cx="4059153" cy="823495"/>
              </a:xfrm>
              <a:prstGeom prst="rect">
                <a:avLst/>
              </a:prstGeom>
              <a:blipFill>
                <a:blip r:embed="rId4"/>
                <a:stretch>
                  <a:fillRect l="-1201" t="-60000" b="-53333"/>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feld 7"/>
              <p:cNvSpPr txBox="1"/>
              <p:nvPr/>
            </p:nvSpPr>
            <p:spPr>
              <a:xfrm>
                <a:off x="35496" y="1536076"/>
                <a:ext cx="9096436" cy="381195"/>
              </a:xfrm>
              <a:prstGeom prst="rect">
                <a:avLst/>
              </a:prstGeom>
              <a:noFill/>
            </p:spPr>
            <p:txBody>
              <a:bodyPr wrap="square" rtlCol="0">
                <a:spAutoFit/>
              </a:bodyPr>
              <a:lstStyle/>
              <a:p>
                <a:pPr marL="285750" indent="-285750" algn="l">
                  <a:buFont typeface="Symbol"/>
                  <a:buChar char="Þ"/>
                </a:pPr>
                <a:r>
                  <a:rPr lang="en-US" dirty="0">
                    <a:latin typeface="Calibri" panose="020F0502020204030204" pitchFamily="34" charset="0"/>
                    <a:cs typeface="Calibri" panose="020F0502020204030204" pitchFamily="34" charset="0"/>
                    <a:sym typeface="Symbol"/>
                  </a:rPr>
                  <a:t>a process can be described either with </a:t>
                </a:r>
                <a14:m>
                  <m:oMath xmlns:m="http://schemas.openxmlformats.org/officeDocument/2006/math">
                    <m:r>
                      <a:rPr lang="de-DE" b="0" i="1" smtClean="0">
                        <a:latin typeface="Cambria Math" panose="02040503050406030204" pitchFamily="18" charset="0"/>
                        <a:cs typeface="Calibri" panose="020F0502020204030204" pitchFamily="34" charset="0"/>
                        <a:sym typeface="Symbol"/>
                      </a:rPr>
                      <m:t>𝑓</m:t>
                    </m:r>
                    <m:d>
                      <m:dPr>
                        <m:ctrlPr>
                          <a:rPr lang="de-DE" b="0" i="1" smtClean="0">
                            <a:latin typeface="Cambria Math" panose="02040503050406030204" pitchFamily="18" charset="0"/>
                            <a:cs typeface="Calibri" panose="020F0502020204030204" pitchFamily="34" charset="0"/>
                            <a:sym typeface="Symbol"/>
                          </a:rPr>
                        </m:ctrlPr>
                      </m:dPr>
                      <m:e>
                        <m:r>
                          <a:rPr lang="de-DE" b="0" i="1" smtClean="0">
                            <a:latin typeface="Cambria Math" panose="02040503050406030204" pitchFamily="18" charset="0"/>
                            <a:cs typeface="Calibri" panose="020F0502020204030204" pitchFamily="34" charset="0"/>
                            <a:sym typeface="Symbol"/>
                          </a:rPr>
                          <m:t>𝑡</m:t>
                        </m:r>
                      </m:e>
                    </m:d>
                  </m:oMath>
                </a14:m>
                <a:r>
                  <a:rPr lang="en-US" dirty="0">
                    <a:latin typeface="Calibri" panose="020F0502020204030204" pitchFamily="34" charset="0"/>
                    <a:cs typeface="Calibri" panose="020F0502020204030204" pitchFamily="34" charset="0"/>
                    <a:sym typeface="Symbol"/>
                  </a:rPr>
                  <a:t> </a:t>
                </a:r>
                <a:r>
                  <a:rPr lang="en-US" b="1" dirty="0">
                    <a:latin typeface="Calibri" panose="020F0502020204030204" pitchFamily="34" charset="0"/>
                    <a:cs typeface="Calibri" panose="020F0502020204030204" pitchFamily="34" charset="0"/>
                    <a:sym typeface="Symbol"/>
                  </a:rPr>
                  <a:t>time domain</a:t>
                </a:r>
                <a:r>
                  <a:rPr lang="en-US" dirty="0">
                    <a:latin typeface="Calibri" panose="020F0502020204030204" pitchFamily="34" charset="0"/>
                    <a:cs typeface="Calibri" panose="020F0502020204030204" pitchFamily="34" charset="0"/>
                    <a:sym typeface="Symbol"/>
                  </a:rPr>
                  <a:t>’ or </a:t>
                </a:r>
                <a14:m>
                  <m:oMath xmlns:m="http://schemas.openxmlformats.org/officeDocument/2006/math">
                    <m:acc>
                      <m:accPr>
                        <m:chr m:val="̃"/>
                        <m:ctrlPr>
                          <a:rPr lang="en-US" i="1" smtClean="0">
                            <a:latin typeface="Cambria Math" panose="02040503050406030204" pitchFamily="18" charset="0"/>
                            <a:cs typeface="Calibri" panose="020F0502020204030204" pitchFamily="34" charset="0"/>
                            <a:sym typeface="Symbol"/>
                          </a:rPr>
                        </m:ctrlPr>
                      </m:accPr>
                      <m:e>
                        <m:r>
                          <a:rPr lang="de-DE" b="0" i="1" smtClean="0">
                            <a:latin typeface="Cambria Math" panose="02040503050406030204" pitchFamily="18" charset="0"/>
                            <a:cs typeface="Calibri" panose="020F0502020204030204" pitchFamily="34" charset="0"/>
                            <a:sym typeface="Symbol"/>
                          </a:rPr>
                          <m:t>𝑓</m:t>
                        </m:r>
                      </m:e>
                    </m:acc>
                    <m:r>
                      <a:rPr lang="de-DE" b="0" i="1" smtClean="0">
                        <a:latin typeface="Cambria Math" panose="02040503050406030204" pitchFamily="18" charset="0"/>
                        <a:cs typeface="Calibri" panose="020F0502020204030204" pitchFamily="34" charset="0"/>
                        <a:sym typeface="Symbol"/>
                      </a:rPr>
                      <m:t>(</m:t>
                    </m:r>
                    <m:r>
                      <a:rPr lang="de-DE" b="0" i="1" smtClean="0">
                        <a:latin typeface="Cambria Math" panose="02040503050406030204" pitchFamily="18" charset="0"/>
                        <a:ea typeface="Cambria Math" panose="02040503050406030204" pitchFamily="18" charset="0"/>
                        <a:cs typeface="Calibri" panose="020F0502020204030204" pitchFamily="34" charset="0"/>
                        <a:sym typeface="Symbol"/>
                      </a:rPr>
                      <m:t>𝜔</m:t>
                    </m:r>
                    <m:r>
                      <a:rPr lang="de-DE" b="0" i="1" smtClean="0">
                        <a:latin typeface="Cambria Math" panose="02040503050406030204" pitchFamily="18" charset="0"/>
                        <a:ea typeface="Cambria Math" panose="02040503050406030204" pitchFamily="18" charset="0"/>
                        <a:cs typeface="Calibri" panose="020F0502020204030204" pitchFamily="34" charset="0"/>
                        <a:sym typeface="Symbol"/>
                      </a:rPr>
                      <m:t>)</m:t>
                    </m:r>
                  </m:oMath>
                </a14:m>
                <a:r>
                  <a:rPr lang="en-US" dirty="0">
                    <a:latin typeface="Calibri" panose="020F0502020204030204" pitchFamily="34" charset="0"/>
                    <a:cs typeface="Calibri" panose="020F0502020204030204" pitchFamily="34" charset="0"/>
                    <a:sym typeface="Symbol"/>
                  </a:rPr>
                  <a:t>  ‘</a:t>
                </a:r>
                <a:r>
                  <a:rPr lang="en-US" b="1" dirty="0">
                    <a:latin typeface="Calibri" panose="020F0502020204030204" pitchFamily="34" charset="0"/>
                    <a:cs typeface="Calibri" panose="020F0502020204030204" pitchFamily="34" charset="0"/>
                    <a:sym typeface="Symbol"/>
                  </a:rPr>
                  <a:t>frequency domain</a:t>
                </a:r>
                <a:r>
                  <a:rPr lang="en-US" dirty="0">
                    <a:latin typeface="Calibri" panose="020F0502020204030204" pitchFamily="34" charset="0"/>
                    <a:cs typeface="Calibri" panose="020F0502020204030204" pitchFamily="34" charset="0"/>
                    <a:sym typeface="Symbol"/>
                  </a:rPr>
                  <a:t>’</a:t>
                </a:r>
              </a:p>
            </p:txBody>
          </p:sp>
        </mc:Choice>
        <mc:Fallback xmlns="">
          <p:sp>
            <p:nvSpPr>
              <p:cNvPr id="8" name="Textfeld 7"/>
              <p:cNvSpPr txBox="1">
                <a:spLocks noRot="1" noChangeAspect="1" noMove="1" noResize="1" noEditPoints="1" noAdjustHandles="1" noChangeArrowheads="1" noChangeShapeType="1" noTextEdit="1"/>
              </p:cNvSpPr>
              <p:nvPr/>
            </p:nvSpPr>
            <p:spPr>
              <a:xfrm>
                <a:off x="35496" y="1536076"/>
                <a:ext cx="9096436" cy="381195"/>
              </a:xfrm>
              <a:prstGeom prst="rect">
                <a:avLst/>
              </a:prstGeom>
              <a:blipFill>
                <a:blip r:embed="rId5"/>
                <a:stretch>
                  <a:fillRect l="-603" t="-9524" b="-2381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feld 16"/>
              <p:cNvSpPr txBox="1"/>
              <p:nvPr/>
            </p:nvSpPr>
            <p:spPr>
              <a:xfrm>
                <a:off x="35496" y="2168007"/>
                <a:ext cx="9007004" cy="1319015"/>
              </a:xfrm>
              <a:prstGeom prst="rect">
                <a:avLst/>
              </a:prstGeom>
              <a:noFill/>
            </p:spPr>
            <p:txBody>
              <a:bodyPr wrap="square" rtlCol="0">
                <a:spAutoFit/>
              </a:bodyPr>
              <a:lstStyle/>
              <a:p>
                <a:pPr algn="l"/>
                <a:r>
                  <a:rPr lang="en-US" b="1" dirty="0">
                    <a:solidFill>
                      <a:srgbClr val="0000FF"/>
                    </a:solidFill>
                    <a:latin typeface="Calibri" panose="020F0502020204030204" pitchFamily="34" charset="0"/>
                    <a:cs typeface="Calibri" panose="020F0502020204030204" pitchFamily="34" charset="0"/>
                  </a:rPr>
                  <a:t>Similarity Law: </a:t>
                </a:r>
                <a:r>
                  <a:rPr lang="en-US" dirty="0">
                    <a:latin typeface="Calibri" panose="020F0502020204030204" pitchFamily="34" charset="0"/>
                    <a:cs typeface="Calibri" panose="020F0502020204030204" pitchFamily="34" charset="0"/>
                  </a:rPr>
                  <a:t>For </a:t>
                </a:r>
                <a:r>
                  <a:rPr lang="en-US" sz="2000" i="1" dirty="0">
                    <a:latin typeface="Calibri" panose="020F0502020204030204" pitchFamily="34" charset="0"/>
                    <a:cs typeface="Calibri" panose="020F0502020204030204" pitchFamily="34" charset="0"/>
                  </a:rPr>
                  <a:t>a </a:t>
                </a:r>
                <a:r>
                  <a:rPr lang="en-US" sz="2000" i="1" dirty="0">
                    <a:latin typeface="Calibri" panose="020F0502020204030204" pitchFamily="34" charset="0"/>
                    <a:cs typeface="Calibri" panose="020F0502020204030204" pitchFamily="34" charset="0"/>
                    <a:sym typeface="Symbol"/>
                  </a:rPr>
                  <a:t> </a:t>
                </a:r>
                <a:r>
                  <a:rPr lang="en-US" i="1" dirty="0">
                    <a:latin typeface="Calibri" panose="020F0502020204030204" pitchFamily="34" charset="0"/>
                    <a:cs typeface="Calibri" panose="020F0502020204030204" pitchFamily="34" charset="0"/>
                    <a:sym typeface="Symbol"/>
                  </a:rPr>
                  <a:t>0</a:t>
                </a:r>
                <a:r>
                  <a:rPr lang="en-US" b="1" i="1" dirty="0">
                    <a:latin typeface="Calibri" panose="020F0502020204030204" pitchFamily="34" charset="0"/>
                    <a:cs typeface="Calibri" panose="020F0502020204030204" pitchFamily="34" charset="0"/>
                    <a:sym typeface="Symbol"/>
                  </a:rPr>
                  <a:t> </a:t>
                </a:r>
                <a:r>
                  <a:rPr lang="en-US" dirty="0">
                    <a:latin typeface="Calibri" panose="020F0502020204030204" pitchFamily="34" charset="0"/>
                    <a:cs typeface="Calibri" panose="020F0502020204030204" pitchFamily="34" charset="0"/>
                    <a:sym typeface="Symbol"/>
                  </a:rPr>
                  <a:t>it is for </a:t>
                </a:r>
                <a14:m>
                  <m:oMath xmlns:m="http://schemas.openxmlformats.org/officeDocument/2006/math">
                    <m:r>
                      <a:rPr lang="de-DE" b="0" i="1" smtClean="0">
                        <a:latin typeface="Cambria Math" panose="02040503050406030204" pitchFamily="18" charset="0"/>
                        <a:cs typeface="Calibri" panose="020F0502020204030204" pitchFamily="34" charset="0"/>
                        <a:sym typeface="Symbol"/>
                      </a:rPr>
                      <m:t>𝑓</m:t>
                    </m:r>
                    <m:d>
                      <m:dPr>
                        <m:ctrlPr>
                          <a:rPr lang="de-DE" b="0" i="1" smtClean="0">
                            <a:latin typeface="Cambria Math" panose="02040503050406030204" pitchFamily="18" charset="0"/>
                            <a:cs typeface="Calibri" panose="020F0502020204030204" pitchFamily="34" charset="0"/>
                            <a:sym typeface="Symbol"/>
                          </a:rPr>
                        </m:ctrlPr>
                      </m:dPr>
                      <m:e>
                        <m:r>
                          <a:rPr lang="de-DE" b="0" i="1" smtClean="0">
                            <a:latin typeface="Cambria Math" panose="02040503050406030204" pitchFamily="18" charset="0"/>
                            <a:cs typeface="Calibri" panose="020F0502020204030204" pitchFamily="34" charset="0"/>
                            <a:sym typeface="Symbol"/>
                          </a:rPr>
                          <m:t>𝑎𝑡</m:t>
                        </m:r>
                      </m:e>
                    </m:d>
                  </m:oMath>
                </a14:m>
                <a:r>
                  <a:rPr lang="en-US" sz="2000" dirty="0">
                    <a:latin typeface="Calibri" panose="020F0502020204030204" pitchFamily="34" charset="0"/>
                    <a:cs typeface="Calibri" panose="020F0502020204030204" pitchFamily="34" charset="0"/>
                    <a:sym typeface="Symbol"/>
                  </a:rPr>
                  <a:t>: </a:t>
                </a:r>
                <a14:m>
                  <m:oMath xmlns:m="http://schemas.openxmlformats.org/officeDocument/2006/math">
                    <m:r>
                      <a:rPr lang="en-GB" sz="2000" i="1" smtClean="0">
                        <a:solidFill>
                          <a:srgbClr val="000000"/>
                        </a:solidFill>
                        <a:latin typeface="Cambria Math" panose="02040503050406030204" pitchFamily="18" charset="0"/>
                      </a:rPr>
                      <m:t>|1/</m:t>
                    </m:r>
                    <m:r>
                      <a:rPr lang="en-GB" sz="2000" i="1" smtClean="0">
                        <a:solidFill>
                          <a:srgbClr val="000000"/>
                        </a:solidFill>
                        <a:latin typeface="Cambria Math" panose="02040503050406030204" pitchFamily="18" charset="0"/>
                      </a:rPr>
                      <m:t>𝑎</m:t>
                    </m:r>
                    <m:r>
                      <a:rPr lang="en-GB" sz="2000" i="1" smtClean="0">
                        <a:solidFill>
                          <a:srgbClr val="000000"/>
                        </a:solidFill>
                        <a:latin typeface="Cambria Math" panose="02040503050406030204" pitchFamily="18" charset="0"/>
                      </a:rPr>
                      <m:t>|⋅</m:t>
                    </m:r>
                    <m:acc>
                      <m:accPr>
                        <m:chr m:val="̂"/>
                        <m:ctrlPr>
                          <a:rPr lang="en-GB" sz="2000" i="1" smtClean="0">
                            <a:solidFill>
                              <a:srgbClr val="000000"/>
                            </a:solidFill>
                            <a:latin typeface="Cambria Math" panose="02040503050406030204" pitchFamily="18" charset="0"/>
                          </a:rPr>
                        </m:ctrlPr>
                      </m:accPr>
                      <m:e>
                        <m:r>
                          <a:rPr lang="de-DE" sz="2000" b="0" i="1" smtClean="0">
                            <a:solidFill>
                              <a:srgbClr val="000000"/>
                            </a:solidFill>
                            <a:latin typeface="Cambria Math" panose="02040503050406030204" pitchFamily="18" charset="0"/>
                          </a:rPr>
                          <m:t>𝑓</m:t>
                        </m:r>
                      </m:e>
                    </m:acc>
                    <m:r>
                      <a:rPr lang="en-GB" sz="2000" i="1" smtClean="0">
                        <a:solidFill>
                          <a:srgbClr val="000000"/>
                        </a:solidFill>
                        <a:latin typeface="Cambria Math" panose="02040503050406030204" pitchFamily="18" charset="0"/>
                      </a:rPr>
                      <m:t> </m:t>
                    </m:r>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𝜔</m:t>
                    </m:r>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𝑎</m:t>
                    </m:r>
                    <m:r>
                      <a:rPr lang="en-GB" sz="2000" i="1">
                        <a:solidFill>
                          <a:srgbClr val="000000"/>
                        </a:solidFill>
                        <a:latin typeface="Cambria Math" panose="02040503050406030204" pitchFamily="18" charset="0"/>
                      </a:rPr>
                      <m:t>)=</m:t>
                    </m:r>
                    <m:nary>
                      <m:naryPr>
                        <m:limLoc m:val="undOvr"/>
                        <m:ctrlPr>
                          <a:rPr lang="en-GB" sz="2000" i="1">
                            <a:solidFill>
                              <a:srgbClr val="000000"/>
                            </a:solidFill>
                            <a:latin typeface="Cambria Math" panose="02040503050406030204" pitchFamily="18" charset="0"/>
                          </a:rPr>
                        </m:ctrlPr>
                      </m:naryPr>
                      <m:sub>
                        <m:r>
                          <a:rPr lang="en-GB" sz="2000" i="1">
                            <a:solidFill>
                              <a:srgbClr val="000000"/>
                            </a:solidFill>
                            <a:latin typeface="Cambria Math" panose="02040503050406030204" pitchFamily="18" charset="0"/>
                          </a:rPr>
                          <m:t>−∞</m:t>
                        </m:r>
                      </m:sub>
                      <m:sup>
                        <m:r>
                          <a:rPr lang="en-GB" sz="2000" i="1">
                            <a:solidFill>
                              <a:srgbClr val="000000"/>
                            </a:solidFill>
                            <a:latin typeface="Cambria Math" panose="02040503050406030204" pitchFamily="18" charset="0"/>
                          </a:rPr>
                          <m:t>∞</m:t>
                        </m:r>
                      </m:sup>
                      <m:e>
                        <m:r>
                          <a:rPr lang="en-GB" sz="2000" i="1">
                            <a:solidFill>
                              <a:srgbClr val="000000"/>
                            </a:solidFill>
                            <a:latin typeface="Cambria Math" panose="02040503050406030204" pitchFamily="18" charset="0"/>
                          </a:rPr>
                          <m:t>𝑓</m:t>
                        </m:r>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𝑎𝑡</m:t>
                        </m:r>
                        <m:r>
                          <a:rPr lang="en-GB" sz="2000" i="1">
                            <a:solidFill>
                              <a:srgbClr val="000000"/>
                            </a:solidFill>
                            <a:latin typeface="Cambria Math" panose="02040503050406030204" pitchFamily="18" charset="0"/>
                          </a:rPr>
                          <m:t>)</m:t>
                        </m:r>
                        <m:sSup>
                          <m:sSupPr>
                            <m:ctrlPr>
                              <a:rPr lang="en-GB" sz="2000" i="1">
                                <a:solidFill>
                                  <a:srgbClr val="000000"/>
                                </a:solidFill>
                                <a:latin typeface="Cambria Math" panose="02040503050406030204" pitchFamily="18" charset="0"/>
                              </a:rPr>
                            </m:ctrlPr>
                          </m:sSupPr>
                          <m:e>
                            <m:r>
                              <a:rPr lang="en-GB" sz="2000" i="1">
                                <a:solidFill>
                                  <a:srgbClr val="000000"/>
                                </a:solidFill>
                                <a:latin typeface="Cambria Math" panose="02040503050406030204" pitchFamily="18" charset="0"/>
                              </a:rPr>
                              <m:t>𝑒</m:t>
                            </m:r>
                          </m:e>
                          <m:sup>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𝑖</m:t>
                            </m:r>
                            <m:r>
                              <a:rPr lang="en-GB" sz="2000" i="1">
                                <a:solidFill>
                                  <a:srgbClr val="000000"/>
                                </a:solidFill>
                                <a:latin typeface="Cambria Math" panose="02040503050406030204" pitchFamily="18" charset="0"/>
                              </a:rPr>
                              <m:t>𝜔</m:t>
                            </m:r>
                            <m:r>
                              <a:rPr lang="en-GB" sz="2000" i="1">
                                <a:solidFill>
                                  <a:srgbClr val="000000"/>
                                </a:solidFill>
                                <a:latin typeface="Cambria Math" panose="02040503050406030204" pitchFamily="18" charset="0"/>
                              </a:rPr>
                              <m:t>𝑡</m:t>
                            </m:r>
                          </m:sup>
                        </m:sSup>
                        <m:r>
                          <a:rPr lang="en-GB" sz="2000" i="1">
                            <a:solidFill>
                              <a:srgbClr val="000000"/>
                            </a:solidFill>
                            <a:latin typeface="Cambria Math" panose="02040503050406030204" pitchFamily="18" charset="0"/>
                          </a:rPr>
                          <m:t>𝑑𝑡</m:t>
                        </m:r>
                      </m:e>
                    </m:nary>
                  </m:oMath>
                </a14:m>
                <a:r>
                  <a:rPr lang="en-US" sz="2000" dirty="0">
                    <a:latin typeface="Calibri" panose="020F0502020204030204" pitchFamily="34" charset="0"/>
                    <a:cs typeface="Calibri" panose="020F0502020204030204" pitchFamily="34" charset="0"/>
                    <a:sym typeface="Symbol"/>
                  </a:rPr>
                  <a:t> </a:t>
                </a:r>
              </a:p>
              <a:p>
                <a:pPr marL="285750" indent="-285750" algn="l">
                  <a:buFont typeface="Symbol"/>
                  <a:buChar char="®"/>
                </a:pPr>
                <a:r>
                  <a:rPr lang="en-US" dirty="0">
                    <a:latin typeface="Calibri" panose="020F0502020204030204" pitchFamily="34" charset="0"/>
                    <a:cs typeface="Calibri" panose="020F0502020204030204" pitchFamily="34" charset="0"/>
                    <a:sym typeface="Symbol"/>
                  </a:rPr>
                  <a:t>the properties can be scaled to any frequency range;  ‘shorter time signal has wider FT’ , e.g. Gaussian  </a:t>
                </a:r>
                <a14:m>
                  <m:oMath xmlns:m="http://schemas.openxmlformats.org/officeDocument/2006/math">
                    <m:r>
                      <a:rPr lang="de-DE" b="0" i="1" smtClean="0">
                        <a:latin typeface="Cambria Math"/>
                        <a:sym typeface="Symbol"/>
                      </a:rPr>
                      <m:t>𝑓</m:t>
                    </m:r>
                    <m:d>
                      <m:dPr>
                        <m:ctrlPr>
                          <a:rPr lang="de-DE" b="0" i="1" smtClean="0">
                            <a:latin typeface="Cambria Math" panose="02040503050406030204" pitchFamily="18" charset="0"/>
                            <a:sym typeface="Symbol"/>
                          </a:rPr>
                        </m:ctrlPr>
                      </m:dPr>
                      <m:e>
                        <m:r>
                          <a:rPr lang="de-DE" b="0" i="1" smtClean="0">
                            <a:latin typeface="Cambria Math"/>
                            <a:sym typeface="Symbol"/>
                          </a:rPr>
                          <m:t>𝑡</m:t>
                        </m:r>
                      </m:e>
                    </m:d>
                    <m:r>
                      <a:rPr lang="de-DE" b="0" i="1" smtClean="0">
                        <a:latin typeface="Cambria Math"/>
                        <a:sym typeface="Symbol"/>
                      </a:rPr>
                      <m:t>=</m:t>
                    </m:r>
                    <m:r>
                      <m:rPr>
                        <m:sty m:val="p"/>
                      </m:rPr>
                      <a:rPr lang="de-DE" b="0" i="0" smtClean="0">
                        <a:latin typeface="Cambria Math"/>
                        <a:sym typeface="Symbol"/>
                      </a:rPr>
                      <m:t>exp</m:t>
                    </m:r>
                    <m:r>
                      <a:rPr lang="de-DE" b="0" i="0" smtClean="0">
                        <a:latin typeface="Cambria Math"/>
                        <a:sym typeface="Symbol"/>
                      </a:rPr>
                      <m:t> </m:t>
                    </m:r>
                    <m:d>
                      <m:dPr>
                        <m:ctrlPr>
                          <a:rPr lang="de-DE" b="0" i="1" smtClean="0">
                            <a:latin typeface="Cambria Math" panose="02040503050406030204" pitchFamily="18" charset="0"/>
                            <a:sym typeface="Symbol"/>
                          </a:rPr>
                        </m:ctrlPr>
                      </m:dPr>
                      <m:e>
                        <m:r>
                          <a:rPr lang="de-DE" i="1">
                            <a:latin typeface="Cambria Math"/>
                            <a:sym typeface="Symbol"/>
                          </a:rPr>
                          <m:t>−</m:t>
                        </m:r>
                        <m:box>
                          <m:boxPr>
                            <m:ctrlPr>
                              <a:rPr lang="de-DE" i="1">
                                <a:latin typeface="Cambria Math" panose="02040503050406030204" pitchFamily="18" charset="0"/>
                                <a:sym typeface="Symbol"/>
                              </a:rPr>
                            </m:ctrlPr>
                          </m:boxPr>
                          <m:e>
                            <m:argPr>
                              <m:argSz m:val="-1"/>
                            </m:argPr>
                            <m:f>
                              <m:fPr>
                                <m:ctrlPr>
                                  <a:rPr lang="de-DE" i="1">
                                    <a:latin typeface="Cambria Math" panose="02040503050406030204" pitchFamily="18" charset="0"/>
                                    <a:sym typeface="Symbol"/>
                                  </a:rPr>
                                </m:ctrlPr>
                              </m:fPr>
                              <m:num>
                                <m:sSup>
                                  <m:sSupPr>
                                    <m:ctrlPr>
                                      <a:rPr lang="de-DE" i="1">
                                        <a:latin typeface="Cambria Math" panose="02040503050406030204" pitchFamily="18" charset="0"/>
                                        <a:sym typeface="Symbol"/>
                                      </a:rPr>
                                    </m:ctrlPr>
                                  </m:sSupPr>
                                  <m:e>
                                    <m:r>
                                      <a:rPr lang="de-DE" i="1">
                                        <a:latin typeface="Cambria Math"/>
                                        <a:sym typeface="Symbol"/>
                                      </a:rPr>
                                      <m:t>𝑡</m:t>
                                    </m:r>
                                  </m:e>
                                  <m:sup>
                                    <m:r>
                                      <a:rPr lang="de-DE" i="1">
                                        <a:latin typeface="Cambria Math"/>
                                        <a:sym typeface="Symbol"/>
                                      </a:rPr>
                                      <m:t>2</m:t>
                                    </m:r>
                                  </m:sup>
                                </m:sSup>
                              </m:num>
                              <m:den>
                                <m:r>
                                  <a:rPr lang="de-DE" i="1">
                                    <a:latin typeface="Cambria Math"/>
                                    <a:sym typeface="Symbol"/>
                                  </a:rPr>
                                  <m:t>2 </m:t>
                                </m:r>
                                <m:sSup>
                                  <m:sSupPr>
                                    <m:ctrlPr>
                                      <a:rPr lang="de-DE" i="1">
                                        <a:latin typeface="Cambria Math" panose="02040503050406030204" pitchFamily="18" charset="0"/>
                                        <a:sym typeface="Symbol"/>
                                      </a:rPr>
                                    </m:ctrlPr>
                                  </m:sSupPr>
                                  <m:e>
                                    <m:sSub>
                                      <m:sSubPr>
                                        <m:ctrlPr>
                                          <a:rPr lang="de-DE" i="1">
                                            <a:latin typeface="Cambria Math" panose="02040503050406030204" pitchFamily="18" charset="0"/>
                                            <a:sym typeface="Symbol"/>
                                          </a:rPr>
                                        </m:ctrlPr>
                                      </m:sSubPr>
                                      <m:e>
                                        <m:r>
                                          <a:rPr lang="de-DE" i="1">
                                            <a:latin typeface="Cambria Math"/>
                                            <a:ea typeface="Cambria Math"/>
                                            <a:sym typeface="Symbol"/>
                                          </a:rPr>
                                          <m:t>𝜎</m:t>
                                        </m:r>
                                      </m:e>
                                      <m:sub>
                                        <m:r>
                                          <a:rPr lang="de-DE" i="1">
                                            <a:latin typeface="Cambria Math"/>
                                            <a:sym typeface="Symbol"/>
                                          </a:rPr>
                                          <m:t>𝑡</m:t>
                                        </m:r>
                                      </m:sub>
                                    </m:sSub>
                                  </m:e>
                                  <m:sup>
                                    <m:r>
                                      <a:rPr lang="de-DE" i="1">
                                        <a:latin typeface="Cambria Math"/>
                                        <a:sym typeface="Symbol"/>
                                      </a:rPr>
                                      <m:t>2</m:t>
                                    </m:r>
                                  </m:sup>
                                </m:sSup>
                              </m:den>
                            </m:f>
                          </m:e>
                        </m:box>
                      </m:e>
                    </m:d>
                    <m:r>
                      <a:rPr lang="de-DE" b="0" i="0" smtClean="0">
                        <a:latin typeface="Cambria Math"/>
                        <a:sym typeface="Symbol"/>
                      </a:rPr>
                      <m:t> </m:t>
                    </m:r>
                  </m:oMath>
                </a14:m>
                <a:r>
                  <a:rPr lang="en-US" dirty="0">
                    <a:latin typeface="Calibri" panose="020F0502020204030204" pitchFamily="34" charset="0"/>
                    <a:cs typeface="Calibri" panose="020F0502020204030204" pitchFamily="34" charset="0"/>
                    <a:sym typeface="Symbol"/>
                  </a:rPr>
                  <a:t> </a:t>
                </a:r>
                <a14:m>
                  <m:oMath xmlns:m="http://schemas.openxmlformats.org/officeDocument/2006/math">
                    <m:acc>
                      <m:accPr>
                        <m:chr m:val="̃"/>
                        <m:ctrlPr>
                          <a:rPr lang="en-US" i="1" smtClean="0">
                            <a:latin typeface="Cambria Math" panose="02040503050406030204" pitchFamily="18" charset="0"/>
                            <a:sym typeface="Symbol"/>
                          </a:rPr>
                        </m:ctrlPr>
                      </m:accPr>
                      <m:e>
                        <m:r>
                          <a:rPr lang="de-DE" b="0" i="1" smtClean="0">
                            <a:latin typeface="Cambria Math"/>
                            <a:sym typeface="Symbol"/>
                          </a:rPr>
                          <m:t>𝑓</m:t>
                        </m:r>
                      </m:e>
                    </m:acc>
                    <m:d>
                      <m:dPr>
                        <m:ctrlPr>
                          <a:rPr lang="de-DE" b="0" i="1" smtClean="0">
                            <a:latin typeface="Cambria Math" panose="02040503050406030204" pitchFamily="18" charset="0"/>
                            <a:sym typeface="Symbol"/>
                          </a:rPr>
                        </m:ctrlPr>
                      </m:dPr>
                      <m:e>
                        <m:r>
                          <m:rPr>
                            <m:sty m:val="p"/>
                          </m:rPr>
                          <a:rPr lang="en-US" dirty="0">
                            <a:latin typeface="Cambria Math"/>
                            <a:ea typeface="Cambria Math"/>
                            <a:sym typeface="Symbol"/>
                          </a:rPr>
                          <m:t>ω</m:t>
                        </m:r>
                      </m:e>
                    </m:d>
                    <m:r>
                      <a:rPr lang="de-DE" b="0" i="0" dirty="0" smtClean="0">
                        <a:latin typeface="Cambria Math"/>
                        <a:ea typeface="Cambria Math"/>
                        <a:sym typeface="Symbol"/>
                      </a:rPr>
                      <m:t>=</m:t>
                    </m:r>
                    <m:r>
                      <m:rPr>
                        <m:sty m:val="p"/>
                      </m:rPr>
                      <a:rPr lang="de-DE">
                        <a:latin typeface="Cambria Math"/>
                        <a:sym typeface="Symbol"/>
                      </a:rPr>
                      <m:t>exp</m:t>
                    </m:r>
                    <m:r>
                      <a:rPr lang="de-DE">
                        <a:latin typeface="Cambria Math"/>
                        <a:sym typeface="Symbol"/>
                      </a:rPr>
                      <m:t> </m:t>
                    </m:r>
                    <m:d>
                      <m:dPr>
                        <m:ctrlPr>
                          <a:rPr lang="de-DE" i="1">
                            <a:latin typeface="Cambria Math" panose="02040503050406030204" pitchFamily="18" charset="0"/>
                            <a:sym typeface="Symbol"/>
                          </a:rPr>
                        </m:ctrlPr>
                      </m:dPr>
                      <m:e>
                        <m:r>
                          <a:rPr lang="de-DE" i="1">
                            <a:latin typeface="Cambria Math"/>
                            <a:sym typeface="Symbol"/>
                          </a:rPr>
                          <m:t>−</m:t>
                        </m:r>
                        <m:box>
                          <m:boxPr>
                            <m:ctrlPr>
                              <a:rPr lang="de-DE" i="1">
                                <a:latin typeface="Cambria Math" panose="02040503050406030204" pitchFamily="18" charset="0"/>
                                <a:sym typeface="Symbol"/>
                              </a:rPr>
                            </m:ctrlPr>
                          </m:boxPr>
                          <m:e>
                            <m:argPr>
                              <m:argSz m:val="-1"/>
                            </m:argPr>
                            <m:f>
                              <m:fPr>
                                <m:ctrlPr>
                                  <a:rPr lang="de-DE" i="1">
                                    <a:latin typeface="Cambria Math" panose="02040503050406030204" pitchFamily="18" charset="0"/>
                                    <a:sym typeface="Symbol"/>
                                  </a:rPr>
                                </m:ctrlPr>
                              </m:fPr>
                              <m:num>
                                <m:sSup>
                                  <m:sSupPr>
                                    <m:ctrlPr>
                                      <a:rPr lang="de-DE" i="1">
                                        <a:latin typeface="Cambria Math" panose="02040503050406030204" pitchFamily="18" charset="0"/>
                                        <a:sym typeface="Symbol"/>
                                      </a:rPr>
                                    </m:ctrlPr>
                                  </m:sSupPr>
                                  <m:e>
                                    <m:r>
                                      <a:rPr lang="de-DE" i="1" smtClean="0">
                                        <a:latin typeface="Cambria Math"/>
                                        <a:ea typeface="Cambria Math"/>
                                        <a:sym typeface="Symbol"/>
                                      </a:rPr>
                                      <m:t>𝜔</m:t>
                                    </m:r>
                                  </m:e>
                                  <m:sup>
                                    <m:r>
                                      <a:rPr lang="de-DE" i="1">
                                        <a:latin typeface="Cambria Math"/>
                                        <a:sym typeface="Symbol"/>
                                      </a:rPr>
                                      <m:t>2</m:t>
                                    </m:r>
                                  </m:sup>
                                </m:sSup>
                              </m:num>
                              <m:den>
                                <m:r>
                                  <a:rPr lang="de-DE" i="1">
                                    <a:latin typeface="Cambria Math"/>
                                    <a:sym typeface="Symbol"/>
                                  </a:rPr>
                                  <m:t>2 </m:t>
                                </m:r>
                                <m:sSup>
                                  <m:sSupPr>
                                    <m:ctrlPr>
                                      <a:rPr lang="de-DE" i="1">
                                        <a:latin typeface="Cambria Math" panose="02040503050406030204" pitchFamily="18" charset="0"/>
                                        <a:sym typeface="Symbol"/>
                                      </a:rPr>
                                    </m:ctrlPr>
                                  </m:sSupPr>
                                  <m:e>
                                    <m:sSub>
                                      <m:sSubPr>
                                        <m:ctrlPr>
                                          <a:rPr lang="de-DE" i="1">
                                            <a:latin typeface="Cambria Math" panose="02040503050406030204" pitchFamily="18" charset="0"/>
                                            <a:sym typeface="Symbol"/>
                                          </a:rPr>
                                        </m:ctrlPr>
                                      </m:sSubPr>
                                      <m:e>
                                        <m:r>
                                          <a:rPr lang="de-DE" i="1">
                                            <a:latin typeface="Cambria Math"/>
                                            <a:ea typeface="Cambria Math"/>
                                            <a:sym typeface="Symbol"/>
                                          </a:rPr>
                                          <m:t>𝜎</m:t>
                                        </m:r>
                                      </m:e>
                                      <m:sub>
                                        <m:r>
                                          <a:rPr lang="de-DE" i="1" smtClean="0">
                                            <a:latin typeface="Cambria Math"/>
                                            <a:ea typeface="Cambria Math"/>
                                            <a:sym typeface="Symbol"/>
                                          </a:rPr>
                                          <m:t>𝜔</m:t>
                                        </m:r>
                                      </m:sub>
                                    </m:sSub>
                                  </m:e>
                                  <m:sup>
                                    <m:r>
                                      <a:rPr lang="de-DE" i="1">
                                        <a:latin typeface="Cambria Math"/>
                                        <a:sym typeface="Symbol"/>
                                      </a:rPr>
                                      <m:t>2</m:t>
                                    </m:r>
                                  </m:sup>
                                </m:sSup>
                              </m:den>
                            </m:f>
                          </m:e>
                        </m:box>
                      </m:e>
                    </m:d>
                  </m:oMath>
                </a14:m>
                <a:r>
                  <a:rPr lang="en-US" dirty="0">
                    <a:latin typeface="Calibri" panose="020F0502020204030204" pitchFamily="34" charset="0"/>
                    <a:cs typeface="Calibri" panose="020F0502020204030204" pitchFamily="34" charset="0"/>
                  </a:rPr>
                  <a:t> with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a:ea typeface="Cambria Math"/>
                          </a:rPr>
                          <m:t>𝜎</m:t>
                        </m:r>
                      </m:e>
                      <m:sub>
                        <m:r>
                          <a:rPr lang="en-US" i="1" smtClean="0">
                            <a:latin typeface="Cambria Math"/>
                            <a:ea typeface="Cambria Math"/>
                          </a:rPr>
                          <m:t>𝜔</m:t>
                        </m:r>
                      </m:sub>
                    </m:sSub>
                    <m:r>
                      <a:rPr lang="de-DE" b="0" i="1" smtClean="0">
                        <a:latin typeface="Cambria Math"/>
                      </a:rPr>
                      <m:t>= </m:t>
                    </m:r>
                    <m:box>
                      <m:boxPr>
                        <m:ctrlPr>
                          <a:rPr lang="de-DE" b="0" i="1" smtClean="0">
                            <a:latin typeface="Cambria Math" panose="02040503050406030204" pitchFamily="18" charset="0"/>
                          </a:rPr>
                        </m:ctrlPr>
                      </m:boxPr>
                      <m:e>
                        <m:argPr>
                          <m:argSz m:val="-1"/>
                        </m:argPr>
                        <m:f>
                          <m:fPr>
                            <m:ctrlPr>
                              <a:rPr lang="de-DE" b="0" i="1" smtClean="0">
                                <a:latin typeface="Cambria Math" panose="02040503050406030204" pitchFamily="18" charset="0"/>
                              </a:rPr>
                            </m:ctrlPr>
                          </m:fPr>
                          <m:num>
                            <m:r>
                              <a:rPr lang="de-DE" b="0" i="1" smtClean="0">
                                <a:latin typeface="Cambria Math"/>
                              </a:rPr>
                              <m:t>1</m:t>
                            </m:r>
                          </m:num>
                          <m:den>
                            <m:sSub>
                              <m:sSubPr>
                                <m:ctrlPr>
                                  <a:rPr lang="de-DE" b="0" i="1" smtClean="0">
                                    <a:latin typeface="Cambria Math" panose="02040503050406030204" pitchFamily="18" charset="0"/>
                                  </a:rPr>
                                </m:ctrlPr>
                              </m:sSubPr>
                              <m:e>
                                <m:r>
                                  <a:rPr lang="de-DE" b="0" i="1" smtClean="0">
                                    <a:latin typeface="Cambria Math"/>
                                    <a:ea typeface="Cambria Math"/>
                                  </a:rPr>
                                  <m:t>𝜎</m:t>
                                </m:r>
                              </m:e>
                              <m:sub>
                                <m:r>
                                  <a:rPr lang="de-DE" b="0" i="1" smtClean="0">
                                    <a:latin typeface="Cambria Math"/>
                                  </a:rPr>
                                  <m:t>𝑡</m:t>
                                </m:r>
                              </m:sub>
                            </m:sSub>
                          </m:den>
                        </m:f>
                      </m:e>
                    </m:box>
                  </m:oMath>
                </a14:m>
                <a:endParaRPr lang="en-US" dirty="0">
                  <a:latin typeface="Calibri" panose="020F0502020204030204" pitchFamily="34" charset="0"/>
                  <a:cs typeface="Calibri" panose="020F0502020204030204" pitchFamily="34" charset="0"/>
                </a:endParaRPr>
              </a:p>
            </p:txBody>
          </p:sp>
        </mc:Choice>
        <mc:Fallback xmlns="">
          <p:sp>
            <p:nvSpPr>
              <p:cNvPr id="17" name="Textfeld 16"/>
              <p:cNvSpPr txBox="1">
                <a:spLocks noRot="1" noChangeAspect="1" noMove="1" noResize="1" noEditPoints="1" noAdjustHandles="1" noChangeArrowheads="1" noChangeShapeType="1" noTextEdit="1"/>
              </p:cNvSpPr>
              <p:nvPr/>
            </p:nvSpPr>
            <p:spPr>
              <a:xfrm>
                <a:off x="35496" y="2168007"/>
                <a:ext cx="9007004" cy="1319015"/>
              </a:xfrm>
              <a:prstGeom prst="rect">
                <a:avLst/>
              </a:prstGeom>
              <a:blipFill>
                <a:blip r:embed="rId6"/>
                <a:stretch>
                  <a:fillRect l="-609" t="-45370" b="-4167"/>
                </a:stretch>
              </a:blipFill>
            </p:spPr>
            <p:txBody>
              <a:bodyPr/>
              <a:lstStyle/>
              <a:p>
                <a:r>
                  <a:rPr lang="en-GB">
                    <a:noFill/>
                  </a:rPr>
                  <a:t> </a:t>
                </a:r>
              </a:p>
            </p:txBody>
          </p:sp>
        </mc:Fallback>
      </mc:AlternateContent>
      <p:grpSp>
        <p:nvGrpSpPr>
          <p:cNvPr id="26" name="Gruppieren 25">
            <a:extLst>
              <a:ext uri="{FF2B5EF4-FFF2-40B4-BE49-F238E27FC236}">
                <a16:creationId xmlns:a16="http://schemas.microsoft.com/office/drawing/2014/main" id="{B4227DC2-ABE7-4D8C-985C-FF83C906C2C1}"/>
              </a:ext>
            </a:extLst>
          </p:cNvPr>
          <p:cNvGrpSpPr/>
          <p:nvPr/>
        </p:nvGrpSpPr>
        <p:grpSpPr>
          <a:xfrm>
            <a:off x="101499" y="3913543"/>
            <a:ext cx="8854197" cy="1081733"/>
            <a:chOff x="380429" y="5212703"/>
            <a:chExt cx="8854197" cy="1081733"/>
          </a:xfrm>
        </p:grpSpPr>
        <p:sp>
          <p:nvSpPr>
            <p:cNvPr id="27" name="Textfeld 26">
              <a:extLst>
                <a:ext uri="{FF2B5EF4-FFF2-40B4-BE49-F238E27FC236}">
                  <a16:creationId xmlns:a16="http://schemas.microsoft.com/office/drawing/2014/main" id="{838C5420-1D26-4383-9F6C-6B4A06EDE378}"/>
                </a:ext>
              </a:extLst>
            </p:cNvPr>
            <p:cNvSpPr txBox="1"/>
            <p:nvPr/>
          </p:nvSpPr>
          <p:spPr>
            <a:xfrm>
              <a:off x="380429" y="5463439"/>
              <a:ext cx="8854197" cy="830997"/>
            </a:xfrm>
            <a:prstGeom prst="rect">
              <a:avLst/>
            </a:prstGeom>
            <a:noFill/>
          </p:spPr>
          <p:txBody>
            <a:bodyPr wrap="square" rtlCol="0">
              <a:spAutoFit/>
            </a:bodyPr>
            <a:lstStyle/>
            <a:p>
              <a:pPr algn="l"/>
              <a:r>
                <a:rPr lang="en-US" b="1" dirty="0">
                  <a:solidFill>
                    <a:srgbClr val="0000FF"/>
                  </a:solidFill>
                  <a:latin typeface="Calibri" panose="020F0502020204030204" pitchFamily="34" charset="0"/>
                  <a:cs typeface="Calibri" panose="020F0502020204030204" pitchFamily="34" charset="0"/>
                </a:rPr>
                <a:t>Differentiation Law: </a:t>
              </a:r>
              <a:r>
                <a:rPr lang="en-US" dirty="0">
                  <a:latin typeface="Calibri" panose="020F0502020204030204" pitchFamily="34" charset="0"/>
                  <a:cs typeface="Calibri" panose="020F0502020204030204" pitchFamily="34" charset="0"/>
                </a:rPr>
                <a:t>For </a:t>
              </a:r>
              <a:r>
                <a:rPr lang="en-US" b="1" i="1" dirty="0">
                  <a:latin typeface="Calibri" panose="020F0502020204030204" pitchFamily="34" charset="0"/>
                  <a:cs typeface="Calibri" panose="020F0502020204030204" pitchFamily="34" charset="0"/>
                </a:rPr>
                <a:t>n</a:t>
              </a:r>
              <a:r>
                <a:rPr lang="en-US" baseline="30000" dirty="0">
                  <a:latin typeface="Calibri" panose="020F0502020204030204" pitchFamily="34" charset="0"/>
                  <a:cs typeface="Calibri" panose="020F0502020204030204" pitchFamily="34" charset="0"/>
                </a:rPr>
                <a:t>th</a:t>
              </a:r>
              <a:r>
                <a:rPr lang="en-US" dirty="0">
                  <a:latin typeface="Calibri" panose="020F0502020204030204" pitchFamily="34" charset="0"/>
                  <a:cs typeface="Calibri" panose="020F0502020204030204" pitchFamily="34" charset="0"/>
                </a:rPr>
                <a:t> derivative </a:t>
              </a:r>
              <a:r>
                <a:rPr lang="en-US" b="1" i="1" dirty="0">
                  <a:latin typeface="Calibri" panose="020F0502020204030204" pitchFamily="34" charset="0"/>
                  <a:cs typeface="Calibri" panose="020F0502020204030204" pitchFamily="34" charset="0"/>
                </a:rPr>
                <a:t>f</a:t>
              </a:r>
              <a:r>
                <a:rPr lang="en-US" b="1" i="1" baseline="30000" dirty="0">
                  <a:latin typeface="Calibri" panose="020F0502020204030204" pitchFamily="34" charset="0"/>
                  <a:cs typeface="Calibri" panose="020F0502020204030204" pitchFamily="34" charset="0"/>
                </a:rPr>
                <a:t>(n)</a:t>
              </a:r>
              <a:r>
                <a:rPr lang="en-US" b="1" i="1" dirty="0">
                  <a:latin typeface="Calibri" panose="020F0502020204030204" pitchFamily="34" charset="0"/>
                  <a:cs typeface="Calibri" panose="020F0502020204030204" pitchFamily="34" charset="0"/>
                </a:rPr>
                <a:t>(t)</a:t>
              </a:r>
              <a:r>
                <a:rPr lang="en-US" dirty="0">
                  <a:latin typeface="Calibri" panose="020F0502020204030204" pitchFamily="34" charset="0"/>
                  <a:cs typeface="Calibri" panose="020F0502020204030204" pitchFamily="34" charset="0"/>
                </a:rPr>
                <a:t> it is:   </a:t>
              </a:r>
            </a:p>
            <a:p>
              <a:pPr algn="l"/>
              <a:r>
                <a:rPr lang="en-US" dirty="0">
                  <a:latin typeface="Calibri" panose="020F0502020204030204" pitchFamily="34" charset="0"/>
                  <a:cs typeface="Calibri" panose="020F0502020204030204" pitchFamily="34" charset="0"/>
                  <a:sym typeface="Symbol"/>
                </a:rPr>
                <a:t> differentiation in time domain corresponds to multiplication with </a:t>
              </a:r>
              <a:r>
                <a:rPr lang="en-US" sz="2000" b="1" i="1" dirty="0" err="1">
                  <a:latin typeface="Calibri" panose="020F0502020204030204" pitchFamily="34" charset="0"/>
                  <a:cs typeface="Calibri" panose="020F0502020204030204" pitchFamily="34" charset="0"/>
                  <a:sym typeface="Symbol"/>
                </a:rPr>
                <a:t>i</a:t>
              </a:r>
              <a:r>
                <a:rPr lang="en-US" sz="2000" b="1" i="1" dirty="0">
                  <a:latin typeface="Calibri" panose="020F0502020204030204" pitchFamily="34" charset="0"/>
                  <a:cs typeface="Calibri" panose="020F0502020204030204" pitchFamily="34" charset="0"/>
                  <a:sym typeface="Symbol"/>
                </a:rPr>
                <a:t>  </a:t>
              </a:r>
              <a:r>
                <a:rPr lang="en-US" dirty="0">
                  <a:latin typeface="Calibri" panose="020F0502020204030204" pitchFamily="34" charset="0"/>
                  <a:cs typeface="Calibri" panose="020F0502020204030204" pitchFamily="34" charset="0"/>
                  <a:sym typeface="Symbol"/>
                </a:rPr>
                <a:t>in frequency domain</a:t>
              </a:r>
              <a:endParaRPr lang="en-US" dirty="0">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28" name="Objekt 19">
                  <a:extLst>
                    <a:ext uri="{FF2B5EF4-FFF2-40B4-BE49-F238E27FC236}">
                      <a16:creationId xmlns:a16="http://schemas.microsoft.com/office/drawing/2014/main" id="{B63D7578-9BA0-498B-A61E-471FD1ABD214}"/>
                    </a:ext>
                  </a:extLst>
                </p:cNvPr>
                <p:cNvSpPr txBox="1"/>
                <p:nvPr/>
              </p:nvSpPr>
              <p:spPr bwMode="auto">
                <a:xfrm>
                  <a:off x="5461895" y="5212703"/>
                  <a:ext cx="3179763" cy="827088"/>
                </a:xfrm>
                <a:prstGeom prst="rect">
                  <a:avLst/>
                </a:prstGeom>
                <a:noFill/>
                <a:ln>
                  <a:noFill/>
                </a:ln>
                <a:effectLst/>
              </p:spPr>
              <p:txBody>
                <a:bodyPr>
                  <a:normAutofit fontScale="85000" lnSpcReduction="10000"/>
                </a:bodyPr>
                <a:lstStyle/>
                <a:p>
                  <a:pPr/>
                  <a14:m>
                    <m:oMathPara xmlns:m="http://schemas.openxmlformats.org/officeDocument/2006/math">
                      <m:oMathParaPr>
                        <m:jc m:val="left"/>
                      </m:oMathParaPr>
                      <m:oMath xmlns:m="http://schemas.openxmlformats.org/officeDocument/2006/math">
                        <m:r>
                          <a:rPr lang="en-GB" i="1" smtClean="0">
                            <a:solidFill>
                              <a:srgbClr val="000000"/>
                            </a:solidFill>
                            <a:latin typeface="Cambria Math" panose="02040503050406030204" pitchFamily="18" charset="0"/>
                          </a:rPr>
                          <m:t>(</m:t>
                        </m:r>
                        <m:r>
                          <a:rPr lang="en-GB" i="1" smtClean="0">
                            <a:solidFill>
                              <a:srgbClr val="000000"/>
                            </a:solidFill>
                            <a:latin typeface="Cambria Math" panose="02040503050406030204" pitchFamily="18" charset="0"/>
                          </a:rPr>
                          <m:t>𝑖</m:t>
                        </m:r>
                        <m:r>
                          <a:rPr lang="en-GB" i="1" smtClean="0">
                            <a:solidFill>
                              <a:srgbClr val="000000"/>
                            </a:solidFill>
                            <a:latin typeface="Cambria Math" panose="02040503050406030204" pitchFamily="18" charset="0"/>
                          </a:rPr>
                          <m:t>𝜔</m:t>
                        </m:r>
                        <m:sSup>
                          <m:sSupPr>
                            <m:ctrlPr>
                              <a:rPr lang="en-GB" i="1">
                                <a:solidFill>
                                  <a:srgbClr val="000000"/>
                                </a:solidFill>
                                <a:latin typeface="Cambria Math" panose="02040503050406030204" pitchFamily="18" charset="0"/>
                              </a:rPr>
                            </m:ctrlPr>
                          </m:sSupPr>
                          <m:e>
                            <m:r>
                              <a:rPr lang="en-GB" i="1">
                                <a:solidFill>
                                  <a:srgbClr val="000000"/>
                                </a:solidFill>
                                <a:latin typeface="Cambria Math" panose="02040503050406030204" pitchFamily="18" charset="0"/>
                              </a:rPr>
                              <m:t>)</m:t>
                            </m:r>
                          </m:e>
                          <m:sup>
                            <m:r>
                              <a:rPr lang="en-GB" i="1">
                                <a:solidFill>
                                  <a:srgbClr val="000000"/>
                                </a:solidFill>
                                <a:latin typeface="Cambria Math" panose="02040503050406030204" pitchFamily="18" charset="0"/>
                              </a:rPr>
                              <m:t>𝑛</m:t>
                            </m:r>
                          </m:sup>
                        </m:sSup>
                        <m:r>
                          <a:rPr lang="en-GB" i="1">
                            <a:solidFill>
                              <a:srgbClr val="000000"/>
                            </a:solidFill>
                            <a:latin typeface="Cambria Math" panose="02040503050406030204" pitchFamily="18" charset="0"/>
                          </a:rPr>
                          <m:t>⋅</m:t>
                        </m:r>
                        <m:acc>
                          <m:accPr>
                            <m:chr m:val="̂"/>
                            <m:ctrlPr>
                              <a:rPr lang="en-GB" i="1" smtClean="0">
                                <a:solidFill>
                                  <a:srgbClr val="000000"/>
                                </a:solidFill>
                                <a:latin typeface="Cambria Math" panose="02040503050406030204" pitchFamily="18" charset="0"/>
                              </a:rPr>
                            </m:ctrlPr>
                          </m:accPr>
                          <m:e>
                            <m:r>
                              <a:rPr lang="de-DE" b="0" i="1" smtClean="0">
                                <a:solidFill>
                                  <a:srgbClr val="000000"/>
                                </a:solidFill>
                                <a:latin typeface="Cambria Math" panose="02040503050406030204" pitchFamily="18" charset="0"/>
                              </a:rPr>
                              <m:t>𝑓</m:t>
                            </m:r>
                          </m:e>
                        </m:acc>
                        <m:r>
                          <a:rPr lang="en-GB" i="1" smtClean="0">
                            <a:solidFill>
                              <a:srgbClr val="000000"/>
                            </a:solidFill>
                            <a:latin typeface="Cambria Math" panose="02040503050406030204" pitchFamily="18" charset="0"/>
                          </a:rPr>
                          <m:t> </m:t>
                        </m:r>
                        <m:r>
                          <a:rPr lang="en-GB" i="1">
                            <a:solidFill>
                              <a:srgbClr val="000000"/>
                            </a:solidFill>
                            <a:latin typeface="Cambria Math" panose="02040503050406030204" pitchFamily="18" charset="0"/>
                          </a:rPr>
                          <m:t>(</m:t>
                        </m:r>
                        <m:r>
                          <a:rPr lang="en-GB" i="1">
                            <a:solidFill>
                              <a:srgbClr val="000000"/>
                            </a:solidFill>
                            <a:latin typeface="Cambria Math" panose="02040503050406030204" pitchFamily="18" charset="0"/>
                          </a:rPr>
                          <m:t>𝜔</m:t>
                        </m:r>
                        <m:r>
                          <a:rPr lang="en-GB" i="1">
                            <a:solidFill>
                              <a:srgbClr val="000000"/>
                            </a:solidFill>
                            <a:latin typeface="Cambria Math" panose="02040503050406030204" pitchFamily="18" charset="0"/>
                          </a:rPr>
                          <m:t>)=</m:t>
                        </m:r>
                        <m:nary>
                          <m:naryPr>
                            <m:limLoc m:val="undOvr"/>
                            <m:ctrlPr>
                              <a:rPr lang="en-GB" i="1">
                                <a:solidFill>
                                  <a:srgbClr val="000000"/>
                                </a:solidFill>
                                <a:latin typeface="Cambria Math" panose="02040503050406030204" pitchFamily="18" charset="0"/>
                              </a:rPr>
                            </m:ctrlPr>
                          </m:naryPr>
                          <m:sub>
                            <m:r>
                              <a:rPr lang="en-GB" i="1">
                                <a:solidFill>
                                  <a:srgbClr val="000000"/>
                                </a:solidFill>
                                <a:latin typeface="Cambria Math" panose="02040503050406030204" pitchFamily="18" charset="0"/>
                              </a:rPr>
                              <m:t>−∞</m:t>
                            </m:r>
                          </m:sub>
                          <m:sup>
                            <m:r>
                              <a:rPr lang="en-GB" i="1">
                                <a:solidFill>
                                  <a:srgbClr val="000000"/>
                                </a:solidFill>
                                <a:latin typeface="Cambria Math" panose="02040503050406030204" pitchFamily="18" charset="0"/>
                              </a:rPr>
                              <m:t>∞</m:t>
                            </m:r>
                          </m:sup>
                          <m:e>
                            <m:sSup>
                              <m:sSupPr>
                                <m:ctrlPr>
                                  <a:rPr lang="en-GB" i="1">
                                    <a:solidFill>
                                      <a:srgbClr val="000000"/>
                                    </a:solidFill>
                                    <a:latin typeface="Cambria Math" panose="02040503050406030204" pitchFamily="18" charset="0"/>
                                  </a:rPr>
                                </m:ctrlPr>
                              </m:sSupPr>
                              <m:e>
                                <m:r>
                                  <a:rPr lang="en-GB" i="1">
                                    <a:solidFill>
                                      <a:srgbClr val="000000"/>
                                    </a:solidFill>
                                    <a:latin typeface="Cambria Math" panose="02040503050406030204" pitchFamily="18" charset="0"/>
                                  </a:rPr>
                                  <m:t>𝑓</m:t>
                                </m:r>
                              </m:e>
                              <m:sup>
                                <m:r>
                                  <a:rPr lang="en-GB" i="1">
                                    <a:solidFill>
                                      <a:srgbClr val="000000"/>
                                    </a:solidFill>
                                    <a:latin typeface="Cambria Math" panose="02040503050406030204" pitchFamily="18" charset="0"/>
                                  </a:rPr>
                                  <m:t>(</m:t>
                                </m:r>
                                <m:r>
                                  <a:rPr lang="en-GB" i="1">
                                    <a:solidFill>
                                      <a:srgbClr val="000000"/>
                                    </a:solidFill>
                                    <a:latin typeface="Cambria Math" panose="02040503050406030204" pitchFamily="18" charset="0"/>
                                  </a:rPr>
                                  <m:t>𝑛</m:t>
                                </m:r>
                                <m:r>
                                  <a:rPr lang="en-GB" i="1">
                                    <a:solidFill>
                                      <a:srgbClr val="000000"/>
                                    </a:solidFill>
                                    <a:latin typeface="Cambria Math" panose="02040503050406030204" pitchFamily="18" charset="0"/>
                                  </a:rPr>
                                  <m:t>)</m:t>
                                </m:r>
                              </m:sup>
                            </m:sSup>
                            <m:r>
                              <a:rPr lang="en-GB" i="1">
                                <a:solidFill>
                                  <a:srgbClr val="000000"/>
                                </a:solidFill>
                                <a:latin typeface="Cambria Math" panose="02040503050406030204" pitchFamily="18" charset="0"/>
                              </a:rPr>
                              <m:t>(</m:t>
                            </m:r>
                            <m:r>
                              <a:rPr lang="en-GB" i="1">
                                <a:solidFill>
                                  <a:srgbClr val="000000"/>
                                </a:solidFill>
                                <a:latin typeface="Cambria Math" panose="02040503050406030204" pitchFamily="18" charset="0"/>
                              </a:rPr>
                              <m:t>𝑡</m:t>
                            </m:r>
                            <m:r>
                              <a:rPr lang="en-GB" i="1">
                                <a:solidFill>
                                  <a:srgbClr val="000000"/>
                                </a:solidFill>
                                <a:latin typeface="Cambria Math" panose="02040503050406030204" pitchFamily="18" charset="0"/>
                              </a:rPr>
                              <m:t>)</m:t>
                            </m:r>
                            <m:sSup>
                              <m:sSupPr>
                                <m:ctrlPr>
                                  <a:rPr lang="en-GB" i="1">
                                    <a:solidFill>
                                      <a:srgbClr val="000000"/>
                                    </a:solidFill>
                                    <a:latin typeface="Cambria Math" panose="02040503050406030204" pitchFamily="18" charset="0"/>
                                  </a:rPr>
                                </m:ctrlPr>
                              </m:sSupPr>
                              <m:e>
                                <m:r>
                                  <a:rPr lang="en-GB" i="1">
                                    <a:solidFill>
                                      <a:srgbClr val="000000"/>
                                    </a:solidFill>
                                    <a:latin typeface="Cambria Math" panose="02040503050406030204" pitchFamily="18" charset="0"/>
                                  </a:rPr>
                                  <m:t>𝑒</m:t>
                                </m:r>
                              </m:e>
                              <m:sup>
                                <m:r>
                                  <a:rPr lang="en-GB" i="1">
                                    <a:solidFill>
                                      <a:srgbClr val="000000"/>
                                    </a:solidFill>
                                    <a:latin typeface="Cambria Math" panose="02040503050406030204" pitchFamily="18" charset="0"/>
                                  </a:rPr>
                                  <m:t>−</m:t>
                                </m:r>
                                <m:r>
                                  <a:rPr lang="en-GB" i="1">
                                    <a:solidFill>
                                      <a:srgbClr val="000000"/>
                                    </a:solidFill>
                                    <a:latin typeface="Cambria Math" panose="02040503050406030204" pitchFamily="18" charset="0"/>
                                  </a:rPr>
                                  <m:t>𝑖</m:t>
                                </m:r>
                                <m:r>
                                  <a:rPr lang="en-GB" i="1">
                                    <a:solidFill>
                                      <a:srgbClr val="000000"/>
                                    </a:solidFill>
                                    <a:latin typeface="Cambria Math" panose="02040503050406030204" pitchFamily="18" charset="0"/>
                                  </a:rPr>
                                  <m:t>𝜔</m:t>
                                </m:r>
                                <m:r>
                                  <a:rPr lang="en-GB" i="1">
                                    <a:solidFill>
                                      <a:srgbClr val="000000"/>
                                    </a:solidFill>
                                    <a:latin typeface="Cambria Math" panose="02040503050406030204" pitchFamily="18" charset="0"/>
                                  </a:rPr>
                                  <m:t>𝑡</m:t>
                                </m:r>
                              </m:sup>
                            </m:sSup>
                            <m:r>
                              <a:rPr lang="en-GB" i="1">
                                <a:solidFill>
                                  <a:srgbClr val="000000"/>
                                </a:solidFill>
                                <a:latin typeface="Cambria Math" panose="02040503050406030204" pitchFamily="18" charset="0"/>
                              </a:rPr>
                              <m:t>𝑑𝑡</m:t>
                            </m:r>
                          </m:e>
                        </m:nary>
                      </m:oMath>
                    </m:oMathPara>
                  </a14:m>
                  <a:endParaRPr lang="en-GB" dirty="0"/>
                </a:p>
              </p:txBody>
            </p:sp>
          </mc:Choice>
          <mc:Fallback xmlns="">
            <p:sp>
              <p:nvSpPr>
                <p:cNvPr id="28" name="Objekt 19">
                  <a:extLst>
                    <a:ext uri="{FF2B5EF4-FFF2-40B4-BE49-F238E27FC236}">
                      <a16:creationId xmlns:a16="http://schemas.microsoft.com/office/drawing/2014/main" id="{B63D7578-9BA0-498B-A61E-471FD1ABD214}"/>
                    </a:ext>
                  </a:extLst>
                </p:cNvPr>
                <p:cNvSpPr txBox="1">
                  <a:spLocks noRot="1" noChangeAspect="1" noMove="1" noResize="1" noEditPoints="1" noAdjustHandles="1" noChangeArrowheads="1" noChangeShapeType="1" noTextEdit="1"/>
                </p:cNvSpPr>
                <p:nvPr/>
              </p:nvSpPr>
              <p:spPr bwMode="auto">
                <a:xfrm>
                  <a:off x="5461895" y="5212703"/>
                  <a:ext cx="3179763" cy="827088"/>
                </a:xfrm>
                <a:prstGeom prst="rect">
                  <a:avLst/>
                </a:prstGeom>
                <a:blipFill>
                  <a:blip r:embed="rId7"/>
                  <a:stretch>
                    <a:fillRect/>
                  </a:stretch>
                </a:blipFill>
                <a:ln>
                  <a:noFill/>
                </a:ln>
                <a:effectLst/>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29" name="Textfeld 28">
                <a:extLst>
                  <a:ext uri="{FF2B5EF4-FFF2-40B4-BE49-F238E27FC236}">
                    <a16:creationId xmlns:a16="http://schemas.microsoft.com/office/drawing/2014/main" id="{9CE1ACF9-D059-47A0-BFCE-26AC31EAA120}"/>
                  </a:ext>
                </a:extLst>
              </p:cNvPr>
              <p:cNvSpPr txBox="1"/>
              <p:nvPr/>
            </p:nvSpPr>
            <p:spPr>
              <a:xfrm>
                <a:off x="130683" y="5532386"/>
                <a:ext cx="9096436" cy="443326"/>
              </a:xfrm>
              <a:prstGeom prst="rect">
                <a:avLst/>
              </a:prstGeom>
              <a:noFill/>
            </p:spPr>
            <p:txBody>
              <a:bodyPr wrap="square" rtlCol="0">
                <a:spAutoFit/>
              </a:bodyPr>
              <a:lstStyle/>
              <a:p>
                <a:pPr algn="l"/>
                <a:r>
                  <a:rPr lang="en-US" b="1" dirty="0">
                    <a:solidFill>
                      <a:srgbClr val="0000FF"/>
                    </a:solidFill>
                    <a:latin typeface="Calibri" panose="020F0502020204030204" pitchFamily="34" charset="0"/>
                    <a:cs typeface="Calibri" panose="020F0502020204030204" pitchFamily="34" charset="0"/>
                  </a:rPr>
                  <a:t>Frequency shift:  </a:t>
                </a:r>
                <a:r>
                  <a:rPr lang="en-US" dirty="0">
                    <a:latin typeface="Calibri" panose="020F0502020204030204" pitchFamily="34" charset="0"/>
                    <a:cs typeface="Calibri" panose="020F0502020204030204" pitchFamily="34" charset="0"/>
                  </a:rPr>
                  <a:t>Modulation by </a:t>
                </a:r>
                <a:r>
                  <a:rPr lang="en-US" dirty="0">
                    <a:latin typeface="Calibri" panose="020F0502020204030204" pitchFamily="34" charset="0"/>
                    <a:cs typeface="Calibri" panose="020F0502020204030204" pitchFamily="34" charset="0"/>
                    <a:sym typeface="Symbol"/>
                  </a:rPr>
                  <a:t></a:t>
                </a:r>
                <a:r>
                  <a:rPr lang="en-US" baseline="-25000" dirty="0">
                    <a:latin typeface="Calibri" panose="020F0502020204030204" pitchFamily="34" charset="0"/>
                    <a:cs typeface="Calibri" panose="020F0502020204030204" pitchFamily="34" charset="0"/>
                    <a:sym typeface="Symbol"/>
                  </a:rPr>
                  <a:t>0</a:t>
                </a:r>
                <a:r>
                  <a:rPr lang="en-US" dirty="0">
                    <a:latin typeface="Calibri" panose="020F0502020204030204" pitchFamily="34" charset="0"/>
                    <a:cs typeface="Calibri" panose="020F0502020204030204" pitchFamily="34" charset="0"/>
                    <a:sym typeface="Symbol"/>
                  </a:rPr>
                  <a:t> it is </a:t>
                </a:r>
                <a14:m>
                  <m:oMath xmlns:m="http://schemas.openxmlformats.org/officeDocument/2006/math">
                    <m:nary>
                      <m:naryPr>
                        <m:ctrlPr>
                          <a:rPr lang="en-US" i="1" smtClean="0">
                            <a:latin typeface="Cambria Math" panose="02040503050406030204" pitchFamily="18" charset="0"/>
                            <a:sym typeface="Symbol"/>
                          </a:rPr>
                        </m:ctrlPr>
                      </m:naryPr>
                      <m:sub>
                        <m:r>
                          <m:rPr>
                            <m:brk m:alnAt="23"/>
                          </m:rPr>
                          <a:rPr lang="de-DE" b="0" i="1" smtClean="0">
                            <a:latin typeface="Cambria Math"/>
                            <a:sym typeface="Symbol"/>
                          </a:rPr>
                          <m:t>−</m:t>
                        </m:r>
                        <m:r>
                          <a:rPr lang="de-DE" b="0" i="1" smtClean="0">
                            <a:latin typeface="Cambria Math"/>
                            <a:ea typeface="Cambria Math"/>
                            <a:sym typeface="Symbol"/>
                          </a:rPr>
                          <m:t>∞</m:t>
                        </m:r>
                      </m:sub>
                      <m:sup>
                        <m:r>
                          <a:rPr lang="en-US" i="1" smtClean="0">
                            <a:latin typeface="Cambria Math"/>
                            <a:ea typeface="Cambria Math"/>
                            <a:sym typeface="Symbol"/>
                          </a:rPr>
                          <m:t>∞</m:t>
                        </m:r>
                      </m:sup>
                      <m:e>
                        <m:r>
                          <a:rPr lang="de-DE" b="0" i="1" smtClean="0">
                            <a:latin typeface="Cambria Math"/>
                            <a:sym typeface="Symbol"/>
                          </a:rPr>
                          <m:t>𝑓</m:t>
                        </m:r>
                        <m:d>
                          <m:dPr>
                            <m:ctrlPr>
                              <a:rPr lang="de-DE" b="0" i="1" smtClean="0">
                                <a:latin typeface="Cambria Math" panose="02040503050406030204" pitchFamily="18" charset="0"/>
                                <a:sym typeface="Symbol"/>
                              </a:rPr>
                            </m:ctrlPr>
                          </m:dPr>
                          <m:e>
                            <m:r>
                              <a:rPr lang="de-DE" b="0" i="1" smtClean="0">
                                <a:latin typeface="Cambria Math"/>
                                <a:sym typeface="Symbol"/>
                              </a:rPr>
                              <m:t>𝑡</m:t>
                            </m:r>
                          </m:e>
                        </m:d>
                        <m:sSup>
                          <m:sSupPr>
                            <m:ctrlPr>
                              <a:rPr lang="de-DE" b="0" i="1" smtClean="0">
                                <a:latin typeface="Cambria Math" panose="02040503050406030204" pitchFamily="18" charset="0"/>
                                <a:sym typeface="Symbol"/>
                              </a:rPr>
                            </m:ctrlPr>
                          </m:sSupPr>
                          <m:e>
                            <m:r>
                              <a:rPr lang="de-DE" b="0" i="1" smtClean="0">
                                <a:latin typeface="Cambria Math"/>
                                <a:sym typeface="Symbol"/>
                              </a:rPr>
                              <m:t>𝑒</m:t>
                            </m:r>
                          </m:e>
                          <m:sup>
                            <m:r>
                              <a:rPr lang="de-DE" b="0" i="1" smtClean="0">
                                <a:latin typeface="Cambria Math"/>
                                <a:sym typeface="Symbol"/>
                              </a:rPr>
                              <m:t>𝑖</m:t>
                            </m:r>
                            <m:sSub>
                              <m:sSubPr>
                                <m:ctrlPr>
                                  <a:rPr lang="de-DE" b="0" i="1" smtClean="0">
                                    <a:latin typeface="Cambria Math" panose="02040503050406030204" pitchFamily="18" charset="0"/>
                                    <a:sym typeface="Symbol"/>
                                  </a:rPr>
                                </m:ctrlPr>
                              </m:sSubPr>
                              <m:e>
                                <m:r>
                                  <a:rPr lang="de-DE" b="0" i="1" smtClean="0">
                                    <a:latin typeface="Cambria Math"/>
                                    <a:ea typeface="Cambria Math"/>
                                    <a:sym typeface="Symbol"/>
                                  </a:rPr>
                                  <m:t>𝜔</m:t>
                                </m:r>
                              </m:e>
                              <m:sub>
                                <m:r>
                                  <a:rPr lang="de-DE" b="0" i="1" smtClean="0">
                                    <a:latin typeface="Cambria Math"/>
                                    <a:sym typeface="Symbol"/>
                                  </a:rPr>
                                  <m:t>0</m:t>
                                </m:r>
                              </m:sub>
                            </m:sSub>
                            <m:r>
                              <a:rPr lang="de-DE" b="0" i="1" smtClean="0">
                                <a:latin typeface="Cambria Math"/>
                                <a:sym typeface="Symbol"/>
                              </a:rPr>
                              <m:t>𝑡</m:t>
                            </m:r>
                          </m:sup>
                        </m:sSup>
                        <m:r>
                          <a:rPr lang="de-DE" b="0" i="1" smtClean="0">
                            <a:latin typeface="Cambria Math"/>
                            <a:sym typeface="Symbol"/>
                          </a:rPr>
                          <m:t> </m:t>
                        </m:r>
                        <m:sSup>
                          <m:sSupPr>
                            <m:ctrlPr>
                              <a:rPr lang="de-DE" b="0" i="1" smtClean="0">
                                <a:latin typeface="Cambria Math" panose="02040503050406030204" pitchFamily="18" charset="0"/>
                                <a:sym typeface="Symbol"/>
                              </a:rPr>
                            </m:ctrlPr>
                          </m:sSupPr>
                          <m:e>
                            <m:r>
                              <a:rPr lang="de-DE" b="0" i="1" smtClean="0">
                                <a:latin typeface="Cambria Math"/>
                                <a:sym typeface="Symbol"/>
                              </a:rPr>
                              <m:t>𝑒</m:t>
                            </m:r>
                          </m:e>
                          <m:sup>
                            <m:r>
                              <a:rPr lang="de-DE" b="0" i="1" smtClean="0">
                                <a:latin typeface="Cambria Math"/>
                                <a:sym typeface="Symbol"/>
                              </a:rPr>
                              <m:t>−</m:t>
                            </m:r>
                            <m:r>
                              <a:rPr lang="de-DE" b="0" i="1" smtClean="0">
                                <a:latin typeface="Cambria Math"/>
                                <a:sym typeface="Symbol"/>
                              </a:rPr>
                              <m:t>𝑖</m:t>
                            </m:r>
                            <m:r>
                              <a:rPr lang="de-DE" b="0" i="1" smtClean="0">
                                <a:latin typeface="Cambria Math"/>
                                <a:ea typeface="Cambria Math"/>
                                <a:sym typeface="Symbol"/>
                              </a:rPr>
                              <m:t>𝜔</m:t>
                            </m:r>
                            <m:r>
                              <a:rPr lang="de-DE" b="0" i="1" smtClean="0">
                                <a:latin typeface="Cambria Math"/>
                                <a:ea typeface="Cambria Math"/>
                                <a:sym typeface="Symbol"/>
                              </a:rPr>
                              <m:t>𝑡</m:t>
                            </m:r>
                          </m:sup>
                        </m:sSup>
                      </m:e>
                    </m:nary>
                    <m:r>
                      <a:rPr lang="de-DE" b="0" i="1" smtClean="0">
                        <a:latin typeface="Cambria Math"/>
                        <a:sym typeface="Symbol"/>
                      </a:rPr>
                      <m:t>𝑑𝑡</m:t>
                    </m:r>
                    <m:r>
                      <a:rPr lang="de-DE" b="0" i="1" smtClean="0">
                        <a:latin typeface="Cambria Math"/>
                        <a:sym typeface="Symbol"/>
                      </a:rPr>
                      <m:t>=</m:t>
                    </m:r>
                    <m:acc>
                      <m:accPr>
                        <m:chr m:val="̂"/>
                        <m:ctrlPr>
                          <a:rPr lang="en-GB" i="1">
                            <a:solidFill>
                              <a:srgbClr val="000000"/>
                            </a:solidFill>
                            <a:latin typeface="Cambria Math" panose="02040503050406030204" pitchFamily="18" charset="0"/>
                          </a:rPr>
                        </m:ctrlPr>
                      </m:accPr>
                      <m:e>
                        <m:r>
                          <a:rPr lang="de-DE" i="1">
                            <a:solidFill>
                              <a:srgbClr val="000000"/>
                            </a:solidFill>
                            <a:latin typeface="Cambria Math" panose="02040503050406030204" pitchFamily="18" charset="0"/>
                          </a:rPr>
                          <m:t>𝑓</m:t>
                        </m:r>
                      </m:e>
                    </m:acc>
                    <m:r>
                      <a:rPr lang="de-DE" b="0" i="1" smtClean="0">
                        <a:latin typeface="Cambria Math"/>
                        <a:sym typeface="Symbol"/>
                      </a:rPr>
                      <m:t>(</m:t>
                    </m:r>
                    <m:r>
                      <a:rPr lang="de-DE" b="0" i="1" smtClean="0">
                        <a:latin typeface="Cambria Math"/>
                        <a:ea typeface="Cambria Math"/>
                        <a:sym typeface="Symbol"/>
                      </a:rPr>
                      <m:t>𝜔</m:t>
                    </m:r>
                    <m:r>
                      <a:rPr lang="de-DE" b="0" i="1" smtClean="0">
                        <a:latin typeface="Cambria Math"/>
                        <a:ea typeface="Cambria Math"/>
                        <a:sym typeface="Symbol"/>
                      </a:rPr>
                      <m:t>−</m:t>
                    </m:r>
                    <m:sSub>
                      <m:sSubPr>
                        <m:ctrlPr>
                          <a:rPr lang="de-DE" b="0" i="1" smtClean="0">
                            <a:latin typeface="Cambria Math" panose="02040503050406030204" pitchFamily="18" charset="0"/>
                            <a:ea typeface="Cambria Math"/>
                            <a:sym typeface="Symbol"/>
                          </a:rPr>
                        </m:ctrlPr>
                      </m:sSubPr>
                      <m:e>
                        <m:r>
                          <a:rPr lang="de-DE" b="0" i="1" smtClean="0">
                            <a:latin typeface="Cambria Math"/>
                            <a:ea typeface="Cambria Math"/>
                            <a:sym typeface="Symbol"/>
                          </a:rPr>
                          <m:t>𝜔</m:t>
                        </m:r>
                      </m:e>
                      <m:sub>
                        <m:r>
                          <a:rPr lang="de-DE" b="0" i="1" smtClean="0">
                            <a:latin typeface="Cambria Math"/>
                            <a:ea typeface="Cambria Math"/>
                            <a:sym typeface="Symbol"/>
                          </a:rPr>
                          <m:t>0</m:t>
                        </m:r>
                      </m:sub>
                    </m:sSub>
                    <m:r>
                      <a:rPr lang="de-DE" b="0" i="1" smtClean="0">
                        <a:latin typeface="Cambria Math"/>
                        <a:ea typeface="Cambria Math"/>
                        <a:sym typeface="Symbol"/>
                      </a:rPr>
                      <m:t>)</m:t>
                    </m:r>
                  </m:oMath>
                </a14:m>
                <a:r>
                  <a:rPr lang="en-US" baseline="-25000" dirty="0">
                    <a:latin typeface="Calibri" panose="020F0502020204030204" pitchFamily="34" charset="0"/>
                    <a:cs typeface="Calibri" panose="020F0502020204030204" pitchFamily="34" charset="0"/>
                    <a:sym typeface="Symbol"/>
                  </a:rPr>
                  <a:t>   </a:t>
                </a:r>
              </a:p>
            </p:txBody>
          </p:sp>
        </mc:Choice>
        <mc:Fallback xmlns="">
          <p:sp>
            <p:nvSpPr>
              <p:cNvPr id="29" name="Textfeld 28">
                <a:extLst>
                  <a:ext uri="{FF2B5EF4-FFF2-40B4-BE49-F238E27FC236}">
                    <a16:creationId xmlns:a16="http://schemas.microsoft.com/office/drawing/2014/main" id="{9CE1ACF9-D059-47A0-BFCE-26AC31EAA120}"/>
                  </a:ext>
                </a:extLst>
              </p:cNvPr>
              <p:cNvSpPr txBox="1">
                <a:spLocks noRot="1" noChangeAspect="1" noMove="1" noResize="1" noEditPoints="1" noAdjustHandles="1" noChangeArrowheads="1" noChangeShapeType="1" noTextEdit="1"/>
              </p:cNvSpPr>
              <p:nvPr/>
            </p:nvSpPr>
            <p:spPr>
              <a:xfrm>
                <a:off x="130683" y="5532386"/>
                <a:ext cx="9096436" cy="443326"/>
              </a:xfrm>
              <a:prstGeom prst="rect">
                <a:avLst/>
              </a:prstGeom>
              <a:blipFill>
                <a:blip r:embed="rId8"/>
                <a:stretch>
                  <a:fillRect l="-536" t="-116667" b="-183333"/>
                </a:stretch>
              </a:blipFill>
            </p:spPr>
            <p:txBody>
              <a:bodyPr/>
              <a:lstStyle/>
              <a:p>
                <a:r>
                  <a:rPr lang="en-GB">
                    <a:noFill/>
                  </a:rPr>
                  <a:t> </a:t>
                </a:r>
              </a:p>
            </p:txBody>
          </p:sp>
        </mc:Fallback>
      </mc:AlternateContent>
    </p:spTree>
    <p:extLst>
      <p:ext uri="{BB962C8B-B14F-4D97-AF65-F5344CB8AC3E}">
        <p14:creationId xmlns:p14="http://schemas.microsoft.com/office/powerpoint/2010/main" val="249114390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3"/>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252000" rIns="14400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Poll concerning Tune and Lattice Function Measurement</a:t>
            </a:r>
          </a:p>
        </p:txBody>
      </p:sp>
      <p:sp>
        <p:nvSpPr>
          <p:cNvPr id="14343" name="Text Box 7"/>
          <p:cNvSpPr txBox="1">
            <a:spLocks noChangeArrowheads="1"/>
          </p:cNvSpPr>
          <p:nvPr/>
        </p:nvSpPr>
        <p:spPr bwMode="auto">
          <a:xfrm>
            <a:off x="288524" y="995140"/>
            <a:ext cx="3594544" cy="2431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latin typeface="Calibri" panose="020F0502020204030204" pitchFamily="34" charset="0"/>
                <a:cs typeface="Calibri" panose="020F0502020204030204" pitchFamily="34" charset="0"/>
              </a:rPr>
              <a:t>Poll 5.13: </a:t>
            </a:r>
          </a:p>
          <a:p>
            <a:pPr algn="l"/>
            <a:r>
              <a:rPr lang="en-GB" altLang="de-DE" sz="1600" dirty="0">
                <a:latin typeface="Calibri" panose="020F0502020204030204" pitchFamily="34" charset="0"/>
                <a:cs typeface="Calibri" panose="020F0502020204030204" pitchFamily="34" charset="0"/>
              </a:rPr>
              <a:t>A </a:t>
            </a:r>
            <a:r>
              <a:rPr lang="en-GB" altLang="de-DE" sz="1600" b="1" dirty="0">
                <a:latin typeface="Calibri" panose="020F0502020204030204" pitchFamily="34" charset="0"/>
                <a:cs typeface="Calibri" panose="020F0502020204030204" pitchFamily="34" charset="0"/>
              </a:rPr>
              <a:t>tune</a:t>
            </a:r>
            <a:r>
              <a:rPr lang="en-GB" altLang="de-DE" sz="1600" dirty="0">
                <a:latin typeface="Calibri" panose="020F0502020204030204" pitchFamily="34" charset="0"/>
                <a:cs typeface="Calibri" panose="020F0502020204030204" pitchFamily="34" charset="0"/>
              </a:rPr>
              <a:t> measurement is related to excitation of …</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coherent </a:t>
            </a:r>
            <a:r>
              <a:rPr lang="en-GB" altLang="de-DE" sz="1600" b="1" dirty="0">
                <a:solidFill>
                  <a:srgbClr val="0000FF"/>
                </a:solidFill>
                <a:latin typeface="Calibri" panose="020F0502020204030204" pitchFamily="34" charset="0"/>
                <a:cs typeface="Calibri" panose="020F0502020204030204" pitchFamily="34" charset="0"/>
              </a:rPr>
              <a:t>transverse</a:t>
            </a:r>
            <a:r>
              <a:rPr lang="en-GB" altLang="de-DE" sz="1600" b="1" dirty="0">
                <a:latin typeface="Calibri" panose="020F0502020204030204" pitchFamily="34" charset="0"/>
                <a:cs typeface="Calibri" panose="020F0502020204030204" pitchFamily="34" charset="0"/>
              </a:rPr>
              <a:t> </a:t>
            </a:r>
            <a:r>
              <a:rPr lang="en-GB" altLang="de-DE" sz="1600" dirty="0">
                <a:latin typeface="Calibri" panose="020F0502020204030204" pitchFamily="34" charset="0"/>
                <a:cs typeface="Calibri" panose="020F0502020204030204" pitchFamily="34" charset="0"/>
              </a:rPr>
              <a:t>oscillations</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 </a:t>
            </a:r>
            <a:r>
              <a:rPr lang="en-GB" altLang="de-DE" sz="1600" b="1" u="sng" dirty="0">
                <a:latin typeface="Calibri" panose="020F0502020204030204" pitchFamily="34" charset="0"/>
                <a:cs typeface="Calibri" panose="020F0502020204030204" pitchFamily="34" charset="0"/>
              </a:rPr>
              <a:t>in</a:t>
            </a:r>
            <a:r>
              <a:rPr lang="en-GB" altLang="de-DE" sz="1600" dirty="0">
                <a:latin typeface="Calibri" panose="020F0502020204030204" pitchFamily="34" charset="0"/>
                <a:cs typeface="Calibri" panose="020F0502020204030204" pitchFamily="34" charset="0"/>
              </a:rPr>
              <a:t>coherent </a:t>
            </a:r>
            <a:r>
              <a:rPr lang="en-GB" altLang="de-DE" sz="1600" b="1" dirty="0">
                <a:solidFill>
                  <a:srgbClr val="0000FF"/>
                </a:solidFill>
                <a:latin typeface="Calibri" panose="020F0502020204030204" pitchFamily="34" charset="0"/>
                <a:cs typeface="Calibri" panose="020F0502020204030204" pitchFamily="34" charset="0"/>
              </a:rPr>
              <a:t>transverse</a:t>
            </a:r>
            <a:r>
              <a:rPr lang="en-GB" altLang="de-DE" sz="1600" dirty="0">
                <a:latin typeface="Calibri" panose="020F0502020204030204" pitchFamily="34" charset="0"/>
                <a:cs typeface="Calibri" panose="020F0502020204030204" pitchFamily="34" charset="0"/>
              </a:rPr>
              <a:t> oscillations</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coherent </a:t>
            </a:r>
            <a:r>
              <a:rPr lang="en-GB" altLang="de-DE" sz="1600" b="1" dirty="0">
                <a:solidFill>
                  <a:srgbClr val="008000"/>
                </a:solidFill>
                <a:latin typeface="Calibri" panose="020F0502020204030204" pitchFamily="34" charset="0"/>
                <a:cs typeface="Calibri" panose="020F0502020204030204" pitchFamily="34" charset="0"/>
              </a:rPr>
              <a:t>longitudinal</a:t>
            </a:r>
            <a:r>
              <a:rPr lang="en-GB" altLang="de-DE" sz="1600" b="1" dirty="0">
                <a:latin typeface="Calibri" panose="020F0502020204030204" pitchFamily="34" charset="0"/>
                <a:cs typeface="Calibri" panose="020F0502020204030204" pitchFamily="34" charset="0"/>
              </a:rPr>
              <a:t> </a:t>
            </a:r>
            <a:r>
              <a:rPr lang="en-GB" altLang="de-DE" sz="1600" dirty="0">
                <a:latin typeface="Calibri" panose="020F0502020204030204" pitchFamily="34" charset="0"/>
                <a:cs typeface="Calibri" panose="020F0502020204030204" pitchFamily="34" charset="0"/>
              </a:rPr>
              <a:t>oscillations</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 </a:t>
            </a:r>
            <a:r>
              <a:rPr lang="en-GB" altLang="de-DE" sz="1600" b="1" u="sng" dirty="0">
                <a:latin typeface="Calibri" panose="020F0502020204030204" pitchFamily="34" charset="0"/>
                <a:cs typeface="Calibri" panose="020F0502020204030204" pitchFamily="34" charset="0"/>
              </a:rPr>
              <a:t>in</a:t>
            </a:r>
            <a:r>
              <a:rPr lang="en-GB" altLang="de-DE" sz="1600" dirty="0">
                <a:latin typeface="Calibri" panose="020F0502020204030204" pitchFamily="34" charset="0"/>
                <a:cs typeface="Calibri" panose="020F0502020204030204" pitchFamily="34" charset="0"/>
              </a:rPr>
              <a:t>coherent </a:t>
            </a:r>
            <a:r>
              <a:rPr lang="en-GB" altLang="de-DE" sz="1600" b="1" dirty="0">
                <a:solidFill>
                  <a:srgbClr val="008000"/>
                </a:solidFill>
                <a:latin typeface="Calibri" panose="020F0502020204030204" pitchFamily="34" charset="0"/>
                <a:cs typeface="Calibri" panose="020F0502020204030204" pitchFamily="34" charset="0"/>
              </a:rPr>
              <a:t>longitudinal</a:t>
            </a:r>
            <a:r>
              <a:rPr lang="en-GB" altLang="de-DE" sz="1600" dirty="0">
                <a:latin typeface="Calibri" panose="020F0502020204030204" pitchFamily="34" charset="0"/>
                <a:cs typeface="Calibri" panose="020F0502020204030204" pitchFamily="34" charset="0"/>
              </a:rPr>
              <a:t> oscillations</a:t>
            </a:r>
          </a:p>
        </p:txBody>
      </p:sp>
      <p:sp>
        <p:nvSpPr>
          <p:cNvPr id="5" name="Text Box 7"/>
          <p:cNvSpPr txBox="1">
            <a:spLocks noChangeArrowheads="1"/>
          </p:cNvSpPr>
          <p:nvPr/>
        </p:nvSpPr>
        <p:spPr bwMode="auto">
          <a:xfrm>
            <a:off x="4025900" y="995140"/>
            <a:ext cx="5058723" cy="2431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latin typeface="Calibri" panose="020F0502020204030204" pitchFamily="34" charset="0"/>
                <a:cs typeface="Calibri" panose="020F0502020204030204" pitchFamily="34" charset="0"/>
              </a:rPr>
              <a:t>Poll 5.14: </a:t>
            </a:r>
          </a:p>
          <a:p>
            <a:pPr algn="l"/>
            <a:r>
              <a:rPr lang="en-GB" altLang="de-DE" sz="1600" dirty="0">
                <a:latin typeface="Calibri" panose="020F0502020204030204" pitchFamily="34" charset="0"/>
                <a:cs typeface="Calibri" panose="020F0502020204030204" pitchFamily="34" charset="0"/>
              </a:rPr>
              <a:t>The </a:t>
            </a:r>
            <a:r>
              <a:rPr lang="en-GB" altLang="de-DE" sz="1600" b="1" dirty="0">
                <a:latin typeface="Calibri" panose="020F0502020204030204" pitchFamily="34" charset="0"/>
                <a:cs typeface="Calibri" panose="020F0502020204030204" pitchFamily="34" charset="0"/>
              </a:rPr>
              <a:t>dispersion</a:t>
            </a:r>
            <a:r>
              <a:rPr lang="en-GB" altLang="de-DE" sz="1600" dirty="0">
                <a:latin typeface="Calibri" panose="020F0502020204030204" pitchFamily="34" charset="0"/>
                <a:cs typeface="Calibri" panose="020F0502020204030204" pitchFamily="34" charset="0"/>
              </a:rPr>
              <a:t> function along a transfer line is measured using a beam with momentum offset and measuring … </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the </a:t>
            </a:r>
            <a:r>
              <a:rPr lang="en-GB" altLang="de-DE" sz="1600" b="1" dirty="0">
                <a:latin typeface="Calibri" panose="020F0502020204030204" pitchFamily="34" charset="0"/>
                <a:cs typeface="Calibri" panose="020F0502020204030204" pitchFamily="34" charset="0"/>
              </a:rPr>
              <a:t>arrival time </a:t>
            </a:r>
            <a:r>
              <a:rPr lang="en-GB" altLang="de-DE" sz="1600" dirty="0">
                <a:latin typeface="Calibri" panose="020F0502020204030204" pitchFamily="34" charset="0"/>
                <a:cs typeface="Calibri" panose="020F0502020204030204" pitchFamily="34" charset="0"/>
              </a:rPr>
              <a:t>at several locations</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the beam </a:t>
            </a:r>
            <a:r>
              <a:rPr lang="en-GB" altLang="de-DE" sz="1600" b="1" dirty="0">
                <a:latin typeface="Calibri" panose="020F0502020204030204" pitchFamily="34" charset="0"/>
                <a:cs typeface="Calibri" panose="020F0502020204030204" pitchFamily="34" charset="0"/>
              </a:rPr>
              <a:t>position </a:t>
            </a:r>
            <a:r>
              <a:rPr lang="en-GB" altLang="de-DE" sz="1600" dirty="0">
                <a:latin typeface="Calibri" panose="020F0502020204030204" pitchFamily="34" charset="0"/>
                <a:cs typeface="Calibri" panose="020F0502020204030204" pitchFamily="34" charset="0"/>
              </a:rPr>
              <a:t>at several locations</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the beam </a:t>
            </a:r>
            <a:r>
              <a:rPr lang="en-GB" altLang="de-DE" sz="1600" b="1" dirty="0">
                <a:latin typeface="Calibri" panose="020F0502020204030204" pitchFamily="34" charset="0"/>
                <a:cs typeface="Calibri" panose="020F0502020204030204" pitchFamily="34" charset="0"/>
              </a:rPr>
              <a:t>profile</a:t>
            </a:r>
            <a:r>
              <a:rPr lang="en-GB" altLang="de-DE" sz="1600" dirty="0">
                <a:latin typeface="Calibri" panose="020F0502020204030204" pitchFamily="34" charset="0"/>
                <a:cs typeface="Calibri" panose="020F0502020204030204" pitchFamily="34" charset="0"/>
              </a:rPr>
              <a:t> at several locations</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nothing, as dispersion is only a </a:t>
            </a:r>
            <a:r>
              <a:rPr lang="en-GB" altLang="de-DE" sz="1600" b="1" dirty="0">
                <a:latin typeface="Calibri" panose="020F0502020204030204" pitchFamily="34" charset="0"/>
                <a:cs typeface="Calibri" panose="020F0502020204030204" pitchFamily="34" charset="0"/>
              </a:rPr>
              <a:t>theoretical </a:t>
            </a:r>
            <a:r>
              <a:rPr lang="en-GB" altLang="de-DE" sz="1600" dirty="0">
                <a:latin typeface="Calibri" panose="020F0502020204030204" pitchFamily="34" charset="0"/>
                <a:cs typeface="Calibri" panose="020F0502020204030204" pitchFamily="34" charset="0"/>
              </a:rPr>
              <a:t>quantity </a:t>
            </a:r>
          </a:p>
        </p:txBody>
      </p:sp>
      <p:sp>
        <p:nvSpPr>
          <p:cNvPr id="6" name="Text Box 7"/>
          <p:cNvSpPr txBox="1">
            <a:spLocks noChangeArrowheads="1"/>
          </p:cNvSpPr>
          <p:nvPr/>
        </p:nvSpPr>
        <p:spPr bwMode="auto">
          <a:xfrm>
            <a:off x="288523" y="3600168"/>
            <a:ext cx="8241702" cy="2185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latin typeface="Calibri" panose="020F0502020204030204" pitchFamily="34" charset="0"/>
                <a:cs typeface="Calibri" panose="020F0502020204030204" pitchFamily="34" charset="0"/>
              </a:rPr>
              <a:t>Poll 5.15: </a:t>
            </a:r>
          </a:p>
          <a:p>
            <a:pPr algn="l"/>
            <a:r>
              <a:rPr lang="en-GB" altLang="de-DE" sz="1600" dirty="0">
                <a:latin typeface="Calibri" panose="020F0502020204030204" pitchFamily="34" charset="0"/>
                <a:cs typeface="Calibri" panose="020F0502020204030204" pitchFamily="34" charset="0"/>
              </a:rPr>
              <a:t>What is a </a:t>
            </a:r>
            <a:r>
              <a:rPr lang="en-GB" altLang="de-DE" sz="1600" b="1" dirty="0">
                <a:latin typeface="Calibri" panose="020F0502020204030204" pitchFamily="34" charset="0"/>
                <a:cs typeface="Calibri" panose="020F0502020204030204" pitchFamily="34" charset="0"/>
              </a:rPr>
              <a:t>closed orbit feedback </a:t>
            </a:r>
            <a:r>
              <a:rPr lang="en-GB" altLang="de-DE" sz="1600" dirty="0">
                <a:latin typeface="Calibri" panose="020F0502020204030204" pitchFamily="34" charset="0"/>
                <a:cs typeface="Calibri" panose="020F0502020204030204" pitchFamily="34" charset="0"/>
              </a:rPr>
              <a:t>system at a synchrotron?</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The alignment of the trajectory of the injected beam during its first turn </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The correction of individual bunches during storage</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The correction of the beam position averaged over </a:t>
            </a:r>
            <a:r>
              <a:rPr lang="en-GB" altLang="de-DE" sz="1600" dirty="0">
                <a:latin typeface="Calibri" panose="020F0502020204030204" pitchFamily="34" charset="0"/>
                <a:cs typeface="Calibri" panose="020F0502020204030204" pitchFamily="34" charset="0"/>
                <a:sym typeface="Symbol" panose="05050102010706020507" pitchFamily="18" charset="2"/>
              </a:rPr>
              <a:t>more than </a:t>
            </a:r>
            <a:r>
              <a:rPr lang="en-GB" altLang="de-DE" sz="1600" dirty="0">
                <a:latin typeface="Calibri" panose="020F0502020204030204" pitchFamily="34" charset="0"/>
                <a:cs typeface="Calibri" panose="020F0502020204030204" pitchFamily="34" charset="0"/>
              </a:rPr>
              <a:t>1000 turns</a:t>
            </a:r>
          </a:p>
          <a:p>
            <a:pPr marL="342900" indent="-342900" algn="l">
              <a:buFont typeface="+mj-lt"/>
              <a:buAutoNum type="arabicParenR"/>
            </a:pPr>
            <a:r>
              <a:rPr lang="en-GB" altLang="de-DE" sz="1600" dirty="0">
                <a:latin typeface="Calibri" panose="020F0502020204030204" pitchFamily="34" charset="0"/>
                <a:cs typeface="Calibri" panose="020F0502020204030204" pitchFamily="34" charset="0"/>
              </a:rPr>
              <a:t>The mechanical movement of the synchrotron magnets</a:t>
            </a:r>
          </a:p>
        </p:txBody>
      </p:sp>
      <p:grpSp>
        <p:nvGrpSpPr>
          <p:cNvPr id="12" name="Gruppieren 11">
            <a:extLst>
              <a:ext uri="{FF2B5EF4-FFF2-40B4-BE49-F238E27FC236}">
                <a16:creationId xmlns:a16="http://schemas.microsoft.com/office/drawing/2014/main" id="{177FB602-DCB2-4D8E-BA72-0D758BFF74F8}"/>
              </a:ext>
            </a:extLst>
          </p:cNvPr>
          <p:cNvGrpSpPr/>
          <p:nvPr/>
        </p:nvGrpSpPr>
        <p:grpSpPr>
          <a:xfrm>
            <a:off x="7066754" y="4177661"/>
            <a:ext cx="1969078" cy="2271741"/>
            <a:chOff x="7055179" y="3633650"/>
            <a:chExt cx="1969078" cy="2271741"/>
          </a:xfrm>
        </p:grpSpPr>
        <p:pic>
          <p:nvPicPr>
            <p:cNvPr id="13" name="Grafik 12">
              <a:extLst>
                <a:ext uri="{FF2B5EF4-FFF2-40B4-BE49-F238E27FC236}">
                  <a16:creationId xmlns:a16="http://schemas.microsoft.com/office/drawing/2014/main" id="{8F0C87BA-FF57-4FCE-97DC-EA22CBCA1038}"/>
                </a:ext>
              </a:extLst>
            </p:cNvPr>
            <p:cNvPicPr>
              <a:picLocks noChangeAspect="1"/>
            </p:cNvPicPr>
            <p:nvPr/>
          </p:nvPicPr>
          <p:blipFill>
            <a:blip r:embed="rId3"/>
            <a:stretch>
              <a:fillRect/>
            </a:stretch>
          </p:blipFill>
          <p:spPr>
            <a:xfrm>
              <a:off x="7177734" y="3633650"/>
              <a:ext cx="1531937" cy="1531937"/>
            </a:xfrm>
            <a:prstGeom prst="rect">
              <a:avLst/>
            </a:prstGeom>
          </p:spPr>
        </p:pic>
        <p:sp>
          <p:nvSpPr>
            <p:cNvPr id="14" name="TextBox 7">
              <a:extLst>
                <a:ext uri="{FF2B5EF4-FFF2-40B4-BE49-F238E27FC236}">
                  <a16:creationId xmlns:a16="http://schemas.microsoft.com/office/drawing/2014/main" id="{FA518983-4BC6-4B57-B00A-2D858C7BF340}"/>
                </a:ext>
              </a:extLst>
            </p:cNvPr>
            <p:cNvSpPr txBox="1"/>
            <p:nvPr/>
          </p:nvSpPr>
          <p:spPr>
            <a:xfrm>
              <a:off x="7055179" y="5207764"/>
              <a:ext cx="1969078" cy="697627"/>
            </a:xfrm>
            <a:prstGeom prst="rect">
              <a:avLst/>
            </a:prstGeom>
          </p:spPr>
          <p:txBody>
            <a:bodyPr vert="horz" wrap="square" lIns="91440" tIns="45720" rIns="91440" bIns="45720" rtlCol="0" anchor="t">
              <a:spAutoFit/>
            </a:bodyPr>
            <a:lstStyle/>
            <a:p>
              <a:pPr algn="l"/>
              <a:r>
                <a:rPr lang="en-GB" dirty="0">
                  <a:latin typeface="Calibri" panose="020F0502020204030204" pitchFamily="34" charset="0"/>
                  <a:cs typeface="Calibri" panose="020F0502020204030204" pitchFamily="34" charset="0"/>
                  <a:hlinkClick r:id="rId4"/>
                </a:rPr>
                <a:t>www.menti.com</a:t>
              </a:r>
              <a:endParaRPr lang="en-GB" dirty="0">
                <a:latin typeface="Calibri" panose="020F0502020204030204" pitchFamily="34" charset="0"/>
                <a:cs typeface="Calibri" panose="020F0502020204030204" pitchFamily="34" charset="0"/>
              </a:endParaRPr>
            </a:p>
            <a:p>
              <a:pPr algn="l">
                <a:spcBef>
                  <a:spcPts val="400"/>
                </a:spcBef>
              </a:pPr>
              <a:r>
                <a:rPr lang="en-GB" dirty="0">
                  <a:latin typeface="Calibri" panose="020F0502020204030204" pitchFamily="34" charset="0"/>
                  <a:cs typeface="Calibri" panose="020F0502020204030204" pitchFamily="34" charset="0"/>
                </a:rPr>
                <a:t>code: </a:t>
              </a:r>
              <a:r>
                <a:rPr lang="en-GB" sz="1800" dirty="0">
                  <a:latin typeface="+mj-lt"/>
                </a:rPr>
                <a:t>1208 6026</a:t>
              </a:r>
            </a:p>
          </p:txBody>
        </p:sp>
      </p:grpSp>
    </p:spTree>
    <p:extLst>
      <p:ext uri="{BB962C8B-B14F-4D97-AF65-F5344CB8AC3E}">
        <p14:creationId xmlns:p14="http://schemas.microsoft.com/office/powerpoint/2010/main" val="40356007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700" name="Group 4"/>
          <p:cNvGrpSpPr>
            <a:grpSpLocks/>
          </p:cNvGrpSpPr>
          <p:nvPr/>
        </p:nvGrpSpPr>
        <p:grpSpPr bwMode="auto">
          <a:xfrm>
            <a:off x="9525" y="1940718"/>
            <a:ext cx="9351963" cy="4516438"/>
            <a:chOff x="-23" y="1185"/>
            <a:chExt cx="5891" cy="2845"/>
          </a:xfrm>
        </p:grpSpPr>
        <p:pic>
          <p:nvPicPr>
            <p:cNvPr id="29725" name="Picture 5" descr="unilac"/>
            <p:cNvPicPr>
              <a:picLocks noChangeAspect="1" noChangeArrowheads="1"/>
            </p:cNvPicPr>
            <p:nvPr/>
          </p:nvPicPr>
          <p:blipFill>
            <a:blip r:embed="rId3">
              <a:extLst>
                <a:ext uri="{28A0092B-C50C-407E-A947-70E740481C1C}">
                  <a14:useLocalDpi xmlns:a14="http://schemas.microsoft.com/office/drawing/2010/main" val="0"/>
                </a:ext>
              </a:extLst>
            </a:blip>
            <a:srcRect l="23257" t="1321" r="392"/>
            <a:stretch>
              <a:fillRect/>
            </a:stretch>
          </p:blipFill>
          <p:spPr bwMode="auto">
            <a:xfrm>
              <a:off x="1580" y="1294"/>
              <a:ext cx="3967" cy="2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sp>
          <p:nvSpPr>
            <p:cNvPr id="29726" name="Rectangle 6"/>
            <p:cNvSpPr>
              <a:spLocks noChangeArrowheads="1"/>
            </p:cNvSpPr>
            <p:nvPr/>
          </p:nvSpPr>
          <p:spPr bwMode="auto">
            <a:xfrm>
              <a:off x="1515" y="2312"/>
              <a:ext cx="238" cy="7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de-DE"/>
            </a:p>
          </p:txBody>
        </p:sp>
        <p:pic>
          <p:nvPicPr>
            <p:cNvPr id="29727" name="Picture 7" descr="hsi_uebersicht"/>
            <p:cNvPicPr>
              <a:picLocks noChangeAspect="1" noChangeArrowheads="1"/>
            </p:cNvPicPr>
            <p:nvPr/>
          </p:nvPicPr>
          <p:blipFill>
            <a:blip r:embed="rId4">
              <a:extLst>
                <a:ext uri="{28A0092B-C50C-407E-A947-70E740481C1C}">
                  <a14:useLocalDpi xmlns:a14="http://schemas.microsoft.com/office/drawing/2010/main" val="0"/>
                </a:ext>
              </a:extLst>
            </a:blip>
            <a:srcRect t="5022" r="13911" b="15063"/>
            <a:stretch>
              <a:fillRect/>
            </a:stretch>
          </p:blipFill>
          <p:spPr bwMode="auto">
            <a:xfrm>
              <a:off x="113" y="2549"/>
              <a:ext cx="1638" cy="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28" name="Text Box 8"/>
            <p:cNvSpPr txBox="1">
              <a:spLocks noChangeArrowheads="1"/>
            </p:cNvSpPr>
            <p:nvPr/>
          </p:nvSpPr>
          <p:spPr bwMode="auto">
            <a:xfrm>
              <a:off x="-23" y="2286"/>
              <a:ext cx="816" cy="39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1400">
                  <a:latin typeface="Arial Unicode MS" pitchFamily="34" charset="-128"/>
                </a:rPr>
                <a:t>MEVVA</a:t>
              </a:r>
            </a:p>
            <a:p>
              <a:pPr algn="l"/>
              <a:r>
                <a:rPr lang="en-US" sz="1400">
                  <a:latin typeface="Arial Unicode MS" pitchFamily="34" charset="-128"/>
                </a:rPr>
                <a:t>MUCIS</a:t>
              </a:r>
            </a:p>
          </p:txBody>
        </p:sp>
        <p:sp>
          <p:nvSpPr>
            <p:cNvPr id="29729" name="Text Box 9"/>
            <p:cNvSpPr txBox="1">
              <a:spLocks noChangeArrowheads="1"/>
            </p:cNvSpPr>
            <p:nvPr/>
          </p:nvSpPr>
          <p:spPr bwMode="auto">
            <a:xfrm>
              <a:off x="-23" y="2968"/>
              <a:ext cx="454" cy="19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1400">
                  <a:latin typeface="Arial Unicode MS" pitchFamily="34" charset="-128"/>
                </a:rPr>
                <a:t>PIG</a:t>
              </a:r>
            </a:p>
          </p:txBody>
        </p:sp>
        <p:sp>
          <p:nvSpPr>
            <p:cNvPr id="29730" name="Text Box 10"/>
            <p:cNvSpPr txBox="1">
              <a:spLocks noChangeArrowheads="1"/>
            </p:cNvSpPr>
            <p:nvPr/>
          </p:nvSpPr>
          <p:spPr bwMode="auto">
            <a:xfrm>
              <a:off x="432" y="2872"/>
              <a:ext cx="1261" cy="19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1400">
                  <a:latin typeface="Arial Unicode MS" pitchFamily="34" charset="-128"/>
                </a:rPr>
                <a:t>RFQ       IH1         IH2</a:t>
              </a:r>
            </a:p>
          </p:txBody>
        </p:sp>
        <p:sp>
          <p:nvSpPr>
            <p:cNvPr id="29731" name="Rectangle 11"/>
            <p:cNvSpPr>
              <a:spLocks noChangeArrowheads="1"/>
            </p:cNvSpPr>
            <p:nvPr/>
          </p:nvSpPr>
          <p:spPr bwMode="auto">
            <a:xfrm>
              <a:off x="1711" y="2597"/>
              <a:ext cx="56" cy="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de-DE"/>
            </a:p>
          </p:txBody>
        </p:sp>
        <p:sp>
          <p:nvSpPr>
            <p:cNvPr id="29732" name="Rectangle 12"/>
            <p:cNvSpPr>
              <a:spLocks noChangeArrowheads="1"/>
            </p:cNvSpPr>
            <p:nvPr/>
          </p:nvSpPr>
          <p:spPr bwMode="auto">
            <a:xfrm>
              <a:off x="423" y="2665"/>
              <a:ext cx="100" cy="12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de-DE"/>
            </a:p>
          </p:txBody>
        </p:sp>
        <p:sp>
          <p:nvSpPr>
            <p:cNvPr id="29733" name="Rectangle 13"/>
            <p:cNvSpPr>
              <a:spLocks noChangeArrowheads="1"/>
            </p:cNvSpPr>
            <p:nvPr/>
          </p:nvSpPr>
          <p:spPr bwMode="auto">
            <a:xfrm>
              <a:off x="2483" y="2469"/>
              <a:ext cx="1564" cy="2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de-DE"/>
            </a:p>
          </p:txBody>
        </p:sp>
        <p:sp>
          <p:nvSpPr>
            <p:cNvPr id="29734" name="Rectangle 14"/>
            <p:cNvSpPr>
              <a:spLocks noChangeArrowheads="1"/>
            </p:cNvSpPr>
            <p:nvPr/>
          </p:nvSpPr>
          <p:spPr bwMode="auto">
            <a:xfrm>
              <a:off x="1899" y="2653"/>
              <a:ext cx="612" cy="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de-DE"/>
            </a:p>
          </p:txBody>
        </p:sp>
        <p:sp>
          <p:nvSpPr>
            <p:cNvPr id="29735" name="Rectangle 15"/>
            <p:cNvSpPr>
              <a:spLocks noChangeArrowheads="1"/>
            </p:cNvSpPr>
            <p:nvPr/>
          </p:nvSpPr>
          <p:spPr bwMode="auto">
            <a:xfrm>
              <a:off x="1711" y="2649"/>
              <a:ext cx="116" cy="8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de-DE"/>
            </a:p>
          </p:txBody>
        </p:sp>
        <p:sp>
          <p:nvSpPr>
            <p:cNvPr id="29736" name="Rectangle 16"/>
            <p:cNvSpPr>
              <a:spLocks noChangeArrowheads="1"/>
            </p:cNvSpPr>
            <p:nvPr/>
          </p:nvSpPr>
          <p:spPr bwMode="auto">
            <a:xfrm>
              <a:off x="1675" y="2969"/>
              <a:ext cx="2420" cy="59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de-DE"/>
            </a:p>
          </p:txBody>
        </p:sp>
        <p:sp>
          <p:nvSpPr>
            <p:cNvPr id="29737" name="Rectangle 17"/>
            <p:cNvSpPr>
              <a:spLocks noChangeArrowheads="1"/>
            </p:cNvSpPr>
            <p:nvPr/>
          </p:nvSpPr>
          <p:spPr bwMode="auto">
            <a:xfrm>
              <a:off x="1583" y="1871"/>
              <a:ext cx="1003" cy="44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de-DE"/>
            </a:p>
          </p:txBody>
        </p:sp>
        <p:sp>
          <p:nvSpPr>
            <p:cNvPr id="29738" name="Rectangle 18"/>
            <p:cNvSpPr>
              <a:spLocks noChangeArrowheads="1"/>
            </p:cNvSpPr>
            <p:nvPr/>
          </p:nvSpPr>
          <p:spPr bwMode="auto">
            <a:xfrm rot="-3212547">
              <a:off x="3527" y="1403"/>
              <a:ext cx="1339" cy="9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de-DE"/>
            </a:p>
          </p:txBody>
        </p:sp>
        <p:sp>
          <p:nvSpPr>
            <p:cNvPr id="29739" name="Line 19"/>
            <p:cNvSpPr>
              <a:spLocks noChangeShapeType="1"/>
            </p:cNvSpPr>
            <p:nvPr/>
          </p:nvSpPr>
          <p:spPr bwMode="auto">
            <a:xfrm flipH="1" flipV="1">
              <a:off x="1808" y="2943"/>
              <a:ext cx="138" cy="17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40" name="Text Box 20"/>
            <p:cNvSpPr txBox="1">
              <a:spLocks noChangeArrowheads="1"/>
            </p:cNvSpPr>
            <p:nvPr/>
          </p:nvSpPr>
          <p:spPr bwMode="auto">
            <a:xfrm>
              <a:off x="2625" y="2536"/>
              <a:ext cx="1071"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atin typeface="Arial Unicode MS" pitchFamily="34" charset="-128"/>
                </a:rPr>
                <a:t>Alvarez DTL</a:t>
              </a:r>
            </a:p>
          </p:txBody>
        </p:sp>
        <p:sp>
          <p:nvSpPr>
            <p:cNvPr id="29741" name="Text Box 21"/>
            <p:cNvSpPr txBox="1">
              <a:spLocks noChangeArrowheads="1"/>
            </p:cNvSpPr>
            <p:nvPr/>
          </p:nvSpPr>
          <p:spPr bwMode="auto">
            <a:xfrm>
              <a:off x="1444" y="2159"/>
              <a:ext cx="117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sz="1400">
                  <a:latin typeface="Arial Unicode MS" pitchFamily="34" charset="-128"/>
                </a:rPr>
                <a:t>HLI: (ECR,RFQ,IH)</a:t>
              </a:r>
            </a:p>
          </p:txBody>
        </p:sp>
        <p:sp>
          <p:nvSpPr>
            <p:cNvPr id="29742" name="Rectangle 22"/>
            <p:cNvSpPr>
              <a:spLocks noChangeArrowheads="1"/>
            </p:cNvSpPr>
            <p:nvPr/>
          </p:nvSpPr>
          <p:spPr bwMode="auto">
            <a:xfrm>
              <a:off x="4612" y="1252"/>
              <a:ext cx="1106" cy="68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de-DE"/>
            </a:p>
          </p:txBody>
        </p:sp>
        <p:sp>
          <p:nvSpPr>
            <p:cNvPr id="29743" name="Rectangle 23"/>
            <p:cNvSpPr>
              <a:spLocks noChangeArrowheads="1"/>
            </p:cNvSpPr>
            <p:nvPr/>
          </p:nvSpPr>
          <p:spPr bwMode="auto">
            <a:xfrm rot="-3296567">
              <a:off x="4116" y="2047"/>
              <a:ext cx="887" cy="22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de-DE"/>
            </a:p>
          </p:txBody>
        </p:sp>
        <p:sp>
          <p:nvSpPr>
            <p:cNvPr id="29744" name="Text Box 24"/>
            <p:cNvSpPr txBox="1">
              <a:spLocks noChangeArrowheads="1"/>
            </p:cNvSpPr>
            <p:nvPr/>
          </p:nvSpPr>
          <p:spPr bwMode="auto">
            <a:xfrm>
              <a:off x="4604" y="1525"/>
              <a:ext cx="1264" cy="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65000"/>
                </a:lnSpc>
              </a:pPr>
              <a:r>
                <a:rPr lang="en-US">
                  <a:latin typeface="Arial Unicode MS" pitchFamily="34" charset="-128"/>
                </a:rPr>
                <a:t>Transfer to</a:t>
              </a:r>
            </a:p>
            <a:p>
              <a:pPr>
                <a:lnSpc>
                  <a:spcPct val="65000"/>
                </a:lnSpc>
              </a:pPr>
              <a:r>
                <a:rPr lang="en-US">
                  <a:latin typeface="Arial Unicode MS" pitchFamily="34" charset="-128"/>
                </a:rPr>
                <a:t>Synchrotron</a:t>
              </a:r>
            </a:p>
          </p:txBody>
        </p:sp>
        <p:sp>
          <p:nvSpPr>
            <p:cNvPr id="29745" name="Text Box 25"/>
            <p:cNvSpPr txBox="1">
              <a:spLocks noChangeArrowheads="1"/>
            </p:cNvSpPr>
            <p:nvPr/>
          </p:nvSpPr>
          <p:spPr bwMode="auto">
            <a:xfrm>
              <a:off x="-23" y="3428"/>
              <a:ext cx="816" cy="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60000"/>
                </a:lnSpc>
              </a:pPr>
              <a:r>
                <a:rPr lang="en-US" sz="1600" b="1" dirty="0">
                  <a:solidFill>
                    <a:srgbClr val="0000FF"/>
                  </a:solidFill>
                </a:rPr>
                <a:t>2.2 </a:t>
              </a:r>
              <a:r>
                <a:rPr lang="en-US" sz="1600" b="1" dirty="0" err="1">
                  <a:solidFill>
                    <a:srgbClr val="0000FF"/>
                  </a:solidFill>
                </a:rPr>
                <a:t>keV</a:t>
              </a:r>
              <a:r>
                <a:rPr lang="en-US" sz="1600" b="1" dirty="0">
                  <a:solidFill>
                    <a:srgbClr val="0000FF"/>
                  </a:solidFill>
                </a:rPr>
                <a:t>/u</a:t>
              </a:r>
            </a:p>
            <a:p>
              <a:pPr>
                <a:lnSpc>
                  <a:spcPct val="60000"/>
                </a:lnSpc>
              </a:pPr>
              <a:r>
                <a:rPr lang="el-GR" sz="1600" b="1" dirty="0">
                  <a:solidFill>
                    <a:srgbClr val="0000FF"/>
                  </a:solidFill>
                  <a:cs typeface="Arial" charset="0"/>
                </a:rPr>
                <a:t>β</a:t>
              </a:r>
              <a:r>
                <a:rPr lang="de-DE" sz="1600" b="1" dirty="0">
                  <a:solidFill>
                    <a:srgbClr val="0000FF"/>
                  </a:solidFill>
                  <a:cs typeface="Arial" charset="0"/>
                </a:rPr>
                <a:t> = 0.0022</a:t>
              </a:r>
              <a:endParaRPr lang="el-GR" sz="1600" b="1" dirty="0">
                <a:solidFill>
                  <a:srgbClr val="0000FF"/>
                </a:solidFill>
                <a:cs typeface="Arial" charset="0"/>
              </a:endParaRPr>
            </a:p>
          </p:txBody>
        </p:sp>
        <p:sp>
          <p:nvSpPr>
            <p:cNvPr id="29746" name="Text Box 26"/>
            <p:cNvSpPr txBox="1">
              <a:spLocks noChangeArrowheads="1"/>
            </p:cNvSpPr>
            <p:nvPr/>
          </p:nvSpPr>
          <p:spPr bwMode="auto">
            <a:xfrm>
              <a:off x="839" y="3701"/>
              <a:ext cx="816" cy="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60000"/>
                </a:lnSpc>
              </a:pPr>
              <a:r>
                <a:rPr lang="en-US" sz="1600" b="1" dirty="0">
                  <a:solidFill>
                    <a:srgbClr val="0000FF"/>
                  </a:solidFill>
                </a:rPr>
                <a:t>120 </a:t>
              </a:r>
              <a:r>
                <a:rPr lang="en-US" sz="1600" b="1" dirty="0" err="1">
                  <a:solidFill>
                    <a:srgbClr val="0000FF"/>
                  </a:solidFill>
                </a:rPr>
                <a:t>keV</a:t>
              </a:r>
              <a:r>
                <a:rPr lang="en-US" sz="1600" b="1" dirty="0">
                  <a:solidFill>
                    <a:srgbClr val="0000FF"/>
                  </a:solidFill>
                </a:rPr>
                <a:t>/u</a:t>
              </a:r>
            </a:p>
            <a:p>
              <a:pPr>
                <a:lnSpc>
                  <a:spcPct val="60000"/>
                </a:lnSpc>
              </a:pPr>
              <a:r>
                <a:rPr lang="el-GR" sz="1600" b="1" dirty="0">
                  <a:solidFill>
                    <a:srgbClr val="0000FF"/>
                  </a:solidFill>
                  <a:cs typeface="Arial" charset="0"/>
                </a:rPr>
                <a:t>β</a:t>
              </a:r>
              <a:r>
                <a:rPr lang="de-DE" sz="1600" b="1" dirty="0">
                  <a:solidFill>
                    <a:srgbClr val="0000FF"/>
                  </a:solidFill>
                  <a:cs typeface="Arial" charset="0"/>
                </a:rPr>
                <a:t> = 0.016</a:t>
              </a:r>
              <a:endParaRPr lang="el-GR" sz="1600" b="1" dirty="0">
                <a:solidFill>
                  <a:srgbClr val="0000FF"/>
                </a:solidFill>
                <a:cs typeface="Arial" charset="0"/>
              </a:endParaRPr>
            </a:p>
          </p:txBody>
        </p:sp>
        <p:sp>
          <p:nvSpPr>
            <p:cNvPr id="29747" name="Text Box 27"/>
            <p:cNvSpPr txBox="1">
              <a:spLocks noChangeArrowheads="1"/>
            </p:cNvSpPr>
            <p:nvPr/>
          </p:nvSpPr>
          <p:spPr bwMode="auto">
            <a:xfrm>
              <a:off x="3606" y="3247"/>
              <a:ext cx="816" cy="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sz="1600" b="1" dirty="0">
                  <a:solidFill>
                    <a:srgbClr val="0000FF"/>
                  </a:solidFill>
                </a:rPr>
                <a:t>11.4 MeV/u</a:t>
              </a:r>
            </a:p>
            <a:p>
              <a:pPr algn="l">
                <a:lnSpc>
                  <a:spcPct val="60000"/>
                </a:lnSpc>
              </a:pPr>
              <a:r>
                <a:rPr lang="el-GR" sz="1600" b="1" dirty="0">
                  <a:solidFill>
                    <a:srgbClr val="0000FF"/>
                  </a:solidFill>
                  <a:cs typeface="Arial" charset="0"/>
                </a:rPr>
                <a:t>β</a:t>
              </a:r>
              <a:r>
                <a:rPr lang="de-DE" sz="1600" b="1" dirty="0">
                  <a:solidFill>
                    <a:srgbClr val="0000FF"/>
                  </a:solidFill>
                  <a:cs typeface="Arial" charset="0"/>
                </a:rPr>
                <a:t> = 0.16</a:t>
              </a:r>
              <a:endParaRPr lang="el-GR" sz="1600" b="1" dirty="0">
                <a:solidFill>
                  <a:srgbClr val="0000FF"/>
                </a:solidFill>
                <a:cs typeface="Arial" charset="0"/>
              </a:endParaRPr>
            </a:p>
          </p:txBody>
        </p:sp>
        <p:sp>
          <p:nvSpPr>
            <p:cNvPr id="29748" name="Line 28"/>
            <p:cNvSpPr>
              <a:spLocks noChangeShapeType="1"/>
            </p:cNvSpPr>
            <p:nvPr/>
          </p:nvSpPr>
          <p:spPr bwMode="auto">
            <a:xfrm flipH="1" flipV="1">
              <a:off x="385" y="2930"/>
              <a:ext cx="136" cy="408"/>
            </a:xfrm>
            <a:prstGeom prst="line">
              <a:avLst/>
            </a:prstGeom>
            <a:noFill/>
            <a:ln w="952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49" name="Line 29"/>
            <p:cNvSpPr>
              <a:spLocks noChangeShapeType="1"/>
            </p:cNvSpPr>
            <p:nvPr/>
          </p:nvSpPr>
          <p:spPr bwMode="auto">
            <a:xfrm flipH="1" flipV="1">
              <a:off x="884" y="2975"/>
              <a:ext cx="227" cy="635"/>
            </a:xfrm>
            <a:prstGeom prst="line">
              <a:avLst/>
            </a:prstGeom>
            <a:noFill/>
            <a:ln w="952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50" name="Line 30"/>
            <p:cNvSpPr>
              <a:spLocks noChangeShapeType="1"/>
            </p:cNvSpPr>
            <p:nvPr/>
          </p:nvSpPr>
          <p:spPr bwMode="auto">
            <a:xfrm flipH="1" flipV="1">
              <a:off x="3606" y="2930"/>
              <a:ext cx="91" cy="272"/>
            </a:xfrm>
            <a:prstGeom prst="line">
              <a:avLst/>
            </a:prstGeom>
            <a:noFill/>
            <a:ln w="952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51" name="Rectangle 33"/>
            <p:cNvSpPr>
              <a:spLocks noChangeArrowheads="1"/>
            </p:cNvSpPr>
            <p:nvPr/>
          </p:nvSpPr>
          <p:spPr bwMode="auto">
            <a:xfrm>
              <a:off x="1519" y="2205"/>
              <a:ext cx="1043" cy="363"/>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de-DE"/>
            </a:p>
          </p:txBody>
        </p:sp>
        <p:sp>
          <p:nvSpPr>
            <p:cNvPr id="29752" name="Rectangle 34"/>
            <p:cNvSpPr>
              <a:spLocks noChangeArrowheads="1"/>
            </p:cNvSpPr>
            <p:nvPr/>
          </p:nvSpPr>
          <p:spPr bwMode="auto">
            <a:xfrm>
              <a:off x="1791" y="2387"/>
              <a:ext cx="136" cy="363"/>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de-DE"/>
            </a:p>
          </p:txBody>
        </p:sp>
        <p:sp>
          <p:nvSpPr>
            <p:cNvPr id="29754" name="Text Box 37"/>
            <p:cNvSpPr txBox="1">
              <a:spLocks noChangeArrowheads="1"/>
            </p:cNvSpPr>
            <p:nvPr/>
          </p:nvSpPr>
          <p:spPr bwMode="auto">
            <a:xfrm>
              <a:off x="2090" y="3171"/>
              <a:ext cx="919" cy="2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sz="1600">
                  <a:latin typeface="Arial Unicode MS" pitchFamily="34" charset="-128"/>
                </a:rPr>
                <a:t>Gas Stripper</a:t>
              </a:r>
            </a:p>
          </p:txBody>
        </p:sp>
        <p:sp>
          <p:nvSpPr>
            <p:cNvPr id="29755" name="Text Box 38"/>
            <p:cNvSpPr txBox="1">
              <a:spLocks noChangeArrowheads="1"/>
            </p:cNvSpPr>
            <p:nvPr/>
          </p:nvSpPr>
          <p:spPr bwMode="auto">
            <a:xfrm>
              <a:off x="1474" y="2927"/>
              <a:ext cx="46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b="1">
                  <a:solidFill>
                    <a:srgbClr val="FF9933"/>
                  </a:solidFill>
                  <a:latin typeface="Arial Unicode MS" pitchFamily="34" charset="-128"/>
                </a:rPr>
                <a:t>U</a:t>
              </a:r>
              <a:r>
                <a:rPr lang="en-US" b="1" baseline="30000">
                  <a:solidFill>
                    <a:srgbClr val="FF9933"/>
                  </a:solidFill>
                  <a:latin typeface="Arial Unicode MS" pitchFamily="34" charset="-128"/>
                </a:rPr>
                <a:t>4+</a:t>
              </a:r>
            </a:p>
          </p:txBody>
        </p:sp>
        <p:sp>
          <p:nvSpPr>
            <p:cNvPr id="29756" name="Text Box 39"/>
            <p:cNvSpPr txBox="1">
              <a:spLocks noChangeArrowheads="1"/>
            </p:cNvSpPr>
            <p:nvPr/>
          </p:nvSpPr>
          <p:spPr bwMode="auto">
            <a:xfrm>
              <a:off x="1882" y="2927"/>
              <a:ext cx="46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b="1">
                  <a:solidFill>
                    <a:srgbClr val="FF9933"/>
                  </a:solidFill>
                  <a:latin typeface="Arial Unicode MS" pitchFamily="34" charset="-128"/>
                </a:rPr>
                <a:t>U</a:t>
              </a:r>
              <a:r>
                <a:rPr lang="en-US" b="1" baseline="30000">
                  <a:solidFill>
                    <a:srgbClr val="FF9933"/>
                  </a:solidFill>
                  <a:latin typeface="Arial Unicode MS" pitchFamily="34" charset="-128"/>
                </a:rPr>
                <a:t>28+</a:t>
              </a:r>
            </a:p>
          </p:txBody>
        </p:sp>
        <p:sp>
          <p:nvSpPr>
            <p:cNvPr id="29757" name="Text Box 43"/>
            <p:cNvSpPr txBox="1">
              <a:spLocks noChangeArrowheads="1"/>
            </p:cNvSpPr>
            <p:nvPr/>
          </p:nvSpPr>
          <p:spPr bwMode="auto">
            <a:xfrm>
              <a:off x="664" y="2176"/>
              <a:ext cx="387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84163" indent="-284163" defTabSz="449263">
                <a:defRPr>
                  <a:solidFill>
                    <a:schemeClr val="tx1"/>
                  </a:solidFill>
                  <a:latin typeface="Times New Roman" pitchFamily="18" charset="0"/>
                </a:defRPr>
              </a:lvl1pPr>
              <a:lvl2pPr marL="742950" indent="-285750" defTabSz="449263">
                <a:defRPr>
                  <a:solidFill>
                    <a:schemeClr val="tx1"/>
                  </a:solidFill>
                  <a:latin typeface="Times New Roman" pitchFamily="18" charset="0"/>
                </a:defRPr>
              </a:lvl2pPr>
              <a:lvl3pPr marL="1143000" indent="-228600" defTabSz="449263">
                <a:defRPr>
                  <a:solidFill>
                    <a:schemeClr val="tx1"/>
                  </a:solidFill>
                  <a:latin typeface="Times New Roman" pitchFamily="18" charset="0"/>
                </a:defRPr>
              </a:lvl3pPr>
              <a:lvl4pPr marL="1600200" indent="-228600" defTabSz="449263">
                <a:defRPr>
                  <a:solidFill>
                    <a:schemeClr val="tx1"/>
                  </a:solidFill>
                  <a:latin typeface="Times New Roman" pitchFamily="18" charset="0"/>
                </a:defRPr>
              </a:lvl4pPr>
              <a:lvl5pPr marL="2057400" indent="-228600" defTabSz="449263">
                <a:defRPr>
                  <a:solidFill>
                    <a:schemeClr val="tx1"/>
                  </a:solidFill>
                  <a:latin typeface="Times New Roman" pitchFamily="18" charset="0"/>
                </a:defRPr>
              </a:lvl5pPr>
              <a:lvl6pPr marL="2514600" indent="-228600" algn="ctr" defTabSz="449263" eaLnBrk="0" fontAlgn="base" hangingPunct="0">
                <a:spcBef>
                  <a:spcPct val="50000"/>
                </a:spcBef>
                <a:spcAft>
                  <a:spcPct val="0"/>
                </a:spcAft>
                <a:defRPr>
                  <a:solidFill>
                    <a:schemeClr val="tx1"/>
                  </a:solidFill>
                  <a:latin typeface="Times New Roman" pitchFamily="18" charset="0"/>
                </a:defRPr>
              </a:lvl6pPr>
              <a:lvl7pPr marL="2971800" indent="-228600" algn="ctr" defTabSz="449263" eaLnBrk="0" fontAlgn="base" hangingPunct="0">
                <a:spcBef>
                  <a:spcPct val="50000"/>
                </a:spcBef>
                <a:spcAft>
                  <a:spcPct val="0"/>
                </a:spcAft>
                <a:defRPr>
                  <a:solidFill>
                    <a:schemeClr val="tx1"/>
                  </a:solidFill>
                  <a:latin typeface="Times New Roman" pitchFamily="18" charset="0"/>
                </a:defRPr>
              </a:lvl7pPr>
              <a:lvl8pPr marL="3429000" indent="-228600" algn="ctr" defTabSz="449263" eaLnBrk="0" fontAlgn="base" hangingPunct="0">
                <a:spcBef>
                  <a:spcPct val="50000"/>
                </a:spcBef>
                <a:spcAft>
                  <a:spcPct val="0"/>
                </a:spcAft>
                <a:defRPr>
                  <a:solidFill>
                    <a:schemeClr val="tx1"/>
                  </a:solidFill>
                  <a:latin typeface="Times New Roman" pitchFamily="18" charset="0"/>
                </a:defRPr>
              </a:lvl8pPr>
              <a:lvl9pPr marL="3886200" indent="-228600" algn="ctr" defTabSz="449263"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dirty="0">
                  <a:solidFill>
                    <a:srgbClr val="0000FF"/>
                  </a:solidFill>
                  <a:latin typeface="Arial" charset="0"/>
                </a:rPr>
                <a:t>All ions, high current, 5 ms@50 Hz, 36&amp;108 MHz</a:t>
              </a:r>
              <a:endParaRPr lang="de-DE" dirty="0">
                <a:solidFill>
                  <a:srgbClr val="0000FF"/>
                </a:solidFill>
                <a:latin typeface="Arial" charset="0"/>
              </a:endParaRPr>
            </a:p>
          </p:txBody>
        </p:sp>
        <p:sp>
          <p:nvSpPr>
            <p:cNvPr id="29758" name="Text Box 44"/>
            <p:cNvSpPr txBox="1">
              <a:spLocks noChangeArrowheads="1"/>
            </p:cNvSpPr>
            <p:nvPr/>
          </p:nvSpPr>
          <p:spPr bwMode="auto">
            <a:xfrm>
              <a:off x="4550" y="2417"/>
              <a:ext cx="83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sz="1600">
                  <a:latin typeface="Arial Unicode MS" pitchFamily="34" charset="-128"/>
                </a:rPr>
                <a:t>Foil Stripper</a:t>
              </a:r>
            </a:p>
          </p:txBody>
        </p:sp>
        <p:sp>
          <p:nvSpPr>
            <p:cNvPr id="29759" name="Text Box 45"/>
            <p:cNvSpPr txBox="1">
              <a:spLocks noChangeArrowheads="1"/>
            </p:cNvSpPr>
            <p:nvPr/>
          </p:nvSpPr>
          <p:spPr bwMode="auto">
            <a:xfrm>
              <a:off x="3969" y="2124"/>
              <a:ext cx="83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sz="1600">
                  <a:latin typeface="Arial Unicode MS" pitchFamily="34" charset="-128"/>
                </a:rPr>
                <a:t>To SIS </a:t>
              </a:r>
              <a:r>
                <a:rPr lang="en-US" sz="2000" b="1">
                  <a:latin typeface="Arial Unicode MS" pitchFamily="34" charset="-128"/>
                  <a:ea typeface="Arial Unicode MS" pitchFamily="34" charset="-128"/>
                  <a:cs typeface="Arial Unicode MS" pitchFamily="34" charset="-128"/>
                </a:rPr>
                <a:t>↑</a:t>
              </a:r>
            </a:p>
          </p:txBody>
        </p:sp>
      </p:grpSp>
      <p:sp>
        <p:nvSpPr>
          <p:cNvPr id="29701" name="Text Box 46"/>
          <p:cNvSpPr txBox="1">
            <a:spLocks noChangeArrowheads="1"/>
          </p:cNvSpPr>
          <p:nvPr/>
        </p:nvSpPr>
        <p:spPr bwMode="auto">
          <a:xfrm>
            <a:off x="5016500" y="5718175"/>
            <a:ext cx="412750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sz="1700"/>
              <a:t>Constructed in the 70th, Upgrade 1999,</a:t>
            </a:r>
          </a:p>
          <a:p>
            <a:pPr algn="l">
              <a:lnSpc>
                <a:spcPct val="60000"/>
              </a:lnSpc>
            </a:pPr>
            <a:r>
              <a:rPr lang="en-US" sz="1700"/>
              <a:t> further upgrades in preparation</a:t>
            </a:r>
            <a:r>
              <a:rPr lang="en-US" sz="1700" b="1"/>
              <a:t>  </a:t>
            </a:r>
          </a:p>
        </p:txBody>
      </p:sp>
      <p:sp>
        <p:nvSpPr>
          <p:cNvPr id="29702" name="Flussdiagramm: Verbindungsstelle 1"/>
          <p:cNvSpPr>
            <a:spLocks noChangeArrowheads="1"/>
          </p:cNvSpPr>
          <p:nvPr/>
        </p:nvSpPr>
        <p:spPr bwMode="auto">
          <a:xfrm>
            <a:off x="684213" y="1412875"/>
            <a:ext cx="393700" cy="374650"/>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29703" name="Textfeld 45"/>
          <p:cNvSpPr txBox="1">
            <a:spLocks noChangeArrowheads="1"/>
          </p:cNvSpPr>
          <p:nvPr/>
        </p:nvSpPr>
        <p:spPr bwMode="auto">
          <a:xfrm>
            <a:off x="1389063" y="1403350"/>
            <a:ext cx="7286625"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b="1" dirty="0">
                <a:latin typeface="Calibri" panose="020F0502020204030204" pitchFamily="34" charset="0"/>
                <a:cs typeface="Calibri" panose="020F0502020204030204" pitchFamily="34" charset="0"/>
              </a:rPr>
              <a:t>BPM</a:t>
            </a:r>
            <a:r>
              <a:rPr lang="en-US" sz="2000" dirty="0">
                <a:latin typeface="Calibri" panose="020F0502020204030204" pitchFamily="34" charset="0"/>
                <a:cs typeface="Calibri" panose="020F0502020204030204" pitchFamily="34" charset="0"/>
              </a:rPr>
              <a:t>: Capacitive type, for position and time-of-flight</a:t>
            </a:r>
          </a:p>
          <a:p>
            <a:pPr algn="l"/>
            <a:r>
              <a:rPr lang="en-US" sz="2000" dirty="0">
                <a:latin typeface="Calibri" panose="020F0502020204030204" pitchFamily="34" charset="0"/>
                <a:cs typeface="Calibri" panose="020F0502020204030204" pitchFamily="34" charset="0"/>
              </a:rPr>
              <a:t>total 25 device</a:t>
            </a:r>
          </a:p>
        </p:txBody>
      </p:sp>
      <p:sp>
        <p:nvSpPr>
          <p:cNvPr id="29704" name="Flussdiagramm: Verbindungsstelle 46"/>
          <p:cNvSpPr>
            <a:spLocks noChangeArrowheads="1"/>
          </p:cNvSpPr>
          <p:nvPr/>
        </p:nvSpPr>
        <p:spPr bwMode="auto">
          <a:xfrm>
            <a:off x="1320800" y="4424363"/>
            <a:ext cx="163513" cy="157162"/>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29705" name="Flussdiagramm: Verbindungsstelle 47"/>
          <p:cNvSpPr>
            <a:spLocks noChangeArrowheads="1"/>
          </p:cNvSpPr>
          <p:nvPr/>
        </p:nvSpPr>
        <p:spPr bwMode="auto">
          <a:xfrm>
            <a:off x="2000250" y="4421188"/>
            <a:ext cx="163513" cy="155575"/>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29706" name="Flussdiagramm: Verbindungsstelle 48"/>
          <p:cNvSpPr>
            <a:spLocks noChangeArrowheads="1"/>
          </p:cNvSpPr>
          <p:nvPr/>
        </p:nvSpPr>
        <p:spPr bwMode="auto">
          <a:xfrm>
            <a:off x="2736850" y="4424363"/>
            <a:ext cx="163513" cy="157162"/>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29707" name="Flussdiagramm: Verbindungsstelle 49"/>
          <p:cNvSpPr>
            <a:spLocks noChangeArrowheads="1"/>
          </p:cNvSpPr>
          <p:nvPr/>
        </p:nvSpPr>
        <p:spPr bwMode="auto">
          <a:xfrm>
            <a:off x="2895600" y="4425950"/>
            <a:ext cx="163513" cy="155575"/>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29708" name="Flussdiagramm: Verbindungsstelle 50"/>
          <p:cNvSpPr>
            <a:spLocks noChangeArrowheads="1"/>
          </p:cNvSpPr>
          <p:nvPr/>
        </p:nvSpPr>
        <p:spPr bwMode="auto">
          <a:xfrm>
            <a:off x="3111500" y="4421188"/>
            <a:ext cx="165100" cy="155575"/>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29709" name="Flussdiagramm: Verbindungsstelle 51"/>
          <p:cNvSpPr>
            <a:spLocks noChangeArrowheads="1"/>
          </p:cNvSpPr>
          <p:nvPr/>
        </p:nvSpPr>
        <p:spPr bwMode="auto">
          <a:xfrm>
            <a:off x="3236913" y="4421188"/>
            <a:ext cx="163512" cy="155575"/>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29710" name="Flussdiagramm: Verbindungsstelle 52"/>
          <p:cNvSpPr>
            <a:spLocks noChangeArrowheads="1"/>
          </p:cNvSpPr>
          <p:nvPr/>
        </p:nvSpPr>
        <p:spPr bwMode="auto">
          <a:xfrm>
            <a:off x="3824288" y="4421188"/>
            <a:ext cx="163512" cy="155575"/>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29711" name="Flussdiagramm: Verbindungsstelle 53"/>
          <p:cNvSpPr>
            <a:spLocks noChangeArrowheads="1"/>
          </p:cNvSpPr>
          <p:nvPr/>
        </p:nvSpPr>
        <p:spPr bwMode="auto">
          <a:xfrm>
            <a:off x="4462463" y="4421188"/>
            <a:ext cx="163512" cy="155575"/>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29712" name="Flussdiagramm: Verbindungsstelle 54"/>
          <p:cNvSpPr>
            <a:spLocks noChangeArrowheads="1"/>
          </p:cNvSpPr>
          <p:nvPr/>
        </p:nvSpPr>
        <p:spPr bwMode="auto">
          <a:xfrm>
            <a:off x="5060950" y="4410075"/>
            <a:ext cx="165100" cy="157163"/>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29713" name="Flussdiagramm: Verbindungsstelle 55"/>
          <p:cNvSpPr>
            <a:spLocks noChangeArrowheads="1"/>
          </p:cNvSpPr>
          <p:nvPr/>
        </p:nvSpPr>
        <p:spPr bwMode="auto">
          <a:xfrm>
            <a:off x="5689600" y="4421188"/>
            <a:ext cx="163513" cy="155575"/>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29714" name="Flussdiagramm: Verbindungsstelle 56"/>
          <p:cNvSpPr>
            <a:spLocks noChangeArrowheads="1"/>
          </p:cNvSpPr>
          <p:nvPr/>
        </p:nvSpPr>
        <p:spPr bwMode="auto">
          <a:xfrm>
            <a:off x="6427788" y="4410075"/>
            <a:ext cx="165100" cy="157163"/>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29715" name="Flussdiagramm: Verbindungsstelle 57"/>
          <p:cNvSpPr>
            <a:spLocks noChangeArrowheads="1"/>
          </p:cNvSpPr>
          <p:nvPr/>
        </p:nvSpPr>
        <p:spPr bwMode="auto">
          <a:xfrm>
            <a:off x="6732588" y="4424363"/>
            <a:ext cx="165100" cy="157162"/>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29716" name="Flussdiagramm: Verbindungsstelle 58"/>
          <p:cNvSpPr>
            <a:spLocks noChangeArrowheads="1"/>
          </p:cNvSpPr>
          <p:nvPr/>
        </p:nvSpPr>
        <p:spPr bwMode="auto">
          <a:xfrm>
            <a:off x="7094538" y="4410075"/>
            <a:ext cx="163512" cy="157163"/>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29717" name="Flussdiagramm: Verbindungsstelle 59"/>
          <p:cNvSpPr>
            <a:spLocks noChangeArrowheads="1"/>
          </p:cNvSpPr>
          <p:nvPr/>
        </p:nvSpPr>
        <p:spPr bwMode="auto">
          <a:xfrm>
            <a:off x="6999288" y="4581525"/>
            <a:ext cx="163512" cy="157163"/>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29718" name="Flussdiagramm: Verbindungsstelle 60"/>
          <p:cNvSpPr>
            <a:spLocks noChangeArrowheads="1"/>
          </p:cNvSpPr>
          <p:nvPr/>
        </p:nvSpPr>
        <p:spPr bwMode="auto">
          <a:xfrm>
            <a:off x="6870700" y="4229100"/>
            <a:ext cx="165100" cy="157163"/>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29719" name="Flussdiagramm: Verbindungsstelle 61"/>
          <p:cNvSpPr>
            <a:spLocks noChangeArrowheads="1"/>
          </p:cNvSpPr>
          <p:nvPr/>
        </p:nvSpPr>
        <p:spPr bwMode="auto">
          <a:xfrm>
            <a:off x="7026275" y="4006850"/>
            <a:ext cx="163513" cy="155575"/>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29720" name="Flussdiagramm: Verbindungsstelle 62"/>
          <p:cNvSpPr>
            <a:spLocks noChangeArrowheads="1"/>
          </p:cNvSpPr>
          <p:nvPr/>
        </p:nvSpPr>
        <p:spPr bwMode="auto">
          <a:xfrm>
            <a:off x="7204075" y="3760788"/>
            <a:ext cx="163513" cy="157162"/>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29721" name="Flussdiagramm: Verbindungsstelle 63"/>
          <p:cNvSpPr>
            <a:spLocks noChangeArrowheads="1"/>
          </p:cNvSpPr>
          <p:nvPr/>
        </p:nvSpPr>
        <p:spPr bwMode="auto">
          <a:xfrm>
            <a:off x="7440613" y="3394075"/>
            <a:ext cx="163512" cy="157163"/>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29722" name="Flussdiagramm: Verbindungsstelle 64"/>
          <p:cNvSpPr>
            <a:spLocks noChangeArrowheads="1"/>
          </p:cNvSpPr>
          <p:nvPr/>
        </p:nvSpPr>
        <p:spPr bwMode="auto">
          <a:xfrm>
            <a:off x="7672388" y="3095625"/>
            <a:ext cx="163512" cy="155575"/>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29723" name="Flussdiagramm: Verbindungsstelle 66"/>
          <p:cNvSpPr>
            <a:spLocks noChangeArrowheads="1"/>
          </p:cNvSpPr>
          <p:nvPr/>
        </p:nvSpPr>
        <p:spPr bwMode="auto">
          <a:xfrm>
            <a:off x="7218363" y="5178425"/>
            <a:ext cx="163512" cy="157163"/>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29724" name="Flussdiagramm: Verbindungsstelle 67"/>
          <p:cNvSpPr>
            <a:spLocks noChangeArrowheads="1"/>
          </p:cNvSpPr>
          <p:nvPr/>
        </p:nvSpPr>
        <p:spPr bwMode="auto">
          <a:xfrm>
            <a:off x="7131050" y="4992688"/>
            <a:ext cx="165100" cy="157162"/>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64" name="Text Box 2"/>
          <p:cNvSpPr txBox="1">
            <a:spLocks noChangeArrowheads="1"/>
          </p:cNvSpPr>
          <p:nvPr/>
        </p:nvSpPr>
        <p:spPr bwMode="auto">
          <a:xfrm>
            <a:off x="252000" y="144000"/>
            <a:ext cx="8823325"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a:solidFill>
                  <a:srgbClr val="000000"/>
                </a:solidFill>
                <a:latin typeface="Calibri" panose="020F0502020204030204" pitchFamily="34" charset="0"/>
                <a:cs typeface="Calibri" panose="020F0502020204030204" pitchFamily="34" charset="0"/>
              </a:rPr>
              <a:t>Appendix GSI Ion LINAC: Position and mean beam energy Measure</a:t>
            </a:r>
          </a:p>
        </p:txBody>
      </p:sp>
      <p:grpSp>
        <p:nvGrpSpPr>
          <p:cNvPr id="65" name="Gruppieren 64"/>
          <p:cNvGrpSpPr/>
          <p:nvPr/>
        </p:nvGrpSpPr>
        <p:grpSpPr>
          <a:xfrm>
            <a:off x="3069580" y="5344501"/>
            <a:ext cx="2222500" cy="1151490"/>
            <a:chOff x="3119823" y="5344501"/>
            <a:chExt cx="2222500" cy="1151490"/>
          </a:xfrm>
        </p:grpSpPr>
        <p:sp>
          <p:nvSpPr>
            <p:cNvPr id="66" name="Text Box 3"/>
            <p:cNvSpPr txBox="1">
              <a:spLocks noChangeArrowheads="1"/>
            </p:cNvSpPr>
            <p:nvPr/>
          </p:nvSpPr>
          <p:spPr bwMode="auto">
            <a:xfrm>
              <a:off x="3119823" y="6247269"/>
              <a:ext cx="2222500" cy="24872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60000"/>
                </a:lnSpc>
              </a:pPr>
              <a:r>
                <a:rPr lang="en-US" altLang="de-DE" sz="1600" b="1" dirty="0">
                  <a:solidFill>
                    <a:srgbClr val="0000FF"/>
                  </a:solidFill>
                </a:rPr>
                <a:t>1.4 MeV/u </a:t>
              </a:r>
              <a:r>
                <a:rPr lang="en-US" altLang="de-DE" sz="1600" b="1" dirty="0">
                  <a:solidFill>
                    <a:srgbClr val="0000FF"/>
                  </a:solidFill>
                  <a:latin typeface="Arial Unicode MS" pitchFamily="34" charset="-128"/>
                  <a:ea typeface="Arial Unicode MS" pitchFamily="34" charset="-128"/>
                  <a:cs typeface="Arial Unicode MS" pitchFamily="34" charset="-128"/>
                </a:rPr>
                <a:t>⇔</a:t>
              </a:r>
              <a:r>
                <a:rPr lang="el-GR" altLang="de-DE" sz="1600" b="1" dirty="0">
                  <a:solidFill>
                    <a:srgbClr val="0000FF"/>
                  </a:solidFill>
                  <a:cs typeface="Arial" charset="0"/>
                </a:rPr>
                <a:t>β</a:t>
              </a:r>
              <a:r>
                <a:rPr lang="de-DE" altLang="de-DE" sz="1600" b="1" dirty="0">
                  <a:solidFill>
                    <a:srgbClr val="0000FF"/>
                  </a:solidFill>
                  <a:cs typeface="Arial" charset="0"/>
                </a:rPr>
                <a:t> = 0.054</a:t>
              </a:r>
              <a:endParaRPr lang="el-GR" altLang="de-DE" sz="1600" b="1" dirty="0">
                <a:solidFill>
                  <a:srgbClr val="0000FF"/>
                </a:solidFill>
                <a:cs typeface="Arial" charset="0"/>
              </a:endParaRPr>
            </a:p>
          </p:txBody>
        </p:sp>
        <p:pic>
          <p:nvPicPr>
            <p:cNvPr id="67"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2296"/>
            <a:stretch/>
          </p:blipFill>
          <p:spPr bwMode="auto">
            <a:xfrm>
              <a:off x="3592750" y="5344501"/>
              <a:ext cx="1262062" cy="843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8" name="Textfeld 67"/>
          <p:cNvSpPr txBox="1"/>
          <p:nvPr/>
        </p:nvSpPr>
        <p:spPr>
          <a:xfrm>
            <a:off x="1187624" y="3958432"/>
            <a:ext cx="1008112"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50 m</a:t>
            </a:r>
          </a:p>
        </p:txBody>
      </p:sp>
      <p:cxnSp>
        <p:nvCxnSpPr>
          <p:cNvPr id="69" name="Gerade Verbindung mit Pfeil 68"/>
          <p:cNvCxnSpPr/>
          <p:nvPr/>
        </p:nvCxnSpPr>
        <p:spPr bwMode="auto">
          <a:xfrm>
            <a:off x="225425" y="4261360"/>
            <a:ext cx="2447925" cy="0"/>
          </a:xfrm>
          <a:prstGeom prst="straightConnector1">
            <a:avLst/>
          </a:prstGeom>
          <a:noFill/>
          <a:ln w="12700" cap="flat" cmpd="sng" algn="ctr">
            <a:solidFill>
              <a:srgbClr val="000000"/>
            </a:solidFill>
            <a:prstDash val="solid"/>
            <a:round/>
            <a:headEnd type="stealth" w="lg" len="lg"/>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087088471"/>
      </p:ext>
    </p:extLst>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4" name="Gruppieren 1"/>
          <p:cNvGrpSpPr>
            <a:grpSpLocks/>
          </p:cNvGrpSpPr>
          <p:nvPr/>
        </p:nvGrpSpPr>
        <p:grpSpPr bwMode="auto">
          <a:xfrm>
            <a:off x="-36513" y="908050"/>
            <a:ext cx="6192838" cy="5638800"/>
            <a:chOff x="-45463" y="933031"/>
            <a:chExt cx="6250774" cy="5613790"/>
          </a:xfrm>
        </p:grpSpPr>
        <p:pic>
          <p:nvPicPr>
            <p:cNvPr id="33855" name="Picture 3" descr="sis_2"/>
            <p:cNvPicPr>
              <a:picLocks noChangeAspect="1" noChangeArrowheads="1"/>
            </p:cNvPicPr>
            <p:nvPr/>
          </p:nvPicPr>
          <p:blipFill>
            <a:blip r:embed="rId3">
              <a:extLst>
                <a:ext uri="{28A0092B-C50C-407E-A947-70E740481C1C}">
                  <a14:useLocalDpi xmlns:a14="http://schemas.microsoft.com/office/drawing/2010/main" val="0"/>
                </a:ext>
              </a:extLst>
            </a:blip>
            <a:srcRect l="8109"/>
            <a:stretch>
              <a:fillRect/>
            </a:stretch>
          </p:blipFill>
          <p:spPr bwMode="auto">
            <a:xfrm>
              <a:off x="-45463" y="933031"/>
              <a:ext cx="6250774" cy="561379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3856" name="Oval 34"/>
            <p:cNvSpPr>
              <a:spLocks noChangeArrowheads="1"/>
            </p:cNvSpPr>
            <p:nvPr/>
          </p:nvSpPr>
          <p:spPr bwMode="auto">
            <a:xfrm>
              <a:off x="574519" y="1432062"/>
              <a:ext cx="4838278" cy="4712566"/>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lIns="82945" tIns="41473" rIns="82945" bIns="41473" anchor="ctr"/>
            <a:lstStyle/>
            <a:p>
              <a:endParaRPr lang="de-DE"/>
            </a:p>
          </p:txBody>
        </p:sp>
      </p:grpSp>
      <p:graphicFrame>
        <p:nvGraphicFramePr>
          <p:cNvPr id="254981" name="Group 5"/>
          <p:cNvGraphicFramePr>
            <a:graphicFrameLocks noGrp="1"/>
          </p:cNvGraphicFramePr>
          <p:nvPr>
            <p:ph type="tbl" idx="4294967295"/>
            <p:extLst>
              <p:ext uri="{D42A27DB-BD31-4B8C-83A1-F6EECF244321}">
                <p14:modId xmlns:p14="http://schemas.microsoft.com/office/powerpoint/2010/main" val="3926143391"/>
              </p:ext>
            </p:extLst>
          </p:nvPr>
        </p:nvGraphicFramePr>
        <p:xfrm>
          <a:off x="1290893" y="2428660"/>
          <a:ext cx="3455613" cy="2938850"/>
        </p:xfrm>
        <a:graphic>
          <a:graphicData uri="http://schemas.openxmlformats.org/drawingml/2006/table">
            <a:tbl>
              <a:tblPr/>
              <a:tblGrid>
                <a:gridCol w="1843512">
                  <a:extLst>
                    <a:ext uri="{9D8B030D-6E8A-4147-A177-3AD203B41FA5}">
                      <a16:colId xmlns:a16="http://schemas.microsoft.com/office/drawing/2014/main" val="20000"/>
                    </a:ext>
                  </a:extLst>
                </a:gridCol>
                <a:gridCol w="1612101">
                  <a:extLst>
                    <a:ext uri="{9D8B030D-6E8A-4147-A177-3AD203B41FA5}">
                      <a16:colId xmlns:a16="http://schemas.microsoft.com/office/drawing/2014/main" val="20001"/>
                    </a:ext>
                  </a:extLst>
                </a:gridCol>
              </a:tblGrid>
              <a:tr h="303212">
                <a:tc>
                  <a:txBody>
                    <a:bodyPr/>
                    <a:lstStyle/>
                    <a:p>
                      <a:pPr marL="0" marR="0" lvl="0" indent="0" algn="l" defTabSz="457200" rtl="0" eaLnBrk="0" fontAlgn="base" latinLnBrk="0" hangingPunct="0">
                        <a:lnSpc>
                          <a:spcPct val="100000"/>
                        </a:lnSpc>
                        <a:spcBef>
                          <a:spcPts val="800"/>
                        </a:spcBef>
                        <a:spcAft>
                          <a:spcPct val="0"/>
                        </a:spcAft>
                        <a:buClr>
                          <a:srgbClr val="000000"/>
                        </a:buClr>
                        <a:buSzTx/>
                        <a:buFont typeface="Times New Roman" pitchFamily="18" charset="0"/>
                        <a:buNone/>
                        <a:tabLst/>
                      </a:pPr>
                      <a:r>
                        <a:rPr kumimoji="0" lang="en-US" sz="1300" b="0" i="0" u="none" strike="noStrike" cap="none" normalizeH="0" baseline="0" dirty="0">
                          <a:ln>
                            <a:noFill/>
                          </a:ln>
                          <a:solidFill>
                            <a:schemeClr val="tx1"/>
                          </a:solidFill>
                          <a:effectLst/>
                          <a:latin typeface="Verdana" pitchFamily="34" charset="0"/>
                          <a:cs typeface="Arial" charset="0"/>
                        </a:rPr>
                        <a:t>Ion (Z)</a:t>
                      </a:r>
                    </a:p>
                  </a:txBody>
                  <a:tcPr marL="82944" marR="82944" marT="41478" marB="4147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ts val="800"/>
                        </a:spcBef>
                        <a:spcAft>
                          <a:spcPct val="0"/>
                        </a:spcAft>
                        <a:buClr>
                          <a:srgbClr val="000000"/>
                        </a:buClr>
                        <a:buSzTx/>
                        <a:buFont typeface="Times New Roman" pitchFamily="18" charset="0"/>
                        <a:buNone/>
                        <a:tabLst/>
                      </a:pPr>
                      <a:r>
                        <a:rPr kumimoji="0" lang="en-US" sz="1300" b="0" i="0" u="none" strike="noStrike" cap="none" normalizeH="0" baseline="0" dirty="0">
                          <a:ln>
                            <a:noFill/>
                          </a:ln>
                          <a:solidFill>
                            <a:schemeClr val="tx1"/>
                          </a:solidFill>
                          <a:effectLst/>
                          <a:latin typeface="Verdana" pitchFamily="34" charset="0"/>
                          <a:cs typeface="Arial" charset="0"/>
                        </a:rPr>
                        <a:t>1 → 92 (p to U)</a:t>
                      </a:r>
                    </a:p>
                  </a:txBody>
                  <a:tcPr marL="82944" marR="82944" marT="41478" marB="4147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03212">
                <a:tc>
                  <a:txBody>
                    <a:bodyPr/>
                    <a:lstStyle/>
                    <a:p>
                      <a:pPr marL="0" marR="0" lvl="0" indent="0" algn="l" defTabSz="457200" rtl="0" eaLnBrk="0" fontAlgn="base" latinLnBrk="0" hangingPunct="0">
                        <a:lnSpc>
                          <a:spcPct val="100000"/>
                        </a:lnSpc>
                        <a:spcBef>
                          <a:spcPts val="800"/>
                        </a:spcBef>
                        <a:spcAft>
                          <a:spcPct val="0"/>
                        </a:spcAft>
                        <a:buClr>
                          <a:srgbClr val="000000"/>
                        </a:buClr>
                        <a:buSzTx/>
                        <a:buFont typeface="Times New Roman" pitchFamily="18" charset="0"/>
                        <a:buNone/>
                        <a:tabLst/>
                      </a:pPr>
                      <a:r>
                        <a:rPr kumimoji="0" lang="en-US" sz="1300" b="0" i="0" u="none" strike="noStrike" cap="none" normalizeH="0" baseline="0" dirty="0">
                          <a:ln>
                            <a:noFill/>
                          </a:ln>
                          <a:solidFill>
                            <a:schemeClr val="tx1"/>
                          </a:solidFill>
                          <a:effectLst/>
                          <a:latin typeface="Verdana" pitchFamily="34" charset="0"/>
                          <a:cs typeface="Arial" charset="0"/>
                        </a:rPr>
                        <a:t>Circumference</a:t>
                      </a:r>
                    </a:p>
                  </a:txBody>
                  <a:tcPr marL="82944" marR="82944" marT="41478" marB="4147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ts val="800"/>
                        </a:spcBef>
                        <a:spcAft>
                          <a:spcPct val="0"/>
                        </a:spcAft>
                        <a:buClr>
                          <a:srgbClr val="000000"/>
                        </a:buClr>
                        <a:buSzTx/>
                        <a:buFont typeface="Times New Roman" pitchFamily="18" charset="0"/>
                        <a:buNone/>
                        <a:tabLst/>
                      </a:pPr>
                      <a:r>
                        <a:rPr kumimoji="0" lang="en-US" sz="1300" b="0" i="0" u="none" strike="noStrike" cap="none" normalizeH="0" baseline="0" dirty="0">
                          <a:ln>
                            <a:noFill/>
                          </a:ln>
                          <a:solidFill>
                            <a:schemeClr val="tx1"/>
                          </a:solidFill>
                          <a:effectLst/>
                          <a:latin typeface="Verdana" pitchFamily="34" charset="0"/>
                          <a:cs typeface="Arial" charset="0"/>
                        </a:rPr>
                        <a:t>216 m</a:t>
                      </a:r>
                    </a:p>
                  </a:txBody>
                  <a:tcPr marL="82944" marR="82944" marT="41478" marB="4147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87338">
                <a:tc>
                  <a:txBody>
                    <a:bodyPr/>
                    <a:lstStyle/>
                    <a:p>
                      <a:pPr marL="0" marR="0" lvl="0" indent="0" algn="l" defTabSz="457200" rtl="0" eaLnBrk="0" fontAlgn="base" latinLnBrk="0" hangingPunct="0">
                        <a:lnSpc>
                          <a:spcPct val="100000"/>
                        </a:lnSpc>
                        <a:spcBef>
                          <a:spcPts val="800"/>
                        </a:spcBef>
                        <a:spcAft>
                          <a:spcPct val="0"/>
                        </a:spcAft>
                        <a:buClr>
                          <a:srgbClr val="000000"/>
                        </a:buClr>
                        <a:buSzTx/>
                        <a:buFont typeface="Times New Roman" pitchFamily="18" charset="0"/>
                        <a:buNone/>
                        <a:tabLst/>
                      </a:pPr>
                      <a:r>
                        <a:rPr kumimoji="0" lang="en-US" sz="1300" b="0" i="0" u="none" strike="noStrike" cap="none" normalizeH="0" baseline="0">
                          <a:ln>
                            <a:noFill/>
                          </a:ln>
                          <a:solidFill>
                            <a:schemeClr val="tx1"/>
                          </a:solidFill>
                          <a:effectLst/>
                          <a:latin typeface="Verdana" pitchFamily="34" charset="0"/>
                          <a:cs typeface="Arial" charset="0"/>
                        </a:rPr>
                        <a:t>Inj. type</a:t>
                      </a:r>
                    </a:p>
                  </a:txBody>
                  <a:tcPr marL="82944" marR="82944" marT="41478" marB="4147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ts val="800"/>
                        </a:spcBef>
                        <a:spcAft>
                          <a:spcPct val="0"/>
                        </a:spcAft>
                        <a:buClr>
                          <a:srgbClr val="000000"/>
                        </a:buClr>
                        <a:buSzTx/>
                        <a:buFont typeface="Times New Roman" pitchFamily="18" charset="0"/>
                        <a:buNone/>
                        <a:tabLst/>
                      </a:pPr>
                      <a:r>
                        <a:rPr kumimoji="0" lang="en-US" sz="1300" b="0" i="0" u="none" strike="noStrike" cap="none" normalizeH="0" baseline="0" dirty="0">
                          <a:ln>
                            <a:noFill/>
                          </a:ln>
                          <a:solidFill>
                            <a:schemeClr val="tx1"/>
                          </a:solidFill>
                          <a:effectLst/>
                          <a:latin typeface="Verdana" pitchFamily="34" charset="0"/>
                          <a:cs typeface="Arial" charset="0"/>
                        </a:rPr>
                        <a:t>Multi-turn</a:t>
                      </a:r>
                    </a:p>
                  </a:txBody>
                  <a:tcPr marL="82944" marR="82944" marT="41478" marB="4147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87338">
                <a:tc>
                  <a:txBody>
                    <a:bodyPr/>
                    <a:lstStyle/>
                    <a:p>
                      <a:pPr marL="0" marR="0" lvl="0" indent="0" algn="l" defTabSz="457200" rtl="0" eaLnBrk="0" fontAlgn="base" latinLnBrk="0" hangingPunct="0">
                        <a:lnSpc>
                          <a:spcPct val="100000"/>
                        </a:lnSpc>
                        <a:spcBef>
                          <a:spcPts val="800"/>
                        </a:spcBef>
                        <a:spcAft>
                          <a:spcPct val="0"/>
                        </a:spcAft>
                        <a:buClr>
                          <a:srgbClr val="000000"/>
                        </a:buClr>
                        <a:buSzTx/>
                        <a:buFont typeface="Times New Roman" pitchFamily="18" charset="0"/>
                        <a:buNone/>
                        <a:tabLst/>
                      </a:pPr>
                      <a:r>
                        <a:rPr kumimoji="0" lang="en-US" sz="1300" b="0" i="0" u="none" strike="noStrike" cap="none" normalizeH="0" baseline="0" dirty="0">
                          <a:ln>
                            <a:noFill/>
                          </a:ln>
                          <a:solidFill>
                            <a:schemeClr val="tx1"/>
                          </a:solidFill>
                          <a:effectLst/>
                          <a:latin typeface="Verdana" pitchFamily="34" charset="0"/>
                          <a:cs typeface="Arial" charset="0"/>
                        </a:rPr>
                        <a:t>Injection energy</a:t>
                      </a:r>
                    </a:p>
                  </a:txBody>
                  <a:tcPr marL="82944" marR="82944" marT="41478" marB="4147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ts val="800"/>
                        </a:spcBef>
                        <a:spcAft>
                          <a:spcPct val="0"/>
                        </a:spcAft>
                        <a:buClr>
                          <a:srgbClr val="000000"/>
                        </a:buClr>
                        <a:buSzTx/>
                        <a:buFont typeface="Times New Roman" pitchFamily="18" charset="0"/>
                        <a:buNone/>
                        <a:tabLst/>
                      </a:pPr>
                      <a:r>
                        <a:rPr kumimoji="0" lang="en-US" sz="1300" b="0" i="0" u="none" strike="noStrike" cap="none" normalizeH="0" baseline="0" dirty="0">
                          <a:ln>
                            <a:noFill/>
                          </a:ln>
                          <a:solidFill>
                            <a:schemeClr val="tx1"/>
                          </a:solidFill>
                          <a:effectLst/>
                          <a:latin typeface="Verdana" pitchFamily="34" charset="0"/>
                          <a:cs typeface="Arial" charset="0"/>
                        </a:rPr>
                        <a:t>11 MeV/u </a:t>
                      </a:r>
                    </a:p>
                  </a:txBody>
                  <a:tcPr marL="82944" marR="82944" marT="41478" marB="4147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7338">
                <a:tc>
                  <a:txBody>
                    <a:bodyPr/>
                    <a:lstStyle/>
                    <a:p>
                      <a:pPr marL="0" marR="0" lvl="0" indent="0" algn="l" defTabSz="457200" rtl="0" eaLnBrk="0" fontAlgn="base" latinLnBrk="0" hangingPunct="0">
                        <a:lnSpc>
                          <a:spcPct val="100000"/>
                        </a:lnSpc>
                        <a:spcBef>
                          <a:spcPts val="800"/>
                        </a:spcBef>
                        <a:spcAft>
                          <a:spcPct val="0"/>
                        </a:spcAft>
                        <a:buClr>
                          <a:srgbClr val="000000"/>
                        </a:buClr>
                        <a:buSzTx/>
                        <a:buFont typeface="Times New Roman" pitchFamily="18" charset="0"/>
                        <a:buNone/>
                        <a:tabLst/>
                      </a:pPr>
                      <a:r>
                        <a:rPr kumimoji="0" lang="en-US" sz="1300" b="0" i="0" u="none" strike="noStrike" cap="none" normalizeH="0" baseline="0" dirty="0">
                          <a:ln>
                            <a:noFill/>
                          </a:ln>
                          <a:solidFill>
                            <a:schemeClr val="tx1"/>
                          </a:solidFill>
                          <a:effectLst/>
                          <a:latin typeface="Verdana" pitchFamily="34" charset="0"/>
                          <a:cs typeface="Arial" charset="0"/>
                        </a:rPr>
                        <a:t>Max. final energy </a:t>
                      </a:r>
                    </a:p>
                  </a:txBody>
                  <a:tcPr marL="82944" marR="82944" marT="41478" marB="4147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ts val="800"/>
                        </a:spcBef>
                        <a:spcAft>
                          <a:spcPct val="0"/>
                        </a:spcAft>
                        <a:buClr>
                          <a:srgbClr val="000000"/>
                        </a:buClr>
                        <a:buSzTx/>
                        <a:buFont typeface="Times New Roman" pitchFamily="18" charset="0"/>
                        <a:buNone/>
                        <a:tabLst/>
                      </a:pPr>
                      <a:r>
                        <a:rPr kumimoji="0" lang="en-US" sz="1300" b="0" i="0" u="none" strike="noStrike" cap="none" normalizeH="0" baseline="0" dirty="0">
                          <a:ln>
                            <a:noFill/>
                          </a:ln>
                          <a:solidFill>
                            <a:schemeClr val="tx1"/>
                          </a:solidFill>
                          <a:effectLst/>
                          <a:latin typeface="Verdana" pitchFamily="34" charset="0"/>
                          <a:cs typeface="Arial" charset="0"/>
                          <a:sym typeface="Symbol"/>
                        </a:rPr>
                        <a:t> 2 GeV/u </a:t>
                      </a:r>
                      <a:endParaRPr kumimoji="0" lang="en-US" sz="1300" b="0" i="0" u="none" strike="noStrike" cap="none" normalizeH="0" baseline="0" dirty="0">
                        <a:ln>
                          <a:noFill/>
                        </a:ln>
                        <a:solidFill>
                          <a:schemeClr val="tx1"/>
                        </a:solidFill>
                        <a:effectLst/>
                        <a:latin typeface="Verdana" pitchFamily="34" charset="0"/>
                        <a:cs typeface="Arial" charset="0"/>
                      </a:endParaRPr>
                    </a:p>
                  </a:txBody>
                  <a:tcPr marL="82944" marR="82944" marT="41478" marB="4147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04199">
                <a:tc>
                  <a:txBody>
                    <a:bodyPr/>
                    <a:lstStyle/>
                    <a:p>
                      <a:pPr marL="0" marR="0" lvl="0" indent="0" algn="l" defTabSz="457200" rtl="0" eaLnBrk="0" fontAlgn="base" latinLnBrk="0" hangingPunct="0">
                        <a:lnSpc>
                          <a:spcPct val="100000"/>
                        </a:lnSpc>
                        <a:spcBef>
                          <a:spcPts val="800"/>
                        </a:spcBef>
                        <a:spcAft>
                          <a:spcPct val="0"/>
                        </a:spcAft>
                        <a:buClr>
                          <a:srgbClr val="000000"/>
                        </a:buClr>
                        <a:buSzTx/>
                        <a:buFont typeface="Times New Roman" pitchFamily="18" charset="0"/>
                        <a:buNone/>
                        <a:tabLst/>
                      </a:pPr>
                      <a:r>
                        <a:rPr kumimoji="0" lang="en-US" sz="1300" b="0" i="0" u="none" strike="noStrike" cap="none" normalizeH="0" baseline="0" dirty="0">
                          <a:ln>
                            <a:noFill/>
                          </a:ln>
                          <a:solidFill>
                            <a:schemeClr val="tx1"/>
                          </a:solidFill>
                          <a:effectLst/>
                          <a:latin typeface="Verdana" pitchFamily="34" charset="0"/>
                          <a:cs typeface="Arial" charset="0"/>
                        </a:rPr>
                        <a:t>Ramp duration</a:t>
                      </a:r>
                    </a:p>
                  </a:txBody>
                  <a:tcPr marL="82944" marR="82944" marT="41478" marB="4147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ts val="800"/>
                        </a:spcBef>
                        <a:spcAft>
                          <a:spcPct val="0"/>
                        </a:spcAft>
                        <a:buClr>
                          <a:srgbClr val="000000"/>
                        </a:buClr>
                        <a:buSzTx/>
                        <a:buFont typeface="Times New Roman" pitchFamily="18" charset="0"/>
                        <a:buNone/>
                        <a:tabLst/>
                      </a:pPr>
                      <a:r>
                        <a:rPr kumimoji="0" lang="en-US" sz="1300" b="0" i="0" u="none" strike="noStrike" cap="none" normalizeH="0" baseline="0" dirty="0">
                          <a:ln>
                            <a:noFill/>
                          </a:ln>
                          <a:solidFill>
                            <a:schemeClr val="tx1"/>
                          </a:solidFill>
                          <a:effectLst/>
                          <a:latin typeface="Verdana" pitchFamily="34" charset="0"/>
                          <a:cs typeface="Arial" charset="0"/>
                        </a:rPr>
                        <a:t>0.1 → 1.5 s</a:t>
                      </a:r>
                    </a:p>
                  </a:txBody>
                  <a:tcPr marL="82944" marR="82944" marT="41478" marB="4147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04199">
                <a:tc>
                  <a:txBody>
                    <a:bodyPr/>
                    <a:lstStyle/>
                    <a:p>
                      <a:pPr marL="0" marR="0" lvl="0" indent="0" algn="l" defTabSz="457200" rtl="0" eaLnBrk="0" fontAlgn="base" latinLnBrk="0" hangingPunct="0">
                        <a:lnSpc>
                          <a:spcPct val="100000"/>
                        </a:lnSpc>
                        <a:spcBef>
                          <a:spcPts val="800"/>
                        </a:spcBef>
                        <a:spcAft>
                          <a:spcPct val="0"/>
                        </a:spcAft>
                        <a:buClr>
                          <a:srgbClr val="000000"/>
                        </a:buClr>
                        <a:buSzTx/>
                        <a:buFont typeface="Times New Roman" pitchFamily="18" charset="0"/>
                        <a:buNone/>
                        <a:tabLst/>
                      </a:pPr>
                      <a:r>
                        <a:rPr kumimoji="0" lang="en-US" sz="1300" b="0" i="0" u="none" strike="noStrike" cap="none" normalizeH="0" baseline="0" dirty="0">
                          <a:ln>
                            <a:noFill/>
                          </a:ln>
                          <a:solidFill>
                            <a:schemeClr val="tx1"/>
                          </a:solidFill>
                          <a:effectLst/>
                          <a:latin typeface="Verdana" pitchFamily="34" charset="0"/>
                          <a:cs typeface="Arial" charset="0"/>
                        </a:rPr>
                        <a:t>Acc. RF</a:t>
                      </a:r>
                    </a:p>
                  </a:txBody>
                  <a:tcPr marL="82944" marR="82944" marT="41478" marB="4147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chemeClr val="tx1"/>
                          </a:solidFill>
                          <a:effectLst/>
                          <a:latin typeface="Verdana" pitchFamily="34" charset="0"/>
                          <a:cs typeface="Arial" charset="0"/>
                        </a:rPr>
                        <a:t>0.8 → 5 MHz</a:t>
                      </a:r>
                    </a:p>
                  </a:txBody>
                  <a:tcPr marL="82944" marR="82944" marT="41478" marB="4147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87338">
                <a:tc>
                  <a:txBody>
                    <a:bodyPr/>
                    <a:lstStyle/>
                    <a:p>
                      <a:pPr marL="0" marR="0" lvl="0" indent="0" algn="l" defTabSz="457200" rtl="0" eaLnBrk="0" fontAlgn="base" latinLnBrk="0" hangingPunct="0">
                        <a:lnSpc>
                          <a:spcPct val="100000"/>
                        </a:lnSpc>
                        <a:spcBef>
                          <a:spcPts val="800"/>
                        </a:spcBef>
                        <a:spcAft>
                          <a:spcPct val="0"/>
                        </a:spcAft>
                        <a:buClr>
                          <a:srgbClr val="000000"/>
                        </a:buClr>
                        <a:buSzTx/>
                        <a:buFont typeface="Times New Roman" pitchFamily="18" charset="0"/>
                        <a:buNone/>
                        <a:tabLst/>
                      </a:pPr>
                      <a:r>
                        <a:rPr kumimoji="0" lang="en-US" sz="1300" b="0" i="0" u="none" strike="noStrike" cap="none" normalizeH="0" baseline="0">
                          <a:ln>
                            <a:noFill/>
                          </a:ln>
                          <a:solidFill>
                            <a:schemeClr val="tx1"/>
                          </a:solidFill>
                          <a:effectLst/>
                          <a:latin typeface="Verdana" pitchFamily="34" charset="0"/>
                          <a:cs typeface="Arial" charset="0"/>
                        </a:rPr>
                        <a:t>Harmonic</a:t>
                      </a:r>
                    </a:p>
                  </a:txBody>
                  <a:tcPr marL="82944" marR="82944" marT="41478" marB="4147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ts val="800"/>
                        </a:spcBef>
                        <a:spcAft>
                          <a:spcPct val="0"/>
                        </a:spcAft>
                        <a:buClr>
                          <a:srgbClr val="000000"/>
                        </a:buClr>
                        <a:buSzTx/>
                        <a:buFont typeface="Times New Roman" pitchFamily="18" charset="0"/>
                        <a:buNone/>
                        <a:tabLst/>
                      </a:pPr>
                      <a:r>
                        <a:rPr kumimoji="0" lang="en-US" sz="1300" b="0" i="0" u="none" strike="noStrike" cap="none" normalizeH="0" baseline="0" dirty="0">
                          <a:ln>
                            <a:noFill/>
                          </a:ln>
                          <a:solidFill>
                            <a:schemeClr val="tx1"/>
                          </a:solidFill>
                          <a:effectLst/>
                          <a:latin typeface="Verdana" pitchFamily="34" charset="0"/>
                          <a:cs typeface="Arial" charset="0"/>
                        </a:rPr>
                        <a:t>4 (= # bunches)</a:t>
                      </a:r>
                    </a:p>
                  </a:txBody>
                  <a:tcPr marL="82944" marR="82944" marT="41478" marB="4147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87338">
                <a:tc>
                  <a:txBody>
                    <a:bodyPr/>
                    <a:lstStyle/>
                    <a:p>
                      <a:pPr marL="0" marR="0" lvl="0" indent="0" algn="l" defTabSz="457200" rtl="0" eaLnBrk="0" fontAlgn="base" latinLnBrk="0" hangingPunct="0">
                        <a:lnSpc>
                          <a:spcPct val="100000"/>
                        </a:lnSpc>
                        <a:spcBef>
                          <a:spcPts val="800"/>
                        </a:spcBef>
                        <a:spcAft>
                          <a:spcPct val="0"/>
                        </a:spcAft>
                        <a:buClr>
                          <a:srgbClr val="000000"/>
                        </a:buClr>
                        <a:buSzTx/>
                        <a:buFont typeface="Times New Roman" pitchFamily="18" charset="0"/>
                        <a:buNone/>
                        <a:tabLst/>
                      </a:pPr>
                      <a:r>
                        <a:rPr kumimoji="0" lang="en-US" sz="1300" b="0" i="0" u="none" strike="noStrike" cap="none" normalizeH="0" baseline="0" dirty="0">
                          <a:ln>
                            <a:noFill/>
                          </a:ln>
                          <a:solidFill>
                            <a:schemeClr val="tx1"/>
                          </a:solidFill>
                          <a:effectLst/>
                          <a:latin typeface="Verdana" pitchFamily="34" charset="0"/>
                          <a:cs typeface="Arial" charset="0"/>
                        </a:rPr>
                        <a:t>Bunching factor</a:t>
                      </a:r>
                    </a:p>
                  </a:txBody>
                  <a:tcPr marL="82944" marR="82944" marT="41478" marB="4147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ts val="800"/>
                        </a:spcBef>
                        <a:spcAft>
                          <a:spcPct val="0"/>
                        </a:spcAft>
                        <a:buClr>
                          <a:srgbClr val="000000"/>
                        </a:buClr>
                        <a:buSzTx/>
                        <a:buFont typeface="Times New Roman" pitchFamily="18" charset="0"/>
                        <a:buNone/>
                        <a:tabLst/>
                      </a:pPr>
                      <a:r>
                        <a:rPr kumimoji="0" lang="en-US" sz="1300" b="0" i="0" u="none" strike="noStrike" cap="none" normalizeH="0" baseline="0">
                          <a:ln>
                            <a:noFill/>
                          </a:ln>
                          <a:solidFill>
                            <a:schemeClr val="tx1"/>
                          </a:solidFill>
                          <a:effectLst/>
                          <a:latin typeface="Verdana" pitchFamily="34" charset="0"/>
                          <a:cs typeface="Arial" charset="0"/>
                        </a:rPr>
                        <a:t>0.4 → 0.08</a:t>
                      </a:r>
                    </a:p>
                  </a:txBody>
                  <a:tcPr marL="82944" marR="82944" marT="41478" marB="4147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87338">
                <a:tc>
                  <a:txBody>
                    <a:bodyPr/>
                    <a:lstStyle/>
                    <a:p>
                      <a:pPr marL="0" marR="0" lvl="0" indent="0" algn="l" defTabSz="457200" rtl="0" eaLnBrk="0" fontAlgn="base" latinLnBrk="0" hangingPunct="0">
                        <a:lnSpc>
                          <a:spcPct val="100000"/>
                        </a:lnSpc>
                        <a:spcBef>
                          <a:spcPts val="800"/>
                        </a:spcBef>
                        <a:spcAft>
                          <a:spcPct val="0"/>
                        </a:spcAft>
                        <a:buClr>
                          <a:srgbClr val="000000"/>
                        </a:buClr>
                        <a:buSzTx/>
                        <a:buFont typeface="Times New Roman" pitchFamily="18" charset="0"/>
                        <a:buNone/>
                        <a:tabLst/>
                      </a:pPr>
                      <a:r>
                        <a:rPr kumimoji="0" lang="en-US" sz="1300" b="0" i="0" u="none" strike="noStrike" cap="none" normalizeH="0" baseline="0" dirty="0">
                          <a:ln>
                            <a:noFill/>
                          </a:ln>
                          <a:solidFill>
                            <a:schemeClr val="tx1"/>
                          </a:solidFill>
                          <a:effectLst/>
                          <a:latin typeface="Verdana" pitchFamily="34" charset="0"/>
                          <a:cs typeface="Arial" charset="0"/>
                        </a:rPr>
                        <a:t>Tune </a:t>
                      </a:r>
                      <a:r>
                        <a:rPr kumimoji="0" lang="en-US" sz="1300" b="1" i="1" u="none" strike="noStrike" cap="none" normalizeH="0" baseline="0" dirty="0" err="1">
                          <a:ln>
                            <a:noFill/>
                          </a:ln>
                          <a:solidFill>
                            <a:schemeClr val="tx1"/>
                          </a:solidFill>
                          <a:effectLst/>
                          <a:latin typeface="Verdana" pitchFamily="34" charset="0"/>
                          <a:cs typeface="Arial" charset="0"/>
                        </a:rPr>
                        <a:t>Q</a:t>
                      </a:r>
                      <a:r>
                        <a:rPr kumimoji="0" lang="en-US" sz="1300" b="1" i="1" u="none" strike="noStrike" cap="none" normalizeH="0" baseline="-25000" dirty="0" err="1">
                          <a:ln>
                            <a:noFill/>
                          </a:ln>
                          <a:solidFill>
                            <a:schemeClr val="tx1"/>
                          </a:solidFill>
                          <a:effectLst/>
                          <a:latin typeface="Verdana" pitchFamily="34" charset="0"/>
                          <a:cs typeface="Arial" charset="0"/>
                        </a:rPr>
                        <a:t>x</a:t>
                      </a:r>
                      <a:r>
                        <a:rPr kumimoji="0" lang="en-US" sz="1300" b="0" i="0" u="none" strike="noStrike" cap="none" normalizeH="0" baseline="0" dirty="0">
                          <a:ln>
                            <a:noFill/>
                          </a:ln>
                          <a:solidFill>
                            <a:schemeClr val="tx1"/>
                          </a:solidFill>
                          <a:effectLst/>
                          <a:latin typeface="Verdana" pitchFamily="34" charset="0"/>
                          <a:cs typeface="Arial" charset="0"/>
                        </a:rPr>
                        <a:t> &amp; </a:t>
                      </a:r>
                      <a:r>
                        <a:rPr kumimoji="0" lang="en-US" sz="1300" b="1" i="1" u="none" strike="noStrike" cap="none" normalizeH="0" baseline="0" dirty="0" err="1">
                          <a:ln>
                            <a:noFill/>
                          </a:ln>
                          <a:solidFill>
                            <a:schemeClr val="tx1"/>
                          </a:solidFill>
                          <a:effectLst/>
                          <a:latin typeface="Verdana" pitchFamily="34" charset="0"/>
                          <a:cs typeface="Arial" charset="0"/>
                        </a:rPr>
                        <a:t>Q</a:t>
                      </a:r>
                      <a:r>
                        <a:rPr kumimoji="0" lang="en-US" sz="1300" b="1" i="1" u="none" strike="noStrike" cap="none" normalizeH="0" baseline="-25000" dirty="0" err="1">
                          <a:ln>
                            <a:noFill/>
                          </a:ln>
                          <a:solidFill>
                            <a:schemeClr val="tx1"/>
                          </a:solidFill>
                          <a:effectLst/>
                          <a:latin typeface="Verdana" pitchFamily="34" charset="0"/>
                          <a:cs typeface="Arial" charset="0"/>
                        </a:rPr>
                        <a:t>y</a:t>
                      </a:r>
                      <a:r>
                        <a:rPr kumimoji="0" lang="en-US" sz="1300" b="0" i="0" u="none" strike="noStrike" cap="none" normalizeH="0" baseline="0" dirty="0">
                          <a:ln>
                            <a:noFill/>
                          </a:ln>
                          <a:solidFill>
                            <a:schemeClr val="tx1"/>
                          </a:solidFill>
                          <a:effectLst/>
                          <a:latin typeface="Verdana" pitchFamily="34" charset="0"/>
                          <a:cs typeface="Arial" charset="0"/>
                        </a:rPr>
                        <a:t> </a:t>
                      </a:r>
                    </a:p>
                  </a:txBody>
                  <a:tcPr marL="82944" marR="82944" marT="41478" marB="4147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ts val="800"/>
                        </a:spcBef>
                        <a:spcAft>
                          <a:spcPct val="0"/>
                        </a:spcAft>
                        <a:buClr>
                          <a:srgbClr val="000000"/>
                        </a:buClr>
                        <a:buSzTx/>
                        <a:buFont typeface="Times New Roman" pitchFamily="18" charset="0"/>
                        <a:buNone/>
                        <a:tabLst/>
                      </a:pPr>
                      <a:r>
                        <a:rPr kumimoji="0" lang="en-US" sz="1300" b="0" i="0" u="none" strike="noStrike" cap="none" normalizeH="0" baseline="0" dirty="0">
                          <a:ln>
                            <a:noFill/>
                          </a:ln>
                          <a:solidFill>
                            <a:schemeClr val="tx1"/>
                          </a:solidFill>
                          <a:effectLst/>
                          <a:latin typeface="Verdana" pitchFamily="34" charset="0"/>
                          <a:cs typeface="Arial" charset="0"/>
                        </a:rPr>
                        <a:t>4.3 &amp; 3.3</a:t>
                      </a:r>
                    </a:p>
                  </a:txBody>
                  <a:tcPr marL="82944" marR="82944" marT="41478" marB="4147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
        <p:nvSpPr>
          <p:cNvPr id="33824" name="Text Box 4"/>
          <p:cNvSpPr txBox="1">
            <a:spLocks noChangeArrowheads="1"/>
          </p:cNvSpPr>
          <p:nvPr/>
        </p:nvSpPr>
        <p:spPr bwMode="auto">
          <a:xfrm>
            <a:off x="954088" y="2016125"/>
            <a:ext cx="4049712"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82945" tIns="41473" rIns="82945" bIns="41473">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sz="1600" dirty="0">
                <a:latin typeface="Calibri" panose="020F0502020204030204" pitchFamily="34" charset="0"/>
                <a:cs typeface="Calibri" panose="020F0502020204030204" pitchFamily="34" charset="0"/>
              </a:rPr>
              <a:t>Important parameters of SIS-18</a:t>
            </a:r>
          </a:p>
        </p:txBody>
      </p:sp>
      <p:sp>
        <p:nvSpPr>
          <p:cNvPr id="33825" name="Textfeld 18"/>
          <p:cNvSpPr txBox="1">
            <a:spLocks noChangeArrowheads="1"/>
          </p:cNvSpPr>
          <p:nvPr/>
        </p:nvSpPr>
        <p:spPr bwMode="auto">
          <a:xfrm>
            <a:off x="485775" y="3389313"/>
            <a:ext cx="14414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dirty="0" err="1">
                <a:latin typeface="Calibri" panose="020F0502020204030204" pitchFamily="34" charset="0"/>
                <a:cs typeface="Calibri" panose="020F0502020204030204" pitchFamily="34" charset="0"/>
              </a:rPr>
              <a:t>injec</a:t>
            </a:r>
            <a:r>
              <a:rPr lang="en-US" sz="2000" dirty="0">
                <a:latin typeface="Calibri" panose="020F0502020204030204" pitchFamily="34" charset="0"/>
                <a:cs typeface="Calibri" panose="020F0502020204030204" pitchFamily="34" charset="0"/>
              </a:rPr>
              <a:t>-</a:t>
            </a:r>
          </a:p>
          <a:p>
            <a:pPr algn="l">
              <a:spcBef>
                <a:spcPct val="0"/>
              </a:spcBef>
            </a:pPr>
            <a:r>
              <a:rPr lang="en-US" sz="2000" dirty="0" err="1">
                <a:latin typeface="Calibri" panose="020F0502020204030204" pitchFamily="34" charset="0"/>
                <a:cs typeface="Calibri" panose="020F0502020204030204" pitchFamily="34" charset="0"/>
              </a:rPr>
              <a:t>tion</a:t>
            </a:r>
            <a:endParaRPr lang="en-US" sz="2000" dirty="0">
              <a:latin typeface="Calibri" panose="020F0502020204030204" pitchFamily="34" charset="0"/>
              <a:cs typeface="Calibri" panose="020F0502020204030204" pitchFamily="34" charset="0"/>
            </a:endParaRPr>
          </a:p>
        </p:txBody>
      </p:sp>
      <p:sp>
        <p:nvSpPr>
          <p:cNvPr id="33826" name="Textfeld 19"/>
          <p:cNvSpPr txBox="1">
            <a:spLocks noChangeArrowheads="1"/>
          </p:cNvSpPr>
          <p:nvPr/>
        </p:nvSpPr>
        <p:spPr bwMode="auto">
          <a:xfrm>
            <a:off x="292100" y="1052513"/>
            <a:ext cx="16160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dirty="0">
                <a:latin typeface="Calibri" panose="020F0502020204030204" pitchFamily="34" charset="0"/>
                <a:cs typeface="Calibri" panose="020F0502020204030204" pitchFamily="34" charset="0"/>
              </a:rPr>
              <a:t>acceleration</a:t>
            </a:r>
          </a:p>
        </p:txBody>
      </p:sp>
      <p:sp>
        <p:nvSpPr>
          <p:cNvPr id="33827" name="Textfeld 20"/>
          <p:cNvSpPr txBox="1">
            <a:spLocks noChangeArrowheads="1"/>
          </p:cNvSpPr>
          <p:nvPr/>
        </p:nvSpPr>
        <p:spPr bwMode="auto">
          <a:xfrm>
            <a:off x="4787900" y="3568700"/>
            <a:ext cx="14398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dirty="0" err="1">
                <a:latin typeface="Calibri" panose="020F0502020204030204" pitchFamily="34" charset="0"/>
                <a:cs typeface="Calibri" panose="020F0502020204030204" pitchFamily="34" charset="0"/>
              </a:rPr>
              <a:t>extrac</a:t>
            </a:r>
            <a:r>
              <a:rPr lang="en-US" sz="2000" dirty="0">
                <a:latin typeface="Calibri" panose="020F0502020204030204" pitchFamily="34" charset="0"/>
                <a:cs typeface="Calibri" panose="020F0502020204030204" pitchFamily="34" charset="0"/>
              </a:rPr>
              <a:t>-</a:t>
            </a:r>
          </a:p>
          <a:p>
            <a:pPr algn="l">
              <a:spcBef>
                <a:spcPct val="0"/>
              </a:spcBef>
            </a:pPr>
            <a:r>
              <a:rPr lang="en-US" sz="2000" dirty="0" err="1">
                <a:latin typeface="Calibri" panose="020F0502020204030204" pitchFamily="34" charset="0"/>
                <a:cs typeface="Calibri" panose="020F0502020204030204" pitchFamily="34" charset="0"/>
              </a:rPr>
              <a:t>tion</a:t>
            </a:r>
            <a:endParaRPr lang="en-US" sz="2000" dirty="0">
              <a:latin typeface="Calibri" panose="020F0502020204030204" pitchFamily="34" charset="0"/>
              <a:cs typeface="Calibri" panose="020F0502020204030204" pitchFamily="34" charset="0"/>
            </a:endParaRPr>
          </a:p>
        </p:txBody>
      </p:sp>
      <p:sp>
        <p:nvSpPr>
          <p:cNvPr id="33828" name="Textfeld 5"/>
          <p:cNvSpPr txBox="1">
            <a:spLocks noChangeArrowheads="1"/>
          </p:cNvSpPr>
          <p:nvPr/>
        </p:nvSpPr>
        <p:spPr bwMode="auto">
          <a:xfrm>
            <a:off x="6220256" y="1990725"/>
            <a:ext cx="3059113"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b="1" dirty="0">
                <a:latin typeface="Calibri" panose="020F0502020204030204" pitchFamily="34" charset="0"/>
                <a:cs typeface="Calibri" panose="020F0502020204030204" pitchFamily="34" charset="0"/>
              </a:rPr>
              <a:t>BPM: </a:t>
            </a:r>
            <a:r>
              <a:rPr lang="en-US" dirty="0">
                <a:latin typeface="Calibri" panose="020F0502020204030204" pitchFamily="34" charset="0"/>
                <a:cs typeface="Calibri" panose="020F0502020204030204" pitchFamily="34" charset="0"/>
              </a:rPr>
              <a:t>for tune measurement </a:t>
            </a:r>
          </a:p>
          <a:p>
            <a:pPr algn="l"/>
            <a:r>
              <a:rPr lang="en-US" dirty="0">
                <a:latin typeface="Calibri" panose="020F0502020204030204" pitchFamily="34" charset="0"/>
                <a:cs typeface="Calibri" panose="020F0502020204030204" pitchFamily="34" charset="0"/>
              </a:rPr>
              <a:t>            1 device</a:t>
            </a:r>
          </a:p>
        </p:txBody>
      </p:sp>
      <p:sp>
        <p:nvSpPr>
          <p:cNvPr id="33829" name="Textfeld 22"/>
          <p:cNvSpPr txBox="1">
            <a:spLocks noChangeArrowheads="1"/>
          </p:cNvSpPr>
          <p:nvPr/>
        </p:nvSpPr>
        <p:spPr bwMode="auto">
          <a:xfrm>
            <a:off x="6232613" y="1196975"/>
            <a:ext cx="3059113"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b="1" dirty="0">
                <a:latin typeface="Calibri" panose="020F0502020204030204" pitchFamily="34" charset="0"/>
                <a:cs typeface="Calibri" panose="020F0502020204030204" pitchFamily="34" charset="0"/>
              </a:rPr>
              <a:t>BPM</a:t>
            </a:r>
            <a:r>
              <a:rPr lang="en-US" dirty="0">
                <a:latin typeface="Calibri" panose="020F0502020204030204" pitchFamily="34" charset="0"/>
                <a:cs typeface="Calibri" panose="020F0502020204030204" pitchFamily="34" charset="0"/>
              </a:rPr>
              <a:t>: position 1 </a:t>
            </a:r>
            <a:r>
              <a:rPr lang="en-US" dirty="0">
                <a:latin typeface="Calibri" panose="020F0502020204030204" pitchFamily="34" charset="0"/>
                <a:cs typeface="Calibri" panose="020F0502020204030204" pitchFamily="34" charset="0"/>
                <a:sym typeface="Symbol" pitchFamily="18" charset="2"/>
              </a:rPr>
              <a:t>s to s</a:t>
            </a:r>
          </a:p>
          <a:p>
            <a:pPr algn="l"/>
            <a:r>
              <a:rPr lang="en-US" dirty="0">
                <a:latin typeface="Calibri" panose="020F0502020204030204" pitchFamily="34" charset="0"/>
                <a:cs typeface="Calibri" panose="020F0502020204030204" pitchFamily="34" charset="0"/>
                <a:sym typeface="Symbol" pitchFamily="18" charset="2"/>
              </a:rPr>
              <a:t>           12 devices </a:t>
            </a:r>
            <a:endParaRPr lang="en-US" dirty="0">
              <a:latin typeface="Calibri" panose="020F0502020204030204" pitchFamily="34" charset="0"/>
              <a:cs typeface="Calibri" panose="020F0502020204030204" pitchFamily="34" charset="0"/>
            </a:endParaRPr>
          </a:p>
        </p:txBody>
      </p:sp>
      <p:sp>
        <p:nvSpPr>
          <p:cNvPr id="33830" name="Textfeld 27"/>
          <p:cNvSpPr txBox="1">
            <a:spLocks noChangeArrowheads="1"/>
          </p:cNvSpPr>
          <p:nvPr/>
        </p:nvSpPr>
        <p:spPr bwMode="auto">
          <a:xfrm>
            <a:off x="6156325" y="2711450"/>
            <a:ext cx="3059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b="1">
                <a:latin typeface="Calibri" panose="020F0502020204030204" pitchFamily="34" charset="0"/>
                <a:cs typeface="Calibri" panose="020F0502020204030204" pitchFamily="34" charset="0"/>
              </a:rPr>
              <a:t>Exciter</a:t>
            </a:r>
            <a:r>
              <a:rPr lang="en-US">
                <a:latin typeface="Calibri" panose="020F0502020204030204" pitchFamily="34" charset="0"/>
                <a:cs typeface="Calibri" panose="020F0502020204030204" pitchFamily="34" charset="0"/>
              </a:rPr>
              <a:t>:  for tune excitation</a:t>
            </a:r>
          </a:p>
        </p:txBody>
      </p:sp>
      <p:sp>
        <p:nvSpPr>
          <p:cNvPr id="33831" name="Flussdiagramm: Oder 4"/>
          <p:cNvSpPr>
            <a:spLocks noChangeArrowheads="1"/>
          </p:cNvSpPr>
          <p:nvPr/>
        </p:nvSpPr>
        <p:spPr bwMode="auto">
          <a:xfrm>
            <a:off x="5816600" y="2711450"/>
            <a:ext cx="374650" cy="374650"/>
          </a:xfrm>
          <a:prstGeom prst="flowChartOr">
            <a:avLst/>
          </a:prstGeom>
          <a:solidFill>
            <a:srgbClr val="FFFF00"/>
          </a:solidFill>
          <a:ln w="31750" algn="ctr">
            <a:solidFill>
              <a:schemeClr val="tx1"/>
            </a:solidFill>
            <a:round/>
            <a:headEnd/>
            <a:tailEnd/>
          </a:ln>
        </p:spPr>
        <p:txBody>
          <a:bodyPr>
            <a:spAutoFit/>
          </a:bodyPr>
          <a:lstStyle/>
          <a:p>
            <a:endParaRPr lang="de-DE"/>
          </a:p>
        </p:txBody>
      </p:sp>
      <p:sp>
        <p:nvSpPr>
          <p:cNvPr id="33832" name="Textfeld 21"/>
          <p:cNvSpPr txBox="1">
            <a:spLocks noChangeArrowheads="1"/>
          </p:cNvSpPr>
          <p:nvPr/>
        </p:nvSpPr>
        <p:spPr bwMode="auto">
          <a:xfrm>
            <a:off x="6264275" y="3286125"/>
            <a:ext cx="3060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b="1" dirty="0" err="1">
                <a:latin typeface="Calibri" panose="020F0502020204030204" pitchFamily="34" charset="0"/>
                <a:cs typeface="Calibri" panose="020F0502020204030204" pitchFamily="34" charset="0"/>
              </a:rPr>
              <a:t>Schottky</a:t>
            </a:r>
            <a:r>
              <a:rPr lang="en-US" b="1" dirty="0">
                <a:latin typeface="Calibri" panose="020F0502020204030204" pitchFamily="34" charset="0"/>
                <a:cs typeface="Calibri" panose="020F0502020204030204" pitchFamily="34" charset="0"/>
              </a:rPr>
              <a:t> pick-up</a:t>
            </a:r>
            <a:r>
              <a:rPr lang="en-US" dirty="0">
                <a:latin typeface="Calibri" panose="020F0502020204030204" pitchFamily="34" charset="0"/>
                <a:cs typeface="Calibri" panose="020F0502020204030204" pitchFamily="34" charset="0"/>
              </a:rPr>
              <a:t>:</a:t>
            </a:r>
          </a:p>
          <a:p>
            <a:pPr algn="l">
              <a:spcBef>
                <a:spcPct val="0"/>
              </a:spcBef>
            </a:pPr>
            <a:r>
              <a:rPr lang="en-US"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sym typeface="Symbol" pitchFamily="18" charset="2"/>
              </a:rPr>
              <a:t>p/p, Q,  ....</a:t>
            </a:r>
          </a:p>
          <a:p>
            <a:pPr algn="l">
              <a:spcBef>
                <a:spcPct val="0"/>
              </a:spcBef>
            </a:pPr>
            <a:r>
              <a:rPr lang="en-US" dirty="0">
                <a:latin typeface="Calibri" panose="020F0502020204030204" pitchFamily="34" charset="0"/>
                <a:cs typeface="Calibri" panose="020F0502020204030204" pitchFamily="34" charset="0"/>
                <a:sym typeface="Symbol" pitchFamily="18" charset="2"/>
              </a:rPr>
              <a:t>          1 device </a:t>
            </a:r>
            <a:endParaRPr lang="en-US" dirty="0">
              <a:latin typeface="Calibri" panose="020F0502020204030204" pitchFamily="34" charset="0"/>
              <a:cs typeface="Calibri" panose="020F0502020204030204" pitchFamily="34" charset="0"/>
            </a:endParaRPr>
          </a:p>
        </p:txBody>
      </p:sp>
      <p:sp>
        <p:nvSpPr>
          <p:cNvPr id="33833" name="Flussdiagramm: Verbindungsstelle 1"/>
          <p:cNvSpPr>
            <a:spLocks noChangeArrowheads="1"/>
          </p:cNvSpPr>
          <p:nvPr/>
        </p:nvSpPr>
        <p:spPr bwMode="auto">
          <a:xfrm>
            <a:off x="5693206" y="1174750"/>
            <a:ext cx="393700" cy="374650"/>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33834" name="Flussdiagramm: Verbindungsstelle 1"/>
          <p:cNvSpPr>
            <a:spLocks noChangeArrowheads="1"/>
          </p:cNvSpPr>
          <p:nvPr/>
        </p:nvSpPr>
        <p:spPr bwMode="auto">
          <a:xfrm>
            <a:off x="4662488" y="5543550"/>
            <a:ext cx="176212" cy="166688"/>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33835" name="Flussdiagramm: Verbindungsstelle 1"/>
          <p:cNvSpPr>
            <a:spLocks noChangeArrowheads="1"/>
          </p:cNvSpPr>
          <p:nvPr/>
        </p:nvSpPr>
        <p:spPr bwMode="auto">
          <a:xfrm>
            <a:off x="3389313" y="6180138"/>
            <a:ext cx="174625" cy="166687"/>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33836" name="Flussdiagramm: Verbindungsstelle 1"/>
          <p:cNvSpPr>
            <a:spLocks noChangeArrowheads="1"/>
          </p:cNvSpPr>
          <p:nvPr/>
        </p:nvSpPr>
        <p:spPr bwMode="auto">
          <a:xfrm>
            <a:off x="5507038" y="3203575"/>
            <a:ext cx="174625" cy="166688"/>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33837" name="Flussdiagramm: Verbindungsstelle 1"/>
          <p:cNvSpPr>
            <a:spLocks noChangeArrowheads="1"/>
          </p:cNvSpPr>
          <p:nvPr/>
        </p:nvSpPr>
        <p:spPr bwMode="auto">
          <a:xfrm>
            <a:off x="5413375" y="4546600"/>
            <a:ext cx="174625" cy="166688"/>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33838" name="Flussdiagramm: Verbindungsstelle 1"/>
          <p:cNvSpPr>
            <a:spLocks noChangeArrowheads="1"/>
          </p:cNvSpPr>
          <p:nvPr/>
        </p:nvSpPr>
        <p:spPr bwMode="auto">
          <a:xfrm>
            <a:off x="1997075" y="6061075"/>
            <a:ext cx="174625" cy="168275"/>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33839" name="Flussdiagramm: Verbindungsstelle 1"/>
          <p:cNvSpPr>
            <a:spLocks noChangeArrowheads="1"/>
          </p:cNvSpPr>
          <p:nvPr/>
        </p:nvSpPr>
        <p:spPr bwMode="auto">
          <a:xfrm>
            <a:off x="2432050" y="1168400"/>
            <a:ext cx="174625" cy="166688"/>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33840" name="Flussdiagramm: Verbindungsstelle 1"/>
          <p:cNvSpPr>
            <a:spLocks noChangeArrowheads="1"/>
          </p:cNvSpPr>
          <p:nvPr/>
        </p:nvSpPr>
        <p:spPr bwMode="auto">
          <a:xfrm>
            <a:off x="3784600" y="1265238"/>
            <a:ext cx="176213" cy="166687"/>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33841" name="Flussdiagramm: Verbindungsstelle 1"/>
          <p:cNvSpPr>
            <a:spLocks noChangeArrowheads="1"/>
          </p:cNvSpPr>
          <p:nvPr/>
        </p:nvSpPr>
        <p:spPr bwMode="auto">
          <a:xfrm>
            <a:off x="4916488" y="1990725"/>
            <a:ext cx="174625" cy="166688"/>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33842" name="Flussdiagramm: Verbindungsstelle 1"/>
          <p:cNvSpPr>
            <a:spLocks noChangeArrowheads="1"/>
          </p:cNvSpPr>
          <p:nvPr/>
        </p:nvSpPr>
        <p:spPr bwMode="auto">
          <a:xfrm>
            <a:off x="1185863" y="1758950"/>
            <a:ext cx="176212" cy="168275"/>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33843" name="Flussdiagramm: Verbindungsstelle 1"/>
          <p:cNvSpPr>
            <a:spLocks noChangeArrowheads="1"/>
          </p:cNvSpPr>
          <p:nvPr/>
        </p:nvSpPr>
        <p:spPr bwMode="auto">
          <a:xfrm>
            <a:off x="398463" y="2814638"/>
            <a:ext cx="176212" cy="166687"/>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33844" name="Flussdiagramm: Verbindungsstelle 1"/>
          <p:cNvSpPr>
            <a:spLocks noChangeArrowheads="1"/>
          </p:cNvSpPr>
          <p:nvPr/>
        </p:nvSpPr>
        <p:spPr bwMode="auto">
          <a:xfrm>
            <a:off x="292100" y="4111625"/>
            <a:ext cx="176213" cy="166688"/>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33845" name="Flussdiagramm: Verbindungsstelle 1"/>
          <p:cNvSpPr>
            <a:spLocks noChangeArrowheads="1"/>
          </p:cNvSpPr>
          <p:nvPr/>
        </p:nvSpPr>
        <p:spPr bwMode="auto">
          <a:xfrm>
            <a:off x="901700" y="5321300"/>
            <a:ext cx="176213" cy="168275"/>
          </a:xfrm>
          <a:prstGeom prst="flowChartConnector">
            <a:avLst/>
          </a:prstGeom>
          <a:solidFill>
            <a:srgbClr val="00CC00"/>
          </a:solidFill>
          <a:ln w="31750" algn="ctr">
            <a:solidFill>
              <a:schemeClr val="tx1"/>
            </a:solidFill>
            <a:round/>
            <a:headEnd/>
            <a:tailEnd/>
          </a:ln>
        </p:spPr>
        <p:txBody>
          <a:bodyPr>
            <a:spAutoFit/>
          </a:bodyPr>
          <a:lstStyle/>
          <a:p>
            <a:endParaRPr lang="de-DE"/>
          </a:p>
        </p:txBody>
      </p:sp>
      <p:sp>
        <p:nvSpPr>
          <p:cNvPr id="4" name="Rad 3"/>
          <p:cNvSpPr/>
          <p:nvPr/>
        </p:nvSpPr>
        <p:spPr bwMode="auto">
          <a:xfrm>
            <a:off x="5690590" y="1941513"/>
            <a:ext cx="498475" cy="498475"/>
          </a:xfrm>
          <a:prstGeom prst="donut">
            <a:avLst/>
          </a:prstGeom>
          <a:solidFill>
            <a:srgbClr val="000099"/>
          </a:solidFill>
          <a:ln w="31750" cap="flat" cmpd="sng" algn="ctr">
            <a:solidFill>
              <a:schemeClr val="tx1"/>
            </a:solidFill>
            <a:prstDash val="solid"/>
            <a:round/>
            <a:headEnd type="none" w="med" len="med"/>
            <a:tailEnd type="none" w="med" len="med"/>
          </a:ln>
          <a:effectLst/>
        </p:spPr>
        <p:txBody>
          <a:bodyPr>
            <a:spAutoFit/>
          </a:bodyPr>
          <a:lstStyle/>
          <a:p>
            <a:pPr>
              <a:defRPr/>
            </a:pPr>
            <a:endParaRPr lang="en-US"/>
          </a:p>
        </p:txBody>
      </p:sp>
      <p:sp>
        <p:nvSpPr>
          <p:cNvPr id="53" name="Rad 52"/>
          <p:cNvSpPr/>
          <p:nvPr/>
        </p:nvSpPr>
        <p:spPr bwMode="auto">
          <a:xfrm>
            <a:off x="3059906" y="1052513"/>
            <a:ext cx="329407" cy="309561"/>
          </a:xfrm>
          <a:prstGeom prst="donut">
            <a:avLst/>
          </a:prstGeom>
          <a:solidFill>
            <a:srgbClr val="000099"/>
          </a:solidFill>
          <a:ln w="31750" cap="flat" cmpd="sng" algn="ctr">
            <a:solidFill>
              <a:schemeClr val="tx1"/>
            </a:solidFill>
            <a:prstDash val="solid"/>
            <a:round/>
            <a:headEnd type="none" w="med" len="med"/>
            <a:tailEnd type="none" w="med" len="med"/>
          </a:ln>
          <a:effectLst/>
        </p:spPr>
        <p:txBody>
          <a:bodyPr wrap="square">
            <a:spAutoFit/>
          </a:bodyPr>
          <a:lstStyle/>
          <a:p>
            <a:pPr>
              <a:defRPr/>
            </a:pPr>
            <a:endParaRPr lang="en-US"/>
          </a:p>
        </p:txBody>
      </p:sp>
      <p:sp>
        <p:nvSpPr>
          <p:cNvPr id="54" name="Rad 53"/>
          <p:cNvSpPr/>
          <p:nvPr/>
        </p:nvSpPr>
        <p:spPr bwMode="auto">
          <a:xfrm>
            <a:off x="4673600" y="1814513"/>
            <a:ext cx="166688" cy="166687"/>
          </a:xfrm>
          <a:prstGeom prst="donut">
            <a:avLst/>
          </a:prstGeom>
          <a:solidFill>
            <a:srgbClr val="000099"/>
          </a:solidFill>
          <a:ln w="31750" cap="flat" cmpd="sng" algn="ctr">
            <a:solidFill>
              <a:schemeClr val="tx1"/>
            </a:solidFill>
            <a:prstDash val="solid"/>
            <a:round/>
            <a:headEnd type="none" w="med" len="med"/>
            <a:tailEnd type="none" w="med" len="med"/>
          </a:ln>
          <a:effectLst/>
        </p:spPr>
        <p:txBody>
          <a:bodyPr>
            <a:spAutoFit/>
          </a:bodyPr>
          <a:lstStyle/>
          <a:p>
            <a:pPr>
              <a:defRPr/>
            </a:pPr>
            <a:endParaRPr lang="en-US"/>
          </a:p>
        </p:txBody>
      </p:sp>
      <p:sp>
        <p:nvSpPr>
          <p:cNvPr id="55" name="Rad 54"/>
          <p:cNvSpPr/>
          <p:nvPr/>
        </p:nvSpPr>
        <p:spPr bwMode="auto">
          <a:xfrm>
            <a:off x="5356225" y="2774950"/>
            <a:ext cx="166688" cy="166688"/>
          </a:xfrm>
          <a:prstGeom prst="donut">
            <a:avLst/>
          </a:prstGeom>
          <a:solidFill>
            <a:srgbClr val="000099"/>
          </a:solidFill>
          <a:ln w="31750" cap="flat" cmpd="sng" algn="ctr">
            <a:solidFill>
              <a:schemeClr val="tx1"/>
            </a:solidFill>
            <a:prstDash val="solid"/>
            <a:round/>
            <a:headEnd type="none" w="med" len="med"/>
            <a:tailEnd type="none" w="med" len="med"/>
          </a:ln>
          <a:effectLst/>
        </p:spPr>
        <p:txBody>
          <a:bodyPr>
            <a:spAutoFit/>
          </a:bodyPr>
          <a:lstStyle/>
          <a:p>
            <a:pPr>
              <a:defRPr/>
            </a:pPr>
            <a:endParaRPr lang="en-US"/>
          </a:p>
        </p:txBody>
      </p:sp>
      <p:sp>
        <p:nvSpPr>
          <p:cNvPr id="56" name="Rad 55"/>
          <p:cNvSpPr/>
          <p:nvPr/>
        </p:nvSpPr>
        <p:spPr bwMode="auto">
          <a:xfrm>
            <a:off x="292100" y="3543300"/>
            <a:ext cx="166688" cy="166688"/>
          </a:xfrm>
          <a:prstGeom prst="donut">
            <a:avLst/>
          </a:prstGeom>
          <a:solidFill>
            <a:srgbClr val="000099"/>
          </a:solidFill>
          <a:ln w="31750" cap="flat" cmpd="sng" algn="ctr">
            <a:solidFill>
              <a:schemeClr val="tx1"/>
            </a:solidFill>
            <a:prstDash val="solid"/>
            <a:round/>
            <a:headEnd type="none" w="med" len="med"/>
            <a:tailEnd type="none" w="med" len="med"/>
          </a:ln>
          <a:effectLst/>
        </p:spPr>
        <p:txBody>
          <a:bodyPr>
            <a:spAutoFit/>
          </a:bodyPr>
          <a:lstStyle/>
          <a:p>
            <a:pPr>
              <a:defRPr/>
            </a:pPr>
            <a:endParaRPr lang="en-US"/>
          </a:p>
        </p:txBody>
      </p:sp>
      <p:sp>
        <p:nvSpPr>
          <p:cNvPr id="33851" name="Flussdiagramm: Oder 56"/>
          <p:cNvSpPr>
            <a:spLocks noChangeArrowheads="1"/>
          </p:cNvSpPr>
          <p:nvPr/>
        </p:nvSpPr>
        <p:spPr bwMode="auto">
          <a:xfrm>
            <a:off x="5060949" y="5032858"/>
            <a:ext cx="295275" cy="223355"/>
          </a:xfrm>
          <a:prstGeom prst="flowChartOr">
            <a:avLst/>
          </a:prstGeom>
          <a:solidFill>
            <a:srgbClr val="FFFF00"/>
          </a:solidFill>
          <a:ln w="31750" algn="ctr">
            <a:solidFill>
              <a:schemeClr val="tx1"/>
            </a:solidFill>
            <a:round/>
            <a:headEnd/>
            <a:tailEnd/>
          </a:ln>
        </p:spPr>
        <p:txBody>
          <a:bodyPr wrap="square">
            <a:spAutoFit/>
          </a:bodyPr>
          <a:lstStyle/>
          <a:p>
            <a:endParaRPr lang="de-DE"/>
          </a:p>
        </p:txBody>
      </p:sp>
      <p:sp>
        <p:nvSpPr>
          <p:cNvPr id="7" name="&quot;Nein&quot;-Symbol 6"/>
          <p:cNvSpPr/>
          <p:nvPr/>
        </p:nvSpPr>
        <p:spPr bwMode="auto">
          <a:xfrm>
            <a:off x="5803900" y="3328988"/>
            <a:ext cx="423863" cy="423862"/>
          </a:xfrm>
          <a:prstGeom prst="noSmoking">
            <a:avLst/>
          </a:prstGeom>
          <a:solidFill>
            <a:srgbClr val="CC0099"/>
          </a:solidFill>
          <a:ln w="31750" cap="flat" cmpd="sng" algn="ctr">
            <a:solidFill>
              <a:schemeClr val="tx1"/>
            </a:solidFill>
            <a:prstDash val="solid"/>
            <a:round/>
            <a:headEnd type="none" w="med" len="med"/>
            <a:tailEnd type="none" w="med" len="med"/>
          </a:ln>
          <a:effectLst/>
        </p:spPr>
        <p:txBody>
          <a:bodyPr>
            <a:spAutoFit/>
          </a:bodyPr>
          <a:lstStyle/>
          <a:p>
            <a:pPr>
              <a:defRPr/>
            </a:pPr>
            <a:endParaRPr lang="en-US"/>
          </a:p>
        </p:txBody>
      </p:sp>
      <p:sp>
        <p:nvSpPr>
          <p:cNvPr id="58" name="&quot;Nein&quot;-Symbol 57"/>
          <p:cNvSpPr/>
          <p:nvPr/>
        </p:nvSpPr>
        <p:spPr bwMode="auto">
          <a:xfrm>
            <a:off x="4886325" y="5264150"/>
            <a:ext cx="322261" cy="279400"/>
          </a:xfrm>
          <a:prstGeom prst="noSmoking">
            <a:avLst/>
          </a:prstGeom>
          <a:solidFill>
            <a:srgbClr val="CC0099"/>
          </a:solidFill>
          <a:ln w="31750" cap="flat" cmpd="sng" algn="ctr">
            <a:solidFill>
              <a:schemeClr val="tx1"/>
            </a:solidFill>
            <a:prstDash val="solid"/>
            <a:round/>
            <a:headEnd type="none" w="med" len="med"/>
            <a:tailEnd type="none" w="med" len="med"/>
          </a:ln>
          <a:effectLst/>
        </p:spPr>
        <p:txBody>
          <a:bodyPr wrap="square">
            <a:spAutoFit/>
          </a:bodyPr>
          <a:lstStyle/>
          <a:p>
            <a:pPr>
              <a:defRPr/>
            </a:pPr>
            <a:endParaRPr lang="en-US"/>
          </a:p>
        </p:txBody>
      </p:sp>
      <p:sp>
        <p:nvSpPr>
          <p:cNvPr id="37" name="Text Box 2"/>
          <p:cNvSpPr txBox="1">
            <a:spLocks noChangeArrowheads="1"/>
          </p:cNvSpPr>
          <p:nvPr/>
        </p:nvSpPr>
        <p:spPr bwMode="auto">
          <a:xfrm>
            <a:off x="252000" y="144000"/>
            <a:ext cx="866445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a:solidFill>
                  <a:srgbClr val="000000"/>
                </a:solidFill>
                <a:latin typeface="Calibri" panose="020F0502020204030204" pitchFamily="34" charset="0"/>
                <a:cs typeface="Calibri" panose="020F0502020204030204" pitchFamily="34" charset="0"/>
              </a:rPr>
              <a:t>Appendix GSI Ion Synchrotron: Position</a:t>
            </a:r>
            <a:r>
              <a:rPr lang="en-US" sz="2200" b="1">
                <a:solidFill>
                  <a:srgbClr val="000000"/>
                </a:solidFill>
                <a:latin typeface="Calibri" panose="020F0502020204030204" pitchFamily="34" charset="0"/>
                <a:cs typeface="Calibri" panose="020F0502020204030204" pitchFamily="34" charset="0"/>
              </a:rPr>
              <a:t>, Tune </a:t>
            </a:r>
            <a:r>
              <a:rPr lang="en-US" sz="2200" b="1" dirty="0">
                <a:solidFill>
                  <a:srgbClr val="000000"/>
                </a:solidFill>
                <a:latin typeface="Calibri" panose="020F0502020204030204" pitchFamily="34" charset="0"/>
                <a:cs typeface="Calibri" panose="020F0502020204030204" pitchFamily="34" charset="0"/>
              </a:rPr>
              <a:t>etc. Measurement</a:t>
            </a:r>
          </a:p>
        </p:txBody>
      </p:sp>
    </p:spTree>
    <p:extLst>
      <p:ext uri="{BB962C8B-B14F-4D97-AF65-F5344CB8AC3E}">
        <p14:creationId xmlns:p14="http://schemas.microsoft.com/office/powerpoint/2010/main" val="3298461916"/>
      </p:ext>
    </p:extLst>
  </p:cSld>
  <p:clrMapOvr>
    <a:masterClrMapping/>
  </p:clrMapOvr>
  <p:transition advTm="45000"/>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p:txBody>
      </p:sp>
      <p:grpSp>
        <p:nvGrpSpPr>
          <p:cNvPr id="14341" name="Group 217"/>
          <p:cNvGrpSpPr>
            <a:grpSpLocks/>
          </p:cNvGrpSpPr>
          <p:nvPr/>
        </p:nvGrpSpPr>
        <p:grpSpPr bwMode="auto">
          <a:xfrm>
            <a:off x="5981699" y="4664075"/>
            <a:ext cx="2857499" cy="1308100"/>
            <a:chOff x="3789" y="1323"/>
            <a:chExt cx="1800" cy="824"/>
          </a:xfrm>
        </p:grpSpPr>
        <p:sp>
          <p:nvSpPr>
            <p:cNvPr id="14553" name="Text Box 6"/>
            <p:cNvSpPr txBox="1">
              <a:spLocks noChangeArrowheads="1"/>
            </p:cNvSpPr>
            <p:nvPr/>
          </p:nvSpPr>
          <p:spPr bwMode="auto">
            <a:xfrm>
              <a:off x="3808" y="1570"/>
              <a:ext cx="1697" cy="5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ct val="0"/>
                </a:spcBef>
              </a:pPr>
              <a:r>
                <a:rPr lang="en-US">
                  <a:latin typeface="Arial" charset="0"/>
                </a:rPr>
                <a:t>Meas. Stripline </a:t>
              </a:r>
              <a:r>
                <a:rPr lang="en-US">
                  <a:latin typeface="Arial" charset="0"/>
                  <a:sym typeface="Wingdings" pitchFamily="2" charset="2"/>
                </a:rPr>
                <a:t> SMES</a:t>
              </a:r>
              <a:endParaRPr lang="en-US">
                <a:latin typeface="Arial" charset="0"/>
              </a:endParaRPr>
            </a:p>
            <a:p>
              <a:pPr algn="l">
                <a:spcBef>
                  <a:spcPct val="0"/>
                </a:spcBef>
              </a:pPr>
              <a:r>
                <a:rPr lang="en-US">
                  <a:latin typeface="Arial" charset="0"/>
                </a:rPr>
                <a:t>Exc.   Stripline  </a:t>
              </a:r>
              <a:r>
                <a:rPr lang="en-US">
                  <a:latin typeface="Arial" charset="0"/>
                  <a:sym typeface="Wingdings" pitchFamily="2" charset="2"/>
                </a:rPr>
                <a:t> SEXC</a:t>
              </a:r>
            </a:p>
            <a:p>
              <a:pPr algn="l">
                <a:spcBef>
                  <a:spcPct val="0"/>
                </a:spcBef>
              </a:pPr>
              <a:r>
                <a:rPr lang="en-US">
                  <a:latin typeface="Arial" charset="0"/>
                  <a:sym typeface="Wingdings" pitchFamily="2" charset="2"/>
                </a:rPr>
                <a:t>Button BPMs     BPM</a:t>
              </a:r>
              <a:endParaRPr lang="en-US">
                <a:latin typeface="Arial" charset="0"/>
              </a:endParaRPr>
            </a:p>
          </p:txBody>
        </p:sp>
        <p:sp>
          <p:nvSpPr>
            <p:cNvPr id="14554" name="Rectangle 12"/>
            <p:cNvSpPr>
              <a:spLocks noChangeArrowheads="1"/>
            </p:cNvSpPr>
            <p:nvPr/>
          </p:nvSpPr>
          <p:spPr bwMode="auto">
            <a:xfrm>
              <a:off x="3789" y="1323"/>
              <a:ext cx="104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spcBef>
                  <a:spcPct val="0"/>
                </a:spcBef>
              </a:pPr>
              <a:r>
                <a:rPr lang="en-US" b="1" dirty="0">
                  <a:solidFill>
                    <a:srgbClr val="0000FF"/>
                  </a:solidFill>
                  <a:latin typeface="Arial" charset="0"/>
                </a:rPr>
                <a:t>Abbreviation:</a:t>
              </a:r>
            </a:p>
          </p:txBody>
        </p:sp>
        <p:sp>
          <p:nvSpPr>
            <p:cNvPr id="14555" name="Oval 160"/>
            <p:cNvSpPr>
              <a:spLocks noChangeArrowheads="1"/>
            </p:cNvSpPr>
            <p:nvPr/>
          </p:nvSpPr>
          <p:spPr bwMode="auto">
            <a:xfrm>
              <a:off x="5521" y="2001"/>
              <a:ext cx="68" cy="6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56" name="Line 161"/>
            <p:cNvSpPr>
              <a:spLocks noChangeShapeType="1"/>
            </p:cNvSpPr>
            <p:nvPr/>
          </p:nvSpPr>
          <p:spPr bwMode="auto">
            <a:xfrm flipV="1">
              <a:off x="5554" y="1597"/>
              <a:ext cx="0" cy="250"/>
            </a:xfrm>
            <a:prstGeom prst="line">
              <a:avLst/>
            </a:prstGeom>
            <a:noFill/>
            <a:ln w="25400">
              <a:solidFill>
                <a:schemeClr val="tx1"/>
              </a:solidFill>
              <a:round/>
              <a:headEnd/>
              <a:tailEnd type="arrow" w="lg" len="med"/>
            </a:ln>
            <a:extLst>
              <a:ext uri="{909E8E84-426E-40DD-AFC4-6F175D3DCCD1}">
                <a14:hiddenFill xmlns:a14="http://schemas.microsoft.com/office/drawing/2010/main">
                  <a:noFill/>
                </a14:hiddenFill>
              </a:ext>
            </a:extLst>
          </p:spPr>
          <p:txBody>
            <a:bodyPr/>
            <a:lstStyle/>
            <a:p>
              <a:endParaRPr lang="en-US"/>
            </a:p>
          </p:txBody>
        </p:sp>
      </p:grpSp>
      <p:grpSp>
        <p:nvGrpSpPr>
          <p:cNvPr id="14342" name="Group 219"/>
          <p:cNvGrpSpPr>
            <a:grpSpLocks/>
          </p:cNvGrpSpPr>
          <p:nvPr/>
        </p:nvGrpSpPr>
        <p:grpSpPr bwMode="auto">
          <a:xfrm>
            <a:off x="0" y="1052513"/>
            <a:ext cx="5364163" cy="5329237"/>
            <a:chOff x="113" y="708"/>
            <a:chExt cx="3809" cy="3720"/>
          </a:xfrm>
        </p:grpSpPr>
        <p:pic>
          <p:nvPicPr>
            <p:cNvPr id="14345" name="Picture 5" descr="albaring"/>
            <p:cNvPicPr>
              <a:picLocks noChangeAspect="1" noChangeArrowheads="1"/>
            </p:cNvPicPr>
            <p:nvPr/>
          </p:nvPicPr>
          <p:blipFill>
            <a:blip r:embed="rId2">
              <a:extLst>
                <a:ext uri="{28A0092B-C50C-407E-A947-70E740481C1C}">
                  <a14:useLocalDpi xmlns:a14="http://schemas.microsoft.com/office/drawing/2010/main" val="0"/>
                </a:ext>
              </a:extLst>
            </a:blip>
            <a:srcRect b="12758"/>
            <a:stretch>
              <a:fillRect/>
            </a:stretch>
          </p:blipFill>
          <p:spPr bwMode="auto">
            <a:xfrm>
              <a:off x="249" y="708"/>
              <a:ext cx="3673" cy="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346" name="Group 7"/>
            <p:cNvGrpSpPr>
              <a:grpSpLocks/>
            </p:cNvGrpSpPr>
            <p:nvPr/>
          </p:nvGrpSpPr>
          <p:grpSpPr bwMode="auto">
            <a:xfrm>
              <a:off x="2767" y="2179"/>
              <a:ext cx="777" cy="404"/>
              <a:chOff x="2654" y="1862"/>
              <a:chExt cx="777" cy="404"/>
            </a:xfrm>
          </p:grpSpPr>
          <p:sp>
            <p:nvSpPr>
              <p:cNvPr id="14549" name="Oval 8"/>
              <p:cNvSpPr>
                <a:spLocks noChangeAspect="1" noChangeArrowheads="1"/>
              </p:cNvSpPr>
              <p:nvPr/>
            </p:nvSpPr>
            <p:spPr bwMode="auto">
              <a:xfrm rot="10800000" flipV="1">
                <a:off x="3306" y="188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50" name="Oval 9"/>
              <p:cNvSpPr>
                <a:spLocks noChangeAspect="1" noChangeArrowheads="1"/>
              </p:cNvSpPr>
              <p:nvPr/>
            </p:nvSpPr>
            <p:spPr bwMode="auto">
              <a:xfrm rot="10800000" flipV="1">
                <a:off x="3379" y="2115"/>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51" name="Oval 10"/>
              <p:cNvSpPr>
                <a:spLocks noChangeAspect="1" noChangeArrowheads="1"/>
              </p:cNvSpPr>
              <p:nvPr/>
            </p:nvSpPr>
            <p:spPr bwMode="auto">
              <a:xfrm rot="10800000" flipV="1">
                <a:off x="3346" y="202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52" name="Rectangle 11"/>
              <p:cNvSpPr>
                <a:spLocks noChangeArrowheads="1"/>
              </p:cNvSpPr>
              <p:nvPr/>
            </p:nvSpPr>
            <p:spPr bwMode="auto">
              <a:xfrm>
                <a:off x="2654" y="1862"/>
                <a:ext cx="613"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0"/>
                  </a:spcBef>
                </a:pPr>
                <a:r>
                  <a:rPr lang="en-US" sz="1600" b="1" u="sng" dirty="0">
                    <a:latin typeface="Arial" charset="0"/>
                  </a:rPr>
                  <a:t>LTB:</a:t>
                </a:r>
              </a:p>
              <a:p>
                <a:pPr algn="l" eaLnBrk="1" hangingPunct="1">
                  <a:spcBef>
                    <a:spcPct val="0"/>
                  </a:spcBef>
                </a:pPr>
                <a:r>
                  <a:rPr lang="en-US" sz="1600" dirty="0">
                    <a:latin typeface="Arial" charset="0"/>
                  </a:rPr>
                  <a:t>3 BPM</a:t>
                </a:r>
              </a:p>
            </p:txBody>
          </p:sp>
        </p:grpSp>
        <p:grpSp>
          <p:nvGrpSpPr>
            <p:cNvPr id="14347" name="Group 13"/>
            <p:cNvGrpSpPr>
              <a:grpSpLocks/>
            </p:cNvGrpSpPr>
            <p:nvPr/>
          </p:nvGrpSpPr>
          <p:grpSpPr bwMode="auto">
            <a:xfrm>
              <a:off x="544" y="776"/>
              <a:ext cx="1390" cy="406"/>
              <a:chOff x="431" y="459"/>
              <a:chExt cx="1390" cy="406"/>
            </a:xfrm>
          </p:grpSpPr>
          <p:sp>
            <p:nvSpPr>
              <p:cNvPr id="14544" name="Oval 14"/>
              <p:cNvSpPr>
                <a:spLocks noChangeAspect="1" noChangeArrowheads="1"/>
              </p:cNvSpPr>
              <p:nvPr/>
            </p:nvSpPr>
            <p:spPr bwMode="auto">
              <a:xfrm rot="10800000" flipV="1">
                <a:off x="1451" y="77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45" name="Oval 15"/>
              <p:cNvSpPr>
                <a:spLocks noChangeAspect="1" noChangeArrowheads="1"/>
              </p:cNvSpPr>
              <p:nvPr/>
            </p:nvSpPr>
            <p:spPr bwMode="auto">
              <a:xfrm rot="10800000" flipV="1">
                <a:off x="1580" y="71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46" name="Oval 16"/>
              <p:cNvSpPr>
                <a:spLocks noChangeAspect="1" noChangeArrowheads="1"/>
              </p:cNvSpPr>
              <p:nvPr/>
            </p:nvSpPr>
            <p:spPr bwMode="auto">
              <a:xfrm rot="10800000" flipV="1">
                <a:off x="1769" y="66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47" name="Oval 17"/>
              <p:cNvSpPr>
                <a:spLocks noChangeAspect="1" noChangeArrowheads="1"/>
              </p:cNvSpPr>
              <p:nvPr/>
            </p:nvSpPr>
            <p:spPr bwMode="auto">
              <a:xfrm rot="10800000" flipV="1">
                <a:off x="1671" y="68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48" name="Rectangle 18"/>
              <p:cNvSpPr>
                <a:spLocks noChangeArrowheads="1"/>
              </p:cNvSpPr>
              <p:nvPr/>
            </p:nvSpPr>
            <p:spPr bwMode="auto">
              <a:xfrm>
                <a:off x="431" y="459"/>
                <a:ext cx="612" cy="40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0"/>
                  </a:spcBef>
                </a:pPr>
                <a:r>
                  <a:rPr lang="en-US" sz="1600" b="1" u="sng">
                    <a:latin typeface="Arial" charset="0"/>
                  </a:rPr>
                  <a:t>BTS:</a:t>
                </a:r>
              </a:p>
              <a:p>
                <a:pPr algn="l" eaLnBrk="1" hangingPunct="1">
                  <a:spcBef>
                    <a:spcPct val="0"/>
                  </a:spcBef>
                </a:pPr>
                <a:r>
                  <a:rPr lang="en-US" sz="1600">
                    <a:latin typeface="Arial" charset="0"/>
                  </a:rPr>
                  <a:t>4 BPM</a:t>
                </a:r>
              </a:p>
            </p:txBody>
          </p:sp>
        </p:grpSp>
        <p:grpSp>
          <p:nvGrpSpPr>
            <p:cNvPr id="14348" name="Group 19"/>
            <p:cNvGrpSpPr>
              <a:grpSpLocks/>
            </p:cNvGrpSpPr>
            <p:nvPr/>
          </p:nvGrpSpPr>
          <p:grpSpPr bwMode="auto">
            <a:xfrm>
              <a:off x="502" y="935"/>
              <a:ext cx="3194" cy="3224"/>
              <a:chOff x="389" y="618"/>
              <a:chExt cx="3194" cy="3224"/>
            </a:xfrm>
          </p:grpSpPr>
          <p:sp>
            <p:nvSpPr>
              <p:cNvPr id="14404" name="Text Box 20"/>
              <p:cNvSpPr txBox="1">
                <a:spLocks noChangeArrowheads="1"/>
              </p:cNvSpPr>
              <p:nvPr/>
            </p:nvSpPr>
            <p:spPr bwMode="auto">
              <a:xfrm>
                <a:off x="2992" y="686"/>
                <a:ext cx="522" cy="235"/>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sz="1600">
                    <a:latin typeface="Arial" charset="0"/>
                  </a:rPr>
                  <a:t>SEXC</a:t>
                </a:r>
              </a:p>
            </p:txBody>
          </p:sp>
          <p:sp>
            <p:nvSpPr>
              <p:cNvPr id="14405" name="Line 21"/>
              <p:cNvSpPr>
                <a:spLocks noChangeShapeType="1"/>
              </p:cNvSpPr>
              <p:nvPr/>
            </p:nvSpPr>
            <p:spPr bwMode="auto">
              <a:xfrm flipV="1">
                <a:off x="2835" y="663"/>
                <a:ext cx="204" cy="227"/>
              </a:xfrm>
              <a:prstGeom prst="line">
                <a:avLst/>
              </a:prstGeom>
              <a:noFill/>
              <a:ln w="25400">
                <a:solidFill>
                  <a:schemeClr val="tx1"/>
                </a:solidFill>
                <a:round/>
                <a:headEnd/>
                <a:tailEnd type="arrow" w="lg" len="med"/>
              </a:ln>
              <a:extLst>
                <a:ext uri="{909E8E84-426E-40DD-AFC4-6F175D3DCCD1}">
                  <a14:hiddenFill xmlns:a14="http://schemas.microsoft.com/office/drawing/2010/main">
                    <a:noFill/>
                  </a14:hiddenFill>
                </a:ext>
              </a:extLst>
            </p:spPr>
            <p:txBody>
              <a:bodyPr/>
              <a:lstStyle/>
              <a:p>
                <a:endParaRPr lang="en-US"/>
              </a:p>
            </p:txBody>
          </p:sp>
          <p:sp>
            <p:nvSpPr>
              <p:cNvPr id="14406" name="Rectangle 22"/>
              <p:cNvSpPr>
                <a:spLocks noChangeArrowheads="1"/>
              </p:cNvSpPr>
              <p:nvPr/>
            </p:nvSpPr>
            <p:spPr bwMode="auto">
              <a:xfrm>
                <a:off x="1156" y="1139"/>
                <a:ext cx="1520" cy="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spcBef>
                    <a:spcPct val="0"/>
                  </a:spcBef>
                </a:pPr>
                <a:r>
                  <a:rPr lang="en-US" sz="1600" b="1" u="sng">
                    <a:latin typeface="Arial" charset="0"/>
                  </a:rPr>
                  <a:t>STORAGE RING:</a:t>
                </a:r>
              </a:p>
              <a:p>
                <a:pPr algn="l" eaLnBrk="1" hangingPunct="1">
                  <a:spcBef>
                    <a:spcPct val="0"/>
                  </a:spcBef>
                </a:pPr>
                <a:r>
                  <a:rPr lang="en-US" sz="1600">
                    <a:latin typeface="Arial" charset="0"/>
                  </a:rPr>
                  <a:t>7 or 8  BPM/cell</a:t>
                </a:r>
              </a:p>
              <a:p>
                <a:pPr algn="l" eaLnBrk="1" hangingPunct="1">
                  <a:spcBef>
                    <a:spcPct val="0"/>
                  </a:spcBef>
                  <a:buFont typeface="Wingdings" pitchFamily="2" charset="2"/>
                  <a:buNone/>
                </a:pPr>
                <a:r>
                  <a:rPr lang="en-US" sz="1600">
                    <a:latin typeface="Arial" charset="0"/>
                    <a:sym typeface="Wingdings" pitchFamily="2" charset="2"/>
                  </a:rPr>
                  <a:t>(120 BPMs in total)</a:t>
                </a:r>
              </a:p>
              <a:p>
                <a:pPr algn="l" eaLnBrk="1" hangingPunct="1">
                  <a:spcBef>
                    <a:spcPct val="0"/>
                  </a:spcBef>
                  <a:buFont typeface="Wingdings" pitchFamily="2" charset="2"/>
                  <a:buNone/>
                </a:pPr>
                <a:r>
                  <a:rPr lang="en-US" sz="1600">
                    <a:latin typeface="Arial" charset="0"/>
                  </a:rPr>
                  <a:t>1 SEXC</a:t>
                </a:r>
              </a:p>
            </p:txBody>
          </p:sp>
          <p:grpSp>
            <p:nvGrpSpPr>
              <p:cNvPr id="14407" name="Group 23"/>
              <p:cNvGrpSpPr>
                <a:grpSpLocks/>
              </p:cNvGrpSpPr>
              <p:nvPr/>
            </p:nvGrpSpPr>
            <p:grpSpPr bwMode="auto">
              <a:xfrm>
                <a:off x="389" y="618"/>
                <a:ext cx="3194" cy="3224"/>
                <a:chOff x="385" y="618"/>
                <a:chExt cx="3194" cy="3224"/>
              </a:xfrm>
            </p:grpSpPr>
            <p:grpSp>
              <p:nvGrpSpPr>
                <p:cNvPr id="14408" name="Group 24"/>
                <p:cNvGrpSpPr>
                  <a:grpSpLocks/>
                </p:cNvGrpSpPr>
                <p:nvPr/>
              </p:nvGrpSpPr>
              <p:grpSpPr bwMode="auto">
                <a:xfrm>
                  <a:off x="1973" y="618"/>
                  <a:ext cx="1606" cy="1660"/>
                  <a:chOff x="1973" y="618"/>
                  <a:chExt cx="1606" cy="1660"/>
                </a:xfrm>
              </p:grpSpPr>
              <p:grpSp>
                <p:nvGrpSpPr>
                  <p:cNvPr id="14511" name="Group 25"/>
                  <p:cNvGrpSpPr>
                    <a:grpSpLocks/>
                  </p:cNvGrpSpPr>
                  <p:nvPr/>
                </p:nvGrpSpPr>
                <p:grpSpPr bwMode="auto">
                  <a:xfrm flipV="1">
                    <a:off x="2443" y="680"/>
                    <a:ext cx="586" cy="378"/>
                    <a:chOff x="2488" y="3390"/>
                    <a:chExt cx="586" cy="378"/>
                  </a:xfrm>
                </p:grpSpPr>
                <p:sp>
                  <p:nvSpPr>
                    <p:cNvPr id="14537" name="Oval 26"/>
                    <p:cNvSpPr>
                      <a:spLocks noChangeAspect="1" noChangeArrowheads="1"/>
                    </p:cNvSpPr>
                    <p:nvPr/>
                  </p:nvSpPr>
                  <p:spPr bwMode="auto">
                    <a:xfrm rot="10800000" flipV="1">
                      <a:off x="2488" y="372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38" name="Oval 27"/>
                    <p:cNvSpPr>
                      <a:spLocks noChangeAspect="1" noChangeArrowheads="1"/>
                    </p:cNvSpPr>
                    <p:nvPr/>
                  </p:nvSpPr>
                  <p:spPr bwMode="auto">
                    <a:xfrm rot="10800000" flipV="1">
                      <a:off x="2618" y="365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39" name="Oval 28"/>
                    <p:cNvSpPr>
                      <a:spLocks noChangeAspect="1" noChangeArrowheads="1"/>
                    </p:cNvSpPr>
                    <p:nvPr/>
                  </p:nvSpPr>
                  <p:spPr bwMode="auto">
                    <a:xfrm rot="10800000" flipV="1">
                      <a:off x="2704" y="361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40" name="Oval 29"/>
                    <p:cNvSpPr>
                      <a:spLocks noChangeAspect="1" noChangeArrowheads="1"/>
                    </p:cNvSpPr>
                    <p:nvPr/>
                  </p:nvSpPr>
                  <p:spPr bwMode="auto">
                    <a:xfrm rot="10800000" flipH="1" flipV="1">
                      <a:off x="2773" y="357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41" name="Oval 30"/>
                    <p:cNvSpPr>
                      <a:spLocks noChangeAspect="1" noChangeArrowheads="1"/>
                    </p:cNvSpPr>
                    <p:nvPr/>
                  </p:nvSpPr>
                  <p:spPr bwMode="auto">
                    <a:xfrm rot="10800000" flipV="1">
                      <a:off x="2953" y="344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42" name="Oval 31"/>
                    <p:cNvSpPr>
                      <a:spLocks noChangeAspect="1" noChangeArrowheads="1"/>
                    </p:cNvSpPr>
                    <p:nvPr/>
                  </p:nvSpPr>
                  <p:spPr bwMode="auto">
                    <a:xfrm rot="10800000" flipV="1">
                      <a:off x="2886" y="350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43" name="Oval 32"/>
                    <p:cNvSpPr>
                      <a:spLocks noChangeAspect="1" noChangeArrowheads="1"/>
                    </p:cNvSpPr>
                    <p:nvPr/>
                  </p:nvSpPr>
                  <p:spPr bwMode="auto">
                    <a:xfrm rot="10800000" flipV="1">
                      <a:off x="3022" y="3390"/>
                      <a:ext cx="52" cy="48"/>
                    </a:xfrm>
                    <a:prstGeom prst="ellipse">
                      <a:avLst/>
                    </a:prstGeom>
                    <a:solidFill>
                      <a:srgbClr val="00FF00"/>
                    </a:solidFill>
                    <a:ln w="9525">
                      <a:solidFill>
                        <a:schemeClr val="tx1"/>
                      </a:solidFill>
                      <a:round/>
                      <a:headEnd/>
                      <a:tailEnd/>
                    </a:ln>
                  </p:spPr>
                  <p:txBody>
                    <a:bodyPr wrap="none" anchor="ctr"/>
                    <a:lstStyle/>
                    <a:p>
                      <a:endParaRPr lang="de-DE"/>
                    </a:p>
                  </p:txBody>
                </p:sp>
              </p:grpSp>
              <p:grpSp>
                <p:nvGrpSpPr>
                  <p:cNvPr id="14512" name="Group 33"/>
                  <p:cNvGrpSpPr>
                    <a:grpSpLocks/>
                  </p:cNvGrpSpPr>
                  <p:nvPr/>
                </p:nvGrpSpPr>
                <p:grpSpPr bwMode="auto">
                  <a:xfrm>
                    <a:off x="3129" y="1162"/>
                    <a:ext cx="393" cy="638"/>
                    <a:chOff x="3129" y="1162"/>
                    <a:chExt cx="393" cy="638"/>
                  </a:xfrm>
                </p:grpSpPr>
                <p:sp>
                  <p:nvSpPr>
                    <p:cNvPr id="14530" name="Oval 34"/>
                    <p:cNvSpPr>
                      <a:spLocks noChangeAspect="1" noChangeArrowheads="1"/>
                    </p:cNvSpPr>
                    <p:nvPr/>
                  </p:nvSpPr>
                  <p:spPr bwMode="auto">
                    <a:xfrm rot="10800000">
                      <a:off x="3129" y="1162"/>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31" name="Oval 35"/>
                    <p:cNvSpPr>
                      <a:spLocks noChangeAspect="1" noChangeArrowheads="1"/>
                    </p:cNvSpPr>
                    <p:nvPr/>
                  </p:nvSpPr>
                  <p:spPr bwMode="auto">
                    <a:xfrm rot="10800000">
                      <a:off x="3243" y="1275"/>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32" name="Oval 36"/>
                    <p:cNvSpPr>
                      <a:spLocks noChangeAspect="1" noChangeArrowheads="1"/>
                    </p:cNvSpPr>
                    <p:nvPr/>
                  </p:nvSpPr>
                  <p:spPr bwMode="auto">
                    <a:xfrm rot="10800000">
                      <a:off x="3311" y="136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33" name="Oval 37"/>
                    <p:cNvSpPr>
                      <a:spLocks noChangeAspect="1" noChangeArrowheads="1"/>
                    </p:cNvSpPr>
                    <p:nvPr/>
                  </p:nvSpPr>
                  <p:spPr bwMode="auto">
                    <a:xfrm rot="10800000" flipH="1">
                      <a:off x="3356" y="148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34" name="Oval 38"/>
                    <p:cNvSpPr>
                      <a:spLocks noChangeAspect="1" noChangeArrowheads="1"/>
                    </p:cNvSpPr>
                    <p:nvPr/>
                  </p:nvSpPr>
                  <p:spPr bwMode="auto">
                    <a:xfrm rot="10800000">
                      <a:off x="3430" y="166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35" name="Oval 39"/>
                    <p:cNvSpPr>
                      <a:spLocks noChangeAspect="1" noChangeArrowheads="1"/>
                    </p:cNvSpPr>
                    <p:nvPr/>
                  </p:nvSpPr>
                  <p:spPr bwMode="auto">
                    <a:xfrm rot="10800000">
                      <a:off x="3397" y="155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36" name="Oval 40"/>
                    <p:cNvSpPr>
                      <a:spLocks noChangeAspect="1" noChangeArrowheads="1"/>
                    </p:cNvSpPr>
                    <p:nvPr/>
                  </p:nvSpPr>
                  <p:spPr bwMode="auto">
                    <a:xfrm rot="10800000">
                      <a:off x="3470" y="1752"/>
                      <a:ext cx="52" cy="48"/>
                    </a:xfrm>
                    <a:prstGeom prst="ellipse">
                      <a:avLst/>
                    </a:prstGeom>
                    <a:solidFill>
                      <a:srgbClr val="00FF00"/>
                    </a:solidFill>
                    <a:ln w="9525">
                      <a:solidFill>
                        <a:schemeClr val="tx1"/>
                      </a:solidFill>
                      <a:round/>
                      <a:headEnd/>
                      <a:tailEnd/>
                    </a:ln>
                  </p:spPr>
                  <p:txBody>
                    <a:bodyPr wrap="none" anchor="ctr"/>
                    <a:lstStyle/>
                    <a:p>
                      <a:endParaRPr lang="de-DE"/>
                    </a:p>
                  </p:txBody>
                </p:sp>
              </p:grpSp>
              <p:sp>
                <p:nvSpPr>
                  <p:cNvPr id="14513" name="Oval 41"/>
                  <p:cNvSpPr>
                    <a:spLocks noChangeAspect="1" noChangeArrowheads="1"/>
                  </p:cNvSpPr>
                  <p:nvPr/>
                </p:nvSpPr>
                <p:spPr bwMode="auto">
                  <a:xfrm rot="10800000">
                    <a:off x="3492" y="180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14" name="Oval 42"/>
                  <p:cNvSpPr>
                    <a:spLocks noChangeAspect="1" noChangeArrowheads="1"/>
                  </p:cNvSpPr>
                  <p:nvPr/>
                </p:nvSpPr>
                <p:spPr bwMode="auto">
                  <a:xfrm rot="10800000">
                    <a:off x="3503" y="187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15" name="Oval 43"/>
                  <p:cNvSpPr>
                    <a:spLocks noChangeAspect="1" noChangeArrowheads="1"/>
                  </p:cNvSpPr>
                  <p:nvPr/>
                </p:nvSpPr>
                <p:spPr bwMode="auto">
                  <a:xfrm rot="10800000">
                    <a:off x="3515" y="1933"/>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16" name="Oval 44"/>
                  <p:cNvSpPr>
                    <a:spLocks noChangeAspect="1" noChangeArrowheads="1"/>
                  </p:cNvSpPr>
                  <p:nvPr/>
                </p:nvSpPr>
                <p:spPr bwMode="auto">
                  <a:xfrm rot="10800000" flipH="1">
                    <a:off x="3521" y="200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17" name="Oval 45"/>
                  <p:cNvSpPr>
                    <a:spLocks noChangeAspect="1" noChangeArrowheads="1"/>
                  </p:cNvSpPr>
                  <p:nvPr/>
                </p:nvSpPr>
                <p:spPr bwMode="auto">
                  <a:xfrm rot="10800000">
                    <a:off x="3525" y="217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18" name="Oval 46"/>
                  <p:cNvSpPr>
                    <a:spLocks noChangeAspect="1" noChangeArrowheads="1"/>
                  </p:cNvSpPr>
                  <p:nvPr/>
                </p:nvSpPr>
                <p:spPr bwMode="auto">
                  <a:xfrm rot="10800000">
                    <a:off x="3527" y="206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19" name="Oval 47"/>
                  <p:cNvSpPr>
                    <a:spLocks noChangeAspect="1" noChangeArrowheads="1"/>
                  </p:cNvSpPr>
                  <p:nvPr/>
                </p:nvSpPr>
                <p:spPr bwMode="auto">
                  <a:xfrm rot="10800000">
                    <a:off x="3525" y="223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20" name="Oval 48"/>
                  <p:cNvSpPr>
                    <a:spLocks noChangeAspect="1" noChangeArrowheads="1"/>
                  </p:cNvSpPr>
                  <p:nvPr/>
                </p:nvSpPr>
                <p:spPr bwMode="auto">
                  <a:xfrm rot="10800000">
                    <a:off x="3090" y="112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21" name="Oval 49"/>
                  <p:cNvSpPr>
                    <a:spLocks noChangeAspect="1" noChangeArrowheads="1"/>
                  </p:cNvSpPr>
                  <p:nvPr/>
                </p:nvSpPr>
                <p:spPr bwMode="auto">
                  <a:xfrm rot="10800000">
                    <a:off x="2510" y="70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22" name="Oval 50"/>
                  <p:cNvSpPr>
                    <a:spLocks noChangeAspect="1" noChangeArrowheads="1"/>
                  </p:cNvSpPr>
                  <p:nvPr/>
                </p:nvSpPr>
                <p:spPr bwMode="auto">
                  <a:xfrm rot="10800000">
                    <a:off x="3016" y="104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23" name="Oval 51"/>
                  <p:cNvSpPr>
                    <a:spLocks noChangeAspect="1" noChangeArrowheads="1"/>
                  </p:cNvSpPr>
                  <p:nvPr/>
                </p:nvSpPr>
                <p:spPr bwMode="auto">
                  <a:xfrm rot="10800000">
                    <a:off x="2358" y="64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24" name="Oval 52"/>
                  <p:cNvSpPr>
                    <a:spLocks noChangeAspect="1" noChangeArrowheads="1"/>
                  </p:cNvSpPr>
                  <p:nvPr/>
                </p:nvSpPr>
                <p:spPr bwMode="auto">
                  <a:xfrm rot="10800000">
                    <a:off x="2290" y="64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25" name="Oval 53"/>
                  <p:cNvSpPr>
                    <a:spLocks noChangeAspect="1" noChangeArrowheads="1"/>
                  </p:cNvSpPr>
                  <p:nvPr/>
                </p:nvSpPr>
                <p:spPr bwMode="auto">
                  <a:xfrm rot="10800000">
                    <a:off x="2200"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26" name="Oval 54"/>
                  <p:cNvSpPr>
                    <a:spLocks noChangeAspect="1" noChangeArrowheads="1"/>
                  </p:cNvSpPr>
                  <p:nvPr/>
                </p:nvSpPr>
                <p:spPr bwMode="auto">
                  <a:xfrm rot="10800000" flipH="1">
                    <a:off x="2109"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27" name="Oval 55"/>
                  <p:cNvSpPr>
                    <a:spLocks noChangeAspect="1" noChangeArrowheads="1"/>
                  </p:cNvSpPr>
                  <p:nvPr/>
                </p:nvSpPr>
                <p:spPr bwMode="auto">
                  <a:xfrm rot="10800000">
                    <a:off x="1973"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28" name="Oval 56"/>
                  <p:cNvSpPr>
                    <a:spLocks noChangeAspect="1" noChangeArrowheads="1"/>
                  </p:cNvSpPr>
                  <p:nvPr/>
                </p:nvSpPr>
                <p:spPr bwMode="auto">
                  <a:xfrm rot="10800000">
                    <a:off x="2041"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29" name="Oval 57"/>
                  <p:cNvSpPr>
                    <a:spLocks noChangeAspect="1" noChangeArrowheads="1"/>
                  </p:cNvSpPr>
                  <p:nvPr/>
                </p:nvSpPr>
                <p:spPr bwMode="auto">
                  <a:xfrm rot="10800000">
                    <a:off x="3198" y="1230"/>
                    <a:ext cx="52" cy="48"/>
                  </a:xfrm>
                  <a:prstGeom prst="ellipse">
                    <a:avLst/>
                  </a:prstGeom>
                  <a:solidFill>
                    <a:srgbClr val="00FF00"/>
                  </a:solidFill>
                  <a:ln w="9525">
                    <a:solidFill>
                      <a:schemeClr val="tx1"/>
                    </a:solidFill>
                    <a:round/>
                    <a:headEnd/>
                    <a:tailEnd/>
                  </a:ln>
                </p:spPr>
                <p:txBody>
                  <a:bodyPr wrap="none" anchor="ctr"/>
                  <a:lstStyle/>
                  <a:p>
                    <a:endParaRPr lang="de-DE"/>
                  </a:p>
                </p:txBody>
              </p:sp>
            </p:grpSp>
            <p:grpSp>
              <p:nvGrpSpPr>
                <p:cNvPr id="14409" name="Group 58"/>
                <p:cNvGrpSpPr>
                  <a:grpSpLocks/>
                </p:cNvGrpSpPr>
                <p:nvPr/>
              </p:nvGrpSpPr>
              <p:grpSpPr bwMode="auto">
                <a:xfrm flipV="1">
                  <a:off x="1973" y="2292"/>
                  <a:ext cx="1606" cy="1546"/>
                  <a:chOff x="1973" y="618"/>
                  <a:chExt cx="1606" cy="1660"/>
                </a:xfrm>
              </p:grpSpPr>
              <p:grpSp>
                <p:nvGrpSpPr>
                  <p:cNvPr id="14478" name="Group 59"/>
                  <p:cNvGrpSpPr>
                    <a:grpSpLocks/>
                  </p:cNvGrpSpPr>
                  <p:nvPr/>
                </p:nvGrpSpPr>
                <p:grpSpPr bwMode="auto">
                  <a:xfrm flipV="1">
                    <a:off x="2443" y="680"/>
                    <a:ext cx="586" cy="378"/>
                    <a:chOff x="2488" y="3390"/>
                    <a:chExt cx="586" cy="378"/>
                  </a:xfrm>
                </p:grpSpPr>
                <p:sp>
                  <p:nvSpPr>
                    <p:cNvPr id="14504" name="Oval 60"/>
                    <p:cNvSpPr>
                      <a:spLocks noChangeAspect="1" noChangeArrowheads="1"/>
                    </p:cNvSpPr>
                    <p:nvPr/>
                  </p:nvSpPr>
                  <p:spPr bwMode="auto">
                    <a:xfrm rot="10800000" flipV="1">
                      <a:off x="2488" y="372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05" name="Oval 61"/>
                    <p:cNvSpPr>
                      <a:spLocks noChangeAspect="1" noChangeArrowheads="1"/>
                    </p:cNvSpPr>
                    <p:nvPr/>
                  </p:nvSpPr>
                  <p:spPr bwMode="auto">
                    <a:xfrm rot="10800000" flipV="1">
                      <a:off x="2618" y="365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06" name="Oval 62"/>
                    <p:cNvSpPr>
                      <a:spLocks noChangeAspect="1" noChangeArrowheads="1"/>
                    </p:cNvSpPr>
                    <p:nvPr/>
                  </p:nvSpPr>
                  <p:spPr bwMode="auto">
                    <a:xfrm rot="10800000" flipV="1">
                      <a:off x="2704" y="361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07" name="Oval 63"/>
                    <p:cNvSpPr>
                      <a:spLocks noChangeAspect="1" noChangeArrowheads="1"/>
                    </p:cNvSpPr>
                    <p:nvPr/>
                  </p:nvSpPr>
                  <p:spPr bwMode="auto">
                    <a:xfrm rot="10800000" flipH="1" flipV="1">
                      <a:off x="2773" y="357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08" name="Oval 64"/>
                    <p:cNvSpPr>
                      <a:spLocks noChangeAspect="1" noChangeArrowheads="1"/>
                    </p:cNvSpPr>
                    <p:nvPr/>
                  </p:nvSpPr>
                  <p:spPr bwMode="auto">
                    <a:xfrm rot="10800000" flipV="1">
                      <a:off x="2953" y="344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09" name="Oval 65"/>
                    <p:cNvSpPr>
                      <a:spLocks noChangeAspect="1" noChangeArrowheads="1"/>
                    </p:cNvSpPr>
                    <p:nvPr/>
                  </p:nvSpPr>
                  <p:spPr bwMode="auto">
                    <a:xfrm rot="10800000" flipV="1">
                      <a:off x="2886" y="350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10" name="Oval 66"/>
                    <p:cNvSpPr>
                      <a:spLocks noChangeAspect="1" noChangeArrowheads="1"/>
                    </p:cNvSpPr>
                    <p:nvPr/>
                  </p:nvSpPr>
                  <p:spPr bwMode="auto">
                    <a:xfrm rot="10800000" flipV="1">
                      <a:off x="3022" y="3390"/>
                      <a:ext cx="52" cy="48"/>
                    </a:xfrm>
                    <a:prstGeom prst="ellipse">
                      <a:avLst/>
                    </a:prstGeom>
                    <a:solidFill>
                      <a:srgbClr val="00FF00"/>
                    </a:solidFill>
                    <a:ln w="9525">
                      <a:solidFill>
                        <a:schemeClr val="tx1"/>
                      </a:solidFill>
                      <a:round/>
                      <a:headEnd/>
                      <a:tailEnd/>
                    </a:ln>
                  </p:spPr>
                  <p:txBody>
                    <a:bodyPr wrap="none" anchor="ctr"/>
                    <a:lstStyle/>
                    <a:p>
                      <a:endParaRPr lang="de-DE"/>
                    </a:p>
                  </p:txBody>
                </p:sp>
              </p:grpSp>
              <p:grpSp>
                <p:nvGrpSpPr>
                  <p:cNvPr id="14479" name="Group 67"/>
                  <p:cNvGrpSpPr>
                    <a:grpSpLocks/>
                  </p:cNvGrpSpPr>
                  <p:nvPr/>
                </p:nvGrpSpPr>
                <p:grpSpPr bwMode="auto">
                  <a:xfrm>
                    <a:off x="3129" y="1162"/>
                    <a:ext cx="393" cy="638"/>
                    <a:chOff x="3129" y="1162"/>
                    <a:chExt cx="393" cy="638"/>
                  </a:xfrm>
                </p:grpSpPr>
                <p:sp>
                  <p:nvSpPr>
                    <p:cNvPr id="14497" name="Oval 68"/>
                    <p:cNvSpPr>
                      <a:spLocks noChangeAspect="1" noChangeArrowheads="1"/>
                    </p:cNvSpPr>
                    <p:nvPr/>
                  </p:nvSpPr>
                  <p:spPr bwMode="auto">
                    <a:xfrm rot="10800000">
                      <a:off x="3129" y="1162"/>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98" name="Oval 69"/>
                    <p:cNvSpPr>
                      <a:spLocks noChangeAspect="1" noChangeArrowheads="1"/>
                    </p:cNvSpPr>
                    <p:nvPr/>
                  </p:nvSpPr>
                  <p:spPr bwMode="auto">
                    <a:xfrm rot="10800000">
                      <a:off x="3243" y="1275"/>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99" name="Oval 70"/>
                    <p:cNvSpPr>
                      <a:spLocks noChangeAspect="1" noChangeArrowheads="1"/>
                    </p:cNvSpPr>
                    <p:nvPr/>
                  </p:nvSpPr>
                  <p:spPr bwMode="auto">
                    <a:xfrm rot="10800000">
                      <a:off x="3311" y="136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00" name="Oval 71"/>
                    <p:cNvSpPr>
                      <a:spLocks noChangeAspect="1" noChangeArrowheads="1"/>
                    </p:cNvSpPr>
                    <p:nvPr/>
                  </p:nvSpPr>
                  <p:spPr bwMode="auto">
                    <a:xfrm rot="10800000" flipH="1">
                      <a:off x="3356" y="148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01" name="Oval 72"/>
                    <p:cNvSpPr>
                      <a:spLocks noChangeAspect="1" noChangeArrowheads="1"/>
                    </p:cNvSpPr>
                    <p:nvPr/>
                  </p:nvSpPr>
                  <p:spPr bwMode="auto">
                    <a:xfrm rot="10800000">
                      <a:off x="3430" y="166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02" name="Oval 73"/>
                    <p:cNvSpPr>
                      <a:spLocks noChangeAspect="1" noChangeArrowheads="1"/>
                    </p:cNvSpPr>
                    <p:nvPr/>
                  </p:nvSpPr>
                  <p:spPr bwMode="auto">
                    <a:xfrm rot="10800000">
                      <a:off x="3397" y="155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503" name="Oval 74"/>
                    <p:cNvSpPr>
                      <a:spLocks noChangeAspect="1" noChangeArrowheads="1"/>
                    </p:cNvSpPr>
                    <p:nvPr/>
                  </p:nvSpPr>
                  <p:spPr bwMode="auto">
                    <a:xfrm rot="10800000">
                      <a:off x="3470" y="1752"/>
                      <a:ext cx="52" cy="48"/>
                    </a:xfrm>
                    <a:prstGeom prst="ellipse">
                      <a:avLst/>
                    </a:prstGeom>
                    <a:solidFill>
                      <a:srgbClr val="00FF00"/>
                    </a:solidFill>
                    <a:ln w="9525">
                      <a:solidFill>
                        <a:schemeClr val="tx1"/>
                      </a:solidFill>
                      <a:round/>
                      <a:headEnd/>
                      <a:tailEnd/>
                    </a:ln>
                  </p:spPr>
                  <p:txBody>
                    <a:bodyPr wrap="none" anchor="ctr"/>
                    <a:lstStyle/>
                    <a:p>
                      <a:endParaRPr lang="de-DE"/>
                    </a:p>
                  </p:txBody>
                </p:sp>
              </p:grpSp>
              <p:sp>
                <p:nvSpPr>
                  <p:cNvPr id="14480" name="Oval 75"/>
                  <p:cNvSpPr>
                    <a:spLocks noChangeAspect="1" noChangeArrowheads="1"/>
                  </p:cNvSpPr>
                  <p:nvPr/>
                </p:nvSpPr>
                <p:spPr bwMode="auto">
                  <a:xfrm rot="10800000">
                    <a:off x="3492" y="180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81" name="Oval 76"/>
                  <p:cNvSpPr>
                    <a:spLocks noChangeAspect="1" noChangeArrowheads="1"/>
                  </p:cNvSpPr>
                  <p:nvPr/>
                </p:nvSpPr>
                <p:spPr bwMode="auto">
                  <a:xfrm rot="10800000">
                    <a:off x="3503" y="187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82" name="Oval 77"/>
                  <p:cNvSpPr>
                    <a:spLocks noChangeAspect="1" noChangeArrowheads="1"/>
                  </p:cNvSpPr>
                  <p:nvPr/>
                </p:nvSpPr>
                <p:spPr bwMode="auto">
                  <a:xfrm rot="10800000">
                    <a:off x="3515" y="1933"/>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83" name="Oval 78"/>
                  <p:cNvSpPr>
                    <a:spLocks noChangeAspect="1" noChangeArrowheads="1"/>
                  </p:cNvSpPr>
                  <p:nvPr/>
                </p:nvSpPr>
                <p:spPr bwMode="auto">
                  <a:xfrm rot="10800000" flipH="1">
                    <a:off x="3521" y="200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84" name="Oval 79"/>
                  <p:cNvSpPr>
                    <a:spLocks noChangeAspect="1" noChangeArrowheads="1"/>
                  </p:cNvSpPr>
                  <p:nvPr/>
                </p:nvSpPr>
                <p:spPr bwMode="auto">
                  <a:xfrm rot="10800000">
                    <a:off x="3525" y="217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85" name="Oval 80"/>
                  <p:cNvSpPr>
                    <a:spLocks noChangeAspect="1" noChangeArrowheads="1"/>
                  </p:cNvSpPr>
                  <p:nvPr/>
                </p:nvSpPr>
                <p:spPr bwMode="auto">
                  <a:xfrm rot="10800000">
                    <a:off x="3527" y="206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86" name="Oval 81"/>
                  <p:cNvSpPr>
                    <a:spLocks noChangeAspect="1" noChangeArrowheads="1"/>
                  </p:cNvSpPr>
                  <p:nvPr/>
                </p:nvSpPr>
                <p:spPr bwMode="auto">
                  <a:xfrm rot="10800000">
                    <a:off x="3525" y="223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87" name="Oval 82"/>
                  <p:cNvSpPr>
                    <a:spLocks noChangeAspect="1" noChangeArrowheads="1"/>
                  </p:cNvSpPr>
                  <p:nvPr/>
                </p:nvSpPr>
                <p:spPr bwMode="auto">
                  <a:xfrm rot="10800000">
                    <a:off x="3090" y="112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88" name="Oval 83"/>
                  <p:cNvSpPr>
                    <a:spLocks noChangeAspect="1" noChangeArrowheads="1"/>
                  </p:cNvSpPr>
                  <p:nvPr/>
                </p:nvSpPr>
                <p:spPr bwMode="auto">
                  <a:xfrm rot="10800000">
                    <a:off x="2510" y="70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89" name="Oval 84"/>
                  <p:cNvSpPr>
                    <a:spLocks noChangeAspect="1" noChangeArrowheads="1"/>
                  </p:cNvSpPr>
                  <p:nvPr/>
                </p:nvSpPr>
                <p:spPr bwMode="auto">
                  <a:xfrm rot="10800000">
                    <a:off x="3016" y="104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90" name="Oval 85"/>
                  <p:cNvSpPr>
                    <a:spLocks noChangeAspect="1" noChangeArrowheads="1"/>
                  </p:cNvSpPr>
                  <p:nvPr/>
                </p:nvSpPr>
                <p:spPr bwMode="auto">
                  <a:xfrm rot="10800000">
                    <a:off x="2358" y="64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91" name="Oval 86"/>
                  <p:cNvSpPr>
                    <a:spLocks noChangeAspect="1" noChangeArrowheads="1"/>
                  </p:cNvSpPr>
                  <p:nvPr/>
                </p:nvSpPr>
                <p:spPr bwMode="auto">
                  <a:xfrm rot="10800000">
                    <a:off x="2290" y="64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92" name="Oval 87"/>
                  <p:cNvSpPr>
                    <a:spLocks noChangeAspect="1" noChangeArrowheads="1"/>
                  </p:cNvSpPr>
                  <p:nvPr/>
                </p:nvSpPr>
                <p:spPr bwMode="auto">
                  <a:xfrm rot="10800000">
                    <a:off x="2200"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93" name="Oval 88"/>
                  <p:cNvSpPr>
                    <a:spLocks noChangeAspect="1" noChangeArrowheads="1"/>
                  </p:cNvSpPr>
                  <p:nvPr/>
                </p:nvSpPr>
                <p:spPr bwMode="auto">
                  <a:xfrm rot="10800000" flipH="1">
                    <a:off x="2109"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94" name="Oval 89"/>
                  <p:cNvSpPr>
                    <a:spLocks noChangeAspect="1" noChangeArrowheads="1"/>
                  </p:cNvSpPr>
                  <p:nvPr/>
                </p:nvSpPr>
                <p:spPr bwMode="auto">
                  <a:xfrm rot="10800000">
                    <a:off x="1973"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95" name="Oval 90"/>
                  <p:cNvSpPr>
                    <a:spLocks noChangeAspect="1" noChangeArrowheads="1"/>
                  </p:cNvSpPr>
                  <p:nvPr/>
                </p:nvSpPr>
                <p:spPr bwMode="auto">
                  <a:xfrm rot="10800000">
                    <a:off x="2041"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96" name="Oval 91"/>
                  <p:cNvSpPr>
                    <a:spLocks noChangeAspect="1" noChangeArrowheads="1"/>
                  </p:cNvSpPr>
                  <p:nvPr/>
                </p:nvSpPr>
                <p:spPr bwMode="auto">
                  <a:xfrm rot="10800000">
                    <a:off x="3198" y="1230"/>
                    <a:ext cx="52" cy="48"/>
                  </a:xfrm>
                  <a:prstGeom prst="ellipse">
                    <a:avLst/>
                  </a:prstGeom>
                  <a:solidFill>
                    <a:srgbClr val="00FF00"/>
                  </a:solidFill>
                  <a:ln w="9525">
                    <a:solidFill>
                      <a:schemeClr val="tx1"/>
                    </a:solidFill>
                    <a:round/>
                    <a:headEnd/>
                    <a:tailEnd/>
                  </a:ln>
                </p:spPr>
                <p:txBody>
                  <a:bodyPr wrap="none" anchor="ctr"/>
                  <a:lstStyle/>
                  <a:p>
                    <a:endParaRPr lang="de-DE"/>
                  </a:p>
                </p:txBody>
              </p:sp>
            </p:grpSp>
            <p:grpSp>
              <p:nvGrpSpPr>
                <p:cNvPr id="14410" name="Group 92"/>
                <p:cNvGrpSpPr>
                  <a:grpSpLocks/>
                </p:cNvGrpSpPr>
                <p:nvPr/>
              </p:nvGrpSpPr>
              <p:grpSpPr bwMode="auto">
                <a:xfrm flipH="1" flipV="1">
                  <a:off x="385" y="2205"/>
                  <a:ext cx="1516" cy="1637"/>
                  <a:chOff x="1973" y="618"/>
                  <a:chExt cx="1606" cy="1660"/>
                </a:xfrm>
              </p:grpSpPr>
              <p:grpSp>
                <p:nvGrpSpPr>
                  <p:cNvPr id="14445" name="Group 93"/>
                  <p:cNvGrpSpPr>
                    <a:grpSpLocks/>
                  </p:cNvGrpSpPr>
                  <p:nvPr/>
                </p:nvGrpSpPr>
                <p:grpSpPr bwMode="auto">
                  <a:xfrm flipV="1">
                    <a:off x="2443" y="680"/>
                    <a:ext cx="586" cy="378"/>
                    <a:chOff x="2488" y="3390"/>
                    <a:chExt cx="586" cy="378"/>
                  </a:xfrm>
                </p:grpSpPr>
                <p:sp>
                  <p:nvSpPr>
                    <p:cNvPr id="14471" name="Oval 94"/>
                    <p:cNvSpPr>
                      <a:spLocks noChangeAspect="1" noChangeArrowheads="1"/>
                    </p:cNvSpPr>
                    <p:nvPr/>
                  </p:nvSpPr>
                  <p:spPr bwMode="auto">
                    <a:xfrm rot="10800000" flipV="1">
                      <a:off x="2488" y="372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72" name="Oval 95"/>
                    <p:cNvSpPr>
                      <a:spLocks noChangeAspect="1" noChangeArrowheads="1"/>
                    </p:cNvSpPr>
                    <p:nvPr/>
                  </p:nvSpPr>
                  <p:spPr bwMode="auto">
                    <a:xfrm rot="10800000" flipV="1">
                      <a:off x="2618" y="365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73" name="Oval 96"/>
                    <p:cNvSpPr>
                      <a:spLocks noChangeAspect="1" noChangeArrowheads="1"/>
                    </p:cNvSpPr>
                    <p:nvPr/>
                  </p:nvSpPr>
                  <p:spPr bwMode="auto">
                    <a:xfrm rot="10800000" flipV="1">
                      <a:off x="2704" y="361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74" name="Oval 97"/>
                    <p:cNvSpPr>
                      <a:spLocks noChangeAspect="1" noChangeArrowheads="1"/>
                    </p:cNvSpPr>
                    <p:nvPr/>
                  </p:nvSpPr>
                  <p:spPr bwMode="auto">
                    <a:xfrm rot="10800000" flipH="1" flipV="1">
                      <a:off x="2773" y="357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75" name="Oval 98"/>
                    <p:cNvSpPr>
                      <a:spLocks noChangeAspect="1" noChangeArrowheads="1"/>
                    </p:cNvSpPr>
                    <p:nvPr/>
                  </p:nvSpPr>
                  <p:spPr bwMode="auto">
                    <a:xfrm rot="10800000" flipV="1">
                      <a:off x="2953" y="344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76" name="Oval 99"/>
                    <p:cNvSpPr>
                      <a:spLocks noChangeAspect="1" noChangeArrowheads="1"/>
                    </p:cNvSpPr>
                    <p:nvPr/>
                  </p:nvSpPr>
                  <p:spPr bwMode="auto">
                    <a:xfrm rot="10800000" flipV="1">
                      <a:off x="2886" y="350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77" name="Oval 100"/>
                    <p:cNvSpPr>
                      <a:spLocks noChangeAspect="1" noChangeArrowheads="1"/>
                    </p:cNvSpPr>
                    <p:nvPr/>
                  </p:nvSpPr>
                  <p:spPr bwMode="auto">
                    <a:xfrm rot="10800000" flipV="1">
                      <a:off x="3022" y="3390"/>
                      <a:ext cx="52" cy="48"/>
                    </a:xfrm>
                    <a:prstGeom prst="ellipse">
                      <a:avLst/>
                    </a:prstGeom>
                    <a:solidFill>
                      <a:srgbClr val="00FF00"/>
                    </a:solidFill>
                    <a:ln w="9525">
                      <a:solidFill>
                        <a:schemeClr val="tx1"/>
                      </a:solidFill>
                      <a:round/>
                      <a:headEnd/>
                      <a:tailEnd/>
                    </a:ln>
                  </p:spPr>
                  <p:txBody>
                    <a:bodyPr wrap="none" anchor="ctr"/>
                    <a:lstStyle/>
                    <a:p>
                      <a:endParaRPr lang="de-DE"/>
                    </a:p>
                  </p:txBody>
                </p:sp>
              </p:grpSp>
              <p:grpSp>
                <p:nvGrpSpPr>
                  <p:cNvPr id="14446" name="Group 101"/>
                  <p:cNvGrpSpPr>
                    <a:grpSpLocks/>
                  </p:cNvGrpSpPr>
                  <p:nvPr/>
                </p:nvGrpSpPr>
                <p:grpSpPr bwMode="auto">
                  <a:xfrm>
                    <a:off x="3129" y="1162"/>
                    <a:ext cx="393" cy="638"/>
                    <a:chOff x="3129" y="1162"/>
                    <a:chExt cx="393" cy="638"/>
                  </a:xfrm>
                </p:grpSpPr>
                <p:sp>
                  <p:nvSpPr>
                    <p:cNvPr id="14464" name="Oval 102"/>
                    <p:cNvSpPr>
                      <a:spLocks noChangeAspect="1" noChangeArrowheads="1"/>
                    </p:cNvSpPr>
                    <p:nvPr/>
                  </p:nvSpPr>
                  <p:spPr bwMode="auto">
                    <a:xfrm rot="10800000">
                      <a:off x="3129" y="1162"/>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65" name="Oval 103"/>
                    <p:cNvSpPr>
                      <a:spLocks noChangeAspect="1" noChangeArrowheads="1"/>
                    </p:cNvSpPr>
                    <p:nvPr/>
                  </p:nvSpPr>
                  <p:spPr bwMode="auto">
                    <a:xfrm rot="10800000">
                      <a:off x="3243" y="1275"/>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66" name="Oval 104"/>
                    <p:cNvSpPr>
                      <a:spLocks noChangeAspect="1" noChangeArrowheads="1"/>
                    </p:cNvSpPr>
                    <p:nvPr/>
                  </p:nvSpPr>
                  <p:spPr bwMode="auto">
                    <a:xfrm rot="10800000">
                      <a:off x="3311" y="136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67" name="Oval 105"/>
                    <p:cNvSpPr>
                      <a:spLocks noChangeAspect="1" noChangeArrowheads="1"/>
                    </p:cNvSpPr>
                    <p:nvPr/>
                  </p:nvSpPr>
                  <p:spPr bwMode="auto">
                    <a:xfrm rot="10800000" flipH="1">
                      <a:off x="3356" y="148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68" name="Oval 106"/>
                    <p:cNvSpPr>
                      <a:spLocks noChangeAspect="1" noChangeArrowheads="1"/>
                    </p:cNvSpPr>
                    <p:nvPr/>
                  </p:nvSpPr>
                  <p:spPr bwMode="auto">
                    <a:xfrm rot="10800000">
                      <a:off x="3430" y="166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69" name="Oval 107"/>
                    <p:cNvSpPr>
                      <a:spLocks noChangeAspect="1" noChangeArrowheads="1"/>
                    </p:cNvSpPr>
                    <p:nvPr/>
                  </p:nvSpPr>
                  <p:spPr bwMode="auto">
                    <a:xfrm rot="10800000">
                      <a:off x="3397" y="155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70" name="Oval 108"/>
                    <p:cNvSpPr>
                      <a:spLocks noChangeAspect="1" noChangeArrowheads="1"/>
                    </p:cNvSpPr>
                    <p:nvPr/>
                  </p:nvSpPr>
                  <p:spPr bwMode="auto">
                    <a:xfrm rot="10800000">
                      <a:off x="3470" y="1752"/>
                      <a:ext cx="52" cy="48"/>
                    </a:xfrm>
                    <a:prstGeom prst="ellipse">
                      <a:avLst/>
                    </a:prstGeom>
                    <a:solidFill>
                      <a:srgbClr val="00FF00"/>
                    </a:solidFill>
                    <a:ln w="9525">
                      <a:solidFill>
                        <a:schemeClr val="tx1"/>
                      </a:solidFill>
                      <a:round/>
                      <a:headEnd/>
                      <a:tailEnd/>
                    </a:ln>
                  </p:spPr>
                  <p:txBody>
                    <a:bodyPr wrap="none" anchor="ctr"/>
                    <a:lstStyle/>
                    <a:p>
                      <a:endParaRPr lang="de-DE"/>
                    </a:p>
                  </p:txBody>
                </p:sp>
              </p:grpSp>
              <p:sp>
                <p:nvSpPr>
                  <p:cNvPr id="14447" name="Oval 109"/>
                  <p:cNvSpPr>
                    <a:spLocks noChangeAspect="1" noChangeArrowheads="1"/>
                  </p:cNvSpPr>
                  <p:nvPr/>
                </p:nvSpPr>
                <p:spPr bwMode="auto">
                  <a:xfrm rot="10800000">
                    <a:off x="3492" y="180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48" name="Oval 110"/>
                  <p:cNvSpPr>
                    <a:spLocks noChangeAspect="1" noChangeArrowheads="1"/>
                  </p:cNvSpPr>
                  <p:nvPr/>
                </p:nvSpPr>
                <p:spPr bwMode="auto">
                  <a:xfrm rot="10800000">
                    <a:off x="3503" y="187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49" name="Oval 111"/>
                  <p:cNvSpPr>
                    <a:spLocks noChangeAspect="1" noChangeArrowheads="1"/>
                  </p:cNvSpPr>
                  <p:nvPr/>
                </p:nvSpPr>
                <p:spPr bwMode="auto">
                  <a:xfrm rot="10800000">
                    <a:off x="3515" y="1933"/>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50" name="Oval 112"/>
                  <p:cNvSpPr>
                    <a:spLocks noChangeAspect="1" noChangeArrowheads="1"/>
                  </p:cNvSpPr>
                  <p:nvPr/>
                </p:nvSpPr>
                <p:spPr bwMode="auto">
                  <a:xfrm rot="10800000" flipH="1">
                    <a:off x="3521" y="200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51" name="Oval 113"/>
                  <p:cNvSpPr>
                    <a:spLocks noChangeAspect="1" noChangeArrowheads="1"/>
                  </p:cNvSpPr>
                  <p:nvPr/>
                </p:nvSpPr>
                <p:spPr bwMode="auto">
                  <a:xfrm rot="10800000">
                    <a:off x="3525" y="217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52" name="Oval 114"/>
                  <p:cNvSpPr>
                    <a:spLocks noChangeAspect="1" noChangeArrowheads="1"/>
                  </p:cNvSpPr>
                  <p:nvPr/>
                </p:nvSpPr>
                <p:spPr bwMode="auto">
                  <a:xfrm rot="10800000">
                    <a:off x="3527" y="206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53" name="Oval 115"/>
                  <p:cNvSpPr>
                    <a:spLocks noChangeAspect="1" noChangeArrowheads="1"/>
                  </p:cNvSpPr>
                  <p:nvPr/>
                </p:nvSpPr>
                <p:spPr bwMode="auto">
                  <a:xfrm rot="10800000">
                    <a:off x="3525" y="223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54" name="Oval 116"/>
                  <p:cNvSpPr>
                    <a:spLocks noChangeAspect="1" noChangeArrowheads="1"/>
                  </p:cNvSpPr>
                  <p:nvPr/>
                </p:nvSpPr>
                <p:spPr bwMode="auto">
                  <a:xfrm rot="10800000">
                    <a:off x="3090" y="112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55" name="Oval 117"/>
                  <p:cNvSpPr>
                    <a:spLocks noChangeAspect="1" noChangeArrowheads="1"/>
                  </p:cNvSpPr>
                  <p:nvPr/>
                </p:nvSpPr>
                <p:spPr bwMode="auto">
                  <a:xfrm rot="10800000">
                    <a:off x="2510" y="70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56" name="Oval 118"/>
                  <p:cNvSpPr>
                    <a:spLocks noChangeAspect="1" noChangeArrowheads="1"/>
                  </p:cNvSpPr>
                  <p:nvPr/>
                </p:nvSpPr>
                <p:spPr bwMode="auto">
                  <a:xfrm rot="10800000">
                    <a:off x="3016" y="104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57" name="Oval 119"/>
                  <p:cNvSpPr>
                    <a:spLocks noChangeAspect="1" noChangeArrowheads="1"/>
                  </p:cNvSpPr>
                  <p:nvPr/>
                </p:nvSpPr>
                <p:spPr bwMode="auto">
                  <a:xfrm rot="10800000">
                    <a:off x="2358" y="64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58" name="Oval 120"/>
                  <p:cNvSpPr>
                    <a:spLocks noChangeAspect="1" noChangeArrowheads="1"/>
                  </p:cNvSpPr>
                  <p:nvPr/>
                </p:nvSpPr>
                <p:spPr bwMode="auto">
                  <a:xfrm rot="10800000">
                    <a:off x="2290" y="64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59" name="Oval 121"/>
                  <p:cNvSpPr>
                    <a:spLocks noChangeAspect="1" noChangeArrowheads="1"/>
                  </p:cNvSpPr>
                  <p:nvPr/>
                </p:nvSpPr>
                <p:spPr bwMode="auto">
                  <a:xfrm rot="10800000">
                    <a:off x="2200"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60" name="Oval 122"/>
                  <p:cNvSpPr>
                    <a:spLocks noChangeAspect="1" noChangeArrowheads="1"/>
                  </p:cNvSpPr>
                  <p:nvPr/>
                </p:nvSpPr>
                <p:spPr bwMode="auto">
                  <a:xfrm rot="10800000" flipH="1">
                    <a:off x="2109"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61" name="Oval 123"/>
                  <p:cNvSpPr>
                    <a:spLocks noChangeAspect="1" noChangeArrowheads="1"/>
                  </p:cNvSpPr>
                  <p:nvPr/>
                </p:nvSpPr>
                <p:spPr bwMode="auto">
                  <a:xfrm rot="10800000">
                    <a:off x="1973"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62" name="Oval 124"/>
                  <p:cNvSpPr>
                    <a:spLocks noChangeAspect="1" noChangeArrowheads="1"/>
                  </p:cNvSpPr>
                  <p:nvPr/>
                </p:nvSpPr>
                <p:spPr bwMode="auto">
                  <a:xfrm rot="10800000">
                    <a:off x="2041"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63" name="Oval 125"/>
                  <p:cNvSpPr>
                    <a:spLocks noChangeAspect="1" noChangeArrowheads="1"/>
                  </p:cNvSpPr>
                  <p:nvPr/>
                </p:nvSpPr>
                <p:spPr bwMode="auto">
                  <a:xfrm rot="10800000">
                    <a:off x="3198" y="1230"/>
                    <a:ext cx="52" cy="48"/>
                  </a:xfrm>
                  <a:prstGeom prst="ellipse">
                    <a:avLst/>
                  </a:prstGeom>
                  <a:solidFill>
                    <a:srgbClr val="00FF00"/>
                  </a:solidFill>
                  <a:ln w="9525">
                    <a:solidFill>
                      <a:schemeClr val="tx1"/>
                    </a:solidFill>
                    <a:round/>
                    <a:headEnd/>
                    <a:tailEnd/>
                  </a:ln>
                </p:spPr>
                <p:txBody>
                  <a:bodyPr wrap="none" anchor="ctr"/>
                  <a:lstStyle/>
                  <a:p>
                    <a:endParaRPr lang="de-DE"/>
                  </a:p>
                </p:txBody>
              </p:sp>
            </p:grpSp>
            <p:grpSp>
              <p:nvGrpSpPr>
                <p:cNvPr id="14411" name="Group 126"/>
                <p:cNvGrpSpPr>
                  <a:grpSpLocks/>
                </p:cNvGrpSpPr>
                <p:nvPr/>
              </p:nvGrpSpPr>
              <p:grpSpPr bwMode="auto">
                <a:xfrm flipH="1">
                  <a:off x="385" y="618"/>
                  <a:ext cx="1565" cy="1565"/>
                  <a:chOff x="1973" y="618"/>
                  <a:chExt cx="1606" cy="1660"/>
                </a:xfrm>
              </p:grpSpPr>
              <p:grpSp>
                <p:nvGrpSpPr>
                  <p:cNvPr id="14412" name="Group 127"/>
                  <p:cNvGrpSpPr>
                    <a:grpSpLocks/>
                  </p:cNvGrpSpPr>
                  <p:nvPr/>
                </p:nvGrpSpPr>
                <p:grpSpPr bwMode="auto">
                  <a:xfrm flipV="1">
                    <a:off x="2443" y="680"/>
                    <a:ext cx="586" cy="378"/>
                    <a:chOff x="2488" y="3390"/>
                    <a:chExt cx="586" cy="378"/>
                  </a:xfrm>
                </p:grpSpPr>
                <p:sp>
                  <p:nvSpPr>
                    <p:cNvPr id="14438" name="Oval 128"/>
                    <p:cNvSpPr>
                      <a:spLocks noChangeAspect="1" noChangeArrowheads="1"/>
                    </p:cNvSpPr>
                    <p:nvPr/>
                  </p:nvSpPr>
                  <p:spPr bwMode="auto">
                    <a:xfrm rot="10800000" flipV="1">
                      <a:off x="2488" y="372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39" name="Oval 129"/>
                    <p:cNvSpPr>
                      <a:spLocks noChangeAspect="1" noChangeArrowheads="1"/>
                    </p:cNvSpPr>
                    <p:nvPr/>
                  </p:nvSpPr>
                  <p:spPr bwMode="auto">
                    <a:xfrm rot="10800000" flipV="1">
                      <a:off x="2618" y="365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40" name="Oval 130"/>
                    <p:cNvSpPr>
                      <a:spLocks noChangeAspect="1" noChangeArrowheads="1"/>
                    </p:cNvSpPr>
                    <p:nvPr/>
                  </p:nvSpPr>
                  <p:spPr bwMode="auto">
                    <a:xfrm rot="10800000" flipV="1">
                      <a:off x="2704" y="361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41" name="Oval 131"/>
                    <p:cNvSpPr>
                      <a:spLocks noChangeAspect="1" noChangeArrowheads="1"/>
                    </p:cNvSpPr>
                    <p:nvPr/>
                  </p:nvSpPr>
                  <p:spPr bwMode="auto">
                    <a:xfrm rot="10800000" flipH="1" flipV="1">
                      <a:off x="2773" y="357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42" name="Oval 132"/>
                    <p:cNvSpPr>
                      <a:spLocks noChangeAspect="1" noChangeArrowheads="1"/>
                    </p:cNvSpPr>
                    <p:nvPr/>
                  </p:nvSpPr>
                  <p:spPr bwMode="auto">
                    <a:xfrm rot="10800000" flipV="1">
                      <a:off x="2953" y="344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43" name="Oval 133"/>
                    <p:cNvSpPr>
                      <a:spLocks noChangeAspect="1" noChangeArrowheads="1"/>
                    </p:cNvSpPr>
                    <p:nvPr/>
                  </p:nvSpPr>
                  <p:spPr bwMode="auto">
                    <a:xfrm rot="10800000" flipV="1">
                      <a:off x="2886" y="350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44" name="Oval 134"/>
                    <p:cNvSpPr>
                      <a:spLocks noChangeAspect="1" noChangeArrowheads="1"/>
                    </p:cNvSpPr>
                    <p:nvPr/>
                  </p:nvSpPr>
                  <p:spPr bwMode="auto">
                    <a:xfrm rot="10800000" flipV="1">
                      <a:off x="3022" y="3390"/>
                      <a:ext cx="52" cy="48"/>
                    </a:xfrm>
                    <a:prstGeom prst="ellipse">
                      <a:avLst/>
                    </a:prstGeom>
                    <a:solidFill>
                      <a:srgbClr val="00FF00"/>
                    </a:solidFill>
                    <a:ln w="9525">
                      <a:solidFill>
                        <a:schemeClr val="tx1"/>
                      </a:solidFill>
                      <a:round/>
                      <a:headEnd/>
                      <a:tailEnd/>
                    </a:ln>
                  </p:spPr>
                  <p:txBody>
                    <a:bodyPr wrap="none" anchor="ctr"/>
                    <a:lstStyle/>
                    <a:p>
                      <a:endParaRPr lang="de-DE"/>
                    </a:p>
                  </p:txBody>
                </p:sp>
              </p:grpSp>
              <p:grpSp>
                <p:nvGrpSpPr>
                  <p:cNvPr id="14413" name="Group 135"/>
                  <p:cNvGrpSpPr>
                    <a:grpSpLocks/>
                  </p:cNvGrpSpPr>
                  <p:nvPr/>
                </p:nvGrpSpPr>
                <p:grpSpPr bwMode="auto">
                  <a:xfrm>
                    <a:off x="3129" y="1162"/>
                    <a:ext cx="393" cy="638"/>
                    <a:chOff x="3129" y="1162"/>
                    <a:chExt cx="393" cy="638"/>
                  </a:xfrm>
                </p:grpSpPr>
                <p:sp>
                  <p:nvSpPr>
                    <p:cNvPr id="14431" name="Oval 136"/>
                    <p:cNvSpPr>
                      <a:spLocks noChangeAspect="1" noChangeArrowheads="1"/>
                    </p:cNvSpPr>
                    <p:nvPr/>
                  </p:nvSpPr>
                  <p:spPr bwMode="auto">
                    <a:xfrm rot="10800000">
                      <a:off x="3129" y="1162"/>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32" name="Oval 137"/>
                    <p:cNvSpPr>
                      <a:spLocks noChangeAspect="1" noChangeArrowheads="1"/>
                    </p:cNvSpPr>
                    <p:nvPr/>
                  </p:nvSpPr>
                  <p:spPr bwMode="auto">
                    <a:xfrm rot="10800000">
                      <a:off x="3243" y="1275"/>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33" name="Oval 138"/>
                    <p:cNvSpPr>
                      <a:spLocks noChangeAspect="1" noChangeArrowheads="1"/>
                    </p:cNvSpPr>
                    <p:nvPr/>
                  </p:nvSpPr>
                  <p:spPr bwMode="auto">
                    <a:xfrm rot="10800000">
                      <a:off x="3311" y="136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34" name="Oval 139"/>
                    <p:cNvSpPr>
                      <a:spLocks noChangeAspect="1" noChangeArrowheads="1"/>
                    </p:cNvSpPr>
                    <p:nvPr/>
                  </p:nvSpPr>
                  <p:spPr bwMode="auto">
                    <a:xfrm rot="10800000" flipH="1">
                      <a:off x="3356" y="148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35" name="Oval 140"/>
                    <p:cNvSpPr>
                      <a:spLocks noChangeAspect="1" noChangeArrowheads="1"/>
                    </p:cNvSpPr>
                    <p:nvPr/>
                  </p:nvSpPr>
                  <p:spPr bwMode="auto">
                    <a:xfrm rot="10800000">
                      <a:off x="3430" y="166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36" name="Oval 141"/>
                    <p:cNvSpPr>
                      <a:spLocks noChangeAspect="1" noChangeArrowheads="1"/>
                    </p:cNvSpPr>
                    <p:nvPr/>
                  </p:nvSpPr>
                  <p:spPr bwMode="auto">
                    <a:xfrm rot="10800000">
                      <a:off x="3397" y="155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37" name="Oval 142"/>
                    <p:cNvSpPr>
                      <a:spLocks noChangeAspect="1" noChangeArrowheads="1"/>
                    </p:cNvSpPr>
                    <p:nvPr/>
                  </p:nvSpPr>
                  <p:spPr bwMode="auto">
                    <a:xfrm rot="10800000">
                      <a:off x="3470" y="1752"/>
                      <a:ext cx="52" cy="48"/>
                    </a:xfrm>
                    <a:prstGeom prst="ellipse">
                      <a:avLst/>
                    </a:prstGeom>
                    <a:solidFill>
                      <a:srgbClr val="00FF00"/>
                    </a:solidFill>
                    <a:ln w="9525">
                      <a:solidFill>
                        <a:schemeClr val="tx1"/>
                      </a:solidFill>
                      <a:round/>
                      <a:headEnd/>
                      <a:tailEnd/>
                    </a:ln>
                  </p:spPr>
                  <p:txBody>
                    <a:bodyPr wrap="none" anchor="ctr"/>
                    <a:lstStyle/>
                    <a:p>
                      <a:endParaRPr lang="de-DE"/>
                    </a:p>
                  </p:txBody>
                </p:sp>
              </p:grpSp>
              <p:sp>
                <p:nvSpPr>
                  <p:cNvPr id="14414" name="Oval 143"/>
                  <p:cNvSpPr>
                    <a:spLocks noChangeAspect="1" noChangeArrowheads="1"/>
                  </p:cNvSpPr>
                  <p:nvPr/>
                </p:nvSpPr>
                <p:spPr bwMode="auto">
                  <a:xfrm rot="10800000">
                    <a:off x="3492" y="180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15" name="Oval 144"/>
                  <p:cNvSpPr>
                    <a:spLocks noChangeAspect="1" noChangeArrowheads="1"/>
                  </p:cNvSpPr>
                  <p:nvPr/>
                </p:nvSpPr>
                <p:spPr bwMode="auto">
                  <a:xfrm rot="10800000">
                    <a:off x="3503" y="187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16" name="Oval 145"/>
                  <p:cNvSpPr>
                    <a:spLocks noChangeAspect="1" noChangeArrowheads="1"/>
                  </p:cNvSpPr>
                  <p:nvPr/>
                </p:nvSpPr>
                <p:spPr bwMode="auto">
                  <a:xfrm rot="10800000">
                    <a:off x="3515" y="1933"/>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17" name="Oval 146"/>
                  <p:cNvSpPr>
                    <a:spLocks noChangeAspect="1" noChangeArrowheads="1"/>
                  </p:cNvSpPr>
                  <p:nvPr/>
                </p:nvSpPr>
                <p:spPr bwMode="auto">
                  <a:xfrm rot="10800000" flipH="1">
                    <a:off x="3521" y="200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18" name="Oval 147"/>
                  <p:cNvSpPr>
                    <a:spLocks noChangeAspect="1" noChangeArrowheads="1"/>
                  </p:cNvSpPr>
                  <p:nvPr/>
                </p:nvSpPr>
                <p:spPr bwMode="auto">
                  <a:xfrm rot="10800000">
                    <a:off x="3525" y="2177"/>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19" name="Oval 148"/>
                  <p:cNvSpPr>
                    <a:spLocks noChangeAspect="1" noChangeArrowheads="1"/>
                  </p:cNvSpPr>
                  <p:nvPr/>
                </p:nvSpPr>
                <p:spPr bwMode="auto">
                  <a:xfrm rot="10800000">
                    <a:off x="3527" y="206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20" name="Oval 149"/>
                  <p:cNvSpPr>
                    <a:spLocks noChangeAspect="1" noChangeArrowheads="1"/>
                  </p:cNvSpPr>
                  <p:nvPr/>
                </p:nvSpPr>
                <p:spPr bwMode="auto">
                  <a:xfrm rot="10800000">
                    <a:off x="3525" y="223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21" name="Oval 150"/>
                  <p:cNvSpPr>
                    <a:spLocks noChangeAspect="1" noChangeArrowheads="1"/>
                  </p:cNvSpPr>
                  <p:nvPr/>
                </p:nvSpPr>
                <p:spPr bwMode="auto">
                  <a:xfrm rot="10800000">
                    <a:off x="3090" y="1121"/>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22" name="Oval 151"/>
                  <p:cNvSpPr>
                    <a:spLocks noChangeAspect="1" noChangeArrowheads="1"/>
                  </p:cNvSpPr>
                  <p:nvPr/>
                </p:nvSpPr>
                <p:spPr bwMode="auto">
                  <a:xfrm rot="10800000">
                    <a:off x="2510" y="706"/>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23" name="Oval 152"/>
                  <p:cNvSpPr>
                    <a:spLocks noChangeAspect="1" noChangeArrowheads="1"/>
                  </p:cNvSpPr>
                  <p:nvPr/>
                </p:nvSpPr>
                <p:spPr bwMode="auto">
                  <a:xfrm rot="10800000">
                    <a:off x="3016" y="104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24" name="Oval 153"/>
                  <p:cNvSpPr>
                    <a:spLocks noChangeAspect="1" noChangeArrowheads="1"/>
                  </p:cNvSpPr>
                  <p:nvPr/>
                </p:nvSpPr>
                <p:spPr bwMode="auto">
                  <a:xfrm rot="10800000">
                    <a:off x="2358" y="649"/>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25" name="Oval 154"/>
                  <p:cNvSpPr>
                    <a:spLocks noChangeAspect="1" noChangeArrowheads="1"/>
                  </p:cNvSpPr>
                  <p:nvPr/>
                </p:nvSpPr>
                <p:spPr bwMode="auto">
                  <a:xfrm rot="10800000">
                    <a:off x="2290" y="640"/>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26" name="Oval 155"/>
                  <p:cNvSpPr>
                    <a:spLocks noChangeAspect="1" noChangeArrowheads="1"/>
                  </p:cNvSpPr>
                  <p:nvPr/>
                </p:nvSpPr>
                <p:spPr bwMode="auto">
                  <a:xfrm rot="10800000">
                    <a:off x="2200"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27" name="Oval 156"/>
                  <p:cNvSpPr>
                    <a:spLocks noChangeAspect="1" noChangeArrowheads="1"/>
                  </p:cNvSpPr>
                  <p:nvPr/>
                </p:nvSpPr>
                <p:spPr bwMode="auto">
                  <a:xfrm rot="10800000" flipH="1">
                    <a:off x="2109"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28" name="Oval 157"/>
                  <p:cNvSpPr>
                    <a:spLocks noChangeAspect="1" noChangeArrowheads="1"/>
                  </p:cNvSpPr>
                  <p:nvPr/>
                </p:nvSpPr>
                <p:spPr bwMode="auto">
                  <a:xfrm rot="10800000">
                    <a:off x="1973"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29" name="Oval 158"/>
                  <p:cNvSpPr>
                    <a:spLocks noChangeAspect="1" noChangeArrowheads="1"/>
                  </p:cNvSpPr>
                  <p:nvPr/>
                </p:nvSpPr>
                <p:spPr bwMode="auto">
                  <a:xfrm rot="10800000">
                    <a:off x="2041" y="618"/>
                    <a:ext cx="52" cy="48"/>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30" name="Oval 159"/>
                  <p:cNvSpPr>
                    <a:spLocks noChangeAspect="1" noChangeArrowheads="1"/>
                  </p:cNvSpPr>
                  <p:nvPr/>
                </p:nvSpPr>
                <p:spPr bwMode="auto">
                  <a:xfrm rot="10800000">
                    <a:off x="3198" y="1230"/>
                    <a:ext cx="52" cy="48"/>
                  </a:xfrm>
                  <a:prstGeom prst="ellipse">
                    <a:avLst/>
                  </a:prstGeom>
                  <a:solidFill>
                    <a:srgbClr val="00FF00"/>
                  </a:solidFill>
                  <a:ln w="9525">
                    <a:solidFill>
                      <a:schemeClr val="tx1"/>
                    </a:solidFill>
                    <a:round/>
                    <a:headEnd/>
                    <a:tailEnd/>
                  </a:ln>
                </p:spPr>
                <p:txBody>
                  <a:bodyPr wrap="none" anchor="ctr"/>
                  <a:lstStyle/>
                  <a:p>
                    <a:endParaRPr lang="de-DE"/>
                  </a:p>
                </p:txBody>
              </p:sp>
            </p:grpSp>
          </p:grpSp>
        </p:grpSp>
        <p:grpSp>
          <p:nvGrpSpPr>
            <p:cNvPr id="14349" name="Group 162"/>
            <p:cNvGrpSpPr>
              <a:grpSpLocks/>
            </p:cNvGrpSpPr>
            <p:nvPr/>
          </p:nvGrpSpPr>
          <p:grpSpPr bwMode="auto">
            <a:xfrm>
              <a:off x="113" y="1048"/>
              <a:ext cx="3424" cy="2977"/>
              <a:chOff x="0" y="731"/>
              <a:chExt cx="3424" cy="2977"/>
            </a:xfrm>
          </p:grpSpPr>
          <p:sp>
            <p:nvSpPr>
              <p:cNvPr id="14350" name="Rectangle 163"/>
              <p:cNvSpPr>
                <a:spLocks noChangeArrowheads="1"/>
              </p:cNvSpPr>
              <p:nvPr/>
            </p:nvSpPr>
            <p:spPr bwMode="auto">
              <a:xfrm>
                <a:off x="930" y="2228"/>
                <a:ext cx="1496" cy="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spcBef>
                    <a:spcPct val="0"/>
                  </a:spcBef>
                </a:pPr>
                <a:r>
                  <a:rPr lang="en-US" sz="1600" b="1" u="sng" dirty="0">
                    <a:latin typeface="Arial" charset="0"/>
                  </a:rPr>
                  <a:t>BOOSTER:</a:t>
                </a:r>
              </a:p>
              <a:p>
                <a:pPr algn="l" eaLnBrk="1" hangingPunct="1">
                  <a:spcBef>
                    <a:spcPct val="0"/>
                  </a:spcBef>
                </a:pPr>
                <a:r>
                  <a:rPr lang="en-US" sz="1600" dirty="0">
                    <a:latin typeface="Arial" charset="0"/>
                  </a:rPr>
                  <a:t>11 BPM/quadrant</a:t>
                </a:r>
              </a:p>
              <a:p>
                <a:pPr algn="l" eaLnBrk="1" hangingPunct="1">
                  <a:spcBef>
                    <a:spcPct val="0"/>
                  </a:spcBef>
                  <a:buFont typeface="Wingdings" pitchFamily="2" charset="2"/>
                  <a:buNone/>
                </a:pPr>
                <a:r>
                  <a:rPr lang="en-US" sz="1600" dirty="0">
                    <a:latin typeface="Arial" charset="0"/>
                    <a:sym typeface="Wingdings" pitchFamily="2" charset="2"/>
                  </a:rPr>
                  <a:t>(44 BPMs in total)</a:t>
                </a:r>
              </a:p>
              <a:p>
                <a:pPr algn="l" eaLnBrk="1" hangingPunct="1">
                  <a:spcBef>
                    <a:spcPct val="0"/>
                  </a:spcBef>
                  <a:buFont typeface="Wingdings" pitchFamily="2" charset="2"/>
                  <a:buNone/>
                </a:pPr>
                <a:r>
                  <a:rPr lang="en-US" sz="1600" dirty="0">
                    <a:latin typeface="Arial" charset="0"/>
                  </a:rPr>
                  <a:t>1 SMES</a:t>
                </a:r>
              </a:p>
              <a:p>
                <a:pPr algn="l" eaLnBrk="1" hangingPunct="1">
                  <a:spcBef>
                    <a:spcPct val="0"/>
                  </a:spcBef>
                  <a:buFont typeface="Wingdings" pitchFamily="2" charset="2"/>
                  <a:buNone/>
                </a:pPr>
                <a:r>
                  <a:rPr lang="en-US" sz="1600" dirty="0">
                    <a:latin typeface="Arial" charset="0"/>
                  </a:rPr>
                  <a:t>1 SEXC</a:t>
                </a:r>
              </a:p>
            </p:txBody>
          </p:sp>
          <p:grpSp>
            <p:nvGrpSpPr>
              <p:cNvPr id="14351" name="Group 164"/>
              <p:cNvGrpSpPr>
                <a:grpSpLocks/>
              </p:cNvGrpSpPr>
              <p:nvPr/>
            </p:nvGrpSpPr>
            <p:grpSpPr bwMode="auto">
              <a:xfrm>
                <a:off x="504" y="731"/>
                <a:ext cx="2920" cy="2977"/>
                <a:chOff x="527" y="731"/>
                <a:chExt cx="2920" cy="2977"/>
              </a:xfrm>
            </p:grpSpPr>
            <p:grpSp>
              <p:nvGrpSpPr>
                <p:cNvPr id="14356" name="Group 165"/>
                <p:cNvGrpSpPr>
                  <a:grpSpLocks noChangeAspect="1"/>
                </p:cNvGrpSpPr>
                <p:nvPr/>
              </p:nvGrpSpPr>
              <p:grpSpPr bwMode="auto">
                <a:xfrm rot="10800000" flipV="1">
                  <a:off x="527" y="2251"/>
                  <a:ext cx="1427" cy="1457"/>
                  <a:chOff x="2179" y="2362"/>
                  <a:chExt cx="1473" cy="1710"/>
                </a:xfrm>
              </p:grpSpPr>
              <p:sp>
                <p:nvSpPr>
                  <p:cNvPr id="14393" name="Oval 166"/>
                  <p:cNvSpPr>
                    <a:spLocks noChangeAspect="1" noChangeArrowheads="1"/>
                  </p:cNvSpPr>
                  <p:nvPr/>
                </p:nvSpPr>
                <p:spPr bwMode="auto">
                  <a:xfrm>
                    <a:off x="3572" y="2593"/>
                    <a:ext cx="75"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94" name="Oval 167"/>
                  <p:cNvSpPr>
                    <a:spLocks noChangeAspect="1" noChangeArrowheads="1"/>
                  </p:cNvSpPr>
                  <p:nvPr/>
                </p:nvSpPr>
                <p:spPr bwMode="auto">
                  <a:xfrm>
                    <a:off x="3540" y="2840"/>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95" name="Oval 168"/>
                  <p:cNvSpPr>
                    <a:spLocks noChangeAspect="1" noChangeArrowheads="1"/>
                  </p:cNvSpPr>
                  <p:nvPr/>
                </p:nvSpPr>
                <p:spPr bwMode="auto">
                  <a:xfrm>
                    <a:off x="3474" y="3081"/>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96" name="Oval 169"/>
                  <p:cNvSpPr>
                    <a:spLocks noChangeAspect="1" noChangeArrowheads="1"/>
                  </p:cNvSpPr>
                  <p:nvPr/>
                </p:nvSpPr>
                <p:spPr bwMode="auto">
                  <a:xfrm>
                    <a:off x="3369" y="3307"/>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97" name="Oval 170"/>
                  <p:cNvSpPr>
                    <a:spLocks noChangeAspect="1" noChangeArrowheads="1"/>
                  </p:cNvSpPr>
                  <p:nvPr/>
                </p:nvSpPr>
                <p:spPr bwMode="auto">
                  <a:xfrm>
                    <a:off x="3230" y="3500"/>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98" name="Oval 171"/>
                  <p:cNvSpPr>
                    <a:spLocks noChangeAspect="1" noChangeArrowheads="1"/>
                  </p:cNvSpPr>
                  <p:nvPr/>
                </p:nvSpPr>
                <p:spPr bwMode="auto">
                  <a:xfrm>
                    <a:off x="3059" y="3672"/>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99" name="Oval 172"/>
                  <p:cNvSpPr>
                    <a:spLocks noChangeAspect="1" noChangeArrowheads="1"/>
                  </p:cNvSpPr>
                  <p:nvPr/>
                </p:nvSpPr>
                <p:spPr bwMode="auto">
                  <a:xfrm>
                    <a:off x="2855" y="3824"/>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00" name="Oval 173"/>
                  <p:cNvSpPr>
                    <a:spLocks noChangeAspect="1" noChangeArrowheads="1"/>
                  </p:cNvSpPr>
                  <p:nvPr/>
                </p:nvSpPr>
                <p:spPr bwMode="auto">
                  <a:xfrm>
                    <a:off x="2638" y="3922"/>
                    <a:ext cx="75"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01" name="Oval 174"/>
                  <p:cNvSpPr>
                    <a:spLocks noChangeAspect="1" noChangeArrowheads="1"/>
                  </p:cNvSpPr>
                  <p:nvPr/>
                </p:nvSpPr>
                <p:spPr bwMode="auto">
                  <a:xfrm>
                    <a:off x="2415" y="3979"/>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02" name="Oval 175"/>
                  <p:cNvSpPr>
                    <a:spLocks noChangeAspect="1" noChangeArrowheads="1"/>
                  </p:cNvSpPr>
                  <p:nvPr/>
                </p:nvSpPr>
                <p:spPr bwMode="auto">
                  <a:xfrm>
                    <a:off x="2179" y="3996"/>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403" name="Oval 176"/>
                  <p:cNvSpPr>
                    <a:spLocks noChangeAspect="1" noChangeArrowheads="1"/>
                  </p:cNvSpPr>
                  <p:nvPr/>
                </p:nvSpPr>
                <p:spPr bwMode="auto">
                  <a:xfrm>
                    <a:off x="3578" y="2362"/>
                    <a:ext cx="74" cy="77"/>
                  </a:xfrm>
                  <a:prstGeom prst="ellipse">
                    <a:avLst/>
                  </a:prstGeom>
                  <a:solidFill>
                    <a:srgbClr val="00FF00"/>
                  </a:solidFill>
                  <a:ln w="9525">
                    <a:solidFill>
                      <a:schemeClr val="tx1"/>
                    </a:solidFill>
                    <a:round/>
                    <a:headEnd/>
                    <a:tailEnd/>
                  </a:ln>
                </p:spPr>
                <p:txBody>
                  <a:bodyPr wrap="none" anchor="ctr"/>
                  <a:lstStyle/>
                  <a:p>
                    <a:endParaRPr lang="de-DE"/>
                  </a:p>
                </p:txBody>
              </p:sp>
            </p:grpSp>
            <p:grpSp>
              <p:nvGrpSpPr>
                <p:cNvPr id="14357" name="Group 177"/>
                <p:cNvGrpSpPr>
                  <a:grpSpLocks noChangeAspect="1"/>
                </p:cNvGrpSpPr>
                <p:nvPr/>
              </p:nvGrpSpPr>
              <p:grpSpPr bwMode="auto">
                <a:xfrm rot="10800000" flipH="1" flipV="1">
                  <a:off x="2041" y="2245"/>
                  <a:ext cx="1406" cy="1457"/>
                  <a:chOff x="2179" y="2362"/>
                  <a:chExt cx="1473" cy="1710"/>
                </a:xfrm>
              </p:grpSpPr>
              <p:sp>
                <p:nvSpPr>
                  <p:cNvPr id="14382" name="Oval 178"/>
                  <p:cNvSpPr>
                    <a:spLocks noChangeAspect="1" noChangeArrowheads="1"/>
                  </p:cNvSpPr>
                  <p:nvPr/>
                </p:nvSpPr>
                <p:spPr bwMode="auto">
                  <a:xfrm>
                    <a:off x="3572" y="2593"/>
                    <a:ext cx="75"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83" name="Oval 179"/>
                  <p:cNvSpPr>
                    <a:spLocks noChangeAspect="1" noChangeArrowheads="1"/>
                  </p:cNvSpPr>
                  <p:nvPr/>
                </p:nvSpPr>
                <p:spPr bwMode="auto">
                  <a:xfrm>
                    <a:off x="3540" y="2840"/>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84" name="Oval 180"/>
                  <p:cNvSpPr>
                    <a:spLocks noChangeAspect="1" noChangeArrowheads="1"/>
                  </p:cNvSpPr>
                  <p:nvPr/>
                </p:nvSpPr>
                <p:spPr bwMode="auto">
                  <a:xfrm>
                    <a:off x="3474" y="3081"/>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85" name="Oval 181"/>
                  <p:cNvSpPr>
                    <a:spLocks noChangeAspect="1" noChangeArrowheads="1"/>
                  </p:cNvSpPr>
                  <p:nvPr/>
                </p:nvSpPr>
                <p:spPr bwMode="auto">
                  <a:xfrm>
                    <a:off x="3369" y="3307"/>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86" name="Oval 182"/>
                  <p:cNvSpPr>
                    <a:spLocks noChangeAspect="1" noChangeArrowheads="1"/>
                  </p:cNvSpPr>
                  <p:nvPr/>
                </p:nvSpPr>
                <p:spPr bwMode="auto">
                  <a:xfrm>
                    <a:off x="3230" y="3500"/>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87" name="Oval 183"/>
                  <p:cNvSpPr>
                    <a:spLocks noChangeAspect="1" noChangeArrowheads="1"/>
                  </p:cNvSpPr>
                  <p:nvPr/>
                </p:nvSpPr>
                <p:spPr bwMode="auto">
                  <a:xfrm>
                    <a:off x="3059" y="3672"/>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88" name="Oval 184"/>
                  <p:cNvSpPr>
                    <a:spLocks noChangeAspect="1" noChangeArrowheads="1"/>
                  </p:cNvSpPr>
                  <p:nvPr/>
                </p:nvSpPr>
                <p:spPr bwMode="auto">
                  <a:xfrm>
                    <a:off x="2855" y="3824"/>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89" name="Oval 185"/>
                  <p:cNvSpPr>
                    <a:spLocks noChangeAspect="1" noChangeArrowheads="1"/>
                  </p:cNvSpPr>
                  <p:nvPr/>
                </p:nvSpPr>
                <p:spPr bwMode="auto">
                  <a:xfrm>
                    <a:off x="2638" y="3922"/>
                    <a:ext cx="75"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90" name="Oval 186"/>
                  <p:cNvSpPr>
                    <a:spLocks noChangeAspect="1" noChangeArrowheads="1"/>
                  </p:cNvSpPr>
                  <p:nvPr/>
                </p:nvSpPr>
                <p:spPr bwMode="auto">
                  <a:xfrm>
                    <a:off x="2415" y="3979"/>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91" name="Oval 187"/>
                  <p:cNvSpPr>
                    <a:spLocks noChangeAspect="1" noChangeArrowheads="1"/>
                  </p:cNvSpPr>
                  <p:nvPr/>
                </p:nvSpPr>
                <p:spPr bwMode="auto">
                  <a:xfrm>
                    <a:off x="2179" y="3996"/>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92" name="Oval 188"/>
                  <p:cNvSpPr>
                    <a:spLocks noChangeAspect="1" noChangeArrowheads="1"/>
                  </p:cNvSpPr>
                  <p:nvPr/>
                </p:nvSpPr>
                <p:spPr bwMode="auto">
                  <a:xfrm>
                    <a:off x="3578" y="2362"/>
                    <a:ext cx="74" cy="77"/>
                  </a:xfrm>
                  <a:prstGeom prst="ellipse">
                    <a:avLst/>
                  </a:prstGeom>
                  <a:solidFill>
                    <a:srgbClr val="00FF00"/>
                  </a:solidFill>
                  <a:ln w="9525">
                    <a:solidFill>
                      <a:schemeClr val="tx1"/>
                    </a:solidFill>
                    <a:round/>
                    <a:headEnd/>
                    <a:tailEnd/>
                  </a:ln>
                </p:spPr>
                <p:txBody>
                  <a:bodyPr wrap="none" anchor="ctr"/>
                  <a:lstStyle/>
                  <a:p>
                    <a:endParaRPr lang="de-DE"/>
                  </a:p>
                </p:txBody>
              </p:sp>
            </p:grpSp>
            <p:grpSp>
              <p:nvGrpSpPr>
                <p:cNvPr id="14358" name="Group 189"/>
                <p:cNvGrpSpPr>
                  <a:grpSpLocks noChangeAspect="1"/>
                </p:cNvGrpSpPr>
                <p:nvPr/>
              </p:nvGrpSpPr>
              <p:grpSpPr bwMode="auto">
                <a:xfrm rot="10800000" flipH="1">
                  <a:off x="1997" y="731"/>
                  <a:ext cx="1450" cy="1503"/>
                  <a:chOff x="2179" y="2362"/>
                  <a:chExt cx="1473" cy="1710"/>
                </a:xfrm>
              </p:grpSpPr>
              <p:sp>
                <p:nvSpPr>
                  <p:cNvPr id="14371" name="Oval 190"/>
                  <p:cNvSpPr>
                    <a:spLocks noChangeAspect="1" noChangeArrowheads="1"/>
                  </p:cNvSpPr>
                  <p:nvPr/>
                </p:nvSpPr>
                <p:spPr bwMode="auto">
                  <a:xfrm>
                    <a:off x="3572" y="2593"/>
                    <a:ext cx="75"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72" name="Oval 191"/>
                  <p:cNvSpPr>
                    <a:spLocks noChangeAspect="1" noChangeArrowheads="1"/>
                  </p:cNvSpPr>
                  <p:nvPr/>
                </p:nvSpPr>
                <p:spPr bwMode="auto">
                  <a:xfrm>
                    <a:off x="3540" y="2840"/>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73" name="Oval 192"/>
                  <p:cNvSpPr>
                    <a:spLocks noChangeAspect="1" noChangeArrowheads="1"/>
                  </p:cNvSpPr>
                  <p:nvPr/>
                </p:nvSpPr>
                <p:spPr bwMode="auto">
                  <a:xfrm>
                    <a:off x="3474" y="3081"/>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74" name="Oval 193"/>
                  <p:cNvSpPr>
                    <a:spLocks noChangeAspect="1" noChangeArrowheads="1"/>
                  </p:cNvSpPr>
                  <p:nvPr/>
                </p:nvSpPr>
                <p:spPr bwMode="auto">
                  <a:xfrm>
                    <a:off x="3369" y="3307"/>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75" name="Oval 194"/>
                  <p:cNvSpPr>
                    <a:spLocks noChangeAspect="1" noChangeArrowheads="1"/>
                  </p:cNvSpPr>
                  <p:nvPr/>
                </p:nvSpPr>
                <p:spPr bwMode="auto">
                  <a:xfrm>
                    <a:off x="3230" y="3500"/>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76" name="Oval 195"/>
                  <p:cNvSpPr>
                    <a:spLocks noChangeAspect="1" noChangeArrowheads="1"/>
                  </p:cNvSpPr>
                  <p:nvPr/>
                </p:nvSpPr>
                <p:spPr bwMode="auto">
                  <a:xfrm>
                    <a:off x="3059" y="3672"/>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77" name="Oval 196"/>
                  <p:cNvSpPr>
                    <a:spLocks noChangeAspect="1" noChangeArrowheads="1"/>
                  </p:cNvSpPr>
                  <p:nvPr/>
                </p:nvSpPr>
                <p:spPr bwMode="auto">
                  <a:xfrm>
                    <a:off x="2855" y="3824"/>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78" name="Oval 197"/>
                  <p:cNvSpPr>
                    <a:spLocks noChangeAspect="1" noChangeArrowheads="1"/>
                  </p:cNvSpPr>
                  <p:nvPr/>
                </p:nvSpPr>
                <p:spPr bwMode="auto">
                  <a:xfrm>
                    <a:off x="2638" y="3922"/>
                    <a:ext cx="75"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79" name="Oval 198"/>
                  <p:cNvSpPr>
                    <a:spLocks noChangeAspect="1" noChangeArrowheads="1"/>
                  </p:cNvSpPr>
                  <p:nvPr/>
                </p:nvSpPr>
                <p:spPr bwMode="auto">
                  <a:xfrm>
                    <a:off x="2415" y="3979"/>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80" name="Oval 199"/>
                  <p:cNvSpPr>
                    <a:spLocks noChangeAspect="1" noChangeArrowheads="1"/>
                  </p:cNvSpPr>
                  <p:nvPr/>
                </p:nvSpPr>
                <p:spPr bwMode="auto">
                  <a:xfrm>
                    <a:off x="2179" y="3996"/>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81" name="Oval 200"/>
                  <p:cNvSpPr>
                    <a:spLocks noChangeAspect="1" noChangeArrowheads="1"/>
                  </p:cNvSpPr>
                  <p:nvPr/>
                </p:nvSpPr>
                <p:spPr bwMode="auto">
                  <a:xfrm>
                    <a:off x="3578" y="2362"/>
                    <a:ext cx="74" cy="77"/>
                  </a:xfrm>
                  <a:prstGeom prst="ellipse">
                    <a:avLst/>
                  </a:prstGeom>
                  <a:solidFill>
                    <a:srgbClr val="00FF00"/>
                  </a:solidFill>
                  <a:ln w="9525">
                    <a:solidFill>
                      <a:schemeClr val="tx1"/>
                    </a:solidFill>
                    <a:round/>
                    <a:headEnd/>
                    <a:tailEnd/>
                  </a:ln>
                </p:spPr>
                <p:txBody>
                  <a:bodyPr wrap="none" anchor="ctr"/>
                  <a:lstStyle/>
                  <a:p>
                    <a:endParaRPr lang="de-DE"/>
                  </a:p>
                </p:txBody>
              </p:sp>
            </p:grpSp>
            <p:grpSp>
              <p:nvGrpSpPr>
                <p:cNvPr id="14359" name="Group 201"/>
                <p:cNvGrpSpPr>
                  <a:grpSpLocks noChangeAspect="1"/>
                </p:cNvGrpSpPr>
                <p:nvPr/>
              </p:nvGrpSpPr>
              <p:grpSpPr bwMode="auto">
                <a:xfrm rot="10800000">
                  <a:off x="529" y="754"/>
                  <a:ext cx="1450" cy="1473"/>
                  <a:chOff x="2179" y="2362"/>
                  <a:chExt cx="1473" cy="1710"/>
                </a:xfrm>
              </p:grpSpPr>
              <p:sp>
                <p:nvSpPr>
                  <p:cNvPr id="14360" name="Oval 202"/>
                  <p:cNvSpPr>
                    <a:spLocks noChangeAspect="1" noChangeArrowheads="1"/>
                  </p:cNvSpPr>
                  <p:nvPr/>
                </p:nvSpPr>
                <p:spPr bwMode="auto">
                  <a:xfrm>
                    <a:off x="3572" y="2593"/>
                    <a:ext cx="75"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61" name="Oval 203"/>
                  <p:cNvSpPr>
                    <a:spLocks noChangeAspect="1" noChangeArrowheads="1"/>
                  </p:cNvSpPr>
                  <p:nvPr/>
                </p:nvSpPr>
                <p:spPr bwMode="auto">
                  <a:xfrm>
                    <a:off x="3540" y="2840"/>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62" name="Oval 204"/>
                  <p:cNvSpPr>
                    <a:spLocks noChangeAspect="1" noChangeArrowheads="1"/>
                  </p:cNvSpPr>
                  <p:nvPr/>
                </p:nvSpPr>
                <p:spPr bwMode="auto">
                  <a:xfrm>
                    <a:off x="3474" y="3081"/>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63" name="Oval 205"/>
                  <p:cNvSpPr>
                    <a:spLocks noChangeAspect="1" noChangeArrowheads="1"/>
                  </p:cNvSpPr>
                  <p:nvPr/>
                </p:nvSpPr>
                <p:spPr bwMode="auto">
                  <a:xfrm>
                    <a:off x="3369" y="3307"/>
                    <a:ext cx="74" cy="77"/>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64" name="Oval 206"/>
                  <p:cNvSpPr>
                    <a:spLocks noChangeAspect="1" noChangeArrowheads="1"/>
                  </p:cNvSpPr>
                  <p:nvPr/>
                </p:nvSpPr>
                <p:spPr bwMode="auto">
                  <a:xfrm>
                    <a:off x="3230" y="3500"/>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65" name="Oval 207"/>
                  <p:cNvSpPr>
                    <a:spLocks noChangeAspect="1" noChangeArrowheads="1"/>
                  </p:cNvSpPr>
                  <p:nvPr/>
                </p:nvSpPr>
                <p:spPr bwMode="auto">
                  <a:xfrm>
                    <a:off x="3059" y="3672"/>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66" name="Oval 208"/>
                  <p:cNvSpPr>
                    <a:spLocks noChangeAspect="1" noChangeArrowheads="1"/>
                  </p:cNvSpPr>
                  <p:nvPr/>
                </p:nvSpPr>
                <p:spPr bwMode="auto">
                  <a:xfrm>
                    <a:off x="2855" y="3824"/>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67" name="Oval 209"/>
                  <p:cNvSpPr>
                    <a:spLocks noChangeAspect="1" noChangeArrowheads="1"/>
                  </p:cNvSpPr>
                  <p:nvPr/>
                </p:nvSpPr>
                <p:spPr bwMode="auto">
                  <a:xfrm>
                    <a:off x="2638" y="3922"/>
                    <a:ext cx="75"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68" name="Oval 210"/>
                  <p:cNvSpPr>
                    <a:spLocks noChangeAspect="1" noChangeArrowheads="1"/>
                  </p:cNvSpPr>
                  <p:nvPr/>
                </p:nvSpPr>
                <p:spPr bwMode="auto">
                  <a:xfrm>
                    <a:off x="2415" y="3979"/>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69" name="Oval 211"/>
                  <p:cNvSpPr>
                    <a:spLocks noChangeAspect="1" noChangeArrowheads="1"/>
                  </p:cNvSpPr>
                  <p:nvPr/>
                </p:nvSpPr>
                <p:spPr bwMode="auto">
                  <a:xfrm>
                    <a:off x="2179" y="3996"/>
                    <a:ext cx="74" cy="76"/>
                  </a:xfrm>
                  <a:prstGeom prst="ellipse">
                    <a:avLst/>
                  </a:prstGeom>
                  <a:solidFill>
                    <a:srgbClr val="00FF00"/>
                  </a:solidFill>
                  <a:ln w="9525">
                    <a:solidFill>
                      <a:schemeClr val="tx1"/>
                    </a:solidFill>
                    <a:round/>
                    <a:headEnd/>
                    <a:tailEnd/>
                  </a:ln>
                </p:spPr>
                <p:txBody>
                  <a:bodyPr wrap="none" anchor="ctr"/>
                  <a:lstStyle/>
                  <a:p>
                    <a:endParaRPr lang="de-DE"/>
                  </a:p>
                </p:txBody>
              </p:sp>
              <p:sp>
                <p:nvSpPr>
                  <p:cNvPr id="14370" name="Oval 212"/>
                  <p:cNvSpPr>
                    <a:spLocks noChangeAspect="1" noChangeArrowheads="1"/>
                  </p:cNvSpPr>
                  <p:nvPr/>
                </p:nvSpPr>
                <p:spPr bwMode="auto">
                  <a:xfrm>
                    <a:off x="3578" y="2362"/>
                    <a:ext cx="74" cy="77"/>
                  </a:xfrm>
                  <a:prstGeom prst="ellipse">
                    <a:avLst/>
                  </a:prstGeom>
                  <a:solidFill>
                    <a:srgbClr val="00FF00"/>
                  </a:solidFill>
                  <a:ln w="9525">
                    <a:solidFill>
                      <a:schemeClr val="tx1"/>
                    </a:solidFill>
                    <a:round/>
                    <a:headEnd/>
                    <a:tailEnd/>
                  </a:ln>
                </p:spPr>
                <p:txBody>
                  <a:bodyPr wrap="none" anchor="ctr"/>
                  <a:lstStyle/>
                  <a:p>
                    <a:endParaRPr lang="de-DE"/>
                  </a:p>
                </p:txBody>
              </p:sp>
            </p:grpSp>
          </p:grpSp>
          <p:sp>
            <p:nvSpPr>
              <p:cNvPr id="14352" name="Text Box 213"/>
              <p:cNvSpPr txBox="1">
                <a:spLocks noChangeArrowheads="1"/>
              </p:cNvSpPr>
              <p:nvPr/>
            </p:nvSpPr>
            <p:spPr bwMode="auto">
              <a:xfrm>
                <a:off x="0" y="2409"/>
                <a:ext cx="522" cy="235"/>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sz="1600">
                    <a:latin typeface="Arial" charset="0"/>
                  </a:rPr>
                  <a:t>SEXC</a:t>
                </a:r>
              </a:p>
            </p:txBody>
          </p:sp>
          <p:sp>
            <p:nvSpPr>
              <p:cNvPr id="14353" name="Text Box 214"/>
              <p:cNvSpPr txBox="1">
                <a:spLocks noChangeArrowheads="1"/>
              </p:cNvSpPr>
              <p:nvPr/>
            </p:nvSpPr>
            <p:spPr bwMode="auto">
              <a:xfrm>
                <a:off x="23" y="2001"/>
                <a:ext cx="538" cy="235"/>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sz="1600">
                    <a:latin typeface="Arial" charset="0"/>
                  </a:rPr>
                  <a:t>SMES</a:t>
                </a:r>
              </a:p>
            </p:txBody>
          </p:sp>
          <p:sp>
            <p:nvSpPr>
              <p:cNvPr id="14354" name="Freeform 215"/>
              <p:cNvSpPr>
                <a:spLocks/>
              </p:cNvSpPr>
              <p:nvPr/>
            </p:nvSpPr>
            <p:spPr bwMode="auto">
              <a:xfrm>
                <a:off x="262" y="1996"/>
                <a:ext cx="305" cy="28"/>
              </a:xfrm>
              <a:custGeom>
                <a:avLst/>
                <a:gdLst>
                  <a:gd name="T0" fmla="*/ 305 w 305"/>
                  <a:gd name="T1" fmla="*/ 28 h 28"/>
                  <a:gd name="T2" fmla="*/ 0 w 305"/>
                  <a:gd name="T3" fmla="*/ 0 h 28"/>
                  <a:gd name="T4" fmla="*/ 0 60000 65536"/>
                  <a:gd name="T5" fmla="*/ 0 60000 65536"/>
                  <a:gd name="T6" fmla="*/ 0 w 305"/>
                  <a:gd name="T7" fmla="*/ 0 h 28"/>
                  <a:gd name="T8" fmla="*/ 305 w 305"/>
                  <a:gd name="T9" fmla="*/ 28 h 28"/>
                </a:gdLst>
                <a:ahLst/>
                <a:cxnLst>
                  <a:cxn ang="T4">
                    <a:pos x="T0" y="T1"/>
                  </a:cxn>
                  <a:cxn ang="T5">
                    <a:pos x="T2" y="T3"/>
                  </a:cxn>
                </a:cxnLst>
                <a:rect l="T6" t="T7" r="T8" b="T9"/>
                <a:pathLst>
                  <a:path w="305" h="28">
                    <a:moveTo>
                      <a:pt x="305" y="28"/>
                    </a:moveTo>
                    <a:lnTo>
                      <a:pt x="0" y="0"/>
                    </a:lnTo>
                  </a:path>
                </a:pathLst>
              </a:custGeom>
              <a:noFill/>
              <a:ln w="25400">
                <a:solidFill>
                  <a:schemeClr val="tx1"/>
                </a:solidFill>
                <a:round/>
                <a:headEnd/>
                <a:tailEnd type="arrow" w="lg"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55" name="Freeform 216"/>
              <p:cNvSpPr>
                <a:spLocks/>
              </p:cNvSpPr>
              <p:nvPr/>
            </p:nvSpPr>
            <p:spPr bwMode="auto">
              <a:xfrm>
                <a:off x="256" y="2385"/>
                <a:ext cx="294" cy="24"/>
              </a:xfrm>
              <a:custGeom>
                <a:avLst/>
                <a:gdLst>
                  <a:gd name="T0" fmla="*/ 294 w 294"/>
                  <a:gd name="T1" fmla="*/ 24 h 24"/>
                  <a:gd name="T2" fmla="*/ 0 w 294"/>
                  <a:gd name="T3" fmla="*/ 0 h 24"/>
                  <a:gd name="T4" fmla="*/ 0 60000 65536"/>
                  <a:gd name="T5" fmla="*/ 0 60000 65536"/>
                  <a:gd name="T6" fmla="*/ 0 w 294"/>
                  <a:gd name="T7" fmla="*/ 0 h 24"/>
                  <a:gd name="T8" fmla="*/ 294 w 294"/>
                  <a:gd name="T9" fmla="*/ 24 h 24"/>
                </a:gdLst>
                <a:ahLst/>
                <a:cxnLst>
                  <a:cxn ang="T4">
                    <a:pos x="T0" y="T1"/>
                  </a:cxn>
                  <a:cxn ang="T5">
                    <a:pos x="T2" y="T3"/>
                  </a:cxn>
                </a:cxnLst>
                <a:rect l="T6" t="T7" r="T8" b="T9"/>
                <a:pathLst>
                  <a:path w="294" h="24">
                    <a:moveTo>
                      <a:pt x="294" y="24"/>
                    </a:moveTo>
                    <a:lnTo>
                      <a:pt x="0" y="0"/>
                    </a:lnTo>
                  </a:path>
                </a:pathLst>
              </a:custGeom>
              <a:noFill/>
              <a:ln w="25400">
                <a:solidFill>
                  <a:schemeClr val="tx1"/>
                </a:solidFill>
                <a:round/>
                <a:headEnd/>
                <a:tailEnd type="arrow" w="lg"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14343" name="Text Box 218"/>
          <p:cNvSpPr txBox="1">
            <a:spLocks noChangeArrowheads="1"/>
          </p:cNvSpPr>
          <p:nvPr/>
        </p:nvSpPr>
        <p:spPr bwMode="auto">
          <a:xfrm>
            <a:off x="5795963" y="1196975"/>
            <a:ext cx="3348037" cy="2790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b="1" dirty="0">
                <a:solidFill>
                  <a:srgbClr val="0000FF"/>
                </a:solidFill>
                <a:latin typeface="Calibri" panose="020F0502020204030204" pitchFamily="34" charset="0"/>
                <a:cs typeface="Calibri" panose="020F0502020204030204" pitchFamily="34" charset="0"/>
              </a:rPr>
              <a:t>Beam position:</a:t>
            </a:r>
          </a:p>
          <a:p>
            <a:pPr algn="l">
              <a:spcBef>
                <a:spcPts val="400"/>
              </a:spcBef>
            </a:pPr>
            <a:r>
              <a:rPr lang="en-US" sz="2000" dirty="0">
                <a:latin typeface="Calibri" panose="020F0502020204030204" pitchFamily="34" charset="0"/>
                <a:cs typeface="Calibri" panose="020F0502020204030204" pitchFamily="34" charset="0"/>
              </a:rPr>
              <a:t>Center of mass </a:t>
            </a:r>
          </a:p>
          <a:p>
            <a:pPr algn="l">
              <a:lnSpc>
                <a:spcPct val="60000"/>
              </a:lnSpc>
              <a:buFont typeface="Wingdings" pitchFamily="2" charset="2"/>
              <a:buChar char="Ø"/>
            </a:pPr>
            <a:r>
              <a:rPr lang="en-US" sz="2000" dirty="0">
                <a:latin typeface="Calibri" panose="020F0502020204030204" pitchFamily="34" charset="0"/>
                <a:cs typeface="Calibri" panose="020F0502020204030204" pitchFamily="34" charset="0"/>
              </a:rPr>
              <a:t>Many locations!</a:t>
            </a:r>
          </a:p>
          <a:p>
            <a:pPr algn="l">
              <a:lnSpc>
                <a:spcPct val="60000"/>
              </a:lnSpc>
              <a:buFont typeface="Wingdings" pitchFamily="2" charset="2"/>
              <a:buChar char="Ø"/>
            </a:pPr>
            <a:r>
              <a:rPr lang="en-US" sz="2000" dirty="0">
                <a:latin typeface="Calibri" panose="020F0502020204030204" pitchFamily="34" charset="0"/>
                <a:cs typeface="Calibri" panose="020F0502020204030204" pitchFamily="34" charset="0"/>
              </a:rPr>
              <a:t>Frequent operating tool</a:t>
            </a:r>
          </a:p>
          <a:p>
            <a:pPr algn="l">
              <a:lnSpc>
                <a:spcPct val="60000"/>
              </a:lnSpc>
              <a:buFont typeface="Wingdings" pitchFamily="2" charset="2"/>
              <a:buChar char="Ø"/>
            </a:pPr>
            <a:r>
              <a:rPr lang="en-US" sz="2000" dirty="0">
                <a:latin typeface="Calibri" panose="020F0502020204030204" pitchFamily="34" charset="0"/>
                <a:cs typeface="Calibri" panose="020F0502020204030204" pitchFamily="34" charset="0"/>
              </a:rPr>
              <a:t>For position stabilization</a:t>
            </a:r>
          </a:p>
          <a:p>
            <a:pPr algn="l">
              <a:lnSpc>
                <a:spcPct val="60000"/>
              </a:lnSpc>
              <a:buFont typeface="Wingdings" pitchFamily="2" charset="2"/>
              <a:buNone/>
            </a:pPr>
            <a:r>
              <a:rPr lang="en-US" sz="2000" dirty="0">
                <a:latin typeface="Calibri" panose="020F0502020204030204" pitchFamily="34" charset="0"/>
                <a:cs typeface="Calibri" panose="020F0502020204030204" pitchFamily="34" charset="0"/>
              </a:rPr>
              <a:t>   i.e. closed orbit feedback</a:t>
            </a:r>
          </a:p>
          <a:p>
            <a:pPr algn="l">
              <a:lnSpc>
                <a:spcPct val="60000"/>
              </a:lnSpc>
              <a:buFont typeface="Wingdings" pitchFamily="2" charset="2"/>
              <a:buNone/>
            </a:pPr>
            <a:r>
              <a:rPr lang="en-US" sz="2000" dirty="0">
                <a:latin typeface="Calibri" panose="020F0502020204030204" pitchFamily="34" charset="0"/>
                <a:cs typeface="Calibri" panose="020F0502020204030204" pitchFamily="34" charset="0"/>
              </a:rPr>
              <a:t>Tune: </a:t>
            </a:r>
            <a:r>
              <a:rPr lang="en-US" sz="2000" i="1" dirty="0" err="1">
                <a:latin typeface="Calibri" panose="020F0502020204030204" pitchFamily="34" charset="0"/>
                <a:cs typeface="Calibri" panose="020F0502020204030204" pitchFamily="34" charset="0"/>
              </a:rPr>
              <a:t>Q</a:t>
            </a:r>
            <a:r>
              <a:rPr lang="en-US" sz="2000" i="1" baseline="-25000" dirty="0" err="1">
                <a:latin typeface="Calibri" panose="020F0502020204030204" pitchFamily="34" charset="0"/>
                <a:cs typeface="Calibri" panose="020F0502020204030204" pitchFamily="34" charset="0"/>
              </a:rPr>
              <a:t>x</a:t>
            </a:r>
            <a:r>
              <a:rPr lang="en-US" sz="2000" dirty="0">
                <a:latin typeface="Calibri" panose="020F0502020204030204" pitchFamily="34" charset="0"/>
                <a:cs typeface="Calibri" panose="020F0502020204030204" pitchFamily="34" charset="0"/>
              </a:rPr>
              <a:t> = 18.18</a:t>
            </a:r>
          </a:p>
          <a:p>
            <a:pPr algn="l">
              <a:lnSpc>
                <a:spcPct val="60000"/>
              </a:lnSpc>
              <a:buFont typeface="Wingdings" pitchFamily="2" charset="2"/>
              <a:buNone/>
            </a:pPr>
            <a:r>
              <a:rPr lang="en-US" sz="2000" dirty="0">
                <a:latin typeface="Calibri" panose="020F0502020204030204" pitchFamily="34" charset="0"/>
                <a:cs typeface="Calibri" panose="020F0502020204030204" pitchFamily="34" charset="0"/>
              </a:rPr>
              <a:t>            </a:t>
            </a:r>
            <a:r>
              <a:rPr lang="en-US" sz="2000" i="1" dirty="0" err="1">
                <a:latin typeface="Calibri" panose="020F0502020204030204" pitchFamily="34" charset="0"/>
                <a:cs typeface="Calibri" panose="020F0502020204030204" pitchFamily="34" charset="0"/>
              </a:rPr>
              <a:t>Q</a:t>
            </a:r>
            <a:r>
              <a:rPr lang="en-US" sz="2000" i="1" baseline="-25000" dirty="0" err="1">
                <a:latin typeface="Calibri" panose="020F0502020204030204" pitchFamily="34" charset="0"/>
                <a:cs typeface="Calibri" panose="020F0502020204030204" pitchFamily="34" charset="0"/>
              </a:rPr>
              <a:t>y</a:t>
            </a:r>
            <a:r>
              <a:rPr lang="en-US" sz="2000" dirty="0">
                <a:latin typeface="Calibri" panose="020F0502020204030204" pitchFamily="34" charset="0"/>
                <a:cs typeface="Calibri" panose="020F0502020204030204" pitchFamily="34" charset="0"/>
              </a:rPr>
              <a:t> =  8.37  </a:t>
            </a:r>
          </a:p>
        </p:txBody>
      </p:sp>
      <p:sp>
        <p:nvSpPr>
          <p:cNvPr id="14344" name="Text Box 220"/>
          <p:cNvSpPr txBox="1">
            <a:spLocks noChangeArrowheads="1"/>
          </p:cNvSpPr>
          <p:nvPr/>
        </p:nvSpPr>
        <p:spPr bwMode="auto">
          <a:xfrm>
            <a:off x="71438" y="6148388"/>
            <a:ext cx="27717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1400"/>
              <a:t>From U. Iriso, ALBA </a:t>
            </a:r>
          </a:p>
        </p:txBody>
      </p:sp>
      <p:sp>
        <p:nvSpPr>
          <p:cNvPr id="221" name="Text Box 2"/>
          <p:cNvSpPr txBox="1">
            <a:spLocks noChangeArrowheads="1"/>
          </p:cNvSpPr>
          <p:nvPr/>
        </p:nvSpPr>
        <p:spPr bwMode="auto">
          <a:xfrm>
            <a:off x="252000" y="144000"/>
            <a:ext cx="8843962"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a:solidFill>
                  <a:srgbClr val="000000"/>
                </a:solidFill>
                <a:latin typeface="Calibri" panose="020F0502020204030204" pitchFamily="34" charset="0"/>
                <a:cs typeface="Calibri" panose="020F0502020204030204" pitchFamily="34" charset="0"/>
              </a:rPr>
              <a:t>Appendix: Synchrotron Light F. ALBA: Position, tune etc. Measure</a:t>
            </a:r>
          </a:p>
        </p:txBody>
      </p:sp>
    </p:spTree>
    <p:extLst>
      <p:ext uri="{BB962C8B-B14F-4D97-AF65-F5344CB8AC3E}">
        <p14:creationId xmlns:p14="http://schemas.microsoft.com/office/powerpoint/2010/main" val="1609523382"/>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Summary Pick-Ups for bunched Beams</a:t>
            </a:r>
          </a:p>
        </p:txBody>
      </p:sp>
      <p:sp>
        <p:nvSpPr>
          <p:cNvPr id="46084" name="Text Box 3"/>
          <p:cNvSpPr txBox="1">
            <a:spLocks noChangeArrowheads="1"/>
          </p:cNvSpPr>
          <p:nvPr/>
        </p:nvSpPr>
        <p:spPr bwMode="auto">
          <a:xfrm>
            <a:off x="125413" y="1018938"/>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46085" name="Rectangle 4"/>
          <p:cNvSpPr>
            <a:spLocks noChangeArrowheads="1"/>
          </p:cNvSpPr>
          <p:nvPr/>
        </p:nvSpPr>
        <p:spPr bwMode="auto">
          <a:xfrm>
            <a:off x="66350" y="790338"/>
            <a:ext cx="9226550" cy="3138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rgbClr val="0000FF"/>
                </a:solidFill>
                <a:latin typeface="Calibri" panose="020F0502020204030204" pitchFamily="34" charset="0"/>
                <a:cs typeface="Calibri" panose="020F0502020204030204" pitchFamily="34" charset="0"/>
              </a:rPr>
              <a:t>The electric field is monitored for bunched beams using </a:t>
            </a:r>
            <a:r>
              <a:rPr lang="en-US" altLang="de-DE" sz="2000" dirty="0" err="1">
                <a:solidFill>
                  <a:srgbClr val="0000FF"/>
                </a:solidFill>
                <a:latin typeface="Calibri" panose="020F0502020204030204" pitchFamily="34" charset="0"/>
                <a:cs typeface="Calibri" panose="020F0502020204030204" pitchFamily="34" charset="0"/>
              </a:rPr>
              <a:t>rf</a:t>
            </a:r>
            <a:r>
              <a:rPr lang="en-US" altLang="de-DE" sz="2000" dirty="0">
                <a:solidFill>
                  <a:srgbClr val="0000FF"/>
                </a:solidFill>
                <a:latin typeface="Calibri" panose="020F0502020204030204" pitchFamily="34" charset="0"/>
                <a:cs typeface="Calibri" panose="020F0502020204030204" pitchFamily="34" charset="0"/>
              </a:rPr>
              <a:t>-technologies</a:t>
            </a:r>
          </a:p>
          <a:p>
            <a:pPr algn="l">
              <a:lnSpc>
                <a:spcPct val="50000"/>
              </a:lnSpc>
            </a:pPr>
            <a:r>
              <a:rPr lang="en-US" altLang="de-DE" sz="2000" dirty="0">
                <a:solidFill>
                  <a:srgbClr val="0000FF"/>
                </a:solidFill>
                <a:latin typeface="Calibri" panose="020F0502020204030204" pitchFamily="34" charset="0"/>
                <a:cs typeface="Calibri" panose="020F0502020204030204" pitchFamily="34" charset="0"/>
              </a:rPr>
              <a:t> (’frequency domain’). Beside transformers they are  the most often used instruments!</a:t>
            </a:r>
          </a:p>
          <a:p>
            <a:pPr algn="l">
              <a:lnSpc>
                <a:spcPct val="70000"/>
              </a:lnSpc>
            </a:pPr>
            <a:r>
              <a:rPr lang="en-US" altLang="de-DE" sz="1900" b="1" dirty="0">
                <a:solidFill>
                  <a:srgbClr val="CC0099"/>
                </a:solidFill>
                <a:latin typeface="Calibri" panose="020F0502020204030204" pitchFamily="34" charset="0"/>
                <a:cs typeface="Calibri" panose="020F0502020204030204" pitchFamily="34" charset="0"/>
              </a:rPr>
              <a:t>     Differentiated or proportional signal:</a:t>
            </a:r>
            <a:r>
              <a:rPr lang="en-US" altLang="de-DE" sz="1900" dirty="0">
                <a:latin typeface="Calibri" panose="020F0502020204030204" pitchFamily="34" charset="0"/>
                <a:cs typeface="Calibri" panose="020F0502020204030204" pitchFamily="34" charset="0"/>
              </a:rPr>
              <a:t> </a:t>
            </a:r>
            <a:r>
              <a:rPr lang="en-US" altLang="de-DE" sz="1900" dirty="0" err="1">
                <a:latin typeface="Calibri" panose="020F0502020204030204" pitchFamily="34" charset="0"/>
                <a:cs typeface="Calibri" panose="020F0502020204030204" pitchFamily="34" charset="0"/>
              </a:rPr>
              <a:t>rf</a:t>
            </a:r>
            <a:r>
              <a:rPr lang="en-US" altLang="de-DE" sz="1900" dirty="0">
                <a:latin typeface="Calibri" panose="020F0502020204030204" pitchFamily="34" charset="0"/>
                <a:cs typeface="Calibri" panose="020F0502020204030204" pitchFamily="34" charset="0"/>
              </a:rPr>
              <a:t>-bandwidth ↔ beam parameters</a:t>
            </a:r>
          </a:p>
          <a:p>
            <a:pPr algn="l">
              <a:lnSpc>
                <a:spcPct val="70000"/>
              </a:lnSpc>
            </a:pPr>
            <a:r>
              <a:rPr lang="en-US" altLang="de-DE" sz="1900" b="1" dirty="0">
                <a:solidFill>
                  <a:srgbClr val="008000"/>
                </a:solidFill>
                <a:latin typeface="Calibri" panose="020F0502020204030204" pitchFamily="34" charset="0"/>
                <a:cs typeface="Calibri" panose="020F0502020204030204" pitchFamily="34" charset="0"/>
              </a:rPr>
              <a:t>     Proton synchrotron</a:t>
            </a:r>
            <a:r>
              <a:rPr lang="en-US" altLang="de-DE" sz="1900" dirty="0">
                <a:latin typeface="Calibri" panose="020F0502020204030204" pitchFamily="34" charset="0"/>
                <a:cs typeface="Calibri" panose="020F0502020204030204" pitchFamily="34" charset="0"/>
              </a:rPr>
              <a:t>: 1 to 100 MHz, mostly 1 M</a:t>
            </a:r>
            <a:r>
              <a:rPr lang="en-US" altLang="de-DE" sz="1900" dirty="0">
                <a:latin typeface="Calibri" panose="020F0502020204030204" pitchFamily="34" charset="0"/>
                <a:cs typeface="Calibri" panose="020F0502020204030204" pitchFamily="34" charset="0"/>
                <a:sym typeface="Symbol" pitchFamily="18" charset="2"/>
              </a:rPr>
              <a:t></a:t>
            </a:r>
            <a:r>
              <a:rPr lang="en-US" altLang="de-DE" sz="1900" dirty="0">
                <a:latin typeface="Calibri" panose="020F0502020204030204" pitchFamily="34" charset="0"/>
                <a:cs typeface="Calibri" panose="020F0502020204030204" pitchFamily="34" charset="0"/>
              </a:rPr>
              <a:t> </a:t>
            </a:r>
            <a:r>
              <a:rPr lang="en-US" altLang="de-DE" sz="1900" dirty="0">
                <a:latin typeface="Calibri" panose="020F0502020204030204" pitchFamily="34" charset="0"/>
                <a:cs typeface="Calibri" panose="020F0502020204030204" pitchFamily="34" charset="0"/>
                <a:sym typeface="Symbol" pitchFamily="18" charset="2"/>
              </a:rPr>
              <a:t></a:t>
            </a:r>
            <a:r>
              <a:rPr lang="en-US" altLang="de-DE" sz="1900" dirty="0">
                <a:latin typeface="Calibri" panose="020F0502020204030204" pitchFamily="34" charset="0"/>
                <a:cs typeface="Calibri" panose="020F0502020204030204" pitchFamily="34" charset="0"/>
              </a:rPr>
              <a:t> proportional shape</a:t>
            </a:r>
          </a:p>
          <a:p>
            <a:pPr algn="l">
              <a:lnSpc>
                <a:spcPct val="70000"/>
              </a:lnSpc>
            </a:pPr>
            <a:r>
              <a:rPr lang="en-US" altLang="de-DE" sz="1900" b="1" dirty="0">
                <a:solidFill>
                  <a:srgbClr val="008000"/>
                </a:solidFill>
                <a:latin typeface="Calibri" panose="020F0502020204030204" pitchFamily="34" charset="0"/>
                <a:cs typeface="Calibri" panose="020F0502020204030204" pitchFamily="34" charset="0"/>
              </a:rPr>
              <a:t>     LINAC, e</a:t>
            </a:r>
            <a:r>
              <a:rPr lang="en-US" altLang="de-DE" sz="1900" b="1" baseline="30000" dirty="0">
                <a:solidFill>
                  <a:srgbClr val="008000"/>
                </a:solidFill>
                <a:latin typeface="Calibri" panose="020F0502020204030204" pitchFamily="34" charset="0"/>
                <a:cs typeface="Calibri" panose="020F0502020204030204" pitchFamily="34" charset="0"/>
              </a:rPr>
              <a:t>−</a:t>
            </a:r>
            <a:r>
              <a:rPr lang="en-US" altLang="de-DE" sz="1900" b="1" dirty="0">
                <a:solidFill>
                  <a:srgbClr val="008000"/>
                </a:solidFill>
                <a:latin typeface="Calibri" panose="020F0502020204030204" pitchFamily="34" charset="0"/>
                <a:cs typeface="Calibri" panose="020F0502020204030204" pitchFamily="34" charset="0"/>
              </a:rPr>
              <a:t>-synchrotron:</a:t>
            </a:r>
            <a:r>
              <a:rPr lang="en-US" altLang="de-DE" sz="1900" dirty="0">
                <a:latin typeface="Calibri" panose="020F0502020204030204" pitchFamily="34" charset="0"/>
                <a:cs typeface="Calibri" panose="020F0502020204030204" pitchFamily="34" charset="0"/>
              </a:rPr>
              <a:t> 0.1 to 3 GHz, 50 </a:t>
            </a:r>
            <a:r>
              <a:rPr lang="en-US" altLang="de-DE" sz="1900" dirty="0">
                <a:latin typeface="Calibri" panose="020F0502020204030204" pitchFamily="34" charset="0"/>
                <a:cs typeface="Calibri" panose="020F0502020204030204" pitchFamily="34" charset="0"/>
                <a:sym typeface="Symbol" pitchFamily="18" charset="2"/>
              </a:rPr>
              <a:t></a:t>
            </a:r>
            <a:r>
              <a:rPr lang="en-US" altLang="de-DE" sz="1900"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Symbol" pitchFamily="18" charset="2"/>
              </a:rPr>
              <a:t></a:t>
            </a:r>
            <a:r>
              <a:rPr lang="en-US" altLang="de-DE" sz="1900" dirty="0">
                <a:latin typeface="Calibri" panose="020F0502020204030204" pitchFamily="34" charset="0"/>
                <a:cs typeface="Calibri" panose="020F0502020204030204" pitchFamily="34" charset="0"/>
              </a:rPr>
              <a:t> differentiated shape</a:t>
            </a:r>
          </a:p>
          <a:p>
            <a:pPr algn="l">
              <a:lnSpc>
                <a:spcPct val="70000"/>
              </a:lnSpc>
            </a:pPr>
            <a:r>
              <a:rPr lang="en-US" altLang="de-DE" sz="1900" b="1" dirty="0">
                <a:solidFill>
                  <a:srgbClr val="CC0099"/>
                </a:solidFill>
                <a:latin typeface="Calibri" panose="020F0502020204030204" pitchFamily="34" charset="0"/>
                <a:cs typeface="Calibri" panose="020F0502020204030204" pitchFamily="34" charset="0"/>
              </a:rPr>
              <a:t>     Important quantity:</a:t>
            </a:r>
            <a:r>
              <a:rPr lang="en-US" altLang="de-DE" sz="1900" dirty="0">
                <a:latin typeface="Calibri" panose="020F0502020204030204" pitchFamily="34" charset="0"/>
                <a:cs typeface="Calibri" panose="020F0502020204030204" pitchFamily="34" charset="0"/>
              </a:rPr>
              <a:t> transfer impedance </a:t>
            </a:r>
            <a:r>
              <a:rPr lang="en-US" altLang="de-DE" sz="1900" b="1" i="1" dirty="0" err="1">
                <a:latin typeface="Calibri" panose="020F0502020204030204" pitchFamily="34" charset="0"/>
                <a:cs typeface="Calibri" panose="020F0502020204030204" pitchFamily="34" charset="0"/>
              </a:rPr>
              <a:t>Z</a:t>
            </a:r>
            <a:r>
              <a:rPr lang="en-US" altLang="de-DE" sz="2400" b="1" i="1" baseline="-25000" dirty="0" err="1">
                <a:latin typeface="Calibri" panose="020F0502020204030204" pitchFamily="34" charset="0"/>
                <a:cs typeface="Calibri" panose="020F0502020204030204" pitchFamily="34" charset="0"/>
              </a:rPr>
              <a:t>t</a:t>
            </a:r>
            <a:r>
              <a:rPr lang="en-US" altLang="de-DE" sz="1900" b="1" i="1" dirty="0">
                <a:latin typeface="Calibri" panose="020F0502020204030204" pitchFamily="34" charset="0"/>
                <a:cs typeface="Calibri" panose="020F0502020204030204" pitchFamily="34" charset="0"/>
              </a:rPr>
              <a:t>(ω, </a:t>
            </a:r>
            <a:r>
              <a:rPr lang="en-US" altLang="de-DE" sz="1900" b="1" i="1" dirty="0">
                <a:latin typeface="Calibri" panose="020F0502020204030204" pitchFamily="34" charset="0"/>
                <a:cs typeface="Calibri" panose="020F0502020204030204" pitchFamily="34" charset="0"/>
                <a:sym typeface="Symbol" panose="05050102010706020507" pitchFamily="18" charset="2"/>
              </a:rPr>
              <a:t></a:t>
            </a:r>
            <a:r>
              <a:rPr lang="en-US" altLang="de-DE" sz="1900" b="1" i="1" dirty="0">
                <a:latin typeface="Calibri" panose="020F0502020204030204" pitchFamily="34" charset="0"/>
                <a:cs typeface="Calibri" panose="020F0502020204030204" pitchFamily="34" charset="0"/>
              </a:rPr>
              <a:t>).</a:t>
            </a:r>
          </a:p>
          <a:p>
            <a:pPr algn="l">
              <a:lnSpc>
                <a:spcPct val="70000"/>
              </a:lnSpc>
            </a:pPr>
            <a:r>
              <a:rPr lang="en-US" altLang="de-DE" sz="1900" b="1" dirty="0">
                <a:solidFill>
                  <a:srgbClr val="0000FF"/>
                </a:solidFill>
                <a:latin typeface="Calibri" panose="020F0502020204030204" pitchFamily="34" charset="0"/>
                <a:cs typeface="Calibri" panose="020F0502020204030204" pitchFamily="34" charset="0"/>
              </a:rPr>
              <a:t>Types of capacitive pick-ups:</a:t>
            </a:r>
          </a:p>
          <a:p>
            <a:pPr algn="l">
              <a:lnSpc>
                <a:spcPct val="70000"/>
              </a:lnSpc>
            </a:pPr>
            <a:r>
              <a:rPr lang="en-US" altLang="de-DE" sz="1900" dirty="0">
                <a:latin typeface="Calibri" panose="020F0502020204030204" pitchFamily="34" charset="0"/>
                <a:cs typeface="Calibri" panose="020F0502020204030204" pitchFamily="34" charset="0"/>
              </a:rPr>
              <a:t>Linear-cut (p-synch.), button (p-LINAC, e</a:t>
            </a:r>
            <a:r>
              <a:rPr lang="en-US" altLang="de-DE" sz="1900" baseline="30000" dirty="0">
                <a:latin typeface="Calibri" panose="020F0502020204030204" pitchFamily="34" charset="0"/>
                <a:cs typeface="Calibri" panose="020F0502020204030204" pitchFamily="34" charset="0"/>
              </a:rPr>
              <a:t>−</a:t>
            </a:r>
            <a:r>
              <a:rPr lang="en-US" altLang="de-DE" sz="1900" dirty="0">
                <a:latin typeface="Calibri" panose="020F0502020204030204" pitchFamily="34" charset="0"/>
                <a:cs typeface="Calibri" panose="020F0502020204030204" pitchFamily="34" charset="0"/>
              </a:rPr>
              <a:t>-LINAC and synch.)</a:t>
            </a:r>
          </a:p>
          <a:p>
            <a:pPr algn="l">
              <a:lnSpc>
                <a:spcPct val="70000"/>
              </a:lnSpc>
            </a:pPr>
            <a:r>
              <a:rPr lang="en-US" altLang="de-DE" sz="1700" i="1" dirty="0">
                <a:latin typeface="Calibri" panose="020F0502020204030204" pitchFamily="34" charset="0"/>
                <a:cs typeface="Calibri" panose="020F0502020204030204" pitchFamily="34" charset="0"/>
              </a:rPr>
              <a:t>Remark:</a:t>
            </a:r>
            <a:r>
              <a:rPr lang="en-US" altLang="de-DE" sz="1700" dirty="0">
                <a:latin typeface="Calibri" panose="020F0502020204030204" pitchFamily="34" charset="0"/>
                <a:cs typeface="Calibri" panose="020F0502020204030204" pitchFamily="34" charset="0"/>
              </a:rPr>
              <a:t> </a:t>
            </a:r>
            <a:r>
              <a:rPr lang="en-US" altLang="de-DE" sz="1700" dirty="0" err="1">
                <a:latin typeface="Calibri" panose="020F0502020204030204" pitchFamily="34" charset="0"/>
                <a:cs typeface="Calibri" panose="020F0502020204030204" pitchFamily="34" charset="0"/>
              </a:rPr>
              <a:t>Stripline</a:t>
            </a:r>
            <a:r>
              <a:rPr lang="en-US" altLang="de-DE" sz="1700" dirty="0">
                <a:latin typeface="Calibri" panose="020F0502020204030204" pitchFamily="34" charset="0"/>
                <a:cs typeface="Calibri" panose="020F0502020204030204" pitchFamily="34" charset="0"/>
              </a:rPr>
              <a:t> BPM as traveling wave devices are frequently used</a:t>
            </a:r>
          </a:p>
        </p:txBody>
      </p:sp>
      <p:sp>
        <p:nvSpPr>
          <p:cNvPr id="312325" name="Rectangle 5"/>
          <p:cNvSpPr>
            <a:spLocks noChangeArrowheads="1"/>
          </p:cNvSpPr>
          <p:nvPr/>
        </p:nvSpPr>
        <p:spPr bwMode="auto">
          <a:xfrm>
            <a:off x="70651" y="3858976"/>
            <a:ext cx="8299450" cy="2010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b="1" dirty="0">
                <a:solidFill>
                  <a:srgbClr val="0000FF"/>
                </a:solidFill>
                <a:latin typeface="Calibri" panose="020F0502020204030204" pitchFamily="34" charset="0"/>
                <a:cs typeface="Calibri" panose="020F0502020204030204" pitchFamily="34" charset="0"/>
              </a:rPr>
              <a:t>Position reading:</a:t>
            </a:r>
            <a:r>
              <a:rPr lang="en-US" altLang="de-DE" sz="1900" dirty="0">
                <a:solidFill>
                  <a:srgbClr val="0000FF"/>
                </a:solidFill>
                <a:latin typeface="Calibri" panose="020F0502020204030204" pitchFamily="34" charset="0"/>
                <a:cs typeface="Calibri" panose="020F0502020204030204" pitchFamily="34" charset="0"/>
              </a:rPr>
              <a:t> </a:t>
            </a:r>
            <a:r>
              <a:rPr lang="en-US" altLang="de-DE" sz="1900" dirty="0">
                <a:latin typeface="Calibri" panose="020F0502020204030204" pitchFamily="34" charset="0"/>
                <a:cs typeface="Calibri" panose="020F0502020204030204" pitchFamily="34" charset="0"/>
              </a:rPr>
              <a:t>difference signal of four pick-up plates (BPM):</a:t>
            </a:r>
          </a:p>
          <a:p>
            <a:pPr algn="l">
              <a:lnSpc>
                <a:spcPct val="60000"/>
              </a:lnSpc>
              <a:buFont typeface="Wingdings" pitchFamily="2" charset="2"/>
              <a:buChar char="Ø"/>
            </a:pPr>
            <a:r>
              <a:rPr lang="en-US" altLang="de-DE" sz="1900" b="1" dirty="0">
                <a:latin typeface="Calibri" panose="020F0502020204030204" pitchFamily="34" charset="0"/>
                <a:cs typeface="Calibri" panose="020F0502020204030204" pitchFamily="34" charset="0"/>
              </a:rPr>
              <a:t> Non-intercepting</a:t>
            </a:r>
            <a:r>
              <a:rPr lang="en-US" altLang="de-DE" sz="1900" dirty="0">
                <a:latin typeface="Calibri" panose="020F0502020204030204" pitchFamily="34" charset="0"/>
                <a:cs typeface="Calibri" panose="020F0502020204030204" pitchFamily="34" charset="0"/>
              </a:rPr>
              <a:t> reading of center-of-mass → online measurement and control</a:t>
            </a:r>
          </a:p>
          <a:p>
            <a:pPr algn="l">
              <a:lnSpc>
                <a:spcPct val="60000"/>
              </a:lnSpc>
              <a:buFont typeface="Wingdings" pitchFamily="2" charset="2"/>
              <a:buNone/>
            </a:pPr>
            <a:r>
              <a:rPr lang="en-US" altLang="de-DE" sz="1900" dirty="0">
                <a:latin typeface="Calibri" panose="020F0502020204030204" pitchFamily="34" charset="0"/>
                <a:cs typeface="Calibri" panose="020F0502020204030204" pitchFamily="34" charset="0"/>
              </a:rPr>
              <a:t>        </a:t>
            </a:r>
            <a:r>
              <a:rPr lang="en-US" altLang="de-DE" sz="1900" b="1" i="1" dirty="0">
                <a:latin typeface="Calibri" panose="020F0502020204030204" pitchFamily="34" charset="0"/>
                <a:cs typeface="Calibri" panose="020F0502020204030204" pitchFamily="34" charset="0"/>
              </a:rPr>
              <a:t>slow reading</a:t>
            </a:r>
            <a:r>
              <a:rPr lang="en-US" altLang="de-DE" sz="1900" dirty="0">
                <a:latin typeface="Calibri" panose="020F0502020204030204" pitchFamily="34" charset="0"/>
                <a:cs typeface="Calibri" panose="020F0502020204030204" pitchFamily="34" charset="0"/>
              </a:rPr>
              <a:t> </a:t>
            </a:r>
            <a:r>
              <a:rPr lang="en-US" altLang="de-DE" sz="1900" dirty="0">
                <a:latin typeface="Calibri" panose="020F0502020204030204" pitchFamily="34" charset="0"/>
                <a:cs typeface="Calibri" panose="020F0502020204030204" pitchFamily="34" charset="0"/>
                <a:sym typeface="Symbol" pitchFamily="18" charset="2"/>
              </a:rPr>
              <a:t> closed orbit,   </a:t>
            </a:r>
            <a:r>
              <a:rPr lang="en-US" altLang="de-DE" sz="1900" b="1" i="1" dirty="0">
                <a:latin typeface="Calibri" panose="020F0502020204030204" pitchFamily="34" charset="0"/>
                <a:cs typeface="Calibri" panose="020F0502020204030204" pitchFamily="34" charset="0"/>
                <a:sym typeface="Symbol" pitchFamily="18" charset="2"/>
              </a:rPr>
              <a:t>fast bunch-by-bunch</a:t>
            </a:r>
            <a:r>
              <a:rPr lang="en-US" altLang="de-DE" sz="1900" dirty="0">
                <a:latin typeface="Calibri" panose="020F0502020204030204" pitchFamily="34" charset="0"/>
                <a:cs typeface="Calibri" panose="020F0502020204030204" pitchFamily="34" charset="0"/>
                <a:sym typeface="Symbol" pitchFamily="18" charset="2"/>
              </a:rPr>
              <a:t> trajectory</a:t>
            </a:r>
          </a:p>
          <a:p>
            <a:pPr algn="l">
              <a:lnSpc>
                <a:spcPct val="60000"/>
              </a:lnSpc>
            </a:pPr>
            <a:r>
              <a:rPr lang="en-US" altLang="de-DE" sz="1900" dirty="0">
                <a:latin typeface="Calibri" panose="020F0502020204030204" pitchFamily="34" charset="0"/>
                <a:cs typeface="Calibri" panose="020F0502020204030204" pitchFamily="34" charset="0"/>
                <a:sym typeface="Wingdings" pitchFamily="2" charset="2"/>
              </a:rPr>
              <a:t></a:t>
            </a:r>
            <a:r>
              <a:rPr lang="en-US" altLang="de-DE" sz="1900" dirty="0">
                <a:latin typeface="Calibri" panose="020F0502020204030204" pitchFamily="34" charset="0"/>
                <a:cs typeface="Calibri" panose="020F0502020204030204" pitchFamily="34" charset="0"/>
              </a:rPr>
              <a:t> Excitation of </a:t>
            </a:r>
            <a:r>
              <a:rPr lang="en-US" altLang="de-DE" sz="1900" b="1" i="1" dirty="0">
                <a:latin typeface="Calibri" panose="020F0502020204030204" pitchFamily="34" charset="0"/>
                <a:cs typeface="Calibri" panose="020F0502020204030204" pitchFamily="34" charset="0"/>
              </a:rPr>
              <a:t>coherent </a:t>
            </a:r>
            <a:r>
              <a:rPr lang="en-US" altLang="de-DE" sz="1900" b="1" i="1" dirty="0" err="1">
                <a:latin typeface="Calibri" panose="020F0502020204030204" pitchFamily="34" charset="0"/>
                <a:cs typeface="Calibri" panose="020F0502020204030204" pitchFamily="34" charset="0"/>
              </a:rPr>
              <a:t>betatron</a:t>
            </a:r>
            <a:r>
              <a:rPr lang="en-US" altLang="de-DE" sz="1900" b="1" i="1" dirty="0">
                <a:latin typeface="Calibri" panose="020F0502020204030204" pitchFamily="34" charset="0"/>
                <a:cs typeface="Calibri" panose="020F0502020204030204" pitchFamily="34" charset="0"/>
              </a:rPr>
              <a:t> oscillations</a:t>
            </a:r>
            <a:r>
              <a:rPr lang="en-US" altLang="de-DE" sz="1900" dirty="0">
                <a:latin typeface="Calibri" panose="020F0502020204030204" pitchFamily="34" charset="0"/>
                <a:cs typeface="Calibri" panose="020F0502020204030204" pitchFamily="34" charset="0"/>
              </a:rPr>
              <a:t> and response measurement</a:t>
            </a:r>
          </a:p>
          <a:p>
            <a:pPr algn="l">
              <a:lnSpc>
                <a:spcPct val="60000"/>
              </a:lnSpc>
            </a:pPr>
            <a:r>
              <a:rPr lang="en-US" altLang="de-DE" sz="1900" dirty="0">
                <a:latin typeface="Calibri" panose="020F0502020204030204" pitchFamily="34" charset="0"/>
                <a:cs typeface="Calibri" panose="020F0502020204030204" pitchFamily="34" charset="0"/>
              </a:rPr>
              <a:t>         excitation by short kick, white noise or sine-wave (BTF)</a:t>
            </a:r>
          </a:p>
          <a:p>
            <a:pPr algn="l">
              <a:lnSpc>
                <a:spcPct val="60000"/>
              </a:lnSpc>
            </a:pPr>
            <a:r>
              <a:rPr lang="en-US" altLang="de-DE" sz="1900" dirty="0">
                <a:latin typeface="Calibri" panose="020F0502020204030204" pitchFamily="34" charset="0"/>
                <a:cs typeface="Calibri" panose="020F0502020204030204" pitchFamily="34" charset="0"/>
              </a:rPr>
              <a:t>          </a:t>
            </a:r>
            <a:r>
              <a:rPr lang="en-US" altLang="de-DE" sz="1900" dirty="0">
                <a:latin typeface="Calibri" panose="020F0502020204030204" pitchFamily="34" charset="0"/>
                <a:cs typeface="Calibri" panose="020F0502020204030204" pitchFamily="34" charset="0"/>
                <a:sym typeface="Symbol" pitchFamily="18" charset="2"/>
              </a:rPr>
              <a:t></a:t>
            </a:r>
            <a:r>
              <a:rPr lang="en-US" altLang="de-DE" sz="1900" dirty="0">
                <a:latin typeface="Calibri" panose="020F0502020204030204" pitchFamily="34" charset="0"/>
                <a:cs typeface="Calibri" panose="020F0502020204030204" pitchFamily="34" charset="0"/>
              </a:rPr>
              <a:t> tune </a:t>
            </a:r>
            <a:r>
              <a:rPr lang="en-US" altLang="de-DE" sz="1900" b="1" i="1" dirty="0">
                <a:latin typeface="Calibri" panose="020F0502020204030204" pitchFamily="34" charset="0"/>
                <a:cs typeface="Calibri" panose="020F0502020204030204" pitchFamily="34" charset="0"/>
              </a:rPr>
              <a:t>q</a:t>
            </a:r>
            <a:r>
              <a:rPr lang="en-US" altLang="de-DE" sz="1900" dirty="0">
                <a:latin typeface="Calibri" panose="020F0502020204030204" pitchFamily="34" charset="0"/>
                <a:cs typeface="Calibri" panose="020F0502020204030204" pitchFamily="34" charset="0"/>
              </a:rPr>
              <a:t>, chromaticity </a:t>
            </a:r>
            <a:r>
              <a:rPr lang="en-US" altLang="de-DE" sz="1900" b="1" i="1" dirty="0">
                <a:latin typeface="Calibri" panose="020F0502020204030204" pitchFamily="34" charset="0"/>
                <a:cs typeface="Calibri" panose="020F0502020204030204" pitchFamily="34" charset="0"/>
              </a:rPr>
              <a:t>ξ</a:t>
            </a:r>
            <a:r>
              <a:rPr lang="en-US" altLang="de-DE" sz="1900" dirty="0">
                <a:latin typeface="Calibri" panose="020F0502020204030204" pitchFamily="34" charset="0"/>
                <a:cs typeface="Calibri" panose="020F0502020204030204" pitchFamily="34" charset="0"/>
              </a:rPr>
              <a:t>, dispersion </a:t>
            </a:r>
            <a:r>
              <a:rPr lang="en-US" altLang="de-DE" sz="1900" b="1" i="1" dirty="0">
                <a:latin typeface="Calibri" panose="020F0502020204030204" pitchFamily="34" charset="0"/>
                <a:cs typeface="Calibri" panose="020F0502020204030204" pitchFamily="34" charset="0"/>
              </a:rPr>
              <a:t>D</a:t>
            </a:r>
            <a:r>
              <a:rPr lang="en-US" altLang="de-DE" sz="1900" dirty="0">
                <a:latin typeface="Calibri" panose="020F0502020204030204" pitchFamily="34" charset="0"/>
                <a:cs typeface="Calibri" panose="020F0502020204030204" pitchFamily="34" charset="0"/>
              </a:rPr>
              <a:t> etc.</a:t>
            </a:r>
          </a:p>
        </p:txBody>
      </p:sp>
    </p:spTree>
    <p:extLst>
      <p:ext uri="{BB962C8B-B14F-4D97-AF65-F5344CB8AC3E}">
        <p14:creationId xmlns:p14="http://schemas.microsoft.com/office/powerpoint/2010/main" val="344979070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23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325"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3"/>
          <p:cNvSpPr txBox="1">
            <a:spLocks noChangeArrowheads="1"/>
          </p:cNvSpPr>
          <p:nvPr/>
        </p:nvSpPr>
        <p:spPr bwMode="auto">
          <a:xfrm>
            <a:off x="125412" y="1092652"/>
            <a:ext cx="9023941" cy="1880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052" name="Rectangle 4"/>
          <p:cNvSpPr>
            <a:spLocks noChangeArrowheads="1"/>
          </p:cNvSpPr>
          <p:nvPr/>
        </p:nvSpPr>
        <p:spPr bwMode="auto">
          <a:xfrm>
            <a:off x="150658" y="2726533"/>
            <a:ext cx="8859796"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600" b="1" dirty="0">
                <a:solidFill>
                  <a:srgbClr val="0000FF"/>
                </a:solidFill>
                <a:latin typeface="Calibri" panose="020F0502020204030204" pitchFamily="34" charset="0"/>
                <a:cs typeface="Calibri" panose="020F0502020204030204" pitchFamily="34" charset="0"/>
              </a:rPr>
              <a:t>Backup slides</a:t>
            </a:r>
          </a:p>
        </p:txBody>
      </p:sp>
    </p:spTree>
    <p:extLst>
      <p:ext uri="{BB962C8B-B14F-4D97-AF65-F5344CB8AC3E}">
        <p14:creationId xmlns:p14="http://schemas.microsoft.com/office/powerpoint/2010/main" val="3217676656"/>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Text Box 3"/>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252000" rIns="14400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Quiz related to BPM Signals</a:t>
            </a:r>
          </a:p>
        </p:txBody>
      </p:sp>
      <p:sp>
        <p:nvSpPr>
          <p:cNvPr id="19462" name="Rectangle 5"/>
          <p:cNvSpPr>
            <a:spLocks noChangeArrowheads="1"/>
          </p:cNvSpPr>
          <p:nvPr/>
        </p:nvSpPr>
        <p:spPr bwMode="auto">
          <a:xfrm>
            <a:off x="-3675" y="943584"/>
            <a:ext cx="9002711"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What is the cause of the wall current and wall current density? </a:t>
            </a:r>
          </a:p>
          <a:p>
            <a:pPr algn="l"/>
            <a:r>
              <a:rPr lang="en-US" altLang="de-DE" dirty="0">
                <a:latin typeface="Calibri" panose="020F0502020204030204" pitchFamily="34" charset="0"/>
                <a:cs typeface="Calibri" panose="020F0502020204030204" pitchFamily="34" charset="0"/>
              </a:rPr>
              <a:t>     What is its connection to the beam bunches?</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What is the usage of the transfer impedance? </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What is the frequency dependence of the transfer impedance and why is it so?</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What is baseline shift?</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Transfer impedance: Do you know other quantities of similar type?</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How you determine the beam position? </a:t>
            </a:r>
          </a:p>
          <a:p>
            <a:pPr algn="l"/>
            <a:r>
              <a:rPr lang="en-US" altLang="de-DE" dirty="0">
                <a:latin typeface="Calibri" panose="020F0502020204030204" pitchFamily="34" charset="0"/>
                <a:cs typeface="Calibri" panose="020F0502020204030204" pitchFamily="34" charset="0"/>
              </a:rPr>
              <a:t>     Why it is clever to normalize the difference to the sum signal for position calculation?</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What are the typical acceleration frequencies at electron and proton </a:t>
            </a:r>
          </a:p>
          <a:p>
            <a:pPr algn="l"/>
            <a:r>
              <a:rPr lang="en-US" altLang="de-DE" dirty="0">
                <a:latin typeface="Calibri" panose="020F0502020204030204" pitchFamily="34" charset="0"/>
                <a:cs typeface="Calibri" panose="020F0502020204030204" pitchFamily="34" charset="0"/>
              </a:rPr>
              <a:t>      LINACs, synchrotrons and cyclotrons?  </a:t>
            </a:r>
          </a:p>
          <a:p>
            <a:pPr algn="l"/>
            <a:endParaRPr lang="en-US" altLang="de-DE" dirty="0">
              <a:latin typeface="Calibri" panose="020F0502020204030204" pitchFamily="34" charset="0"/>
              <a:cs typeface="Calibri" panose="020F0502020204030204" pitchFamily="34" charset="0"/>
            </a:endParaRPr>
          </a:p>
        </p:txBody>
      </p:sp>
      <p:sp>
        <p:nvSpPr>
          <p:cNvPr id="4" name="Textfeld 3"/>
          <p:cNvSpPr txBox="1"/>
          <p:nvPr/>
        </p:nvSpPr>
        <p:spPr>
          <a:xfrm>
            <a:off x="5004048" y="5805264"/>
            <a:ext cx="3888432" cy="338554"/>
          </a:xfrm>
          <a:prstGeom prst="rect">
            <a:avLst/>
          </a:prstGeom>
        </p:spPr>
        <p:txBody>
          <a:bodyPr vert="horz" wrap="square" lIns="91440" tIns="45720" rIns="91440" bIns="45720" rtlCol="0" anchor="t">
            <a:spAutoFit/>
          </a:bodyPr>
          <a:lstStyle/>
          <a:p>
            <a:pPr algn="l"/>
            <a:r>
              <a:rPr lang="en-US" sz="1600" dirty="0">
                <a:latin typeface="Calibri" panose="020F0502020204030204" pitchFamily="34" charset="0"/>
                <a:cs typeface="Calibri" panose="020F0502020204030204" pitchFamily="34" charset="0"/>
                <a:sym typeface="Symbol" panose="05050102010706020507" pitchFamily="18" charset="2"/>
                <a:hlinkClick r:id="rId3" action="ppaction://hlinksldjump"/>
              </a:rPr>
              <a:t> Back to BPM types</a:t>
            </a:r>
            <a:endParaRPr lang="en-US"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16583926"/>
      </p:ext>
    </p:extLst>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Text Box 3"/>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252000" rIns="14400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Quiz related to BPM Types</a:t>
            </a:r>
          </a:p>
        </p:txBody>
      </p:sp>
      <p:sp>
        <p:nvSpPr>
          <p:cNvPr id="19462" name="Rectangle 5"/>
          <p:cNvSpPr>
            <a:spLocks noChangeArrowheads="1"/>
          </p:cNvSpPr>
          <p:nvPr/>
        </p:nvSpPr>
        <p:spPr bwMode="auto">
          <a:xfrm>
            <a:off x="-3675" y="943584"/>
            <a:ext cx="9002711"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Assuming a Gaussian bunch of </a:t>
            </a:r>
            <a:r>
              <a:rPr lang="en-US" altLang="de-DE" b="1" i="1" dirty="0">
                <a:latin typeface="Calibri" panose="020F0502020204030204" pitchFamily="34" charset="0"/>
                <a:cs typeface="Calibri" panose="020F0502020204030204" pitchFamily="34" charset="0"/>
                <a:sym typeface="Symbol" panose="05050102010706020507" pitchFamily="18" charset="2"/>
              </a:rPr>
              <a:t></a:t>
            </a:r>
            <a:r>
              <a:rPr lang="en-US" altLang="de-DE" b="1" i="1" baseline="-25000" dirty="0">
                <a:latin typeface="Calibri" panose="020F0502020204030204" pitchFamily="34" charset="0"/>
                <a:cs typeface="Calibri" panose="020F0502020204030204" pitchFamily="34" charset="0"/>
                <a:sym typeface="Symbol" panose="05050102010706020507" pitchFamily="18" charset="2"/>
              </a:rPr>
              <a:t>t</a:t>
            </a:r>
            <a:r>
              <a:rPr lang="en-US" altLang="de-DE" b="1" i="1" dirty="0">
                <a:latin typeface="Calibri" panose="020F0502020204030204" pitchFamily="34" charset="0"/>
                <a:cs typeface="Calibri" panose="020F0502020204030204" pitchFamily="34" charset="0"/>
                <a:sym typeface="Symbol" panose="05050102010706020507" pitchFamily="18" charset="2"/>
              </a:rPr>
              <a:t> </a:t>
            </a:r>
            <a:r>
              <a:rPr lang="en-US" altLang="de-DE" dirty="0">
                <a:latin typeface="Calibri" panose="020F0502020204030204" pitchFamily="34" charset="0"/>
                <a:cs typeface="Calibri" panose="020F0502020204030204" pitchFamily="34" charset="0"/>
                <a:sym typeface="Symbol" panose="05050102010706020507" pitchFamily="18" charset="2"/>
              </a:rPr>
              <a:t>=</a:t>
            </a:r>
            <a:r>
              <a:rPr lang="en-US" altLang="de-DE" dirty="0">
                <a:latin typeface="Calibri" panose="020F0502020204030204" pitchFamily="34" charset="0"/>
                <a:cs typeface="Calibri" panose="020F0502020204030204" pitchFamily="34" charset="0"/>
              </a:rPr>
              <a:t>1 ns long bunch. </a:t>
            </a:r>
          </a:p>
          <a:p>
            <a:pPr algn="l"/>
            <a:r>
              <a:rPr lang="en-US" altLang="de-DE" dirty="0">
                <a:latin typeface="Calibri" panose="020F0502020204030204" pitchFamily="34" charset="0"/>
                <a:cs typeface="Calibri" panose="020F0502020204030204" pitchFamily="34" charset="0"/>
              </a:rPr>
              <a:t>     What frequency bandwidth is appropriate positon determination? </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For what beam condition or accelerator type button BPMs can be arranged</a:t>
            </a:r>
          </a:p>
          <a:p>
            <a:pPr algn="l"/>
            <a:r>
              <a:rPr lang="en-US" altLang="de-DE" dirty="0">
                <a:latin typeface="Calibri" panose="020F0502020204030204" pitchFamily="34" charset="0"/>
                <a:cs typeface="Calibri" panose="020F0502020204030204" pitchFamily="34" charset="0"/>
              </a:rPr>
              <a:t>     horizontally &amp; vertically? For what parameter it can’t be done?</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Why is it an advantage to have a horizontally &amp; vertically orientation of buttons?</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Why is a linear positon behavior an advantage?</a:t>
            </a:r>
          </a:p>
          <a:p>
            <a:pPr marL="268288" indent="-268288"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 What can you do if the position map is non-linear? What are precautions?  </a:t>
            </a:r>
          </a:p>
        </p:txBody>
      </p:sp>
      <p:sp>
        <p:nvSpPr>
          <p:cNvPr id="4" name="Textfeld 3"/>
          <p:cNvSpPr txBox="1"/>
          <p:nvPr/>
        </p:nvSpPr>
        <p:spPr>
          <a:xfrm>
            <a:off x="5004048" y="5805264"/>
            <a:ext cx="3888432" cy="338554"/>
          </a:xfrm>
          <a:prstGeom prst="rect">
            <a:avLst/>
          </a:prstGeom>
        </p:spPr>
        <p:txBody>
          <a:bodyPr vert="horz" wrap="square" lIns="91440" tIns="45720" rIns="91440" bIns="45720" rtlCol="0" anchor="t">
            <a:spAutoFit/>
          </a:bodyPr>
          <a:lstStyle/>
          <a:p>
            <a:pPr algn="l"/>
            <a:r>
              <a:rPr lang="en-US" sz="1600" dirty="0">
                <a:latin typeface="Calibri" panose="020F0502020204030204" pitchFamily="34" charset="0"/>
                <a:cs typeface="Calibri" panose="020F0502020204030204" pitchFamily="34" charset="0"/>
                <a:sym typeface="Symbol" panose="05050102010706020507" pitchFamily="18" charset="2"/>
                <a:hlinkClick r:id="rId3" action="ppaction://hlinksldjump"/>
              </a:rPr>
              <a:t> Back to position </a:t>
            </a:r>
            <a:r>
              <a:rPr lang="en-US" sz="1600" dirty="0" err="1">
                <a:latin typeface="Calibri" panose="020F0502020204030204" pitchFamily="34" charset="0"/>
                <a:cs typeface="Calibri" panose="020F0502020204030204" pitchFamily="34" charset="0"/>
                <a:sym typeface="Symbol" panose="05050102010706020507" pitchFamily="18" charset="2"/>
                <a:hlinkClick r:id="rId3" action="ppaction://hlinksldjump"/>
              </a:rPr>
              <a:t>evaluaton</a:t>
            </a:r>
            <a:r>
              <a:rPr lang="en-US" sz="1600" dirty="0">
                <a:latin typeface="Calibri" panose="020F0502020204030204" pitchFamily="34" charset="0"/>
                <a:cs typeface="Calibri" panose="020F0502020204030204" pitchFamily="34" charset="0"/>
                <a:sym typeface="Symbol" panose="05050102010706020507" pitchFamily="18" charset="2"/>
                <a:hlinkClick r:id="rId3" action="ppaction://hlinksldjump"/>
              </a:rPr>
              <a:t> </a:t>
            </a:r>
            <a:endParaRPr lang="en-US"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23098361"/>
      </p:ext>
    </p:extLst>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5"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9253" y="1447275"/>
            <a:ext cx="3482048" cy="1982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Foliennummernplatzhalter 1"/>
          <p:cNvSpPr>
            <a:spLocks noGrp="1"/>
          </p:cNvSpPr>
          <p:nvPr>
            <p:ph type="sldNum" sz="quarter" idx="4294967295"/>
          </p:nvPr>
        </p:nvSpPr>
        <p:spPr/>
        <p:txBody>
          <a:bodyPr/>
          <a:lstStyle/>
          <a:p>
            <a:pPr>
              <a:defRPr/>
            </a:pPr>
            <a:endParaRPr lang="en-US" dirty="0">
              <a:solidFill>
                <a:srgbClr val="000000"/>
              </a:solidFill>
            </a:endParaRPr>
          </a:p>
        </p:txBody>
      </p:sp>
      <p:sp>
        <p:nvSpPr>
          <p:cNvPr id="40963" name="Text Box 2"/>
          <p:cNvSpPr txBox="1">
            <a:spLocks noChangeArrowheads="1"/>
          </p:cNvSpPr>
          <p:nvPr/>
        </p:nvSpPr>
        <p:spPr bwMode="auto">
          <a:xfrm>
            <a:off x="-4575099" y="2899952"/>
            <a:ext cx="8480425"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en-US" sz="2000" b="1" dirty="0">
              <a:solidFill>
                <a:srgbClr val="000000"/>
              </a:solidFill>
              <a:latin typeface="Comic Sans MS" pitchFamily="66" charset="0"/>
            </a:endParaRPr>
          </a:p>
        </p:txBody>
      </p:sp>
      <p:sp>
        <p:nvSpPr>
          <p:cNvPr id="40966" name="Rectangle 5"/>
          <p:cNvSpPr>
            <a:spLocks noChangeArrowheads="1"/>
          </p:cNvSpPr>
          <p:nvPr/>
        </p:nvSpPr>
        <p:spPr bwMode="auto">
          <a:xfrm>
            <a:off x="176587" y="700831"/>
            <a:ext cx="8093819"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sz="2000" b="1" dirty="0">
                <a:solidFill>
                  <a:srgbClr val="0000FF"/>
                </a:solidFill>
                <a:latin typeface="Calibri" panose="020F0502020204030204" pitchFamily="34" charset="0"/>
                <a:cs typeface="Calibri" panose="020F0502020204030204" pitchFamily="34" charset="0"/>
              </a:rPr>
              <a:t>Principle:  </a:t>
            </a:r>
            <a:r>
              <a:rPr lang="en-US" sz="2000" dirty="0">
                <a:solidFill>
                  <a:srgbClr val="0000FF"/>
                </a:solidFill>
                <a:latin typeface="Calibri" panose="020F0502020204030204" pitchFamily="34" charset="0"/>
                <a:cs typeface="Calibri" panose="020F0502020204030204" pitchFamily="34" charset="0"/>
              </a:rPr>
              <a:t>Network Analyzer provide an active frequency scan </a:t>
            </a:r>
          </a:p>
          <a:p>
            <a:pPr algn="l">
              <a:spcBef>
                <a:spcPts val="0"/>
              </a:spcBef>
            </a:pPr>
            <a:r>
              <a:rPr lang="en-US" sz="2000" dirty="0">
                <a:solidFill>
                  <a:srgbClr val="0000FF"/>
                </a:solidFill>
                <a:latin typeface="Calibri" panose="020F0502020204030204" pitchFamily="34" charset="0"/>
                <a:cs typeface="Calibri" panose="020F0502020204030204" pitchFamily="34" charset="0"/>
                <a:sym typeface="Symbol"/>
              </a:rPr>
              <a:t> </a:t>
            </a:r>
            <a:r>
              <a:rPr lang="en-US" sz="2000" dirty="0">
                <a:solidFill>
                  <a:srgbClr val="0000FF"/>
                </a:solidFill>
                <a:latin typeface="Calibri" panose="020F0502020204030204" pitchFamily="34" charset="0"/>
                <a:cs typeface="Calibri" panose="020F0502020204030204" pitchFamily="34" charset="0"/>
              </a:rPr>
              <a:t>frequency response  in amplitude and phase for a Device Under Test DUT</a:t>
            </a:r>
            <a:endParaRPr lang="en-US" sz="2000" dirty="0">
              <a:solidFill>
                <a:srgbClr val="0000FF"/>
              </a:solidFill>
              <a:latin typeface="Calibri" panose="020F0502020204030204" pitchFamily="34" charset="0"/>
              <a:cs typeface="Calibri" panose="020F0502020204030204" pitchFamily="34" charset="0"/>
              <a:sym typeface="Symbol" pitchFamily="18" charset="2"/>
            </a:endParaRPr>
          </a:p>
        </p:txBody>
      </p:sp>
      <p:sp>
        <p:nvSpPr>
          <p:cNvPr id="71" name="Textfeld 70"/>
          <p:cNvSpPr txBox="1"/>
          <p:nvPr/>
        </p:nvSpPr>
        <p:spPr>
          <a:xfrm>
            <a:off x="-1" y="3439522"/>
            <a:ext cx="3222451" cy="461665"/>
          </a:xfrm>
          <a:prstGeom prst="rect">
            <a:avLst/>
          </a:prstGeom>
          <a:noFill/>
        </p:spPr>
        <p:txBody>
          <a:bodyPr wrap="square" rtlCol="0">
            <a:spAutoFit/>
          </a:bodyPr>
          <a:lstStyle/>
          <a:p>
            <a:r>
              <a:rPr lang="en-US" sz="2000" dirty="0">
                <a:solidFill>
                  <a:srgbClr val="3333CC"/>
                </a:solidFill>
                <a:latin typeface="Calibri" panose="020F0502020204030204" pitchFamily="34" charset="0"/>
                <a:cs typeface="Calibri" panose="020F0502020204030204" pitchFamily="34" charset="0"/>
              </a:rPr>
              <a:t>Scattering parameters </a:t>
            </a:r>
            <a:r>
              <a:rPr lang="en-US" sz="2400" b="1" i="1" dirty="0" err="1">
                <a:solidFill>
                  <a:srgbClr val="3333CC"/>
                </a:solidFill>
                <a:latin typeface="Calibri" panose="020F0502020204030204" pitchFamily="34" charset="0"/>
                <a:cs typeface="Calibri" panose="020F0502020204030204" pitchFamily="34" charset="0"/>
              </a:rPr>
              <a:t>S</a:t>
            </a:r>
            <a:r>
              <a:rPr lang="en-US" sz="2400" b="1" i="1" baseline="-25000" dirty="0" err="1">
                <a:solidFill>
                  <a:srgbClr val="3333CC"/>
                </a:solidFill>
                <a:latin typeface="Calibri" panose="020F0502020204030204" pitchFamily="34" charset="0"/>
                <a:cs typeface="Calibri" panose="020F0502020204030204" pitchFamily="34" charset="0"/>
              </a:rPr>
              <a:t>ij</a:t>
            </a:r>
            <a:r>
              <a:rPr lang="en-US" sz="2400" b="1" i="1" dirty="0">
                <a:solidFill>
                  <a:srgbClr val="3333CC"/>
                </a:solidFill>
                <a:latin typeface="Calibri" panose="020F0502020204030204" pitchFamily="34" charset="0"/>
                <a:cs typeface="Calibri" panose="020F0502020204030204" pitchFamily="34" charset="0"/>
              </a:rPr>
              <a:t> </a:t>
            </a:r>
            <a:r>
              <a:rPr lang="en-US" sz="2400" dirty="0">
                <a:solidFill>
                  <a:srgbClr val="3333CC"/>
                </a:solidFill>
                <a:latin typeface="Calibri" panose="020F0502020204030204" pitchFamily="34" charset="0"/>
                <a:cs typeface="Calibri" panose="020F0502020204030204" pitchFamily="34" charset="0"/>
              </a:rPr>
              <a:t>:</a:t>
            </a:r>
          </a:p>
        </p:txBody>
      </p:sp>
      <p:graphicFrame>
        <p:nvGraphicFramePr>
          <p:cNvPr id="73" name="Objekt 72"/>
          <p:cNvGraphicFramePr>
            <a:graphicFrameLocks noChangeAspect="1"/>
          </p:cNvGraphicFramePr>
          <p:nvPr/>
        </p:nvGraphicFramePr>
        <p:xfrm>
          <a:off x="504904" y="3978303"/>
          <a:ext cx="2914967" cy="949018"/>
        </p:xfrm>
        <a:graphic>
          <a:graphicData uri="http://schemas.openxmlformats.org/presentationml/2006/ole">
            <mc:AlternateContent xmlns:mc="http://schemas.openxmlformats.org/markup-compatibility/2006">
              <mc:Choice xmlns:v="urn:schemas-microsoft-com:vml" Requires="v">
                <p:oleObj spid="_x0000_s110671" name="Equation" r:id="rId5" imgW="1485720" imgH="482400" progId="Equation.3">
                  <p:embed/>
                </p:oleObj>
              </mc:Choice>
              <mc:Fallback>
                <p:oleObj name="Equation" r:id="rId5" imgW="1485720" imgH="482400" progId="Equation.3">
                  <p:embed/>
                  <p:pic>
                    <p:nvPicPr>
                      <p:cNvPr id="73" name="Objekt 72"/>
                      <p:cNvPicPr>
                        <a:picLocks noChangeAspect="1" noChangeArrowheads="1"/>
                      </p:cNvPicPr>
                      <p:nvPr/>
                    </p:nvPicPr>
                    <p:blipFill>
                      <a:blip r:embed="rId6"/>
                      <a:srcRect/>
                      <a:stretch>
                        <a:fillRect/>
                      </a:stretch>
                    </p:blipFill>
                    <p:spPr bwMode="auto">
                      <a:xfrm>
                        <a:off x="504904" y="3978303"/>
                        <a:ext cx="2914967" cy="949018"/>
                      </a:xfrm>
                      <a:prstGeom prst="rect">
                        <a:avLst/>
                      </a:prstGeom>
                      <a:noFill/>
                      <a:ln>
                        <a:noFill/>
                      </a:ln>
                      <a:effectLst/>
                    </p:spPr>
                  </p:pic>
                </p:oleObj>
              </mc:Fallback>
            </mc:AlternateContent>
          </a:graphicData>
        </a:graphic>
      </p:graphicFrame>
      <p:sp>
        <p:nvSpPr>
          <p:cNvPr id="74" name="Textfeld 73"/>
          <p:cNvSpPr txBox="1"/>
          <p:nvPr/>
        </p:nvSpPr>
        <p:spPr>
          <a:xfrm>
            <a:off x="-44583" y="4969186"/>
            <a:ext cx="5025574" cy="1461939"/>
          </a:xfrm>
          <a:prstGeom prst="rect">
            <a:avLst/>
          </a:prstGeom>
          <a:noFill/>
        </p:spPr>
        <p:txBody>
          <a:bodyPr wrap="square" rtlCol="0">
            <a:spAutoFit/>
          </a:bodyPr>
          <a:lstStyle/>
          <a:p>
            <a:pPr algn="l"/>
            <a:r>
              <a:rPr lang="en-US" sz="1600" dirty="0">
                <a:latin typeface="Calibri" panose="020F0502020204030204" pitchFamily="34" charset="0"/>
                <a:cs typeface="Calibri" panose="020F0502020204030204" pitchFamily="34" charset="0"/>
              </a:rPr>
              <a:t>For same </a:t>
            </a:r>
            <a:r>
              <a:rPr lang="en-US" b="1" i="1" dirty="0">
                <a:latin typeface="Calibri" panose="020F0502020204030204" pitchFamily="34" charset="0"/>
                <a:cs typeface="Calibri" panose="020F0502020204030204" pitchFamily="34" charset="0"/>
              </a:rPr>
              <a:t>Z</a:t>
            </a:r>
            <a:r>
              <a:rPr lang="en-US" b="1" i="1" baseline="-25000" dirty="0">
                <a:latin typeface="Calibri" panose="020F0502020204030204" pitchFamily="34" charset="0"/>
                <a:cs typeface="Calibri" panose="020F0502020204030204" pitchFamily="34" charset="0"/>
              </a:rPr>
              <a:t>L</a:t>
            </a:r>
            <a:r>
              <a:rPr lang="en-US" sz="2000" dirty="0">
                <a:latin typeface="Calibri" panose="020F0502020204030204" pitchFamily="34" charset="0"/>
                <a:cs typeface="Calibri" panose="020F0502020204030204" pitchFamily="34" charset="0"/>
              </a:rPr>
              <a:t> </a:t>
            </a:r>
            <a:r>
              <a:rPr lang="en-US" sz="1600" dirty="0">
                <a:latin typeface="Calibri" panose="020F0502020204030204" pitchFamily="34" charset="0"/>
                <a:cs typeface="Calibri" panose="020F0502020204030204" pitchFamily="34" charset="0"/>
              </a:rPr>
              <a:t>at all ports &amp; </a:t>
            </a:r>
            <a:r>
              <a:rPr lang="en-US" sz="1700" b="1" i="1" dirty="0">
                <a:latin typeface="Calibri" panose="020F0502020204030204" pitchFamily="34" charset="0"/>
                <a:cs typeface="Calibri" panose="020F0502020204030204" pitchFamily="34" charset="0"/>
              </a:rPr>
              <a:t>a</a:t>
            </a:r>
            <a:r>
              <a:rPr lang="en-US" sz="1700" b="1" i="1" baseline="-25000" dirty="0">
                <a:latin typeface="Calibri" panose="020F0502020204030204" pitchFamily="34" charset="0"/>
                <a:cs typeface="Calibri" panose="020F0502020204030204" pitchFamily="34" charset="0"/>
              </a:rPr>
              <a:t>2</a:t>
            </a:r>
            <a:r>
              <a:rPr lang="en-US" sz="1700" b="1" i="1" dirty="0">
                <a:latin typeface="Calibri" panose="020F0502020204030204" pitchFamily="34" charset="0"/>
                <a:cs typeface="Calibri" panose="020F0502020204030204" pitchFamily="34" charset="0"/>
              </a:rPr>
              <a:t>=0</a:t>
            </a:r>
            <a:r>
              <a:rPr lang="en-US" sz="1700" dirty="0">
                <a:latin typeface="Calibri" panose="020F0502020204030204" pitchFamily="34" charset="0"/>
                <a:cs typeface="Calibri" panose="020F0502020204030204" pitchFamily="34" charset="0"/>
              </a:rPr>
              <a:t> </a:t>
            </a:r>
            <a:r>
              <a:rPr lang="en-US" sz="1600" dirty="0">
                <a:latin typeface="Calibri" panose="020F0502020204030204" pitchFamily="34" charset="0"/>
                <a:cs typeface="Calibri" panose="020F0502020204030204" pitchFamily="34" charset="0"/>
              </a:rPr>
              <a:t>(no output reflection):</a:t>
            </a:r>
          </a:p>
          <a:p>
            <a:pPr algn="l">
              <a:spcBef>
                <a:spcPts val="200"/>
              </a:spcBef>
            </a:pPr>
            <a:r>
              <a:rPr lang="en-US" sz="1600" b="1" dirty="0">
                <a:latin typeface="Calibri" panose="020F0502020204030204" pitchFamily="34" charset="0"/>
                <a:cs typeface="Calibri" panose="020F0502020204030204" pitchFamily="34" charset="0"/>
              </a:rPr>
              <a:t>Gain: </a:t>
            </a:r>
            <a:r>
              <a:rPr lang="en-US" sz="2400" b="1" i="1" dirty="0" err="1">
                <a:latin typeface="Calibri" panose="020F0502020204030204" pitchFamily="34" charset="0"/>
                <a:cs typeface="Calibri" panose="020F0502020204030204" pitchFamily="34" charset="0"/>
              </a:rPr>
              <a:t>U</a:t>
            </a:r>
            <a:r>
              <a:rPr lang="en-US" sz="2400" b="1" i="1" baseline="-25000" dirty="0" err="1">
                <a:latin typeface="Calibri" panose="020F0502020204030204" pitchFamily="34" charset="0"/>
                <a:cs typeface="Calibri" panose="020F0502020204030204" pitchFamily="34" charset="0"/>
              </a:rPr>
              <a:t>thru</a:t>
            </a:r>
            <a:r>
              <a:rPr lang="en-US" sz="2400" b="1" i="1" baseline="-25000" dirty="0">
                <a:latin typeface="Calibri" panose="020F0502020204030204" pitchFamily="34" charset="0"/>
                <a:cs typeface="Calibri" panose="020F0502020204030204" pitchFamily="34" charset="0"/>
              </a:rPr>
              <a:t> </a:t>
            </a:r>
            <a:r>
              <a:rPr lang="en-US" sz="2400" b="1" i="1" dirty="0">
                <a:latin typeface="Calibri" panose="020F0502020204030204" pitchFamily="34" charset="0"/>
                <a:cs typeface="Calibri" panose="020F0502020204030204" pitchFamily="34" charset="0"/>
              </a:rPr>
              <a:t>/ </a:t>
            </a:r>
            <a:r>
              <a:rPr lang="en-US" sz="2400" b="1" i="1" dirty="0" err="1">
                <a:latin typeface="Calibri" panose="020F0502020204030204" pitchFamily="34" charset="0"/>
                <a:cs typeface="Calibri" panose="020F0502020204030204" pitchFamily="34" charset="0"/>
              </a:rPr>
              <a:t>U</a:t>
            </a:r>
            <a:r>
              <a:rPr lang="en-US" sz="2400" b="1" i="1" baseline="-25000" dirty="0" err="1">
                <a:latin typeface="Calibri" panose="020F0502020204030204" pitchFamily="34" charset="0"/>
                <a:cs typeface="Calibri" panose="020F0502020204030204" pitchFamily="34" charset="0"/>
              </a:rPr>
              <a:t>scan</a:t>
            </a:r>
            <a:r>
              <a:rPr lang="en-US" sz="2400" b="1" i="1" dirty="0">
                <a:latin typeface="Calibri" panose="020F0502020204030204" pitchFamily="34" charset="0"/>
                <a:cs typeface="Calibri" panose="020F0502020204030204" pitchFamily="34" charset="0"/>
              </a:rPr>
              <a:t> </a:t>
            </a:r>
            <a:r>
              <a:rPr lang="en-US" sz="2400" b="1" dirty="0">
                <a:latin typeface="Calibri" panose="020F0502020204030204" pitchFamily="34" charset="0"/>
                <a:cs typeface="Calibri" panose="020F0502020204030204" pitchFamily="34" charset="0"/>
                <a:sym typeface="Symbol"/>
              </a:rPr>
              <a:t>=</a:t>
            </a:r>
            <a:r>
              <a:rPr lang="en-US" sz="2400" b="1" i="1" dirty="0">
                <a:latin typeface="Calibri" panose="020F0502020204030204" pitchFamily="34" charset="0"/>
                <a:cs typeface="Calibri" panose="020F0502020204030204" pitchFamily="34" charset="0"/>
              </a:rPr>
              <a:t> b</a:t>
            </a:r>
            <a:r>
              <a:rPr lang="en-US" sz="2400" b="1" i="1" baseline="-25000" dirty="0">
                <a:latin typeface="Calibri" panose="020F0502020204030204" pitchFamily="34" charset="0"/>
                <a:cs typeface="Calibri" panose="020F0502020204030204" pitchFamily="34" charset="0"/>
              </a:rPr>
              <a:t>2 </a:t>
            </a:r>
            <a:r>
              <a:rPr lang="en-US" sz="2400" b="1" i="1" dirty="0">
                <a:latin typeface="Calibri" panose="020F0502020204030204" pitchFamily="34" charset="0"/>
                <a:cs typeface="Calibri" panose="020F0502020204030204" pitchFamily="34" charset="0"/>
              </a:rPr>
              <a:t>/a</a:t>
            </a:r>
            <a:r>
              <a:rPr lang="en-US" sz="2400" b="1" i="1" baseline="-25000" dirty="0">
                <a:latin typeface="Calibri" panose="020F0502020204030204" pitchFamily="34" charset="0"/>
                <a:cs typeface="Calibri" panose="020F0502020204030204" pitchFamily="34" charset="0"/>
              </a:rPr>
              <a:t>1 </a:t>
            </a:r>
            <a:r>
              <a:rPr lang="en-US" sz="2400" b="1" i="1" dirty="0">
                <a:latin typeface="Calibri" panose="020F0502020204030204" pitchFamily="34" charset="0"/>
                <a:cs typeface="Calibri" panose="020F0502020204030204" pitchFamily="34" charset="0"/>
              </a:rPr>
              <a:t>= S</a:t>
            </a:r>
            <a:r>
              <a:rPr lang="en-US" sz="2400" b="1" i="1" baseline="-25000" dirty="0">
                <a:latin typeface="Calibri" panose="020F0502020204030204" pitchFamily="34" charset="0"/>
                <a:cs typeface="Calibri" panose="020F0502020204030204" pitchFamily="34" charset="0"/>
              </a:rPr>
              <a:t>21</a:t>
            </a:r>
            <a:endParaRPr lang="en-US" sz="2400" b="1" i="1" dirty="0">
              <a:latin typeface="Calibri" panose="020F0502020204030204" pitchFamily="34" charset="0"/>
              <a:cs typeface="Calibri" panose="020F0502020204030204" pitchFamily="34" charset="0"/>
            </a:endParaRPr>
          </a:p>
          <a:p>
            <a:pPr algn="l">
              <a:spcBef>
                <a:spcPts val="200"/>
              </a:spcBef>
            </a:pPr>
            <a:r>
              <a:rPr lang="en-US" sz="1600" b="1" dirty="0">
                <a:latin typeface="Calibri" panose="020F0502020204030204" pitchFamily="34" charset="0"/>
                <a:cs typeface="Calibri" panose="020F0502020204030204" pitchFamily="34" charset="0"/>
              </a:rPr>
              <a:t>Input reflection: </a:t>
            </a:r>
            <a:r>
              <a:rPr lang="en-US" sz="2400" b="1" i="1" dirty="0" err="1">
                <a:latin typeface="Calibri" panose="020F0502020204030204" pitchFamily="34" charset="0"/>
                <a:cs typeface="Calibri" panose="020F0502020204030204" pitchFamily="34" charset="0"/>
              </a:rPr>
              <a:t>U</a:t>
            </a:r>
            <a:r>
              <a:rPr lang="en-US" sz="2400" b="1" i="1" baseline="-25000" dirty="0" err="1">
                <a:latin typeface="Calibri" panose="020F0502020204030204" pitchFamily="34" charset="0"/>
                <a:cs typeface="Calibri" panose="020F0502020204030204" pitchFamily="34" charset="0"/>
              </a:rPr>
              <a:t>refl</a:t>
            </a:r>
            <a:r>
              <a:rPr lang="en-US" sz="2400" b="1" i="1" baseline="-25000" dirty="0">
                <a:latin typeface="Calibri" panose="020F0502020204030204" pitchFamily="34" charset="0"/>
                <a:cs typeface="Calibri" panose="020F0502020204030204" pitchFamily="34" charset="0"/>
              </a:rPr>
              <a:t> </a:t>
            </a:r>
            <a:r>
              <a:rPr lang="en-US" sz="2400" b="1" i="1" dirty="0">
                <a:latin typeface="Calibri" panose="020F0502020204030204" pitchFamily="34" charset="0"/>
                <a:cs typeface="Calibri" panose="020F0502020204030204" pitchFamily="34" charset="0"/>
              </a:rPr>
              <a:t>/ </a:t>
            </a:r>
            <a:r>
              <a:rPr lang="en-US" sz="2400" b="1" i="1" dirty="0" err="1">
                <a:latin typeface="Calibri" panose="020F0502020204030204" pitchFamily="34" charset="0"/>
                <a:cs typeface="Calibri" panose="020F0502020204030204" pitchFamily="34" charset="0"/>
              </a:rPr>
              <a:t>U</a:t>
            </a:r>
            <a:r>
              <a:rPr lang="en-US" sz="2400" b="1" i="1" baseline="-25000" dirty="0" err="1">
                <a:latin typeface="Calibri" panose="020F0502020204030204" pitchFamily="34" charset="0"/>
                <a:cs typeface="Calibri" panose="020F0502020204030204" pitchFamily="34" charset="0"/>
              </a:rPr>
              <a:t>scan</a:t>
            </a:r>
            <a:r>
              <a:rPr lang="en-US" sz="2400" b="1" i="1" dirty="0">
                <a:latin typeface="Calibri" panose="020F0502020204030204" pitchFamily="34" charset="0"/>
                <a:cs typeface="Calibri" panose="020F0502020204030204" pitchFamily="34" charset="0"/>
              </a:rPr>
              <a:t> </a:t>
            </a:r>
            <a:r>
              <a:rPr lang="en-US" sz="2400" b="1" dirty="0">
                <a:latin typeface="Calibri" panose="020F0502020204030204" pitchFamily="34" charset="0"/>
                <a:cs typeface="Calibri" panose="020F0502020204030204" pitchFamily="34" charset="0"/>
                <a:sym typeface="Symbol"/>
              </a:rPr>
              <a:t>=</a:t>
            </a:r>
            <a:r>
              <a:rPr lang="en-US" sz="2400" b="1" i="1" dirty="0">
                <a:latin typeface="Calibri" panose="020F0502020204030204" pitchFamily="34" charset="0"/>
                <a:cs typeface="Calibri" panose="020F0502020204030204" pitchFamily="34" charset="0"/>
              </a:rPr>
              <a:t> b</a:t>
            </a:r>
            <a:r>
              <a:rPr lang="en-US" sz="2400" b="1" i="1" baseline="-25000" dirty="0">
                <a:latin typeface="Calibri" panose="020F0502020204030204" pitchFamily="34" charset="0"/>
                <a:cs typeface="Calibri" panose="020F0502020204030204" pitchFamily="34" charset="0"/>
              </a:rPr>
              <a:t>1 </a:t>
            </a:r>
            <a:r>
              <a:rPr lang="en-US" sz="2400" b="1" i="1" dirty="0">
                <a:latin typeface="Calibri" panose="020F0502020204030204" pitchFamily="34" charset="0"/>
                <a:cs typeface="Calibri" panose="020F0502020204030204" pitchFamily="34" charset="0"/>
              </a:rPr>
              <a:t>/a</a:t>
            </a:r>
            <a:r>
              <a:rPr lang="en-US" sz="2400" b="1" i="1" baseline="-25000" dirty="0">
                <a:latin typeface="Calibri" panose="020F0502020204030204" pitchFamily="34" charset="0"/>
                <a:cs typeface="Calibri" panose="020F0502020204030204" pitchFamily="34" charset="0"/>
              </a:rPr>
              <a:t>1 </a:t>
            </a:r>
            <a:r>
              <a:rPr lang="en-US" sz="2400" b="1" i="1" dirty="0">
                <a:latin typeface="Calibri" panose="020F0502020204030204" pitchFamily="34" charset="0"/>
                <a:cs typeface="Calibri" panose="020F0502020204030204" pitchFamily="34" charset="0"/>
              </a:rPr>
              <a:t>= S</a:t>
            </a:r>
            <a:r>
              <a:rPr lang="en-US" sz="2400" b="1" i="1" baseline="-25000" dirty="0">
                <a:latin typeface="Calibri" panose="020F0502020204030204" pitchFamily="34" charset="0"/>
                <a:cs typeface="Calibri" panose="020F0502020204030204" pitchFamily="34" charset="0"/>
              </a:rPr>
              <a:t>11</a:t>
            </a:r>
          </a:p>
          <a:p>
            <a:pPr algn="l">
              <a:spcBef>
                <a:spcPts val="200"/>
              </a:spcBef>
            </a:pPr>
            <a:r>
              <a:rPr lang="en-US" sz="1600" dirty="0">
                <a:latin typeface="Calibri" panose="020F0502020204030204" pitchFamily="34" charset="0"/>
                <a:cs typeface="Calibri" panose="020F0502020204030204" pitchFamily="34" charset="0"/>
              </a:rPr>
              <a:t>concerning amplitude and phase (after calibration)</a:t>
            </a:r>
          </a:p>
        </p:txBody>
      </p:sp>
      <p:grpSp>
        <p:nvGrpSpPr>
          <p:cNvPr id="76" name="Gruppieren 75"/>
          <p:cNvGrpSpPr/>
          <p:nvPr/>
        </p:nvGrpSpPr>
        <p:grpSpPr>
          <a:xfrm>
            <a:off x="4613430" y="4215106"/>
            <a:ext cx="4469776" cy="1855330"/>
            <a:chOff x="4613431" y="4551511"/>
            <a:chExt cx="4469776" cy="1855330"/>
          </a:xfrm>
        </p:grpSpPr>
        <p:sp>
          <p:nvSpPr>
            <p:cNvPr id="40968" name="Rectangle 7"/>
            <p:cNvSpPr>
              <a:spLocks noChangeArrowheads="1"/>
            </p:cNvSpPr>
            <p:nvPr/>
          </p:nvSpPr>
          <p:spPr bwMode="auto">
            <a:xfrm>
              <a:off x="8230567" y="5494338"/>
              <a:ext cx="811213" cy="658812"/>
            </a:xfrm>
            <a:prstGeom prst="rect">
              <a:avLst/>
            </a:prstGeom>
            <a:solidFill>
              <a:schemeClr val="bg1"/>
            </a:solidFill>
            <a:ln>
              <a:noFill/>
            </a:ln>
            <a:effectLst/>
            <a:extLs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de-DE">
                <a:solidFill>
                  <a:srgbClr val="000000"/>
                </a:solidFill>
              </a:endParaRPr>
            </a:p>
          </p:txBody>
        </p:sp>
        <p:cxnSp>
          <p:nvCxnSpPr>
            <p:cNvPr id="36" name="Gerade Verbindung 35"/>
            <p:cNvCxnSpPr>
              <a:endCxn id="94" idx="2"/>
            </p:cNvCxnSpPr>
            <p:nvPr/>
          </p:nvCxnSpPr>
          <p:spPr bwMode="auto">
            <a:xfrm flipV="1">
              <a:off x="5422375" y="5304618"/>
              <a:ext cx="2892850" cy="12811"/>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Gerade Verbindung mit Pfeil 39"/>
            <p:cNvCxnSpPr/>
            <p:nvPr/>
          </p:nvCxnSpPr>
          <p:spPr bwMode="auto">
            <a:xfrm flipV="1">
              <a:off x="7365117" y="5470737"/>
              <a:ext cx="0" cy="380199"/>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 name="Ellipse 41"/>
            <p:cNvSpPr/>
            <p:nvPr/>
          </p:nvSpPr>
          <p:spPr bwMode="auto">
            <a:xfrm>
              <a:off x="6299001" y="5245421"/>
              <a:ext cx="144016" cy="186407"/>
            </a:xfrm>
            <a:prstGeom prst="ellipse">
              <a:avLst/>
            </a:prstGeom>
            <a:solidFill>
              <a:srgbClr val="3333CC"/>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90" name="Ellipse 89"/>
            <p:cNvSpPr/>
            <p:nvPr/>
          </p:nvSpPr>
          <p:spPr bwMode="auto">
            <a:xfrm>
              <a:off x="5290889" y="5245421"/>
              <a:ext cx="144016" cy="186407"/>
            </a:xfrm>
            <a:prstGeom prst="ellipse">
              <a:avLst/>
            </a:prstGeom>
            <a:noFill/>
            <a:ln w="317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93" name="Ellipse 92"/>
            <p:cNvSpPr/>
            <p:nvPr/>
          </p:nvSpPr>
          <p:spPr bwMode="auto">
            <a:xfrm>
              <a:off x="8315225" y="5954101"/>
              <a:ext cx="144016" cy="186407"/>
            </a:xfrm>
            <a:prstGeom prst="ellipse">
              <a:avLst/>
            </a:prstGeom>
            <a:noFill/>
            <a:ln w="317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94" name="Ellipse 93"/>
            <p:cNvSpPr/>
            <p:nvPr/>
          </p:nvSpPr>
          <p:spPr bwMode="auto">
            <a:xfrm>
              <a:off x="8315225" y="5211414"/>
              <a:ext cx="144016" cy="186407"/>
            </a:xfrm>
            <a:prstGeom prst="ellipse">
              <a:avLst/>
            </a:prstGeom>
            <a:noFill/>
            <a:ln w="317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95" name="Ellipse 94"/>
            <p:cNvSpPr/>
            <p:nvPr/>
          </p:nvSpPr>
          <p:spPr bwMode="auto">
            <a:xfrm>
              <a:off x="5290889" y="5965501"/>
              <a:ext cx="144016" cy="186407"/>
            </a:xfrm>
            <a:prstGeom prst="ellipse">
              <a:avLst/>
            </a:prstGeom>
            <a:noFill/>
            <a:ln w="3175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97" name="Ellipse 96"/>
            <p:cNvSpPr/>
            <p:nvPr/>
          </p:nvSpPr>
          <p:spPr bwMode="auto">
            <a:xfrm>
              <a:off x="7293109" y="5224857"/>
              <a:ext cx="144016" cy="186407"/>
            </a:xfrm>
            <a:prstGeom prst="ellipse">
              <a:avLst/>
            </a:prstGeom>
            <a:solidFill>
              <a:srgbClr val="3333CC"/>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98" name="Ellipse 97"/>
            <p:cNvSpPr/>
            <p:nvPr/>
          </p:nvSpPr>
          <p:spPr bwMode="auto">
            <a:xfrm>
              <a:off x="7309680" y="5935811"/>
              <a:ext cx="144016" cy="186407"/>
            </a:xfrm>
            <a:prstGeom prst="ellipse">
              <a:avLst/>
            </a:prstGeom>
            <a:solidFill>
              <a:srgbClr val="3333CC"/>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99" name="Ellipse 98"/>
            <p:cNvSpPr/>
            <p:nvPr/>
          </p:nvSpPr>
          <p:spPr bwMode="auto">
            <a:xfrm>
              <a:off x="6307385" y="5942606"/>
              <a:ext cx="144016" cy="186407"/>
            </a:xfrm>
            <a:prstGeom prst="ellipse">
              <a:avLst/>
            </a:prstGeom>
            <a:solidFill>
              <a:srgbClr val="3333CC"/>
            </a:solidFill>
            <a:ln w="317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101" name="Gerade Verbindung mit Pfeil 100"/>
            <p:cNvCxnSpPr/>
            <p:nvPr/>
          </p:nvCxnSpPr>
          <p:spPr bwMode="auto">
            <a:xfrm>
              <a:off x="6371009" y="5470737"/>
              <a:ext cx="0" cy="369332"/>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 name="Gerade Verbindung 101"/>
            <p:cNvCxnSpPr/>
            <p:nvPr/>
          </p:nvCxnSpPr>
          <p:spPr bwMode="auto">
            <a:xfrm flipV="1">
              <a:off x="5443357" y="6047325"/>
              <a:ext cx="2892850" cy="12811"/>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3" name="Textfeld 102"/>
            <p:cNvSpPr txBox="1"/>
            <p:nvPr/>
          </p:nvSpPr>
          <p:spPr>
            <a:xfrm>
              <a:off x="4613431" y="4839543"/>
              <a:ext cx="1500710" cy="369332"/>
            </a:xfrm>
            <a:prstGeom prst="rect">
              <a:avLst/>
            </a:prstGeom>
            <a:noFill/>
          </p:spPr>
          <p:txBody>
            <a:bodyPr wrap="square" rtlCol="0">
              <a:spAutoFit/>
            </a:bodyPr>
            <a:lstStyle/>
            <a:p>
              <a:pPr algn="r"/>
              <a:r>
                <a:rPr lang="en-US" b="1" i="1" dirty="0">
                  <a:solidFill>
                    <a:srgbClr val="3333CC"/>
                  </a:solidFill>
                  <a:sym typeface="Symbol"/>
                </a:rPr>
                <a:t></a:t>
              </a:r>
              <a:r>
                <a:rPr lang="en-US" b="1" i="1" dirty="0">
                  <a:solidFill>
                    <a:srgbClr val="3333CC"/>
                  </a:solidFill>
                  <a:latin typeface="Calibri" panose="020F0502020204030204" pitchFamily="34" charset="0"/>
                  <a:cs typeface="Calibri" panose="020F0502020204030204" pitchFamily="34" charset="0"/>
                  <a:sym typeface="Symbol"/>
                </a:rPr>
                <a:t>Z</a:t>
              </a:r>
              <a:r>
                <a:rPr lang="en-US" b="1" i="1" baseline="-25000" dirty="0">
                  <a:solidFill>
                    <a:srgbClr val="3333CC"/>
                  </a:solidFill>
                  <a:latin typeface="Calibri" panose="020F0502020204030204" pitchFamily="34" charset="0"/>
                  <a:cs typeface="Calibri" panose="020F0502020204030204" pitchFamily="34" charset="0"/>
                  <a:sym typeface="Symbol"/>
                </a:rPr>
                <a:t>L</a:t>
              </a:r>
              <a:r>
                <a:rPr lang="en-US" b="1" i="1" dirty="0">
                  <a:solidFill>
                    <a:srgbClr val="3333CC"/>
                  </a:solidFill>
                  <a:latin typeface="Calibri" panose="020F0502020204030204" pitchFamily="34" charset="0"/>
                  <a:cs typeface="Calibri" panose="020F0502020204030204" pitchFamily="34" charset="0"/>
                  <a:sym typeface="Symbol"/>
                </a:rPr>
                <a:t></a:t>
              </a:r>
              <a:r>
                <a:rPr lang="en-US" b="1" i="1" dirty="0">
                  <a:solidFill>
                    <a:srgbClr val="3333CC"/>
                  </a:solidFill>
                  <a:latin typeface="Calibri" panose="020F0502020204030204" pitchFamily="34" charset="0"/>
                  <a:cs typeface="Calibri" panose="020F0502020204030204" pitchFamily="34" charset="0"/>
                </a:rPr>
                <a:t>U</a:t>
              </a:r>
              <a:r>
                <a:rPr lang="en-US" b="1" i="1" baseline="-25000" dirty="0">
                  <a:solidFill>
                    <a:srgbClr val="3333CC"/>
                  </a:solidFill>
                  <a:latin typeface="Calibri" panose="020F0502020204030204" pitchFamily="34" charset="0"/>
                  <a:cs typeface="Calibri" panose="020F0502020204030204" pitchFamily="34" charset="0"/>
                </a:rPr>
                <a:t>scan</a:t>
              </a:r>
              <a:r>
                <a:rPr lang="en-US" b="1" i="1" dirty="0">
                  <a:solidFill>
                    <a:srgbClr val="3333CC"/>
                  </a:solidFill>
                  <a:latin typeface="Calibri" panose="020F0502020204030204" pitchFamily="34" charset="0"/>
                  <a:cs typeface="Calibri" panose="020F0502020204030204" pitchFamily="34" charset="0"/>
                </a:rPr>
                <a:t>=a</a:t>
              </a:r>
              <a:r>
                <a:rPr lang="en-US" b="1" i="1" baseline="-25000" dirty="0">
                  <a:solidFill>
                    <a:srgbClr val="3333CC"/>
                  </a:solidFill>
                  <a:latin typeface="Calibri" panose="020F0502020204030204" pitchFamily="34" charset="0"/>
                  <a:cs typeface="Calibri" panose="020F0502020204030204" pitchFamily="34" charset="0"/>
                </a:rPr>
                <a:t>1</a:t>
              </a:r>
              <a:r>
                <a:rPr lang="en-US" b="1" i="1" dirty="0">
                  <a:latin typeface="Calibri" panose="020F0502020204030204" pitchFamily="34" charset="0"/>
                  <a:cs typeface="Calibri" panose="020F0502020204030204" pitchFamily="34" charset="0"/>
                </a:rPr>
                <a:t> </a:t>
              </a:r>
            </a:p>
          </p:txBody>
        </p:sp>
        <p:sp>
          <p:nvSpPr>
            <p:cNvPr id="104" name="Textfeld 103"/>
            <p:cNvSpPr txBox="1"/>
            <p:nvPr/>
          </p:nvSpPr>
          <p:spPr>
            <a:xfrm>
              <a:off x="7539808" y="4839543"/>
              <a:ext cx="1501972" cy="369332"/>
            </a:xfrm>
            <a:prstGeom prst="rect">
              <a:avLst/>
            </a:prstGeom>
            <a:noFill/>
          </p:spPr>
          <p:txBody>
            <a:bodyPr wrap="square" rtlCol="0">
              <a:spAutoFit/>
            </a:bodyPr>
            <a:lstStyle/>
            <a:p>
              <a:r>
                <a:rPr lang="en-US" b="1" i="1" dirty="0">
                  <a:solidFill>
                    <a:srgbClr val="CC3399"/>
                  </a:solidFill>
                  <a:latin typeface="Calibri" panose="020F0502020204030204" pitchFamily="34" charset="0"/>
                  <a:cs typeface="Calibri" panose="020F0502020204030204" pitchFamily="34" charset="0"/>
                </a:rPr>
                <a:t>b</a:t>
              </a:r>
              <a:r>
                <a:rPr lang="en-US" b="1" i="1" baseline="-25000" dirty="0">
                  <a:solidFill>
                    <a:srgbClr val="CC3399"/>
                  </a:solidFill>
                  <a:latin typeface="Calibri" panose="020F0502020204030204" pitchFamily="34" charset="0"/>
                  <a:cs typeface="Calibri" panose="020F0502020204030204" pitchFamily="34" charset="0"/>
                </a:rPr>
                <a:t>2</a:t>
              </a:r>
              <a:r>
                <a:rPr lang="en-US" b="1" i="1" dirty="0">
                  <a:solidFill>
                    <a:srgbClr val="CC3399"/>
                  </a:solidFill>
                  <a:latin typeface="Calibri" panose="020F0502020204030204" pitchFamily="34" charset="0"/>
                  <a:cs typeface="Calibri" panose="020F0502020204030204" pitchFamily="34" charset="0"/>
                </a:rPr>
                <a:t>=</a:t>
              </a:r>
              <a:r>
                <a:rPr lang="en-US" b="1" i="1" dirty="0">
                  <a:solidFill>
                    <a:srgbClr val="CC3399"/>
                  </a:solidFill>
                  <a:latin typeface="Calibri" panose="020F0502020204030204" pitchFamily="34" charset="0"/>
                  <a:cs typeface="Calibri" panose="020F0502020204030204" pitchFamily="34" charset="0"/>
                  <a:sym typeface="Symbol"/>
                </a:rPr>
                <a:t>Z</a:t>
              </a:r>
              <a:r>
                <a:rPr lang="en-US" b="1" i="1" baseline="-25000" dirty="0">
                  <a:solidFill>
                    <a:srgbClr val="CC3399"/>
                  </a:solidFill>
                  <a:latin typeface="Calibri" panose="020F0502020204030204" pitchFamily="34" charset="0"/>
                  <a:cs typeface="Calibri" panose="020F0502020204030204" pitchFamily="34" charset="0"/>
                  <a:sym typeface="Symbol"/>
                </a:rPr>
                <a:t>L</a:t>
              </a:r>
              <a:r>
                <a:rPr lang="en-US" b="1" i="1" dirty="0">
                  <a:solidFill>
                    <a:srgbClr val="CC3399"/>
                  </a:solidFill>
                  <a:latin typeface="Calibri" panose="020F0502020204030204" pitchFamily="34" charset="0"/>
                  <a:cs typeface="Calibri" panose="020F0502020204030204" pitchFamily="34" charset="0"/>
                  <a:sym typeface="Symbol"/>
                </a:rPr>
                <a:t> </a:t>
              </a:r>
              <a:r>
                <a:rPr lang="en-US" b="1" i="1" dirty="0" err="1">
                  <a:solidFill>
                    <a:srgbClr val="CC3399"/>
                  </a:solidFill>
                  <a:latin typeface="Calibri" panose="020F0502020204030204" pitchFamily="34" charset="0"/>
                  <a:cs typeface="Calibri" panose="020F0502020204030204" pitchFamily="34" charset="0"/>
                </a:rPr>
                <a:t>U</a:t>
              </a:r>
              <a:r>
                <a:rPr lang="en-US" b="1" i="1" baseline="-25000" dirty="0" err="1">
                  <a:solidFill>
                    <a:srgbClr val="CC3399"/>
                  </a:solidFill>
                  <a:latin typeface="Calibri" panose="020F0502020204030204" pitchFamily="34" charset="0"/>
                  <a:cs typeface="Calibri" panose="020F0502020204030204" pitchFamily="34" charset="0"/>
                </a:rPr>
                <a:t>thru</a:t>
              </a:r>
              <a:r>
                <a:rPr lang="en-US" b="1" i="1" dirty="0">
                  <a:latin typeface="Calibri" panose="020F0502020204030204" pitchFamily="34" charset="0"/>
                  <a:cs typeface="Calibri" panose="020F0502020204030204" pitchFamily="34" charset="0"/>
                </a:rPr>
                <a:t> </a:t>
              </a:r>
            </a:p>
          </p:txBody>
        </p:sp>
        <p:sp>
          <p:nvSpPr>
            <p:cNvPr id="105" name="Textfeld 104"/>
            <p:cNvSpPr txBox="1"/>
            <p:nvPr/>
          </p:nvSpPr>
          <p:spPr>
            <a:xfrm>
              <a:off x="4787352" y="5605461"/>
              <a:ext cx="1335466" cy="369332"/>
            </a:xfrm>
            <a:prstGeom prst="rect">
              <a:avLst/>
            </a:prstGeom>
            <a:noFill/>
          </p:spPr>
          <p:txBody>
            <a:bodyPr wrap="square" rtlCol="0">
              <a:spAutoFit/>
            </a:bodyPr>
            <a:lstStyle/>
            <a:p>
              <a:pPr algn="r"/>
              <a:r>
                <a:rPr lang="en-US" b="1" i="1" dirty="0">
                  <a:solidFill>
                    <a:srgbClr val="339933"/>
                  </a:solidFill>
                  <a:sym typeface="Symbol"/>
                </a:rPr>
                <a:t></a:t>
              </a:r>
              <a:r>
                <a:rPr lang="en-US" b="1" i="1" dirty="0" err="1">
                  <a:solidFill>
                    <a:srgbClr val="339933"/>
                  </a:solidFill>
                  <a:latin typeface="Calibri" panose="020F0502020204030204" pitchFamily="34" charset="0"/>
                  <a:cs typeface="Calibri" panose="020F0502020204030204" pitchFamily="34" charset="0"/>
                  <a:sym typeface="Symbol"/>
                </a:rPr>
                <a:t>Z</a:t>
              </a:r>
              <a:r>
                <a:rPr lang="en-US" b="1" i="1" baseline="-25000" dirty="0" err="1">
                  <a:solidFill>
                    <a:srgbClr val="339933"/>
                  </a:solidFill>
                  <a:latin typeface="Calibri" panose="020F0502020204030204" pitchFamily="34" charset="0"/>
                  <a:cs typeface="Calibri" panose="020F0502020204030204" pitchFamily="34" charset="0"/>
                  <a:sym typeface="Symbol"/>
                </a:rPr>
                <a:t>L</a:t>
              </a:r>
              <a:r>
                <a:rPr lang="en-US" b="1" i="1" dirty="0" err="1">
                  <a:solidFill>
                    <a:srgbClr val="339933"/>
                  </a:solidFill>
                  <a:latin typeface="Calibri" panose="020F0502020204030204" pitchFamily="34" charset="0"/>
                  <a:cs typeface="Calibri" panose="020F0502020204030204" pitchFamily="34" charset="0"/>
                  <a:sym typeface="Symbol"/>
                </a:rPr>
                <a:t></a:t>
              </a:r>
              <a:r>
                <a:rPr lang="en-US" b="1" i="1" dirty="0" err="1">
                  <a:solidFill>
                    <a:srgbClr val="339933"/>
                  </a:solidFill>
                  <a:latin typeface="Calibri" panose="020F0502020204030204" pitchFamily="34" charset="0"/>
                  <a:cs typeface="Calibri" panose="020F0502020204030204" pitchFamily="34" charset="0"/>
                </a:rPr>
                <a:t>U</a:t>
              </a:r>
              <a:r>
                <a:rPr lang="en-US" b="1" i="1" baseline="-25000" dirty="0" err="1">
                  <a:solidFill>
                    <a:srgbClr val="339933"/>
                  </a:solidFill>
                  <a:latin typeface="Calibri" panose="020F0502020204030204" pitchFamily="34" charset="0"/>
                  <a:cs typeface="Calibri" panose="020F0502020204030204" pitchFamily="34" charset="0"/>
                </a:rPr>
                <a:t>refl</a:t>
              </a:r>
              <a:r>
                <a:rPr lang="en-US" b="1" i="1" dirty="0">
                  <a:solidFill>
                    <a:srgbClr val="339933"/>
                  </a:solidFill>
                  <a:latin typeface="Calibri" panose="020F0502020204030204" pitchFamily="34" charset="0"/>
                  <a:cs typeface="Calibri" panose="020F0502020204030204" pitchFamily="34" charset="0"/>
                </a:rPr>
                <a:t>=b</a:t>
              </a:r>
              <a:r>
                <a:rPr lang="en-US" b="1" i="1" baseline="-25000" dirty="0">
                  <a:solidFill>
                    <a:srgbClr val="339933"/>
                  </a:solidFill>
                  <a:latin typeface="Calibri" panose="020F0502020204030204" pitchFamily="34" charset="0"/>
                  <a:cs typeface="Calibri" panose="020F0502020204030204" pitchFamily="34" charset="0"/>
                </a:rPr>
                <a:t>1</a:t>
              </a:r>
            </a:p>
          </p:txBody>
        </p:sp>
        <p:cxnSp>
          <p:nvCxnSpPr>
            <p:cNvPr id="106" name="Gerade Verbindung mit Pfeil 105"/>
            <p:cNvCxnSpPr/>
            <p:nvPr/>
          </p:nvCxnSpPr>
          <p:spPr bwMode="auto">
            <a:xfrm flipV="1">
              <a:off x="8546433" y="5304618"/>
              <a:ext cx="416864" cy="13442"/>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9" name="Gerade Verbindung mit Pfeil 108"/>
            <p:cNvCxnSpPr/>
            <p:nvPr/>
          </p:nvCxnSpPr>
          <p:spPr bwMode="auto">
            <a:xfrm>
              <a:off x="4788024" y="5304617"/>
              <a:ext cx="408338" cy="0"/>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0" name="Gerade Verbindung mit Pfeil 109"/>
            <p:cNvCxnSpPr/>
            <p:nvPr/>
          </p:nvCxnSpPr>
          <p:spPr bwMode="auto">
            <a:xfrm flipH="1">
              <a:off x="8546433" y="6053730"/>
              <a:ext cx="416864" cy="6406"/>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4" name="Gerade Verbindung mit Pfeil 123"/>
            <p:cNvCxnSpPr/>
            <p:nvPr/>
          </p:nvCxnSpPr>
          <p:spPr bwMode="auto">
            <a:xfrm flipH="1" flipV="1">
              <a:off x="4788024" y="6047304"/>
              <a:ext cx="408338" cy="1"/>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7" name="Textfeld 126"/>
            <p:cNvSpPr txBox="1"/>
            <p:nvPr/>
          </p:nvSpPr>
          <p:spPr>
            <a:xfrm>
              <a:off x="7598496" y="5642133"/>
              <a:ext cx="415601" cy="369332"/>
            </a:xfrm>
            <a:prstGeom prst="rect">
              <a:avLst/>
            </a:prstGeom>
            <a:noFill/>
          </p:spPr>
          <p:txBody>
            <a:bodyPr wrap="square" rtlCol="0">
              <a:spAutoFit/>
            </a:bodyPr>
            <a:lstStyle/>
            <a:p>
              <a:pPr algn="l"/>
              <a:r>
                <a:rPr lang="en-US" b="1" i="1" dirty="0">
                  <a:solidFill>
                    <a:srgbClr val="3333CC"/>
                  </a:solidFill>
                  <a:latin typeface="Calibri" panose="020F0502020204030204" pitchFamily="34" charset="0"/>
                  <a:cs typeface="Calibri" panose="020F0502020204030204" pitchFamily="34" charset="0"/>
                </a:rPr>
                <a:t>a</a:t>
              </a:r>
              <a:r>
                <a:rPr lang="en-US" b="1" i="1" baseline="-25000" dirty="0">
                  <a:solidFill>
                    <a:srgbClr val="3333CC"/>
                  </a:solidFill>
                  <a:latin typeface="Calibri" panose="020F0502020204030204" pitchFamily="34" charset="0"/>
                  <a:cs typeface="Calibri" panose="020F0502020204030204" pitchFamily="34" charset="0"/>
                </a:rPr>
                <a:t>2</a:t>
              </a:r>
              <a:r>
                <a:rPr lang="en-US" b="1" i="1" dirty="0">
                  <a:latin typeface="Calibri" panose="020F0502020204030204" pitchFamily="34" charset="0"/>
                  <a:cs typeface="Calibri" panose="020F0502020204030204" pitchFamily="34" charset="0"/>
                </a:rPr>
                <a:t> </a:t>
              </a:r>
            </a:p>
          </p:txBody>
        </p:sp>
        <p:sp>
          <p:nvSpPr>
            <p:cNvPr id="128" name="Textfeld 127"/>
            <p:cNvSpPr txBox="1"/>
            <p:nvPr/>
          </p:nvSpPr>
          <p:spPr>
            <a:xfrm>
              <a:off x="6372200" y="5461445"/>
              <a:ext cx="495017" cy="369332"/>
            </a:xfrm>
            <a:prstGeom prst="rect">
              <a:avLst/>
            </a:prstGeom>
            <a:noFill/>
          </p:spPr>
          <p:txBody>
            <a:bodyPr wrap="square" rtlCol="0">
              <a:spAutoFit/>
            </a:bodyPr>
            <a:lstStyle/>
            <a:p>
              <a:pPr algn="l"/>
              <a:r>
                <a:rPr lang="en-US" b="1" i="1" dirty="0">
                  <a:latin typeface="Calibri" panose="020F0502020204030204" pitchFamily="34" charset="0"/>
                  <a:cs typeface="Calibri" panose="020F0502020204030204" pitchFamily="34" charset="0"/>
                </a:rPr>
                <a:t>S</a:t>
              </a:r>
              <a:r>
                <a:rPr lang="en-US" b="1" i="1" baseline="-25000" dirty="0">
                  <a:latin typeface="Calibri" panose="020F0502020204030204" pitchFamily="34" charset="0"/>
                  <a:cs typeface="Calibri" panose="020F0502020204030204" pitchFamily="34" charset="0"/>
                </a:rPr>
                <a:t>11</a:t>
              </a:r>
              <a:r>
                <a:rPr lang="en-US" b="1" i="1" dirty="0">
                  <a:latin typeface="Calibri" panose="020F0502020204030204" pitchFamily="34" charset="0"/>
                  <a:cs typeface="Calibri" panose="020F0502020204030204" pitchFamily="34" charset="0"/>
                </a:rPr>
                <a:t> </a:t>
              </a:r>
            </a:p>
          </p:txBody>
        </p:sp>
        <p:sp>
          <p:nvSpPr>
            <p:cNvPr id="129" name="Textfeld 128"/>
            <p:cNvSpPr txBox="1"/>
            <p:nvPr/>
          </p:nvSpPr>
          <p:spPr>
            <a:xfrm>
              <a:off x="6957303" y="5470737"/>
              <a:ext cx="495017" cy="369332"/>
            </a:xfrm>
            <a:prstGeom prst="rect">
              <a:avLst/>
            </a:prstGeom>
            <a:noFill/>
          </p:spPr>
          <p:txBody>
            <a:bodyPr wrap="square" rtlCol="0">
              <a:spAutoFit/>
            </a:bodyPr>
            <a:lstStyle/>
            <a:p>
              <a:pPr algn="l"/>
              <a:r>
                <a:rPr lang="en-US" b="1" i="1" dirty="0">
                  <a:latin typeface="Calibri" panose="020F0502020204030204" pitchFamily="34" charset="0"/>
                  <a:cs typeface="Calibri" panose="020F0502020204030204" pitchFamily="34" charset="0"/>
                </a:rPr>
                <a:t>S</a:t>
              </a:r>
              <a:r>
                <a:rPr lang="en-US" b="1" i="1" baseline="-25000" dirty="0">
                  <a:latin typeface="Calibri" panose="020F0502020204030204" pitchFamily="34" charset="0"/>
                  <a:cs typeface="Calibri" panose="020F0502020204030204" pitchFamily="34" charset="0"/>
                </a:rPr>
                <a:t>22</a:t>
              </a:r>
              <a:r>
                <a:rPr lang="en-US" b="1" i="1" dirty="0"/>
                <a:t> </a:t>
              </a:r>
            </a:p>
          </p:txBody>
        </p:sp>
        <p:sp>
          <p:nvSpPr>
            <p:cNvPr id="130" name="Textfeld 129"/>
            <p:cNvSpPr txBox="1"/>
            <p:nvPr/>
          </p:nvSpPr>
          <p:spPr>
            <a:xfrm>
              <a:off x="6740088" y="6037509"/>
              <a:ext cx="495017" cy="369332"/>
            </a:xfrm>
            <a:prstGeom prst="rect">
              <a:avLst/>
            </a:prstGeom>
            <a:noFill/>
          </p:spPr>
          <p:txBody>
            <a:bodyPr wrap="square" rtlCol="0">
              <a:spAutoFit/>
            </a:bodyPr>
            <a:lstStyle/>
            <a:p>
              <a:pPr algn="l"/>
              <a:r>
                <a:rPr lang="en-US" b="1" i="1" dirty="0">
                  <a:latin typeface="Calibri" panose="020F0502020204030204" pitchFamily="34" charset="0"/>
                  <a:cs typeface="Calibri" panose="020F0502020204030204" pitchFamily="34" charset="0"/>
                </a:rPr>
                <a:t>S</a:t>
              </a:r>
              <a:r>
                <a:rPr lang="en-US" b="1" i="1" baseline="-25000" dirty="0">
                  <a:latin typeface="Calibri" panose="020F0502020204030204" pitchFamily="34" charset="0"/>
                  <a:cs typeface="Calibri" panose="020F0502020204030204" pitchFamily="34" charset="0"/>
                </a:rPr>
                <a:t>12</a:t>
              </a:r>
              <a:r>
                <a:rPr lang="en-US" b="1" i="1" dirty="0">
                  <a:latin typeface="Calibri" panose="020F0502020204030204" pitchFamily="34" charset="0"/>
                  <a:cs typeface="Calibri" panose="020F0502020204030204" pitchFamily="34" charset="0"/>
                </a:rPr>
                <a:t> </a:t>
              </a:r>
            </a:p>
          </p:txBody>
        </p:sp>
        <p:sp>
          <p:nvSpPr>
            <p:cNvPr id="131" name="Textfeld 130"/>
            <p:cNvSpPr txBox="1"/>
            <p:nvPr/>
          </p:nvSpPr>
          <p:spPr>
            <a:xfrm>
              <a:off x="6668080" y="4948097"/>
              <a:ext cx="495017" cy="369332"/>
            </a:xfrm>
            <a:prstGeom prst="rect">
              <a:avLst/>
            </a:prstGeom>
            <a:noFill/>
          </p:spPr>
          <p:txBody>
            <a:bodyPr wrap="square" rtlCol="0">
              <a:spAutoFit/>
            </a:bodyPr>
            <a:lstStyle/>
            <a:p>
              <a:pPr algn="l"/>
              <a:r>
                <a:rPr lang="en-US" b="1" i="1" dirty="0">
                  <a:latin typeface="Calibri" panose="020F0502020204030204" pitchFamily="34" charset="0"/>
                  <a:cs typeface="Calibri" panose="020F0502020204030204" pitchFamily="34" charset="0"/>
                </a:rPr>
                <a:t>S</a:t>
              </a:r>
              <a:r>
                <a:rPr lang="en-US" b="1" i="1" baseline="-25000" dirty="0">
                  <a:latin typeface="Calibri" panose="020F0502020204030204" pitchFamily="34" charset="0"/>
                  <a:cs typeface="Calibri" panose="020F0502020204030204" pitchFamily="34" charset="0"/>
                </a:rPr>
                <a:t>21</a:t>
              </a:r>
              <a:r>
                <a:rPr lang="en-US" b="1" i="1" dirty="0">
                  <a:latin typeface="Calibri" panose="020F0502020204030204" pitchFamily="34" charset="0"/>
                  <a:cs typeface="Calibri" panose="020F0502020204030204" pitchFamily="34" charset="0"/>
                </a:rPr>
                <a:t> </a:t>
              </a:r>
            </a:p>
          </p:txBody>
        </p:sp>
        <p:cxnSp>
          <p:nvCxnSpPr>
            <p:cNvPr id="132" name="Gerade Verbindung mit Pfeil 131"/>
            <p:cNvCxnSpPr/>
            <p:nvPr/>
          </p:nvCxnSpPr>
          <p:spPr bwMode="auto">
            <a:xfrm>
              <a:off x="6685613" y="5411264"/>
              <a:ext cx="408338" cy="0"/>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 name="Gerade Verbindung mit Pfeil 132"/>
            <p:cNvCxnSpPr/>
            <p:nvPr/>
          </p:nvCxnSpPr>
          <p:spPr bwMode="auto">
            <a:xfrm flipH="1" flipV="1">
              <a:off x="6668080" y="5942606"/>
              <a:ext cx="374711" cy="6872"/>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7" name="Rechteck 66"/>
            <p:cNvSpPr/>
            <p:nvPr/>
          </p:nvSpPr>
          <p:spPr bwMode="auto">
            <a:xfrm>
              <a:off x="6154985" y="4948097"/>
              <a:ext cx="1425602" cy="1458744"/>
            </a:xfrm>
            <a:prstGeom prst="rect">
              <a:avLst/>
            </a:prstGeom>
            <a:noFill/>
            <a:ln w="508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137" name="Textfeld 136"/>
            <p:cNvSpPr txBox="1"/>
            <p:nvPr/>
          </p:nvSpPr>
          <p:spPr>
            <a:xfrm>
              <a:off x="6226993" y="4551511"/>
              <a:ext cx="1224136" cy="461665"/>
            </a:xfrm>
            <a:prstGeom prst="rect">
              <a:avLst/>
            </a:prstGeom>
            <a:noFill/>
            <a:ln w="38100">
              <a:noFill/>
            </a:ln>
          </p:spPr>
          <p:txBody>
            <a:bodyPr wrap="square" rtlCol="0">
              <a:spAutoFit/>
            </a:bodyPr>
            <a:lstStyle/>
            <a:p>
              <a:r>
                <a:rPr lang="en-US" sz="2400" dirty="0">
                  <a:latin typeface="Calibri" panose="020F0502020204030204" pitchFamily="34" charset="0"/>
                  <a:cs typeface="Calibri" panose="020F0502020204030204" pitchFamily="34" charset="0"/>
                </a:rPr>
                <a:t>DUT</a:t>
              </a:r>
            </a:p>
          </p:txBody>
        </p:sp>
        <p:sp>
          <p:nvSpPr>
            <p:cNvPr id="142" name="Textfeld 141"/>
            <p:cNvSpPr txBox="1"/>
            <p:nvPr/>
          </p:nvSpPr>
          <p:spPr>
            <a:xfrm>
              <a:off x="4614036" y="5373216"/>
              <a:ext cx="894068" cy="369332"/>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Port 1</a:t>
              </a:r>
            </a:p>
          </p:txBody>
        </p:sp>
        <p:sp>
          <p:nvSpPr>
            <p:cNvPr id="143" name="Textfeld 142"/>
            <p:cNvSpPr txBox="1"/>
            <p:nvPr/>
          </p:nvSpPr>
          <p:spPr>
            <a:xfrm>
              <a:off x="8189139" y="5492803"/>
              <a:ext cx="894068" cy="369332"/>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Port 2</a:t>
              </a:r>
            </a:p>
          </p:txBody>
        </p:sp>
      </p:grpSp>
      <p:sp>
        <p:nvSpPr>
          <p:cNvPr id="60" name="Textfeld 59"/>
          <p:cNvSpPr txBox="1"/>
          <p:nvPr/>
        </p:nvSpPr>
        <p:spPr>
          <a:xfrm>
            <a:off x="7510602" y="1725457"/>
            <a:ext cx="1633398" cy="646331"/>
          </a:xfrm>
          <a:prstGeom prst="rect">
            <a:avLst/>
          </a:prstGeom>
          <a:noFill/>
        </p:spPr>
        <p:txBody>
          <a:bodyPr wrap="square" rtlCol="0">
            <a:spAutoFit/>
          </a:bodyPr>
          <a:lstStyle/>
          <a:p>
            <a:pPr algn="l"/>
            <a:r>
              <a:rPr lang="en-US" b="1" i="1" dirty="0" err="1">
                <a:solidFill>
                  <a:srgbClr val="3333CC"/>
                </a:solidFill>
                <a:latin typeface="Calibri" panose="020F0502020204030204" pitchFamily="34" charset="0"/>
                <a:cs typeface="Calibri" panose="020F0502020204030204" pitchFamily="34" charset="0"/>
              </a:rPr>
              <a:t>U</a:t>
            </a:r>
            <a:r>
              <a:rPr lang="en-US" b="1" i="1" baseline="-25000" dirty="0" err="1">
                <a:solidFill>
                  <a:srgbClr val="3333CC"/>
                </a:solidFill>
                <a:latin typeface="Calibri" panose="020F0502020204030204" pitchFamily="34" charset="0"/>
                <a:cs typeface="Calibri" panose="020F0502020204030204" pitchFamily="34" charset="0"/>
              </a:rPr>
              <a:t>scan</a:t>
            </a:r>
            <a:r>
              <a:rPr lang="en-US" b="1" i="1" dirty="0">
                <a:solidFill>
                  <a:srgbClr val="3333CC"/>
                </a:solidFill>
                <a:latin typeface="Calibri" panose="020F0502020204030204" pitchFamily="34" charset="0"/>
                <a:cs typeface="Calibri" panose="020F0502020204030204" pitchFamily="34" charset="0"/>
              </a:rPr>
              <a:t>(t):</a:t>
            </a:r>
            <a:r>
              <a:rPr lang="en-US" b="1" i="1" dirty="0">
                <a:latin typeface="Calibri" panose="020F0502020204030204" pitchFamily="34" charset="0"/>
                <a:cs typeface="Calibri" panose="020F0502020204030204" pitchFamily="34" charset="0"/>
              </a:rPr>
              <a:t> </a:t>
            </a:r>
            <a:r>
              <a:rPr lang="en-US" sz="1700" b="1" dirty="0">
                <a:solidFill>
                  <a:srgbClr val="3333CC"/>
                </a:solidFill>
                <a:latin typeface="Calibri" panose="020F0502020204030204" pitchFamily="34" charset="0"/>
                <a:cs typeface="Calibri" panose="020F0502020204030204" pitchFamily="34" charset="0"/>
              </a:rPr>
              <a:t>active frequency scan</a:t>
            </a:r>
          </a:p>
        </p:txBody>
      </p:sp>
      <p:grpSp>
        <p:nvGrpSpPr>
          <p:cNvPr id="9" name="Gruppieren 8"/>
          <p:cNvGrpSpPr/>
          <p:nvPr/>
        </p:nvGrpSpPr>
        <p:grpSpPr>
          <a:xfrm>
            <a:off x="4213184" y="1565870"/>
            <a:ext cx="4567655" cy="2560350"/>
            <a:chOff x="4213185" y="1588730"/>
            <a:chExt cx="4567655" cy="2560350"/>
          </a:xfrm>
        </p:grpSpPr>
        <p:pic>
          <p:nvPicPr>
            <p:cNvPr id="12" name="Picture 1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613430" y="1727861"/>
              <a:ext cx="1279510" cy="1058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hteck 1"/>
            <p:cNvSpPr/>
            <p:nvPr/>
          </p:nvSpPr>
          <p:spPr bwMode="auto">
            <a:xfrm>
              <a:off x="4624709" y="1601081"/>
              <a:ext cx="2751152" cy="1290962"/>
            </a:xfrm>
            <a:prstGeom prst="rect">
              <a:avLst/>
            </a:prstGeom>
            <a:noFill/>
            <a:ln w="317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4" name="Gerade Verbindung 3"/>
            <p:cNvCxnSpPr/>
            <p:nvPr/>
          </p:nvCxnSpPr>
          <p:spPr bwMode="auto">
            <a:xfrm>
              <a:off x="6095084" y="2132856"/>
              <a:ext cx="0" cy="1815008"/>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hteck 25"/>
            <p:cNvSpPr/>
            <p:nvPr/>
          </p:nvSpPr>
          <p:spPr bwMode="auto">
            <a:xfrm>
              <a:off x="5998156" y="3140968"/>
              <a:ext cx="286925" cy="435334"/>
            </a:xfrm>
            <a:prstGeom prst="rect">
              <a:avLst/>
            </a:prstGeom>
            <a:noFill/>
            <a:ln w="3175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27" name="Gerade Verbindung 26"/>
            <p:cNvCxnSpPr/>
            <p:nvPr/>
          </p:nvCxnSpPr>
          <p:spPr bwMode="auto">
            <a:xfrm>
              <a:off x="6226993" y="3212976"/>
              <a:ext cx="0" cy="298177"/>
            </a:xfrm>
            <a:prstGeom prst="line">
              <a:avLst/>
            </a:prstGeom>
            <a:solidFill>
              <a:schemeClr val="accent1"/>
            </a:solidFill>
            <a:ln w="3175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29"/>
            <p:cNvCxnSpPr/>
            <p:nvPr/>
          </p:nvCxnSpPr>
          <p:spPr bwMode="auto">
            <a:xfrm>
              <a:off x="6226993" y="3511153"/>
              <a:ext cx="365946" cy="0"/>
            </a:xfrm>
            <a:prstGeom prst="line">
              <a:avLst/>
            </a:prstGeom>
            <a:solidFill>
              <a:schemeClr val="accent1"/>
            </a:solidFill>
            <a:ln w="3175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Gerade Verbindung 33"/>
            <p:cNvCxnSpPr>
              <a:stCxn id="69" idx="2"/>
            </p:cNvCxnSpPr>
            <p:nvPr/>
          </p:nvCxnSpPr>
          <p:spPr bwMode="auto">
            <a:xfrm>
              <a:off x="6564123" y="2430180"/>
              <a:ext cx="24101" cy="1080973"/>
            </a:xfrm>
            <a:prstGeom prst="line">
              <a:avLst/>
            </a:prstGeom>
            <a:solidFill>
              <a:schemeClr val="accent1"/>
            </a:solidFill>
            <a:ln w="3175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Gerade Verbindung 40"/>
            <p:cNvCxnSpPr>
              <a:endCxn id="66564" idx="1"/>
            </p:cNvCxnSpPr>
            <p:nvPr/>
          </p:nvCxnSpPr>
          <p:spPr bwMode="auto">
            <a:xfrm flipV="1">
              <a:off x="6095084" y="3918248"/>
              <a:ext cx="707470" cy="8152"/>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6564" name="Textfeld 66563"/>
            <p:cNvSpPr txBox="1"/>
            <p:nvPr/>
          </p:nvSpPr>
          <p:spPr>
            <a:xfrm>
              <a:off x="6802554" y="3687415"/>
              <a:ext cx="1224136" cy="461665"/>
            </a:xfrm>
            <a:prstGeom prst="rect">
              <a:avLst/>
            </a:prstGeom>
            <a:noFill/>
            <a:ln w="38100">
              <a:solidFill>
                <a:srgbClr val="C00000"/>
              </a:solidFill>
            </a:ln>
          </p:spPr>
          <p:txBody>
            <a:bodyPr wrap="square" rtlCol="0">
              <a:spAutoFit/>
            </a:bodyPr>
            <a:lstStyle/>
            <a:p>
              <a:r>
                <a:rPr lang="en-US" sz="2400" dirty="0">
                  <a:latin typeface="Calibri" panose="020F0502020204030204" pitchFamily="34" charset="0"/>
                  <a:cs typeface="Calibri" panose="020F0502020204030204" pitchFamily="34" charset="0"/>
                </a:rPr>
                <a:t>DUT</a:t>
              </a:r>
            </a:p>
          </p:txBody>
        </p:sp>
        <p:cxnSp>
          <p:nvCxnSpPr>
            <p:cNvPr id="48" name="Gerade Verbindung 47"/>
            <p:cNvCxnSpPr>
              <a:stCxn id="66564" idx="3"/>
            </p:cNvCxnSpPr>
            <p:nvPr/>
          </p:nvCxnSpPr>
          <p:spPr bwMode="auto">
            <a:xfrm flipV="1">
              <a:off x="8026690" y="3918247"/>
              <a:ext cx="599418" cy="1"/>
            </a:xfrm>
            <a:prstGeom prst="line">
              <a:avLst/>
            </a:prstGeom>
            <a:solidFill>
              <a:schemeClr val="accent1"/>
            </a:solidFill>
            <a:ln w="31750" cap="flat" cmpd="sng" algn="ctr">
              <a:solidFill>
                <a:srgbClr val="CC33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Gerade Verbindung 50"/>
            <p:cNvCxnSpPr/>
            <p:nvPr/>
          </p:nvCxnSpPr>
          <p:spPr bwMode="auto">
            <a:xfrm flipH="1" flipV="1">
              <a:off x="8640073" y="3278036"/>
              <a:ext cx="2" cy="648364"/>
            </a:xfrm>
            <a:prstGeom prst="line">
              <a:avLst/>
            </a:prstGeom>
            <a:solidFill>
              <a:schemeClr val="accent1"/>
            </a:solidFill>
            <a:ln w="31750" cap="flat" cmpd="sng" algn="ctr">
              <a:solidFill>
                <a:srgbClr val="CC33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Gerade Verbindung 53"/>
            <p:cNvCxnSpPr/>
            <p:nvPr/>
          </p:nvCxnSpPr>
          <p:spPr bwMode="auto">
            <a:xfrm flipH="1">
              <a:off x="7107464" y="3278035"/>
              <a:ext cx="1518644" cy="0"/>
            </a:xfrm>
            <a:prstGeom prst="line">
              <a:avLst/>
            </a:prstGeom>
            <a:solidFill>
              <a:schemeClr val="accent1"/>
            </a:solidFill>
            <a:ln w="31750" cap="flat" cmpd="sng" algn="ctr">
              <a:solidFill>
                <a:srgbClr val="CC33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Gerade Verbindung 56"/>
            <p:cNvCxnSpPr/>
            <p:nvPr/>
          </p:nvCxnSpPr>
          <p:spPr bwMode="auto">
            <a:xfrm flipV="1">
              <a:off x="7107464" y="2717205"/>
              <a:ext cx="0" cy="560830"/>
            </a:xfrm>
            <a:prstGeom prst="line">
              <a:avLst/>
            </a:prstGeom>
            <a:solidFill>
              <a:schemeClr val="accent1"/>
            </a:solidFill>
            <a:ln w="31750" cap="flat" cmpd="sng" algn="ctr">
              <a:solidFill>
                <a:srgbClr val="CC33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6576" name="Textfeld 66575"/>
            <p:cNvSpPr txBox="1"/>
            <p:nvPr/>
          </p:nvSpPr>
          <p:spPr>
            <a:xfrm>
              <a:off x="5811320" y="1763524"/>
              <a:ext cx="671877" cy="369332"/>
            </a:xfrm>
            <a:prstGeom prst="rect">
              <a:avLst/>
            </a:prstGeom>
            <a:noFill/>
          </p:spPr>
          <p:txBody>
            <a:bodyPr wrap="square" rtlCol="0">
              <a:spAutoFit/>
            </a:bodyPr>
            <a:lstStyle/>
            <a:p>
              <a:r>
                <a:rPr lang="en-US" b="1" i="1" dirty="0" err="1">
                  <a:solidFill>
                    <a:srgbClr val="3333CC"/>
                  </a:solidFill>
                  <a:latin typeface="Calibri" panose="020F0502020204030204" pitchFamily="34" charset="0"/>
                  <a:cs typeface="Calibri" panose="020F0502020204030204" pitchFamily="34" charset="0"/>
                </a:rPr>
                <a:t>U</a:t>
              </a:r>
              <a:r>
                <a:rPr lang="en-US" b="1" i="1" baseline="-25000" dirty="0" err="1">
                  <a:solidFill>
                    <a:srgbClr val="3333CC"/>
                  </a:solidFill>
                  <a:latin typeface="Calibri" panose="020F0502020204030204" pitchFamily="34" charset="0"/>
                  <a:cs typeface="Calibri" panose="020F0502020204030204" pitchFamily="34" charset="0"/>
                </a:rPr>
                <a:t>scan</a:t>
              </a:r>
              <a:r>
                <a:rPr lang="en-US" b="1" i="1" dirty="0">
                  <a:latin typeface="Calibri" panose="020F0502020204030204" pitchFamily="34" charset="0"/>
                  <a:cs typeface="Calibri" panose="020F0502020204030204" pitchFamily="34" charset="0"/>
                </a:rPr>
                <a:t> </a:t>
              </a:r>
            </a:p>
          </p:txBody>
        </p:sp>
        <p:sp>
          <p:nvSpPr>
            <p:cNvPr id="69" name="Textfeld 68"/>
            <p:cNvSpPr txBox="1"/>
            <p:nvPr/>
          </p:nvSpPr>
          <p:spPr>
            <a:xfrm>
              <a:off x="6228184" y="2060848"/>
              <a:ext cx="671877" cy="369332"/>
            </a:xfrm>
            <a:prstGeom prst="rect">
              <a:avLst/>
            </a:prstGeom>
            <a:noFill/>
          </p:spPr>
          <p:txBody>
            <a:bodyPr wrap="square" rtlCol="0">
              <a:spAutoFit/>
            </a:bodyPr>
            <a:lstStyle/>
            <a:p>
              <a:r>
                <a:rPr lang="en-US" b="1" i="1" dirty="0" err="1">
                  <a:solidFill>
                    <a:srgbClr val="339933"/>
                  </a:solidFill>
                  <a:latin typeface="Calibri" panose="020F0502020204030204" pitchFamily="34" charset="0"/>
                  <a:cs typeface="Calibri" panose="020F0502020204030204" pitchFamily="34" charset="0"/>
                </a:rPr>
                <a:t>U</a:t>
              </a:r>
              <a:r>
                <a:rPr lang="en-US" b="1" i="1" baseline="-25000" dirty="0" err="1">
                  <a:solidFill>
                    <a:srgbClr val="339933"/>
                  </a:solidFill>
                  <a:latin typeface="Calibri" panose="020F0502020204030204" pitchFamily="34" charset="0"/>
                  <a:cs typeface="Calibri" panose="020F0502020204030204" pitchFamily="34" charset="0"/>
                </a:rPr>
                <a:t>refl</a:t>
              </a:r>
              <a:r>
                <a:rPr lang="en-US" b="1" i="1" dirty="0">
                  <a:solidFill>
                    <a:srgbClr val="339933"/>
                  </a:solidFill>
                  <a:latin typeface="Calibri" panose="020F0502020204030204" pitchFamily="34" charset="0"/>
                  <a:cs typeface="Calibri" panose="020F0502020204030204" pitchFamily="34" charset="0"/>
                </a:rPr>
                <a:t> </a:t>
              </a:r>
            </a:p>
          </p:txBody>
        </p:sp>
        <p:sp>
          <p:nvSpPr>
            <p:cNvPr id="70" name="Textfeld 69"/>
            <p:cNvSpPr txBox="1"/>
            <p:nvPr/>
          </p:nvSpPr>
          <p:spPr>
            <a:xfrm>
              <a:off x="6771525" y="2339922"/>
              <a:ext cx="671877" cy="369332"/>
            </a:xfrm>
            <a:prstGeom prst="rect">
              <a:avLst/>
            </a:prstGeom>
            <a:noFill/>
          </p:spPr>
          <p:txBody>
            <a:bodyPr wrap="square" rtlCol="0">
              <a:spAutoFit/>
            </a:bodyPr>
            <a:lstStyle/>
            <a:p>
              <a:r>
                <a:rPr lang="en-US" b="1" i="1" dirty="0" err="1">
                  <a:solidFill>
                    <a:srgbClr val="CC3399"/>
                  </a:solidFill>
                  <a:latin typeface="Calibri" panose="020F0502020204030204" pitchFamily="34" charset="0"/>
                  <a:cs typeface="Calibri" panose="020F0502020204030204" pitchFamily="34" charset="0"/>
                </a:rPr>
                <a:t>U</a:t>
              </a:r>
              <a:r>
                <a:rPr lang="en-US" b="1" i="1" baseline="-25000" dirty="0" err="1">
                  <a:solidFill>
                    <a:srgbClr val="CC3399"/>
                  </a:solidFill>
                  <a:latin typeface="Calibri" panose="020F0502020204030204" pitchFamily="34" charset="0"/>
                  <a:cs typeface="Calibri" panose="020F0502020204030204" pitchFamily="34" charset="0"/>
                </a:rPr>
                <a:t>thru</a:t>
              </a:r>
              <a:r>
                <a:rPr lang="en-US" b="1" i="1" dirty="0">
                  <a:solidFill>
                    <a:srgbClr val="CC3399"/>
                  </a:solidFill>
                  <a:latin typeface="Calibri" panose="020F0502020204030204" pitchFamily="34" charset="0"/>
                  <a:cs typeface="Calibri" panose="020F0502020204030204" pitchFamily="34" charset="0"/>
                </a:rPr>
                <a:t> </a:t>
              </a:r>
            </a:p>
          </p:txBody>
        </p:sp>
        <p:sp>
          <p:nvSpPr>
            <p:cNvPr id="72" name="Textfeld 71"/>
            <p:cNvSpPr txBox="1"/>
            <p:nvPr/>
          </p:nvSpPr>
          <p:spPr>
            <a:xfrm>
              <a:off x="4213185" y="3138410"/>
              <a:ext cx="1818896" cy="338554"/>
            </a:xfrm>
            <a:prstGeom prst="rect">
              <a:avLst/>
            </a:prstGeom>
            <a:noFill/>
          </p:spPr>
          <p:txBody>
            <a:bodyPr wrap="square" rtlCol="0">
              <a:spAutoFit/>
            </a:bodyPr>
            <a:lstStyle/>
            <a:p>
              <a:pPr algn="l"/>
              <a:r>
                <a:rPr lang="en-US" sz="1600" dirty="0">
                  <a:latin typeface="Calibri" panose="020F0502020204030204" pitchFamily="34" charset="0"/>
                  <a:cs typeface="Calibri" panose="020F0502020204030204" pitchFamily="34" charset="0"/>
                </a:rPr>
                <a:t>directional coupler</a:t>
              </a:r>
            </a:p>
          </p:txBody>
        </p:sp>
        <p:sp>
          <p:nvSpPr>
            <p:cNvPr id="157" name="Textfeld 156"/>
            <p:cNvSpPr txBox="1"/>
            <p:nvPr/>
          </p:nvSpPr>
          <p:spPr>
            <a:xfrm>
              <a:off x="6646312" y="1588730"/>
              <a:ext cx="878016" cy="400110"/>
            </a:xfrm>
            <a:prstGeom prst="rect">
              <a:avLst/>
            </a:prstGeom>
            <a:noFill/>
          </p:spPr>
          <p:txBody>
            <a:bodyPr wrap="square" rtlCol="0">
              <a:spAutoFit/>
            </a:bodyPr>
            <a:lstStyle/>
            <a:p>
              <a:pPr algn="l"/>
              <a:r>
                <a:rPr lang="en-US" sz="2000" dirty="0">
                  <a:latin typeface="Calibri" panose="020F0502020204030204" pitchFamily="34" charset="0"/>
                  <a:cs typeface="Calibri" panose="020F0502020204030204" pitchFamily="34" charset="0"/>
                </a:rPr>
                <a:t>NWA</a:t>
              </a:r>
            </a:p>
          </p:txBody>
        </p:sp>
        <p:sp>
          <p:nvSpPr>
            <p:cNvPr id="64" name="Textfeld 63"/>
            <p:cNvSpPr txBox="1"/>
            <p:nvPr/>
          </p:nvSpPr>
          <p:spPr>
            <a:xfrm>
              <a:off x="6059997" y="3607811"/>
              <a:ext cx="894068" cy="338554"/>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Port 1</a:t>
              </a:r>
            </a:p>
          </p:txBody>
        </p:sp>
        <p:sp>
          <p:nvSpPr>
            <p:cNvPr id="65" name="Textfeld 64"/>
            <p:cNvSpPr txBox="1"/>
            <p:nvPr/>
          </p:nvSpPr>
          <p:spPr>
            <a:xfrm>
              <a:off x="7886772" y="3617711"/>
              <a:ext cx="894068" cy="338554"/>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Port 2</a:t>
              </a:r>
            </a:p>
          </p:txBody>
        </p:sp>
      </p:grpSp>
      <p:sp>
        <p:nvSpPr>
          <p:cNvPr id="63" name="Textfeld 62"/>
          <p:cNvSpPr txBox="1"/>
          <p:nvPr/>
        </p:nvSpPr>
        <p:spPr>
          <a:xfrm>
            <a:off x="4300536" y="3664555"/>
            <a:ext cx="1759397" cy="338554"/>
          </a:xfrm>
          <a:prstGeom prst="rect">
            <a:avLst/>
          </a:prstGeom>
          <a:noFill/>
        </p:spPr>
        <p:txBody>
          <a:bodyPr wrap="square" rtlCol="0">
            <a:spAutoFit/>
          </a:bodyPr>
          <a:lstStyle/>
          <a:p>
            <a:pPr algn="l"/>
            <a:r>
              <a:rPr lang="en-US" sz="1600" dirty="0">
                <a:solidFill>
                  <a:srgbClr val="3333CC"/>
                </a:solidFill>
                <a:latin typeface="Calibri" panose="020F0502020204030204" pitchFamily="34" charset="0"/>
                <a:cs typeface="Calibri" panose="020F0502020204030204" pitchFamily="34" charset="0"/>
              </a:rPr>
              <a:t>line impedance </a:t>
            </a:r>
            <a:r>
              <a:rPr lang="en-US" sz="1600" b="1" i="1" dirty="0">
                <a:solidFill>
                  <a:srgbClr val="3333CC"/>
                </a:solidFill>
                <a:latin typeface="Calibri" panose="020F0502020204030204" pitchFamily="34" charset="0"/>
                <a:cs typeface="Calibri" panose="020F0502020204030204" pitchFamily="34" charset="0"/>
              </a:rPr>
              <a:t>Z</a:t>
            </a:r>
            <a:r>
              <a:rPr lang="en-US" sz="1600" b="1" i="1" baseline="-25000" dirty="0">
                <a:solidFill>
                  <a:srgbClr val="3333CC"/>
                </a:solidFill>
                <a:latin typeface="Calibri" panose="020F0502020204030204" pitchFamily="34" charset="0"/>
                <a:cs typeface="Calibri" panose="020F0502020204030204" pitchFamily="34" charset="0"/>
              </a:rPr>
              <a:t>L</a:t>
            </a:r>
            <a:endParaRPr lang="en-US" sz="1600" b="1" i="1" dirty="0">
              <a:solidFill>
                <a:srgbClr val="3333CC"/>
              </a:solidFill>
              <a:latin typeface="Calibri" panose="020F0502020204030204" pitchFamily="34" charset="0"/>
              <a:cs typeface="Calibri" panose="020F0502020204030204" pitchFamily="34" charset="0"/>
            </a:endParaRPr>
          </a:p>
        </p:txBody>
      </p:sp>
      <p:sp>
        <p:nvSpPr>
          <p:cNvPr id="66" name="Textfeld 65"/>
          <p:cNvSpPr txBox="1"/>
          <p:nvPr/>
        </p:nvSpPr>
        <p:spPr>
          <a:xfrm>
            <a:off x="7293108" y="2916621"/>
            <a:ext cx="1790098" cy="338554"/>
          </a:xfrm>
          <a:prstGeom prst="rect">
            <a:avLst/>
          </a:prstGeom>
          <a:noFill/>
        </p:spPr>
        <p:txBody>
          <a:bodyPr wrap="square" rtlCol="0">
            <a:spAutoFit/>
          </a:bodyPr>
          <a:lstStyle/>
          <a:p>
            <a:pPr algn="l"/>
            <a:r>
              <a:rPr lang="en-US" sz="1600" dirty="0">
                <a:solidFill>
                  <a:srgbClr val="CC3399"/>
                </a:solidFill>
                <a:latin typeface="Calibri" panose="020F0502020204030204" pitchFamily="34" charset="0"/>
                <a:cs typeface="Calibri" panose="020F0502020204030204" pitchFamily="34" charset="0"/>
              </a:rPr>
              <a:t>line impedance </a:t>
            </a:r>
            <a:r>
              <a:rPr lang="en-US" sz="1600" b="1" i="1" dirty="0">
                <a:solidFill>
                  <a:srgbClr val="CC3399"/>
                </a:solidFill>
                <a:latin typeface="Calibri" panose="020F0502020204030204" pitchFamily="34" charset="0"/>
                <a:cs typeface="Calibri" panose="020F0502020204030204" pitchFamily="34" charset="0"/>
              </a:rPr>
              <a:t>Z</a:t>
            </a:r>
            <a:r>
              <a:rPr lang="en-US" sz="1600" b="1" i="1" baseline="-25000" dirty="0">
                <a:solidFill>
                  <a:srgbClr val="CC3399"/>
                </a:solidFill>
                <a:latin typeface="Calibri" panose="020F0502020204030204" pitchFamily="34" charset="0"/>
                <a:cs typeface="Calibri" panose="020F0502020204030204" pitchFamily="34" charset="0"/>
              </a:rPr>
              <a:t>L</a:t>
            </a:r>
            <a:endParaRPr lang="en-US" sz="1600" b="1" i="1" dirty="0">
              <a:solidFill>
                <a:srgbClr val="CC3399"/>
              </a:solidFill>
              <a:latin typeface="Calibri" panose="020F0502020204030204" pitchFamily="34" charset="0"/>
              <a:cs typeface="Calibri" panose="020F0502020204030204" pitchFamily="34" charset="0"/>
            </a:endParaRPr>
          </a:p>
        </p:txBody>
      </p:sp>
      <p:sp>
        <p:nvSpPr>
          <p:cNvPr id="68"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Excurse: Network Analyzer NWA</a:t>
            </a:r>
          </a:p>
        </p:txBody>
      </p:sp>
    </p:spTree>
    <p:extLst>
      <p:ext uri="{BB962C8B-B14F-4D97-AF65-F5344CB8AC3E}">
        <p14:creationId xmlns:p14="http://schemas.microsoft.com/office/powerpoint/2010/main" val="482968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4"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Tune Measurement: Result for BTF Measurement</a:t>
            </a:r>
          </a:p>
        </p:txBody>
      </p:sp>
      <p:sp>
        <p:nvSpPr>
          <p:cNvPr id="41990" name="Text Box 3"/>
          <p:cNvSpPr txBox="1">
            <a:spLocks noChangeArrowheads="1"/>
          </p:cNvSpPr>
          <p:nvPr/>
        </p:nvSpPr>
        <p:spPr bwMode="auto">
          <a:xfrm>
            <a:off x="0" y="1099959"/>
            <a:ext cx="8729663"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41991" name="Rectangle 4"/>
          <p:cNvSpPr>
            <a:spLocks noChangeArrowheads="1"/>
          </p:cNvSpPr>
          <p:nvPr/>
        </p:nvSpPr>
        <p:spPr bwMode="auto">
          <a:xfrm>
            <a:off x="491794" y="758647"/>
            <a:ext cx="717298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a:latin typeface="Calibri" panose="020F0502020204030204" pitchFamily="34" charset="0"/>
                <a:cs typeface="Calibri" panose="020F0502020204030204" pitchFamily="34" charset="0"/>
              </a:rPr>
              <a:t>BTF measurement at the GSI synchrotron, recorded at the 25th harmonics.</a:t>
            </a:r>
          </a:p>
        </p:txBody>
      </p:sp>
      <p:sp>
        <p:nvSpPr>
          <p:cNvPr id="41992" name="Rectangle 5"/>
          <p:cNvSpPr>
            <a:spLocks noChangeArrowheads="1"/>
          </p:cNvSpPr>
          <p:nvPr/>
        </p:nvSpPr>
        <p:spPr bwMode="auto">
          <a:xfrm>
            <a:off x="503238" y="1004709"/>
            <a:ext cx="3587750" cy="642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i="1">
                <a:latin typeface="Calibri" panose="020F0502020204030204" pitchFamily="34" charset="0"/>
                <a:cs typeface="Calibri" panose="020F0502020204030204" pitchFamily="34" charset="0"/>
              </a:rPr>
              <a:t>A wide scan with both sidebands at</a:t>
            </a:r>
          </a:p>
          <a:p>
            <a:pPr algn="l">
              <a:lnSpc>
                <a:spcPct val="50000"/>
              </a:lnSpc>
            </a:pPr>
            <a:r>
              <a:rPr lang="en-US" altLang="de-DE" i="1">
                <a:latin typeface="Calibri" panose="020F0502020204030204" pitchFamily="34" charset="0"/>
                <a:cs typeface="Calibri" panose="020F0502020204030204" pitchFamily="34" charset="0"/>
              </a:rPr>
              <a:t>h=25</a:t>
            </a:r>
            <a:r>
              <a:rPr lang="en-US" altLang="de-DE" i="1" baseline="30000">
                <a:latin typeface="Calibri" panose="020F0502020204030204" pitchFamily="34" charset="0"/>
                <a:cs typeface="Calibri" panose="020F0502020204030204" pitchFamily="34" charset="0"/>
              </a:rPr>
              <a:t>th</a:t>
            </a:r>
            <a:r>
              <a:rPr lang="en-US" altLang="de-DE" i="1">
                <a:latin typeface="Calibri" panose="020F0502020204030204" pitchFamily="34" charset="0"/>
                <a:cs typeface="Calibri" panose="020F0502020204030204" pitchFamily="34" charset="0"/>
              </a:rPr>
              <a:t>-harmonics:</a:t>
            </a:r>
          </a:p>
        </p:txBody>
      </p:sp>
      <p:sp>
        <p:nvSpPr>
          <p:cNvPr id="41993" name="Rectangle 7"/>
          <p:cNvSpPr>
            <a:spLocks noChangeArrowheads="1"/>
          </p:cNvSpPr>
          <p:nvPr/>
        </p:nvSpPr>
        <p:spPr bwMode="auto">
          <a:xfrm>
            <a:off x="522288" y="4643259"/>
            <a:ext cx="8837612" cy="696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From the position of the sidebands </a:t>
            </a:r>
            <a:r>
              <a:rPr lang="en-US" altLang="de-DE" b="1" i="1" dirty="0">
                <a:latin typeface="Calibri" panose="020F0502020204030204" pitchFamily="34" charset="0"/>
                <a:cs typeface="Calibri" panose="020F0502020204030204" pitchFamily="34" charset="0"/>
              </a:rPr>
              <a:t>q </a:t>
            </a:r>
            <a:r>
              <a:rPr lang="en-US" altLang="de-DE" dirty="0">
                <a:latin typeface="Calibri" panose="020F0502020204030204" pitchFamily="34" charset="0"/>
                <a:cs typeface="Calibri" panose="020F0502020204030204" pitchFamily="34" charset="0"/>
              </a:rPr>
              <a:t>= 0.306 is determined. From the width</a:t>
            </a:r>
          </a:p>
          <a:p>
            <a:pPr algn="l">
              <a:lnSpc>
                <a:spcPct val="70000"/>
              </a:lnSpc>
            </a:pPr>
            <a:r>
              <a:rPr lang="el-GR" altLang="de-DE" b="1" i="1" dirty="0">
                <a:latin typeface="Calibri" panose="020F0502020204030204" pitchFamily="34" charset="0"/>
                <a:cs typeface="Calibri" panose="020F0502020204030204" pitchFamily="34" charset="0"/>
              </a:rPr>
              <a:t>Δ</a:t>
            </a:r>
            <a:r>
              <a:rPr lang="en-US" altLang="de-DE" b="1" i="1" dirty="0">
                <a:latin typeface="Calibri" panose="020F0502020204030204" pitchFamily="34" charset="0"/>
                <a:cs typeface="Calibri" panose="020F0502020204030204" pitchFamily="34" charset="0"/>
              </a:rPr>
              <a:t>f/f</a:t>
            </a:r>
            <a:r>
              <a:rPr lang="en-US" altLang="de-DE"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Symbol" pitchFamily="18" charset="2"/>
              </a:rPr>
              <a:t> </a:t>
            </a:r>
            <a:r>
              <a:rPr lang="en-US" altLang="de-DE" dirty="0">
                <a:latin typeface="Calibri" panose="020F0502020204030204" pitchFamily="34" charset="0"/>
                <a:cs typeface="Calibri" panose="020F0502020204030204" pitchFamily="34" charset="0"/>
              </a:rPr>
              <a:t>5·10</a:t>
            </a:r>
            <a:r>
              <a:rPr lang="en-US" altLang="de-DE" sz="2200" baseline="30000" dirty="0">
                <a:latin typeface="Calibri" panose="020F0502020204030204" pitchFamily="34" charset="0"/>
                <a:cs typeface="Calibri" panose="020F0502020204030204" pitchFamily="34" charset="0"/>
              </a:rPr>
              <a:t>-4</a:t>
            </a:r>
            <a:r>
              <a:rPr lang="en-US" altLang="de-DE" dirty="0">
                <a:latin typeface="Calibri" panose="020F0502020204030204" pitchFamily="34" charset="0"/>
                <a:cs typeface="Calibri" panose="020F0502020204030204" pitchFamily="34" charset="0"/>
              </a:rPr>
              <a:t>  the tune spread can be calculated via</a:t>
            </a:r>
          </a:p>
        </p:txBody>
      </p:sp>
      <p:sp>
        <p:nvSpPr>
          <p:cNvPr id="310280" name="Rectangle 8"/>
          <p:cNvSpPr>
            <a:spLocks noChangeArrowheads="1"/>
          </p:cNvSpPr>
          <p:nvPr/>
        </p:nvSpPr>
        <p:spPr bwMode="auto">
          <a:xfrm>
            <a:off x="201613" y="5471934"/>
            <a:ext cx="8612187"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a:solidFill>
                  <a:srgbClr val="008000"/>
                </a:solidFill>
                <a:latin typeface="Calibri" panose="020F0502020204030204" pitchFamily="34" charset="0"/>
                <a:cs typeface="Calibri" panose="020F0502020204030204" pitchFamily="34" charset="0"/>
              </a:rPr>
              <a:t>Advantage:</a:t>
            </a:r>
            <a:r>
              <a:rPr lang="en-US" altLang="de-DE">
                <a:latin typeface="Calibri" panose="020F0502020204030204" pitchFamily="34" charset="0"/>
                <a:cs typeface="Calibri" panose="020F0502020204030204" pitchFamily="34" charset="0"/>
              </a:rPr>
              <a:t> High resolution for tune and tune spread (also for de-bunched beams)</a:t>
            </a:r>
          </a:p>
          <a:p>
            <a:pPr algn="l">
              <a:lnSpc>
                <a:spcPct val="60000"/>
              </a:lnSpc>
            </a:pPr>
            <a:r>
              <a:rPr lang="en-US" altLang="de-DE" b="1">
                <a:solidFill>
                  <a:srgbClr val="FF0000"/>
                </a:solidFill>
                <a:latin typeface="Calibri" panose="020F0502020204030204" pitchFamily="34" charset="0"/>
                <a:cs typeface="Calibri" panose="020F0502020204030204" pitchFamily="34" charset="0"/>
              </a:rPr>
              <a:t>Disadvantage:</a:t>
            </a:r>
            <a:r>
              <a:rPr lang="en-US" altLang="de-DE">
                <a:latin typeface="Calibri" panose="020F0502020204030204" pitchFamily="34" charset="0"/>
                <a:cs typeface="Calibri" panose="020F0502020204030204" pitchFamily="34" charset="0"/>
              </a:rPr>
              <a:t> Long sweep time (up to several seconds).</a:t>
            </a:r>
          </a:p>
        </p:txBody>
      </p:sp>
      <p:graphicFrame>
        <p:nvGraphicFramePr>
          <p:cNvPr id="41995" name="Object 9"/>
          <p:cNvGraphicFramePr>
            <a:graphicFrameLocks noChangeAspect="1"/>
          </p:cNvGraphicFramePr>
          <p:nvPr/>
        </p:nvGraphicFramePr>
        <p:xfrm>
          <a:off x="5443538" y="4898847"/>
          <a:ext cx="2462212" cy="603250"/>
        </p:xfrm>
        <a:graphic>
          <a:graphicData uri="http://schemas.openxmlformats.org/presentationml/2006/ole">
            <mc:AlternateContent xmlns:mc="http://schemas.openxmlformats.org/markup-compatibility/2006">
              <mc:Choice xmlns:v="urn:schemas-microsoft-com:vml" Requires="v">
                <p:oleObj spid="_x0000_s111689" name="Equation" r:id="rId3" imgW="1866900" imgH="457200" progId="Equation.3">
                  <p:embed/>
                </p:oleObj>
              </mc:Choice>
              <mc:Fallback>
                <p:oleObj name="Equation" r:id="rId3" imgW="1866900" imgH="457200" progId="Equation.3">
                  <p:embed/>
                  <p:pic>
                    <p:nvPicPr>
                      <p:cNvPr id="41995"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3538" y="4898847"/>
                        <a:ext cx="2462212" cy="603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996" name="Rectangle 12"/>
          <p:cNvSpPr>
            <a:spLocks noChangeArrowheads="1"/>
          </p:cNvSpPr>
          <p:nvPr/>
        </p:nvSpPr>
        <p:spPr bwMode="auto">
          <a:xfrm>
            <a:off x="5013325" y="1038047"/>
            <a:ext cx="3971925" cy="58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i="1">
                <a:latin typeface="Calibri" panose="020F0502020204030204" pitchFamily="34" charset="0"/>
                <a:cs typeface="Calibri" panose="020F0502020204030204" pitchFamily="34" charset="0"/>
              </a:rPr>
              <a:t>A detailed scan for the </a:t>
            </a:r>
            <a:r>
              <a:rPr lang="en-US" altLang="de-DE" b="1" i="1">
                <a:latin typeface="Calibri" panose="020F0502020204030204" pitchFamily="34" charset="0"/>
                <a:cs typeface="Calibri" panose="020F0502020204030204" pitchFamily="34" charset="0"/>
              </a:rPr>
              <a:t>lower</a:t>
            </a:r>
            <a:r>
              <a:rPr lang="en-US" altLang="de-DE" i="1">
                <a:latin typeface="Calibri" panose="020F0502020204030204" pitchFamily="34" charset="0"/>
                <a:cs typeface="Calibri" panose="020F0502020204030204" pitchFamily="34" charset="0"/>
              </a:rPr>
              <a:t> sideband</a:t>
            </a:r>
          </a:p>
          <a:p>
            <a:pPr algn="l">
              <a:lnSpc>
                <a:spcPct val="30000"/>
              </a:lnSpc>
            </a:pPr>
            <a:r>
              <a:rPr lang="en-US" altLang="de-DE" i="1">
                <a:latin typeface="Calibri" panose="020F0502020204030204" pitchFamily="34" charset="0"/>
                <a:cs typeface="Calibri" panose="020F0502020204030204" pitchFamily="34" charset="0"/>
                <a:sym typeface="Symbol" pitchFamily="18" charset="2"/>
              </a:rPr>
              <a:t> </a:t>
            </a:r>
            <a:r>
              <a:rPr lang="en-US" altLang="de-DE" i="1">
                <a:latin typeface="Calibri" panose="020F0502020204030204" pitchFamily="34" charset="0"/>
                <a:cs typeface="Calibri" panose="020F0502020204030204" pitchFamily="34" charset="0"/>
              </a:rPr>
              <a:t>beam acts like a driven oscillator:</a:t>
            </a:r>
          </a:p>
        </p:txBody>
      </p:sp>
      <p:pic>
        <p:nvPicPr>
          <p:cNvPr id="42039" name="Picture 55" descr="F:\JUAS 2017\temp\btf-sis-2sidebands.pn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3238" y="1622051"/>
            <a:ext cx="3792276" cy="2943323"/>
          </a:xfrm>
          <a:prstGeom prst="rect">
            <a:avLst/>
          </a:prstGeom>
          <a:noFill/>
          <a:extLst>
            <a:ext uri="{909E8E84-426E-40DD-AFC4-6F175D3DCCD1}">
              <a14:hiddenFill xmlns:a14="http://schemas.microsoft.com/office/drawing/2010/main">
                <a:solidFill>
                  <a:srgbClr val="FFFFFF"/>
                </a:solidFill>
              </a14:hiddenFill>
            </a:ext>
          </a:extLst>
        </p:spPr>
      </p:pic>
      <p:pic>
        <p:nvPicPr>
          <p:cNvPr id="42040" name="Picture 56" descr="F:\JUAS 2017\temp\btf-sis-25harm_sideband.png"/>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41094" y="1647647"/>
            <a:ext cx="3508644" cy="29177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394213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02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28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liennummernplatzhalter 1"/>
          <p:cNvSpPr>
            <a:spLocks noGrp="1"/>
          </p:cNvSpPr>
          <p:nvPr>
            <p:ph type="sldNum" sz="quarter" idx="4294967295"/>
          </p:nvPr>
        </p:nvSpPr>
        <p:spPr>
          <a:xfrm>
            <a:off x="0" y="-254650"/>
            <a:ext cx="0" cy="0"/>
          </a:xfrm>
        </p:spPr>
        <p:txBody>
          <a:bodyPr/>
          <a:lstStyle/>
          <a:p>
            <a:pPr>
              <a:defRPr/>
            </a:pPr>
            <a:fld id="{52891ACF-834E-4B7D-86C5-7945CDDD04ED}" type="slidenum">
              <a:rPr lang="en-US">
                <a:latin typeface="Calibri" panose="020F0502020204030204" pitchFamily="34" charset="0"/>
                <a:cs typeface="Calibri" panose="020F0502020204030204" pitchFamily="34" charset="0"/>
              </a:rPr>
              <a:pPr>
                <a:defRPr/>
              </a:pPr>
              <a:t>8</a:t>
            </a:fld>
            <a:endParaRPr lang="en-US">
              <a:latin typeface="Calibri" panose="020F0502020204030204" pitchFamily="34" charset="0"/>
              <a:cs typeface="Calibri" panose="020F0502020204030204" pitchFamily="34" charset="0"/>
            </a:endParaRPr>
          </a:p>
        </p:txBody>
      </p:sp>
      <p:sp>
        <p:nvSpPr>
          <p:cNvPr id="19461" name="Text Box 14"/>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a:latin typeface="Calibri" panose="020F0502020204030204" pitchFamily="34" charset="0"/>
                <a:cs typeface="Calibri" panose="020F0502020204030204" pitchFamily="34" charset="0"/>
              </a:rPr>
              <a:t>Excurse: Properties of Fourier Transformation</a:t>
            </a:r>
            <a:endParaRPr lang="en-US" sz="2200" b="1" dirty="0">
              <a:latin typeface="Calibri" panose="020F0502020204030204" pitchFamily="34" charset="0"/>
              <a:cs typeface="Calibri" panose="020F0502020204030204" pitchFamily="34" charset="0"/>
              <a:sym typeface="Symbol" pitchFamily="18" charset="2"/>
            </a:endParaRPr>
          </a:p>
        </p:txBody>
      </p:sp>
      <mc:AlternateContent xmlns:mc="http://schemas.openxmlformats.org/markup-compatibility/2006" xmlns:a14="http://schemas.microsoft.com/office/drawing/2010/main">
        <mc:Choice Requires="a14">
          <p:sp>
            <p:nvSpPr>
              <p:cNvPr id="37" name="Textfeld 36"/>
              <p:cNvSpPr txBox="1"/>
              <p:nvPr/>
            </p:nvSpPr>
            <p:spPr>
              <a:xfrm>
                <a:off x="0" y="867142"/>
                <a:ext cx="9096436" cy="858825"/>
              </a:xfrm>
              <a:prstGeom prst="rect">
                <a:avLst/>
              </a:prstGeom>
              <a:noFill/>
            </p:spPr>
            <p:txBody>
              <a:bodyPr wrap="square" rtlCol="0">
                <a:spAutoFit/>
              </a:bodyPr>
              <a:lstStyle/>
              <a:p>
                <a:pPr algn="l"/>
                <a:r>
                  <a:rPr lang="en-US" b="1" dirty="0">
                    <a:solidFill>
                      <a:srgbClr val="0000FF"/>
                    </a:solidFill>
                    <a:latin typeface="Calibri" panose="020F0502020204030204" pitchFamily="34" charset="0"/>
                    <a:cs typeface="Calibri" panose="020F0502020204030204" pitchFamily="34" charset="0"/>
                  </a:rPr>
                  <a:t>Condition for FT:  </a:t>
                </a:r>
                <a:r>
                  <a:rPr lang="en-US" dirty="0">
                    <a:latin typeface="Calibri" panose="020F0502020204030204" pitchFamily="34" charset="0"/>
                    <a:cs typeface="Calibri" panose="020F0502020204030204" pitchFamily="34" charset="0"/>
                  </a:rPr>
                  <a:t>If  </a:t>
                </a:r>
                <a14:m>
                  <m:oMath xmlns:m="http://schemas.openxmlformats.org/officeDocument/2006/math">
                    <m:nary>
                      <m:naryPr>
                        <m:limLoc m:val="undOvr"/>
                        <m:ctrlPr>
                          <a:rPr lang="de-DE" b="0" i="1" smtClean="0">
                            <a:latin typeface="Cambria Math" panose="02040503050406030204" pitchFamily="18" charset="0"/>
                            <a:ea typeface="Cambria Math"/>
                          </a:rPr>
                        </m:ctrlPr>
                      </m:naryPr>
                      <m:sub>
                        <m:r>
                          <m:rPr>
                            <m:brk m:alnAt="24"/>
                          </m:rPr>
                          <a:rPr lang="de-DE" b="0" i="1" smtClean="0">
                            <a:latin typeface="Cambria Math"/>
                            <a:ea typeface="Cambria Math"/>
                          </a:rPr>
                          <m:t>−</m:t>
                        </m:r>
                        <m:r>
                          <a:rPr lang="de-DE" b="0" i="1" smtClean="0">
                            <a:latin typeface="Cambria Math"/>
                            <a:ea typeface="Cambria Math"/>
                          </a:rPr>
                          <m:t>∞</m:t>
                        </m:r>
                      </m:sub>
                      <m:sup>
                        <m:r>
                          <a:rPr lang="de-DE" b="0" i="1" smtClean="0">
                            <a:latin typeface="Cambria Math"/>
                            <a:ea typeface="Cambria Math"/>
                          </a:rPr>
                          <m:t>∞</m:t>
                        </m:r>
                      </m:sup>
                      <m:e>
                        <m:sSup>
                          <m:sSupPr>
                            <m:ctrlPr>
                              <a:rPr lang="de-DE" b="0" i="1" smtClean="0">
                                <a:latin typeface="Cambria Math" panose="02040503050406030204" pitchFamily="18" charset="0"/>
                                <a:ea typeface="Cambria Math"/>
                              </a:rPr>
                            </m:ctrlPr>
                          </m:sSupPr>
                          <m:e>
                            <m:d>
                              <m:dPr>
                                <m:begChr m:val="|"/>
                                <m:endChr m:val="|"/>
                                <m:ctrlPr>
                                  <a:rPr lang="de-DE" b="0" i="1" smtClean="0">
                                    <a:latin typeface="Cambria Math" panose="02040503050406030204" pitchFamily="18" charset="0"/>
                                    <a:ea typeface="Cambria Math"/>
                                  </a:rPr>
                                </m:ctrlPr>
                              </m:dPr>
                              <m:e>
                                <m:r>
                                  <a:rPr lang="de-DE" b="0" i="1" smtClean="0">
                                    <a:latin typeface="Cambria Math"/>
                                    <a:ea typeface="Cambria Math"/>
                                  </a:rPr>
                                  <m:t>𝑓</m:t>
                                </m:r>
                                <m:r>
                                  <a:rPr lang="de-DE" b="0" i="1" smtClean="0">
                                    <a:latin typeface="Cambria Math"/>
                                    <a:ea typeface="Cambria Math"/>
                                  </a:rPr>
                                  <m:t>(</m:t>
                                </m:r>
                                <m:r>
                                  <a:rPr lang="de-DE" b="0" i="1" smtClean="0">
                                    <a:latin typeface="Cambria Math"/>
                                    <a:ea typeface="Cambria Math"/>
                                  </a:rPr>
                                  <m:t>𝑡</m:t>
                                </m:r>
                                <m:r>
                                  <a:rPr lang="de-DE" b="0" i="1" smtClean="0">
                                    <a:latin typeface="Cambria Math"/>
                                    <a:ea typeface="Cambria Math"/>
                                  </a:rPr>
                                  <m:t>)</m:t>
                                </m:r>
                              </m:e>
                            </m:d>
                          </m:e>
                          <m:sup>
                            <m:r>
                              <a:rPr lang="de-DE" b="0" i="1" smtClean="0">
                                <a:latin typeface="Cambria Math"/>
                                <a:ea typeface="Cambria Math"/>
                              </a:rPr>
                              <m:t>2</m:t>
                            </m:r>
                          </m:sup>
                        </m:sSup>
                      </m:e>
                    </m:nary>
                    <m:r>
                      <a:rPr lang="de-DE" b="0" i="1" smtClean="0">
                        <a:latin typeface="Cambria Math"/>
                        <a:ea typeface="Cambria Math"/>
                      </a:rPr>
                      <m:t>𝑑𝑡</m:t>
                    </m:r>
                    <m:r>
                      <a:rPr lang="de-DE" b="0" i="1" smtClean="0">
                        <a:latin typeface="Cambria Math"/>
                        <a:ea typeface="Cambria Math"/>
                      </a:rPr>
                      <m:t>&lt;∞</m:t>
                    </m:r>
                  </m:oMath>
                </a14:m>
                <a:r>
                  <a:rPr lang="en-US" dirty="0">
                    <a:latin typeface="Calibri" panose="020F0502020204030204" pitchFamily="34" charset="0"/>
                    <a:cs typeface="Calibri" panose="020F0502020204030204" pitchFamily="34" charset="0"/>
                  </a:rPr>
                  <a:t> and convergent, than </a:t>
                </a:r>
                <a14:m>
                  <m:oMath xmlns:m="http://schemas.openxmlformats.org/officeDocument/2006/math">
                    <m:r>
                      <a:rPr lang="de-DE" b="0" i="1" dirty="0" smtClean="0">
                        <a:latin typeface="Cambria Math"/>
                      </a:rPr>
                      <m:t>𝑓</m:t>
                    </m:r>
                    <m:d>
                      <m:dPr>
                        <m:ctrlPr>
                          <a:rPr lang="de-DE" b="0" i="1" dirty="0" smtClean="0">
                            <a:latin typeface="Cambria Math" panose="02040503050406030204" pitchFamily="18" charset="0"/>
                          </a:rPr>
                        </m:ctrlPr>
                      </m:dPr>
                      <m:e>
                        <m:r>
                          <a:rPr lang="de-DE" b="0" i="1" dirty="0" smtClean="0">
                            <a:latin typeface="Cambria Math"/>
                          </a:rPr>
                          <m:t>𝑡</m:t>
                        </m:r>
                      </m:e>
                    </m:d>
                  </m:oMath>
                </a14:m>
                <a:r>
                  <a:rPr lang="en-US" dirty="0">
                    <a:latin typeface="Calibri" panose="020F0502020204030204" pitchFamily="34" charset="0"/>
                    <a:cs typeface="Calibri" panose="020F0502020204030204" pitchFamily="34" charset="0"/>
                  </a:rPr>
                  <a:t> is Fourier transformable</a:t>
                </a:r>
                <a:endParaRPr lang="en-US" i="1" dirty="0">
                  <a:latin typeface="Calibri" panose="020F0502020204030204" pitchFamily="34" charset="0"/>
                  <a:cs typeface="Calibri" panose="020F0502020204030204" pitchFamily="34" charset="0"/>
                </a:endParaRPr>
              </a:p>
              <a:p>
                <a:pPr algn="l"/>
                <a:r>
                  <a:rPr lang="en-US" dirty="0">
                    <a:latin typeface="Calibri" panose="020F0502020204030204" pitchFamily="34" charset="0"/>
                    <a:cs typeface="Calibri" panose="020F0502020204030204" pitchFamily="34" charset="0"/>
                    <a:sym typeface="Symbol"/>
                  </a:rPr>
                  <a:t> e.g. </a:t>
                </a:r>
                <a:r>
                  <a:rPr lang="en-US" i="1" dirty="0">
                    <a:latin typeface="Calibri" panose="020F0502020204030204" pitchFamily="34" charset="0"/>
                    <a:cs typeface="Calibri" panose="020F0502020204030204" pitchFamily="34" charset="0"/>
                    <a:sym typeface="Symbol"/>
                  </a:rPr>
                  <a:t>f(t) = </a:t>
                </a:r>
                <a:r>
                  <a:rPr lang="en-US" dirty="0">
                    <a:latin typeface="Calibri" panose="020F0502020204030204" pitchFamily="34" charset="0"/>
                    <a:cs typeface="Calibri" panose="020F0502020204030204" pitchFamily="34" charset="0"/>
                    <a:sym typeface="Symbol"/>
                  </a:rPr>
                  <a:t>sin</a:t>
                </a:r>
                <a:r>
                  <a:rPr lang="en-US" i="1" dirty="0">
                    <a:latin typeface="Calibri" panose="020F0502020204030204" pitchFamily="34" charset="0"/>
                    <a:cs typeface="Calibri" panose="020F0502020204030204" pitchFamily="34" charset="0"/>
                    <a:sym typeface="Symbol"/>
                  </a:rPr>
                  <a:t>(</a:t>
                </a:r>
                <a:r>
                  <a:rPr lang="en-US" i="1" baseline="-25000" dirty="0">
                    <a:latin typeface="Calibri" panose="020F0502020204030204" pitchFamily="34" charset="0"/>
                    <a:cs typeface="Calibri" panose="020F0502020204030204" pitchFamily="34" charset="0"/>
                    <a:sym typeface="Symbol"/>
                  </a:rPr>
                  <a:t>0</a:t>
                </a:r>
                <a:r>
                  <a:rPr lang="en-US" i="1" dirty="0">
                    <a:latin typeface="Calibri" panose="020F0502020204030204" pitchFamily="34" charset="0"/>
                    <a:cs typeface="Calibri" panose="020F0502020204030204" pitchFamily="34" charset="0"/>
                    <a:sym typeface="Symbol"/>
                  </a:rPr>
                  <a:t>t)</a:t>
                </a:r>
                <a:r>
                  <a:rPr lang="en-US" dirty="0">
                    <a:latin typeface="Calibri" panose="020F0502020204030204" pitchFamily="34" charset="0"/>
                    <a:cs typeface="Calibri" panose="020F0502020204030204" pitchFamily="34" charset="0"/>
                    <a:sym typeface="Symbol"/>
                  </a:rPr>
                  <a:t>, polynomials </a:t>
                </a:r>
                <a:r>
                  <a:rPr lang="en-US" i="1" dirty="0">
                    <a:latin typeface="Calibri" panose="020F0502020204030204" pitchFamily="34" charset="0"/>
                    <a:cs typeface="Calibri" panose="020F0502020204030204" pitchFamily="34" charset="0"/>
                    <a:sym typeface="Symbol"/>
                  </a:rPr>
                  <a:t>f(t) = </a:t>
                </a:r>
                <a:r>
                  <a:rPr lang="en-US" dirty="0">
                    <a:latin typeface="Calibri" panose="020F0502020204030204" pitchFamily="34" charset="0"/>
                    <a:cs typeface="Calibri" panose="020F0502020204030204" pitchFamily="34" charset="0"/>
                    <a:sym typeface="Symbol"/>
                  </a:rPr>
                  <a:t></a:t>
                </a:r>
                <a:r>
                  <a:rPr lang="en-US" i="1" dirty="0">
                    <a:latin typeface="Calibri" panose="020F0502020204030204" pitchFamily="34" charset="0"/>
                    <a:cs typeface="Calibri" panose="020F0502020204030204" pitchFamily="34" charset="0"/>
                    <a:sym typeface="Symbol"/>
                  </a:rPr>
                  <a:t> </a:t>
                </a:r>
                <a:r>
                  <a:rPr lang="en-US" i="1" dirty="0" err="1">
                    <a:latin typeface="Calibri" panose="020F0502020204030204" pitchFamily="34" charset="0"/>
                    <a:cs typeface="Calibri" panose="020F0502020204030204" pitchFamily="34" charset="0"/>
                    <a:sym typeface="Symbol"/>
                  </a:rPr>
                  <a:t>a</a:t>
                </a:r>
                <a:r>
                  <a:rPr lang="en-US" i="1" baseline="-25000" dirty="0" err="1">
                    <a:latin typeface="Calibri" panose="020F0502020204030204" pitchFamily="34" charset="0"/>
                    <a:cs typeface="Calibri" panose="020F0502020204030204" pitchFamily="34" charset="0"/>
                    <a:sym typeface="Symbol"/>
                  </a:rPr>
                  <a:t>i</a:t>
                </a:r>
                <a:r>
                  <a:rPr lang="en-US" i="1" dirty="0">
                    <a:latin typeface="Calibri" panose="020F0502020204030204" pitchFamily="34" charset="0"/>
                    <a:cs typeface="Calibri" panose="020F0502020204030204" pitchFamily="34" charset="0"/>
                    <a:sym typeface="Symbol"/>
                  </a:rPr>
                  <a:t> </a:t>
                </a:r>
                <a:r>
                  <a:rPr lang="en-US" i="1" dirty="0" err="1">
                    <a:latin typeface="Calibri" panose="020F0502020204030204" pitchFamily="34" charset="0"/>
                    <a:cs typeface="Calibri" panose="020F0502020204030204" pitchFamily="34" charset="0"/>
                    <a:sym typeface="Symbol"/>
                  </a:rPr>
                  <a:t>t</a:t>
                </a:r>
                <a:r>
                  <a:rPr lang="en-US" i="1" baseline="30000" dirty="0" err="1">
                    <a:latin typeface="Calibri" panose="020F0502020204030204" pitchFamily="34" charset="0"/>
                    <a:cs typeface="Calibri" panose="020F0502020204030204" pitchFamily="34" charset="0"/>
                    <a:sym typeface="Symbol"/>
                  </a:rPr>
                  <a:t>i</a:t>
                </a:r>
                <a:r>
                  <a:rPr lang="en-US" dirty="0">
                    <a:latin typeface="Calibri" panose="020F0502020204030204" pitchFamily="34" charset="0"/>
                    <a:cs typeface="Calibri" panose="020F0502020204030204" pitchFamily="34" charset="0"/>
                    <a:sym typeface="Symbol"/>
                  </a:rPr>
                  <a:t>  and </a:t>
                </a:r>
                <a:r>
                  <a:rPr lang="en-US" i="1" dirty="0">
                    <a:latin typeface="Calibri" panose="020F0502020204030204" pitchFamily="34" charset="0"/>
                    <a:cs typeface="Calibri" panose="020F0502020204030204" pitchFamily="34" charset="0"/>
                    <a:sym typeface="Symbol"/>
                  </a:rPr>
                  <a:t>f(t)=e</a:t>
                </a:r>
                <a:r>
                  <a:rPr lang="en-US" i="1" baseline="30000" dirty="0">
                    <a:latin typeface="Calibri" panose="020F0502020204030204" pitchFamily="34" charset="0"/>
                    <a:cs typeface="Calibri" panose="020F0502020204030204" pitchFamily="34" charset="0"/>
                    <a:sym typeface="Symbol"/>
                  </a:rPr>
                  <a:t>t</a:t>
                </a:r>
                <a:r>
                  <a:rPr lang="en-US" i="1" dirty="0">
                    <a:latin typeface="Calibri" panose="020F0502020204030204" pitchFamily="34" charset="0"/>
                    <a:cs typeface="Calibri" panose="020F0502020204030204" pitchFamily="34" charset="0"/>
                    <a:sym typeface="Symbol"/>
                  </a:rPr>
                  <a:t> </a:t>
                </a:r>
                <a:r>
                  <a:rPr lang="en-US" dirty="0">
                    <a:latin typeface="Calibri" panose="020F0502020204030204" pitchFamily="34" charset="0"/>
                    <a:cs typeface="Calibri" panose="020F0502020204030204" pitchFamily="34" charset="0"/>
                    <a:sym typeface="Symbol"/>
                  </a:rPr>
                  <a:t>are </a:t>
                </a:r>
                <a:r>
                  <a:rPr lang="en-US" b="1" dirty="0">
                    <a:latin typeface="Calibri" panose="020F0502020204030204" pitchFamily="34" charset="0"/>
                    <a:cs typeface="Calibri" panose="020F0502020204030204" pitchFamily="34" charset="0"/>
                    <a:sym typeface="Symbol"/>
                  </a:rPr>
                  <a:t>not</a:t>
                </a:r>
                <a:r>
                  <a:rPr lang="en-US" dirty="0">
                    <a:latin typeface="Calibri" panose="020F0502020204030204" pitchFamily="34" charset="0"/>
                    <a:cs typeface="Calibri" panose="020F0502020204030204" pitchFamily="34" charset="0"/>
                    <a:sym typeface="Symbol"/>
                  </a:rPr>
                  <a:t> Fourier transformable ! </a:t>
                </a:r>
                <a:endParaRPr lang="en-US" dirty="0">
                  <a:latin typeface="Calibri" panose="020F0502020204030204" pitchFamily="34" charset="0"/>
                  <a:cs typeface="Calibri" panose="020F0502020204030204" pitchFamily="34" charset="0"/>
                </a:endParaRPr>
              </a:p>
            </p:txBody>
          </p:sp>
        </mc:Choice>
        <mc:Fallback xmlns="">
          <p:sp>
            <p:nvSpPr>
              <p:cNvPr id="37" name="Textfeld 36"/>
              <p:cNvSpPr txBox="1">
                <a:spLocks noRot="1" noChangeAspect="1" noMove="1" noResize="1" noEditPoints="1" noAdjustHandles="1" noChangeArrowheads="1" noChangeShapeType="1" noTextEdit="1"/>
              </p:cNvSpPr>
              <p:nvPr/>
            </p:nvSpPr>
            <p:spPr>
              <a:xfrm>
                <a:off x="0" y="867142"/>
                <a:ext cx="9096436" cy="858825"/>
              </a:xfrm>
              <a:prstGeom prst="rect">
                <a:avLst/>
              </a:prstGeom>
              <a:blipFill>
                <a:blip r:embed="rId3"/>
                <a:stretch>
                  <a:fillRect l="-536" t="-59574" b="-44681"/>
                </a:stretch>
              </a:blipFill>
            </p:spPr>
            <p:txBody>
              <a:bodyPr/>
              <a:lstStyle/>
              <a:p>
                <a:r>
                  <a:rPr lang="en-GB">
                    <a:noFill/>
                  </a:rPr>
                  <a:t> </a:t>
                </a:r>
              </a:p>
            </p:txBody>
          </p:sp>
        </mc:Fallback>
      </mc:AlternateContent>
      <p:pic>
        <p:nvPicPr>
          <p:cNvPr id="107522" name="Picture 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58009" y="2077967"/>
            <a:ext cx="3627887" cy="16740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2" name="Textfeld 11"/>
              <p:cNvSpPr txBox="1"/>
              <p:nvPr/>
            </p:nvSpPr>
            <p:spPr>
              <a:xfrm>
                <a:off x="135096" y="2531804"/>
                <a:ext cx="8041704" cy="3144194"/>
              </a:xfrm>
              <a:prstGeom prst="rect">
                <a:avLst/>
              </a:prstGeom>
              <a:noFill/>
            </p:spPr>
            <p:txBody>
              <a:bodyPr wrap="square" rtlCol="0">
                <a:spAutoFit/>
              </a:bodyPr>
              <a:lstStyle/>
              <a:p>
                <a:pPr algn="l"/>
                <a:r>
                  <a:rPr lang="en-US" b="1" dirty="0">
                    <a:solidFill>
                      <a:srgbClr val="0000FF"/>
                    </a:solidFill>
                    <a:latin typeface="Calibri" panose="020F0502020204030204" pitchFamily="34" charset="0"/>
                    <a:cs typeface="Calibri" panose="020F0502020204030204" pitchFamily="34" charset="0"/>
                  </a:rPr>
                  <a:t>Windowing</a:t>
                </a:r>
                <a:r>
                  <a:rPr lang="en-US" b="1" dirty="0">
                    <a:solidFill>
                      <a:srgbClr val="3333CC"/>
                    </a:solidFill>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Def.</a:t>
                </a:r>
                <a:r>
                  <a:rPr lang="en-US" b="1" dirty="0">
                    <a:solidFill>
                      <a:srgbClr val="3333CC"/>
                    </a:solidFill>
                    <a:latin typeface="Calibri" panose="020F0502020204030204" pitchFamily="34" charset="0"/>
                    <a:cs typeface="Calibri" panose="020F0502020204030204" pitchFamily="34" charset="0"/>
                  </a:rPr>
                  <a:t> </a:t>
                </a:r>
                <a14:m>
                  <m:oMath xmlns:m="http://schemas.openxmlformats.org/officeDocument/2006/math">
                    <m:sSub>
                      <m:sSubPr>
                        <m:ctrlPr>
                          <a:rPr lang="de-DE" b="0" i="1" smtClean="0">
                            <a:latin typeface="Cambria Math" panose="02040503050406030204" pitchFamily="18" charset="0"/>
                          </a:rPr>
                        </m:ctrlPr>
                      </m:sSubPr>
                      <m:e>
                        <m:acc>
                          <m:accPr>
                            <m:chr m:val="̂"/>
                            <m:ctrlPr>
                              <a:rPr lang="de-DE" b="0" i="1" smtClean="0">
                                <a:latin typeface="Cambria Math" panose="02040503050406030204" pitchFamily="18" charset="0"/>
                              </a:rPr>
                            </m:ctrlPr>
                          </m:accPr>
                          <m:e>
                            <m:r>
                              <a:rPr lang="de-DE" b="0" i="1" smtClean="0">
                                <a:latin typeface="Cambria Math" panose="02040503050406030204" pitchFamily="18" charset="0"/>
                              </a:rPr>
                              <m:t>𝑓</m:t>
                            </m:r>
                          </m:e>
                        </m:acc>
                      </m:e>
                      <m:sub>
                        <m:r>
                          <a:rPr lang="de-DE" b="0" i="1" smtClean="0">
                            <a:latin typeface="Cambria Math" panose="02040503050406030204" pitchFamily="18" charset="0"/>
                          </a:rPr>
                          <m:t>𝑊</m:t>
                        </m:r>
                      </m:sub>
                    </m:sSub>
                    <m:d>
                      <m:dPr>
                        <m:ctrlPr>
                          <a:rPr lang="de-DE" b="0" i="1" smtClean="0">
                            <a:latin typeface="Cambria Math" panose="02040503050406030204" pitchFamily="18" charset="0"/>
                          </a:rPr>
                        </m:ctrlPr>
                      </m:dPr>
                      <m:e>
                        <m:r>
                          <a:rPr lang="de-DE" b="0" i="1" smtClean="0">
                            <a:latin typeface="Cambria Math"/>
                            <a:ea typeface="Cambria Math"/>
                          </a:rPr>
                          <m:t>𝜔</m:t>
                        </m:r>
                      </m:e>
                    </m:d>
                    <m:r>
                      <a:rPr lang="de-DE" b="0" i="1" smtClean="0">
                        <a:latin typeface="Cambria Math"/>
                        <a:ea typeface="Cambria Math"/>
                      </a:rPr>
                      <m:t>≡</m:t>
                    </m:r>
                    <m:nary>
                      <m:naryPr>
                        <m:limLoc m:val="undOvr"/>
                        <m:ctrlPr>
                          <a:rPr lang="de-DE" b="0" i="1" smtClean="0">
                            <a:latin typeface="Cambria Math" panose="02040503050406030204" pitchFamily="18" charset="0"/>
                            <a:ea typeface="Cambria Math"/>
                          </a:rPr>
                        </m:ctrlPr>
                      </m:naryPr>
                      <m:sub>
                        <m:r>
                          <m:rPr>
                            <m:brk m:alnAt="24"/>
                          </m:rPr>
                          <a:rPr lang="de-DE" b="0" i="1" smtClean="0">
                            <a:latin typeface="Cambria Math"/>
                            <a:ea typeface="Cambria Math"/>
                          </a:rPr>
                          <m:t>−</m:t>
                        </m:r>
                        <m:r>
                          <a:rPr lang="de-DE" b="0" i="1" smtClean="0">
                            <a:latin typeface="Cambria Math"/>
                            <a:ea typeface="Cambria Math"/>
                          </a:rPr>
                          <m:t>∞</m:t>
                        </m:r>
                      </m:sub>
                      <m:sup>
                        <m:r>
                          <a:rPr lang="de-DE" b="0" i="1" smtClean="0">
                            <a:latin typeface="Cambria Math"/>
                            <a:ea typeface="Cambria Math"/>
                          </a:rPr>
                          <m:t>∞</m:t>
                        </m:r>
                      </m:sup>
                      <m:e>
                        <m:r>
                          <a:rPr lang="de-DE" b="0" i="1" smtClean="0">
                            <a:latin typeface="Cambria Math"/>
                            <a:ea typeface="Cambria Math"/>
                          </a:rPr>
                          <m:t>𝑊</m:t>
                        </m:r>
                        <m:d>
                          <m:dPr>
                            <m:ctrlPr>
                              <a:rPr lang="de-DE" b="0" i="1" smtClean="0">
                                <a:latin typeface="Cambria Math" panose="02040503050406030204" pitchFamily="18" charset="0"/>
                                <a:ea typeface="Cambria Math"/>
                              </a:rPr>
                            </m:ctrlPr>
                          </m:dPr>
                          <m:e>
                            <m:r>
                              <a:rPr lang="de-DE" b="0" i="1" smtClean="0">
                                <a:latin typeface="Cambria Math"/>
                                <a:ea typeface="Cambria Math"/>
                              </a:rPr>
                              <m:t>𝑡</m:t>
                            </m:r>
                          </m:e>
                        </m:d>
                        <m:r>
                          <a:rPr lang="de-DE" b="0" i="1" smtClean="0">
                            <a:latin typeface="Cambria Math"/>
                            <a:ea typeface="Cambria Math"/>
                          </a:rPr>
                          <m:t>∙</m:t>
                        </m:r>
                        <m:r>
                          <a:rPr lang="de-DE" b="0" i="1" smtClean="0">
                            <a:latin typeface="Cambria Math"/>
                            <a:ea typeface="Cambria Math"/>
                          </a:rPr>
                          <m:t>𝑓</m:t>
                        </m:r>
                        <m:d>
                          <m:dPr>
                            <m:ctrlPr>
                              <a:rPr lang="de-DE" b="0" i="1" smtClean="0">
                                <a:latin typeface="Cambria Math" panose="02040503050406030204" pitchFamily="18" charset="0"/>
                                <a:ea typeface="Cambria Math"/>
                              </a:rPr>
                            </m:ctrlPr>
                          </m:dPr>
                          <m:e>
                            <m:r>
                              <a:rPr lang="de-DE" b="0" i="1" smtClean="0">
                                <a:latin typeface="Cambria Math"/>
                                <a:ea typeface="Cambria Math"/>
                              </a:rPr>
                              <m:t>𝑡</m:t>
                            </m:r>
                          </m:e>
                        </m:d>
                        <m:sSup>
                          <m:sSupPr>
                            <m:ctrlPr>
                              <a:rPr lang="de-DE" b="0" i="1" smtClean="0">
                                <a:latin typeface="Cambria Math" panose="02040503050406030204" pitchFamily="18" charset="0"/>
                                <a:ea typeface="Cambria Math"/>
                              </a:rPr>
                            </m:ctrlPr>
                          </m:sSupPr>
                          <m:e>
                            <m:r>
                              <a:rPr lang="de-DE" b="0" i="1" smtClean="0">
                                <a:latin typeface="Cambria Math"/>
                                <a:ea typeface="Cambria Math"/>
                              </a:rPr>
                              <m:t>𝑒</m:t>
                            </m:r>
                          </m:e>
                          <m:sup>
                            <m:r>
                              <a:rPr lang="de-DE" b="0" i="1" smtClean="0">
                                <a:latin typeface="Cambria Math"/>
                                <a:ea typeface="Cambria Math"/>
                              </a:rPr>
                              <m:t>−</m:t>
                            </m:r>
                            <m:r>
                              <a:rPr lang="de-DE" b="0" i="1" smtClean="0">
                                <a:latin typeface="Cambria Math"/>
                                <a:ea typeface="Cambria Math"/>
                              </a:rPr>
                              <m:t>𝑖</m:t>
                            </m:r>
                            <m:r>
                              <a:rPr lang="de-DE" b="0" i="1" smtClean="0">
                                <a:latin typeface="Cambria Math"/>
                                <a:ea typeface="Cambria Math"/>
                              </a:rPr>
                              <m:t>𝜔</m:t>
                            </m:r>
                            <m:r>
                              <a:rPr lang="de-DE" b="0" i="1" smtClean="0">
                                <a:latin typeface="Cambria Math"/>
                                <a:ea typeface="Cambria Math"/>
                              </a:rPr>
                              <m:t>𝑡</m:t>
                            </m:r>
                          </m:sup>
                        </m:sSup>
                      </m:e>
                    </m:nary>
                    <m:r>
                      <a:rPr lang="de-DE" b="0" i="1" smtClean="0">
                        <a:latin typeface="Cambria Math"/>
                        <a:ea typeface="Cambria Math"/>
                      </a:rPr>
                      <m:t>𝑑𝑡</m:t>
                    </m:r>
                    <m:r>
                      <a:rPr lang="de-DE" b="0" i="1" smtClean="0">
                        <a:latin typeface="Cambria Math"/>
                        <a:ea typeface="Cambria Math"/>
                      </a:rPr>
                      <m:t> </m:t>
                    </m:r>
                  </m:oMath>
                </a14:m>
                <a:r>
                  <a:rPr lang="en-US" dirty="0">
                    <a:latin typeface="Calibri" panose="020F0502020204030204" pitchFamily="34" charset="0"/>
                    <a:cs typeface="Calibri" panose="020F0502020204030204" pitchFamily="34" charset="0"/>
                  </a:rPr>
                  <a:t> </a:t>
                </a:r>
              </a:p>
              <a:p>
                <a:pPr algn="l"/>
                <a:r>
                  <a:rPr lang="en-US" dirty="0">
                    <a:latin typeface="Calibri" panose="020F0502020204030204" pitchFamily="34" charset="0"/>
                    <a:cs typeface="Calibri" panose="020F0502020204030204" pitchFamily="34" charset="0"/>
                  </a:rPr>
                  <a:t>with a window function </a:t>
                </a:r>
                <a14:m>
                  <m:oMath xmlns:m="http://schemas.openxmlformats.org/officeDocument/2006/math">
                    <m:r>
                      <a:rPr lang="de-DE" b="0" i="1" smtClean="0">
                        <a:latin typeface="Cambria Math"/>
                      </a:rPr>
                      <m:t>𝑊</m:t>
                    </m:r>
                    <m:r>
                      <a:rPr lang="de-DE" b="0" i="1" smtClean="0">
                        <a:latin typeface="Cambria Math"/>
                      </a:rPr>
                      <m:t>(</m:t>
                    </m:r>
                    <m:r>
                      <a:rPr lang="de-DE" b="0" i="1" smtClean="0">
                        <a:latin typeface="Cambria Math"/>
                      </a:rPr>
                      <m:t>𝑡</m:t>
                    </m:r>
                    <m:r>
                      <a:rPr lang="de-DE" b="0" i="1" smtClean="0">
                        <a:latin typeface="Cambria Math"/>
                      </a:rPr>
                      <m:t>)</m:t>
                    </m:r>
                    <m:r>
                      <a:rPr lang="de-DE" b="1" i="1">
                        <a:latin typeface="Cambria Math"/>
                        <a:ea typeface="Cambria Math"/>
                      </a:rPr>
                      <m:t>∈</m:t>
                    </m:r>
                    <m:r>
                      <a:rPr lang="de-DE" b="1" i="1" smtClean="0">
                        <a:latin typeface="Cambria Math"/>
                        <a:ea typeface="Cambria Math"/>
                      </a:rPr>
                      <m:t>ℝ</m:t>
                    </m:r>
                  </m:oMath>
                </a14:m>
                <a:r>
                  <a:rPr lang="en-US"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sym typeface="Symbol"/>
                  </a:rPr>
                  <a:t> finite integration</a:t>
                </a:r>
              </a:p>
              <a:p>
                <a:pPr algn="l">
                  <a:spcBef>
                    <a:spcPts val="600"/>
                  </a:spcBef>
                </a:pPr>
                <a:r>
                  <a:rPr lang="en-US" dirty="0">
                    <a:latin typeface="Calibri" panose="020F0502020204030204" pitchFamily="34" charset="0"/>
                    <a:cs typeface="Calibri" panose="020F0502020204030204" pitchFamily="34" charset="0"/>
                    <a:sym typeface="Symbol"/>
                  </a:rPr>
                  <a:t>   </a:t>
                </a:r>
                <a14:m>
                  <m:oMath xmlns:m="http://schemas.openxmlformats.org/officeDocument/2006/math">
                    <m:sSub>
                      <m:sSubPr>
                        <m:ctrlPr>
                          <a:rPr lang="de-DE" i="1">
                            <a:latin typeface="Cambria Math" panose="02040503050406030204" pitchFamily="18" charset="0"/>
                          </a:rPr>
                        </m:ctrlPr>
                      </m:sSubPr>
                      <m:e>
                        <m:acc>
                          <m:accPr>
                            <m:chr m:val="̂"/>
                            <m:ctrlPr>
                              <a:rPr lang="de-DE" i="1">
                                <a:latin typeface="Cambria Math" panose="02040503050406030204" pitchFamily="18" charset="0"/>
                              </a:rPr>
                            </m:ctrlPr>
                          </m:accPr>
                          <m:e>
                            <m:r>
                              <a:rPr lang="de-DE" i="1">
                                <a:latin typeface="Cambria Math" panose="02040503050406030204" pitchFamily="18" charset="0"/>
                              </a:rPr>
                              <m:t>𝑓</m:t>
                            </m:r>
                          </m:e>
                        </m:acc>
                      </m:e>
                      <m:sub>
                        <m:r>
                          <a:rPr lang="de-DE" i="1">
                            <a:latin typeface="Cambria Math" panose="02040503050406030204" pitchFamily="18" charset="0"/>
                          </a:rPr>
                          <m:t>𝑊</m:t>
                        </m:r>
                      </m:sub>
                    </m:sSub>
                    <m:d>
                      <m:dPr>
                        <m:ctrlPr>
                          <a:rPr lang="de-DE" i="1">
                            <a:latin typeface="Cambria Math" panose="02040503050406030204" pitchFamily="18" charset="0"/>
                          </a:rPr>
                        </m:ctrlPr>
                      </m:dPr>
                      <m:e>
                        <m:r>
                          <a:rPr lang="de-DE" i="1">
                            <a:latin typeface="Cambria Math"/>
                            <a:ea typeface="Cambria Math"/>
                          </a:rPr>
                          <m:t>𝜔</m:t>
                        </m:r>
                      </m:e>
                    </m:d>
                    <m:r>
                      <a:rPr lang="de-DE" i="1">
                        <a:latin typeface="Cambria Math"/>
                        <a:ea typeface="Cambria Math"/>
                      </a:rPr>
                      <m:t>= </m:t>
                    </m:r>
                    <m:acc>
                      <m:accPr>
                        <m:chr m:val="̂"/>
                        <m:ctrlPr>
                          <a:rPr lang="de-DE" i="1" smtClean="0">
                            <a:latin typeface="Cambria Math" panose="02040503050406030204" pitchFamily="18" charset="0"/>
                            <a:ea typeface="Cambria Math"/>
                          </a:rPr>
                        </m:ctrlPr>
                      </m:accPr>
                      <m:e>
                        <m:r>
                          <a:rPr lang="de-DE" b="0" i="1" smtClean="0">
                            <a:latin typeface="Cambria Math" panose="02040503050406030204" pitchFamily="18" charset="0"/>
                            <a:ea typeface="Cambria Math"/>
                          </a:rPr>
                          <m:t>𝑊</m:t>
                        </m:r>
                      </m:e>
                    </m:acc>
                    <m:d>
                      <m:dPr>
                        <m:ctrlPr>
                          <a:rPr lang="de-DE" i="1">
                            <a:latin typeface="Cambria Math" panose="02040503050406030204" pitchFamily="18" charset="0"/>
                          </a:rPr>
                        </m:ctrlPr>
                      </m:dPr>
                      <m:e>
                        <m:r>
                          <a:rPr lang="de-DE" i="1">
                            <a:latin typeface="Cambria Math"/>
                            <a:ea typeface="Cambria Math"/>
                          </a:rPr>
                          <m:t>𝜔</m:t>
                        </m:r>
                      </m:e>
                    </m:d>
                    <m:r>
                      <a:rPr lang="de-DE" i="1">
                        <a:latin typeface="Cambria Math"/>
                        <a:ea typeface="Cambria Math"/>
                      </a:rPr>
                      <m:t>∗</m:t>
                    </m:r>
                    <m:acc>
                      <m:accPr>
                        <m:chr m:val="̂"/>
                        <m:ctrlPr>
                          <a:rPr lang="en-GB" i="1">
                            <a:solidFill>
                              <a:srgbClr val="000000"/>
                            </a:solidFill>
                            <a:latin typeface="Cambria Math" panose="02040503050406030204" pitchFamily="18" charset="0"/>
                          </a:rPr>
                        </m:ctrlPr>
                      </m:accPr>
                      <m:e>
                        <m:r>
                          <a:rPr lang="de-DE" i="1">
                            <a:solidFill>
                              <a:srgbClr val="000000"/>
                            </a:solidFill>
                            <a:latin typeface="Cambria Math" panose="02040503050406030204" pitchFamily="18" charset="0"/>
                          </a:rPr>
                          <m:t>𝑓</m:t>
                        </m:r>
                      </m:e>
                    </m:acc>
                    <m:d>
                      <m:dPr>
                        <m:ctrlPr>
                          <a:rPr lang="de-DE" i="1">
                            <a:latin typeface="Cambria Math" panose="02040503050406030204" pitchFamily="18" charset="0"/>
                          </a:rPr>
                        </m:ctrlPr>
                      </m:dPr>
                      <m:e>
                        <m:r>
                          <a:rPr lang="de-DE" i="1">
                            <a:latin typeface="Cambria Math"/>
                            <a:ea typeface="Cambria Math"/>
                          </a:rPr>
                          <m:t>𝜔</m:t>
                        </m:r>
                      </m:e>
                    </m:d>
                  </m:oMath>
                </a14:m>
                <a:r>
                  <a:rPr lang="en-US" i="1"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as convolution</a:t>
                </a:r>
                <a:endParaRPr lang="en-US" dirty="0">
                  <a:latin typeface="Calibri" panose="020F0502020204030204" pitchFamily="34" charset="0"/>
                  <a:cs typeface="Calibri" panose="020F0502020204030204" pitchFamily="34" charset="0"/>
                  <a:sym typeface="Symbol"/>
                </a:endParaRPr>
              </a:p>
              <a:p>
                <a:pPr algn="l">
                  <a:spcBef>
                    <a:spcPts val="800"/>
                  </a:spcBef>
                </a:pPr>
                <a:endParaRPr lang="en-US" dirty="0">
                  <a:latin typeface="Calibri" panose="020F0502020204030204" pitchFamily="34" charset="0"/>
                  <a:cs typeface="Calibri" panose="020F0502020204030204" pitchFamily="34" charset="0"/>
                  <a:sym typeface="Symbol"/>
                </a:endParaRPr>
              </a:p>
              <a:p>
                <a:pPr algn="l">
                  <a:spcBef>
                    <a:spcPts val="800"/>
                  </a:spcBef>
                </a:pPr>
                <a:r>
                  <a:rPr lang="en-US" dirty="0">
                    <a:latin typeface="Calibri" panose="020F0502020204030204" pitchFamily="34" charset="0"/>
                    <a:cs typeface="Calibri" panose="020F0502020204030204" pitchFamily="34" charset="0"/>
                    <a:sym typeface="Symbol"/>
                  </a:rPr>
                  <a:t>Example:</a:t>
                </a:r>
                <a:r>
                  <a:rPr lang="en-US" i="1" dirty="0">
                    <a:latin typeface="Calibri" panose="020F0502020204030204" pitchFamily="34" charset="0"/>
                    <a:cs typeface="Calibri" panose="020F0502020204030204" pitchFamily="34" charset="0"/>
                    <a:sym typeface="Symbol"/>
                  </a:rPr>
                  <a:t> </a:t>
                </a:r>
                <a14:m>
                  <m:oMath xmlns:m="http://schemas.openxmlformats.org/officeDocument/2006/math">
                    <m:r>
                      <a:rPr lang="de-DE" b="0" i="1" smtClean="0">
                        <a:latin typeface="Cambria Math"/>
                        <a:sym typeface="Symbol"/>
                      </a:rPr>
                      <m:t>𝑊</m:t>
                    </m:r>
                    <m:d>
                      <m:dPr>
                        <m:ctrlPr>
                          <a:rPr lang="de-DE" b="0" i="1" smtClean="0">
                            <a:latin typeface="Cambria Math" panose="02040503050406030204" pitchFamily="18" charset="0"/>
                            <a:sym typeface="Symbol"/>
                          </a:rPr>
                        </m:ctrlPr>
                      </m:dPr>
                      <m:e>
                        <m:r>
                          <a:rPr lang="de-DE" b="0" i="1" smtClean="0">
                            <a:latin typeface="Cambria Math"/>
                            <a:sym typeface="Symbol"/>
                          </a:rPr>
                          <m:t>𝑡</m:t>
                        </m:r>
                      </m:e>
                    </m:d>
                    <m:r>
                      <a:rPr lang="de-DE" b="0" i="0" smtClean="0">
                        <a:latin typeface="Cambria Math"/>
                        <a:sym typeface="Symbol"/>
                      </a:rPr>
                      <m:t>= </m:t>
                    </m:r>
                    <m:d>
                      <m:dPr>
                        <m:begChr m:val="{"/>
                        <m:endChr m:val=""/>
                        <m:ctrlPr>
                          <a:rPr lang="en-US" i="1" smtClean="0">
                            <a:latin typeface="Cambria Math" panose="02040503050406030204" pitchFamily="18" charset="0"/>
                            <a:sym typeface="Symbol"/>
                          </a:rPr>
                        </m:ctrlPr>
                      </m:dPr>
                      <m:e>
                        <m:m>
                          <m:mPr>
                            <m:mcs>
                              <m:mc>
                                <m:mcPr>
                                  <m:count m:val="1"/>
                                  <m:mcJc m:val="center"/>
                                </m:mcPr>
                              </m:mc>
                            </m:mcs>
                            <m:ctrlPr>
                              <a:rPr lang="en-US" i="1" smtClean="0">
                                <a:latin typeface="Cambria Math" panose="02040503050406030204" pitchFamily="18" charset="0"/>
                                <a:sym typeface="Symbol"/>
                              </a:rPr>
                            </m:ctrlPr>
                          </m:mPr>
                          <m:mr>
                            <m:e>
                              <m:r>
                                <m:rPr>
                                  <m:brk m:alnAt="7"/>
                                </m:rPr>
                                <a:rPr lang="de-DE" b="0" i="1" smtClean="0">
                                  <a:latin typeface="Cambria Math"/>
                                  <a:sym typeface="Symbol"/>
                                </a:rPr>
                                <m:t>1</m:t>
                              </m:r>
                              <m:r>
                                <a:rPr lang="de-DE" b="0" i="1" smtClean="0">
                                  <a:latin typeface="Cambria Math"/>
                                  <a:sym typeface="Symbol"/>
                                </a:rPr>
                                <m:t> </m:t>
                              </m:r>
                              <m:r>
                                <m:rPr>
                                  <m:brk m:alnAt="7"/>
                                </m:rPr>
                                <a:rPr lang="de-DE" b="0" i="0" smtClean="0">
                                  <a:latin typeface="Cambria Math"/>
                                  <a:sym typeface="Symbol"/>
                                </a:rPr>
                                <m:t> </m:t>
                              </m:r>
                              <m:r>
                                <m:rPr>
                                  <m:sty m:val="p"/>
                                </m:rPr>
                                <a:rPr lang="de-DE" b="0" i="0" smtClean="0">
                                  <a:latin typeface="Cambria Math"/>
                                  <a:sym typeface="Symbol"/>
                                </a:rPr>
                                <m:t>for</m:t>
                              </m:r>
                              <m:r>
                                <m:rPr>
                                  <m:brk m:alnAt="7"/>
                                </m:rPr>
                                <a:rPr lang="de-DE" b="0" i="1" smtClean="0">
                                  <a:latin typeface="Cambria Math"/>
                                  <a:sym typeface="Symbol"/>
                                </a:rPr>
                                <m:t> </m:t>
                              </m:r>
                              <m:r>
                                <a:rPr lang="de-DE" b="0" i="1" smtClean="0">
                                  <a:latin typeface="Cambria Math"/>
                                  <a:sym typeface="Symbol"/>
                                </a:rPr>
                                <m:t>−</m:t>
                              </m:r>
                              <m:sSub>
                                <m:sSubPr>
                                  <m:ctrlPr>
                                    <a:rPr lang="de-DE" b="0" i="1" smtClean="0">
                                      <a:latin typeface="Cambria Math" panose="02040503050406030204" pitchFamily="18" charset="0"/>
                                      <a:sym typeface="Symbol"/>
                                    </a:rPr>
                                  </m:ctrlPr>
                                </m:sSubPr>
                                <m:e>
                                  <m:r>
                                    <a:rPr lang="de-DE" b="0" i="1" smtClean="0">
                                      <a:latin typeface="Cambria Math"/>
                                      <a:sym typeface="Symbol"/>
                                    </a:rPr>
                                    <m:t>𝑡</m:t>
                                  </m:r>
                                </m:e>
                                <m:sub>
                                  <m:r>
                                    <a:rPr lang="de-DE" b="0" i="1" smtClean="0">
                                      <a:latin typeface="Cambria Math"/>
                                      <a:sym typeface="Symbol"/>
                                    </a:rPr>
                                    <m:t>0</m:t>
                                  </m:r>
                                </m:sub>
                              </m:sSub>
                              <m:r>
                                <m:rPr>
                                  <m:brk m:alnAt="7"/>
                                </m:rPr>
                                <a:rPr lang="de-DE" i="1">
                                  <a:latin typeface="Cambria Math"/>
                                  <a:ea typeface="Cambria Math"/>
                                  <a:sym typeface="Symbol"/>
                                </a:rPr>
                                <m:t>≤</m:t>
                              </m:r>
                              <m:r>
                                <a:rPr lang="de-DE" b="0" i="1" smtClean="0">
                                  <a:latin typeface="Cambria Math"/>
                                  <a:sym typeface="Symbol"/>
                                </a:rPr>
                                <m:t>𝑡</m:t>
                              </m:r>
                              <m:r>
                                <a:rPr lang="de-DE" b="0" i="1" smtClean="0">
                                  <a:latin typeface="Cambria Math"/>
                                  <a:ea typeface="Cambria Math"/>
                                  <a:sym typeface="Symbol"/>
                                </a:rPr>
                                <m:t>≤</m:t>
                              </m:r>
                              <m:sSub>
                                <m:sSubPr>
                                  <m:ctrlPr>
                                    <a:rPr lang="de-DE" b="0" i="1" smtClean="0">
                                      <a:latin typeface="Cambria Math" panose="02040503050406030204" pitchFamily="18" charset="0"/>
                                      <a:sym typeface="Symbol"/>
                                    </a:rPr>
                                  </m:ctrlPr>
                                </m:sSubPr>
                                <m:e>
                                  <m:r>
                                    <a:rPr lang="de-DE" b="0" i="1" smtClean="0">
                                      <a:latin typeface="Cambria Math"/>
                                      <a:sym typeface="Symbol"/>
                                    </a:rPr>
                                    <m:t>𝑡</m:t>
                                  </m:r>
                                </m:e>
                                <m:sub>
                                  <m:r>
                                    <a:rPr lang="de-DE" b="0" i="1" smtClean="0">
                                      <a:latin typeface="Cambria Math"/>
                                      <a:sym typeface="Symbol"/>
                                    </a:rPr>
                                    <m:t>0</m:t>
                                  </m:r>
                                </m:sub>
                              </m:sSub>
                              <m:r>
                                <m:rPr>
                                  <m:brk m:alnAt="7"/>
                                </m:rPr>
                                <a:rPr lang="de-DE" b="0" i="1" smtClean="0">
                                  <a:latin typeface="Cambria Math"/>
                                  <a:sym typeface="Symbol"/>
                                </a:rPr>
                                <m:t> </m:t>
                              </m:r>
                            </m:e>
                          </m:mr>
                          <m:mr>
                            <m:e>
                              <m:r>
                                <a:rPr lang="de-DE" b="0" i="1" smtClean="0">
                                  <a:latin typeface="Cambria Math"/>
                                  <a:sym typeface="Symbol"/>
                                </a:rPr>
                                <m:t>0  </m:t>
                              </m:r>
                              <m:r>
                                <m:rPr>
                                  <m:sty m:val="p"/>
                                </m:rPr>
                                <a:rPr lang="de-DE" b="0" i="0" smtClean="0">
                                  <a:latin typeface="Cambria Math"/>
                                  <a:sym typeface="Symbol"/>
                                </a:rPr>
                                <m:t>for</m:t>
                              </m:r>
                              <m:r>
                                <a:rPr lang="de-DE" b="0" i="1" smtClean="0">
                                  <a:latin typeface="Cambria Math"/>
                                  <a:sym typeface="Symbol"/>
                                </a:rPr>
                                <m:t> </m:t>
                              </m:r>
                              <m:d>
                                <m:dPr>
                                  <m:begChr m:val="|"/>
                                  <m:endChr m:val="|"/>
                                  <m:ctrlPr>
                                    <a:rPr lang="de-DE" b="0" i="1" smtClean="0">
                                      <a:latin typeface="Cambria Math" panose="02040503050406030204" pitchFamily="18" charset="0"/>
                                      <a:sym typeface="Symbol"/>
                                    </a:rPr>
                                  </m:ctrlPr>
                                </m:dPr>
                                <m:e>
                                  <m:r>
                                    <a:rPr lang="de-DE" b="0" i="1" smtClean="0">
                                      <a:latin typeface="Cambria Math"/>
                                      <a:sym typeface="Symbol"/>
                                    </a:rPr>
                                    <m:t>𝑡</m:t>
                                  </m:r>
                                </m:e>
                              </m:d>
                              <m:r>
                                <a:rPr lang="de-DE" b="0" i="1" smtClean="0">
                                  <a:latin typeface="Cambria Math"/>
                                  <a:sym typeface="Symbol"/>
                                </a:rPr>
                                <m:t>&gt;1              </m:t>
                              </m:r>
                            </m:e>
                          </m:mr>
                        </m:m>
                      </m:e>
                    </m:d>
                  </m:oMath>
                </a14:m>
                <a:r>
                  <a:rPr lang="en-US"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sym typeface="Symbol"/>
                  </a:rPr>
                  <a:t>   </a:t>
                </a:r>
                <a14:m>
                  <m:oMath xmlns:m="http://schemas.openxmlformats.org/officeDocument/2006/math">
                    <m:acc>
                      <m:accPr>
                        <m:chr m:val="̂"/>
                        <m:ctrlPr>
                          <a:rPr lang="de-DE" b="0" i="1" smtClean="0">
                            <a:latin typeface="Cambria Math" panose="02040503050406030204" pitchFamily="18" charset="0"/>
                          </a:rPr>
                        </m:ctrlPr>
                      </m:accPr>
                      <m:e>
                        <m:r>
                          <a:rPr lang="de-DE" b="0" i="1" smtClean="0">
                            <a:latin typeface="Cambria Math" panose="02040503050406030204" pitchFamily="18" charset="0"/>
                          </a:rPr>
                          <m:t>𝑊</m:t>
                        </m:r>
                      </m:e>
                    </m:acc>
                    <m:d>
                      <m:dPr>
                        <m:ctrlPr>
                          <a:rPr lang="de-DE" b="0" i="1" smtClean="0">
                            <a:latin typeface="Cambria Math" panose="02040503050406030204" pitchFamily="18" charset="0"/>
                          </a:rPr>
                        </m:ctrlPr>
                      </m:dPr>
                      <m:e>
                        <m:r>
                          <a:rPr lang="de-DE" b="0" i="1" smtClean="0">
                            <a:latin typeface="Cambria Math"/>
                            <a:ea typeface="Cambria Math"/>
                          </a:rPr>
                          <m:t>𝜔</m:t>
                        </m:r>
                      </m:e>
                    </m:d>
                    <m:r>
                      <a:rPr lang="de-DE" b="0" i="1" smtClean="0">
                        <a:latin typeface="Cambria Math"/>
                        <a:ea typeface="Cambria Math"/>
                      </a:rPr>
                      <m:t>=2</m:t>
                    </m:r>
                    <m:box>
                      <m:boxPr>
                        <m:ctrlPr>
                          <a:rPr lang="de-DE" b="0" i="1" smtClean="0">
                            <a:latin typeface="Cambria Math" panose="02040503050406030204" pitchFamily="18" charset="0"/>
                            <a:ea typeface="Cambria Math"/>
                          </a:rPr>
                        </m:ctrlPr>
                      </m:boxPr>
                      <m:e>
                        <m:argPr>
                          <m:argSz m:val="-1"/>
                        </m:argPr>
                        <m:f>
                          <m:fPr>
                            <m:ctrlPr>
                              <a:rPr lang="de-DE" b="0" i="1" smtClean="0">
                                <a:latin typeface="Cambria Math" panose="02040503050406030204" pitchFamily="18" charset="0"/>
                                <a:ea typeface="Cambria Math"/>
                              </a:rPr>
                            </m:ctrlPr>
                          </m:fPr>
                          <m:num>
                            <m:func>
                              <m:funcPr>
                                <m:ctrlPr>
                                  <a:rPr lang="de-DE" b="0" i="1" smtClean="0">
                                    <a:latin typeface="Cambria Math" panose="02040503050406030204" pitchFamily="18" charset="0"/>
                                    <a:ea typeface="Cambria Math"/>
                                  </a:rPr>
                                </m:ctrlPr>
                              </m:funcPr>
                              <m:fName>
                                <m:r>
                                  <m:rPr>
                                    <m:sty m:val="p"/>
                                  </m:rPr>
                                  <a:rPr lang="de-DE" b="0" i="0" smtClean="0">
                                    <a:latin typeface="Cambria Math"/>
                                    <a:ea typeface="Cambria Math"/>
                                  </a:rPr>
                                  <m:t>sin</m:t>
                                </m:r>
                              </m:fName>
                              <m:e>
                                <m:r>
                                  <a:rPr lang="de-DE" b="0" i="1" smtClean="0">
                                    <a:latin typeface="Cambria Math"/>
                                    <a:ea typeface="Cambria Math"/>
                                  </a:rPr>
                                  <m:t>(</m:t>
                                </m:r>
                                <m:r>
                                  <a:rPr lang="de-DE" b="0" i="1" smtClean="0">
                                    <a:latin typeface="Cambria Math"/>
                                    <a:ea typeface="Cambria Math"/>
                                  </a:rPr>
                                  <m:t>𝜔</m:t>
                                </m:r>
                                <m:sSub>
                                  <m:sSubPr>
                                    <m:ctrlPr>
                                      <a:rPr lang="de-DE" b="0" i="1" smtClean="0">
                                        <a:latin typeface="Cambria Math" panose="02040503050406030204" pitchFamily="18" charset="0"/>
                                        <a:ea typeface="Cambria Math"/>
                                      </a:rPr>
                                    </m:ctrlPr>
                                  </m:sSubPr>
                                  <m:e>
                                    <m:r>
                                      <a:rPr lang="de-DE" b="0" i="1" smtClean="0">
                                        <a:latin typeface="Cambria Math"/>
                                        <a:ea typeface="Cambria Math"/>
                                      </a:rPr>
                                      <m:t>𝑡</m:t>
                                    </m:r>
                                  </m:e>
                                  <m:sub>
                                    <m:r>
                                      <a:rPr lang="de-DE" b="0" i="1" smtClean="0">
                                        <a:latin typeface="Cambria Math"/>
                                        <a:ea typeface="Cambria Math"/>
                                      </a:rPr>
                                      <m:t>0</m:t>
                                    </m:r>
                                  </m:sub>
                                </m:sSub>
                                <m:r>
                                  <a:rPr lang="de-DE" b="0" i="1" smtClean="0">
                                    <a:latin typeface="Cambria Math"/>
                                    <a:ea typeface="Cambria Math"/>
                                  </a:rPr>
                                  <m:t>)</m:t>
                                </m:r>
                              </m:e>
                            </m:func>
                          </m:num>
                          <m:den>
                            <m:r>
                              <a:rPr lang="de-DE" b="0" i="1" smtClean="0">
                                <a:latin typeface="Cambria Math"/>
                                <a:ea typeface="Cambria Math"/>
                              </a:rPr>
                              <m:t>𝜔</m:t>
                            </m:r>
                          </m:den>
                        </m:f>
                      </m:e>
                    </m:box>
                    <m:r>
                      <a:rPr lang="de-DE" b="0" i="1" smtClean="0">
                        <a:latin typeface="Cambria Math"/>
                        <a:ea typeface="Cambria Math"/>
                      </a:rPr>
                      <m:t> ≡2</m:t>
                    </m:r>
                    <m:sSub>
                      <m:sSubPr>
                        <m:ctrlPr>
                          <a:rPr lang="de-DE" b="0" i="1" smtClean="0">
                            <a:latin typeface="Cambria Math" panose="02040503050406030204" pitchFamily="18" charset="0"/>
                            <a:ea typeface="Cambria Math"/>
                          </a:rPr>
                        </m:ctrlPr>
                      </m:sSubPr>
                      <m:e>
                        <m:r>
                          <a:rPr lang="de-DE" b="0" i="1" smtClean="0">
                            <a:latin typeface="Cambria Math"/>
                            <a:ea typeface="Cambria Math"/>
                          </a:rPr>
                          <m:t>𝑡</m:t>
                        </m:r>
                      </m:e>
                      <m:sub>
                        <m:r>
                          <a:rPr lang="de-DE" b="0" i="1" smtClean="0">
                            <a:latin typeface="Cambria Math"/>
                            <a:ea typeface="Cambria Math"/>
                          </a:rPr>
                          <m:t>0</m:t>
                        </m:r>
                      </m:sub>
                    </m:sSub>
                    <m:r>
                      <a:rPr lang="de-DE" b="0" i="1" smtClean="0">
                        <a:latin typeface="Cambria Math"/>
                        <a:ea typeface="Cambria Math"/>
                      </a:rPr>
                      <m:t> </m:t>
                    </m:r>
                    <m:r>
                      <m:rPr>
                        <m:sty m:val="p"/>
                      </m:rPr>
                      <a:rPr lang="de-DE" b="0" i="0" smtClean="0">
                        <a:latin typeface="Cambria Math"/>
                        <a:ea typeface="Cambria Math"/>
                      </a:rPr>
                      <m:t>sinc</m:t>
                    </m:r>
                    <m:d>
                      <m:dPr>
                        <m:ctrlPr>
                          <a:rPr lang="de-DE" b="0" i="1" smtClean="0">
                            <a:latin typeface="Cambria Math" panose="02040503050406030204" pitchFamily="18" charset="0"/>
                            <a:ea typeface="Cambria Math"/>
                          </a:rPr>
                        </m:ctrlPr>
                      </m:dPr>
                      <m:e>
                        <m:r>
                          <a:rPr lang="de-DE" b="0" i="1" smtClean="0">
                            <a:latin typeface="Cambria Math"/>
                            <a:ea typeface="Cambria Math"/>
                          </a:rPr>
                          <m:t>𝜔</m:t>
                        </m:r>
                        <m:sSub>
                          <m:sSubPr>
                            <m:ctrlPr>
                              <a:rPr lang="de-DE" b="0" i="1" smtClean="0">
                                <a:latin typeface="Cambria Math" panose="02040503050406030204" pitchFamily="18" charset="0"/>
                                <a:ea typeface="Cambria Math"/>
                              </a:rPr>
                            </m:ctrlPr>
                          </m:sSubPr>
                          <m:e>
                            <m:r>
                              <a:rPr lang="de-DE" b="0" i="1" smtClean="0">
                                <a:latin typeface="Cambria Math"/>
                                <a:ea typeface="Cambria Math"/>
                              </a:rPr>
                              <m:t>𝑡</m:t>
                            </m:r>
                          </m:e>
                          <m:sub>
                            <m:r>
                              <a:rPr lang="de-DE" b="0" i="1" smtClean="0">
                                <a:latin typeface="Cambria Math"/>
                                <a:ea typeface="Cambria Math"/>
                              </a:rPr>
                              <m:t>0</m:t>
                            </m:r>
                          </m:sub>
                        </m:sSub>
                      </m:e>
                    </m:d>
                    <m:r>
                      <a:rPr lang="de-DE" b="0" i="0" smtClean="0">
                        <a:latin typeface="Cambria Math"/>
                        <a:ea typeface="Cambria Math"/>
                      </a:rPr>
                      <m:t> </m:t>
                    </m:r>
                  </m:oMath>
                </a14:m>
                <a:endParaRPr lang="en-US" dirty="0">
                  <a:latin typeface="Calibri" panose="020F0502020204030204" pitchFamily="34" charset="0"/>
                  <a:cs typeface="Calibri" panose="020F0502020204030204" pitchFamily="34" charset="0"/>
                </a:endParaRPr>
              </a:p>
              <a:p>
                <a:pPr algn="l">
                  <a:spcBef>
                    <a:spcPts val="400"/>
                  </a:spcBef>
                </a:pPr>
                <a:r>
                  <a:rPr lang="en-US" dirty="0">
                    <a:latin typeface="Calibri" panose="020F0502020204030204" pitchFamily="34" charset="0"/>
                    <a:cs typeface="Calibri" panose="020F0502020204030204" pitchFamily="34" charset="0"/>
                  </a:rPr>
                  <a:t>Zero-crossing at: </a:t>
                </a:r>
                <a14:m>
                  <m:oMath xmlns:m="http://schemas.openxmlformats.org/officeDocument/2006/math">
                    <m:func>
                      <m:funcPr>
                        <m:ctrlPr>
                          <a:rPr lang="de-DE" b="0" i="1" smtClean="0">
                            <a:latin typeface="Cambria Math" panose="02040503050406030204" pitchFamily="18" charset="0"/>
                          </a:rPr>
                        </m:ctrlPr>
                      </m:funcPr>
                      <m:fName>
                        <m:r>
                          <m:rPr>
                            <m:sty m:val="p"/>
                          </m:rPr>
                          <a:rPr lang="de-DE" b="0" i="0" smtClean="0">
                            <a:latin typeface="Cambria Math"/>
                          </a:rPr>
                          <m:t>sin</m:t>
                        </m:r>
                      </m:fName>
                      <m:e>
                        <m:d>
                          <m:dPr>
                            <m:ctrlPr>
                              <a:rPr lang="de-DE" b="0" i="1" smtClean="0">
                                <a:latin typeface="Cambria Math" panose="02040503050406030204" pitchFamily="18" charset="0"/>
                              </a:rPr>
                            </m:ctrlPr>
                          </m:dPr>
                          <m:e>
                            <m:r>
                              <a:rPr lang="de-DE" b="0" i="1" smtClean="0">
                                <a:latin typeface="Cambria Math"/>
                                <a:ea typeface="Cambria Math"/>
                              </a:rPr>
                              <m:t>𝜔</m:t>
                            </m:r>
                            <m:sSub>
                              <m:sSubPr>
                                <m:ctrlPr>
                                  <a:rPr lang="de-DE" b="0" i="1" smtClean="0">
                                    <a:latin typeface="Cambria Math" panose="02040503050406030204" pitchFamily="18" charset="0"/>
                                    <a:ea typeface="Cambria Math"/>
                                  </a:rPr>
                                </m:ctrlPr>
                              </m:sSubPr>
                              <m:e>
                                <m:r>
                                  <a:rPr lang="de-DE" b="0" i="1" smtClean="0">
                                    <a:latin typeface="Cambria Math"/>
                                    <a:ea typeface="Cambria Math"/>
                                  </a:rPr>
                                  <m:t>𝑡</m:t>
                                </m:r>
                              </m:e>
                              <m:sub>
                                <m:r>
                                  <a:rPr lang="de-DE" b="0" i="1" smtClean="0">
                                    <a:latin typeface="Cambria Math"/>
                                    <a:ea typeface="Cambria Math"/>
                                  </a:rPr>
                                  <m:t>0</m:t>
                                </m:r>
                              </m:sub>
                            </m:sSub>
                          </m:e>
                        </m:d>
                        <m:r>
                          <a:rPr lang="de-DE" b="0" i="1" smtClean="0">
                            <a:latin typeface="Cambria Math"/>
                            <a:ea typeface="Cambria Math"/>
                          </a:rPr>
                          <m:t>=0 ⇔</m:t>
                        </m:r>
                        <m:r>
                          <a:rPr lang="de-DE" b="0" i="1" smtClean="0">
                            <a:latin typeface="Cambria Math"/>
                            <a:ea typeface="Cambria Math"/>
                          </a:rPr>
                          <m:t>𝑛</m:t>
                        </m:r>
                        <m:r>
                          <a:rPr lang="de-DE" b="0" i="1" smtClean="0">
                            <a:latin typeface="Cambria Math"/>
                            <a:ea typeface="Cambria Math"/>
                          </a:rPr>
                          <m:t>𝜋</m:t>
                        </m:r>
                        <m:r>
                          <a:rPr lang="de-DE" b="0" i="1" smtClean="0">
                            <a:latin typeface="Cambria Math"/>
                            <a:ea typeface="Cambria Math"/>
                          </a:rPr>
                          <m:t>=</m:t>
                        </m:r>
                      </m:e>
                    </m:func>
                    <m:r>
                      <a:rPr lang="de-DE" b="0" i="1" smtClean="0">
                        <a:latin typeface="Cambria Math"/>
                        <a:ea typeface="Cambria Math"/>
                      </a:rPr>
                      <m:t>𝜔</m:t>
                    </m:r>
                    <m:sSub>
                      <m:sSubPr>
                        <m:ctrlPr>
                          <a:rPr lang="de-DE" b="0" i="1" smtClean="0">
                            <a:latin typeface="Cambria Math" panose="02040503050406030204" pitchFamily="18" charset="0"/>
                            <a:ea typeface="Cambria Math"/>
                          </a:rPr>
                        </m:ctrlPr>
                      </m:sSubPr>
                      <m:e>
                        <m:r>
                          <a:rPr lang="de-DE" b="0" i="1" smtClean="0">
                            <a:latin typeface="Cambria Math"/>
                            <a:ea typeface="Cambria Math"/>
                          </a:rPr>
                          <m:t>𝑡</m:t>
                        </m:r>
                      </m:e>
                      <m:sub>
                        <m:r>
                          <a:rPr lang="de-DE" b="0" i="1" smtClean="0">
                            <a:latin typeface="Cambria Math"/>
                            <a:ea typeface="Cambria Math"/>
                          </a:rPr>
                          <m:t>0</m:t>
                        </m:r>
                      </m:sub>
                    </m:sSub>
                    <m:r>
                      <a:rPr lang="de-DE" b="0" i="1" smtClean="0">
                        <a:latin typeface="Cambria Math"/>
                        <a:ea typeface="Cambria Math"/>
                      </a:rPr>
                      <m:t> ⇔ </m:t>
                    </m:r>
                    <m:r>
                      <a:rPr lang="de-DE" b="0" i="1" smtClean="0">
                        <a:latin typeface="Cambria Math"/>
                        <a:ea typeface="Cambria Math"/>
                      </a:rPr>
                      <m:t>𝜔</m:t>
                    </m:r>
                    <m:r>
                      <a:rPr lang="de-DE" b="0" i="1" smtClean="0">
                        <a:latin typeface="Cambria Math"/>
                        <a:ea typeface="Cambria Math"/>
                      </a:rPr>
                      <m:t>=</m:t>
                    </m:r>
                    <m:r>
                      <a:rPr lang="de-DE" b="0" i="1" smtClean="0">
                        <a:latin typeface="Cambria Math"/>
                        <a:ea typeface="Cambria Math"/>
                      </a:rPr>
                      <m:t>𝑛</m:t>
                    </m:r>
                    <m:r>
                      <a:rPr lang="de-DE" b="0" i="1" smtClean="0">
                        <a:latin typeface="Cambria Math"/>
                        <a:ea typeface="Cambria Math"/>
                      </a:rPr>
                      <m:t>∙</m:t>
                    </m:r>
                    <m:box>
                      <m:boxPr>
                        <m:ctrlPr>
                          <a:rPr lang="de-DE" b="0" i="1" smtClean="0">
                            <a:latin typeface="Cambria Math" panose="02040503050406030204" pitchFamily="18" charset="0"/>
                            <a:ea typeface="Cambria Math"/>
                          </a:rPr>
                        </m:ctrlPr>
                      </m:boxPr>
                      <m:e>
                        <m:argPr>
                          <m:argSz m:val="-1"/>
                        </m:argPr>
                        <m:f>
                          <m:fPr>
                            <m:ctrlPr>
                              <a:rPr lang="de-DE" b="0" i="1" smtClean="0">
                                <a:latin typeface="Cambria Math" panose="02040503050406030204" pitchFamily="18" charset="0"/>
                                <a:ea typeface="Cambria Math"/>
                              </a:rPr>
                            </m:ctrlPr>
                          </m:fPr>
                          <m:num>
                            <m:r>
                              <a:rPr lang="de-DE" b="0" i="1" smtClean="0">
                                <a:latin typeface="Cambria Math"/>
                                <a:ea typeface="Cambria Math"/>
                              </a:rPr>
                              <m:t>𝜋</m:t>
                            </m:r>
                          </m:num>
                          <m:den>
                            <m:sSub>
                              <m:sSubPr>
                                <m:ctrlPr>
                                  <a:rPr lang="de-DE" b="0" i="1" smtClean="0">
                                    <a:latin typeface="Cambria Math" panose="02040503050406030204" pitchFamily="18" charset="0"/>
                                    <a:ea typeface="Cambria Math"/>
                                  </a:rPr>
                                </m:ctrlPr>
                              </m:sSubPr>
                              <m:e>
                                <m:r>
                                  <a:rPr lang="de-DE" b="0" i="1" smtClean="0">
                                    <a:latin typeface="Cambria Math"/>
                                    <a:ea typeface="Cambria Math"/>
                                  </a:rPr>
                                  <m:t>𝑡</m:t>
                                </m:r>
                              </m:e>
                              <m:sub>
                                <m:r>
                                  <a:rPr lang="de-DE" b="0" i="1" smtClean="0">
                                    <a:latin typeface="Cambria Math"/>
                                    <a:ea typeface="Cambria Math"/>
                                  </a:rPr>
                                  <m:t>0</m:t>
                                </m:r>
                              </m:sub>
                            </m:sSub>
                          </m:den>
                        </m:f>
                      </m:e>
                    </m:box>
                    <m:r>
                      <a:rPr lang="de-DE" b="0" i="1" smtClean="0">
                        <a:latin typeface="Cambria Math"/>
                        <a:ea typeface="Cambria Math"/>
                      </a:rPr>
                      <m:t> </m:t>
                    </m:r>
                    <m:r>
                      <a:rPr lang="de-DE" b="0" i="0" smtClean="0">
                        <a:latin typeface="Cambria Math"/>
                        <a:ea typeface="Cambria Math"/>
                      </a:rPr>
                      <m:t> </m:t>
                    </m:r>
                    <m:r>
                      <m:rPr>
                        <m:sty m:val="p"/>
                      </m:rPr>
                      <a:rPr lang="de-DE" b="0" i="0" smtClean="0">
                        <a:latin typeface="Cambria Math"/>
                        <a:ea typeface="Cambria Math"/>
                      </a:rPr>
                      <m:t>with</m:t>
                    </m:r>
                    <m:r>
                      <a:rPr lang="de-DE" b="0" i="0" smtClean="0">
                        <a:latin typeface="Cambria Math"/>
                        <a:ea typeface="Cambria Math"/>
                      </a:rPr>
                      <m:t> </m:t>
                    </m:r>
                    <m:r>
                      <a:rPr lang="de-DE" b="0" i="1" smtClean="0">
                        <a:latin typeface="Cambria Math"/>
                        <a:ea typeface="Cambria Math"/>
                      </a:rPr>
                      <m:t> </m:t>
                    </m:r>
                    <m:r>
                      <a:rPr lang="de-DE" b="0" i="1" smtClean="0">
                        <a:latin typeface="Cambria Math"/>
                        <a:ea typeface="Cambria Math"/>
                      </a:rPr>
                      <m:t>𝑛</m:t>
                    </m:r>
                    <m:r>
                      <a:rPr lang="de-DE" b="0" i="1" smtClean="0">
                        <a:latin typeface="Cambria Math"/>
                        <a:ea typeface="Cambria Math"/>
                      </a:rPr>
                      <m:t>∈</m:t>
                    </m:r>
                    <m:r>
                      <a:rPr lang="de-DE" b="0" i="1" smtClean="0">
                        <a:latin typeface="Cambria Math"/>
                        <a:ea typeface="Cambria Math"/>
                      </a:rPr>
                      <m:t>ℤ</m:t>
                    </m:r>
                    <m:r>
                      <a:rPr lang="de-DE" b="0" i="1" smtClean="0">
                        <a:latin typeface="Cambria Math"/>
                        <a:ea typeface="Cambria Math"/>
                      </a:rPr>
                      <m:t>\</m:t>
                    </m:r>
                    <m:r>
                      <m:rPr>
                        <m:lit/>
                      </m:rPr>
                      <a:rPr lang="de-DE" b="0" i="1" smtClean="0">
                        <a:latin typeface="Cambria Math"/>
                        <a:ea typeface="Cambria Math"/>
                      </a:rPr>
                      <m:t>{</m:t>
                    </m:r>
                    <m:r>
                      <a:rPr lang="de-DE" b="0" i="1" smtClean="0">
                        <a:latin typeface="Cambria Math"/>
                        <a:ea typeface="Cambria Math"/>
                      </a:rPr>
                      <m:t>0}</m:t>
                    </m:r>
                  </m:oMath>
                </a14:m>
                <a:r>
                  <a:rPr lang="en-US" dirty="0">
                    <a:latin typeface="Calibri" panose="020F0502020204030204" pitchFamily="34" charset="0"/>
                    <a:cs typeface="Calibri" panose="020F0502020204030204" pitchFamily="34" charset="0"/>
                  </a:rPr>
                  <a:t> </a:t>
                </a:r>
              </a:p>
              <a:p>
                <a:pPr algn="l">
                  <a:spcBef>
                    <a:spcPts val="400"/>
                  </a:spcBef>
                </a:pPr>
                <a:r>
                  <a:rPr lang="en-US" dirty="0">
                    <a:latin typeface="Calibri" panose="020F0502020204030204" pitchFamily="34" charset="0"/>
                    <a:cs typeface="Calibri" panose="020F0502020204030204" pitchFamily="34" charset="0"/>
                  </a:rPr>
                  <a:t>Scaling of maxima: </a:t>
                </a:r>
                <a14:m>
                  <m:oMath xmlns:m="http://schemas.openxmlformats.org/officeDocument/2006/math">
                    <m:r>
                      <m:rPr>
                        <m:sty m:val="p"/>
                      </m:rPr>
                      <a:rPr lang="de-DE" sz="2000" b="0" i="0" smtClean="0">
                        <a:latin typeface="Cambria Math"/>
                      </a:rPr>
                      <m:t>max</m:t>
                    </m:r>
                    <m:d>
                      <m:dPr>
                        <m:ctrlPr>
                          <a:rPr lang="de-DE" sz="2000" b="0" i="1" smtClean="0">
                            <a:latin typeface="Cambria Math" panose="02040503050406030204" pitchFamily="18" charset="0"/>
                          </a:rPr>
                        </m:ctrlPr>
                      </m:dPr>
                      <m:e>
                        <m:r>
                          <a:rPr lang="de-DE" sz="2000" b="0" i="1" smtClean="0">
                            <a:latin typeface="Cambria Math"/>
                            <a:ea typeface="Cambria Math"/>
                          </a:rPr>
                          <m:t>𝜔</m:t>
                        </m:r>
                      </m:e>
                    </m:d>
                    <m:r>
                      <a:rPr lang="de-DE" sz="2000" b="0" i="1" smtClean="0">
                        <a:latin typeface="Cambria Math"/>
                        <a:ea typeface="Cambria Math"/>
                      </a:rPr>
                      <m:t>= </m:t>
                    </m:r>
                    <m:box>
                      <m:boxPr>
                        <m:ctrlPr>
                          <a:rPr lang="de-DE" sz="2000" b="0" i="1" smtClean="0">
                            <a:latin typeface="Cambria Math" panose="02040503050406030204" pitchFamily="18" charset="0"/>
                            <a:ea typeface="Cambria Math"/>
                          </a:rPr>
                        </m:ctrlPr>
                      </m:boxPr>
                      <m:e>
                        <m:argPr>
                          <m:argSz m:val="-1"/>
                        </m:argPr>
                        <m:f>
                          <m:fPr>
                            <m:ctrlPr>
                              <a:rPr lang="de-DE" sz="2000" b="0" i="1" smtClean="0">
                                <a:latin typeface="Cambria Math" panose="02040503050406030204" pitchFamily="18" charset="0"/>
                                <a:ea typeface="Cambria Math"/>
                              </a:rPr>
                            </m:ctrlPr>
                          </m:fPr>
                          <m:num>
                            <m:r>
                              <a:rPr lang="de-DE" sz="2000" b="0" i="1" smtClean="0">
                                <a:latin typeface="Cambria Math"/>
                                <a:ea typeface="Cambria Math"/>
                              </a:rPr>
                              <m:t>2</m:t>
                            </m:r>
                          </m:num>
                          <m:den>
                            <m:r>
                              <a:rPr lang="de-DE" sz="2000" b="0" i="1" smtClean="0">
                                <a:latin typeface="Cambria Math"/>
                                <a:ea typeface="Cambria Math"/>
                              </a:rPr>
                              <m:t>𝜔</m:t>
                            </m:r>
                          </m:den>
                        </m:f>
                        <m:r>
                          <a:rPr lang="de-DE" sz="2000" i="1">
                            <a:latin typeface="Cambria Math"/>
                            <a:ea typeface="Cambria Math"/>
                          </a:rPr>
                          <m:t> </m:t>
                        </m:r>
                        <m:r>
                          <a:rPr lang="de-DE" sz="2000" b="0" i="1" smtClean="0">
                            <a:latin typeface="Cambria Math"/>
                            <a:ea typeface="Cambria Math"/>
                          </a:rPr>
                          <m:t>   </m:t>
                        </m:r>
                        <m:r>
                          <a:rPr lang="de-DE" sz="2000" i="1" smtClean="0">
                            <a:latin typeface="Cambria Math"/>
                            <a:ea typeface="Cambria Math"/>
                          </a:rPr>
                          <m:t>⟺</m:t>
                        </m:r>
                        <m:r>
                          <a:rPr lang="de-DE" sz="2000" b="0" i="1" smtClean="0">
                            <a:latin typeface="Cambria Math"/>
                            <a:ea typeface="Cambria Math"/>
                          </a:rPr>
                          <m:t>   </m:t>
                        </m:r>
                        <m:func>
                          <m:funcPr>
                            <m:ctrlPr>
                              <a:rPr lang="de-DE" sz="2000" b="0" i="1" smtClean="0">
                                <a:latin typeface="Cambria Math" panose="02040503050406030204" pitchFamily="18" charset="0"/>
                                <a:ea typeface="Cambria Math"/>
                              </a:rPr>
                            </m:ctrlPr>
                          </m:funcPr>
                          <m:fName>
                            <m:r>
                              <m:rPr>
                                <m:sty m:val="p"/>
                              </m:rPr>
                              <a:rPr lang="de-DE" sz="2000" b="0" i="0" smtClean="0">
                                <a:latin typeface="Cambria Math"/>
                                <a:ea typeface="Cambria Math"/>
                              </a:rPr>
                              <m:t>sin</m:t>
                            </m:r>
                          </m:fName>
                          <m:e>
                            <m:d>
                              <m:dPr>
                                <m:ctrlPr>
                                  <a:rPr lang="de-DE" sz="2000" b="0" i="1" smtClean="0">
                                    <a:latin typeface="Cambria Math" panose="02040503050406030204" pitchFamily="18" charset="0"/>
                                    <a:ea typeface="Cambria Math"/>
                                  </a:rPr>
                                </m:ctrlPr>
                              </m:dPr>
                              <m:e>
                                <m:r>
                                  <a:rPr lang="de-DE" sz="2000" b="0" i="1" smtClean="0">
                                    <a:latin typeface="Cambria Math"/>
                                    <a:ea typeface="Cambria Math"/>
                                  </a:rPr>
                                  <m:t>𝜔</m:t>
                                </m:r>
                                <m:sSub>
                                  <m:sSubPr>
                                    <m:ctrlPr>
                                      <a:rPr lang="de-DE" sz="2000" b="0" i="1" smtClean="0">
                                        <a:latin typeface="Cambria Math" panose="02040503050406030204" pitchFamily="18" charset="0"/>
                                        <a:ea typeface="Cambria Math"/>
                                      </a:rPr>
                                    </m:ctrlPr>
                                  </m:sSubPr>
                                  <m:e>
                                    <m:r>
                                      <a:rPr lang="de-DE" sz="2000" b="0" i="1" smtClean="0">
                                        <a:latin typeface="Cambria Math"/>
                                        <a:ea typeface="Cambria Math"/>
                                      </a:rPr>
                                      <m:t>𝑡</m:t>
                                    </m:r>
                                  </m:e>
                                  <m:sub>
                                    <m:r>
                                      <a:rPr lang="de-DE" sz="2000" b="0" i="1" smtClean="0">
                                        <a:latin typeface="Cambria Math"/>
                                        <a:ea typeface="Cambria Math"/>
                                      </a:rPr>
                                      <m:t>0</m:t>
                                    </m:r>
                                  </m:sub>
                                </m:sSub>
                              </m:e>
                            </m:d>
                          </m:e>
                        </m:func>
                        <m:r>
                          <a:rPr lang="de-DE" sz="2000" b="0" i="1" smtClean="0">
                            <a:latin typeface="Cambria Math"/>
                            <a:ea typeface="Cambria Math"/>
                          </a:rPr>
                          <m:t>=1   ⟺ </m:t>
                        </m:r>
                        <m:r>
                          <a:rPr lang="de-DE" sz="2000" i="1">
                            <a:latin typeface="Cambria Math"/>
                            <a:ea typeface="Cambria Math"/>
                          </a:rPr>
                          <m:t>𝜔</m:t>
                        </m:r>
                        <m:r>
                          <a:rPr lang="de-DE" sz="2000" b="0" i="1" smtClean="0">
                            <a:latin typeface="Cambria Math"/>
                            <a:ea typeface="Cambria Math"/>
                          </a:rPr>
                          <m:t> </m:t>
                        </m:r>
                        <m:r>
                          <a:rPr lang="de-DE" sz="2000" i="1">
                            <a:latin typeface="Cambria Math"/>
                            <a:ea typeface="Cambria Math"/>
                          </a:rPr>
                          <m:t>=</m:t>
                        </m:r>
                        <m:r>
                          <a:rPr lang="de-DE" sz="2000" b="0" i="1" smtClean="0">
                            <a:latin typeface="Cambria Math"/>
                            <a:ea typeface="Cambria Math"/>
                          </a:rPr>
                          <m:t> </m:t>
                        </m:r>
                        <m:box>
                          <m:boxPr>
                            <m:ctrlPr>
                              <a:rPr lang="de-DE" sz="2000" i="1">
                                <a:latin typeface="Cambria Math" panose="02040503050406030204" pitchFamily="18" charset="0"/>
                                <a:ea typeface="Cambria Math"/>
                              </a:rPr>
                            </m:ctrlPr>
                          </m:boxPr>
                          <m:e>
                            <m:argPr>
                              <m:argSz m:val="-1"/>
                            </m:argPr>
                            <m:box>
                              <m:boxPr>
                                <m:ctrlPr>
                                  <a:rPr lang="de-DE" sz="2000" i="1" smtClean="0">
                                    <a:latin typeface="Cambria Math" panose="02040503050406030204" pitchFamily="18" charset="0"/>
                                    <a:ea typeface="Cambria Math"/>
                                  </a:rPr>
                                </m:ctrlPr>
                              </m:boxPr>
                              <m:e>
                                <m:argPr>
                                  <m:argSz m:val="-1"/>
                                </m:argPr>
                                <m:f>
                                  <m:fPr>
                                    <m:ctrlPr>
                                      <a:rPr lang="de-DE" sz="2000" i="1" smtClean="0">
                                        <a:latin typeface="Cambria Math" panose="02040503050406030204" pitchFamily="18" charset="0"/>
                                        <a:ea typeface="Cambria Math"/>
                                      </a:rPr>
                                    </m:ctrlPr>
                                  </m:fPr>
                                  <m:num>
                                    <m:r>
                                      <a:rPr lang="de-DE" sz="2000" b="0" i="1" smtClean="0">
                                        <a:latin typeface="Cambria Math"/>
                                        <a:ea typeface="Cambria Math"/>
                                      </a:rPr>
                                      <m:t>2</m:t>
                                    </m:r>
                                    <m:r>
                                      <a:rPr lang="de-DE" sz="2000" b="0" i="1" smtClean="0">
                                        <a:latin typeface="Cambria Math"/>
                                        <a:ea typeface="Cambria Math"/>
                                      </a:rPr>
                                      <m:t>𝑛</m:t>
                                    </m:r>
                                    <m:r>
                                      <a:rPr lang="de-DE" sz="2000" b="0" i="1" smtClean="0">
                                        <a:latin typeface="Cambria Math"/>
                                        <a:ea typeface="Cambria Math"/>
                                      </a:rPr>
                                      <m:t>+1</m:t>
                                    </m:r>
                                  </m:num>
                                  <m:den>
                                    <m:r>
                                      <a:rPr lang="de-DE" sz="2000" b="0" i="1" smtClean="0">
                                        <a:latin typeface="Cambria Math"/>
                                        <a:ea typeface="Cambria Math"/>
                                      </a:rPr>
                                      <m:t>2</m:t>
                                    </m:r>
                                  </m:den>
                                </m:f>
                              </m:e>
                            </m:box>
                            <m:r>
                              <m:rPr>
                                <m:brk m:alnAt="63"/>
                              </m:rPr>
                              <a:rPr lang="de-DE" sz="2000" b="0" i="1" smtClean="0">
                                <a:latin typeface="Cambria Math"/>
                                <a:ea typeface="Cambria Math"/>
                              </a:rPr>
                              <m:t> </m:t>
                            </m:r>
                            <m:r>
                              <a:rPr lang="de-DE" sz="2000" b="0" i="1" smtClean="0">
                                <a:latin typeface="Cambria Math"/>
                                <a:ea typeface="Cambria Math"/>
                              </a:rPr>
                              <m:t>∙ </m:t>
                            </m:r>
                            <m:f>
                              <m:fPr>
                                <m:ctrlPr>
                                  <a:rPr lang="de-DE" sz="2000" i="1">
                                    <a:latin typeface="Cambria Math" panose="02040503050406030204" pitchFamily="18" charset="0"/>
                                    <a:ea typeface="Cambria Math"/>
                                  </a:rPr>
                                </m:ctrlPr>
                              </m:fPr>
                              <m:num>
                                <m:r>
                                  <a:rPr lang="de-DE" sz="2000" i="1">
                                    <a:latin typeface="Cambria Math"/>
                                    <a:ea typeface="Cambria Math"/>
                                  </a:rPr>
                                  <m:t>𝜋</m:t>
                                </m:r>
                              </m:num>
                              <m:den>
                                <m:sSub>
                                  <m:sSubPr>
                                    <m:ctrlPr>
                                      <a:rPr lang="de-DE" sz="2000" i="1">
                                        <a:latin typeface="Cambria Math" panose="02040503050406030204" pitchFamily="18" charset="0"/>
                                        <a:ea typeface="Cambria Math"/>
                                      </a:rPr>
                                    </m:ctrlPr>
                                  </m:sSubPr>
                                  <m:e>
                                    <m:r>
                                      <a:rPr lang="de-DE" sz="2000" i="1">
                                        <a:latin typeface="Cambria Math"/>
                                        <a:ea typeface="Cambria Math"/>
                                      </a:rPr>
                                      <m:t>𝑡</m:t>
                                    </m:r>
                                  </m:e>
                                  <m:sub>
                                    <m:r>
                                      <a:rPr lang="de-DE" sz="2000" i="1">
                                        <a:latin typeface="Cambria Math"/>
                                        <a:ea typeface="Cambria Math"/>
                                      </a:rPr>
                                      <m:t>0</m:t>
                                    </m:r>
                                  </m:sub>
                                </m:sSub>
                              </m:den>
                            </m:f>
                          </m:e>
                        </m:box>
                        <m:r>
                          <a:rPr lang="de-DE" sz="2000" i="1">
                            <a:latin typeface="Cambria Math"/>
                            <a:ea typeface="Cambria Math"/>
                          </a:rPr>
                          <m:t> </m:t>
                        </m:r>
                        <m:r>
                          <a:rPr lang="de-DE" sz="2000">
                            <a:latin typeface="Cambria Math"/>
                            <a:ea typeface="Cambria Math"/>
                          </a:rPr>
                          <m:t> </m:t>
                        </m:r>
                        <m:r>
                          <a:rPr lang="de-DE" sz="2000" b="0" i="0" smtClean="0">
                            <a:latin typeface="Cambria Math"/>
                            <a:ea typeface="Cambria Math"/>
                          </a:rPr>
                          <m:t>  </m:t>
                        </m:r>
                        <m:r>
                          <m:rPr>
                            <m:sty m:val="p"/>
                          </m:rPr>
                          <a:rPr lang="de-DE" sz="2000" b="0" i="0" smtClean="0">
                            <a:latin typeface="Cambria Math"/>
                            <a:ea typeface="Cambria Math"/>
                          </a:rPr>
                          <m:t>with</m:t>
                        </m:r>
                        <m:r>
                          <a:rPr lang="de-DE" sz="2000">
                            <a:latin typeface="Cambria Math"/>
                            <a:ea typeface="Cambria Math"/>
                          </a:rPr>
                          <m:t> </m:t>
                        </m:r>
                        <m:r>
                          <a:rPr lang="de-DE" sz="2000" i="1">
                            <a:latin typeface="Cambria Math"/>
                            <a:ea typeface="Cambria Math"/>
                          </a:rPr>
                          <m:t> </m:t>
                        </m:r>
                        <m:r>
                          <a:rPr lang="de-DE" sz="2000" i="1">
                            <a:latin typeface="Cambria Math"/>
                            <a:ea typeface="Cambria Math"/>
                          </a:rPr>
                          <m:t>𝑛</m:t>
                        </m:r>
                        <m:r>
                          <a:rPr lang="de-DE" sz="2000" b="0" i="1" smtClean="0">
                            <a:latin typeface="Cambria Math"/>
                            <a:ea typeface="Cambria Math"/>
                          </a:rPr>
                          <m:t> </m:t>
                        </m:r>
                        <m:r>
                          <a:rPr lang="de-DE" sz="2000" i="1">
                            <a:latin typeface="Cambria Math"/>
                            <a:ea typeface="Cambria Math"/>
                          </a:rPr>
                          <m:t>∈</m:t>
                        </m:r>
                        <m:r>
                          <a:rPr lang="de-DE" sz="2000" b="0" i="1" smtClean="0">
                            <a:latin typeface="Cambria Math"/>
                            <a:ea typeface="Cambria Math"/>
                          </a:rPr>
                          <m:t> </m:t>
                        </m:r>
                        <m:r>
                          <a:rPr lang="de-DE" sz="2000" i="1">
                            <a:latin typeface="Cambria Math"/>
                            <a:ea typeface="Cambria Math"/>
                          </a:rPr>
                          <m:t>ℤ</m:t>
                        </m:r>
                        <m:r>
                          <a:rPr lang="de-DE" sz="2000" b="0" i="1" smtClean="0">
                            <a:latin typeface="Cambria Math"/>
                            <a:ea typeface="Cambria Math"/>
                          </a:rPr>
                          <m:t>\</m:t>
                        </m:r>
                        <m:r>
                          <m:rPr>
                            <m:lit/>
                          </m:rPr>
                          <a:rPr lang="de-DE" sz="2000" b="0" i="1" smtClean="0">
                            <a:latin typeface="Cambria Math"/>
                            <a:ea typeface="Cambria Math"/>
                          </a:rPr>
                          <m:t>{</m:t>
                        </m:r>
                        <m:r>
                          <a:rPr lang="de-DE" sz="2000" b="0" i="1" smtClean="0">
                            <a:latin typeface="Cambria Math"/>
                            <a:ea typeface="Cambria Math"/>
                          </a:rPr>
                          <m:t>0}</m:t>
                        </m:r>
                        <m:r>
                          <m:rPr>
                            <m:nor/>
                          </m:rPr>
                          <a:rPr lang="en-US" sz="2000" dirty="0">
                            <a:latin typeface="Calibri" panose="020F0502020204030204" pitchFamily="34" charset="0"/>
                            <a:cs typeface="Calibri" panose="020F0502020204030204" pitchFamily="34" charset="0"/>
                          </a:rPr>
                          <m:t>  </m:t>
                        </m:r>
                      </m:e>
                    </m:box>
                  </m:oMath>
                </a14:m>
                <a:endParaRPr lang="en-US" sz="2000" dirty="0">
                  <a:latin typeface="Calibri" panose="020F0502020204030204" pitchFamily="34" charset="0"/>
                  <a:cs typeface="Calibri" panose="020F0502020204030204" pitchFamily="34" charset="0"/>
                </a:endParaRPr>
              </a:p>
            </p:txBody>
          </p:sp>
        </mc:Choice>
        <mc:Fallback xmlns="">
          <p:sp>
            <p:nvSpPr>
              <p:cNvPr id="12" name="Textfeld 11"/>
              <p:cNvSpPr txBox="1">
                <a:spLocks noRot="1" noChangeAspect="1" noMove="1" noResize="1" noEditPoints="1" noAdjustHandles="1" noChangeArrowheads="1" noChangeShapeType="1" noTextEdit="1"/>
              </p:cNvSpPr>
              <p:nvPr/>
            </p:nvSpPr>
            <p:spPr>
              <a:xfrm>
                <a:off x="135096" y="2531804"/>
                <a:ext cx="8041704" cy="3144194"/>
              </a:xfrm>
              <a:prstGeom prst="rect">
                <a:avLst/>
              </a:prstGeom>
              <a:blipFill>
                <a:blip r:embed="rId5"/>
                <a:stretch>
                  <a:fillRect l="-607" t="-1627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 name="Textfeld 1"/>
              <p:cNvSpPr txBox="1"/>
              <p:nvPr/>
            </p:nvSpPr>
            <p:spPr>
              <a:xfrm>
                <a:off x="7930503" y="1856639"/>
                <a:ext cx="1055393" cy="32316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500" i="1" smtClean="0">
                          <a:latin typeface="Cambria Math"/>
                          <a:ea typeface="Cambria Math"/>
                        </a:rPr>
                        <m:t>𝜑</m:t>
                      </m:r>
                      <m:r>
                        <a:rPr lang="de-DE" sz="1500" b="0" i="1" smtClean="0">
                          <a:latin typeface="Cambria Math"/>
                          <a:ea typeface="Cambria Math"/>
                        </a:rPr>
                        <m:t>(</m:t>
                      </m:r>
                      <m:r>
                        <a:rPr lang="de-DE" sz="1500" b="0" i="1" smtClean="0">
                          <a:latin typeface="Cambria Math"/>
                          <a:ea typeface="Cambria Math"/>
                        </a:rPr>
                        <m:t>𝜔</m:t>
                      </m:r>
                      <m:r>
                        <a:rPr lang="de-DE" sz="1500" b="0" i="1" smtClean="0">
                          <a:latin typeface="Cambria Math"/>
                          <a:ea typeface="Cambria Math"/>
                        </a:rPr>
                        <m:t>)≡0</m:t>
                      </m:r>
                    </m:oMath>
                  </m:oMathPara>
                </a14:m>
                <a:endParaRPr lang="en-US" sz="1500" dirty="0">
                  <a:latin typeface="Calibri" panose="020F0502020204030204" pitchFamily="34" charset="0"/>
                  <a:cs typeface="Calibri" panose="020F0502020204030204" pitchFamily="34" charset="0"/>
                </a:endParaRPr>
              </a:p>
            </p:txBody>
          </p:sp>
        </mc:Choice>
        <mc:Fallback xmlns="">
          <p:sp>
            <p:nvSpPr>
              <p:cNvPr id="2" name="Textfeld 1"/>
              <p:cNvSpPr txBox="1">
                <a:spLocks noRot="1" noChangeAspect="1" noMove="1" noResize="1" noEditPoints="1" noAdjustHandles="1" noChangeArrowheads="1" noChangeShapeType="1" noTextEdit="1"/>
              </p:cNvSpPr>
              <p:nvPr/>
            </p:nvSpPr>
            <p:spPr>
              <a:xfrm>
                <a:off x="7930503" y="1856639"/>
                <a:ext cx="1055393" cy="323165"/>
              </a:xfrm>
              <a:prstGeom prst="rect">
                <a:avLst/>
              </a:prstGeom>
              <a:blipFill>
                <a:blip r:embed="rId6"/>
                <a:stretch>
                  <a:fillRect b="-9434"/>
                </a:stretch>
              </a:blipFill>
            </p:spPr>
            <p:txBody>
              <a:bodyPr/>
              <a:lstStyle/>
              <a:p>
                <a:r>
                  <a:rPr lang="en-GB">
                    <a:noFill/>
                  </a:rPr>
                  <a:t> </a:t>
                </a:r>
              </a:p>
            </p:txBody>
          </p:sp>
        </mc:Fallback>
      </mc:AlternateContent>
    </p:spTree>
    <p:extLst>
      <p:ext uri="{BB962C8B-B14F-4D97-AF65-F5344CB8AC3E}">
        <p14:creationId xmlns:p14="http://schemas.microsoft.com/office/powerpoint/2010/main" val="38908789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752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Phase Measurement from Bunch-by-Bunch BPM Data</a:t>
            </a:r>
          </a:p>
        </p:txBody>
      </p:sp>
      <p:sp>
        <p:nvSpPr>
          <p:cNvPr id="44036" name="Text Box 3"/>
          <p:cNvSpPr txBox="1">
            <a:spLocks noChangeArrowheads="1"/>
          </p:cNvSpPr>
          <p:nvPr/>
        </p:nvSpPr>
        <p:spPr bwMode="auto">
          <a:xfrm>
            <a:off x="125413" y="1099958"/>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44037" name="Rectangle 4"/>
          <p:cNvSpPr>
            <a:spLocks noChangeArrowheads="1"/>
          </p:cNvSpPr>
          <p:nvPr/>
        </p:nvSpPr>
        <p:spPr bwMode="auto">
          <a:xfrm>
            <a:off x="312738" y="728483"/>
            <a:ext cx="846137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rgbClr val="0000FF"/>
                </a:solidFill>
                <a:latin typeface="Calibri" panose="020F0502020204030204" pitchFamily="34" charset="0"/>
                <a:cs typeface="Calibri" panose="020F0502020204030204" pitchFamily="34" charset="0"/>
              </a:rPr>
              <a:t>Excitation of </a:t>
            </a:r>
            <a:r>
              <a:rPr lang="en-US" altLang="de-DE" sz="2000" b="1" dirty="0">
                <a:solidFill>
                  <a:srgbClr val="0000FF"/>
                </a:solidFill>
                <a:latin typeface="Calibri" panose="020F0502020204030204" pitchFamily="34" charset="0"/>
                <a:cs typeface="Calibri" panose="020F0502020204030204" pitchFamily="34" charset="0"/>
              </a:rPr>
              <a:t>coherent</a:t>
            </a:r>
            <a:r>
              <a:rPr lang="en-US" altLang="de-DE" sz="2000" dirty="0">
                <a:solidFill>
                  <a:srgbClr val="0000FF"/>
                </a:solidFill>
                <a:latin typeface="Calibri" panose="020F0502020204030204" pitchFamily="34" charset="0"/>
                <a:cs typeface="Calibri" panose="020F0502020204030204" pitchFamily="34" charset="0"/>
              </a:rPr>
              <a:t> </a:t>
            </a:r>
            <a:r>
              <a:rPr lang="en-US" altLang="de-DE" sz="2000" dirty="0" err="1">
                <a:solidFill>
                  <a:srgbClr val="0000FF"/>
                </a:solidFill>
                <a:latin typeface="Calibri" panose="020F0502020204030204" pitchFamily="34" charset="0"/>
                <a:cs typeface="Calibri" panose="020F0502020204030204" pitchFamily="34" charset="0"/>
              </a:rPr>
              <a:t>betatron</a:t>
            </a:r>
            <a:r>
              <a:rPr lang="en-US" altLang="de-DE" sz="2000" dirty="0">
                <a:solidFill>
                  <a:srgbClr val="0000FF"/>
                </a:solidFill>
                <a:latin typeface="Calibri" panose="020F0502020204030204" pitchFamily="34" charset="0"/>
                <a:cs typeface="Calibri" panose="020F0502020204030204" pitchFamily="34" charset="0"/>
              </a:rPr>
              <a:t> oscillations: From the position deviation</a:t>
            </a:r>
          </a:p>
          <a:p>
            <a:pPr algn="l">
              <a:lnSpc>
                <a:spcPct val="50000"/>
              </a:lnSpc>
            </a:pPr>
            <a:r>
              <a:rPr lang="en-US" altLang="de-DE" sz="2000" b="1" i="1" dirty="0" err="1">
                <a:solidFill>
                  <a:srgbClr val="0000FF"/>
                </a:solidFill>
                <a:latin typeface="Calibri" panose="020F0502020204030204" pitchFamily="34" charset="0"/>
                <a:cs typeface="Calibri" panose="020F0502020204030204" pitchFamily="34" charset="0"/>
              </a:rPr>
              <a:t>x</a:t>
            </a:r>
            <a:r>
              <a:rPr lang="en-US" altLang="de-DE" sz="2400" b="1" i="1" baseline="-25000" dirty="0" err="1">
                <a:solidFill>
                  <a:srgbClr val="0000FF"/>
                </a:solidFill>
                <a:latin typeface="Calibri" panose="020F0502020204030204" pitchFamily="34" charset="0"/>
                <a:cs typeface="Calibri" panose="020F0502020204030204" pitchFamily="34" charset="0"/>
              </a:rPr>
              <a:t>ik</a:t>
            </a:r>
            <a:r>
              <a:rPr lang="en-US" altLang="de-DE" sz="2000" dirty="0">
                <a:solidFill>
                  <a:srgbClr val="0000FF"/>
                </a:solidFill>
                <a:latin typeface="Calibri" panose="020F0502020204030204" pitchFamily="34" charset="0"/>
                <a:cs typeface="Calibri" panose="020F0502020204030204" pitchFamily="34" charset="0"/>
              </a:rPr>
              <a:t> at the BPM </a:t>
            </a:r>
            <a:r>
              <a:rPr lang="en-US" altLang="de-DE" sz="2000" b="1" i="1" dirty="0" err="1">
                <a:solidFill>
                  <a:srgbClr val="0000FF"/>
                </a:solidFill>
                <a:latin typeface="Calibri" panose="020F0502020204030204" pitchFamily="34" charset="0"/>
                <a:cs typeface="Calibri" panose="020F0502020204030204" pitchFamily="34" charset="0"/>
              </a:rPr>
              <a:t>i</a:t>
            </a:r>
            <a:r>
              <a:rPr lang="en-US" altLang="de-DE" sz="2000" dirty="0">
                <a:solidFill>
                  <a:srgbClr val="0000FF"/>
                </a:solidFill>
                <a:latin typeface="Calibri" panose="020F0502020204030204" pitchFamily="34" charset="0"/>
                <a:cs typeface="Calibri" panose="020F0502020204030204" pitchFamily="34" charset="0"/>
              </a:rPr>
              <a:t> and turn </a:t>
            </a:r>
            <a:r>
              <a:rPr lang="en-US" altLang="de-DE" sz="2000" b="1" i="1" dirty="0">
                <a:solidFill>
                  <a:srgbClr val="0000FF"/>
                </a:solidFill>
                <a:latin typeface="Calibri" panose="020F0502020204030204" pitchFamily="34" charset="0"/>
                <a:cs typeface="Calibri" panose="020F0502020204030204" pitchFamily="34" charset="0"/>
              </a:rPr>
              <a:t>k</a:t>
            </a:r>
            <a:r>
              <a:rPr lang="en-US" altLang="de-DE" sz="2000" dirty="0">
                <a:solidFill>
                  <a:srgbClr val="0000FF"/>
                </a:solidFill>
                <a:latin typeface="Calibri" panose="020F0502020204030204" pitchFamily="34" charset="0"/>
                <a:cs typeface="Calibri" panose="020F0502020204030204" pitchFamily="34" charset="0"/>
              </a:rPr>
              <a:t> the </a:t>
            </a:r>
            <a:r>
              <a:rPr lang="en-US" altLang="de-DE" sz="2000" dirty="0" err="1">
                <a:solidFill>
                  <a:srgbClr val="0000FF"/>
                </a:solidFill>
                <a:latin typeface="Calibri" panose="020F0502020204030204" pitchFamily="34" charset="0"/>
                <a:cs typeface="Calibri" panose="020F0502020204030204" pitchFamily="34" charset="0"/>
              </a:rPr>
              <a:t>betatron</a:t>
            </a:r>
            <a:r>
              <a:rPr lang="en-US" altLang="de-DE" sz="2000" dirty="0">
                <a:solidFill>
                  <a:srgbClr val="0000FF"/>
                </a:solidFill>
                <a:latin typeface="Calibri" panose="020F0502020204030204" pitchFamily="34" charset="0"/>
                <a:cs typeface="Calibri" panose="020F0502020204030204" pitchFamily="34" charset="0"/>
              </a:rPr>
              <a:t> phase is measured.</a:t>
            </a:r>
          </a:p>
        </p:txBody>
      </p:sp>
      <p:graphicFrame>
        <p:nvGraphicFramePr>
          <p:cNvPr id="314379" name="Object 11"/>
          <p:cNvGraphicFramePr>
            <a:graphicFrameLocks noChangeAspect="1"/>
          </p:cNvGraphicFramePr>
          <p:nvPr/>
        </p:nvGraphicFramePr>
        <p:xfrm>
          <a:off x="6837808" y="990989"/>
          <a:ext cx="2127250" cy="798513"/>
        </p:xfrm>
        <a:graphic>
          <a:graphicData uri="http://schemas.openxmlformats.org/presentationml/2006/ole">
            <mc:AlternateContent xmlns:mc="http://schemas.openxmlformats.org/markup-compatibility/2006">
              <mc:Choice xmlns:v="urn:schemas-microsoft-com:vml" Requires="v">
                <p:oleObj spid="_x0000_s113668" name="Equation" r:id="rId3" imgW="1117440" imgH="419040" progId="Equation.3">
                  <p:embed/>
                </p:oleObj>
              </mc:Choice>
              <mc:Fallback>
                <p:oleObj name="Equation" r:id="rId3" imgW="1117440" imgH="419040" progId="Equation.3">
                  <p:embed/>
                  <p:pic>
                    <p:nvPicPr>
                      <p:cNvPr id="314379" name="Object 11"/>
                      <p:cNvPicPr>
                        <a:picLocks noChangeAspect="1" noChangeArrowheads="1"/>
                      </p:cNvPicPr>
                      <p:nvPr/>
                    </p:nvPicPr>
                    <p:blipFill>
                      <a:blip r:embed="rId4"/>
                      <a:srcRect/>
                      <a:stretch>
                        <a:fillRect/>
                      </a:stretch>
                    </p:blipFill>
                    <p:spPr bwMode="auto">
                      <a:xfrm>
                        <a:off x="6837808" y="990989"/>
                        <a:ext cx="2127250" cy="798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4383" name="Rectangle 15"/>
          <p:cNvSpPr>
            <a:spLocks noChangeArrowheads="1"/>
          </p:cNvSpPr>
          <p:nvPr/>
        </p:nvSpPr>
        <p:spPr bwMode="auto">
          <a:xfrm>
            <a:off x="125411" y="4814937"/>
            <a:ext cx="8510587" cy="1692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latin typeface="Calibri" panose="020F0502020204030204" pitchFamily="34" charset="0"/>
                <a:cs typeface="Calibri" panose="020F0502020204030204" pitchFamily="34" charset="0"/>
              </a:rPr>
              <a:t>Result: </a:t>
            </a:r>
          </a:p>
          <a:p>
            <a:pPr marL="285750" indent="-285750" algn="l">
              <a:spcBef>
                <a:spcPts val="200"/>
              </a:spcBef>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Model does not describes the reality completely, corrections required</a:t>
            </a:r>
          </a:p>
          <a:p>
            <a:pPr marL="285750" indent="-285750" algn="l">
              <a:spcBef>
                <a:spcPts val="200"/>
              </a:spcBef>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At interaction point IP (detector location) an additional phase shift is originated</a:t>
            </a:r>
          </a:p>
          <a:p>
            <a:pPr marL="285750" indent="-285750" algn="l">
              <a:spcBef>
                <a:spcPts val="200"/>
              </a:spcBef>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Alignment by correction dipoles (</a:t>
            </a:r>
            <a:r>
              <a:rPr lang="en-US" altLang="de-DE" dirty="0" err="1">
                <a:latin typeface="Calibri" panose="020F0502020204030204" pitchFamily="34" charset="0"/>
                <a:cs typeface="Calibri" panose="020F0502020204030204" pitchFamily="34" charset="0"/>
              </a:rPr>
              <a:t>steerer</a:t>
            </a:r>
            <a:r>
              <a:rPr lang="en-US" altLang="de-DE" dirty="0">
                <a:latin typeface="Calibri" panose="020F0502020204030204" pitchFamily="34" charset="0"/>
                <a:cs typeface="Calibri" panose="020F0502020204030204" pitchFamily="34" charset="0"/>
              </a:rPr>
              <a:t>), quadrupoles or </a:t>
            </a:r>
            <a:r>
              <a:rPr lang="en-US" altLang="de-DE" dirty="0" err="1">
                <a:latin typeface="Calibri" panose="020F0502020204030204" pitchFamily="34" charset="0"/>
                <a:cs typeface="Calibri" panose="020F0502020204030204" pitchFamily="34" charset="0"/>
              </a:rPr>
              <a:t>sextupoles</a:t>
            </a:r>
            <a:r>
              <a:rPr lang="en-US" altLang="de-DE" dirty="0">
                <a:latin typeface="Calibri" panose="020F0502020204030204" pitchFamily="34" charset="0"/>
                <a:cs typeface="Calibri" panose="020F0502020204030204" pitchFamily="34" charset="0"/>
              </a:rPr>
              <a:t>. </a:t>
            </a:r>
          </a:p>
          <a:p>
            <a:pPr algn="l"/>
            <a:r>
              <a:rPr lang="en-US" altLang="de-DE" dirty="0">
                <a:latin typeface="Calibri" panose="020F0502020204030204" pitchFamily="34" charset="0"/>
                <a:cs typeface="Calibri" panose="020F0502020204030204" pitchFamily="34" charset="0"/>
              </a:rPr>
              <a:t>  </a:t>
            </a:r>
          </a:p>
        </p:txBody>
      </p:sp>
      <p:pic>
        <p:nvPicPr>
          <p:cNvPr id="103426" name="Picture 2"/>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09687" y="2242480"/>
            <a:ext cx="6542034" cy="26071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5"/>
          <p:cNvSpPr>
            <a:spLocks noChangeArrowheads="1"/>
          </p:cNvSpPr>
          <p:nvPr/>
        </p:nvSpPr>
        <p:spPr bwMode="auto">
          <a:xfrm>
            <a:off x="57680" y="1706187"/>
            <a:ext cx="9018587" cy="671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i="1" dirty="0">
                <a:latin typeface="Calibri" panose="020F0502020204030204" pitchFamily="34" charset="0"/>
                <a:cs typeface="Calibri" panose="020F0502020204030204" pitchFamily="34" charset="0"/>
              </a:rPr>
              <a:t>Example: </a:t>
            </a:r>
            <a:r>
              <a:rPr lang="en-US" altLang="de-DE" dirty="0">
                <a:latin typeface="Calibri" panose="020F0502020204030204" pitchFamily="34" charset="0"/>
                <a:cs typeface="Calibri" panose="020F0502020204030204" pitchFamily="34" charset="0"/>
              </a:rPr>
              <a:t>Phase advance </a:t>
            </a:r>
            <a:r>
              <a:rPr lang="en-US" altLang="de-DE" b="1" i="1" dirty="0">
                <a:latin typeface="Calibri" panose="020F0502020204030204" pitchFamily="34" charset="0"/>
                <a:cs typeface="Calibri" panose="020F0502020204030204" pitchFamily="34" charset="0"/>
                <a:sym typeface="Symbol"/>
              </a:rPr>
              <a:t>(s) </a:t>
            </a:r>
            <a:r>
              <a:rPr lang="en-US" altLang="de-DE" dirty="0">
                <a:latin typeface="Calibri" panose="020F0502020204030204" pitchFamily="34" charset="0"/>
                <a:cs typeface="Calibri" panose="020F0502020204030204" pitchFamily="34" charset="0"/>
                <a:sym typeface="Symbol"/>
              </a:rPr>
              <a:t>compared to the expected </a:t>
            </a:r>
            <a:r>
              <a:rPr lang="en-US" altLang="de-DE" b="1" i="1" dirty="0">
                <a:latin typeface="Calibri" panose="020F0502020204030204" pitchFamily="34" charset="0"/>
                <a:cs typeface="Calibri" panose="020F0502020204030204" pitchFamily="34" charset="0"/>
                <a:sym typeface="Symbol"/>
              </a:rPr>
              <a:t></a:t>
            </a:r>
            <a:r>
              <a:rPr lang="en-US" altLang="de-DE" b="1" i="1" baseline="-25000" dirty="0">
                <a:latin typeface="Calibri" panose="020F0502020204030204" pitchFamily="34" charset="0"/>
                <a:cs typeface="Calibri" panose="020F0502020204030204" pitchFamily="34" charset="0"/>
                <a:sym typeface="Symbol"/>
              </a:rPr>
              <a:t>0</a:t>
            </a:r>
            <a:r>
              <a:rPr lang="en-US" altLang="de-DE" b="1" i="1" dirty="0">
                <a:latin typeface="Calibri" panose="020F0502020204030204" pitchFamily="34" charset="0"/>
                <a:cs typeface="Calibri" panose="020F0502020204030204" pitchFamily="34" charset="0"/>
                <a:sym typeface="Symbol"/>
              </a:rPr>
              <a:t>(s)  </a:t>
            </a:r>
            <a:r>
              <a:rPr lang="en-US" altLang="de-DE" dirty="0">
                <a:latin typeface="Calibri" panose="020F0502020204030204" pitchFamily="34" charset="0"/>
                <a:cs typeface="Calibri" panose="020F0502020204030204" pitchFamily="34" charset="0"/>
                <a:sym typeface="Symbol"/>
              </a:rPr>
              <a:t>by optics calculation e.g. MADX</a:t>
            </a:r>
          </a:p>
          <a:p>
            <a:pPr algn="l">
              <a:spcBef>
                <a:spcPts val="200"/>
              </a:spcBef>
            </a:pPr>
            <a:r>
              <a:rPr lang="en-US" altLang="de-DE" dirty="0">
                <a:latin typeface="Calibri" panose="020F0502020204030204" pitchFamily="34" charset="0"/>
                <a:cs typeface="Calibri" panose="020F0502020204030204" pitchFamily="34" charset="0"/>
                <a:sym typeface="Symbol"/>
              </a:rPr>
              <a:t>at each BPM at CERN’s at LEP (e</a:t>
            </a:r>
            <a:r>
              <a:rPr lang="en-US" altLang="de-DE" baseline="30000" dirty="0">
                <a:latin typeface="Calibri" panose="020F0502020204030204" pitchFamily="34" charset="0"/>
                <a:cs typeface="Calibri" panose="020F0502020204030204" pitchFamily="34" charset="0"/>
                <a:sym typeface="Symbol"/>
              </a:rPr>
              <a:t>+</a:t>
            </a:r>
            <a:r>
              <a:rPr lang="en-US" altLang="de-DE" dirty="0">
                <a:latin typeface="Calibri" panose="020F0502020204030204" pitchFamily="34" charset="0"/>
                <a:cs typeface="Calibri" panose="020F0502020204030204" pitchFamily="34" charset="0"/>
                <a:sym typeface="Symbol"/>
              </a:rPr>
              <a:t> - e</a:t>
            </a:r>
            <a:r>
              <a:rPr lang="en-US" altLang="de-DE" baseline="30000" dirty="0">
                <a:latin typeface="Calibri" panose="020F0502020204030204" pitchFamily="34" charset="0"/>
                <a:cs typeface="Calibri" panose="020F0502020204030204" pitchFamily="34" charset="0"/>
                <a:sym typeface="Symbol"/>
              </a:rPr>
              <a:t>-</a:t>
            </a:r>
            <a:r>
              <a:rPr lang="en-US" altLang="de-DE" dirty="0">
                <a:latin typeface="Calibri" panose="020F0502020204030204" pitchFamily="34" charset="0"/>
                <a:cs typeface="Calibri" panose="020F0502020204030204" pitchFamily="34" charset="0"/>
                <a:sym typeface="Symbol"/>
              </a:rPr>
              <a:t> collider with  27 km, previously in LHC tunnel) </a:t>
            </a:r>
            <a:endParaRPr lang="en-US" altLang="de-DE" dirty="0">
              <a:latin typeface="Calibri" panose="020F0502020204030204" pitchFamily="34" charset="0"/>
              <a:cs typeface="Calibri" panose="020F0502020204030204" pitchFamily="34" charset="0"/>
            </a:endParaRPr>
          </a:p>
        </p:txBody>
      </p:sp>
      <p:sp>
        <p:nvSpPr>
          <p:cNvPr id="18" name="Rectangle 15"/>
          <p:cNvSpPr>
            <a:spLocks noChangeArrowheads="1"/>
          </p:cNvSpPr>
          <p:nvPr/>
        </p:nvSpPr>
        <p:spPr bwMode="auto">
          <a:xfrm>
            <a:off x="6526848" y="4827382"/>
            <a:ext cx="2464756"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dirty="0">
                <a:latin typeface="Calibri" panose="020F0502020204030204" pitchFamily="34" charset="0"/>
                <a:cs typeface="Calibri" panose="020F0502020204030204" pitchFamily="34" charset="0"/>
              </a:rPr>
              <a:t>From J. Borer et al, EPAC’92</a:t>
            </a:r>
          </a:p>
        </p:txBody>
      </p:sp>
    </p:spTree>
    <p:extLst>
      <p:ext uri="{BB962C8B-B14F-4D97-AF65-F5344CB8AC3E}">
        <p14:creationId xmlns:p14="http://schemas.microsoft.com/office/powerpoint/2010/main" val="295095279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1438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437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383" grpId="0"/>
      <p:bldP spid="17" grpId="0"/>
      <p:bldP spid="18"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Text Box 2"/>
          <p:cNvSpPr txBox="1">
            <a:spLocks noChangeArrowheads="1"/>
          </p:cNvSpPr>
          <p:nvPr/>
        </p:nvSpPr>
        <p:spPr bwMode="auto">
          <a:xfrm>
            <a:off x="252000" y="142031"/>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Phase Measurement from Bunch-by-Bunch BPM Data</a:t>
            </a:r>
          </a:p>
        </p:txBody>
      </p:sp>
      <p:sp>
        <p:nvSpPr>
          <p:cNvPr id="44036" name="Text Box 3"/>
          <p:cNvSpPr txBox="1">
            <a:spLocks noChangeArrowheads="1"/>
          </p:cNvSpPr>
          <p:nvPr/>
        </p:nvSpPr>
        <p:spPr bwMode="auto">
          <a:xfrm>
            <a:off x="125413" y="1123106"/>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44037" name="Rectangle 4"/>
          <p:cNvSpPr>
            <a:spLocks noChangeArrowheads="1"/>
          </p:cNvSpPr>
          <p:nvPr/>
        </p:nvSpPr>
        <p:spPr bwMode="auto">
          <a:xfrm>
            <a:off x="312738" y="751631"/>
            <a:ext cx="846137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rgbClr val="0000FF"/>
                </a:solidFill>
                <a:latin typeface="Calibri" panose="020F0502020204030204" pitchFamily="34" charset="0"/>
                <a:cs typeface="Calibri" panose="020F0502020204030204" pitchFamily="34" charset="0"/>
              </a:rPr>
              <a:t>Excitation of </a:t>
            </a:r>
            <a:r>
              <a:rPr lang="en-US" altLang="de-DE" sz="2000" b="1" dirty="0">
                <a:solidFill>
                  <a:srgbClr val="0000FF"/>
                </a:solidFill>
                <a:latin typeface="Calibri" panose="020F0502020204030204" pitchFamily="34" charset="0"/>
                <a:cs typeface="Calibri" panose="020F0502020204030204" pitchFamily="34" charset="0"/>
              </a:rPr>
              <a:t>coherent</a:t>
            </a:r>
            <a:r>
              <a:rPr lang="en-US" altLang="de-DE" sz="2000" dirty="0">
                <a:solidFill>
                  <a:srgbClr val="0000FF"/>
                </a:solidFill>
                <a:latin typeface="Calibri" panose="020F0502020204030204" pitchFamily="34" charset="0"/>
                <a:cs typeface="Calibri" panose="020F0502020204030204" pitchFamily="34" charset="0"/>
              </a:rPr>
              <a:t> </a:t>
            </a:r>
            <a:r>
              <a:rPr lang="en-US" altLang="de-DE" sz="2000" dirty="0" err="1">
                <a:solidFill>
                  <a:srgbClr val="0000FF"/>
                </a:solidFill>
                <a:latin typeface="Calibri" panose="020F0502020204030204" pitchFamily="34" charset="0"/>
                <a:cs typeface="Calibri" panose="020F0502020204030204" pitchFamily="34" charset="0"/>
              </a:rPr>
              <a:t>betatron</a:t>
            </a:r>
            <a:r>
              <a:rPr lang="en-US" altLang="de-DE" sz="2000" dirty="0">
                <a:solidFill>
                  <a:srgbClr val="0000FF"/>
                </a:solidFill>
                <a:latin typeface="Calibri" panose="020F0502020204030204" pitchFamily="34" charset="0"/>
                <a:cs typeface="Calibri" panose="020F0502020204030204" pitchFamily="34" charset="0"/>
              </a:rPr>
              <a:t> oscillations: From the position deviation</a:t>
            </a:r>
          </a:p>
          <a:p>
            <a:pPr algn="l">
              <a:lnSpc>
                <a:spcPct val="50000"/>
              </a:lnSpc>
            </a:pPr>
            <a:r>
              <a:rPr lang="en-US" altLang="de-DE" sz="2000" b="1" i="1" dirty="0" err="1">
                <a:solidFill>
                  <a:srgbClr val="0000FF"/>
                </a:solidFill>
                <a:latin typeface="Calibri" panose="020F0502020204030204" pitchFamily="34" charset="0"/>
                <a:cs typeface="Calibri" panose="020F0502020204030204" pitchFamily="34" charset="0"/>
              </a:rPr>
              <a:t>x</a:t>
            </a:r>
            <a:r>
              <a:rPr lang="en-US" altLang="de-DE" sz="2400" b="1" i="1" baseline="-25000" dirty="0" err="1">
                <a:solidFill>
                  <a:srgbClr val="0000FF"/>
                </a:solidFill>
                <a:latin typeface="Calibri" panose="020F0502020204030204" pitchFamily="34" charset="0"/>
                <a:cs typeface="Calibri" panose="020F0502020204030204" pitchFamily="34" charset="0"/>
              </a:rPr>
              <a:t>ik</a:t>
            </a:r>
            <a:r>
              <a:rPr lang="en-US" altLang="de-DE" sz="2000" dirty="0">
                <a:solidFill>
                  <a:srgbClr val="0000FF"/>
                </a:solidFill>
                <a:latin typeface="Calibri" panose="020F0502020204030204" pitchFamily="34" charset="0"/>
                <a:cs typeface="Calibri" panose="020F0502020204030204" pitchFamily="34" charset="0"/>
              </a:rPr>
              <a:t> at the BPM </a:t>
            </a:r>
            <a:r>
              <a:rPr lang="en-US" altLang="de-DE" sz="2000" b="1" i="1" dirty="0" err="1">
                <a:solidFill>
                  <a:srgbClr val="0000FF"/>
                </a:solidFill>
                <a:latin typeface="Calibri" panose="020F0502020204030204" pitchFamily="34" charset="0"/>
                <a:cs typeface="Calibri" panose="020F0502020204030204" pitchFamily="34" charset="0"/>
              </a:rPr>
              <a:t>i</a:t>
            </a:r>
            <a:r>
              <a:rPr lang="en-US" altLang="de-DE" sz="2000" dirty="0">
                <a:solidFill>
                  <a:srgbClr val="0000FF"/>
                </a:solidFill>
                <a:latin typeface="Calibri" panose="020F0502020204030204" pitchFamily="34" charset="0"/>
                <a:cs typeface="Calibri" panose="020F0502020204030204" pitchFamily="34" charset="0"/>
              </a:rPr>
              <a:t> and turn </a:t>
            </a:r>
            <a:r>
              <a:rPr lang="en-US" altLang="de-DE" sz="2000" b="1" i="1" dirty="0">
                <a:solidFill>
                  <a:srgbClr val="0000FF"/>
                </a:solidFill>
                <a:latin typeface="Calibri" panose="020F0502020204030204" pitchFamily="34" charset="0"/>
                <a:cs typeface="Calibri" panose="020F0502020204030204" pitchFamily="34" charset="0"/>
              </a:rPr>
              <a:t>k</a:t>
            </a:r>
            <a:r>
              <a:rPr lang="en-US" altLang="de-DE" sz="2000" dirty="0">
                <a:solidFill>
                  <a:srgbClr val="0000FF"/>
                </a:solidFill>
                <a:latin typeface="Calibri" panose="020F0502020204030204" pitchFamily="34" charset="0"/>
                <a:cs typeface="Calibri" panose="020F0502020204030204" pitchFamily="34" charset="0"/>
              </a:rPr>
              <a:t> the beta-function can be determined.</a:t>
            </a:r>
          </a:p>
        </p:txBody>
      </p:sp>
      <p:graphicFrame>
        <p:nvGraphicFramePr>
          <p:cNvPr id="314379" name="Object 11"/>
          <p:cNvGraphicFramePr>
            <a:graphicFrameLocks noChangeAspect="1"/>
          </p:cNvGraphicFramePr>
          <p:nvPr/>
        </p:nvGraphicFramePr>
        <p:xfrm>
          <a:off x="6810203" y="1204497"/>
          <a:ext cx="2127250" cy="798513"/>
        </p:xfrm>
        <a:graphic>
          <a:graphicData uri="http://schemas.openxmlformats.org/presentationml/2006/ole">
            <mc:AlternateContent xmlns:mc="http://schemas.openxmlformats.org/markup-compatibility/2006">
              <mc:Choice xmlns:v="urn:schemas-microsoft-com:vml" Requires="v">
                <p:oleObj spid="_x0000_s114692" name="Equation" r:id="rId3" imgW="1117440" imgH="419040" progId="Equation.3">
                  <p:embed/>
                </p:oleObj>
              </mc:Choice>
              <mc:Fallback>
                <p:oleObj name="Equation" r:id="rId3" imgW="1117440" imgH="419040" progId="Equation.3">
                  <p:embed/>
                  <p:pic>
                    <p:nvPicPr>
                      <p:cNvPr id="314379" name="Object 11"/>
                      <p:cNvPicPr>
                        <a:picLocks noChangeAspect="1" noChangeArrowheads="1"/>
                      </p:cNvPicPr>
                      <p:nvPr/>
                    </p:nvPicPr>
                    <p:blipFill>
                      <a:blip r:embed="rId4"/>
                      <a:srcRect/>
                      <a:stretch>
                        <a:fillRect/>
                      </a:stretch>
                    </p:blipFill>
                    <p:spPr bwMode="auto">
                      <a:xfrm>
                        <a:off x="6810203" y="1204497"/>
                        <a:ext cx="2127250" cy="798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4383" name="Rectangle 15"/>
          <p:cNvSpPr>
            <a:spLocks noChangeArrowheads="1"/>
          </p:cNvSpPr>
          <p:nvPr/>
        </p:nvSpPr>
        <p:spPr bwMode="auto">
          <a:xfrm>
            <a:off x="126063" y="2526895"/>
            <a:ext cx="4364181" cy="2790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latin typeface="Calibri" panose="020F0502020204030204" pitchFamily="34" charset="0"/>
                <a:cs typeface="Calibri" panose="020F0502020204030204" pitchFamily="34" charset="0"/>
              </a:rPr>
              <a:t>Result: </a:t>
            </a:r>
          </a:p>
          <a:p>
            <a:pPr marL="285750" indent="-285750" algn="l">
              <a:spcBef>
                <a:spcPts val="200"/>
              </a:spcBef>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Model does not describes </a:t>
            </a:r>
          </a:p>
          <a:p>
            <a:pPr algn="l">
              <a:spcBef>
                <a:spcPts val="200"/>
              </a:spcBef>
            </a:pPr>
            <a:r>
              <a:rPr lang="en-US" altLang="de-DE" dirty="0">
                <a:latin typeface="Calibri" panose="020F0502020204030204" pitchFamily="34" charset="0"/>
                <a:cs typeface="Calibri" panose="020F0502020204030204" pitchFamily="34" charset="0"/>
              </a:rPr>
              <a:t>     the reality completely</a:t>
            </a:r>
          </a:p>
          <a:p>
            <a:pPr marL="285750" indent="-285750" algn="l">
              <a:spcBef>
                <a:spcPts val="200"/>
              </a:spcBef>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Corrections executed</a:t>
            </a:r>
          </a:p>
          <a:p>
            <a:pPr marL="285750" indent="-285750" algn="l">
              <a:spcBef>
                <a:spcPts val="200"/>
              </a:spcBef>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Increase of the luminosity </a:t>
            </a:r>
          </a:p>
          <a:p>
            <a:pPr algn="l">
              <a:spcBef>
                <a:spcPts val="200"/>
              </a:spcBef>
            </a:pPr>
            <a:r>
              <a:rPr lang="en-US" altLang="de-DE" b="1" dirty="0">
                <a:latin typeface="Calibri" panose="020F0502020204030204" pitchFamily="34" charset="0"/>
                <a:cs typeface="Calibri" panose="020F0502020204030204" pitchFamily="34" charset="0"/>
              </a:rPr>
              <a:t>Remark: </a:t>
            </a:r>
          </a:p>
          <a:p>
            <a:pPr algn="l">
              <a:spcBef>
                <a:spcPts val="200"/>
              </a:spcBef>
            </a:pPr>
            <a:r>
              <a:rPr lang="en-US" altLang="de-DE" dirty="0">
                <a:latin typeface="Calibri" panose="020F0502020204030204" pitchFamily="34" charset="0"/>
                <a:cs typeface="Calibri" panose="020F0502020204030204" pitchFamily="34" charset="0"/>
              </a:rPr>
              <a:t>Measurement accuracy depends on</a:t>
            </a:r>
          </a:p>
          <a:p>
            <a:pPr marL="285750" indent="-285750" algn="l">
              <a:spcBef>
                <a:spcPts val="200"/>
              </a:spcBef>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BPM accuracy</a:t>
            </a:r>
          </a:p>
          <a:p>
            <a:pPr marL="285750" indent="-285750" algn="l">
              <a:spcBef>
                <a:spcPts val="200"/>
              </a:spcBef>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Numerical evaluation method</a:t>
            </a:r>
          </a:p>
        </p:txBody>
      </p:sp>
      <p:sp>
        <p:nvSpPr>
          <p:cNvPr id="17" name="Rectangle 15"/>
          <p:cNvSpPr>
            <a:spLocks noChangeArrowheads="1"/>
          </p:cNvSpPr>
          <p:nvPr/>
        </p:nvSpPr>
        <p:spPr bwMode="auto">
          <a:xfrm>
            <a:off x="57680" y="1729335"/>
            <a:ext cx="8916987" cy="671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i="1" dirty="0">
                <a:latin typeface="Calibri" panose="020F0502020204030204" pitchFamily="34" charset="0"/>
                <a:cs typeface="Calibri" panose="020F0502020204030204" pitchFamily="34" charset="0"/>
              </a:rPr>
              <a:t>Example: Measured </a:t>
            </a:r>
            <a:r>
              <a:rPr lang="en-US" altLang="de-DE" b="1" i="1" dirty="0">
                <a:latin typeface="Calibri" panose="020F0502020204030204" pitchFamily="34" charset="0"/>
                <a:cs typeface="Calibri" panose="020F0502020204030204" pitchFamily="34" charset="0"/>
                <a:sym typeface="Symbol"/>
              </a:rPr>
              <a:t>(s) </a:t>
            </a:r>
            <a:r>
              <a:rPr lang="en-US" altLang="de-DE" dirty="0">
                <a:latin typeface="Calibri" panose="020F0502020204030204" pitchFamily="34" charset="0"/>
                <a:cs typeface="Calibri" panose="020F0502020204030204" pitchFamily="34" charset="0"/>
                <a:sym typeface="Symbol"/>
              </a:rPr>
              <a:t>compared to the expected </a:t>
            </a:r>
            <a:r>
              <a:rPr lang="en-US" altLang="de-DE" b="1" i="1" dirty="0">
                <a:latin typeface="Calibri" panose="020F0502020204030204" pitchFamily="34" charset="0"/>
                <a:cs typeface="Calibri" panose="020F0502020204030204" pitchFamily="34" charset="0"/>
                <a:sym typeface="Symbol"/>
              </a:rPr>
              <a:t></a:t>
            </a:r>
            <a:r>
              <a:rPr lang="en-US" altLang="de-DE" b="1" i="1" baseline="-25000" dirty="0">
                <a:latin typeface="Calibri" panose="020F0502020204030204" pitchFamily="34" charset="0"/>
                <a:cs typeface="Calibri" panose="020F0502020204030204" pitchFamily="34" charset="0"/>
                <a:sym typeface="Symbol"/>
              </a:rPr>
              <a:t>0</a:t>
            </a:r>
            <a:r>
              <a:rPr lang="en-US" altLang="de-DE" b="1" i="1" dirty="0">
                <a:latin typeface="Calibri" panose="020F0502020204030204" pitchFamily="34" charset="0"/>
                <a:cs typeface="Calibri" panose="020F0502020204030204" pitchFamily="34" charset="0"/>
                <a:sym typeface="Symbol"/>
              </a:rPr>
              <a:t>(s)  and </a:t>
            </a:r>
            <a:r>
              <a:rPr lang="en-US" altLang="de-DE" dirty="0">
                <a:latin typeface="Calibri" panose="020F0502020204030204" pitchFamily="34" charset="0"/>
                <a:cs typeface="Calibri" panose="020F0502020204030204" pitchFamily="34" charset="0"/>
                <a:sym typeface="Symbol"/>
              </a:rPr>
              <a:t>normalized </a:t>
            </a:r>
          </a:p>
          <a:p>
            <a:pPr algn="l">
              <a:spcBef>
                <a:spcPts val="200"/>
              </a:spcBef>
            </a:pPr>
            <a:r>
              <a:rPr lang="en-US" altLang="de-DE" dirty="0">
                <a:latin typeface="Calibri" panose="020F0502020204030204" pitchFamily="34" charset="0"/>
                <a:cs typeface="Calibri" panose="020F0502020204030204" pitchFamily="34" charset="0"/>
                <a:sym typeface="Symbol"/>
              </a:rPr>
              <a:t>for each BPM at BNL for RHIC (proton-proton  or ions circular collider with  3.8 km length) </a:t>
            </a:r>
            <a:endParaRPr lang="en-US" altLang="de-DE" dirty="0">
              <a:latin typeface="Calibri" panose="020F0502020204030204" pitchFamily="34" charset="0"/>
              <a:cs typeface="Calibri" panose="020F0502020204030204" pitchFamily="34" charset="0"/>
            </a:endParaRPr>
          </a:p>
        </p:txBody>
      </p:sp>
      <p:sp>
        <p:nvSpPr>
          <p:cNvPr id="18" name="Rectangle 15"/>
          <p:cNvSpPr>
            <a:spLocks noChangeArrowheads="1"/>
          </p:cNvSpPr>
          <p:nvPr/>
        </p:nvSpPr>
        <p:spPr bwMode="auto">
          <a:xfrm>
            <a:off x="5496206" y="5636599"/>
            <a:ext cx="3884856"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dirty="0">
                <a:latin typeface="Calibri" panose="020F0502020204030204" pitchFamily="34" charset="0"/>
                <a:cs typeface="Calibri" panose="020F0502020204030204" pitchFamily="34" charset="0"/>
              </a:rPr>
              <a:t>From X. Shen et al., </a:t>
            </a:r>
          </a:p>
          <a:p>
            <a:pPr algn="l">
              <a:spcBef>
                <a:spcPts val="0"/>
              </a:spcBef>
            </a:pPr>
            <a:r>
              <a:rPr lang="en-US" altLang="de-DE" sz="1500" dirty="0">
                <a:latin typeface="Calibri" panose="020F0502020204030204" pitchFamily="34" charset="0"/>
                <a:cs typeface="Calibri" panose="020F0502020204030204" pitchFamily="34" charset="0"/>
              </a:rPr>
              <a:t>Phys. Rev. Acc. Beams </a:t>
            </a:r>
            <a:r>
              <a:rPr lang="en-US" altLang="de-DE" sz="1500" b="1" dirty="0">
                <a:latin typeface="Calibri" panose="020F0502020204030204" pitchFamily="34" charset="0"/>
                <a:cs typeface="Calibri" panose="020F0502020204030204" pitchFamily="34" charset="0"/>
              </a:rPr>
              <a:t>16</a:t>
            </a:r>
            <a:r>
              <a:rPr lang="en-US" altLang="de-DE" sz="1500" dirty="0">
                <a:latin typeface="Calibri" panose="020F0502020204030204" pitchFamily="34" charset="0"/>
                <a:cs typeface="Calibri" panose="020F0502020204030204" pitchFamily="34" charset="0"/>
              </a:rPr>
              <a:t>, 111001 (2013)  </a:t>
            </a:r>
          </a:p>
        </p:txBody>
      </p:sp>
      <p:pic>
        <p:nvPicPr>
          <p:cNvPr id="103460" name="Picture 3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8628" y="2342057"/>
            <a:ext cx="4766447" cy="33263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5"/>
          <p:cNvSpPr>
            <a:spLocks noChangeArrowheads="1"/>
          </p:cNvSpPr>
          <p:nvPr/>
        </p:nvSpPr>
        <p:spPr bwMode="auto">
          <a:xfrm>
            <a:off x="126063" y="5193314"/>
            <a:ext cx="5166723" cy="1031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200"/>
              </a:spcBef>
            </a:pPr>
            <a:r>
              <a:rPr lang="en-US" altLang="de-DE" sz="1400" dirty="0">
                <a:latin typeface="Calibri" panose="020F0502020204030204" pitchFamily="34" charset="0"/>
                <a:cs typeface="Calibri" panose="020F0502020204030204" pitchFamily="34" charset="0"/>
              </a:rPr>
              <a:t>See e.g.: </a:t>
            </a:r>
          </a:p>
          <a:p>
            <a:pPr algn="l">
              <a:spcBef>
                <a:spcPts val="200"/>
              </a:spcBef>
            </a:pPr>
            <a:r>
              <a:rPr lang="en-US" altLang="de-DE" sz="1400" dirty="0">
                <a:latin typeface="Calibri" panose="020F0502020204030204" pitchFamily="34" charset="0"/>
                <a:cs typeface="Calibri" panose="020F0502020204030204" pitchFamily="34" charset="0"/>
              </a:rPr>
              <a:t>R. Tomas et al., Phys. Rev. Acc. Beams </a:t>
            </a:r>
            <a:r>
              <a:rPr lang="en-US" altLang="de-DE" sz="1400" b="1" dirty="0">
                <a:latin typeface="Calibri" panose="020F0502020204030204" pitchFamily="34" charset="0"/>
                <a:cs typeface="Calibri" panose="020F0502020204030204" pitchFamily="34" charset="0"/>
              </a:rPr>
              <a:t>20, </a:t>
            </a:r>
            <a:r>
              <a:rPr lang="en-US" altLang="de-DE" sz="1400" dirty="0">
                <a:latin typeface="Calibri" panose="020F0502020204030204" pitchFamily="34" charset="0"/>
                <a:cs typeface="Calibri" panose="020F0502020204030204" pitchFamily="34" charset="0"/>
              </a:rPr>
              <a:t>054801 (2017)  </a:t>
            </a:r>
          </a:p>
          <a:p>
            <a:pPr algn="l">
              <a:spcBef>
                <a:spcPts val="200"/>
              </a:spcBef>
            </a:pPr>
            <a:r>
              <a:rPr lang="en-US" altLang="de-DE" sz="1400" dirty="0">
                <a:latin typeface="Calibri" panose="020F0502020204030204" pitchFamily="34" charset="0"/>
                <a:cs typeface="Calibri" panose="020F0502020204030204" pitchFamily="34" charset="0"/>
              </a:rPr>
              <a:t>A. </a:t>
            </a:r>
            <a:r>
              <a:rPr lang="en-US" altLang="de-DE" sz="1400" dirty="0" err="1">
                <a:latin typeface="Calibri" panose="020F0502020204030204" pitchFamily="34" charset="0"/>
                <a:cs typeface="Calibri" panose="020F0502020204030204" pitchFamily="34" charset="0"/>
              </a:rPr>
              <a:t>Wegscheider</a:t>
            </a:r>
            <a:r>
              <a:rPr lang="en-US" altLang="de-DE" sz="1400" dirty="0">
                <a:latin typeface="Calibri" panose="020F0502020204030204" pitchFamily="34" charset="0"/>
                <a:cs typeface="Calibri" panose="020F0502020204030204" pitchFamily="34" charset="0"/>
              </a:rPr>
              <a:t> et al., Phys. Rev. Acc. Beams </a:t>
            </a:r>
            <a:r>
              <a:rPr lang="en-US" altLang="de-DE" sz="1400" b="1" dirty="0">
                <a:latin typeface="Calibri" panose="020F0502020204030204" pitchFamily="34" charset="0"/>
                <a:cs typeface="Calibri" panose="020F0502020204030204" pitchFamily="34" charset="0"/>
              </a:rPr>
              <a:t>20, </a:t>
            </a:r>
            <a:r>
              <a:rPr lang="en-US" altLang="de-DE" sz="1400" dirty="0">
                <a:latin typeface="Calibri" panose="020F0502020204030204" pitchFamily="34" charset="0"/>
                <a:cs typeface="Calibri" panose="020F0502020204030204" pitchFamily="34" charset="0"/>
              </a:rPr>
              <a:t> 111002 (2017)  </a:t>
            </a:r>
          </a:p>
          <a:p>
            <a:pPr algn="l">
              <a:spcBef>
                <a:spcPts val="200"/>
              </a:spcBef>
            </a:pPr>
            <a:endParaRPr lang="en-US" altLang="de-DE"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7156692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1438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437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383" grpId="0"/>
      <p:bldP spid="17" grpId="0"/>
      <p:bldP spid="18" grpId="0"/>
      <p:bldP spid="12"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Text Box 2"/>
          <p:cNvSpPr txBox="1">
            <a:spLocks noChangeArrowheads="1"/>
          </p:cNvSpPr>
          <p:nvPr/>
        </p:nvSpPr>
        <p:spPr bwMode="auto">
          <a:xfrm>
            <a:off x="252000" y="144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latin typeface="Calibri" panose="020F0502020204030204" pitchFamily="34" charset="0"/>
                <a:cs typeface="Calibri" panose="020F0502020204030204" pitchFamily="34" charset="0"/>
              </a:rPr>
              <a:t>Closed Orbit Feedback: Results</a:t>
            </a:r>
          </a:p>
        </p:txBody>
      </p:sp>
      <p:sp>
        <p:nvSpPr>
          <p:cNvPr id="75780" name="Text Box 3"/>
          <p:cNvSpPr txBox="1">
            <a:spLocks noChangeArrowheads="1"/>
          </p:cNvSpPr>
          <p:nvPr/>
        </p:nvSpPr>
        <p:spPr bwMode="auto">
          <a:xfrm>
            <a:off x="125413" y="1099957"/>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75782" name="Text Box 6"/>
          <p:cNvSpPr txBox="1">
            <a:spLocks noChangeArrowheads="1"/>
          </p:cNvSpPr>
          <p:nvPr/>
        </p:nvSpPr>
        <p:spPr bwMode="auto">
          <a:xfrm>
            <a:off x="6516688" y="1890532"/>
            <a:ext cx="24479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endParaRPr lang="de-DE" altLang="de-DE">
              <a:latin typeface="Calibri" panose="020F0502020204030204" pitchFamily="34" charset="0"/>
              <a:cs typeface="Calibri" panose="020F0502020204030204" pitchFamily="34" charset="0"/>
            </a:endParaRPr>
          </a:p>
        </p:txBody>
      </p:sp>
      <p:sp>
        <p:nvSpPr>
          <p:cNvPr id="75783" name="Text Box 10"/>
          <p:cNvSpPr txBox="1">
            <a:spLocks noChangeArrowheads="1"/>
          </p:cNvSpPr>
          <p:nvPr/>
        </p:nvSpPr>
        <p:spPr bwMode="auto">
          <a:xfrm>
            <a:off x="6659563" y="2177870"/>
            <a:ext cx="2700337" cy="121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0000FF"/>
                </a:solidFill>
                <a:latin typeface="Calibri" panose="020F0502020204030204" pitchFamily="34" charset="0"/>
                <a:cs typeface="Calibri" panose="020F0502020204030204" pitchFamily="34" charset="0"/>
              </a:rPr>
              <a:t>Uncorrected orbit:</a:t>
            </a:r>
            <a:endParaRPr lang="en-US" altLang="de-DE" dirty="0">
              <a:solidFill>
                <a:srgbClr val="0000FF"/>
              </a:solidFill>
              <a:latin typeface="Calibri" panose="020F0502020204030204" pitchFamily="34" charset="0"/>
              <a:cs typeface="Calibri" panose="020F0502020204030204" pitchFamily="34" charset="0"/>
            </a:endParaRPr>
          </a:p>
          <a:p>
            <a:pPr algn="l" eaLnBrk="1" hangingPunct="1">
              <a:lnSpc>
                <a:spcPct val="50000"/>
              </a:lnSpc>
              <a:buFont typeface="Wingdings" pitchFamily="2" charset="2"/>
              <a:buNone/>
            </a:pPr>
            <a:r>
              <a:rPr lang="en-US" altLang="de-DE" dirty="0">
                <a:latin typeface="Calibri" panose="020F0502020204030204" pitchFamily="34" charset="0"/>
                <a:cs typeface="Calibri" panose="020F0502020204030204" pitchFamily="34" charset="0"/>
              </a:rPr>
              <a:t>Beam offset and </a:t>
            </a:r>
          </a:p>
          <a:p>
            <a:pPr algn="l" eaLnBrk="1" hangingPunct="1">
              <a:lnSpc>
                <a:spcPct val="50000"/>
              </a:lnSpc>
              <a:buFont typeface="Wingdings" pitchFamily="2" charset="2"/>
              <a:buNone/>
            </a:pPr>
            <a:r>
              <a:rPr lang="en-US" altLang="de-DE" dirty="0">
                <a:latin typeface="Calibri" panose="020F0502020204030204" pitchFamily="34" charset="0"/>
                <a:cs typeface="Calibri" panose="020F0502020204030204" pitchFamily="34" charset="0"/>
              </a:rPr>
              <a:t>oscillation </a:t>
            </a:r>
          </a:p>
          <a:p>
            <a:pPr algn="l" eaLnBrk="1" hangingPunct="1">
              <a:lnSpc>
                <a:spcPct val="50000"/>
              </a:lnSpc>
              <a:buFont typeface="Wingdings" pitchFamily="2" charset="2"/>
              <a:buNone/>
            </a:pPr>
            <a:r>
              <a:rPr lang="en-US" altLang="de-DE" dirty="0">
                <a:latin typeface="Calibri" panose="020F0502020204030204" pitchFamily="34" charset="0"/>
                <a:cs typeface="Calibri" panose="020F0502020204030204" pitchFamily="34" charset="0"/>
                <a:sym typeface="Symbol" pitchFamily="18" charset="2"/>
              </a:rPr>
              <a:t>here </a:t>
            </a:r>
            <a:r>
              <a:rPr lang="en-US" altLang="de-DE" b="1" i="1" dirty="0">
                <a:latin typeface="Calibri" panose="020F0502020204030204" pitchFamily="34" charset="0"/>
                <a:cs typeface="Calibri" panose="020F0502020204030204" pitchFamily="34" charset="0"/>
                <a:sym typeface="Symbol" pitchFamily="18" charset="2"/>
              </a:rPr>
              <a:t>x </a:t>
            </a:r>
            <a:r>
              <a:rPr lang="en-US" altLang="de-DE" b="1" i="1" baseline="30000" dirty="0">
                <a:latin typeface="Calibri" panose="020F0502020204030204" pitchFamily="34" charset="0"/>
                <a:cs typeface="Calibri" panose="020F0502020204030204" pitchFamily="34" charset="0"/>
                <a:sym typeface="Symbol" pitchFamily="18" charset="2"/>
              </a:rPr>
              <a:t>2</a:t>
            </a:r>
            <a:r>
              <a:rPr lang="en-US" altLang="de-DE" b="1" i="1" dirty="0">
                <a:latin typeface="Calibri" panose="020F0502020204030204" pitchFamily="34" charset="0"/>
                <a:cs typeface="Calibri" panose="020F0502020204030204" pitchFamily="34" charset="0"/>
                <a:sym typeface="Symbol" pitchFamily="18" charset="2"/>
              </a:rPr>
              <a:t></a:t>
            </a:r>
            <a:r>
              <a:rPr lang="en-US" altLang="de-DE" b="1" i="1" baseline="-25000" dirty="0">
                <a:latin typeface="Calibri" panose="020F0502020204030204" pitchFamily="34" charset="0"/>
                <a:cs typeface="Calibri" panose="020F0502020204030204" pitchFamily="34" charset="0"/>
              </a:rPr>
              <a:t>rms</a:t>
            </a:r>
            <a:r>
              <a:rPr lang="en-US" altLang="de-DE" b="1" i="1"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 2.3 mm </a:t>
            </a:r>
          </a:p>
        </p:txBody>
      </p:sp>
      <p:sp>
        <p:nvSpPr>
          <p:cNvPr id="447499" name="Text Box 11"/>
          <p:cNvSpPr txBox="1">
            <a:spLocks noChangeArrowheads="1"/>
          </p:cNvSpPr>
          <p:nvPr/>
        </p:nvSpPr>
        <p:spPr bwMode="auto">
          <a:xfrm>
            <a:off x="6659563" y="4193995"/>
            <a:ext cx="2700337" cy="121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0000FF"/>
                </a:solidFill>
                <a:latin typeface="Calibri" panose="020F0502020204030204" pitchFamily="34" charset="0"/>
                <a:cs typeface="Calibri" panose="020F0502020204030204" pitchFamily="34" charset="0"/>
              </a:rPr>
              <a:t>Corrected orbit:</a:t>
            </a:r>
            <a:endParaRPr lang="en-US" altLang="de-DE" dirty="0">
              <a:solidFill>
                <a:srgbClr val="0000FF"/>
              </a:solidFill>
              <a:latin typeface="Calibri" panose="020F0502020204030204" pitchFamily="34" charset="0"/>
              <a:cs typeface="Calibri" panose="020F0502020204030204" pitchFamily="34" charset="0"/>
            </a:endParaRPr>
          </a:p>
          <a:p>
            <a:pPr algn="l" eaLnBrk="1" hangingPunct="1">
              <a:lnSpc>
                <a:spcPct val="50000"/>
              </a:lnSpc>
              <a:buFont typeface="Wingdings" pitchFamily="2" charset="2"/>
              <a:buNone/>
            </a:pPr>
            <a:r>
              <a:rPr lang="en-US" altLang="de-DE" dirty="0">
                <a:latin typeface="Calibri" panose="020F0502020204030204" pitchFamily="34" charset="0"/>
                <a:cs typeface="Calibri" panose="020F0502020204030204" pitchFamily="34" charset="0"/>
              </a:rPr>
              <a:t>Beam </a:t>
            </a:r>
          </a:p>
          <a:p>
            <a:pPr algn="l" eaLnBrk="1" hangingPunct="1">
              <a:lnSpc>
                <a:spcPct val="50000"/>
              </a:lnSpc>
              <a:buFont typeface="Wingdings" pitchFamily="2" charset="2"/>
              <a:buNone/>
            </a:pPr>
            <a:r>
              <a:rPr lang="en-US" altLang="de-DE" dirty="0">
                <a:latin typeface="Calibri" panose="020F0502020204030204" pitchFamily="34" charset="0"/>
                <a:cs typeface="Calibri" panose="020F0502020204030204" pitchFamily="34" charset="0"/>
              </a:rPr>
              <a:t>dynamically corrected</a:t>
            </a:r>
          </a:p>
          <a:p>
            <a:pPr algn="l" eaLnBrk="1" hangingPunct="1">
              <a:lnSpc>
                <a:spcPct val="50000"/>
              </a:lnSpc>
              <a:buFont typeface="Wingdings" pitchFamily="2" charset="2"/>
              <a:buNone/>
            </a:pPr>
            <a:r>
              <a:rPr lang="en-US" altLang="de-DE" dirty="0">
                <a:latin typeface="Calibri" panose="020F0502020204030204" pitchFamily="34" charset="0"/>
                <a:cs typeface="Calibri" panose="020F0502020204030204" pitchFamily="34" charset="0"/>
                <a:sym typeface="Symbol" pitchFamily="18" charset="2"/>
              </a:rPr>
              <a:t>here </a:t>
            </a:r>
            <a:r>
              <a:rPr lang="en-US" altLang="de-DE" b="1" i="1" dirty="0">
                <a:latin typeface="Calibri" panose="020F0502020204030204" pitchFamily="34" charset="0"/>
                <a:cs typeface="Calibri" panose="020F0502020204030204" pitchFamily="34" charset="0"/>
                <a:sym typeface="Symbol" pitchFamily="18" charset="2"/>
              </a:rPr>
              <a:t>x </a:t>
            </a:r>
            <a:r>
              <a:rPr lang="en-US" altLang="de-DE" b="1" i="1" baseline="30000" dirty="0">
                <a:latin typeface="Calibri" panose="020F0502020204030204" pitchFamily="34" charset="0"/>
                <a:cs typeface="Calibri" panose="020F0502020204030204" pitchFamily="34" charset="0"/>
                <a:sym typeface="Symbol" pitchFamily="18" charset="2"/>
              </a:rPr>
              <a:t>2</a:t>
            </a:r>
            <a:r>
              <a:rPr lang="en-US" altLang="de-DE" b="1" i="1" dirty="0">
                <a:latin typeface="Calibri" panose="020F0502020204030204" pitchFamily="34" charset="0"/>
                <a:cs typeface="Calibri" panose="020F0502020204030204" pitchFamily="34" charset="0"/>
                <a:sym typeface="Symbol" pitchFamily="18" charset="2"/>
              </a:rPr>
              <a:t></a:t>
            </a:r>
            <a:r>
              <a:rPr lang="en-US" altLang="de-DE" b="1" i="1" baseline="-25000" dirty="0">
                <a:latin typeface="Calibri" panose="020F0502020204030204" pitchFamily="34" charset="0"/>
                <a:cs typeface="Calibri" panose="020F0502020204030204" pitchFamily="34" charset="0"/>
              </a:rPr>
              <a:t>rms</a:t>
            </a:r>
            <a:r>
              <a:rPr lang="en-US" altLang="de-DE" b="1" i="1"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 1 </a:t>
            </a: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m !</a:t>
            </a:r>
          </a:p>
        </p:txBody>
      </p:sp>
      <p:grpSp>
        <p:nvGrpSpPr>
          <p:cNvPr id="75785" name="Group 21"/>
          <p:cNvGrpSpPr>
            <a:grpSpLocks/>
          </p:cNvGrpSpPr>
          <p:nvPr/>
        </p:nvGrpSpPr>
        <p:grpSpPr bwMode="auto">
          <a:xfrm>
            <a:off x="179388" y="1549258"/>
            <a:ext cx="6142038" cy="2691728"/>
            <a:chOff x="-8" y="1420"/>
            <a:chExt cx="3869" cy="1239"/>
          </a:xfrm>
        </p:grpSpPr>
        <p:pic>
          <p:nvPicPr>
            <p:cNvPr id="75797" name="Picture 8"/>
            <p:cNvPicPr>
              <a:picLocks noChangeAspect="1" noChangeArrowheads="1"/>
            </p:cNvPicPr>
            <p:nvPr/>
          </p:nvPicPr>
          <p:blipFill rotWithShape="1">
            <a:blip r:embed="rId3">
              <a:lum bright="-36000" contrast="72000"/>
              <a:extLst>
                <a:ext uri="{28A0092B-C50C-407E-A947-70E740481C1C}">
                  <a14:useLocalDpi xmlns:a14="http://schemas.microsoft.com/office/drawing/2010/main" val="0"/>
                </a:ext>
              </a:extLst>
            </a:blip>
            <a:srcRect l="4750" t="9349" r="2856" b="61141"/>
            <a:stretch/>
          </p:blipFill>
          <p:spPr bwMode="auto">
            <a:xfrm>
              <a:off x="340" y="1681"/>
              <a:ext cx="3521" cy="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pic>
        <p:sp>
          <p:nvSpPr>
            <p:cNvPr id="75798" name="Rectangle 18"/>
            <p:cNvSpPr>
              <a:spLocks noChangeArrowheads="1"/>
            </p:cNvSpPr>
            <p:nvPr/>
          </p:nvSpPr>
          <p:spPr bwMode="auto">
            <a:xfrm>
              <a:off x="0" y="1420"/>
              <a:ext cx="340" cy="170"/>
            </a:xfrm>
            <a:prstGeom prst="rect">
              <a:avLst/>
            </a:prstGeom>
            <a:solidFill>
              <a:schemeClr val="bg1"/>
            </a:solidFill>
            <a:ln>
              <a:noFill/>
            </a:ln>
            <a:extLst>
              <a:ext uri="{91240B29-F687-4F45-9708-019B960494DF}">
                <a14:hiddenLine xmlns:a14="http://schemas.microsoft.com/office/drawing/2010/main" w="31750" algn="ctr">
                  <a:solidFill>
                    <a:srgbClr val="000000"/>
                  </a:solidFill>
                  <a:miter lim="800000"/>
                  <a:headEnd/>
                  <a:tailEnd/>
                </a14:hiddenLine>
              </a:ext>
            </a:extLst>
          </p:spPr>
          <p:txBody>
            <a:bodyPr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Calibri" panose="020F0502020204030204" pitchFamily="34" charset="0"/>
              </a:endParaRPr>
            </a:p>
          </p:txBody>
        </p:sp>
        <p:sp>
          <p:nvSpPr>
            <p:cNvPr id="75799" name="Text Box 12"/>
            <p:cNvSpPr txBox="1">
              <a:spLocks noChangeArrowheads="1"/>
            </p:cNvSpPr>
            <p:nvPr/>
          </p:nvSpPr>
          <p:spPr bwMode="auto">
            <a:xfrm>
              <a:off x="884" y="2432"/>
              <a:ext cx="2495"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a:latin typeface="Calibri" panose="020F0502020204030204" pitchFamily="34" charset="0"/>
                  <a:cs typeface="Calibri" panose="020F0502020204030204" pitchFamily="34" charset="0"/>
                </a:rPr>
                <a:t>path along synchrotron [</a:t>
              </a:r>
              <a:r>
                <a:rPr lang="en-US" altLang="de-DE" sz="1600" b="1" dirty="0" err="1">
                  <a:latin typeface="Calibri" panose="020F0502020204030204" pitchFamily="34" charset="0"/>
                  <a:cs typeface="Calibri" panose="020F0502020204030204" pitchFamily="34" charset="0"/>
                </a:rPr>
                <a:t>betatron</a:t>
              </a:r>
              <a:r>
                <a:rPr lang="en-US" altLang="de-DE" sz="1600" b="1" dirty="0">
                  <a:latin typeface="Calibri" panose="020F0502020204030204" pitchFamily="34" charset="0"/>
                  <a:cs typeface="Calibri" panose="020F0502020204030204" pitchFamily="34" charset="0"/>
                </a:rPr>
                <a:t> phase]</a:t>
              </a:r>
            </a:p>
          </p:txBody>
        </p:sp>
        <p:sp>
          <p:nvSpPr>
            <p:cNvPr id="75800" name="Text Box 14"/>
            <p:cNvSpPr txBox="1">
              <a:spLocks noChangeArrowheads="1"/>
            </p:cNvSpPr>
            <p:nvPr/>
          </p:nvSpPr>
          <p:spPr bwMode="auto">
            <a:xfrm rot="-5400000">
              <a:off x="-492" y="1964"/>
              <a:ext cx="117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a:latin typeface="Calibri" panose="020F0502020204030204" pitchFamily="34" charset="0"/>
                  <a:cs typeface="Calibri" panose="020F0502020204030204" pitchFamily="34" charset="0"/>
                </a:rPr>
                <a:t>hor. offset x [mm]</a:t>
              </a:r>
            </a:p>
          </p:txBody>
        </p:sp>
        <p:sp>
          <p:nvSpPr>
            <p:cNvPr id="75801" name="Text Box 15"/>
            <p:cNvSpPr txBox="1">
              <a:spLocks noChangeArrowheads="1"/>
            </p:cNvSpPr>
            <p:nvPr/>
          </p:nvSpPr>
          <p:spPr bwMode="auto">
            <a:xfrm>
              <a:off x="113" y="1686"/>
              <a:ext cx="295"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a:latin typeface="Calibri" panose="020F0502020204030204" pitchFamily="34" charset="0"/>
                  <a:cs typeface="Calibri" panose="020F0502020204030204" pitchFamily="34" charset="0"/>
                </a:rPr>
                <a:t>5</a:t>
              </a:r>
            </a:p>
          </p:txBody>
        </p:sp>
        <p:sp>
          <p:nvSpPr>
            <p:cNvPr id="75802" name="Text Box 17"/>
            <p:cNvSpPr txBox="1">
              <a:spLocks noChangeArrowheads="1"/>
            </p:cNvSpPr>
            <p:nvPr/>
          </p:nvSpPr>
          <p:spPr bwMode="auto">
            <a:xfrm>
              <a:off x="110" y="2180"/>
              <a:ext cx="295"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a:latin typeface="Calibri" panose="020F0502020204030204" pitchFamily="34" charset="0"/>
                  <a:cs typeface="Calibri" panose="020F0502020204030204" pitchFamily="34" charset="0"/>
                </a:rPr>
                <a:t>-5</a:t>
              </a:r>
            </a:p>
          </p:txBody>
        </p:sp>
        <p:sp>
          <p:nvSpPr>
            <p:cNvPr id="75803" name="Text Box 20"/>
            <p:cNvSpPr txBox="1">
              <a:spLocks noChangeArrowheads="1"/>
            </p:cNvSpPr>
            <p:nvPr/>
          </p:nvSpPr>
          <p:spPr bwMode="auto">
            <a:xfrm>
              <a:off x="113" y="1938"/>
              <a:ext cx="295"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a:latin typeface="Calibri" panose="020F0502020204030204" pitchFamily="34" charset="0"/>
                  <a:cs typeface="Calibri" panose="020F0502020204030204" pitchFamily="34" charset="0"/>
                </a:rPr>
                <a:t>0</a:t>
              </a:r>
            </a:p>
          </p:txBody>
        </p:sp>
      </p:grpSp>
      <p:grpSp>
        <p:nvGrpSpPr>
          <p:cNvPr id="3" name="Group 35"/>
          <p:cNvGrpSpPr>
            <a:grpSpLocks/>
          </p:cNvGrpSpPr>
          <p:nvPr/>
        </p:nvGrpSpPr>
        <p:grpSpPr bwMode="auto">
          <a:xfrm>
            <a:off x="64775" y="3642754"/>
            <a:ext cx="6173788" cy="2477754"/>
            <a:chOff x="16" y="2659"/>
            <a:chExt cx="3889" cy="1316"/>
          </a:xfrm>
        </p:grpSpPr>
        <p:pic>
          <p:nvPicPr>
            <p:cNvPr id="75788" name="Picture 9"/>
            <p:cNvPicPr>
              <a:picLocks noChangeAspect="1" noChangeArrowheads="1"/>
            </p:cNvPicPr>
            <p:nvPr/>
          </p:nvPicPr>
          <p:blipFill rotWithShape="1">
            <a:blip r:embed="rId4">
              <a:lum bright="-12000" contrast="42000"/>
              <a:extLst>
                <a:ext uri="{28A0092B-C50C-407E-A947-70E740481C1C}">
                  <a14:useLocalDpi xmlns:a14="http://schemas.microsoft.com/office/drawing/2010/main" val="0"/>
                </a:ext>
              </a:extLst>
            </a:blip>
            <a:srcRect l="5168" t="15965" r="7192" b="17819"/>
            <a:stretch/>
          </p:blipFill>
          <p:spPr bwMode="auto">
            <a:xfrm>
              <a:off x="446" y="2946"/>
              <a:ext cx="3459" cy="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pic>
        <p:sp>
          <p:nvSpPr>
            <p:cNvPr id="75789" name="Text Box 13"/>
            <p:cNvSpPr txBox="1">
              <a:spLocks noChangeArrowheads="1"/>
            </p:cNvSpPr>
            <p:nvPr/>
          </p:nvSpPr>
          <p:spPr bwMode="auto">
            <a:xfrm>
              <a:off x="960" y="3748"/>
              <a:ext cx="2495"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a:latin typeface="Calibri" panose="020F0502020204030204" pitchFamily="34" charset="0"/>
                  <a:cs typeface="Calibri" panose="020F0502020204030204" pitchFamily="34" charset="0"/>
                </a:rPr>
                <a:t>path along synchrotron [</a:t>
              </a:r>
              <a:r>
                <a:rPr lang="en-US" altLang="de-DE" sz="1600" b="1" dirty="0" err="1">
                  <a:latin typeface="Calibri" panose="020F0502020204030204" pitchFamily="34" charset="0"/>
                  <a:cs typeface="Calibri" panose="020F0502020204030204" pitchFamily="34" charset="0"/>
                </a:rPr>
                <a:t>betatron</a:t>
              </a:r>
              <a:r>
                <a:rPr lang="en-US" altLang="de-DE" sz="1600" b="1" dirty="0">
                  <a:latin typeface="Calibri" panose="020F0502020204030204" pitchFamily="34" charset="0"/>
                  <a:cs typeface="Calibri" panose="020F0502020204030204" pitchFamily="34" charset="0"/>
                </a:rPr>
                <a:t>-phase]</a:t>
              </a:r>
            </a:p>
          </p:txBody>
        </p:sp>
        <p:sp>
          <p:nvSpPr>
            <p:cNvPr id="75790" name="Rectangle 19"/>
            <p:cNvSpPr>
              <a:spLocks noChangeArrowheads="1"/>
            </p:cNvSpPr>
            <p:nvPr/>
          </p:nvSpPr>
          <p:spPr bwMode="auto">
            <a:xfrm>
              <a:off x="22" y="2677"/>
              <a:ext cx="340" cy="196"/>
            </a:xfrm>
            <a:prstGeom prst="rect">
              <a:avLst/>
            </a:prstGeom>
            <a:solidFill>
              <a:schemeClr val="bg1"/>
            </a:solidFill>
            <a:ln>
              <a:noFill/>
            </a:ln>
            <a:extLst>
              <a:ext uri="{91240B29-F687-4F45-9708-019B960494DF}">
                <a14:hiddenLine xmlns:a14="http://schemas.microsoft.com/office/drawing/2010/main" w="31750" algn="ctr">
                  <a:solidFill>
                    <a:srgbClr val="000000"/>
                  </a:solidFill>
                  <a:miter lim="800000"/>
                  <a:headEnd/>
                  <a:tailEnd/>
                </a14:hiddenLine>
              </a:ext>
            </a:extLst>
          </p:spPr>
          <p:txBody>
            <a:bodyPr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Calibri" panose="020F0502020204030204" pitchFamily="34" charset="0"/>
              </a:endParaRPr>
            </a:p>
          </p:txBody>
        </p:sp>
        <p:sp>
          <p:nvSpPr>
            <p:cNvPr id="75791" name="Text Box 30"/>
            <p:cNvSpPr txBox="1">
              <a:spLocks noChangeArrowheads="1"/>
            </p:cNvSpPr>
            <p:nvPr/>
          </p:nvSpPr>
          <p:spPr bwMode="auto">
            <a:xfrm rot="16200000">
              <a:off x="-536" y="3211"/>
              <a:ext cx="1316"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a:latin typeface="Calibri" panose="020F0502020204030204" pitchFamily="34" charset="0"/>
                  <a:cs typeface="Calibri" panose="020F0502020204030204" pitchFamily="34" charset="0"/>
                </a:rPr>
                <a:t>hor. offset [mm]</a:t>
              </a:r>
            </a:p>
          </p:txBody>
        </p:sp>
        <p:sp>
          <p:nvSpPr>
            <p:cNvPr id="75792" name="Text Box 31"/>
            <p:cNvSpPr txBox="1">
              <a:spLocks noChangeArrowheads="1"/>
            </p:cNvSpPr>
            <p:nvPr/>
          </p:nvSpPr>
          <p:spPr bwMode="auto">
            <a:xfrm>
              <a:off x="101" y="3385"/>
              <a:ext cx="431"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a:latin typeface="Calibri" panose="020F0502020204030204" pitchFamily="34" charset="0"/>
                  <a:cs typeface="Calibri" panose="020F0502020204030204" pitchFamily="34" charset="0"/>
                </a:rPr>
                <a:t>-0.2</a:t>
              </a:r>
            </a:p>
          </p:txBody>
        </p:sp>
        <p:sp>
          <p:nvSpPr>
            <p:cNvPr id="75793" name="Text Box 32"/>
            <p:cNvSpPr txBox="1">
              <a:spLocks noChangeArrowheads="1"/>
            </p:cNvSpPr>
            <p:nvPr/>
          </p:nvSpPr>
          <p:spPr bwMode="auto">
            <a:xfrm>
              <a:off x="109" y="3566"/>
              <a:ext cx="385"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a:latin typeface="Calibri" panose="020F0502020204030204" pitchFamily="34" charset="0"/>
                  <a:cs typeface="Calibri" panose="020F0502020204030204" pitchFamily="34" charset="0"/>
                </a:rPr>
                <a:t>-0.4</a:t>
              </a:r>
            </a:p>
          </p:txBody>
        </p:sp>
        <p:sp>
          <p:nvSpPr>
            <p:cNvPr id="75794" name="Text Box 33"/>
            <p:cNvSpPr txBox="1">
              <a:spLocks noChangeArrowheads="1"/>
            </p:cNvSpPr>
            <p:nvPr/>
          </p:nvSpPr>
          <p:spPr bwMode="auto">
            <a:xfrm>
              <a:off x="185" y="2886"/>
              <a:ext cx="295"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a:latin typeface="Calibri" panose="020F0502020204030204" pitchFamily="34" charset="0"/>
                  <a:cs typeface="Calibri" panose="020F0502020204030204" pitchFamily="34" charset="0"/>
                </a:rPr>
                <a:t>0.4</a:t>
              </a:r>
            </a:p>
          </p:txBody>
        </p:sp>
        <p:sp>
          <p:nvSpPr>
            <p:cNvPr id="75795" name="Text Box 34"/>
            <p:cNvSpPr txBox="1">
              <a:spLocks noChangeArrowheads="1"/>
            </p:cNvSpPr>
            <p:nvPr/>
          </p:nvSpPr>
          <p:spPr bwMode="auto">
            <a:xfrm>
              <a:off x="235" y="3243"/>
              <a:ext cx="295"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a:latin typeface="Calibri" panose="020F0502020204030204" pitchFamily="34" charset="0"/>
                  <a:cs typeface="Calibri" panose="020F0502020204030204" pitchFamily="34" charset="0"/>
                </a:rPr>
                <a:t>0</a:t>
              </a:r>
            </a:p>
          </p:txBody>
        </p:sp>
        <p:sp>
          <p:nvSpPr>
            <p:cNvPr id="75796" name="Text Box 16"/>
            <p:cNvSpPr txBox="1">
              <a:spLocks noChangeArrowheads="1"/>
            </p:cNvSpPr>
            <p:nvPr/>
          </p:nvSpPr>
          <p:spPr bwMode="auto">
            <a:xfrm>
              <a:off x="197" y="3064"/>
              <a:ext cx="295"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a:latin typeface="Calibri" panose="020F0502020204030204" pitchFamily="34" charset="0"/>
                  <a:cs typeface="Calibri" panose="020F0502020204030204" pitchFamily="34" charset="0"/>
                </a:rPr>
                <a:t>0.2</a:t>
              </a:r>
            </a:p>
          </p:txBody>
        </p:sp>
      </p:grpSp>
      <p:sp>
        <p:nvSpPr>
          <p:cNvPr id="75787" name="Text Box 36"/>
          <p:cNvSpPr txBox="1">
            <a:spLocks noChangeArrowheads="1"/>
          </p:cNvSpPr>
          <p:nvPr/>
        </p:nvSpPr>
        <p:spPr bwMode="auto">
          <a:xfrm>
            <a:off x="6732588" y="5922782"/>
            <a:ext cx="2700337"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50000"/>
              </a:lnSpc>
              <a:buFont typeface="Wingdings" pitchFamily="2" charset="2"/>
              <a:buNone/>
            </a:pPr>
            <a:r>
              <a:rPr lang="en-US" altLang="de-DE">
                <a:latin typeface="Calibri" panose="020F0502020204030204" pitchFamily="34" charset="0"/>
                <a:cs typeface="Calibri" panose="020F0502020204030204" pitchFamily="34" charset="0"/>
              </a:rPr>
              <a:t>From M. Böge, PSI</a:t>
            </a:r>
          </a:p>
        </p:txBody>
      </p:sp>
      <p:sp>
        <p:nvSpPr>
          <p:cNvPr id="75781" name="Text Box 4"/>
          <p:cNvSpPr txBox="1">
            <a:spLocks noChangeArrowheads="1"/>
          </p:cNvSpPr>
          <p:nvPr/>
        </p:nvSpPr>
        <p:spPr bwMode="auto">
          <a:xfrm>
            <a:off x="188913" y="839607"/>
            <a:ext cx="9144000" cy="104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Orbit feedback: Compensating variations of different kind, goal: </a:t>
            </a:r>
            <a:r>
              <a:rPr lang="el-GR" altLang="de-DE" sz="2000" b="1" i="1" dirty="0">
                <a:solidFill>
                  <a:srgbClr val="0000FF"/>
                </a:solidFill>
                <a:latin typeface="Calibri" panose="020F0502020204030204" pitchFamily="34" charset="0"/>
                <a:cs typeface="Calibri" panose="020F0502020204030204" pitchFamily="34" charset="0"/>
                <a:sym typeface="Symbol" pitchFamily="18" charset="2"/>
              </a:rPr>
              <a:t>Δ</a:t>
            </a:r>
            <a:r>
              <a:rPr lang="de-DE" altLang="de-DE" sz="2000" b="1" i="1" dirty="0">
                <a:solidFill>
                  <a:srgbClr val="0000FF"/>
                </a:solidFill>
                <a:latin typeface="Calibri" panose="020F0502020204030204" pitchFamily="34" charset="0"/>
                <a:cs typeface="Calibri" panose="020F0502020204030204" pitchFamily="34" charset="0"/>
                <a:sym typeface="Symbol" pitchFamily="18" charset="2"/>
              </a:rPr>
              <a:t>x  0.1 ∙</a:t>
            </a:r>
            <a:r>
              <a:rPr lang="de-DE" altLang="de-DE" sz="2400" b="1" i="1" baseline="-25000" dirty="0">
                <a:solidFill>
                  <a:srgbClr val="0000FF"/>
                </a:solidFill>
                <a:latin typeface="Calibri" panose="020F0502020204030204" pitchFamily="34" charset="0"/>
                <a:cs typeface="Calibri" panose="020F0502020204030204" pitchFamily="34" charset="0"/>
                <a:sym typeface="Symbol" pitchFamily="18" charset="2"/>
              </a:rPr>
              <a:t>x</a:t>
            </a:r>
          </a:p>
          <a:p>
            <a:pPr algn="l">
              <a:lnSpc>
                <a:spcPct val="70000"/>
              </a:lnSpc>
              <a:buFont typeface="Wingdings" pitchFamily="2" charset="2"/>
              <a:buNone/>
            </a:pPr>
            <a:r>
              <a:rPr lang="en-US" altLang="de-DE" sz="2000" dirty="0">
                <a:solidFill>
                  <a:srgbClr val="0000FF"/>
                </a:solidFill>
                <a:latin typeface="Calibri" panose="020F0502020204030204" pitchFamily="34" charset="0"/>
                <a:cs typeface="Calibri" panose="020F0502020204030204" pitchFamily="34" charset="0"/>
                <a:sym typeface="Symbol" pitchFamily="18" charset="2"/>
              </a:rPr>
              <a:t>	            Synchrotron light source  spatial stability of light beam</a:t>
            </a:r>
          </a:p>
          <a:p>
            <a:pPr algn="l">
              <a:lnSpc>
                <a:spcPct val="70000"/>
              </a:lnSpc>
              <a:buFont typeface="Wingdings" pitchFamily="2" charset="2"/>
              <a:buNone/>
            </a:pPr>
            <a:r>
              <a:rPr lang="en-US" altLang="de-DE" sz="2000" i="1" dirty="0">
                <a:latin typeface="Calibri" panose="020F0502020204030204" pitchFamily="34" charset="0"/>
                <a:cs typeface="Calibri" panose="020F0502020204030204" pitchFamily="34" charset="0"/>
                <a:sym typeface="Symbol" pitchFamily="18" charset="2"/>
              </a:rPr>
              <a:t>Example from SLS-Synchrotron at </a:t>
            </a:r>
            <a:r>
              <a:rPr lang="en-US" altLang="de-DE" sz="2000" i="1" dirty="0" err="1">
                <a:latin typeface="Calibri" panose="020F0502020204030204" pitchFamily="34" charset="0"/>
                <a:cs typeface="Calibri" panose="020F0502020204030204" pitchFamily="34" charset="0"/>
                <a:sym typeface="Symbol" pitchFamily="18" charset="2"/>
              </a:rPr>
              <a:t>Villigen</a:t>
            </a:r>
            <a:r>
              <a:rPr lang="en-US" altLang="de-DE" sz="2000" i="1" dirty="0">
                <a:latin typeface="Calibri" panose="020F0502020204030204" pitchFamily="34" charset="0"/>
                <a:cs typeface="Calibri" panose="020F0502020204030204" pitchFamily="34" charset="0"/>
                <a:sym typeface="Symbol" pitchFamily="18" charset="2"/>
              </a:rPr>
              <a:t>, Swiss:</a:t>
            </a:r>
            <a:r>
              <a:rPr lang="en-US" altLang="de-DE" sz="2000" dirty="0">
                <a:solidFill>
                  <a:schemeClr val="accent2"/>
                </a:solidFill>
                <a:latin typeface="Calibri" panose="020F0502020204030204" pitchFamily="34" charset="0"/>
                <a:cs typeface="Calibri" panose="020F0502020204030204" pitchFamily="34" charset="0"/>
                <a:sym typeface="Symbol" pitchFamily="18" charset="2"/>
              </a:rPr>
              <a:t> </a:t>
            </a:r>
          </a:p>
        </p:txBody>
      </p:sp>
    </p:spTree>
    <p:extLst>
      <p:ext uri="{BB962C8B-B14F-4D97-AF65-F5344CB8AC3E}">
        <p14:creationId xmlns:p14="http://schemas.microsoft.com/office/powerpoint/2010/main" val="99242903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474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749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
          <p:cNvSpPr>
            <a:spLocks noGrp="1"/>
          </p:cNvSpPr>
          <p:nvPr>
            <p:ph type="sldNum" sz="quarter" idx="4294967295"/>
          </p:nvPr>
        </p:nvSpPr>
        <p:spPr>
          <a:xfrm>
            <a:off x="0" y="-277792"/>
            <a:ext cx="0" cy="0"/>
          </a:xfrm>
        </p:spPr>
        <p:txBody>
          <a:bodyPr/>
          <a:lstStyle/>
          <a:p>
            <a:pPr>
              <a:defRPr/>
            </a:pPr>
            <a:fld id="{89DB5B19-ECE6-456E-B838-842833A1C57E}" type="slidenum">
              <a:rPr lang="en-US">
                <a:latin typeface="Calibri" panose="020F0502020204030204" pitchFamily="34" charset="0"/>
                <a:cs typeface="Calibri" panose="020F0502020204030204" pitchFamily="34" charset="0"/>
              </a:rPr>
              <a:pPr>
                <a:defRPr/>
              </a:pPr>
              <a:t>9</a:t>
            </a:fld>
            <a:endParaRPr lang="en-US">
              <a:latin typeface="Calibri" panose="020F0502020204030204" pitchFamily="34" charset="0"/>
              <a:cs typeface="Calibri" panose="020F0502020204030204" pitchFamily="34" charset="0"/>
            </a:endParaRPr>
          </a:p>
        </p:txBody>
      </p:sp>
      <p:sp>
        <p:nvSpPr>
          <p:cNvPr id="36867" name="Text Box 2"/>
          <p:cNvSpPr txBox="1">
            <a:spLocks noChangeArrowheads="1"/>
          </p:cNvSpPr>
          <p:nvPr/>
        </p:nvSpPr>
        <p:spPr bwMode="auto">
          <a:xfrm>
            <a:off x="203200" y="54864"/>
            <a:ext cx="8229600" cy="366713"/>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b="1">
              <a:solidFill>
                <a:srgbClr val="4D4D4D"/>
              </a:solidFill>
              <a:latin typeface="Calibri" panose="020F0502020204030204" pitchFamily="34" charset="0"/>
              <a:cs typeface="Calibri" panose="020F0502020204030204" pitchFamily="34" charset="0"/>
            </a:endParaRPr>
          </a:p>
        </p:txBody>
      </p:sp>
      <p:sp>
        <p:nvSpPr>
          <p:cNvPr id="36868" name="Text Box 3"/>
          <p:cNvSpPr txBox="1">
            <a:spLocks noChangeArrowheads="1"/>
          </p:cNvSpPr>
          <p:nvPr/>
        </p:nvSpPr>
        <p:spPr bwMode="auto">
          <a:xfrm>
            <a:off x="6108700" y="4484708"/>
            <a:ext cx="28575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sz="1600" baseline="30000">
              <a:solidFill>
                <a:srgbClr val="006600"/>
              </a:solidFill>
              <a:latin typeface="Calibri" panose="020F0502020204030204" pitchFamily="34" charset="0"/>
              <a:cs typeface="Calibri" panose="020F0502020204030204" pitchFamily="34" charset="0"/>
            </a:endParaRPr>
          </a:p>
        </p:txBody>
      </p:sp>
      <p:sp>
        <p:nvSpPr>
          <p:cNvPr id="7" name="Text Box 14"/>
          <p:cNvSpPr txBox="1">
            <a:spLocks noChangeArrowheads="1"/>
          </p:cNvSpPr>
          <p:nvPr/>
        </p:nvSpPr>
        <p:spPr bwMode="auto">
          <a:xfrm>
            <a:off x="252000" y="144000"/>
            <a:ext cx="8016378"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a:latin typeface="Calibri" panose="020F0502020204030204" pitchFamily="34" charset="0"/>
                <a:cs typeface="Calibri" panose="020F0502020204030204" pitchFamily="34" charset="0"/>
              </a:rPr>
              <a:t>Excurse: Fourier Trans. </a:t>
            </a:r>
            <a:r>
              <a:rPr lang="en-US" sz="2200" b="1" dirty="0">
                <a:latin typeface="Calibri" panose="020F0502020204030204" pitchFamily="34" charset="0"/>
                <a:cs typeface="Calibri" panose="020F0502020204030204" pitchFamily="34" charset="0"/>
                <a:sym typeface="Symbol"/>
              </a:rPr>
              <a:t> Convolution &amp; technical Realization</a:t>
            </a:r>
            <a:endParaRPr lang="en-US" sz="2200" b="1" dirty="0">
              <a:latin typeface="Calibri" panose="020F0502020204030204" pitchFamily="34" charset="0"/>
              <a:cs typeface="Calibri" panose="020F0502020204030204" pitchFamily="34" charset="0"/>
              <a:sym typeface="Symbol" pitchFamily="18" charset="2"/>
            </a:endParaRPr>
          </a:p>
        </p:txBody>
      </p:sp>
      <p:sp>
        <p:nvSpPr>
          <p:cNvPr id="11" name="Textfeld 10"/>
          <p:cNvSpPr txBox="1"/>
          <p:nvPr/>
        </p:nvSpPr>
        <p:spPr>
          <a:xfrm>
            <a:off x="264918" y="1927546"/>
            <a:ext cx="9073008" cy="697627"/>
          </a:xfrm>
          <a:prstGeom prst="rect">
            <a:avLst/>
          </a:prstGeom>
          <a:noFill/>
        </p:spPr>
        <p:txBody>
          <a:bodyPr wrap="square" rtlCol="0">
            <a:spAutoFit/>
          </a:bodyPr>
          <a:lstStyle/>
          <a:p>
            <a:pPr algn="l">
              <a:spcBef>
                <a:spcPts val="400"/>
              </a:spcBef>
            </a:pPr>
            <a:r>
              <a:rPr lang="en-US" b="1" dirty="0">
                <a:solidFill>
                  <a:srgbClr val="0000FF"/>
                </a:solidFill>
                <a:latin typeface="Calibri" panose="020F0502020204030204" pitchFamily="34" charset="0"/>
                <a:cs typeface="Calibri" panose="020F0502020204030204" pitchFamily="34" charset="0"/>
                <a:sym typeface="Symbol"/>
              </a:rPr>
              <a:t>Application: </a:t>
            </a:r>
            <a:r>
              <a:rPr lang="en-US" dirty="0">
                <a:latin typeface="Calibri" panose="020F0502020204030204" pitchFamily="34" charset="0"/>
                <a:cs typeface="Calibri" panose="020F0502020204030204" pitchFamily="34" charset="0"/>
                <a:sym typeface="Symbol"/>
              </a:rPr>
              <a:t>Chain of electrical elements calculated  in frequency domain more easily</a:t>
            </a:r>
          </a:p>
          <a:p>
            <a:pPr algn="l">
              <a:spcBef>
                <a:spcPts val="400"/>
              </a:spcBef>
            </a:pPr>
            <a:r>
              <a:rPr lang="en-US" dirty="0">
                <a:latin typeface="Calibri" panose="020F0502020204030204" pitchFamily="34" charset="0"/>
                <a:cs typeface="Calibri" panose="020F0502020204030204" pitchFamily="34" charset="0"/>
                <a:sym typeface="Symbol"/>
              </a:rPr>
              <a:t>parameters are more easy in frequency domain (bandwidth, </a:t>
            </a:r>
            <a:r>
              <a:rPr lang="en-US" b="1" i="1" dirty="0">
                <a:latin typeface="Calibri" panose="020F0502020204030204" pitchFamily="34" charset="0"/>
                <a:cs typeface="Calibri" panose="020F0502020204030204" pitchFamily="34" charset="0"/>
                <a:sym typeface="Symbol"/>
              </a:rPr>
              <a:t>f</a:t>
            </a:r>
            <a:r>
              <a:rPr lang="en-US" dirty="0">
                <a:latin typeface="Calibri" panose="020F0502020204030204" pitchFamily="34" charset="0"/>
                <a:cs typeface="Calibri" panose="020F0502020204030204" pitchFamily="34" charset="0"/>
                <a:sym typeface="Symbol"/>
              </a:rPr>
              <a:t>-dependent amplification.....)</a:t>
            </a:r>
            <a:endParaRPr lang="en-US" dirty="0">
              <a:latin typeface="Calibri" panose="020F0502020204030204" pitchFamily="34" charset="0"/>
              <a:cs typeface="Calibri" panose="020F0502020204030204" pitchFamily="34" charset="0"/>
            </a:endParaRPr>
          </a:p>
        </p:txBody>
      </p:sp>
      <p:sp>
        <p:nvSpPr>
          <p:cNvPr id="61" name="Rectangle 23"/>
          <p:cNvSpPr>
            <a:spLocks noChangeArrowheads="1"/>
          </p:cNvSpPr>
          <p:nvPr/>
        </p:nvSpPr>
        <p:spPr bwMode="auto">
          <a:xfrm>
            <a:off x="2838053" y="4940549"/>
            <a:ext cx="184730" cy="369332"/>
          </a:xfrm>
          <a:prstGeom prst="rect">
            <a:avLst/>
          </a:prstGeom>
          <a:solidFill>
            <a:schemeClr val="bg1"/>
          </a:solidFill>
          <a:ln>
            <a:noFill/>
          </a:ln>
          <a:effectLst/>
          <a:extLst>
            <a:ext uri="{91240B29-F687-4F45-9708-019B960494DF}">
              <a14:hiddenLine xmlns:a14="http://schemas.microsoft.com/office/drawing/2010/main" w="158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de-DE">
              <a:latin typeface="Calibri" panose="020F0502020204030204" pitchFamily="34" charset="0"/>
              <a:cs typeface="Calibri" panose="020F0502020204030204" pitchFamily="34" charset="0"/>
            </a:endParaRPr>
          </a:p>
        </p:txBody>
      </p:sp>
      <p:sp>
        <p:nvSpPr>
          <p:cNvPr id="63" name="Textfeld 62"/>
          <p:cNvSpPr txBox="1"/>
          <p:nvPr/>
        </p:nvSpPr>
        <p:spPr>
          <a:xfrm>
            <a:off x="158098" y="4343986"/>
            <a:ext cx="9217024" cy="2139047"/>
          </a:xfrm>
          <a:prstGeom prst="rect">
            <a:avLst/>
          </a:prstGeom>
          <a:noFill/>
        </p:spPr>
        <p:txBody>
          <a:bodyPr wrap="square" rtlCol="0">
            <a:spAutoFit/>
          </a:bodyPr>
          <a:lstStyle/>
          <a:p>
            <a:pPr algn="l"/>
            <a:r>
              <a:rPr lang="en-US" b="1" dirty="0">
                <a:solidFill>
                  <a:srgbClr val="0000FF"/>
                </a:solidFill>
                <a:latin typeface="Calibri" panose="020F0502020204030204" pitchFamily="34" charset="0"/>
                <a:cs typeface="Calibri" panose="020F0502020204030204" pitchFamily="34" charset="0"/>
              </a:rPr>
              <a:t>Engineering formulation for </a:t>
            </a:r>
            <a:r>
              <a:rPr lang="en-US" b="1" u="sng" dirty="0">
                <a:solidFill>
                  <a:srgbClr val="0000FF"/>
                </a:solidFill>
                <a:latin typeface="Calibri" panose="020F0502020204030204" pitchFamily="34" charset="0"/>
                <a:cs typeface="Calibri" panose="020F0502020204030204" pitchFamily="34" charset="0"/>
              </a:rPr>
              <a:t>finite</a:t>
            </a:r>
            <a:r>
              <a:rPr lang="en-US" b="1" dirty="0">
                <a:solidFill>
                  <a:srgbClr val="0000FF"/>
                </a:solidFill>
                <a:latin typeface="Calibri" panose="020F0502020204030204" pitchFamily="34" charset="0"/>
                <a:cs typeface="Calibri" panose="020F0502020204030204" pitchFamily="34" charset="0"/>
              </a:rPr>
              <a:t> number of discrete samples: </a:t>
            </a:r>
          </a:p>
          <a:p>
            <a:pPr algn="l">
              <a:spcBef>
                <a:spcPts val="600"/>
              </a:spcBef>
            </a:pPr>
            <a:r>
              <a:rPr lang="en-US" b="1" dirty="0">
                <a:latin typeface="Calibri" panose="020F0502020204030204" pitchFamily="34" charset="0"/>
                <a:cs typeface="Calibri" panose="020F0502020204030204" pitchFamily="34" charset="0"/>
              </a:rPr>
              <a:t>Digital Fourier Transformation</a:t>
            </a:r>
            <a:r>
              <a:rPr lang="en-US" dirty="0">
                <a:latin typeface="Calibri" panose="020F0502020204030204" pitchFamily="34" charset="0"/>
                <a:cs typeface="Calibri" panose="020F0502020204030204" pitchFamily="34" charset="0"/>
              </a:rPr>
              <a:t> </a:t>
            </a:r>
            <a:r>
              <a:rPr lang="en-US" b="1" i="1" dirty="0">
                <a:latin typeface="Calibri" panose="020F0502020204030204" pitchFamily="34" charset="0"/>
                <a:cs typeface="Calibri" panose="020F0502020204030204" pitchFamily="34" charset="0"/>
              </a:rPr>
              <a:t>DFT(f):</a:t>
            </a:r>
            <a:r>
              <a:rPr lang="en-US" dirty="0">
                <a:latin typeface="Calibri" panose="020F0502020204030204" pitchFamily="34" charset="0"/>
                <a:cs typeface="Calibri" panose="020F0502020204030204" pitchFamily="34" charset="0"/>
              </a:rPr>
              <a:t> corresponds to  math. FT for finite number time</a:t>
            </a:r>
          </a:p>
          <a:p>
            <a:pPr algn="l">
              <a:spcBef>
                <a:spcPts val="600"/>
              </a:spcBef>
            </a:pPr>
            <a:r>
              <a:rPr lang="en-US" b="1" dirty="0">
                <a:latin typeface="Calibri" panose="020F0502020204030204" pitchFamily="34" charset="0"/>
                <a:cs typeface="Calibri" panose="020F0502020204030204" pitchFamily="34" charset="0"/>
              </a:rPr>
              <a:t>Fast Fourier Transformation: </a:t>
            </a:r>
            <a:r>
              <a:rPr lang="en-US" b="1" i="1" dirty="0">
                <a:latin typeface="Calibri" panose="020F0502020204030204" pitchFamily="34" charset="0"/>
                <a:cs typeface="Calibri" panose="020F0502020204030204" pitchFamily="34" charset="0"/>
              </a:rPr>
              <a:t>FFT(f) </a:t>
            </a:r>
            <a:r>
              <a:rPr lang="en-US" dirty="0">
                <a:latin typeface="Calibri" panose="020F0502020204030204" pitchFamily="34" charset="0"/>
                <a:cs typeface="Calibri" panose="020F0502020204030204" pitchFamily="34" charset="0"/>
                <a:sym typeface="Symbol"/>
              </a:rPr>
              <a:t>dedicated algorithm for </a:t>
            </a:r>
            <a:r>
              <a:rPr lang="en-US" b="1" dirty="0">
                <a:latin typeface="Calibri" panose="020F0502020204030204" pitchFamily="34" charset="0"/>
                <a:cs typeface="Calibri" panose="020F0502020204030204" pitchFamily="34" charset="0"/>
                <a:sym typeface="Symbol"/>
              </a:rPr>
              <a:t>fast</a:t>
            </a:r>
            <a:r>
              <a:rPr lang="en-US" dirty="0">
                <a:latin typeface="Calibri" panose="020F0502020204030204" pitchFamily="34" charset="0"/>
                <a:cs typeface="Calibri" panose="020F0502020204030204" pitchFamily="34" charset="0"/>
                <a:sym typeface="Symbol"/>
              </a:rPr>
              <a:t> calc. with </a:t>
            </a:r>
            <a:r>
              <a:rPr lang="en-US" b="1" i="1" dirty="0">
                <a:latin typeface="Calibri" panose="020F0502020204030204" pitchFamily="34" charset="0"/>
                <a:cs typeface="Calibri" panose="020F0502020204030204" pitchFamily="34" charset="0"/>
                <a:sym typeface="Symbol"/>
              </a:rPr>
              <a:t>2</a:t>
            </a:r>
            <a:r>
              <a:rPr lang="en-US" sz="2400" b="1" i="1" baseline="30000" dirty="0">
                <a:latin typeface="Calibri" panose="020F0502020204030204" pitchFamily="34" charset="0"/>
                <a:cs typeface="Calibri" panose="020F0502020204030204" pitchFamily="34" charset="0"/>
                <a:sym typeface="Symbol"/>
              </a:rPr>
              <a:t>n</a:t>
            </a:r>
            <a:r>
              <a:rPr lang="en-US" dirty="0">
                <a:latin typeface="Calibri" panose="020F0502020204030204" pitchFamily="34" charset="0"/>
                <a:cs typeface="Calibri" panose="020F0502020204030204" pitchFamily="34" charset="0"/>
                <a:sym typeface="Symbol"/>
              </a:rPr>
              <a:t> increments</a:t>
            </a:r>
            <a:r>
              <a:rPr lang="en-US" dirty="0">
                <a:latin typeface="Calibri" panose="020F0502020204030204" pitchFamily="34" charset="0"/>
                <a:cs typeface="Calibri" panose="020F0502020204030204" pitchFamily="34" charset="0"/>
              </a:rPr>
              <a:t> </a:t>
            </a:r>
          </a:p>
          <a:p>
            <a:pPr algn="l">
              <a:spcBef>
                <a:spcPts val="600"/>
              </a:spcBef>
            </a:pPr>
            <a:r>
              <a:rPr lang="en-US" b="1" dirty="0">
                <a:latin typeface="Calibri" panose="020F0502020204030204" pitchFamily="34" charset="0"/>
                <a:cs typeface="Calibri" panose="020F0502020204030204" pitchFamily="34" charset="0"/>
              </a:rPr>
              <a:t>Transfer function </a:t>
            </a:r>
            <a:r>
              <a:rPr lang="en-US" b="1" i="1" dirty="0">
                <a:latin typeface="Calibri" panose="020F0502020204030204" pitchFamily="34" charset="0"/>
                <a:cs typeface="Calibri" panose="020F0502020204030204" pitchFamily="34" charset="0"/>
              </a:rPr>
              <a:t>H(</a:t>
            </a:r>
            <a:r>
              <a:rPr lang="en-US" b="1" i="1" dirty="0">
                <a:latin typeface="Calibri" panose="020F0502020204030204" pitchFamily="34" charset="0"/>
                <a:cs typeface="Calibri" panose="020F0502020204030204" pitchFamily="34" charset="0"/>
                <a:sym typeface="Symbol"/>
              </a:rPr>
              <a:t>)</a:t>
            </a:r>
            <a:r>
              <a:rPr lang="en-US" dirty="0">
                <a:latin typeface="Calibri" panose="020F0502020204030204" pitchFamily="34" charset="0"/>
                <a:cs typeface="Calibri" panose="020F0502020204030204" pitchFamily="34" charset="0"/>
                <a:sym typeface="Symbol"/>
              </a:rPr>
              <a:t>  and </a:t>
            </a:r>
            <a:r>
              <a:rPr lang="en-US" b="1" i="1" dirty="0">
                <a:latin typeface="Calibri" panose="020F0502020204030204" pitchFamily="34" charset="0"/>
                <a:cs typeface="Calibri" panose="020F0502020204030204" pitchFamily="34" charset="0"/>
                <a:sym typeface="Symbol"/>
              </a:rPr>
              <a:t>h</a:t>
            </a:r>
            <a:r>
              <a:rPr lang="en-US" b="1" i="1" dirty="0">
                <a:latin typeface="Calibri" panose="020F0502020204030204" pitchFamily="34" charset="0"/>
                <a:cs typeface="Calibri" panose="020F0502020204030204" pitchFamily="34" charset="0"/>
              </a:rPr>
              <a:t>(t)</a:t>
            </a:r>
            <a:r>
              <a:rPr lang="en-US" dirty="0">
                <a:latin typeface="Calibri" panose="020F0502020204030204" pitchFamily="34" charset="0"/>
                <a:cs typeface="Calibri" panose="020F0502020204030204" pitchFamily="34" charset="0"/>
              </a:rPr>
              <a:t> are used to </a:t>
            </a:r>
            <a:r>
              <a:rPr lang="en-US" dirty="0">
                <a:latin typeface="Calibri" panose="020F0502020204030204" pitchFamily="34" charset="0"/>
                <a:cs typeface="Calibri" panose="020F0502020204030204" pitchFamily="34" charset="0"/>
                <a:sym typeface="Symbol"/>
              </a:rPr>
              <a:t>describe electrical elements</a:t>
            </a:r>
          </a:p>
          <a:p>
            <a:pPr algn="l">
              <a:spcBef>
                <a:spcPts val="600"/>
              </a:spcBef>
            </a:pPr>
            <a:r>
              <a:rPr lang="en-US" dirty="0">
                <a:latin typeface="Calibri" panose="020F0502020204030204" pitchFamily="34" charset="0"/>
                <a:cs typeface="Calibri" panose="020F0502020204030204" pitchFamily="34" charset="0"/>
                <a:sym typeface="Symbol"/>
              </a:rPr>
              <a:t>Calculation with </a:t>
            </a:r>
            <a:r>
              <a:rPr lang="en-US" b="1" i="1" dirty="0">
                <a:latin typeface="Calibri" panose="020F0502020204030204" pitchFamily="34" charset="0"/>
                <a:cs typeface="Calibri" panose="020F0502020204030204" pitchFamily="34" charset="0"/>
              </a:rPr>
              <a:t>H(</a:t>
            </a:r>
            <a:r>
              <a:rPr lang="en-US" b="1" i="1" dirty="0">
                <a:latin typeface="Calibri" panose="020F0502020204030204" pitchFamily="34" charset="0"/>
                <a:cs typeface="Calibri" panose="020F0502020204030204" pitchFamily="34" charset="0"/>
                <a:sym typeface="Symbol"/>
              </a:rPr>
              <a:t>) </a:t>
            </a:r>
            <a:r>
              <a:rPr lang="en-US" dirty="0">
                <a:latin typeface="Calibri" panose="020F0502020204030204" pitchFamily="34" charset="0"/>
                <a:cs typeface="Calibri" panose="020F0502020204030204" pitchFamily="34" charset="0"/>
                <a:sym typeface="Symbol"/>
              </a:rPr>
              <a:t>in frequency domain or </a:t>
            </a:r>
            <a:r>
              <a:rPr lang="en-US" b="1" i="1" dirty="0">
                <a:latin typeface="Calibri" panose="020F0502020204030204" pitchFamily="34" charset="0"/>
                <a:cs typeface="Calibri" panose="020F0502020204030204" pitchFamily="34" charset="0"/>
              </a:rPr>
              <a:t>h(</a:t>
            </a:r>
            <a:r>
              <a:rPr lang="en-US" b="1" i="1" dirty="0">
                <a:latin typeface="Calibri" panose="020F0502020204030204" pitchFamily="34" charset="0"/>
                <a:cs typeface="Calibri" panose="020F0502020204030204" pitchFamily="34" charset="0"/>
                <a:sym typeface="Symbol"/>
              </a:rPr>
              <a:t>t</a:t>
            </a:r>
            <a:r>
              <a:rPr lang="en-US" dirty="0">
                <a:latin typeface="Calibri" panose="020F0502020204030204" pitchFamily="34" charset="0"/>
                <a:cs typeface="Calibri" panose="020F0502020204030204" pitchFamily="34" charset="0"/>
                <a:sym typeface="Symbol"/>
              </a:rPr>
              <a:t>) time domain </a:t>
            </a:r>
          </a:p>
          <a:p>
            <a:pPr algn="l">
              <a:spcBef>
                <a:spcPts val="600"/>
              </a:spcBef>
            </a:pPr>
            <a:r>
              <a:rPr lang="en-US" dirty="0">
                <a:latin typeface="Calibri" panose="020F0502020204030204" pitchFamily="34" charset="0"/>
                <a:cs typeface="Calibri" panose="020F0502020204030204" pitchFamily="34" charset="0"/>
                <a:sym typeface="Symbol"/>
              </a:rPr>
              <a:t> ‘Finite Impulse Response’ FIR filter or ‘Infinite Impulse Response’ IIR filter </a:t>
            </a:r>
          </a:p>
        </p:txBody>
      </p:sp>
      <p:grpSp>
        <p:nvGrpSpPr>
          <p:cNvPr id="2" name="Gruppieren 1"/>
          <p:cNvGrpSpPr/>
          <p:nvPr/>
        </p:nvGrpSpPr>
        <p:grpSpPr>
          <a:xfrm>
            <a:off x="683568" y="2543328"/>
            <a:ext cx="7344816" cy="1441996"/>
            <a:chOff x="683568" y="2821120"/>
            <a:chExt cx="7344816" cy="1441996"/>
          </a:xfrm>
        </p:grpSpPr>
        <p:cxnSp>
          <p:nvCxnSpPr>
            <p:cNvPr id="3" name="Gerade Verbindung 2"/>
            <p:cNvCxnSpPr/>
            <p:nvPr/>
          </p:nvCxnSpPr>
          <p:spPr bwMode="auto">
            <a:xfrm>
              <a:off x="971600" y="3685674"/>
              <a:ext cx="720080" cy="0"/>
            </a:xfrm>
            <a:prstGeom prst="line">
              <a:avLst/>
            </a:prstGeom>
            <a:solidFill>
              <a:schemeClr val="accent1"/>
            </a:solidFill>
            <a:ln w="5080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Gleichschenkliges Dreieck 3"/>
            <p:cNvSpPr/>
            <p:nvPr/>
          </p:nvSpPr>
          <p:spPr bwMode="auto">
            <a:xfrm rot="5400000">
              <a:off x="1619672" y="3397642"/>
              <a:ext cx="720080" cy="576064"/>
            </a:xfrm>
            <a:prstGeom prst="triangle">
              <a:avLst/>
            </a:prstGeom>
            <a:noFill/>
            <a:ln w="5080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16" name="Gerade Verbindung 15"/>
            <p:cNvCxnSpPr/>
            <p:nvPr/>
          </p:nvCxnSpPr>
          <p:spPr bwMode="auto">
            <a:xfrm>
              <a:off x="2267744" y="3685674"/>
              <a:ext cx="720080" cy="0"/>
            </a:xfrm>
            <a:prstGeom prst="line">
              <a:avLst/>
            </a:prstGeom>
            <a:solidFill>
              <a:schemeClr val="accent1"/>
            </a:solidFill>
            <a:ln w="5080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Gerade Verbindung 21"/>
            <p:cNvCxnSpPr/>
            <p:nvPr/>
          </p:nvCxnSpPr>
          <p:spPr bwMode="auto">
            <a:xfrm>
              <a:off x="3635896" y="3697648"/>
              <a:ext cx="720080" cy="0"/>
            </a:xfrm>
            <a:prstGeom prst="line">
              <a:avLst/>
            </a:prstGeom>
            <a:solidFill>
              <a:schemeClr val="accent1"/>
            </a:solidFill>
            <a:ln w="5080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4" name="Gruppieren 23"/>
            <p:cNvGrpSpPr/>
            <p:nvPr/>
          </p:nvGrpSpPr>
          <p:grpSpPr>
            <a:xfrm>
              <a:off x="2987824" y="3181618"/>
              <a:ext cx="648072" cy="1080120"/>
              <a:chOff x="3059832" y="3645024"/>
              <a:chExt cx="648072" cy="1080120"/>
            </a:xfrm>
          </p:grpSpPr>
          <p:sp>
            <p:nvSpPr>
              <p:cNvPr id="13" name="Rechteck 12"/>
              <p:cNvSpPr/>
              <p:nvPr/>
            </p:nvSpPr>
            <p:spPr bwMode="auto">
              <a:xfrm>
                <a:off x="3059832" y="3645024"/>
                <a:ext cx="648072" cy="1080120"/>
              </a:xfrm>
              <a:prstGeom prst="rect">
                <a:avLst/>
              </a:prstGeom>
              <a:noFill/>
              <a:ln w="5080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15" name="Freihandform 14"/>
              <p:cNvSpPr/>
              <p:nvPr/>
            </p:nvSpPr>
            <p:spPr bwMode="auto">
              <a:xfrm>
                <a:off x="3184604" y="4437148"/>
                <a:ext cx="398528" cy="179285"/>
              </a:xfrm>
              <a:custGeom>
                <a:avLst/>
                <a:gdLst>
                  <a:gd name="connsiteX0" fmla="*/ 0 w 636268"/>
                  <a:gd name="connsiteY0" fmla="*/ 146877 h 286236"/>
                  <a:gd name="connsiteX1" fmla="*/ 143123 w 636268"/>
                  <a:gd name="connsiteY1" fmla="*/ 3753 h 286236"/>
                  <a:gd name="connsiteX2" fmla="*/ 453224 w 636268"/>
                  <a:gd name="connsiteY2" fmla="*/ 282049 h 286236"/>
                  <a:gd name="connsiteX3" fmla="*/ 620201 w 636268"/>
                  <a:gd name="connsiteY3" fmla="*/ 170731 h 286236"/>
                  <a:gd name="connsiteX4" fmla="*/ 620201 w 636268"/>
                  <a:gd name="connsiteY4" fmla="*/ 162779 h 286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268" h="286236">
                    <a:moveTo>
                      <a:pt x="0" y="146877"/>
                    </a:moveTo>
                    <a:cubicBezTo>
                      <a:pt x="33793" y="64050"/>
                      <a:pt x="67586" y="-18776"/>
                      <a:pt x="143123" y="3753"/>
                    </a:cubicBezTo>
                    <a:cubicBezTo>
                      <a:pt x="218660" y="26282"/>
                      <a:pt x="373711" y="254219"/>
                      <a:pt x="453224" y="282049"/>
                    </a:cubicBezTo>
                    <a:cubicBezTo>
                      <a:pt x="532737" y="309879"/>
                      <a:pt x="592372" y="190609"/>
                      <a:pt x="620201" y="170731"/>
                    </a:cubicBezTo>
                    <a:cubicBezTo>
                      <a:pt x="648031" y="150853"/>
                      <a:pt x="634116" y="156816"/>
                      <a:pt x="620201" y="162779"/>
                    </a:cubicBezTo>
                  </a:path>
                </a:pathLst>
              </a:custGeom>
              <a:noFill/>
              <a:ln w="3810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20" name="Freihandform 19"/>
              <p:cNvSpPr/>
              <p:nvPr/>
            </p:nvSpPr>
            <p:spPr bwMode="auto">
              <a:xfrm>
                <a:off x="3184604" y="4095441"/>
                <a:ext cx="398528" cy="179285"/>
              </a:xfrm>
              <a:custGeom>
                <a:avLst/>
                <a:gdLst>
                  <a:gd name="connsiteX0" fmla="*/ 0 w 636268"/>
                  <a:gd name="connsiteY0" fmla="*/ 146877 h 286236"/>
                  <a:gd name="connsiteX1" fmla="*/ 143123 w 636268"/>
                  <a:gd name="connsiteY1" fmla="*/ 3753 h 286236"/>
                  <a:gd name="connsiteX2" fmla="*/ 453224 w 636268"/>
                  <a:gd name="connsiteY2" fmla="*/ 282049 h 286236"/>
                  <a:gd name="connsiteX3" fmla="*/ 620201 w 636268"/>
                  <a:gd name="connsiteY3" fmla="*/ 170731 h 286236"/>
                  <a:gd name="connsiteX4" fmla="*/ 620201 w 636268"/>
                  <a:gd name="connsiteY4" fmla="*/ 162779 h 286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268" h="286236">
                    <a:moveTo>
                      <a:pt x="0" y="146877"/>
                    </a:moveTo>
                    <a:cubicBezTo>
                      <a:pt x="33793" y="64050"/>
                      <a:pt x="67586" y="-18776"/>
                      <a:pt x="143123" y="3753"/>
                    </a:cubicBezTo>
                    <a:cubicBezTo>
                      <a:pt x="218660" y="26282"/>
                      <a:pt x="373711" y="254219"/>
                      <a:pt x="453224" y="282049"/>
                    </a:cubicBezTo>
                    <a:cubicBezTo>
                      <a:pt x="532737" y="309879"/>
                      <a:pt x="592372" y="190609"/>
                      <a:pt x="620201" y="170731"/>
                    </a:cubicBezTo>
                    <a:cubicBezTo>
                      <a:pt x="648031" y="150853"/>
                      <a:pt x="634116" y="156816"/>
                      <a:pt x="620201" y="162779"/>
                    </a:cubicBezTo>
                  </a:path>
                </a:pathLst>
              </a:custGeom>
              <a:noFill/>
              <a:ln w="3810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21" name="Freihandform 20"/>
              <p:cNvSpPr/>
              <p:nvPr/>
            </p:nvSpPr>
            <p:spPr bwMode="auto">
              <a:xfrm>
                <a:off x="3175072" y="3789040"/>
                <a:ext cx="398528" cy="179285"/>
              </a:xfrm>
              <a:custGeom>
                <a:avLst/>
                <a:gdLst>
                  <a:gd name="connsiteX0" fmla="*/ 0 w 636268"/>
                  <a:gd name="connsiteY0" fmla="*/ 146877 h 286236"/>
                  <a:gd name="connsiteX1" fmla="*/ 143123 w 636268"/>
                  <a:gd name="connsiteY1" fmla="*/ 3753 h 286236"/>
                  <a:gd name="connsiteX2" fmla="*/ 453224 w 636268"/>
                  <a:gd name="connsiteY2" fmla="*/ 282049 h 286236"/>
                  <a:gd name="connsiteX3" fmla="*/ 620201 w 636268"/>
                  <a:gd name="connsiteY3" fmla="*/ 170731 h 286236"/>
                  <a:gd name="connsiteX4" fmla="*/ 620201 w 636268"/>
                  <a:gd name="connsiteY4" fmla="*/ 162779 h 286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268" h="286236">
                    <a:moveTo>
                      <a:pt x="0" y="146877"/>
                    </a:moveTo>
                    <a:cubicBezTo>
                      <a:pt x="33793" y="64050"/>
                      <a:pt x="67586" y="-18776"/>
                      <a:pt x="143123" y="3753"/>
                    </a:cubicBezTo>
                    <a:cubicBezTo>
                      <a:pt x="218660" y="26282"/>
                      <a:pt x="373711" y="254219"/>
                      <a:pt x="453224" y="282049"/>
                    </a:cubicBezTo>
                    <a:cubicBezTo>
                      <a:pt x="532737" y="309879"/>
                      <a:pt x="592372" y="190609"/>
                      <a:pt x="620201" y="170731"/>
                    </a:cubicBezTo>
                    <a:cubicBezTo>
                      <a:pt x="648031" y="150853"/>
                      <a:pt x="634116" y="156816"/>
                      <a:pt x="620201" y="162779"/>
                    </a:cubicBezTo>
                  </a:path>
                </a:pathLst>
              </a:custGeom>
              <a:noFill/>
              <a:ln w="3810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23" name="Gerade Verbindung 22"/>
              <p:cNvCxnSpPr/>
              <p:nvPr/>
            </p:nvCxnSpPr>
            <p:spPr bwMode="auto">
              <a:xfrm flipH="1">
                <a:off x="3347864" y="4458956"/>
                <a:ext cx="117544" cy="157477"/>
              </a:xfrm>
              <a:prstGeom prst="line">
                <a:avLst/>
              </a:prstGeom>
              <a:solidFill>
                <a:schemeClr val="accent1"/>
              </a:solidFill>
              <a:ln w="5080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Gerade Verbindung 26"/>
              <p:cNvCxnSpPr/>
              <p:nvPr/>
            </p:nvCxnSpPr>
            <p:spPr bwMode="auto">
              <a:xfrm flipH="1">
                <a:off x="3325096" y="4106344"/>
                <a:ext cx="117544" cy="157477"/>
              </a:xfrm>
              <a:prstGeom prst="line">
                <a:avLst/>
              </a:prstGeom>
              <a:solidFill>
                <a:schemeClr val="accent1"/>
              </a:solidFill>
              <a:ln w="5080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39" name="Gerade Verbindung 38"/>
            <p:cNvCxnSpPr/>
            <p:nvPr/>
          </p:nvCxnSpPr>
          <p:spPr bwMode="auto">
            <a:xfrm>
              <a:off x="5076056" y="3685674"/>
              <a:ext cx="720080" cy="0"/>
            </a:xfrm>
            <a:prstGeom prst="line">
              <a:avLst/>
            </a:prstGeom>
            <a:solidFill>
              <a:schemeClr val="accent1"/>
            </a:solidFill>
            <a:ln w="5080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8" name="Gruppieren 37"/>
            <p:cNvGrpSpPr/>
            <p:nvPr/>
          </p:nvGrpSpPr>
          <p:grpSpPr>
            <a:xfrm>
              <a:off x="5784664" y="3166207"/>
              <a:ext cx="947576" cy="1080120"/>
              <a:chOff x="5784664" y="3629613"/>
              <a:chExt cx="947576" cy="1080120"/>
            </a:xfrm>
          </p:grpSpPr>
          <p:sp>
            <p:nvSpPr>
              <p:cNvPr id="41" name="Rechteck 40"/>
              <p:cNvSpPr/>
              <p:nvPr/>
            </p:nvSpPr>
            <p:spPr bwMode="auto">
              <a:xfrm>
                <a:off x="5784664" y="3629613"/>
                <a:ext cx="947576" cy="1080120"/>
              </a:xfrm>
              <a:prstGeom prst="rect">
                <a:avLst/>
              </a:prstGeom>
              <a:noFill/>
              <a:ln w="5080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47" name="Gleichschenkliges Dreieck 46"/>
              <p:cNvSpPr/>
              <p:nvPr/>
            </p:nvSpPr>
            <p:spPr bwMode="auto">
              <a:xfrm rot="5400000">
                <a:off x="5919131" y="3912337"/>
                <a:ext cx="512891" cy="410313"/>
              </a:xfrm>
              <a:prstGeom prst="triangle">
                <a:avLst/>
              </a:prstGeom>
              <a:noFill/>
              <a:ln w="5080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48" name="Gerade Verbindung 47"/>
              <p:cNvCxnSpPr/>
              <p:nvPr/>
            </p:nvCxnSpPr>
            <p:spPr bwMode="auto">
              <a:xfrm flipV="1">
                <a:off x="6380733" y="3789040"/>
                <a:ext cx="0" cy="629709"/>
              </a:xfrm>
              <a:prstGeom prst="line">
                <a:avLst/>
              </a:prstGeom>
              <a:solidFill>
                <a:schemeClr val="accent1"/>
              </a:solidFill>
              <a:ln w="7620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52" name="Gerade Verbindung 51"/>
            <p:cNvCxnSpPr/>
            <p:nvPr/>
          </p:nvCxnSpPr>
          <p:spPr bwMode="auto">
            <a:xfrm>
              <a:off x="6732240" y="3682237"/>
              <a:ext cx="720080" cy="0"/>
            </a:xfrm>
            <a:prstGeom prst="line">
              <a:avLst/>
            </a:prstGeom>
            <a:solidFill>
              <a:schemeClr val="accent1"/>
            </a:solidFill>
            <a:ln w="5080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9" name="Textfeld 48"/>
            <p:cNvSpPr txBox="1"/>
            <p:nvPr/>
          </p:nvSpPr>
          <p:spPr>
            <a:xfrm>
              <a:off x="683568" y="3162454"/>
              <a:ext cx="1008112" cy="461665"/>
            </a:xfrm>
            <a:prstGeom prst="rect">
              <a:avLst/>
            </a:prstGeom>
            <a:noFill/>
          </p:spPr>
          <p:txBody>
            <a:bodyPr wrap="square" rtlCol="0">
              <a:spAutoFit/>
            </a:bodyPr>
            <a:lstStyle/>
            <a:p>
              <a:r>
                <a:rPr lang="en-US" sz="2400" b="1" i="1" dirty="0" err="1">
                  <a:solidFill>
                    <a:srgbClr val="3333CC"/>
                  </a:solidFill>
                  <a:latin typeface="Calibri" panose="020F0502020204030204" pitchFamily="34" charset="0"/>
                  <a:cs typeface="Calibri" panose="020F0502020204030204" pitchFamily="34" charset="0"/>
                </a:rPr>
                <a:t>U</a:t>
              </a:r>
              <a:r>
                <a:rPr lang="en-US" sz="2400" b="1" i="1" baseline="-25000" dirty="0" err="1">
                  <a:solidFill>
                    <a:srgbClr val="3333CC"/>
                  </a:solidFill>
                  <a:latin typeface="Calibri" panose="020F0502020204030204" pitchFamily="34" charset="0"/>
                  <a:cs typeface="Calibri" panose="020F0502020204030204" pitchFamily="34" charset="0"/>
                </a:rPr>
                <a:t>in</a:t>
              </a:r>
              <a:r>
                <a:rPr lang="en-US" sz="2400" b="1" i="1" dirty="0">
                  <a:solidFill>
                    <a:srgbClr val="3333CC"/>
                  </a:solidFill>
                  <a:latin typeface="Calibri" panose="020F0502020204030204" pitchFamily="34" charset="0"/>
                  <a:cs typeface="Calibri" panose="020F0502020204030204" pitchFamily="34" charset="0"/>
                </a:rPr>
                <a:t>(t)</a:t>
              </a:r>
            </a:p>
          </p:txBody>
        </p:sp>
        <p:sp>
          <p:nvSpPr>
            <p:cNvPr id="54" name="Textfeld 53"/>
            <p:cNvSpPr txBox="1"/>
            <p:nvPr/>
          </p:nvSpPr>
          <p:spPr>
            <a:xfrm>
              <a:off x="1259632" y="2821578"/>
              <a:ext cx="1359768" cy="369332"/>
            </a:xfrm>
            <a:prstGeom prst="rect">
              <a:avLst/>
            </a:prstGeom>
            <a:noFill/>
          </p:spPr>
          <p:txBody>
            <a:bodyPr wrap="square" rtlCol="0">
              <a:spAutoFit/>
            </a:bodyPr>
            <a:lstStyle/>
            <a:p>
              <a:r>
                <a:rPr lang="en-US" dirty="0">
                  <a:solidFill>
                    <a:srgbClr val="3333CC"/>
                  </a:solidFill>
                  <a:latin typeface="Calibri" panose="020F0502020204030204" pitchFamily="34" charset="0"/>
                  <a:cs typeface="Calibri" panose="020F0502020204030204" pitchFamily="34" charset="0"/>
                </a:rPr>
                <a:t>amplifier</a:t>
              </a:r>
            </a:p>
          </p:txBody>
        </p:sp>
        <p:sp>
          <p:nvSpPr>
            <p:cNvPr id="55" name="Textfeld 54"/>
            <p:cNvSpPr txBox="1"/>
            <p:nvPr/>
          </p:nvSpPr>
          <p:spPr>
            <a:xfrm>
              <a:off x="2411760" y="2821578"/>
              <a:ext cx="1647800" cy="369332"/>
            </a:xfrm>
            <a:prstGeom prst="rect">
              <a:avLst/>
            </a:prstGeom>
            <a:noFill/>
          </p:spPr>
          <p:txBody>
            <a:bodyPr wrap="square" rtlCol="0">
              <a:spAutoFit/>
            </a:bodyPr>
            <a:lstStyle/>
            <a:p>
              <a:r>
                <a:rPr lang="en-US" dirty="0">
                  <a:solidFill>
                    <a:srgbClr val="3333CC"/>
                  </a:solidFill>
                  <a:latin typeface="Calibri" panose="020F0502020204030204" pitchFamily="34" charset="0"/>
                  <a:cs typeface="Calibri" panose="020F0502020204030204" pitchFamily="34" charset="0"/>
                </a:rPr>
                <a:t>high pass filter</a:t>
              </a:r>
            </a:p>
          </p:txBody>
        </p:sp>
        <p:sp>
          <p:nvSpPr>
            <p:cNvPr id="57" name="Textfeld 56"/>
            <p:cNvSpPr txBox="1"/>
            <p:nvPr/>
          </p:nvSpPr>
          <p:spPr>
            <a:xfrm>
              <a:off x="5724264" y="2821120"/>
              <a:ext cx="1060740" cy="369332"/>
            </a:xfrm>
            <a:prstGeom prst="rect">
              <a:avLst/>
            </a:prstGeom>
            <a:noFill/>
          </p:spPr>
          <p:txBody>
            <a:bodyPr wrap="square" rtlCol="0">
              <a:spAutoFit/>
            </a:bodyPr>
            <a:lstStyle/>
            <a:p>
              <a:r>
                <a:rPr lang="en-US" dirty="0">
                  <a:solidFill>
                    <a:srgbClr val="3333CC"/>
                  </a:solidFill>
                  <a:latin typeface="Calibri" panose="020F0502020204030204" pitchFamily="34" charset="0"/>
                  <a:cs typeface="Calibri" panose="020F0502020204030204" pitchFamily="34" charset="0"/>
                </a:rPr>
                <a:t>rectifier</a:t>
              </a:r>
            </a:p>
          </p:txBody>
        </p:sp>
        <p:sp>
          <p:nvSpPr>
            <p:cNvPr id="58" name="Textfeld 57"/>
            <p:cNvSpPr txBox="1"/>
            <p:nvPr/>
          </p:nvSpPr>
          <p:spPr>
            <a:xfrm>
              <a:off x="6639308" y="3143335"/>
              <a:ext cx="1389076" cy="461665"/>
            </a:xfrm>
            <a:prstGeom prst="rect">
              <a:avLst/>
            </a:prstGeom>
            <a:noFill/>
          </p:spPr>
          <p:txBody>
            <a:bodyPr wrap="square" rtlCol="0">
              <a:spAutoFit/>
            </a:bodyPr>
            <a:lstStyle/>
            <a:p>
              <a:r>
                <a:rPr lang="en-US" sz="2400" b="1" i="1" dirty="0" err="1">
                  <a:solidFill>
                    <a:srgbClr val="3333CC"/>
                  </a:solidFill>
                  <a:latin typeface="Calibri" panose="020F0502020204030204" pitchFamily="34" charset="0"/>
                  <a:cs typeface="Calibri" panose="020F0502020204030204" pitchFamily="34" charset="0"/>
                </a:rPr>
                <a:t>U</a:t>
              </a:r>
              <a:r>
                <a:rPr lang="en-US" sz="2400" b="1" i="1" baseline="-25000" dirty="0" err="1">
                  <a:solidFill>
                    <a:srgbClr val="3333CC"/>
                  </a:solidFill>
                  <a:latin typeface="Calibri" panose="020F0502020204030204" pitchFamily="34" charset="0"/>
                  <a:cs typeface="Calibri" panose="020F0502020204030204" pitchFamily="34" charset="0"/>
                </a:rPr>
                <a:t>out</a:t>
              </a:r>
              <a:r>
                <a:rPr lang="en-US" sz="2400" b="1" i="1" dirty="0">
                  <a:solidFill>
                    <a:srgbClr val="3333CC"/>
                  </a:solidFill>
                  <a:latin typeface="Calibri" panose="020F0502020204030204" pitchFamily="34" charset="0"/>
                  <a:cs typeface="Calibri" panose="020F0502020204030204" pitchFamily="34" charset="0"/>
                </a:rPr>
                <a:t>(t)</a:t>
              </a:r>
            </a:p>
          </p:txBody>
        </p:sp>
        <p:grpSp>
          <p:nvGrpSpPr>
            <p:cNvPr id="42" name="Gruppieren 41"/>
            <p:cNvGrpSpPr/>
            <p:nvPr/>
          </p:nvGrpSpPr>
          <p:grpSpPr>
            <a:xfrm>
              <a:off x="4355976" y="3182996"/>
              <a:ext cx="648072" cy="1080120"/>
              <a:chOff x="3059832" y="3645024"/>
              <a:chExt cx="648072" cy="1080120"/>
            </a:xfrm>
          </p:grpSpPr>
          <p:sp>
            <p:nvSpPr>
              <p:cNvPr id="43" name="Rechteck 42"/>
              <p:cNvSpPr/>
              <p:nvPr/>
            </p:nvSpPr>
            <p:spPr bwMode="auto">
              <a:xfrm>
                <a:off x="3059832" y="3645024"/>
                <a:ext cx="648072" cy="1080120"/>
              </a:xfrm>
              <a:prstGeom prst="rect">
                <a:avLst/>
              </a:prstGeom>
              <a:noFill/>
              <a:ln w="50800" cap="flat" cmpd="sng" algn="ctr">
                <a:solidFill>
                  <a:srgbClr val="3333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44" name="Freihandform 43"/>
              <p:cNvSpPr/>
              <p:nvPr/>
            </p:nvSpPr>
            <p:spPr bwMode="auto">
              <a:xfrm>
                <a:off x="3184604" y="4437148"/>
                <a:ext cx="398528" cy="179285"/>
              </a:xfrm>
              <a:custGeom>
                <a:avLst/>
                <a:gdLst>
                  <a:gd name="connsiteX0" fmla="*/ 0 w 636268"/>
                  <a:gd name="connsiteY0" fmla="*/ 146877 h 286236"/>
                  <a:gd name="connsiteX1" fmla="*/ 143123 w 636268"/>
                  <a:gd name="connsiteY1" fmla="*/ 3753 h 286236"/>
                  <a:gd name="connsiteX2" fmla="*/ 453224 w 636268"/>
                  <a:gd name="connsiteY2" fmla="*/ 282049 h 286236"/>
                  <a:gd name="connsiteX3" fmla="*/ 620201 w 636268"/>
                  <a:gd name="connsiteY3" fmla="*/ 170731 h 286236"/>
                  <a:gd name="connsiteX4" fmla="*/ 620201 w 636268"/>
                  <a:gd name="connsiteY4" fmla="*/ 162779 h 286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268" h="286236">
                    <a:moveTo>
                      <a:pt x="0" y="146877"/>
                    </a:moveTo>
                    <a:cubicBezTo>
                      <a:pt x="33793" y="64050"/>
                      <a:pt x="67586" y="-18776"/>
                      <a:pt x="143123" y="3753"/>
                    </a:cubicBezTo>
                    <a:cubicBezTo>
                      <a:pt x="218660" y="26282"/>
                      <a:pt x="373711" y="254219"/>
                      <a:pt x="453224" y="282049"/>
                    </a:cubicBezTo>
                    <a:cubicBezTo>
                      <a:pt x="532737" y="309879"/>
                      <a:pt x="592372" y="190609"/>
                      <a:pt x="620201" y="170731"/>
                    </a:cubicBezTo>
                    <a:cubicBezTo>
                      <a:pt x="648031" y="150853"/>
                      <a:pt x="634116" y="156816"/>
                      <a:pt x="620201" y="162779"/>
                    </a:cubicBezTo>
                  </a:path>
                </a:pathLst>
              </a:custGeom>
              <a:noFill/>
              <a:ln w="3810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45" name="Freihandform 44"/>
              <p:cNvSpPr/>
              <p:nvPr/>
            </p:nvSpPr>
            <p:spPr bwMode="auto">
              <a:xfrm>
                <a:off x="3184604" y="4095441"/>
                <a:ext cx="398528" cy="179285"/>
              </a:xfrm>
              <a:custGeom>
                <a:avLst/>
                <a:gdLst>
                  <a:gd name="connsiteX0" fmla="*/ 0 w 636268"/>
                  <a:gd name="connsiteY0" fmla="*/ 146877 h 286236"/>
                  <a:gd name="connsiteX1" fmla="*/ 143123 w 636268"/>
                  <a:gd name="connsiteY1" fmla="*/ 3753 h 286236"/>
                  <a:gd name="connsiteX2" fmla="*/ 453224 w 636268"/>
                  <a:gd name="connsiteY2" fmla="*/ 282049 h 286236"/>
                  <a:gd name="connsiteX3" fmla="*/ 620201 w 636268"/>
                  <a:gd name="connsiteY3" fmla="*/ 170731 h 286236"/>
                  <a:gd name="connsiteX4" fmla="*/ 620201 w 636268"/>
                  <a:gd name="connsiteY4" fmla="*/ 162779 h 286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268" h="286236">
                    <a:moveTo>
                      <a:pt x="0" y="146877"/>
                    </a:moveTo>
                    <a:cubicBezTo>
                      <a:pt x="33793" y="64050"/>
                      <a:pt x="67586" y="-18776"/>
                      <a:pt x="143123" y="3753"/>
                    </a:cubicBezTo>
                    <a:cubicBezTo>
                      <a:pt x="218660" y="26282"/>
                      <a:pt x="373711" y="254219"/>
                      <a:pt x="453224" y="282049"/>
                    </a:cubicBezTo>
                    <a:cubicBezTo>
                      <a:pt x="532737" y="309879"/>
                      <a:pt x="592372" y="190609"/>
                      <a:pt x="620201" y="170731"/>
                    </a:cubicBezTo>
                    <a:cubicBezTo>
                      <a:pt x="648031" y="150853"/>
                      <a:pt x="634116" y="156816"/>
                      <a:pt x="620201" y="162779"/>
                    </a:cubicBezTo>
                  </a:path>
                </a:pathLst>
              </a:custGeom>
              <a:noFill/>
              <a:ln w="3810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46" name="Freihandform 45"/>
              <p:cNvSpPr/>
              <p:nvPr/>
            </p:nvSpPr>
            <p:spPr bwMode="auto">
              <a:xfrm>
                <a:off x="3175072" y="3789040"/>
                <a:ext cx="398528" cy="179285"/>
              </a:xfrm>
              <a:custGeom>
                <a:avLst/>
                <a:gdLst>
                  <a:gd name="connsiteX0" fmla="*/ 0 w 636268"/>
                  <a:gd name="connsiteY0" fmla="*/ 146877 h 286236"/>
                  <a:gd name="connsiteX1" fmla="*/ 143123 w 636268"/>
                  <a:gd name="connsiteY1" fmla="*/ 3753 h 286236"/>
                  <a:gd name="connsiteX2" fmla="*/ 453224 w 636268"/>
                  <a:gd name="connsiteY2" fmla="*/ 282049 h 286236"/>
                  <a:gd name="connsiteX3" fmla="*/ 620201 w 636268"/>
                  <a:gd name="connsiteY3" fmla="*/ 170731 h 286236"/>
                  <a:gd name="connsiteX4" fmla="*/ 620201 w 636268"/>
                  <a:gd name="connsiteY4" fmla="*/ 162779 h 286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268" h="286236">
                    <a:moveTo>
                      <a:pt x="0" y="146877"/>
                    </a:moveTo>
                    <a:cubicBezTo>
                      <a:pt x="33793" y="64050"/>
                      <a:pt x="67586" y="-18776"/>
                      <a:pt x="143123" y="3753"/>
                    </a:cubicBezTo>
                    <a:cubicBezTo>
                      <a:pt x="218660" y="26282"/>
                      <a:pt x="373711" y="254219"/>
                      <a:pt x="453224" y="282049"/>
                    </a:cubicBezTo>
                    <a:cubicBezTo>
                      <a:pt x="532737" y="309879"/>
                      <a:pt x="592372" y="190609"/>
                      <a:pt x="620201" y="170731"/>
                    </a:cubicBezTo>
                    <a:cubicBezTo>
                      <a:pt x="648031" y="150853"/>
                      <a:pt x="634116" y="156816"/>
                      <a:pt x="620201" y="162779"/>
                    </a:cubicBezTo>
                  </a:path>
                </a:pathLst>
              </a:custGeom>
              <a:noFill/>
              <a:ln w="3810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53" name="Gerade Verbindung 52"/>
              <p:cNvCxnSpPr/>
              <p:nvPr/>
            </p:nvCxnSpPr>
            <p:spPr bwMode="auto">
              <a:xfrm flipH="1">
                <a:off x="3325096" y="4106344"/>
                <a:ext cx="117544" cy="157477"/>
              </a:xfrm>
              <a:prstGeom prst="line">
                <a:avLst/>
              </a:prstGeom>
              <a:solidFill>
                <a:schemeClr val="accent1"/>
              </a:solidFill>
              <a:ln w="5080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59" name="Gerade Verbindung 58"/>
            <p:cNvCxnSpPr/>
            <p:nvPr/>
          </p:nvCxnSpPr>
          <p:spPr bwMode="auto">
            <a:xfrm flipH="1">
              <a:off x="4627289" y="3367064"/>
              <a:ext cx="117544" cy="157477"/>
            </a:xfrm>
            <a:prstGeom prst="line">
              <a:avLst/>
            </a:prstGeom>
            <a:solidFill>
              <a:schemeClr val="accent1"/>
            </a:solidFill>
            <a:ln w="5080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0" name="Textfeld 59"/>
            <p:cNvSpPr txBox="1"/>
            <p:nvPr/>
          </p:nvSpPr>
          <p:spPr>
            <a:xfrm>
              <a:off x="3970824" y="2823548"/>
              <a:ext cx="1503784" cy="369332"/>
            </a:xfrm>
            <a:prstGeom prst="rect">
              <a:avLst/>
            </a:prstGeom>
            <a:noFill/>
          </p:spPr>
          <p:txBody>
            <a:bodyPr wrap="square" rtlCol="0">
              <a:spAutoFit/>
            </a:bodyPr>
            <a:lstStyle/>
            <a:p>
              <a:r>
                <a:rPr lang="en-US" dirty="0">
                  <a:solidFill>
                    <a:srgbClr val="3333CC"/>
                  </a:solidFill>
                  <a:latin typeface="Calibri" panose="020F0502020204030204" pitchFamily="34" charset="0"/>
                  <a:cs typeface="Calibri" panose="020F0502020204030204" pitchFamily="34" charset="0"/>
                </a:rPr>
                <a:t>low pass filter</a:t>
              </a:r>
            </a:p>
          </p:txBody>
        </p:sp>
      </p:grpSp>
      <p:grpSp>
        <p:nvGrpSpPr>
          <p:cNvPr id="50" name="Gruppieren 49"/>
          <p:cNvGrpSpPr/>
          <p:nvPr/>
        </p:nvGrpSpPr>
        <p:grpSpPr>
          <a:xfrm>
            <a:off x="230106" y="625936"/>
            <a:ext cx="9073008" cy="1336352"/>
            <a:chOff x="467544" y="5104813"/>
            <a:chExt cx="9073008" cy="1336352"/>
          </a:xfrm>
        </p:grpSpPr>
        <p:sp>
          <p:nvSpPr>
            <p:cNvPr id="51" name="Textfeld 50"/>
            <p:cNvSpPr txBox="1"/>
            <p:nvPr/>
          </p:nvSpPr>
          <p:spPr>
            <a:xfrm>
              <a:off x="467544" y="5328040"/>
              <a:ext cx="9073008" cy="1113125"/>
            </a:xfrm>
            <a:prstGeom prst="rect">
              <a:avLst/>
            </a:prstGeom>
            <a:noFill/>
          </p:spPr>
          <p:txBody>
            <a:bodyPr wrap="square" rtlCol="0">
              <a:spAutoFit/>
            </a:bodyPr>
            <a:lstStyle/>
            <a:p>
              <a:pPr algn="l"/>
              <a:r>
                <a:rPr lang="en-US" b="1" dirty="0">
                  <a:solidFill>
                    <a:srgbClr val="0000FF"/>
                  </a:solidFill>
                  <a:latin typeface="Calibri" panose="020F0502020204030204" pitchFamily="34" charset="0"/>
                  <a:cs typeface="Calibri" panose="020F0502020204030204" pitchFamily="34" charset="0"/>
                </a:rPr>
                <a:t>Convolution Law: </a:t>
              </a:r>
              <a:r>
                <a:rPr lang="en-US" dirty="0">
                  <a:latin typeface="Calibri" panose="020F0502020204030204" pitchFamily="34" charset="0"/>
                  <a:cs typeface="Calibri" panose="020F0502020204030204" pitchFamily="34" charset="0"/>
                </a:rPr>
                <a:t>For the convolution</a:t>
              </a:r>
            </a:p>
            <a:p>
              <a:pPr algn="l"/>
              <a:r>
                <a:rPr lang="en-US"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sym typeface="Symbol"/>
                </a:rPr>
                <a:t>   FT can be calculated as </a:t>
              </a:r>
            </a:p>
            <a:p>
              <a:pPr marL="285750" indent="-285750" algn="l">
                <a:spcBef>
                  <a:spcPts val="400"/>
                </a:spcBef>
                <a:buFont typeface="Symbol"/>
                <a:buChar char="®"/>
              </a:pPr>
              <a:r>
                <a:rPr lang="en-US" dirty="0">
                  <a:latin typeface="Calibri" panose="020F0502020204030204" pitchFamily="34" charset="0"/>
                  <a:cs typeface="Calibri" panose="020F0502020204030204" pitchFamily="34" charset="0"/>
                  <a:sym typeface="Symbol"/>
                </a:rPr>
                <a:t>convolution in time domain can be expressed as multiplication of FT in frequency domain</a:t>
              </a:r>
            </a:p>
          </p:txBody>
        </p:sp>
        <p:graphicFrame>
          <p:nvGraphicFramePr>
            <p:cNvPr id="56" name="Objekt 55"/>
            <p:cNvGraphicFramePr>
              <a:graphicFrameLocks noChangeAspect="1"/>
            </p:cNvGraphicFramePr>
            <p:nvPr/>
          </p:nvGraphicFramePr>
          <p:xfrm>
            <a:off x="4134382" y="5675935"/>
            <a:ext cx="2246313" cy="423863"/>
          </p:xfrm>
          <a:graphic>
            <a:graphicData uri="http://schemas.openxmlformats.org/presentationml/2006/ole">
              <mc:AlternateContent xmlns:mc="http://schemas.openxmlformats.org/markup-compatibility/2006">
                <mc:Choice xmlns:v="urn:schemas-microsoft-com:vml" Requires="v">
                  <p:oleObj spid="_x0000_s108756" name="Equation" r:id="rId4" imgW="1282680" imgH="241200" progId="Equation.3">
                    <p:embed/>
                  </p:oleObj>
                </mc:Choice>
                <mc:Fallback>
                  <p:oleObj name="Equation" r:id="rId4" imgW="1282680" imgH="241200" progId="Equation.3">
                    <p:embed/>
                    <p:pic>
                      <p:nvPicPr>
                        <p:cNvPr id="56" name="Objekt 55"/>
                        <p:cNvPicPr>
                          <a:picLocks noChangeAspect="1" noChangeArrowheads="1"/>
                        </p:cNvPicPr>
                        <p:nvPr/>
                      </p:nvPicPr>
                      <p:blipFill>
                        <a:blip r:embed="rId5"/>
                        <a:srcRect/>
                        <a:stretch>
                          <a:fillRect/>
                        </a:stretch>
                      </p:blipFill>
                      <p:spPr bwMode="auto">
                        <a:xfrm>
                          <a:off x="4134382" y="5675935"/>
                          <a:ext cx="2246313" cy="423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2" name="Objekt 61"/>
            <p:cNvGraphicFramePr>
              <a:graphicFrameLocks noChangeAspect="1"/>
            </p:cNvGraphicFramePr>
            <p:nvPr/>
          </p:nvGraphicFramePr>
          <p:xfrm>
            <a:off x="4233374" y="5104813"/>
            <a:ext cx="4291013" cy="827087"/>
          </p:xfrm>
          <a:graphic>
            <a:graphicData uri="http://schemas.openxmlformats.org/presentationml/2006/ole">
              <mc:AlternateContent xmlns:mc="http://schemas.openxmlformats.org/markup-compatibility/2006">
                <mc:Choice xmlns:v="urn:schemas-microsoft-com:vml" Requires="v">
                  <p:oleObj spid="_x0000_s108757" name="Equation" r:id="rId6" imgW="2450880" imgH="469800" progId="Equation.3">
                    <p:embed/>
                  </p:oleObj>
                </mc:Choice>
                <mc:Fallback>
                  <p:oleObj name="Equation" r:id="rId6" imgW="2450880" imgH="469800" progId="Equation.3">
                    <p:embed/>
                    <p:pic>
                      <p:nvPicPr>
                        <p:cNvPr id="62" name="Objekt 61"/>
                        <p:cNvPicPr>
                          <a:picLocks noChangeAspect="1" noChangeArrowheads="1"/>
                        </p:cNvPicPr>
                        <p:nvPr/>
                      </p:nvPicPr>
                      <p:blipFill>
                        <a:blip r:embed="rId7"/>
                        <a:srcRect/>
                        <a:stretch>
                          <a:fillRect/>
                        </a:stretch>
                      </p:blipFill>
                      <p:spPr bwMode="auto">
                        <a:xfrm>
                          <a:off x="4233374" y="5104813"/>
                          <a:ext cx="4291013" cy="827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Tree>
    <p:extLst>
      <p:ext uri="{BB962C8B-B14F-4D97-AF65-F5344CB8AC3E}">
        <p14:creationId xmlns:p14="http://schemas.microsoft.com/office/powerpoint/2010/main" val="1207711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3" grpId="0"/>
    </p:bldLst>
  </p:timing>
</p:sld>
</file>

<file path=ppt/theme/theme1.xml><?xml version="1.0" encoding="utf-8"?>
<a:theme xmlns:a="http://schemas.openxmlformats.org/drawingml/2006/main" name="gsi-folienmaster-2014-II">
  <a:themeElements>
    <a:clrScheme name="Benutzerdefiniert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66666"/>
      </a:hlink>
      <a:folHlink>
        <a:srgbClr val="800080"/>
      </a:folHlink>
    </a:clrScheme>
    <a:fontScheme name="Office Klassisch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rgbClr val="FF0000"/>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lstStyle>
        <a:defPPr algn="l">
          <a:defRPr dirty="0" smtClean="0"/>
        </a:defPPr>
      </a:lstStyle>
    </a:txDef>
  </a:objectDefaults>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9273</Words>
  <Application>Microsoft Office PowerPoint</Application>
  <PresentationFormat>Bildschirmpräsentation (4:3)</PresentationFormat>
  <Paragraphs>1884</Paragraphs>
  <Slides>82</Slides>
  <Notes>63</Notes>
  <HiddenSlides>4</HiddenSlides>
  <MMClips>0</MMClips>
  <ScaleCrop>false</ScaleCrop>
  <HeadingPairs>
    <vt:vector size="8" baseType="variant">
      <vt:variant>
        <vt:lpstr>Verwendete Schriftarten</vt:lpstr>
      </vt:variant>
      <vt:variant>
        <vt:i4>11</vt:i4>
      </vt:variant>
      <vt:variant>
        <vt:lpstr>Design</vt:lpstr>
      </vt:variant>
      <vt:variant>
        <vt:i4>1</vt:i4>
      </vt:variant>
      <vt:variant>
        <vt:lpstr>Eingebettete OLE-Server</vt:lpstr>
      </vt:variant>
      <vt:variant>
        <vt:i4>2</vt:i4>
      </vt:variant>
      <vt:variant>
        <vt:lpstr>Folientitel</vt:lpstr>
      </vt:variant>
      <vt:variant>
        <vt:i4>82</vt:i4>
      </vt:variant>
    </vt:vector>
  </HeadingPairs>
  <TitlesOfParts>
    <vt:vector size="96" baseType="lpstr">
      <vt:lpstr>Arial Unicode MS</vt:lpstr>
      <vt:lpstr>Arial</vt:lpstr>
      <vt:lpstr>Calibri</vt:lpstr>
      <vt:lpstr>Cambria Math</vt:lpstr>
      <vt:lpstr>Comic Sans MS</vt:lpstr>
      <vt:lpstr>Helvetica</vt:lpstr>
      <vt:lpstr>Symbol</vt:lpstr>
      <vt:lpstr>Times</vt:lpstr>
      <vt:lpstr>Times New Roman</vt:lpstr>
      <vt:lpstr>Verdana</vt:lpstr>
      <vt:lpstr>Wingdings</vt:lpstr>
      <vt:lpstr>gsi-folienmaster-2014-II</vt:lpstr>
      <vt:lpstr>Equation</vt:lpstr>
      <vt:lpstr>Bitmap Image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2-dim Model for a Button BPM</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Demo</dc:creator>
  <cp:lastModifiedBy>Peter Forck</cp:lastModifiedBy>
  <cp:revision>825</cp:revision>
  <cp:lastPrinted>2001-11-28T12:04:44Z</cp:lastPrinted>
  <dcterms:created xsi:type="dcterms:W3CDTF">2001-11-19T11:22:51Z</dcterms:created>
  <dcterms:modified xsi:type="dcterms:W3CDTF">2025-03-06T11:05:54Z</dcterms:modified>
</cp:coreProperties>
</file>