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54"/>
  </p:notesMasterIdLst>
  <p:handoutMasterIdLst>
    <p:handoutMasterId r:id="rId55"/>
  </p:handoutMasterIdLst>
  <p:sldIdLst>
    <p:sldId id="456" r:id="rId2"/>
    <p:sldId id="403" r:id="rId3"/>
    <p:sldId id="341" r:id="rId4"/>
    <p:sldId id="410" r:id="rId5"/>
    <p:sldId id="381" r:id="rId6"/>
    <p:sldId id="411" r:id="rId7"/>
    <p:sldId id="407" r:id="rId8"/>
    <p:sldId id="344" r:id="rId9"/>
    <p:sldId id="444" r:id="rId10"/>
    <p:sldId id="382" r:id="rId11"/>
    <p:sldId id="412" r:id="rId12"/>
    <p:sldId id="345" r:id="rId13"/>
    <p:sldId id="414" r:id="rId14"/>
    <p:sldId id="445" r:id="rId15"/>
    <p:sldId id="415" r:id="rId16"/>
    <p:sldId id="386" r:id="rId17"/>
    <p:sldId id="421" r:id="rId18"/>
    <p:sldId id="349" r:id="rId19"/>
    <p:sldId id="355" r:id="rId20"/>
    <p:sldId id="447" r:id="rId21"/>
    <p:sldId id="383" r:id="rId22"/>
    <p:sldId id="356" r:id="rId23"/>
    <p:sldId id="406" r:id="rId24"/>
    <p:sldId id="441" r:id="rId25"/>
    <p:sldId id="378" r:id="rId26"/>
    <p:sldId id="384" r:id="rId27"/>
    <p:sldId id="571" r:id="rId28"/>
    <p:sldId id="572" r:id="rId29"/>
    <p:sldId id="419" r:id="rId30"/>
    <p:sldId id="362" r:id="rId31"/>
    <p:sldId id="361" r:id="rId32"/>
    <p:sldId id="429" r:id="rId33"/>
    <p:sldId id="457" r:id="rId34"/>
    <p:sldId id="458" r:id="rId35"/>
    <p:sldId id="459" r:id="rId36"/>
    <p:sldId id="443" r:id="rId37"/>
    <p:sldId id="364" r:id="rId38"/>
    <p:sldId id="433" r:id="rId39"/>
    <p:sldId id="450" r:id="rId40"/>
    <p:sldId id="431" r:id="rId41"/>
    <p:sldId id="432" r:id="rId42"/>
    <p:sldId id="448" r:id="rId43"/>
    <p:sldId id="451" r:id="rId44"/>
    <p:sldId id="452" r:id="rId45"/>
    <p:sldId id="463" r:id="rId46"/>
    <p:sldId id="460" r:id="rId47"/>
    <p:sldId id="461" r:id="rId48"/>
    <p:sldId id="462" r:id="rId49"/>
    <p:sldId id="464" r:id="rId50"/>
    <p:sldId id="446" r:id="rId51"/>
    <p:sldId id="439" r:id="rId52"/>
    <p:sldId id="440" r:id="rId53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3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F8FFF"/>
    <a:srgbClr val="006600"/>
    <a:srgbClr val="0033CC"/>
    <a:srgbClr val="4D4D4D"/>
    <a:srgbClr val="777777"/>
    <a:srgbClr val="FFC080"/>
    <a:srgbClr val="FFCB7D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87" autoAdjust="0"/>
    <p:restoredTop sz="94688" autoAdjust="0"/>
  </p:normalViewPr>
  <p:slideViewPr>
    <p:cSldViewPr snapToGrid="0" showGuides="1">
      <p:cViewPr varScale="1">
        <p:scale>
          <a:sx n="98" d="100"/>
          <a:sy n="98" d="100"/>
        </p:scale>
        <p:origin x="822" y="72"/>
      </p:cViewPr>
      <p:guideLst>
        <p:guide orient="horz" pos="2160"/>
        <p:guide pos="53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AF26528A-F08C-46FA-A6B7-FB515920699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7679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2188" cy="3602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Mastertextformat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FDEDA69A-56B3-44D1-9F47-2198C5935D2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0978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3EE848-9142-4521-A7DE-A48B073083E1}" type="slidenum">
              <a:rPr lang="en-US" smtClean="0">
                <a:latin typeface="Arial" charset="0"/>
              </a:rPr>
              <a:pPr/>
              <a:t>2</a:t>
            </a:fld>
            <a:endParaRPr lang="en-US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AC8B9C0-812D-4F62-9591-F50E2CDB1C20}" type="slidenum">
              <a:rPr lang="en-US" altLang="de-DE" smtClean="0">
                <a:latin typeface="Arial" charset="0"/>
              </a:rPr>
              <a:pPr/>
              <a:t>11</a:t>
            </a:fld>
            <a:endParaRPr lang="en-US" altLang="de-DE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5DD6C58-C6AF-4D86-AEC3-5A3F5761A45D}" type="slidenum">
              <a:rPr lang="en-US" altLang="de-DE" smtClean="0">
                <a:latin typeface="Arial" charset="0"/>
              </a:rPr>
              <a:pPr/>
              <a:t>12</a:t>
            </a:fld>
            <a:endParaRPr lang="en-US" altLang="de-DE">
              <a:latin typeface="Arial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AD24250-922B-458C-AF63-73DE469DC435}" type="slidenum">
              <a:rPr lang="en-US" altLang="de-DE" smtClean="0">
                <a:latin typeface="Arial" charset="0"/>
              </a:rPr>
              <a:pPr/>
              <a:t>13</a:t>
            </a:fld>
            <a:endParaRPr lang="en-US" altLang="de-DE">
              <a:latin typeface="Arial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246E3C-05B0-4D91-9BCE-54BA33E9C4C4}" type="slidenum">
              <a:rPr lang="en-US"/>
              <a:pPr/>
              <a:t>14</a:t>
            </a:fld>
            <a:endParaRPr lang="en-US"/>
          </a:p>
        </p:txBody>
      </p:sp>
      <p:sp>
        <p:nvSpPr>
          <p:cNvPr id="570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10943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6EC5D4B-8B74-4FDB-B60F-61ED5583DE4B}" type="slidenum">
              <a:rPr lang="en-US" altLang="de-DE" smtClean="0">
                <a:latin typeface="Arial" charset="0"/>
              </a:rPr>
              <a:pPr/>
              <a:t>15</a:t>
            </a:fld>
            <a:endParaRPr lang="en-US" altLang="de-DE">
              <a:latin typeface="Arial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944478E-3B5B-4B8E-9193-B5E7BB626CB7}" type="slidenum">
              <a:rPr lang="en-US" altLang="de-DE" smtClean="0">
                <a:latin typeface="Arial" charset="0"/>
              </a:rPr>
              <a:pPr/>
              <a:t>16</a:t>
            </a:fld>
            <a:endParaRPr lang="en-US" altLang="de-DE">
              <a:latin typeface="Arial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944478E-3B5B-4B8E-9193-B5E7BB626CB7}" type="slidenum">
              <a:rPr lang="en-US" altLang="de-DE" smtClean="0">
                <a:latin typeface="Arial" charset="0"/>
              </a:rPr>
              <a:pPr/>
              <a:t>17</a:t>
            </a:fld>
            <a:endParaRPr lang="en-US" altLang="de-DE">
              <a:latin typeface="Arial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775290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22103CE-31DF-4680-9341-7F9C0A5B6635}" type="slidenum">
              <a:rPr lang="en-US" altLang="de-DE" smtClean="0">
                <a:latin typeface="Arial" charset="0"/>
              </a:rPr>
              <a:pPr/>
              <a:t>18</a:t>
            </a:fld>
            <a:endParaRPr lang="en-US" altLang="de-DE">
              <a:latin typeface="Arial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013EC69-D437-4119-B6C9-3B40E5231F9D}" type="slidenum">
              <a:rPr lang="en-US" altLang="de-DE" smtClean="0">
                <a:latin typeface="Arial" charset="0"/>
              </a:rPr>
              <a:pPr/>
              <a:t>19</a:t>
            </a:fld>
            <a:endParaRPr lang="en-US" altLang="de-DE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20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20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956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EC4F882-5F68-406C-A37C-AA0041AD5D83}" type="slidenum">
              <a:rPr lang="en-US" altLang="de-DE" smtClean="0">
                <a:latin typeface="Arial" charset="0"/>
              </a:rPr>
              <a:pPr/>
              <a:t>3</a:t>
            </a:fld>
            <a:endParaRPr lang="en-US" altLang="de-DE"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94473F0-1413-4C19-88C7-6D12BF632810}" type="slidenum">
              <a:rPr lang="en-US" altLang="de-DE" smtClean="0">
                <a:latin typeface="Arial" charset="0"/>
              </a:rPr>
              <a:pPr/>
              <a:t>21</a:t>
            </a:fld>
            <a:endParaRPr lang="en-US" altLang="de-DE">
              <a:latin typeface="Arial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9059473-56DF-4808-872A-19D6C8B3633F}" type="slidenum">
              <a:rPr lang="en-US" altLang="de-DE" smtClean="0">
                <a:latin typeface="Arial" charset="0"/>
              </a:rPr>
              <a:pPr/>
              <a:t>22</a:t>
            </a:fld>
            <a:endParaRPr lang="en-US" altLang="de-DE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7B226DE-AC32-44CF-BC97-7DE6365AAC9A}" type="slidenum">
              <a:rPr lang="en-US" altLang="de-DE" smtClean="0">
                <a:latin typeface="Arial" charset="0"/>
              </a:rPr>
              <a:pPr/>
              <a:t>23</a:t>
            </a:fld>
            <a:endParaRPr lang="en-US" altLang="de-DE">
              <a:latin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BF3D819-01AC-4C9C-9A87-222E748387EE}" type="slidenum">
              <a:rPr lang="en-US" altLang="de-DE" smtClean="0">
                <a:latin typeface="Arial" charset="0"/>
              </a:rPr>
              <a:pPr/>
              <a:t>24</a:t>
            </a:fld>
            <a:endParaRPr lang="en-US" altLang="de-DE"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385968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893FF48-A812-4E3A-8855-DC27D5759AD7}" type="slidenum">
              <a:rPr lang="en-US" altLang="de-DE" smtClean="0">
                <a:latin typeface="Arial" charset="0"/>
              </a:rPr>
              <a:pPr/>
              <a:t>25</a:t>
            </a:fld>
            <a:endParaRPr lang="en-US" altLang="de-DE">
              <a:latin typeface="Arial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A40B9D2-8F52-4D7A-A53B-B1B862F42D25}" type="slidenum">
              <a:rPr lang="en-US" altLang="de-DE" smtClean="0">
                <a:latin typeface="Arial" charset="0"/>
              </a:rPr>
              <a:pPr/>
              <a:t>26</a:t>
            </a:fld>
            <a:endParaRPr lang="en-US" altLang="de-DE">
              <a:latin typeface="Arial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069314F-1434-4366-AE23-CD1CAD6C2428}" type="slidenum">
              <a:rPr lang="en-US" altLang="de-DE" smtClean="0">
                <a:latin typeface="Arial" charset="0"/>
              </a:rPr>
              <a:pPr/>
              <a:t>27</a:t>
            </a:fld>
            <a:endParaRPr lang="en-US" altLang="de-DE">
              <a:latin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00B9808-3709-4A2E-A371-F4BE65763115}" type="slidenum">
              <a:rPr lang="en-US" altLang="de-DE" smtClean="0">
                <a:latin typeface="Arial" charset="0"/>
              </a:rPr>
              <a:pPr/>
              <a:t>28</a:t>
            </a:fld>
            <a:endParaRPr lang="en-US" altLang="de-DE">
              <a:latin typeface="Arial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19ADA5B-31B9-441A-8794-DB9714258F37}" type="slidenum">
              <a:rPr lang="en-US" altLang="de-DE" smtClean="0">
                <a:latin typeface="Arial" charset="0"/>
              </a:rPr>
              <a:pPr/>
              <a:t>29</a:t>
            </a:fld>
            <a:endParaRPr lang="en-US" altLang="de-DE">
              <a:latin typeface="Arial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8B1D419-58D8-4C5D-A089-91C12093E818}" type="slidenum">
              <a:rPr lang="en-US" altLang="de-DE" smtClean="0">
                <a:latin typeface="Arial" charset="0"/>
              </a:rPr>
              <a:pPr/>
              <a:t>30</a:t>
            </a:fld>
            <a:endParaRPr lang="en-US" altLang="de-DE">
              <a:latin typeface="Arial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47E1358-9ADF-4529-841A-51061E53BD40}" type="slidenum">
              <a:rPr lang="en-US" altLang="de-DE" smtClean="0">
                <a:latin typeface="Arial" charset="0"/>
              </a:rPr>
              <a:pPr/>
              <a:t>4</a:t>
            </a:fld>
            <a:endParaRPr lang="en-US" altLang="de-DE">
              <a:latin typeface="Arial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3DFD7AB-7E42-47E7-A076-838CBD9A2C16}" type="slidenum">
              <a:rPr lang="en-US" altLang="de-DE" smtClean="0">
                <a:latin typeface="Arial" charset="0"/>
              </a:rPr>
              <a:pPr/>
              <a:t>31</a:t>
            </a:fld>
            <a:endParaRPr lang="en-US" altLang="de-DE">
              <a:latin typeface="Arial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23850BA-6B71-4C7F-A9ED-D204050737CA}" type="slidenum">
              <a:rPr lang="en-US" smtClean="0">
                <a:latin typeface="Arial" charset="0"/>
              </a:rPr>
              <a:pPr/>
              <a:t>32</a:t>
            </a:fld>
            <a:endParaRPr lang="en-US"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8426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E1423B7-E565-46F9-B3B9-053D84B9D0BE}" type="slidenum">
              <a:rPr lang="en-US" altLang="de-DE" smtClean="0">
                <a:latin typeface="Arial" charset="0"/>
              </a:rPr>
              <a:pPr/>
              <a:t>33</a:t>
            </a:fld>
            <a:endParaRPr lang="en-US" altLang="de-DE">
              <a:latin typeface="Arial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4771077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E1423B7-E565-46F9-B3B9-053D84B9D0BE}" type="slidenum">
              <a:rPr lang="en-US" altLang="de-DE" smtClean="0">
                <a:latin typeface="Arial" charset="0"/>
              </a:rPr>
              <a:pPr/>
              <a:t>34</a:t>
            </a:fld>
            <a:endParaRPr lang="en-US" altLang="de-DE">
              <a:latin typeface="Arial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2063272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FB1085-F288-4CAE-894D-3D91B8AC4F79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95058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36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36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39540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3CA5083-3165-40DB-84E6-711BB873A8AB}" type="slidenum">
              <a:rPr lang="en-US" altLang="de-DE" smtClean="0">
                <a:latin typeface="Arial" charset="0"/>
              </a:rPr>
              <a:pPr/>
              <a:t>37</a:t>
            </a:fld>
            <a:endParaRPr lang="en-US" altLang="de-DE">
              <a:latin typeface="Arial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9AED272-D084-4443-BCF6-84B7888E847C}" type="slidenum">
              <a:rPr lang="en-US" altLang="de-DE" smtClean="0">
                <a:latin typeface="Arial" charset="0"/>
              </a:rPr>
              <a:pPr/>
              <a:t>39</a:t>
            </a:fld>
            <a:endParaRPr lang="en-US" altLang="de-DE">
              <a:latin typeface="Arial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9884846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F721671-2A6F-4C1F-BCAC-F4E306A88B37}" type="slidenum">
              <a:rPr lang="en-US" altLang="de-DE" smtClean="0">
                <a:latin typeface="Arial" charset="0"/>
              </a:rPr>
              <a:pPr/>
              <a:t>40</a:t>
            </a:fld>
            <a:endParaRPr lang="en-US" altLang="de-DE">
              <a:latin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7836278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C15D56D-980A-42D6-833C-E0045E9B50C2}" type="slidenum">
              <a:rPr lang="en-US" altLang="de-DE" smtClean="0">
                <a:latin typeface="Arial" charset="0"/>
              </a:rPr>
              <a:pPr/>
              <a:t>41</a:t>
            </a:fld>
            <a:endParaRPr lang="en-US" altLang="de-DE">
              <a:latin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13805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5FCBE65-F624-4F05-9DD7-61391C6527AD}" type="slidenum">
              <a:rPr lang="en-US" altLang="de-DE" smtClean="0">
                <a:latin typeface="Arial" charset="0"/>
              </a:rPr>
              <a:pPr/>
              <a:t>5</a:t>
            </a:fld>
            <a:endParaRPr lang="en-US" altLang="de-DE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6D055D9-CEFA-420F-9BAF-4778E8F969F9}" type="slidenum">
              <a:rPr lang="en-US" smtClean="0">
                <a:latin typeface="Arial" charset="0"/>
              </a:rPr>
              <a:pPr/>
              <a:t>42</a:t>
            </a:fld>
            <a:endParaRPr lang="en-US">
              <a:latin typeface="Arial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07775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3BC44C-B06D-48AF-A0A0-C27E58999A97}" type="slidenum">
              <a:rPr lang="en-US" altLang="de-DE" smtClean="0">
                <a:latin typeface="Arial" charset="0"/>
              </a:rPr>
              <a:pPr/>
              <a:t>43</a:t>
            </a:fld>
            <a:endParaRPr lang="en-US" altLang="de-DE">
              <a:latin typeface="Arial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8689862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34917D5-BC9C-4742-8152-3E7A2F20B051}" type="slidenum">
              <a:rPr lang="en-US" smtClean="0">
                <a:latin typeface="Arial" charset="0"/>
              </a:rPr>
              <a:pPr/>
              <a:t>44</a:t>
            </a:fld>
            <a:endParaRPr lang="en-US">
              <a:latin typeface="Arial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556338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A40B9D2-8F52-4D7A-A53B-B1B862F42D25}" type="slidenum">
              <a:rPr lang="en-US" altLang="de-DE" smtClean="0">
                <a:latin typeface="Arial" charset="0"/>
              </a:rPr>
              <a:pPr/>
              <a:t>45</a:t>
            </a:fld>
            <a:endParaRPr lang="en-US" altLang="de-DE">
              <a:latin typeface="Arial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3163148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31537EA-BB7D-4A42-8EE8-72DAFBD04E5B}" type="slidenum">
              <a:rPr lang="en-US" altLang="de-DE" smtClean="0">
                <a:latin typeface="Arial" charset="0"/>
              </a:rPr>
              <a:pPr/>
              <a:t>46</a:t>
            </a:fld>
            <a:endParaRPr lang="en-US" altLang="de-DE">
              <a:latin typeface="Arial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5227059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2F3882F-AC91-4752-A39A-7D485374BE66}" type="slidenum">
              <a:rPr lang="en-US" altLang="de-DE" smtClean="0">
                <a:latin typeface="Arial" charset="0"/>
              </a:rPr>
              <a:pPr/>
              <a:t>47</a:t>
            </a:fld>
            <a:endParaRPr lang="en-US" altLang="de-DE">
              <a:latin typeface="Arial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54925628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C2D50A5-1DCB-41F7-9B4A-B0451F5103CD}" type="slidenum">
              <a:rPr lang="en-US" altLang="de-DE" smtClean="0">
                <a:latin typeface="Arial" charset="0"/>
              </a:rPr>
              <a:pPr/>
              <a:t>48</a:t>
            </a:fld>
            <a:endParaRPr lang="en-US" altLang="de-DE">
              <a:latin typeface="Arial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8809506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3A59438-D978-4445-BA64-B8145E5A8578}" type="slidenum">
              <a:rPr lang="en-US" altLang="de-DE" smtClean="0">
                <a:latin typeface="Arial" charset="0"/>
              </a:rPr>
              <a:pPr/>
              <a:t>49</a:t>
            </a:fld>
            <a:endParaRPr lang="en-US" altLang="de-DE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6970698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89353EC-F45E-4C1C-882A-88EC2D0DEBF0}" type="slidenum">
              <a:rPr lang="en-US" altLang="de-DE" smtClean="0">
                <a:latin typeface="Arial" charset="0"/>
              </a:rPr>
              <a:pPr/>
              <a:t>50</a:t>
            </a:fld>
            <a:endParaRPr lang="en-US" altLang="de-DE"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1847610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6EC5D4B-8B74-4FDB-B60F-61ED5583DE4B}" type="slidenum">
              <a:rPr lang="en-US" altLang="de-DE" smtClean="0">
                <a:latin typeface="Arial" charset="0"/>
              </a:rPr>
              <a:pPr/>
              <a:t>51</a:t>
            </a:fld>
            <a:endParaRPr lang="en-US" altLang="de-DE">
              <a:latin typeface="Arial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74929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EC478D7-883C-489D-B236-BAD57AEE1D75}" type="slidenum">
              <a:rPr lang="en-US" altLang="de-DE" smtClean="0">
                <a:latin typeface="Arial" charset="0"/>
              </a:rPr>
              <a:pPr/>
              <a:t>6</a:t>
            </a:fld>
            <a:endParaRPr lang="en-US" altLang="de-DE">
              <a:latin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E1423B7-E565-46F9-B3B9-053D84B9D0BE}" type="slidenum">
              <a:rPr lang="en-US" altLang="de-DE" smtClean="0">
                <a:latin typeface="Arial" charset="0"/>
              </a:rPr>
              <a:pPr/>
              <a:t>52</a:t>
            </a:fld>
            <a:endParaRPr lang="en-US" altLang="de-DE">
              <a:latin typeface="Arial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23202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8D2D789-A5A0-4BA2-B930-62894FA8C2C6}" type="slidenum">
              <a:rPr lang="en-US" altLang="de-DE" smtClean="0">
                <a:latin typeface="Arial" charset="0"/>
              </a:rPr>
              <a:pPr/>
              <a:t>7</a:t>
            </a:fld>
            <a:endParaRPr lang="en-US" altLang="de-DE">
              <a:latin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B5C1959-9B41-492F-9176-32F9699BCAA8}" type="slidenum">
              <a:rPr lang="en-US" altLang="de-DE" smtClean="0">
                <a:latin typeface="Arial" charset="0"/>
              </a:rPr>
              <a:pPr/>
              <a:t>8</a:t>
            </a:fld>
            <a:endParaRPr lang="en-US" altLang="de-DE">
              <a:latin typeface="Arial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C16C07-8465-4C80-AC5E-5AB42679FDF6}" type="slidenum">
              <a:rPr lang="en-US" altLang="de-DE" smtClean="0">
                <a:latin typeface="Arial" charset="0"/>
              </a:rPr>
              <a:pPr/>
              <a:t>9</a:t>
            </a:fld>
            <a:endParaRPr lang="en-US" altLang="de-DE">
              <a:latin typeface="Arial" charset="0"/>
            </a:endParaRPr>
          </a:p>
        </p:txBody>
      </p:sp>
      <p:sp>
        <p:nvSpPr>
          <p:cNvPr id="6656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656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</p:spPr>
        <p:txBody>
          <a:bodyPr lIns="96661" tIns="48331" rIns="96661" bIns="48331"/>
          <a:lstStyle/>
          <a:p>
            <a:pPr defTabSz="457200" eaLnBrk="1" hangingPunct="1">
              <a:spcBef>
                <a:spcPct val="0"/>
              </a:spcBef>
            </a:pPr>
            <a:endParaRPr lang="de-DE" altLang="de-DE"/>
          </a:p>
        </p:txBody>
      </p:sp>
      <p:sp>
        <p:nvSpPr>
          <p:cNvPr id="66565" name="Foliennummernplatzhalt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BEBE4BA-3F34-45BE-AAE0-99333E53E548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en-US" altLang="de-DE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7977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C673E1E-B94D-4EE3-8FF5-448621D2EA66}" type="slidenum">
              <a:rPr lang="en-US" altLang="de-DE" smtClean="0">
                <a:latin typeface="Arial" charset="0"/>
              </a:rPr>
              <a:pPr/>
              <a:t>10</a:t>
            </a:fld>
            <a:endParaRPr lang="en-US" altLang="de-DE"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7582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56151-6F30-4707-B011-4CB74F0681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485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54643" y="6612673"/>
            <a:ext cx="398387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Peter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Forck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JUAS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Archamps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5267" y="-309585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Longitudinal Parameter Measurement</a:t>
            </a: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A8A2AB-8AAB-430B-A288-2C24CCE7A8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524" y="222498"/>
            <a:ext cx="1174899" cy="50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7544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6.png"/><Relationship Id="rId4" Type="http://schemas.openxmlformats.org/officeDocument/2006/relationships/image" Target="../media/image150.png"/><Relationship Id="rId9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microsoft.com/office/2007/relationships/hdphoto" Target="../media/hdphoto5.wdp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7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7.wmf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menti.com/" TargetMode="External"/><Relationship Id="rId5" Type="http://schemas.openxmlformats.org/officeDocument/2006/relationships/image" Target="../media/image15.png"/><Relationship Id="rId4" Type="http://schemas.openxmlformats.org/officeDocument/2006/relationships/slide" Target="slide2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44.png"/><Relationship Id="rId5" Type="http://schemas.openxmlformats.org/officeDocument/2006/relationships/image" Target="../media/image40.wmf"/><Relationship Id="rId10" Type="http://schemas.openxmlformats.org/officeDocument/2006/relationships/image" Target="../media/image43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4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wmf"/><Relationship Id="rId5" Type="http://schemas.openxmlformats.org/officeDocument/2006/relationships/image" Target="../media/image49.jpeg"/><Relationship Id="rId4" Type="http://schemas.openxmlformats.org/officeDocument/2006/relationships/image" Target="../media/image51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image" Target="../media/image62.emf"/><Relationship Id="rId4" Type="http://schemas.openxmlformats.org/officeDocument/2006/relationships/image" Target="../media/image6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menti.com/" TargetMode="External"/><Relationship Id="rId4" Type="http://schemas.openxmlformats.org/officeDocument/2006/relationships/image" Target="../media/image1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38.xml"/><Relationship Id="rId7" Type="http://schemas.openxmlformats.org/officeDocument/2006/relationships/image" Target="../media/image6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67.png"/><Relationship Id="rId10" Type="http://schemas.openxmlformats.org/officeDocument/2006/relationships/image" Target="../media/image68.png"/><Relationship Id="rId4" Type="http://schemas.openxmlformats.org/officeDocument/2006/relationships/image" Target="../media/image66.png"/><Relationship Id="rId9" Type="http://schemas.openxmlformats.org/officeDocument/2006/relationships/image" Target="../media/image65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1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5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44.xml"/><Relationship Id="rId7" Type="http://schemas.openxmlformats.org/officeDocument/2006/relationships/image" Target="../media/image7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79.wmf"/><Relationship Id="rId4" Type="http://schemas.openxmlformats.org/officeDocument/2006/relationships/image" Target="../media/image78.png"/><Relationship Id="rId9" Type="http://schemas.openxmlformats.org/officeDocument/2006/relationships/image" Target="../media/image77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7" Type="http://schemas.openxmlformats.org/officeDocument/2006/relationships/slide" Target="slide37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wmf"/><Relationship Id="rId5" Type="http://schemas.openxmlformats.org/officeDocument/2006/relationships/image" Target="../media/image82.wmf"/><Relationship Id="rId4" Type="http://schemas.openxmlformats.org/officeDocument/2006/relationships/image" Target="../media/image81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6.wmf"/><Relationship Id="rId4" Type="http://schemas.openxmlformats.org/officeDocument/2006/relationships/image" Target="../media/image85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47.xml"/><Relationship Id="rId7" Type="http://schemas.openxmlformats.org/officeDocument/2006/relationships/image" Target="../media/image8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87.wmf"/><Relationship Id="rId10" Type="http://schemas.openxmlformats.org/officeDocument/2006/relationships/image" Target="../media/image90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89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3.bin"/><Relationship Id="rId10" Type="http://schemas.microsoft.com/office/2007/relationships/hdphoto" Target="../media/hdphoto3.wdp"/><Relationship Id="rId4" Type="http://schemas.openxmlformats.org/officeDocument/2006/relationships/image" Target="../media/image92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ent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5412" y="1092652"/>
            <a:ext cx="9023941" cy="188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07484" y="1236970"/>
            <a:ext cx="8859796" cy="125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de-DE" sz="2600" b="1" dirty="0">
                <a:solidFill>
                  <a:srgbClr val="0000FF"/>
                </a:solidFill>
                <a:cs typeface="Times New Roman" panose="02020603050405020304" pitchFamily="18" charset="0"/>
              </a:rPr>
              <a:t>Longitudinal Parameter Measurement </a:t>
            </a:r>
          </a:p>
          <a:p>
            <a:pPr>
              <a:lnSpc>
                <a:spcPct val="50000"/>
              </a:lnSpc>
            </a:pPr>
            <a:r>
              <a:rPr lang="en-US" altLang="de-DE" sz="2400" b="1" i="1" dirty="0">
                <a:solidFill>
                  <a:srgbClr val="FF0000"/>
                </a:solidFill>
              </a:rPr>
              <a:t>JUAS 2025, ESI-</a:t>
            </a:r>
            <a:r>
              <a:rPr lang="en-US" altLang="de-DE" sz="2400" b="1" i="1" dirty="0" err="1">
                <a:solidFill>
                  <a:srgbClr val="FF0000"/>
                </a:solidFill>
              </a:rPr>
              <a:t>Archamps</a:t>
            </a:r>
            <a:r>
              <a:rPr lang="en-US" altLang="de-DE" sz="2400" b="1" i="1" dirty="0">
                <a:solidFill>
                  <a:srgbClr val="FF0000"/>
                </a:solidFill>
              </a:rPr>
              <a:t> at CERN</a:t>
            </a:r>
          </a:p>
          <a:p>
            <a:pPr>
              <a:lnSpc>
                <a:spcPct val="50000"/>
              </a:lnSpc>
            </a:pPr>
            <a:r>
              <a:rPr lang="en-US" altLang="de-DE" sz="2200" b="1" dirty="0">
                <a:solidFill>
                  <a:srgbClr val="008000"/>
                </a:solidFill>
              </a:rPr>
              <a:t>Peter Forck (GSI and University Frankfurt) </a:t>
            </a:r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499471" y="2400334"/>
            <a:ext cx="8172094" cy="2326481"/>
            <a:chOff x="168" y="2007"/>
            <a:chExt cx="5557" cy="1582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2">
              <a:lum bright="12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2036"/>
              <a:ext cx="5127" cy="1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H="1">
              <a:off x="4758" y="2415"/>
              <a:ext cx="0" cy="31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H="1" flipV="1">
              <a:off x="4770" y="3056"/>
              <a:ext cx="7" cy="343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1075" y="2007"/>
              <a:ext cx="802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Slow Scan:</a:t>
              </a: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 rot="16200000">
              <a:off x="-83" y="2695"/>
              <a:ext cx="754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Fast Scan: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4784" y="2101"/>
              <a:ext cx="941" cy="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bunch length</a:t>
              </a:r>
            </a:p>
            <a:p>
              <a:pPr algn="l">
                <a:spcBef>
                  <a:spcPts val="100"/>
                </a:spcBef>
              </a:pPr>
              <a:r>
                <a:rPr lang="en-US" altLang="de-DE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itchFamily="18" charset="2"/>
                </a:rPr>
                <a:t>2</a:t>
              </a:r>
              <a:r>
                <a:rPr lang="en-US" altLang="de-DE" sz="2200" b="1" i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en-US" altLang="de-DE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= 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70 </a:t>
              </a:r>
              <a:r>
                <a:rPr lang="en-US" altLang="de-DE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ps</a:t>
              </a:r>
              <a:endParaRPr lang="en-US" alt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00957" y="4982462"/>
            <a:ext cx="1835461" cy="1280114"/>
            <a:chOff x="41469" y="4695383"/>
            <a:chExt cx="1835461" cy="1280114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406" y="4695383"/>
              <a:ext cx="1350575" cy="66178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69" y="5424160"/>
              <a:ext cx="1835461" cy="5513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703340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203200" y="1484313"/>
            <a:ext cx="8550275" cy="4315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Definition of longitudinal phase space 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Proton LINAC: Determination of mean energy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used for alignment of cavities phase and amplitude </a:t>
            </a: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Determination of longitudinal emittance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</a:t>
            </a: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LINAC: variation of bunch length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Synchrotron: Topographic reconstruction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Bunch length measurement for non-relativistic beams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Bunch length measurement for relativistic beams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length from beam deflection by </a:t>
            </a:r>
            <a:r>
              <a:rPr lang="en-GB" alt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GB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cavity</a:t>
            </a:r>
            <a:endParaRPr lang="en-US" altLang="de-DE" sz="20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Summary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6-dim Phase Space for Accelerators</a:t>
            </a: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125413" y="1077557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5" name="Rectangle 4"/>
              <p:cNvSpPr>
                <a:spLocks noChangeArrowheads="1"/>
              </p:cNvSpPr>
              <p:nvPr/>
            </p:nvSpPr>
            <p:spPr bwMode="auto">
              <a:xfrm>
                <a:off x="104775" y="748328"/>
                <a:ext cx="7887544" cy="10895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particle trajectory is described with the 6-dim vector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𝒕</m:t>
                        </m:r>
                      </m:sup>
                    </m:sSup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/>
                      </a:rPr>
                      <m:t>=(</m:t>
                    </m:r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/>
                      </a:rPr>
                      <m:t>𝒙</m:t>
                    </m:r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/>
                      </a:rPr>
                      <m:t>,</m:t>
                    </m:r>
                    <m:sSup>
                      <m:sSupPr>
                        <m:ctrlP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/>
                      </a:rPr>
                      <m:t>,</m:t>
                    </m:r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/>
                      </a:rPr>
                      <m:t>𝒚</m:t>
                    </m:r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/>
                      </a:rPr>
                      <m:t>, </m:t>
                    </m:r>
                    <m:sSup>
                      <m:sSupPr>
                        <m:ctrlP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𝒚</m:t>
                        </m:r>
                      </m:e>
                      <m:sup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/>
                      </a:rPr>
                      <m:t>, </m:t>
                    </m:r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/>
                      </a:rPr>
                      <m:t>𝒍</m:t>
                    </m:r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/>
                      </a:rPr>
                      <m:t>, </m:t>
                    </m:r>
                    <m:r>
                      <a:rPr lang="de-DE" altLang="de-DE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𝜹</m:t>
                    </m:r>
                  </m:oMath>
                </a14:m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algn="l"/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For linear beam behavior the 6x6 transport matrix R is used: </a:t>
                </a:r>
              </a:p>
              <a:p>
                <a:pPr algn="l">
                  <a:lnSpc>
                    <a:spcPct val="6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Transformation from location 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  <a:r>
                  <a:rPr lang="en-US" altLang="de-DE" sz="2200" b="1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0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to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s</a:t>
                </a:r>
                <a:r>
                  <a:rPr lang="en-US" altLang="de-DE" sz="2200" b="1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a single particle is: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024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4775" y="748328"/>
                <a:ext cx="7887544" cy="1089529"/>
              </a:xfrm>
              <a:prstGeom prst="rect">
                <a:avLst/>
              </a:prstGeom>
              <a:blipFill>
                <a:blip r:embed="rId4"/>
                <a:stretch>
                  <a:fillRect l="-618" t="-3371" b="-1179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3589" name="Rectangle 5"/>
              <p:cNvSpPr>
                <a:spLocks noChangeArrowheads="1"/>
              </p:cNvSpPr>
              <p:nvPr/>
            </p:nvSpPr>
            <p:spPr bwMode="auto">
              <a:xfrm>
                <a:off x="171450" y="4765191"/>
                <a:ext cx="8972550" cy="16930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buFont typeface="Wingdings" pitchFamily="2" charset="2"/>
                  <a:buNone/>
                </a:pP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separates in 3 matrices only </a:t>
                </a:r>
                <a:r>
                  <a:rPr lang="en-US" altLang="de-DE" b="1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if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the transverse and longitudinal planes do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b="1" u="sng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not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couple,</a:t>
                </a:r>
              </a:p>
              <a:p>
                <a:pPr algn="l">
                  <a:spcBef>
                    <a:spcPts val="400"/>
                  </a:spcBef>
                  <a:buFont typeface="Wingdings" pitchFamily="2" charset="2"/>
                  <a:buNone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e.g. no dispersion 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D = -R</a:t>
                </a:r>
                <a:r>
                  <a:rPr lang="en-US" altLang="de-DE" b="1" i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16 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0</a:t>
                </a:r>
              </a:p>
              <a:p>
                <a:pPr algn="l">
                  <a:spcBef>
                    <a:spcPts val="400"/>
                  </a:spcBef>
                  <a:buFont typeface="Wingdings" pitchFamily="2" charset="2"/>
                  <a:buNone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longitudinal beam matrix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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 is </a:t>
                </a:r>
                <a:r>
                  <a:rPr lang="en-US" altLang="de-DE" b="1" u="sng" dirty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then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a 2 x 2 matrix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algn="l">
                  <a:spcBef>
                    <a:spcPts val="400"/>
                  </a:spcBef>
                  <a:buFont typeface="Wingdings" pitchFamily="2" charset="2"/>
                  <a:buNone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with bunch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de-DE" altLang="de-DE" b="0" i="1" smtClean="0">
                            <a:latin typeface="Cambria Math"/>
                          </a:rPr>
                          <m:t>𝑟𝑚𝑠</m:t>
                        </m:r>
                      </m:sub>
                    </m:sSub>
                    <m:r>
                      <a:rPr lang="de-DE" altLang="de-DE" b="0" i="1" smtClean="0"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altLang="de-DE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alt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de-DE" altLang="de-DE" b="0" i="1" smtClean="0">
                                <a:latin typeface="Cambria Math"/>
                              </a:rPr>
                              <m:t>55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de-DE" b="1" i="1" baseline="-25000" dirty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&amp; momentum spread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/>
                          </a:rPr>
                          <m:t>  </m:t>
                        </m:r>
                        <m:box>
                          <m:boxPr>
                            <m:ctrlPr>
                              <a:rPr lang="de-DE" altLang="de-DE" b="0" i="1" smtClean="0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de-DE" alt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altLang="de-DE" b="0" i="1" smtClean="0">
                                    <a:latin typeface="Cambria Math"/>
                                    <a:ea typeface="Cambria Math"/>
                                  </a:rPr>
                                  <m:t>∆</m:t>
                                </m:r>
                                <m:r>
                                  <a:rPr lang="de-DE" altLang="de-DE" b="0" i="1" smtClean="0">
                                    <a:latin typeface="Cambria Math"/>
                                    <a:ea typeface="Cambria Math"/>
                                  </a:rPr>
                                  <m:t>𝑝</m:t>
                                </m:r>
                              </m:num>
                              <m:den>
                                <m:r>
                                  <a:rPr lang="de-DE" altLang="de-DE" b="0" i="1" smtClean="0">
                                    <a:latin typeface="Cambria Math"/>
                                  </a:rPr>
                                  <m:t>𝑝</m:t>
                                </m:r>
                              </m:den>
                            </m:f>
                          </m:e>
                        </m:box>
                        <m:r>
                          <a:rPr lang="de-DE" altLang="de-DE" b="0" i="1" smtClean="0">
                            <a:latin typeface="Cambria Math"/>
                          </a:rPr>
                          <m:t>= </m:t>
                        </m:r>
                        <m:r>
                          <a:rPr lang="en-US" altLang="de-DE" i="1" smtClean="0">
                            <a:latin typeface="Cambria Math"/>
                            <a:ea typeface="Cambria Math"/>
                          </a:rPr>
                          <m:t>𝛿</m:t>
                        </m:r>
                      </m:e>
                      <m:sub>
                        <m:r>
                          <a:rPr lang="de-DE" altLang="de-DE" i="1">
                            <a:latin typeface="Cambria Math"/>
                          </a:rPr>
                          <m:t>𝑟𝑚𝑠</m:t>
                        </m:r>
                      </m:sub>
                    </m:sSub>
                    <m:r>
                      <a:rPr lang="de-DE" altLang="de-DE" i="1"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altLang="de-D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alt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altLang="de-DE" i="1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de-DE" altLang="de-DE" b="0" i="1" smtClean="0">
                                <a:latin typeface="Cambria Math"/>
                                <a:ea typeface="Cambria Math"/>
                              </a:rPr>
                              <m:t>66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de-DE" b="1" i="1" baseline="-25000" dirty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 </a:t>
                </a: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>
                  <a:buFont typeface="Wingdings" pitchFamily="2" charset="2"/>
                  <a:buNone/>
                </a:pPr>
                <a:endParaRPr lang="en-US" altLang="de-DE" b="1" i="1" baseline="-25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23589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1450" y="4765191"/>
                <a:ext cx="8972550" cy="1693092"/>
              </a:xfrm>
              <a:prstGeom prst="rect">
                <a:avLst/>
              </a:prstGeom>
              <a:blipFill>
                <a:blip r:embed="rId5"/>
                <a:stretch>
                  <a:fillRect l="-543" t="-216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24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6671789"/>
              </p:ext>
            </p:extLst>
          </p:nvPr>
        </p:nvGraphicFramePr>
        <p:xfrm>
          <a:off x="350838" y="2011007"/>
          <a:ext cx="4603750" cy="257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41" name="Formel" r:id="rId6" imgW="2908080" imgH="1625400" progId="Equation.3">
                  <p:embed/>
                </p:oleObj>
              </mc:Choice>
              <mc:Fallback>
                <p:oleObj name="Formel" r:id="rId6" imgW="2908080" imgH="1625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838" y="2011007"/>
                        <a:ext cx="4603750" cy="2571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3607" name="Group 23"/>
          <p:cNvGrpSpPr>
            <a:grpSpLocks/>
          </p:cNvGrpSpPr>
          <p:nvPr/>
        </p:nvGrpSpPr>
        <p:grpSpPr bwMode="auto">
          <a:xfrm>
            <a:off x="2085408" y="3968334"/>
            <a:ext cx="1189832" cy="519005"/>
            <a:chOff x="213" y="2899"/>
            <a:chExt cx="722" cy="297"/>
          </a:xfrm>
        </p:grpSpPr>
        <p:sp>
          <p:nvSpPr>
            <p:cNvPr id="10258" name="Oval 24"/>
            <p:cNvSpPr>
              <a:spLocks noChangeArrowheads="1"/>
            </p:cNvSpPr>
            <p:nvPr/>
          </p:nvSpPr>
          <p:spPr bwMode="auto">
            <a:xfrm>
              <a:off x="213" y="2899"/>
              <a:ext cx="722" cy="297"/>
            </a:xfrm>
            <a:prstGeom prst="ellipse">
              <a:avLst/>
            </a:prstGeom>
            <a:noFill/>
            <a:ln w="4445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259" name="Text Box 25"/>
            <p:cNvSpPr txBox="1">
              <a:spLocks noChangeArrowheads="1"/>
            </p:cNvSpPr>
            <p:nvPr/>
          </p:nvSpPr>
          <p:spPr bwMode="auto">
            <a:xfrm>
              <a:off x="339" y="2908"/>
              <a:ext cx="510" cy="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=0</a:t>
              </a:r>
            </a:p>
          </p:txBody>
        </p:sp>
      </p:grpSp>
      <p:grpSp>
        <p:nvGrpSpPr>
          <p:cNvPr id="27" name="Group 23"/>
          <p:cNvGrpSpPr>
            <a:grpSpLocks/>
          </p:cNvGrpSpPr>
          <p:nvPr/>
        </p:nvGrpSpPr>
        <p:grpSpPr bwMode="auto">
          <a:xfrm>
            <a:off x="3232172" y="2491167"/>
            <a:ext cx="1189832" cy="519005"/>
            <a:chOff x="213" y="2899"/>
            <a:chExt cx="722" cy="297"/>
          </a:xfrm>
        </p:grpSpPr>
        <p:sp>
          <p:nvSpPr>
            <p:cNvPr id="28" name="Oval 24"/>
            <p:cNvSpPr>
              <a:spLocks noChangeArrowheads="1"/>
            </p:cNvSpPr>
            <p:nvPr/>
          </p:nvSpPr>
          <p:spPr bwMode="auto">
            <a:xfrm>
              <a:off x="213" y="2899"/>
              <a:ext cx="722" cy="297"/>
            </a:xfrm>
            <a:prstGeom prst="ellipse">
              <a:avLst/>
            </a:prstGeom>
            <a:noFill/>
            <a:ln w="4445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Text Box 25"/>
            <p:cNvSpPr txBox="1">
              <a:spLocks noChangeArrowheads="1"/>
            </p:cNvSpPr>
            <p:nvPr/>
          </p:nvSpPr>
          <p:spPr bwMode="auto">
            <a:xfrm>
              <a:off x="339" y="2908"/>
              <a:ext cx="510" cy="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 0</a:t>
              </a:r>
            </a:p>
          </p:txBody>
        </p:sp>
      </p:grpSp>
      <p:sp>
        <p:nvSpPr>
          <p:cNvPr id="31" name="Oval 24"/>
          <p:cNvSpPr>
            <a:spLocks noChangeArrowheads="1"/>
          </p:cNvSpPr>
          <p:nvPr/>
        </p:nvSpPr>
        <p:spPr bwMode="auto">
          <a:xfrm>
            <a:off x="878352" y="3980761"/>
            <a:ext cx="1189848" cy="519351"/>
          </a:xfrm>
          <a:prstGeom prst="ellipse">
            <a:avLst/>
          </a:prstGeom>
          <a:noFill/>
          <a:ln w="4445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3" name="Group 23"/>
          <p:cNvGrpSpPr>
            <a:grpSpLocks/>
          </p:cNvGrpSpPr>
          <p:nvPr/>
        </p:nvGrpSpPr>
        <p:grpSpPr bwMode="auto">
          <a:xfrm>
            <a:off x="3206816" y="3219966"/>
            <a:ext cx="1189832" cy="519005"/>
            <a:chOff x="213" y="2899"/>
            <a:chExt cx="722" cy="297"/>
          </a:xfrm>
        </p:grpSpPr>
        <p:sp>
          <p:nvSpPr>
            <p:cNvPr id="34" name="Oval 24"/>
            <p:cNvSpPr>
              <a:spLocks noChangeArrowheads="1"/>
            </p:cNvSpPr>
            <p:nvPr/>
          </p:nvSpPr>
          <p:spPr bwMode="auto">
            <a:xfrm>
              <a:off x="213" y="2899"/>
              <a:ext cx="722" cy="297"/>
            </a:xfrm>
            <a:prstGeom prst="ellipse">
              <a:avLst/>
            </a:prstGeom>
            <a:noFill/>
            <a:ln w="4445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Text Box 25"/>
            <p:cNvSpPr txBox="1">
              <a:spLocks noChangeArrowheads="1"/>
            </p:cNvSpPr>
            <p:nvPr/>
          </p:nvSpPr>
          <p:spPr bwMode="auto">
            <a:xfrm>
              <a:off x="339" y="2908"/>
              <a:ext cx="510" cy="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=0</a:t>
              </a:r>
            </a:p>
          </p:txBody>
        </p:sp>
      </p:grpSp>
      <p:sp>
        <p:nvSpPr>
          <p:cNvPr id="42" name="Text Box 25"/>
          <p:cNvSpPr txBox="1">
            <a:spLocks noChangeArrowheads="1"/>
          </p:cNvSpPr>
          <p:nvPr/>
        </p:nvSpPr>
        <p:spPr bwMode="auto">
          <a:xfrm>
            <a:off x="1074988" y="3988798"/>
            <a:ext cx="8404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0</a:t>
            </a: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5880053" y="1843707"/>
            <a:ext cx="2672526" cy="563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Envelope i.e. emittance </a:t>
            </a:r>
          </a:p>
          <a:p>
            <a:pPr algn="l">
              <a:lnSpc>
                <a:spcPct val="60000"/>
              </a:lnSpc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defined by beam matrix: </a:t>
            </a: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720948"/>
              </p:ext>
            </p:extLst>
          </p:nvPr>
        </p:nvGraphicFramePr>
        <p:xfrm>
          <a:off x="4514850" y="3055582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42" name="Equation" r:id="rId8" imgW="114120" imgH="215640" progId="Equation.3">
                  <p:embed/>
                </p:oleObj>
              </mc:Choice>
              <mc:Fallback>
                <p:oleObj name="Equation" r:id="rId8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14850" y="3055582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5064151" y="2413937"/>
            <a:ext cx="4209998" cy="584775"/>
          </a:xfrm>
          <a:prstGeom prst="rect">
            <a:avLst/>
          </a:prstGeom>
          <a:noFill/>
          <a:ln w="38100" algn="ctr">
            <a:noFill/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l-GR" sz="28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σ</a:t>
            </a:r>
            <a:r>
              <a:rPr lang="de-DE" sz="2800" i="1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( </a:t>
            </a:r>
            <a:r>
              <a:rPr lang="en-US" sz="2800" i="1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s</a:t>
            </a:r>
            <a:r>
              <a:rPr lang="en-US" sz="2800" i="1" baseline="-250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1 </a:t>
            </a:r>
            <a:r>
              <a:rPr lang="en-US" sz="2800" i="1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) = 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R</a:t>
            </a:r>
            <a:r>
              <a:rPr lang="en-US" sz="2800" i="1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 · </a:t>
            </a:r>
            <a:r>
              <a:rPr lang="el-GR" sz="28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σ</a:t>
            </a:r>
            <a:r>
              <a:rPr lang="de-DE" sz="2800" i="1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( s</a:t>
            </a:r>
            <a:r>
              <a:rPr lang="de-DE" sz="2800" i="1" baseline="-250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0 </a:t>
            </a:r>
            <a:r>
              <a:rPr lang="de-DE" sz="2800" i="1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) · </a:t>
            </a:r>
            <a:r>
              <a:rPr lang="de-DE" sz="28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R</a:t>
            </a:r>
            <a:r>
              <a:rPr lang="de-DE" sz="3200" i="1" baseline="300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T</a:t>
            </a:r>
            <a:r>
              <a:rPr lang="en-US" sz="32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741311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589" grpId="0"/>
      <p:bldP spid="31" grpId="0" animBg="1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46931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Longitudinal Emittance by linear Transformation using a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Buncher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25413" y="1156214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3">
            <a:lum bright="-48000" contrast="8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038" y="905389"/>
            <a:ext cx="5280025" cy="404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0" y="729177"/>
            <a:ext cx="5302250" cy="155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Longitudinal focusing: 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Variation of the bunch shape by a </a:t>
            </a:r>
            <a:r>
              <a:rPr lang="en-US" alt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rf-buncher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5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 components 5 and 6 from 6-dim phase-space 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Transversal correspondence: 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Quadrupole variation</a:t>
            </a:r>
          </a:p>
        </p:txBody>
      </p:sp>
      <p:sp>
        <p:nvSpPr>
          <p:cNvPr id="9223" name="Text Box 6"/>
          <p:cNvSpPr txBox="1">
            <a:spLocks noChangeArrowheads="1"/>
          </p:cNvSpPr>
          <p:nvPr/>
        </p:nvSpPr>
        <p:spPr bwMode="auto">
          <a:xfrm>
            <a:off x="46832" y="2270987"/>
            <a:ext cx="50339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Transfer matrix of buncher &amp; drift: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24" name="Object 7"/>
              <p:cNvSpPr txBox="1"/>
              <p:nvPr/>
            </p:nvSpPr>
            <p:spPr bwMode="auto">
              <a:xfrm>
                <a:off x="420688" y="2670175"/>
                <a:ext cx="2855912" cy="72866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𝑏𝑢𝑛𝑐h𝑒𝑟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−1/</m:t>
                                </m:r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m:rPr>
                          <m:nor/>
                        </m:rPr>
                        <a:rPr lang="en-US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224" name="Object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0688" y="2670175"/>
                <a:ext cx="2855912" cy="7286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25" name="Text Box 8"/>
              <p:cNvSpPr txBox="1">
                <a:spLocks noChangeArrowheads="1"/>
              </p:cNvSpPr>
              <p:nvPr/>
            </p:nvSpPr>
            <p:spPr bwMode="auto">
              <a:xfrm>
                <a:off x="346869" y="4082808"/>
                <a:ext cx="5033963" cy="6430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with focal length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2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2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den>
                        </m:f>
                      </m:e>
                    </m:box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𝑟𝑓</m:t>
                            </m:r>
                          </m:sub>
                        </m:sSub>
                      </m:num>
                      <m:den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𝐴𝑝</m:t>
                        </m:r>
                        <m:sSup>
                          <m:sSupPr>
                            <m:ctrlP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</a:p>
            </p:txBody>
          </p:sp>
        </mc:Choice>
        <mc:Fallback xmlns="">
          <p:sp>
            <p:nvSpPr>
              <p:cNvPr id="9225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6869" y="4082808"/>
                <a:ext cx="5033963" cy="6430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0826" name="Rectangle 10"/>
          <p:cNvSpPr>
            <a:spLocks noChangeArrowheads="1"/>
          </p:cNvSpPr>
          <p:nvPr/>
        </p:nvSpPr>
        <p:spPr bwMode="auto">
          <a:xfrm>
            <a:off x="54769" y="4830373"/>
            <a:ext cx="65278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Variation of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buncher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amplitude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different bunch width at pick-up location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ject 7">
                <a:extLst>
                  <a:ext uri="{FF2B5EF4-FFF2-40B4-BE49-F238E27FC236}">
                    <a16:creationId xmlns:a16="http://schemas.microsoft.com/office/drawing/2014/main" id="{FEF298EA-DD6B-4F29-BF25-6D051C6F044A}"/>
                  </a:ext>
                </a:extLst>
              </p:cNvPr>
              <p:cNvSpPr txBox="1"/>
              <p:nvPr/>
            </p:nvSpPr>
            <p:spPr bwMode="auto">
              <a:xfrm>
                <a:off x="694913" y="3427194"/>
                <a:ext cx="2961100" cy="72866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𝑑𝑟𝑖𝑓𝑡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p>
                                    <m:r>
                                      <a:rPr lang="en-US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>
                                  <a:rPr lang="en-US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Object 7">
                <a:extLst>
                  <a:ext uri="{FF2B5EF4-FFF2-40B4-BE49-F238E27FC236}">
                    <a16:creationId xmlns:a16="http://schemas.microsoft.com/office/drawing/2014/main" id="{FEF298EA-DD6B-4F29-BF25-6D051C6F04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4913" y="3427194"/>
                <a:ext cx="2961100" cy="72866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 of a longitudinal Emittance Measurement</a:t>
            </a: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125413" y="1166043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227013" y="797108"/>
            <a:ext cx="87448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GSI LINAC: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Voltage variation at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buncher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for 11.4 MeV/u Ni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14+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beam, 31 m drift:</a:t>
            </a:r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137551" y="1100878"/>
            <a:ext cx="4883628" cy="322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structure of short bunches can </a:t>
            </a:r>
          </a:p>
          <a:p>
            <a:pPr algn="l">
              <a:spcBef>
                <a:spcPts val="4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    be determined with special monitor</a:t>
            </a:r>
          </a:p>
          <a:p>
            <a:pPr algn="l">
              <a:lnSpc>
                <a:spcPct val="70000"/>
              </a:lnSpc>
              <a:spcBef>
                <a:spcPts val="800"/>
              </a:spcBef>
              <a:buFont typeface="Wingdings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This example: The resolution is better</a:t>
            </a:r>
          </a:p>
          <a:p>
            <a:pPr algn="l">
              <a:lnSpc>
                <a:spcPct val="70000"/>
              </a:lnSpc>
              <a:spcBef>
                <a:spcPts val="8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    than 50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or 2</a:t>
            </a:r>
            <a:r>
              <a:rPr lang="en-US" altLang="de-DE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for 108 MHz</a:t>
            </a:r>
          </a:p>
          <a:p>
            <a:pPr algn="l">
              <a:lnSpc>
                <a:spcPct val="70000"/>
              </a:lnSpc>
              <a:spcBef>
                <a:spcPts val="800"/>
              </a:spcBef>
              <a:buFont typeface="Wingdings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Typical bunch length at proton LINACs: </a:t>
            </a:r>
          </a:p>
          <a:p>
            <a:pPr algn="l">
              <a:lnSpc>
                <a:spcPct val="70000"/>
              </a:lnSpc>
              <a:spcBef>
                <a:spcPts val="800"/>
              </a:spcBef>
            </a:pPr>
            <a:r>
              <a:rPr lang="en-US" altLang="de-DE" sz="1600" b="1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     </a:t>
            </a:r>
            <a:r>
              <a:rPr lang="en-US" altLang="de-DE" sz="1600" b="1" i="1" baseline="-250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bunch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 1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0 to 300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lnSpc>
                <a:spcPct val="70000"/>
              </a:lnSpc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Determination of longitudinal emittance possible </a:t>
            </a:r>
          </a:p>
          <a:p>
            <a:pPr algn="l">
              <a:lnSpc>
                <a:spcPct val="70000"/>
              </a:lnSpc>
              <a:spcBef>
                <a:spcPts val="8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Application for synchrotron injection:</a:t>
            </a:r>
          </a:p>
          <a:p>
            <a:pPr algn="l">
              <a:lnSpc>
                <a:spcPct val="70000"/>
              </a:lnSpc>
              <a:spcBef>
                <a:spcPts val="8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Shaping of longitudinal phase space by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buncher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70000"/>
              </a:lnSpc>
              <a:spcBef>
                <a:spcPts val="8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i.e. long bunches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 low momentum spread</a:t>
            </a:r>
          </a:p>
          <a:p>
            <a:pPr algn="l">
              <a:lnSpc>
                <a:spcPct val="70000"/>
              </a:lnSpc>
              <a:spcBef>
                <a:spcPts val="8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to match to the synchrotron long acceptance 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227013" y="5185331"/>
            <a:ext cx="5345139" cy="945908"/>
            <a:chOff x="300038" y="5085195"/>
            <a:chExt cx="5345139" cy="945908"/>
          </a:xfrm>
        </p:grpSpPr>
        <p:cxnSp>
          <p:nvCxnSpPr>
            <p:cNvPr id="9" name="Gerade Verbindung 8"/>
            <p:cNvCxnSpPr/>
            <p:nvPr/>
          </p:nvCxnSpPr>
          <p:spPr bwMode="auto">
            <a:xfrm flipH="1" flipV="1">
              <a:off x="3159501" y="5842048"/>
              <a:ext cx="349742" cy="4809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" name="Textfeld 9"/>
            <p:cNvSpPr txBox="1"/>
            <p:nvPr/>
          </p:nvSpPr>
          <p:spPr>
            <a:xfrm>
              <a:off x="2390587" y="5701838"/>
              <a:ext cx="757645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LINAC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1082623" y="5696661"/>
              <a:ext cx="757645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RFQ</a:t>
              </a:r>
            </a:p>
          </p:txBody>
        </p:sp>
        <p:cxnSp>
          <p:nvCxnSpPr>
            <p:cNvPr id="12" name="Gerade Verbindung 11"/>
            <p:cNvCxnSpPr/>
            <p:nvPr/>
          </p:nvCxnSpPr>
          <p:spPr bwMode="auto">
            <a:xfrm flipH="1" flipV="1">
              <a:off x="1830122" y="5834836"/>
              <a:ext cx="560465" cy="481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Gerade Verbindung 13"/>
            <p:cNvCxnSpPr/>
            <p:nvPr/>
          </p:nvCxnSpPr>
          <p:spPr bwMode="auto">
            <a:xfrm flipH="1" flipV="1">
              <a:off x="678483" y="5834836"/>
              <a:ext cx="404140" cy="481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Gerade Verbindung 14"/>
            <p:cNvCxnSpPr>
              <a:stCxn id="16" idx="2"/>
            </p:cNvCxnSpPr>
            <p:nvPr/>
          </p:nvCxnSpPr>
          <p:spPr bwMode="auto">
            <a:xfrm>
              <a:off x="670261" y="5408360"/>
              <a:ext cx="0" cy="431286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Textfeld 15"/>
            <p:cNvSpPr txBox="1"/>
            <p:nvPr/>
          </p:nvSpPr>
          <p:spPr>
            <a:xfrm>
              <a:off x="300038" y="5085195"/>
              <a:ext cx="740446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source</a:t>
              </a:r>
            </a:p>
          </p:txBody>
        </p:sp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4212961" y="5170938"/>
              <a:ext cx="143221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Bunch Shape Monitor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3517338" y="5701838"/>
              <a:ext cx="372263" cy="323165"/>
            </a:xfrm>
            <a:prstGeom prst="rect">
              <a:avLst/>
            </a:prstGeom>
            <a:noFill/>
            <a:ln w="34925">
              <a:solidFill>
                <a:srgbClr val="D60093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D6009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B.</a:t>
              </a:r>
            </a:p>
          </p:txBody>
        </p:sp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3214439" y="5358107"/>
              <a:ext cx="1110409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 err="1">
                  <a:solidFill>
                    <a:srgbClr val="D6009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Buncher</a:t>
              </a:r>
              <a:endParaRPr lang="en-US" altLang="de-DE" sz="16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2" name="Gerade Verbindung 21"/>
            <p:cNvCxnSpPr/>
            <p:nvPr/>
          </p:nvCxnSpPr>
          <p:spPr bwMode="auto">
            <a:xfrm flipH="1" flipV="1">
              <a:off x="3896916" y="5844658"/>
              <a:ext cx="704345" cy="589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Textfeld 23"/>
            <p:cNvSpPr txBox="1"/>
            <p:nvPr/>
          </p:nvSpPr>
          <p:spPr>
            <a:xfrm>
              <a:off x="4591428" y="5707938"/>
              <a:ext cx="631014" cy="323165"/>
            </a:xfrm>
            <a:prstGeom prst="rect">
              <a:avLst/>
            </a:prstGeom>
            <a:noFill/>
            <a:ln w="3492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BSM</a:t>
              </a:r>
            </a:p>
          </p:txBody>
        </p:sp>
        <p:cxnSp>
          <p:nvCxnSpPr>
            <p:cNvPr id="25" name="Gerade Verbindung 24"/>
            <p:cNvCxnSpPr/>
            <p:nvPr/>
          </p:nvCxnSpPr>
          <p:spPr bwMode="auto">
            <a:xfrm flipH="1">
              <a:off x="5234347" y="5858073"/>
              <a:ext cx="352171" cy="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966" y="1091254"/>
            <a:ext cx="3977896" cy="3069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75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2000"/>
                    </a14:imgEffect>
                    <a14:imgEffect>
                      <a14:brightnessContrast bright="-9000" contrast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00" t="45367" r="62507" b="23311"/>
          <a:stretch/>
        </p:blipFill>
        <p:spPr bwMode="auto">
          <a:xfrm>
            <a:off x="2653425" y="4292187"/>
            <a:ext cx="1374135" cy="102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ieren 1"/>
          <p:cNvGrpSpPr/>
          <p:nvPr/>
        </p:nvGrpSpPr>
        <p:grpSpPr>
          <a:xfrm>
            <a:off x="4139937" y="4316727"/>
            <a:ext cx="1331598" cy="916721"/>
            <a:chOff x="8555602" y="4689443"/>
            <a:chExt cx="1661973" cy="1158473"/>
          </a:xfrm>
        </p:grpSpPr>
        <p:pic>
          <p:nvPicPr>
            <p:cNvPr id="39" name="Picture 75"/>
            <p:cNvPicPr>
              <a:picLocks noChangeAspect="1" noChangeArrowheads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46000"/>
                      </a14:imgEffect>
                      <a14:imgEffect>
                        <a14:brightnessContrast bright="-18000" contrast="6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44" t="45544" b="29799"/>
            <a:stretch/>
          </p:blipFill>
          <p:spPr bwMode="auto">
            <a:xfrm>
              <a:off x="8555602" y="4689443"/>
              <a:ext cx="1661973" cy="981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75"/>
            <p:cNvPicPr>
              <a:picLocks noChangeAspect="1" noChangeArrowheads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545" t="93880" r="3676" b="2457"/>
            <a:stretch/>
          </p:blipFill>
          <p:spPr bwMode="auto">
            <a:xfrm>
              <a:off x="8921738" y="5702059"/>
              <a:ext cx="1111609" cy="145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Gruppieren 26"/>
          <p:cNvGrpSpPr/>
          <p:nvPr/>
        </p:nvGrpSpPr>
        <p:grpSpPr>
          <a:xfrm>
            <a:off x="5209744" y="4352913"/>
            <a:ext cx="3113568" cy="1647223"/>
            <a:chOff x="3486545" y="4437112"/>
            <a:chExt cx="3451981" cy="1826259"/>
          </a:xfrm>
        </p:grpSpPr>
        <p:sp>
          <p:nvSpPr>
            <p:cNvPr id="28" name="Textfeld 27"/>
            <p:cNvSpPr txBox="1"/>
            <p:nvPr/>
          </p:nvSpPr>
          <p:spPr>
            <a:xfrm>
              <a:off x="5730290" y="5919506"/>
              <a:ext cx="1208236" cy="32416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extraction</a:t>
              </a:r>
            </a:p>
          </p:txBody>
        </p:sp>
        <p:cxnSp>
          <p:nvCxnSpPr>
            <p:cNvPr id="29" name="Gerade Verbindung 20"/>
            <p:cNvCxnSpPr/>
            <p:nvPr/>
          </p:nvCxnSpPr>
          <p:spPr bwMode="auto">
            <a:xfrm flipH="1">
              <a:off x="4782619" y="5160111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Gerade Verbindung 21"/>
            <p:cNvCxnSpPr/>
            <p:nvPr/>
          </p:nvCxnSpPr>
          <p:spPr bwMode="auto">
            <a:xfrm>
              <a:off x="6516228" y="5160111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Gerade Verbindung mit Pfeil 30"/>
            <p:cNvCxnSpPr/>
            <p:nvPr/>
          </p:nvCxnSpPr>
          <p:spPr bwMode="auto">
            <a:xfrm flipV="1">
              <a:off x="4782619" y="5684522"/>
              <a:ext cx="104653" cy="52441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" name="Textfeld 31"/>
            <p:cNvSpPr txBox="1"/>
            <p:nvPr/>
          </p:nvSpPr>
          <p:spPr>
            <a:xfrm>
              <a:off x="4814171" y="5929355"/>
              <a:ext cx="1058950" cy="32416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injection</a:t>
              </a:r>
            </a:p>
          </p:txBody>
        </p:sp>
        <p:sp>
          <p:nvSpPr>
            <p:cNvPr id="34" name="Abgerundetes Rechteck 33"/>
            <p:cNvSpPr/>
            <p:nvPr/>
          </p:nvSpPr>
          <p:spPr bwMode="auto">
            <a:xfrm>
              <a:off x="4991926" y="4437112"/>
              <a:ext cx="1524301" cy="1482395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6" name="Gerade Verbindung 29"/>
            <p:cNvCxnSpPr/>
            <p:nvPr/>
          </p:nvCxnSpPr>
          <p:spPr bwMode="auto">
            <a:xfrm flipH="1">
              <a:off x="3486545" y="6214338"/>
              <a:ext cx="1296076" cy="215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Textfeld 37"/>
            <p:cNvSpPr txBox="1"/>
            <p:nvPr/>
          </p:nvSpPr>
          <p:spPr>
            <a:xfrm>
              <a:off x="5032362" y="5056390"/>
              <a:ext cx="15112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 synchrotron</a:t>
              </a:r>
            </a:p>
            <a:p>
              <a:pPr>
                <a:spcBef>
                  <a:spcPts val="0"/>
                </a:spcBef>
              </a:pPr>
              <a:r>
                <a:rPr lang="en-US" sz="16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de-bunched</a:t>
              </a: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3856791" y="4755123"/>
              <a:ext cx="1168428" cy="648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multi-turn</a:t>
              </a:r>
            </a:p>
            <a:p>
              <a:pPr algn="l">
                <a:spcBef>
                  <a:spcPts val="0"/>
                </a:spcBef>
              </a:pPr>
              <a:r>
                <a:rPr lang="en-US" sz="16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injection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34440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56" name="Text Box 12"/>
          <p:cNvSpPr txBox="1">
            <a:spLocks noChangeArrowheads="1"/>
          </p:cNvSpPr>
          <p:nvPr/>
        </p:nvSpPr>
        <p:spPr bwMode="auto">
          <a:xfrm>
            <a:off x="300038" y="118558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 sz="2000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69358" name="Text Box 14"/>
          <p:cNvSpPr txBox="1">
            <a:spLocks noChangeArrowheads="1"/>
          </p:cNvSpPr>
          <p:nvPr/>
        </p:nvSpPr>
        <p:spPr bwMode="auto">
          <a:xfrm>
            <a:off x="323850" y="737683"/>
            <a:ext cx="8280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Horizontal sector dipole magnet </a:t>
            </a:r>
            <a:r>
              <a:rPr lang="en-US" dirty="0">
                <a:latin typeface="Calibri" panose="020F0502020204030204" pitchFamily="34" charset="0"/>
              </a:rPr>
              <a:t>(i.e. edge rectangular to reference orbit)</a:t>
            </a:r>
          </a:p>
        </p:txBody>
      </p:sp>
      <p:pic>
        <p:nvPicPr>
          <p:cNvPr id="569359" name="Picture 1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93" y="3211482"/>
            <a:ext cx="6059463" cy="1622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9360" name="Text Box 16"/>
          <p:cNvSpPr txBox="1">
            <a:spLocks noChangeArrowheads="1"/>
          </p:cNvSpPr>
          <p:nvPr/>
        </p:nvSpPr>
        <p:spPr bwMode="auto">
          <a:xfrm>
            <a:off x="132794" y="5836066"/>
            <a:ext cx="7856027" cy="671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2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Result: </a:t>
            </a:r>
            <a:r>
              <a:rPr lang="en-US" dirty="0">
                <a:latin typeface="Calibri" panose="020F0502020204030204" pitchFamily="34" charset="0"/>
              </a:rPr>
              <a:t>Fast particle 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 less bending &amp; slower particle  more bending</a:t>
            </a:r>
          </a:p>
          <a:p>
            <a:pPr algn="l">
              <a:spcBef>
                <a:spcPts val="200"/>
              </a:spcBef>
              <a:buFont typeface="Symbol" pitchFamily="18" charset="2"/>
              <a:buChar char="Û"/>
            </a:pP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 Coupling </a:t>
            </a:r>
            <a:r>
              <a:rPr lang="en-US" b="1" i="1" dirty="0">
                <a:latin typeface="Calibri" panose="020F0502020204030204" pitchFamily="34" charset="0"/>
                <a:sym typeface="Symbol" pitchFamily="18" charset="2"/>
              </a:rPr>
              <a:t>x 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and </a:t>
            </a:r>
            <a:r>
              <a:rPr lang="el-GR" b="1" i="1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δ</a:t>
            </a:r>
            <a:r>
              <a:rPr lang="de-DE" b="1" i="1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de-DE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due </a:t>
            </a:r>
            <a:r>
              <a:rPr lang="de-DE" dirty="0" err="1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to</a:t>
            </a:r>
            <a:r>
              <a:rPr lang="de-DE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b="1" i="1" dirty="0">
                <a:latin typeface="Calibri" panose="020F0502020204030204" pitchFamily="34" charset="0"/>
              </a:rPr>
              <a:t>R</a:t>
            </a:r>
            <a:r>
              <a:rPr lang="en-US" b="1" i="1" baseline="-25000" dirty="0">
                <a:latin typeface="Calibri" panose="020F0502020204030204" pitchFamily="34" charset="0"/>
              </a:rPr>
              <a:t>16</a:t>
            </a:r>
            <a:r>
              <a:rPr lang="en-US" b="1" i="1" dirty="0">
                <a:latin typeface="Calibri" panose="020F0502020204030204" pitchFamily="34" charset="0"/>
              </a:rPr>
              <a:t> </a:t>
            </a:r>
            <a:r>
              <a:rPr lang="en-US" b="1" i="1" dirty="0">
                <a:latin typeface="Calibri" panose="020F0502020204030204" pitchFamily="34" charset="0"/>
                <a:sym typeface="Symbol" pitchFamily="18" charset="2"/>
              </a:rPr>
              <a:t> </a:t>
            </a:r>
            <a:r>
              <a:rPr lang="en-US" b="1" dirty="0">
                <a:latin typeface="Calibri" panose="020F0502020204030204" pitchFamily="34" charset="0"/>
                <a:sym typeface="Symbol" pitchFamily="18" charset="2"/>
              </a:rPr>
              <a:t>0</a:t>
            </a:r>
            <a:r>
              <a:rPr lang="de-DE" b="1" i="1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     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 can be used as spectrometer </a:t>
            </a:r>
          </a:p>
        </p:txBody>
      </p:sp>
      <p:sp>
        <p:nvSpPr>
          <p:cNvPr id="569361" name="Text Box 17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Recap: Transfer Matrix of a Sector Dipole Magnet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5"/>
              <p:cNvSpPr txBox="1">
                <a:spLocks noChangeArrowheads="1"/>
              </p:cNvSpPr>
              <p:nvPr/>
            </p:nvSpPr>
            <p:spPr bwMode="auto">
              <a:xfrm>
                <a:off x="132794" y="4655995"/>
                <a:ext cx="6400285" cy="1086901"/>
              </a:xfrm>
              <a:prstGeom prst="rect">
                <a:avLst/>
              </a:prstGeom>
              <a:noFill/>
              <a:ln w="38100" algn="ctr">
                <a:noFill/>
                <a:miter lim="800000"/>
                <a:headEnd/>
                <a:tailEnd type="none" w="lg" len="lg"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de-DE" sz="2800" dirty="0">
                    <a:latin typeface="Cambria" panose="02040503050406030204" pitchFamily="18" charset="0"/>
                    <a:ea typeface="Cambria" panose="02040503050406030204" pitchFamily="18" charset="0"/>
                    <a:cs typeface="Calibri" panose="020F0502020204030204" pitchFamily="34" charset="0"/>
                  </a:rPr>
                  <a:t> </a:t>
                </a:r>
                <a:r>
                  <a:rPr lang="en-GB" b="1" dirty="0">
                    <a:solidFill>
                      <a:srgbClr val="0000FF"/>
                    </a:solidFill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Contribution to beam width </a:t>
                </a:r>
                <a:r>
                  <a:rPr lang="en-GB" dirty="0"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via  </a:t>
                </a:r>
                <a:r>
                  <a:rPr lang="el-GR" b="1" dirty="0"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σ</a:t>
                </a:r>
                <a:r>
                  <a:rPr lang="de-DE" i="1" dirty="0"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( </a:t>
                </a:r>
                <a:r>
                  <a:rPr lang="en-US" i="1" dirty="0"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s</a:t>
                </a:r>
                <a:r>
                  <a:rPr lang="en-US" i="1" baseline="-25000" dirty="0"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1 </a:t>
                </a:r>
                <a:r>
                  <a:rPr lang="en-US" i="1" dirty="0"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) = </a:t>
                </a:r>
                <a:r>
                  <a:rPr lang="en-US" b="1" dirty="0"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R</a:t>
                </a:r>
                <a:r>
                  <a:rPr lang="en-US" i="1" dirty="0"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 · </a:t>
                </a:r>
                <a:r>
                  <a:rPr lang="el-GR" b="1" dirty="0"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σ</a:t>
                </a:r>
                <a:r>
                  <a:rPr lang="de-DE" i="1" dirty="0"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( s</a:t>
                </a:r>
                <a:r>
                  <a:rPr lang="de-DE" i="1" baseline="-25000" dirty="0"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0 </a:t>
                </a:r>
                <a:r>
                  <a:rPr lang="de-DE" i="1" dirty="0"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) · </a:t>
                </a:r>
                <a:r>
                  <a:rPr lang="de-DE" b="1" dirty="0"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R</a:t>
                </a:r>
                <a:r>
                  <a:rPr lang="de-DE" i="1" baseline="30000" dirty="0"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T</a:t>
                </a:r>
                <a:r>
                  <a:rPr lang="en-US" dirty="0"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 </a:t>
                </a:r>
              </a:p>
              <a:p>
                <a:pPr algn="l"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  <m:t>𝑟𝑚𝑠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  <m:t>𝑠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  <m:r>
                      <a:rPr lang="de-DE" i="1">
                        <a:latin typeface="Cambria Math" panose="02040503050406030204" pitchFamily="18" charset="0"/>
                        <a:ea typeface="Cambria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i="1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cs typeface="Calibri" panose="020F0502020204030204" pitchFamily="34" charset="0"/>
                              </a:rPr>
                              <m:t>11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cs typeface="Calibri" panose="020F0502020204030204" pitchFamily="34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  <m:t>)</m:t>
                        </m:r>
                      </m:e>
                    </m:rad>
                    <m:r>
                      <a:rPr lang="de-DE" b="0" i="1" smtClean="0">
                        <a:latin typeface="Cambria Math" panose="02040503050406030204" pitchFamily="18" charset="0"/>
                        <a:ea typeface="Cambria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𝜀𝛽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+ </m:t>
                        </m:r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𝐷</m:t>
                                </m:r>
                                <m:box>
                                  <m:box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boxPr>
                                  <m:e>
                                    <m:argPr>
                                      <m:argSz m:val="-1"/>
                                    </m:argPr>
                                    <m:f>
                                      <m:f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∆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𝑝</m:t>
                                        </m:r>
                                      </m:num>
                                      <m:den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𝑝</m:t>
                                        </m:r>
                                      </m:den>
                                    </m:f>
                                  </m:e>
                                </m:box>
                              </m:e>
                            </m:d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dirty="0">
                    <a:latin typeface="Calibri" panose="020F0502020204030204" pitchFamily="34" charset="0"/>
                    <a:ea typeface="Cambria" panose="02040503050406030204" pitchFamily="18" charset="0"/>
                    <a:cs typeface="Calibri" panose="020F0502020204030204" pitchFamily="34" charset="0"/>
                  </a:rPr>
                  <a:t>  i.e. adding in quadrature</a:t>
                </a:r>
              </a:p>
            </p:txBody>
          </p:sp>
        </mc:Choice>
        <mc:Fallback xmlns="">
          <p:sp>
            <p:nvSpPr>
              <p:cNvPr id="19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2794" y="4655995"/>
                <a:ext cx="6400285" cy="1086901"/>
              </a:xfrm>
              <a:prstGeom prst="rect">
                <a:avLst/>
              </a:prstGeom>
              <a:blipFill>
                <a:blip r:embed="rId4"/>
                <a:stretch>
                  <a:fillRect r="-190"/>
                </a:stretch>
              </a:blipFill>
              <a:ln w="38100" algn="ctr">
                <a:noFill/>
                <a:miter lim="800000"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uppieren 3"/>
          <p:cNvGrpSpPr/>
          <p:nvPr/>
        </p:nvGrpSpPr>
        <p:grpSpPr>
          <a:xfrm>
            <a:off x="5442701" y="2632859"/>
            <a:ext cx="1409360" cy="684985"/>
            <a:chOff x="5442701" y="2632859"/>
            <a:chExt cx="1409360" cy="684985"/>
          </a:xfrm>
        </p:grpSpPr>
        <p:sp>
          <p:nvSpPr>
            <p:cNvPr id="2" name="Textfeld 1"/>
            <p:cNvSpPr txBox="1"/>
            <p:nvPr/>
          </p:nvSpPr>
          <p:spPr>
            <a:xfrm>
              <a:off x="5442701" y="2632859"/>
              <a:ext cx="1409360" cy="369332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GB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Dispersion D</a:t>
              </a:r>
            </a:p>
          </p:txBody>
        </p:sp>
        <p:sp>
          <p:nvSpPr>
            <p:cNvPr id="21" name="Line 10"/>
            <p:cNvSpPr>
              <a:spLocks noChangeShapeType="1"/>
            </p:cNvSpPr>
            <p:nvPr/>
          </p:nvSpPr>
          <p:spPr bwMode="auto">
            <a:xfrm flipH="1">
              <a:off x="5778083" y="3008727"/>
              <a:ext cx="369297" cy="30911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5945768" y="1107125"/>
            <a:ext cx="3352800" cy="3478213"/>
            <a:chOff x="0" y="1266779"/>
            <a:chExt cx="3352800" cy="3478213"/>
          </a:xfrm>
        </p:grpSpPr>
        <p:pic>
          <p:nvPicPr>
            <p:cNvPr id="569347" name="Picture 3"/>
            <p:cNvPicPr>
              <a:picLocks noChangeAspect="1" noChangeArrowheads="1"/>
            </p:cNvPicPr>
            <p:nvPr/>
          </p:nvPicPr>
          <p:blipFill>
            <a:blip r:embed="rId5">
              <a:lum bright="-18000" contrast="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6779"/>
              <a:ext cx="3352800" cy="1025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69348" name="Line 4"/>
            <p:cNvSpPr>
              <a:spLocks noChangeShapeType="1"/>
            </p:cNvSpPr>
            <p:nvPr/>
          </p:nvSpPr>
          <p:spPr bwMode="auto">
            <a:xfrm>
              <a:off x="719138" y="1489029"/>
              <a:ext cx="896938" cy="32559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ys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569349" name="Line 5"/>
            <p:cNvSpPr>
              <a:spLocks noChangeShapeType="1"/>
            </p:cNvSpPr>
            <p:nvPr/>
          </p:nvSpPr>
          <p:spPr bwMode="auto">
            <a:xfrm flipH="1">
              <a:off x="1616075" y="1489029"/>
              <a:ext cx="1014413" cy="32559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569350" name="Text Box 6"/>
            <p:cNvSpPr txBox="1">
              <a:spLocks noChangeArrowheads="1"/>
            </p:cNvSpPr>
            <p:nvPr/>
          </p:nvSpPr>
          <p:spPr bwMode="auto">
            <a:xfrm>
              <a:off x="1428750" y="3879804"/>
              <a:ext cx="360363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l-GR" sz="2800" b="1" i="1" dirty="0">
                  <a:latin typeface="Calibri" panose="020F0502020204030204" pitchFamily="34" charset="0"/>
                  <a:cs typeface="Times New Roman" pitchFamily="18" charset="0"/>
                </a:rPr>
                <a:t>α</a:t>
              </a:r>
            </a:p>
          </p:txBody>
        </p:sp>
        <p:sp>
          <p:nvSpPr>
            <p:cNvPr id="569351" name="Freeform 7"/>
            <p:cNvSpPr>
              <a:spLocks/>
            </p:cNvSpPr>
            <p:nvPr/>
          </p:nvSpPr>
          <p:spPr bwMode="auto">
            <a:xfrm>
              <a:off x="1427163" y="3924254"/>
              <a:ext cx="376238" cy="111125"/>
            </a:xfrm>
            <a:custGeom>
              <a:avLst/>
              <a:gdLst>
                <a:gd name="T0" fmla="*/ 0 w 635"/>
                <a:gd name="T1" fmla="*/ 188 h 188"/>
                <a:gd name="T2" fmla="*/ 272 w 635"/>
                <a:gd name="T3" fmla="*/ 7 h 188"/>
                <a:gd name="T4" fmla="*/ 635 w 635"/>
                <a:gd name="T5" fmla="*/ 14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5" h="188">
                  <a:moveTo>
                    <a:pt x="0" y="188"/>
                  </a:moveTo>
                  <a:cubicBezTo>
                    <a:pt x="83" y="101"/>
                    <a:pt x="166" y="14"/>
                    <a:pt x="272" y="7"/>
                  </a:cubicBezTo>
                  <a:cubicBezTo>
                    <a:pt x="378" y="0"/>
                    <a:pt x="575" y="120"/>
                    <a:pt x="635" y="143"/>
                  </a:cubicBezTo>
                </a:path>
              </a:pathLst>
            </a:custGeom>
            <a:noFill/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569352" name="Text Box 8"/>
            <p:cNvSpPr txBox="1">
              <a:spLocks noChangeArrowheads="1"/>
            </p:cNvSpPr>
            <p:nvPr/>
          </p:nvSpPr>
          <p:spPr bwMode="auto">
            <a:xfrm>
              <a:off x="1616075" y="2689179"/>
              <a:ext cx="649288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l-GR" sz="2800" b="1" i="1" dirty="0">
                  <a:latin typeface="Calibri" panose="020F0502020204030204" pitchFamily="34" charset="0"/>
                  <a:cs typeface="Times New Roman" pitchFamily="18" charset="0"/>
                </a:rPr>
                <a:t>ρ</a:t>
              </a:r>
              <a:r>
                <a:rPr lang="de-DE" sz="2800" b="1" i="1" baseline="-25000" dirty="0">
                  <a:latin typeface="Calibri" panose="020F0502020204030204" pitchFamily="34" charset="0"/>
                  <a:cs typeface="Times New Roman" pitchFamily="18" charset="0"/>
                </a:rPr>
                <a:t>0</a:t>
              </a:r>
              <a:endParaRPr lang="el-GR" sz="2800" b="1" i="1" dirty="0">
                <a:latin typeface="Calibri" panose="020F0502020204030204" pitchFamily="34" charset="0"/>
                <a:cs typeface="Times New Roman" pitchFamily="18" charset="0"/>
              </a:endParaRPr>
            </a:p>
          </p:txBody>
        </p:sp>
        <p:sp>
          <p:nvSpPr>
            <p:cNvPr id="569353" name="Text Box 9"/>
            <p:cNvSpPr txBox="1">
              <a:spLocks noChangeArrowheads="1"/>
            </p:cNvSpPr>
            <p:nvPr/>
          </p:nvSpPr>
          <p:spPr bwMode="auto">
            <a:xfrm>
              <a:off x="442913" y="1920829"/>
              <a:ext cx="4318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2400" b="1" i="1" dirty="0">
                  <a:solidFill>
                    <a:srgbClr val="3333CC"/>
                  </a:solidFill>
                  <a:latin typeface="Calibri" panose="020F0502020204030204" pitchFamily="34" charset="0"/>
                </a:rPr>
                <a:t>s</a:t>
              </a:r>
            </a:p>
          </p:txBody>
        </p:sp>
        <p:sp>
          <p:nvSpPr>
            <p:cNvPr id="569354" name="Line 10"/>
            <p:cNvSpPr>
              <a:spLocks noChangeShapeType="1"/>
            </p:cNvSpPr>
            <p:nvPr/>
          </p:nvSpPr>
          <p:spPr bwMode="auto">
            <a:xfrm flipH="1" flipV="1">
              <a:off x="36513" y="1544592"/>
              <a:ext cx="215900" cy="50323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569355" name="Text Box 11"/>
            <p:cNvSpPr txBox="1">
              <a:spLocks noChangeArrowheads="1"/>
            </p:cNvSpPr>
            <p:nvPr/>
          </p:nvSpPr>
          <p:spPr bwMode="auto">
            <a:xfrm>
              <a:off x="238125" y="1460454"/>
              <a:ext cx="4318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2400" b="1" i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x</a:t>
              </a:r>
            </a:p>
          </p:txBody>
        </p:sp>
        <p:sp>
          <p:nvSpPr>
            <p:cNvPr id="20" name="Line 10"/>
            <p:cNvSpPr>
              <a:spLocks noChangeShapeType="1"/>
            </p:cNvSpPr>
            <p:nvPr/>
          </p:nvSpPr>
          <p:spPr bwMode="auto">
            <a:xfrm flipV="1">
              <a:off x="190499" y="1798907"/>
              <a:ext cx="528639" cy="23220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5"/>
              <p:cNvSpPr txBox="1">
                <a:spLocks noChangeArrowheads="1"/>
              </p:cNvSpPr>
              <p:nvPr/>
            </p:nvSpPr>
            <p:spPr bwMode="auto">
              <a:xfrm>
                <a:off x="1082330" y="1096671"/>
                <a:ext cx="5626796" cy="15246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de-DE" sz="15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altLang="de-DE" sz="15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  <m:r>
                        <a:rPr lang="de-DE" altLang="de-DE" sz="1500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altLang="de-DE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altLang="de-DE" sz="1500" b="1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altLang="de-DE" sz="15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sz="15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de-DE" altLang="de-DE" sz="1500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sz="15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sz="15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de-DE" altLang="de-DE" sz="15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sz="1500" b="1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𝒍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sz="1500" b="1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𝜹</m:t>
                                </m:r>
                              </m:e>
                            </m:mr>
                          </m:m>
                        </m:e>
                      </m:d>
                      <m:r>
                        <a:rPr lang="de-DE" altLang="de-DE" sz="1500" i="1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alt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altLang="de-DE" sz="15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hori</m:t>
                                </m:r>
                                <m:r>
                                  <a:rPr lang="de-DE" altLang="de-DE" sz="1500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.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spatial</m:t>
                                </m:r>
                                <m:r>
                                  <a:rPr lang="de-DE" altLang="de-DE" sz="1500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deviation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horizontal</m:t>
                                </m:r>
                                <m:r>
                                  <a:rPr lang="de-DE" altLang="de-DE" sz="1500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divergence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vert</m:t>
                                </m:r>
                                <m:r>
                                  <a:rPr lang="de-DE" altLang="de-DE" sz="1500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sz="1500" b="0" i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spatial</m:t>
                                </m:r>
                                <m:r>
                                  <a:rPr lang="de-DE" altLang="de-DE" sz="1500" b="0" i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sz="1500" b="0" i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deviation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vertical</m:t>
                                </m:r>
                                <m:r>
                                  <a:rPr lang="de-DE" altLang="de-DE" sz="1500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divergence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long</m:t>
                                </m:r>
                                <m:r>
                                  <a:rPr lang="de-DE" altLang="de-DE" sz="1500" b="0" i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.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deviation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momentum</m:t>
                                </m:r>
                                <m:r>
                                  <a:rPr lang="de-DE" altLang="de-DE" sz="1500" b="0" i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deviation</m:t>
                                </m:r>
                                <m:r>
                                  <a:rPr lang="de-DE" altLang="de-DE" sz="1500" b="0" i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de-DE" altLang="de-DE" sz="1500" b="0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de-DE" altLang="de-DE" sz="1500" b="0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de-DE" altLang="de-DE" sz="1500" b="0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de-DE" altLang="de-DE" sz="1500" b="0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mr>
                          </m:m>
                        </m:e>
                      </m:d>
                      <m:r>
                        <a:rPr lang="de-DE" altLang="de-DE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de-DE" altLang="de-DE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altLang="de-DE" sz="15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de-DE" altLang="de-DE" sz="15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  <m:r>
                                  <a:rPr lang="de-DE" altLang="de-DE" sz="15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sz="15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mrad</m:t>
                                </m:r>
                                <m:r>
                                  <a:rPr lang="de-DE" altLang="de-DE" sz="15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sz="15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  <m:r>
                                  <a:rPr lang="de-DE" altLang="de-DE" sz="15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sz="15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mrad</m:t>
                                </m:r>
                                <m:r>
                                  <a:rPr lang="de-DE" altLang="de-DE" sz="15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altLang="de-DE" sz="1500" b="0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de-DE" altLang="de-DE" sz="1500" b="0" i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  <m:r>
                                  <a:rPr lang="de-DE" altLang="de-DE" sz="1500" b="0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de-DE" altLang="de-DE" sz="1500" i="1" smtClean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altLang="de-DE" sz="1500" b="0" i="0" smtClean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[10</m:t>
                                    </m:r>
                                  </m:e>
                                  <m:sup>
                                    <m:r>
                                      <a:rPr lang="de-DE" altLang="de-DE" sz="1500" b="0" i="0" smtClean="0">
                                        <a:solidFill>
                                          <a:srgbClr val="0000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  <m:r>
                                  <a:rPr lang="de-DE" altLang="de-DE" sz="1500" b="0" i="1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altLang="de-DE" sz="15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2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2330" y="1096671"/>
                <a:ext cx="5626796" cy="152464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198966" y="1068957"/>
            <a:ext cx="1528233" cy="697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Basis vector</a:t>
            </a:r>
          </a:p>
          <a:p>
            <a:pPr algn="l">
              <a:spcBef>
                <a:spcPts val="4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for trajectory: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 Box 14"/>
              <p:cNvSpPr txBox="1">
                <a:spLocks noChangeArrowheads="1"/>
              </p:cNvSpPr>
              <p:nvPr/>
            </p:nvSpPr>
            <p:spPr bwMode="auto">
              <a:xfrm>
                <a:off x="141567" y="2619073"/>
                <a:ext cx="5228309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ts val="400"/>
                  </a:spcBef>
                </a:pPr>
                <a:r>
                  <a:rPr lang="en-US" dirty="0">
                    <a:latin typeface="Calibri" panose="020F0502020204030204" pitchFamily="34" charset="0"/>
                  </a:rPr>
                  <a:t>Transformation of trajectory: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1" i="0" smtClean="0">
                        <a:latin typeface="Cambria Math" panose="02040503050406030204" pitchFamily="18" charset="0"/>
                      </a:rPr>
                      <m:t>𝐑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24" name="Text 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1567" y="2619073"/>
                <a:ext cx="5228309" cy="369332"/>
              </a:xfrm>
              <a:prstGeom prst="rect">
                <a:avLst/>
              </a:prstGeom>
              <a:blipFill>
                <a:blip r:embed="rId7"/>
                <a:stretch>
                  <a:fillRect l="-932" t="-23333" b="-266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186005" y="2936342"/>
            <a:ext cx="1446174" cy="1302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Transfer </a:t>
            </a:r>
          </a:p>
          <a:p>
            <a:pPr algn="l">
              <a:spcBef>
                <a:spcPts val="4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matrix of a sector </a:t>
            </a:r>
          </a:p>
          <a:p>
            <a:pPr algn="l">
              <a:spcBef>
                <a:spcPts val="4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dipole:</a:t>
            </a:r>
          </a:p>
        </p:txBody>
      </p:sp>
    </p:spTree>
    <p:extLst>
      <p:ext uri="{BB962C8B-B14F-4D97-AF65-F5344CB8AC3E}">
        <p14:creationId xmlns:p14="http://schemas.microsoft.com/office/powerpoint/2010/main" val="9188054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9360" grpId="0"/>
      <p:bldP spid="19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Energy Spread by magnetic Spectrometer</a:t>
            </a:r>
          </a:p>
        </p:txBody>
      </p:sp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125413" y="1087383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30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82" y="1438078"/>
            <a:ext cx="5003093" cy="2585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014" name="Rectangle 5"/>
          <p:cNvSpPr>
            <a:spLocks noChangeArrowheads="1"/>
          </p:cNvSpPr>
          <p:nvPr/>
        </p:nvSpPr>
        <p:spPr bwMode="auto">
          <a:xfrm>
            <a:off x="171688" y="750284"/>
            <a:ext cx="8972312" cy="697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4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Transfer line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The mom. spread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 = </a:t>
            </a:r>
            <a:r>
              <a:rPr lang="el-GR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p/p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can be determined by a magnetic spectrometer:</a:t>
            </a:r>
          </a:p>
          <a:p>
            <a:pPr algn="l">
              <a:spcBef>
                <a:spcPts val="40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via dispersion, the momentum is shifted to a spatial distance.</a:t>
            </a:r>
          </a:p>
        </p:txBody>
      </p:sp>
      <p:sp>
        <p:nvSpPr>
          <p:cNvPr id="43015" name="Rectangle 6"/>
          <p:cNvSpPr>
            <a:spLocks noChangeArrowheads="1"/>
          </p:cNvSpPr>
          <p:nvPr/>
        </p:nvSpPr>
        <p:spPr bwMode="auto">
          <a:xfrm>
            <a:off x="208538" y="1517174"/>
            <a:ext cx="4491037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An appropriate optic must b e chosen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to separate the transverse and 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longitudinal parameters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387721" y="3152754"/>
            <a:ext cx="3846277" cy="939808"/>
            <a:chOff x="323528" y="5452673"/>
            <a:chExt cx="3846277" cy="939808"/>
          </a:xfrm>
        </p:grpSpPr>
        <p:cxnSp>
          <p:nvCxnSpPr>
            <p:cNvPr id="9" name="Gerade Verbindung 8"/>
            <p:cNvCxnSpPr/>
            <p:nvPr/>
          </p:nvCxnSpPr>
          <p:spPr bwMode="auto">
            <a:xfrm flipH="1" flipV="1">
              <a:off x="3182991" y="6209526"/>
              <a:ext cx="349742" cy="4809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" name="Textfeld 9"/>
            <p:cNvSpPr txBox="1"/>
            <p:nvPr/>
          </p:nvSpPr>
          <p:spPr>
            <a:xfrm>
              <a:off x="2414077" y="6069316"/>
              <a:ext cx="757645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LINAC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1106113" y="6064139"/>
              <a:ext cx="757645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RFQ</a:t>
              </a:r>
            </a:p>
          </p:txBody>
        </p:sp>
        <p:cxnSp>
          <p:nvCxnSpPr>
            <p:cNvPr id="12" name="Gerade Verbindung 11"/>
            <p:cNvCxnSpPr/>
            <p:nvPr/>
          </p:nvCxnSpPr>
          <p:spPr bwMode="auto">
            <a:xfrm flipH="1" flipV="1">
              <a:off x="1853612" y="6202314"/>
              <a:ext cx="560465" cy="481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Rechteck 12"/>
            <p:cNvSpPr/>
            <p:nvPr/>
          </p:nvSpPr>
          <p:spPr bwMode="auto">
            <a:xfrm rot="19584570">
              <a:off x="3998676" y="5711741"/>
              <a:ext cx="171129" cy="260125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4" name="Gerade Verbindung 13"/>
            <p:cNvCxnSpPr/>
            <p:nvPr/>
          </p:nvCxnSpPr>
          <p:spPr bwMode="auto">
            <a:xfrm flipH="1" flipV="1">
              <a:off x="701973" y="6202314"/>
              <a:ext cx="404140" cy="481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Gerade Verbindung 14"/>
            <p:cNvCxnSpPr>
              <a:stCxn id="16" idx="2"/>
            </p:cNvCxnSpPr>
            <p:nvPr/>
          </p:nvCxnSpPr>
          <p:spPr bwMode="auto">
            <a:xfrm>
              <a:off x="693751" y="5775838"/>
              <a:ext cx="0" cy="431286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Textfeld 15"/>
            <p:cNvSpPr txBox="1"/>
            <p:nvPr/>
          </p:nvSpPr>
          <p:spPr>
            <a:xfrm>
              <a:off x="323528" y="5452673"/>
              <a:ext cx="740446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source</a:t>
              </a:r>
            </a:p>
          </p:txBody>
        </p:sp>
        <p:sp>
          <p:nvSpPr>
            <p:cNvPr id="3" name="Gleichschenkliges Dreieck 2"/>
            <p:cNvSpPr/>
            <p:nvPr/>
          </p:nvSpPr>
          <p:spPr bwMode="auto">
            <a:xfrm>
              <a:off x="3357862" y="6026260"/>
              <a:ext cx="394988" cy="300170"/>
            </a:xfrm>
            <a:prstGeom prst="triangle">
              <a:avLst/>
            </a:prstGeom>
            <a:noFill/>
            <a:ln w="34925" cap="flat" cmpd="sng" algn="ctr">
              <a:solidFill>
                <a:srgbClr val="D600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5" name="Gerade Verbindung 34"/>
            <p:cNvCxnSpPr/>
            <p:nvPr/>
          </p:nvCxnSpPr>
          <p:spPr bwMode="auto">
            <a:xfrm flipH="1">
              <a:off x="3532733" y="5856155"/>
              <a:ext cx="534442" cy="367049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Text Box 4"/>
            <p:cNvSpPr txBox="1">
              <a:spLocks noChangeArrowheads="1"/>
            </p:cNvSpPr>
            <p:nvPr/>
          </p:nvSpPr>
          <p:spPr bwMode="auto">
            <a:xfrm>
              <a:off x="2855505" y="5493301"/>
              <a:ext cx="126853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SEM-Grid</a:t>
              </a:r>
            </a:p>
          </p:txBody>
        </p:sp>
        <p:sp>
          <p:nvSpPr>
            <p:cNvPr id="39" name="Text Box 4"/>
            <p:cNvSpPr txBox="1">
              <a:spLocks noChangeArrowheads="1"/>
            </p:cNvSpPr>
            <p:nvPr/>
          </p:nvSpPr>
          <p:spPr bwMode="auto">
            <a:xfrm>
              <a:off x="3007905" y="5738124"/>
              <a:ext cx="99160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>
                  <a:solidFill>
                    <a:srgbClr val="D6009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dipole</a:t>
              </a:r>
            </a:p>
          </p:txBody>
        </p:sp>
      </p:grpSp>
      <p:cxnSp>
        <p:nvCxnSpPr>
          <p:cNvPr id="33" name="Gerade Verbindung 11"/>
          <p:cNvCxnSpPr/>
          <p:nvPr/>
        </p:nvCxnSpPr>
        <p:spPr bwMode="auto">
          <a:xfrm flipH="1" flipV="1">
            <a:off x="3627764" y="3909790"/>
            <a:ext cx="560465" cy="481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4350904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Longitudinal Emittance using tomographic Reconstruction</a:t>
            </a: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125413" y="1077556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3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0" y="745769"/>
            <a:ext cx="4294188" cy="505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8" name="Text Box 5"/>
          <p:cNvSpPr txBox="1">
            <a:spLocks noChangeArrowheads="1"/>
          </p:cNvSpPr>
          <p:nvPr/>
        </p:nvSpPr>
        <p:spPr bwMode="auto">
          <a:xfrm>
            <a:off x="4884738" y="1228369"/>
            <a:ext cx="15414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original object</a:t>
            </a:r>
          </a:p>
        </p:txBody>
      </p:sp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4672013" y="3596919"/>
            <a:ext cx="2143125" cy="651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Iterative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projection</a:t>
            </a:r>
          </a:p>
          <a:p>
            <a:pPr algn="l"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&amp; back-projection</a:t>
            </a:r>
          </a:p>
        </p:txBody>
      </p:sp>
      <p:sp>
        <p:nvSpPr>
          <p:cNvPr id="13320" name="Text Box 7"/>
          <p:cNvSpPr txBox="1">
            <a:spLocks noChangeArrowheads="1"/>
          </p:cNvSpPr>
          <p:nvPr/>
        </p:nvSpPr>
        <p:spPr bwMode="auto">
          <a:xfrm>
            <a:off x="7348538" y="3627081"/>
            <a:ext cx="1795462" cy="61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after sufficient </a:t>
            </a:r>
          </a:p>
          <a:p>
            <a:pPr algn="l">
              <a:lnSpc>
                <a:spcPct val="4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iterations</a:t>
            </a:r>
          </a:p>
        </p:txBody>
      </p:sp>
      <p:sp>
        <p:nvSpPr>
          <p:cNvPr id="13321" name="Text Box 8"/>
          <p:cNvSpPr txBox="1">
            <a:spLocks noChangeArrowheads="1"/>
          </p:cNvSpPr>
          <p:nvPr/>
        </p:nvSpPr>
        <p:spPr bwMode="auto">
          <a:xfrm>
            <a:off x="7812088" y="844194"/>
            <a:ext cx="1541462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de-DE" sz="2000" baseline="3000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back-</a:t>
            </a:r>
          </a:p>
          <a:p>
            <a:pPr algn="l">
              <a:lnSpc>
                <a:spcPct val="2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projection </a:t>
            </a:r>
          </a:p>
        </p:txBody>
      </p:sp>
      <p:sp>
        <p:nvSpPr>
          <p:cNvPr id="13322" name="Rectangle 9"/>
          <p:cNvSpPr>
            <a:spLocks noChangeArrowheads="1"/>
          </p:cNvSpPr>
          <p:nvPr/>
        </p:nvSpPr>
        <p:spPr bwMode="auto">
          <a:xfrm>
            <a:off x="190500" y="817206"/>
            <a:ext cx="4224338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Tomography is medical image method</a:t>
            </a:r>
          </a:p>
          <a:p>
            <a:pPr algn="l">
              <a:lnSpc>
                <a:spcPct val="50000"/>
              </a:lnSpc>
            </a:pP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Tomography: </a:t>
            </a:r>
          </a:p>
          <a:p>
            <a:pPr algn="l"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2-dim reconstruction of</a:t>
            </a:r>
          </a:p>
          <a:p>
            <a:pPr algn="l"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sufficient 1-dim projections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179388" y="4839931"/>
            <a:ext cx="4572000" cy="1295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Algebraic back projection: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Iterative process by redistributing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the 2-dim image and considering the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differences to the previous iteration step.</a:t>
            </a:r>
          </a:p>
        </p:txBody>
      </p:sp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5" r="49750" b="17522"/>
          <a:stretch>
            <a:fillRect/>
          </a:stretch>
        </p:blipFill>
        <p:spPr bwMode="auto">
          <a:xfrm>
            <a:off x="247650" y="2312631"/>
            <a:ext cx="3659188" cy="230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Longitudinal Emittance using tomographic Reconstruction</a:t>
            </a: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125413" y="1077556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3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0" y="745769"/>
            <a:ext cx="4294188" cy="505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8" name="Text Box 5"/>
          <p:cNvSpPr txBox="1">
            <a:spLocks noChangeArrowheads="1"/>
          </p:cNvSpPr>
          <p:nvPr/>
        </p:nvSpPr>
        <p:spPr bwMode="auto">
          <a:xfrm>
            <a:off x="4884738" y="1228369"/>
            <a:ext cx="15414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original object</a:t>
            </a:r>
          </a:p>
        </p:txBody>
      </p:sp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4672013" y="3596919"/>
            <a:ext cx="2143125" cy="651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Iterative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projection</a:t>
            </a:r>
          </a:p>
          <a:p>
            <a:pPr algn="l"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&amp; back-projection</a:t>
            </a:r>
          </a:p>
        </p:txBody>
      </p:sp>
      <p:sp>
        <p:nvSpPr>
          <p:cNvPr id="13320" name="Text Box 7"/>
          <p:cNvSpPr txBox="1">
            <a:spLocks noChangeArrowheads="1"/>
          </p:cNvSpPr>
          <p:nvPr/>
        </p:nvSpPr>
        <p:spPr bwMode="auto">
          <a:xfrm>
            <a:off x="7348538" y="3627081"/>
            <a:ext cx="1795462" cy="61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after sufficient </a:t>
            </a:r>
          </a:p>
          <a:p>
            <a:pPr algn="l">
              <a:lnSpc>
                <a:spcPct val="4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iterations</a:t>
            </a:r>
          </a:p>
        </p:txBody>
      </p:sp>
      <p:sp>
        <p:nvSpPr>
          <p:cNvPr id="13321" name="Text Box 8"/>
          <p:cNvSpPr txBox="1">
            <a:spLocks noChangeArrowheads="1"/>
          </p:cNvSpPr>
          <p:nvPr/>
        </p:nvSpPr>
        <p:spPr bwMode="auto">
          <a:xfrm>
            <a:off x="7812088" y="844194"/>
            <a:ext cx="1541462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de-DE" sz="2000" baseline="3000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back-</a:t>
            </a:r>
          </a:p>
          <a:p>
            <a:pPr algn="l">
              <a:lnSpc>
                <a:spcPct val="2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projection </a:t>
            </a:r>
          </a:p>
        </p:txBody>
      </p:sp>
      <p:sp>
        <p:nvSpPr>
          <p:cNvPr id="13322" name="Rectangle 9"/>
          <p:cNvSpPr>
            <a:spLocks noChangeArrowheads="1"/>
          </p:cNvSpPr>
          <p:nvPr/>
        </p:nvSpPr>
        <p:spPr bwMode="auto">
          <a:xfrm>
            <a:off x="190500" y="817206"/>
            <a:ext cx="4224338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Tomography is medical image method</a:t>
            </a:r>
          </a:p>
          <a:p>
            <a:pPr algn="l">
              <a:lnSpc>
                <a:spcPct val="50000"/>
              </a:lnSpc>
            </a:pP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Tomography: </a:t>
            </a:r>
          </a:p>
          <a:p>
            <a:pPr algn="l"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2-dim reconstruction of</a:t>
            </a:r>
          </a:p>
          <a:p>
            <a:pPr algn="l"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sufficient 1-dim projections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179388" y="4839931"/>
            <a:ext cx="4572000" cy="1295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Algebraic back projection: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Iterative process by redistributing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the 2-dim image and considering the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differences to the previous iteration step.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86763" y="2077576"/>
            <a:ext cx="4224338" cy="994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Application at accelerators: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Longitudinal emittance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evolution in synchrotrons.</a:t>
            </a: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03200" y="3068587"/>
            <a:ext cx="4572000" cy="1607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observation: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Each revolution, 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the bunch shape changes a bit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due to synchrotron oscillations.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Fulfilled condition: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synch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&lt;&lt;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rev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292961391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 of tomographic Reconstruction at a Synchrotron I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125413" y="1067719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1437607"/>
            <a:ext cx="3532188" cy="3805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1420144"/>
            <a:ext cx="3695700" cy="382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8" name="Rectangle 7"/>
          <p:cNvSpPr>
            <a:spLocks noChangeArrowheads="1"/>
          </p:cNvSpPr>
          <p:nvPr/>
        </p:nvSpPr>
        <p:spPr bwMode="auto">
          <a:xfrm>
            <a:off x="249238" y="5392069"/>
            <a:ext cx="80914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Typical bucket filling. Important knowledge for bunch ’gymnastics’.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82575" y="729280"/>
            <a:ext cx="8432800" cy="672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Bunches from 500 turns at the CERN PS and the phase space for the first time slice,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measured with a wall current monitor: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 of tomographic Reconstruction at a Synchrotron II</a:t>
            </a:r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125413" y="1057892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282575" y="729280"/>
            <a:ext cx="8432800" cy="672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Bunches from 500 turns at the CERN PS and the phase space for the first time slice,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measured with a wall current monitor:</a:t>
            </a:r>
          </a:p>
        </p:txBody>
      </p:sp>
      <p:pic>
        <p:nvPicPr>
          <p:cNvPr id="1639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1411905"/>
            <a:ext cx="3630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963" y="1421430"/>
            <a:ext cx="3521075" cy="381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2" name="Rectangle 10"/>
          <p:cNvSpPr>
            <a:spLocks noChangeArrowheads="1"/>
          </p:cNvSpPr>
          <p:nvPr/>
        </p:nvSpPr>
        <p:spPr bwMode="auto">
          <a:xfrm>
            <a:off x="292100" y="5337792"/>
            <a:ext cx="84201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>
                <a:solidFill>
                  <a:srgbClr val="CC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Mismatched bunch shown oscillations and filamentation due to ‘bunch-rotation’.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203200" y="-20411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b="1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6108700" y="419644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sz="1600" baseline="300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95535" y="927120"/>
            <a:ext cx="8550275" cy="3114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longitudinal parameter: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Definition of longitudinal phase space     </a:t>
            </a: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Proton LINAC: Determination of mean energy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Determination of longitudinal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emittance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Bunch length measurement for non-relativistic beams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Bunch length measurement for relativistic beams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length from beam deflection by </a:t>
            </a:r>
            <a:r>
              <a:rPr lang="en-US" sz="2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cavity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Summary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08063" y="4118424"/>
            <a:ext cx="8570664" cy="1504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Longitudinal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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transverse correspondences:</a:t>
            </a:r>
          </a:p>
          <a:p>
            <a:pPr algn="l">
              <a:lnSpc>
                <a:spcPct val="70000"/>
              </a:lnSpc>
              <a:spcBef>
                <a:spcPts val="7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position relative to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	     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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transverse center-of-mass</a:t>
            </a:r>
          </a:p>
          <a:p>
            <a:pPr algn="l">
              <a:lnSpc>
                <a:spcPct val="70000"/>
              </a:lnSpc>
              <a:spcBef>
                <a:spcPts val="7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bunch structure in time 	     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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transverse profile in horizontal and vertical direction</a:t>
            </a:r>
          </a:p>
          <a:p>
            <a:pPr algn="l">
              <a:lnSpc>
                <a:spcPct val="70000"/>
              </a:lnSpc>
              <a:spcBef>
                <a:spcPts val="7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momentum or energy spread 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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transverse divergence</a:t>
            </a:r>
          </a:p>
          <a:p>
            <a:pPr algn="l">
              <a:lnSpc>
                <a:spcPct val="70000"/>
              </a:lnSpc>
              <a:spcBef>
                <a:spcPts val="7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longitudinal emittance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	       transverse emittance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     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longitudinal Parameters</a:t>
            </a:r>
          </a:p>
        </p:txBody>
      </p:sp>
    </p:spTree>
    <p:extLst>
      <p:ext uri="{BB962C8B-B14F-4D97-AF65-F5344CB8AC3E}">
        <p14:creationId xmlns:p14="http://schemas.microsoft.com/office/powerpoint/2010/main" val="34779905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longitudinal Mismatch, long. Emittance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26657" y="3429000"/>
            <a:ext cx="7819886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6.5: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Assume an injection from a proton LINAC to a synchrotron. </a:t>
            </a:r>
          </a:p>
          <a:p>
            <a:pPr algn="l">
              <a:spcBef>
                <a:spcPts val="400"/>
              </a:spcBef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What happens if injection energy is </a:t>
            </a: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not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correct?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(i.e. the particles’ revolution frequency differs from the acc. frequency)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particles perform coherent synchrotron oscillations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particles perform </a:t>
            </a:r>
            <a:r>
              <a:rPr lang="en-GB" altLang="de-DE" sz="1600" b="1" u="sng"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coherent synchrotron oscillations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tune is changed significantly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Nothing, as long as the particles stay within the longitudinal acceptance  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5626100" y="3432095"/>
            <a:ext cx="3619500" cy="588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</a:pPr>
            <a:r>
              <a:rPr lang="en-US" altLang="de-DE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sz="2400" b="1" i="1" baseline="-25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</a:t>
            </a: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shift by 0.2% of nominal value</a:t>
            </a:r>
          </a:p>
          <a:p>
            <a:pPr algn="l" eaLnBrk="1" hangingPunct="1">
              <a:spcBef>
                <a:spcPts val="200"/>
              </a:spcBef>
            </a:pP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 Coherent </a:t>
            </a:r>
            <a:r>
              <a:rPr lang="en-US" altLang="de-DE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longi</a:t>
            </a: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. oscillation</a:t>
            </a:r>
          </a:p>
        </p:txBody>
      </p:sp>
      <p:pic>
        <p:nvPicPr>
          <p:cNvPr id="7" name="Picture 6" descr="damerau_AccelerationStartOneCavitySmall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899" y="4010763"/>
            <a:ext cx="2700745" cy="26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33557" y="831347"/>
            <a:ext cx="7819886" cy="2195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6.4: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Assume a LINAC facility.</a:t>
            </a:r>
          </a:p>
          <a:p>
            <a:pPr algn="l">
              <a:spcBef>
                <a:spcPts val="400"/>
              </a:spcBef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bunch length variation by a </a:t>
            </a:r>
            <a:r>
              <a:rPr lang="en-GB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buncher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followed by a bunch shape measurement corresponds to an transverse emittance measurement of type </a:t>
            </a:r>
          </a:p>
          <a:p>
            <a:pPr marL="342900" indent="-342900" algn="l">
              <a:spcBef>
                <a:spcPts val="4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Quadrupole variation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Three grid method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Slit-grid method</a:t>
            </a:r>
          </a:p>
        </p:txBody>
      </p:sp>
      <p:sp>
        <p:nvSpPr>
          <p:cNvPr id="10" name="Textfeld 9">
            <a:hlinkClick r:id="" action="ppaction://noaction"/>
            <a:extLst>
              <a:ext uri="{FF2B5EF4-FFF2-40B4-BE49-F238E27FC236}">
                <a16:creationId xmlns:a16="http://schemas.microsoft.com/office/drawing/2014/main" id="{EAA65528-A305-4266-8624-851D130A0583}"/>
              </a:ext>
            </a:extLst>
          </p:cNvPr>
          <p:cNvSpPr txBox="1"/>
          <p:nvPr/>
        </p:nvSpPr>
        <p:spPr>
          <a:xfrm>
            <a:off x="2499898" y="6453336"/>
            <a:ext cx="1908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33CC"/>
                </a:solidFill>
                <a:sym typeface="Symbol"/>
                <a:hlinkClick r:id="rId4" action="ppaction://hlinksldjump"/>
              </a:rPr>
              <a:t> </a:t>
            </a:r>
            <a:r>
              <a:rPr lang="en-US" b="1" dirty="0">
                <a:solidFill>
                  <a:srgbClr val="3333CC"/>
                </a:solidFill>
                <a:hlinkClick r:id="rId4" action="ppaction://hlinksldjump"/>
              </a:rPr>
              <a:t>Streak camera</a:t>
            </a:r>
            <a:endParaRPr lang="en-US" b="1" dirty="0">
              <a:solidFill>
                <a:srgbClr val="3333CC"/>
              </a:solidFill>
            </a:endParaRP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8ADB18D5-41E8-42D5-B480-5C075792481B}"/>
              </a:ext>
            </a:extLst>
          </p:cNvPr>
          <p:cNvGrpSpPr/>
          <p:nvPr/>
        </p:nvGrpSpPr>
        <p:grpSpPr>
          <a:xfrm>
            <a:off x="7276522" y="872134"/>
            <a:ext cx="1969078" cy="2271741"/>
            <a:chOff x="7055179" y="3633650"/>
            <a:chExt cx="1969078" cy="2271741"/>
          </a:xfrm>
        </p:grpSpPr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4FD3A2CD-A3CF-4702-98A6-388A4EB927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77734" y="3633650"/>
              <a:ext cx="1531937" cy="1531937"/>
            </a:xfrm>
            <a:prstGeom prst="rect">
              <a:avLst/>
            </a:prstGeom>
          </p:spPr>
        </p:pic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77C700C8-836C-4999-9342-0BD4D2877B54}"/>
                </a:ext>
              </a:extLst>
            </p:cNvPr>
            <p:cNvSpPr txBox="1"/>
            <p:nvPr/>
          </p:nvSpPr>
          <p:spPr>
            <a:xfrm>
              <a:off x="7055179" y="5207764"/>
              <a:ext cx="1969078" cy="69762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  <a:hlinkClick r:id="rId6"/>
                </a:rPr>
                <a:t>www.menti.com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400"/>
                </a:spcBef>
              </a:pPr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code: </a:t>
              </a:r>
              <a:r>
                <a:rPr lang="en-GB" sz="1800" dirty="0">
                  <a:latin typeface="+mj-lt"/>
                </a:rPr>
                <a:t>1208 6026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77891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323850" y="1484313"/>
            <a:ext cx="8550275" cy="471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Definition of longitudinal phase space 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Proton LINAC: Determination of mean energy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used for alignment of cavities phase and amplitude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Determination of longitudinal emittance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LINAC: variation of bunch length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Synchrotron: Topographic reconstruction  </a:t>
            </a:r>
            <a:endParaRPr lang="en-US" altLang="de-DE" sz="2000" b="1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Bunch length measurement for non-relativistic beams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Determination of particle arrival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Bunch length measurement for relativistic beams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GB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length from beam deflection by </a:t>
            </a:r>
            <a:r>
              <a:rPr lang="en-GB" alt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GB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cavity</a:t>
            </a:r>
            <a:endParaRPr lang="en-US" altLang="de-DE" sz="20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Summary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6"/>
          <p:cNvPicPr>
            <a:picLocks noChangeAspect="1" noChangeArrowheads="1"/>
          </p:cNvPicPr>
          <p:nvPr/>
        </p:nvPicPr>
        <p:blipFill>
          <a:blip r:embed="rId3" cstate="print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205" y="3505504"/>
            <a:ext cx="3130550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386762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Structure at low </a:t>
            </a:r>
            <a:r>
              <a:rPr lang="en-US" altLang="de-DE" sz="2200" b="1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2200" b="1" i="1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Not possible with Pick-Ups</a:t>
            </a:r>
          </a:p>
        </p:txBody>
      </p:sp>
      <p:sp>
        <p:nvSpPr>
          <p:cNvPr id="20486" name="Rectangle 7"/>
          <p:cNvSpPr>
            <a:spLocks noChangeArrowheads="1"/>
          </p:cNvSpPr>
          <p:nvPr/>
        </p:nvSpPr>
        <p:spPr bwMode="auto">
          <a:xfrm>
            <a:off x="0" y="679754"/>
            <a:ext cx="4976813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Pick-ups are used for:</a:t>
            </a:r>
          </a:p>
          <a:p>
            <a:pPr algn="l">
              <a:lnSpc>
                <a:spcPct val="4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precise for bunch-center relative to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4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course image of bunch shape</a:t>
            </a:r>
          </a:p>
          <a:p>
            <a:pPr algn="l">
              <a:lnSpc>
                <a:spcPct val="40000"/>
              </a:lnSpc>
            </a:pPr>
            <a:r>
              <a:rPr lang="en-US" altLang="de-DE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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&lt;&lt; 1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long.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-field significantly modified:</a:t>
            </a:r>
          </a:p>
        </p:txBody>
      </p:sp>
      <p:sp>
        <p:nvSpPr>
          <p:cNvPr id="304136" name="Rectangle 8"/>
          <p:cNvSpPr>
            <a:spLocks noChangeArrowheads="1"/>
          </p:cNvSpPr>
          <p:nvPr/>
        </p:nvSpPr>
        <p:spPr bwMode="auto">
          <a:xfrm>
            <a:off x="4265613" y="789292"/>
            <a:ext cx="4572000" cy="66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: Comparison pick-up – particle counter:</a:t>
            </a:r>
          </a:p>
          <a:p>
            <a:pPr algn="l">
              <a:lnSpc>
                <a:spcPct val="70000"/>
              </a:lnSpc>
            </a:pPr>
            <a:r>
              <a:rPr lang="en-US" altLang="de-DE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beam of 1.4 MeV/u (</a:t>
            </a:r>
            <a:r>
              <a:rPr lang="en-US" altLang="de-DE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= 5.5%) , </a:t>
            </a:r>
            <a:r>
              <a:rPr lang="en-US" altLang="de-DE" sz="17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sz="17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sz="1700" b="1" i="1" dirty="0">
                <a:latin typeface="Calibri" panose="020F0502020204030204" pitchFamily="34" charset="0"/>
                <a:cs typeface="Calibri" panose="020F0502020204030204" pitchFamily="34" charset="0"/>
              </a:rPr>
              <a:t> =</a:t>
            </a:r>
            <a:r>
              <a:rPr lang="en-US" altLang="de-DE" sz="1700" dirty="0">
                <a:latin typeface="Calibri" panose="020F0502020204030204" pitchFamily="34" charset="0"/>
                <a:cs typeface="Calibri" panose="020F0502020204030204" pitchFamily="34" charset="0"/>
              </a:rPr>
              <a:t> 108 MHz</a:t>
            </a:r>
          </a:p>
        </p:txBody>
      </p:sp>
      <p:sp>
        <p:nvSpPr>
          <p:cNvPr id="304137" name="Rectangle 9"/>
          <p:cNvSpPr>
            <a:spLocks noChangeArrowheads="1"/>
          </p:cNvSpPr>
          <p:nvPr/>
        </p:nvSpPr>
        <p:spPr bwMode="auto">
          <a:xfrm>
            <a:off x="5330825" y="5085995"/>
            <a:ext cx="3506788" cy="693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pick-up signal is insensitive 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bunch ’fine-structure’</a:t>
            </a:r>
          </a:p>
        </p:txBody>
      </p:sp>
      <p:sp>
        <p:nvSpPr>
          <p:cNvPr id="20489" name="Text Box 10"/>
          <p:cNvSpPr txBox="1">
            <a:spLocks noChangeArrowheads="1"/>
          </p:cNvSpPr>
          <p:nvPr/>
        </p:nvSpPr>
        <p:spPr bwMode="auto">
          <a:xfrm>
            <a:off x="698500" y="3532492"/>
            <a:ext cx="7397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>
                <a:solidFill>
                  <a:srgbClr val="00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ampl</a:t>
            </a:r>
            <a:r>
              <a:rPr lang="en-US" altLang="de-DE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grpSp>
        <p:nvGrpSpPr>
          <p:cNvPr id="20490" name="Gruppieren 3"/>
          <p:cNvGrpSpPr>
            <a:grpSpLocks/>
          </p:cNvGrpSpPr>
          <p:nvPr/>
        </p:nvGrpSpPr>
        <p:grpSpPr bwMode="auto">
          <a:xfrm>
            <a:off x="2052638" y="2038654"/>
            <a:ext cx="2532062" cy="1515489"/>
            <a:chOff x="2053145" y="2333109"/>
            <a:chExt cx="2531555" cy="1516043"/>
          </a:xfrm>
        </p:grpSpPr>
        <p:grpSp>
          <p:nvGrpSpPr>
            <p:cNvPr id="20492" name="Group 24"/>
            <p:cNvGrpSpPr>
              <a:grpSpLocks/>
            </p:cNvGrpSpPr>
            <p:nvPr/>
          </p:nvGrpSpPr>
          <p:grpSpPr bwMode="auto">
            <a:xfrm>
              <a:off x="2309813" y="2413000"/>
              <a:ext cx="2274887" cy="1331913"/>
              <a:chOff x="1471" y="1480"/>
              <a:chExt cx="1457" cy="879"/>
            </a:xfrm>
          </p:grpSpPr>
          <p:pic>
            <p:nvPicPr>
              <p:cNvPr id="20497" name="Picture 22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DFDFD"/>
                  </a:clrFrom>
                  <a:clrTo>
                    <a:srgbClr val="FDFDF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1610"/>
              <a:stretch>
                <a:fillRect/>
              </a:stretch>
            </p:blipFill>
            <p:spPr bwMode="auto">
              <a:xfrm>
                <a:off x="1471" y="1480"/>
                <a:ext cx="1457" cy="8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0498" name="Oval 23"/>
              <p:cNvSpPr>
                <a:spLocks noChangeArrowheads="1"/>
              </p:cNvSpPr>
              <p:nvPr/>
            </p:nvSpPr>
            <p:spPr bwMode="auto">
              <a:xfrm>
                <a:off x="2136" y="2074"/>
                <a:ext cx="61" cy="6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de-DE" alt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0493" name="Textfeld 14"/>
            <p:cNvSpPr txBox="1">
              <a:spLocks noChangeArrowheads="1"/>
            </p:cNvSpPr>
            <p:nvPr/>
          </p:nvSpPr>
          <p:spPr bwMode="auto">
            <a:xfrm>
              <a:off x="2053145" y="3352838"/>
              <a:ext cx="39071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>
                  <a:latin typeface="Calibri" panose="020F0502020204030204" pitchFamily="34" charset="0"/>
                  <a:cs typeface="Calibri" panose="020F0502020204030204" pitchFamily="34" charset="0"/>
                  <a:sym typeface="Symbol" pitchFamily="18" charset="2"/>
                </a:rPr>
                <a:t>R</a:t>
              </a:r>
              <a:endParaRPr lang="en-US" alt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494" name="Rechteck 2"/>
            <p:cNvSpPr>
              <a:spLocks noChangeArrowheads="1"/>
            </p:cNvSpPr>
            <p:nvPr/>
          </p:nvSpPr>
          <p:spPr bwMode="auto">
            <a:xfrm>
              <a:off x="2443860" y="3479685"/>
              <a:ext cx="75912" cy="3694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495" name="Rechteck 16"/>
            <p:cNvSpPr>
              <a:spLocks noChangeArrowheads="1"/>
            </p:cNvSpPr>
            <p:nvPr/>
          </p:nvSpPr>
          <p:spPr bwMode="auto">
            <a:xfrm>
              <a:off x="3401978" y="2413000"/>
              <a:ext cx="359062" cy="3694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496" name="Textfeld 1"/>
            <p:cNvSpPr txBox="1">
              <a:spLocks noChangeArrowheads="1"/>
            </p:cNvSpPr>
            <p:nvPr/>
          </p:nvSpPr>
          <p:spPr bwMode="auto">
            <a:xfrm>
              <a:off x="3113894" y="2333109"/>
              <a:ext cx="101124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dirty="0">
                  <a:latin typeface="Calibri" panose="020F0502020204030204" pitchFamily="34" charset="0"/>
                  <a:cs typeface="Calibri" panose="020F0502020204030204" pitchFamily="34" charset="0"/>
                  <a:sym typeface="Symbol" pitchFamily="18" charset="2"/>
                </a:rPr>
                <a:t>  R / </a:t>
              </a:r>
              <a:endParaRPr lang="en-US" altLang="de-DE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0491" name="Picture 14"/>
          <p:cNvPicPr>
            <a:picLocks noChangeAspect="1" noChangeArrowheads="1"/>
          </p:cNvPicPr>
          <p:nvPr/>
        </p:nvPicPr>
        <p:blipFill>
          <a:blip r:embed="rId5" cstate="print">
            <a:lum bright="-20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" y="2189467"/>
            <a:ext cx="1747838" cy="14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uppieren 3"/>
          <p:cNvGrpSpPr/>
          <p:nvPr/>
        </p:nvGrpSpPr>
        <p:grpSpPr>
          <a:xfrm>
            <a:off x="4912000" y="1492634"/>
            <a:ext cx="3820756" cy="3323067"/>
            <a:chOff x="4912000" y="1787605"/>
            <a:chExt cx="3820756" cy="3323067"/>
          </a:xfrm>
        </p:grpSpPr>
        <p:pic>
          <p:nvPicPr>
            <p:cNvPr id="47109" name="Picture 5" descr="F:\Forck SDPC107_20180629\Bunch Shape Monitor\INR BSM\Beam time\Ar July2017\Plot comparison BSM FCT BPM\BSM-trafo-pickup comparison_corr.emf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09" t="16589" r="32496" b="22270"/>
            <a:stretch/>
          </p:blipFill>
          <p:spPr bwMode="auto">
            <a:xfrm>
              <a:off x="4912000" y="1787605"/>
              <a:ext cx="3820756" cy="29060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" name="Gerade Verbindung mit Pfeil 2"/>
            <p:cNvCxnSpPr/>
            <p:nvPr/>
          </p:nvCxnSpPr>
          <p:spPr bwMode="auto">
            <a:xfrm>
              <a:off x="5637459" y="4714353"/>
              <a:ext cx="289352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6290811" y="4756729"/>
              <a:ext cx="1618347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7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1/ </a:t>
              </a:r>
              <a:r>
                <a:rPr lang="en-US" altLang="de-DE" sz="1700" b="1" i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altLang="de-DE" sz="1700" b="1" i="1" baseline="-25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rf</a:t>
              </a:r>
              <a:r>
                <a:rPr lang="en-US" altLang="de-DE" sz="1700" b="1" i="1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  </a:t>
              </a:r>
              <a:r>
                <a:rPr lang="en-US" altLang="de-DE" sz="17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= </a:t>
              </a:r>
              <a:r>
                <a:rPr lang="en-US" altLang="de-DE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9.2 ns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6" grpId="0"/>
      <p:bldP spid="3041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1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Low Velocity Effect: General Consideration </a:t>
            </a:r>
          </a:p>
        </p:txBody>
      </p:sp>
      <p:sp>
        <p:nvSpPr>
          <p:cNvPr id="21508" name="Text Box 14"/>
          <p:cNvSpPr txBox="1">
            <a:spLocks noChangeArrowheads="1"/>
          </p:cNvSpPr>
          <p:nvPr/>
        </p:nvSpPr>
        <p:spPr bwMode="auto">
          <a:xfrm>
            <a:off x="125413" y="1077553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509" name="Text Box 15"/>
          <p:cNvSpPr txBox="1">
            <a:spLocks noChangeArrowheads="1"/>
          </p:cNvSpPr>
          <p:nvPr/>
        </p:nvSpPr>
        <p:spPr bwMode="auto">
          <a:xfrm>
            <a:off x="279400" y="817203"/>
            <a:ext cx="8509000" cy="6909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Lorentz transformation of single point-like charge: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Lorentz boost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and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transformation of time:</a:t>
            </a:r>
            <a:r>
              <a:rPr lang="en-US" altLang="de-DE" sz="20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</a:t>
            </a:r>
          </a:p>
        </p:txBody>
      </p:sp>
      <p:graphicFrame>
        <p:nvGraphicFramePr>
          <p:cNvPr id="21510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379266"/>
              </p:ext>
            </p:extLst>
          </p:nvPr>
        </p:nvGraphicFramePr>
        <p:xfrm>
          <a:off x="4856163" y="1061678"/>
          <a:ext cx="3795713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0" name="Equation" r:id="rId4" imgW="1777229" imgH="215806" progId="Equation.3">
                  <p:embed/>
                </p:oleObj>
              </mc:Choice>
              <mc:Fallback>
                <p:oleObj name="Equation" r:id="rId4" imgW="1777229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6163" y="1061678"/>
                        <a:ext cx="3795713" cy="461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107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0293335"/>
              </p:ext>
            </p:extLst>
          </p:nvPr>
        </p:nvGraphicFramePr>
        <p:xfrm>
          <a:off x="304800" y="1907816"/>
          <a:ext cx="4002088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1" name="Equation" r:id="rId6" imgW="1993900" imgH="482600" progId="Equation.3">
                  <p:embed/>
                </p:oleObj>
              </mc:Choice>
              <mc:Fallback>
                <p:oleObj name="Equation" r:id="rId6" imgW="19939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907816"/>
                        <a:ext cx="4002088" cy="969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1078" name="Text Box 22"/>
          <p:cNvSpPr txBox="1">
            <a:spLocks noChangeArrowheads="1"/>
          </p:cNvSpPr>
          <p:nvPr/>
        </p:nvSpPr>
        <p:spPr bwMode="auto">
          <a:xfrm>
            <a:off x="138113" y="1645878"/>
            <a:ext cx="4376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Trans. </a:t>
            </a:r>
            <a:r>
              <a:rPr lang="en-US" altLang="de-DE" sz="2000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2200" b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</a:t>
            </a:r>
            <a:r>
              <a:rPr lang="en-US" altLang="de-DE" sz="2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.-frame of a point charge:</a:t>
            </a:r>
          </a:p>
        </p:txBody>
      </p:sp>
      <p:sp>
        <p:nvSpPr>
          <p:cNvPr id="301079" name="Text Box 23"/>
          <p:cNvSpPr txBox="1">
            <a:spLocks noChangeArrowheads="1"/>
          </p:cNvSpPr>
          <p:nvPr/>
        </p:nvSpPr>
        <p:spPr bwMode="auto">
          <a:xfrm>
            <a:off x="4856163" y="1642703"/>
            <a:ext cx="4287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Long.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2200" b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||</a:t>
            </a:r>
            <a:r>
              <a:rPr lang="en-US" altLang="de-DE" sz="22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lab.-frame of a point charge:</a:t>
            </a:r>
          </a:p>
        </p:txBody>
      </p:sp>
      <p:graphicFrame>
        <p:nvGraphicFramePr>
          <p:cNvPr id="301080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9861750"/>
              </p:ext>
            </p:extLst>
          </p:nvPr>
        </p:nvGraphicFramePr>
        <p:xfrm>
          <a:off x="4683125" y="2030053"/>
          <a:ext cx="4129088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2" name="Equation" r:id="rId8" imgW="2057400" imgH="482600" progId="Equation.3">
                  <p:embed/>
                </p:oleObj>
              </mc:Choice>
              <mc:Fallback>
                <p:oleObj name="Equation" r:id="rId8" imgW="20574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25" y="2030053"/>
                        <a:ext cx="4129088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560" name="Picture 56" descr="H:\JUAS 2015\bunch-efeld-trans-juas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72" y="3078731"/>
            <a:ext cx="3583845" cy="286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64" name="Picture 60" descr="H:\JUAS 2015\bunch-efeld-juas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673" y="3091088"/>
            <a:ext cx="3796963" cy="285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8388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078" grpId="0"/>
      <p:bldP spid="30107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8086725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Structure using secondary Electrons for low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2200" b="1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altLang="de-DE" sz="2200" b="1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Protons</a:t>
            </a: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227013" y="2306070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207963" y="742383"/>
            <a:ext cx="8507412" cy="76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Secondary e</a:t>
            </a:r>
            <a:r>
              <a:rPr lang="en-US" altLang="de-DE" sz="2400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liberated from a wire carrying the time information.</a:t>
            </a:r>
          </a:p>
          <a:p>
            <a:pPr algn="l">
              <a:lnSpc>
                <a:spcPct val="6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Bunch Shape Monitor (BSM)</a:t>
            </a:r>
          </a:p>
        </p:txBody>
      </p:sp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227013" y="1628208"/>
            <a:ext cx="6081712" cy="399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None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Working principle: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insertion of a 0.1 mm wire at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10 kV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emission of secondary e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within less than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secondary e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are accelerated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toward an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-deflector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-deflector as ’time-to-space’ converter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detector with a thin slit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slow shift of the phase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resolution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@ 280 MHz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Measurements are comparable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to that obtained with particle detectors.</a:t>
            </a:r>
          </a:p>
        </p:txBody>
      </p:sp>
      <p:pic>
        <p:nvPicPr>
          <p:cNvPr id="24583" name="Picture 10" descr="ostroumov-mo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050" y="1269433"/>
            <a:ext cx="5124450" cy="412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4" name="Text Box 11"/>
          <p:cNvSpPr txBox="1">
            <a:spLocks noChangeArrowheads="1"/>
          </p:cNvSpPr>
          <p:nvPr/>
        </p:nvSpPr>
        <p:spPr bwMode="auto">
          <a:xfrm>
            <a:off x="4457700" y="5547745"/>
            <a:ext cx="4106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>
                <a:latin typeface="Calibri" panose="020F0502020204030204" pitchFamily="34" charset="0"/>
                <a:cs typeface="Calibri" panose="020F0502020204030204" pitchFamily="34" charset="0"/>
              </a:rPr>
              <a:t>SEM: secondary electron multiplier</a:t>
            </a:r>
          </a:p>
        </p:txBody>
      </p:sp>
    </p:spTree>
    <p:extLst>
      <p:ext uri="{BB962C8B-B14F-4D97-AF65-F5344CB8AC3E}">
        <p14:creationId xmlns:p14="http://schemas.microsoft.com/office/powerpoint/2010/main" val="1062047663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Realization of Bunch Shape Monitor at CERN LINAC2</a:t>
            </a:r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125413" y="1067726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5605" name="Group 14"/>
          <p:cNvGrpSpPr>
            <a:grpSpLocks/>
          </p:cNvGrpSpPr>
          <p:nvPr/>
        </p:nvGrpSpPr>
        <p:grpSpPr bwMode="auto">
          <a:xfrm>
            <a:off x="33338" y="1726539"/>
            <a:ext cx="7470775" cy="3965575"/>
            <a:chOff x="432" y="1004"/>
            <a:chExt cx="4706" cy="2498"/>
          </a:xfrm>
        </p:grpSpPr>
        <p:pic>
          <p:nvPicPr>
            <p:cNvPr id="25608" name="Picture 4"/>
            <p:cNvPicPr>
              <a:picLocks noChangeAspect="1" noChangeArrowheads="1"/>
            </p:cNvPicPr>
            <p:nvPr/>
          </p:nvPicPr>
          <p:blipFill>
            <a:blip r:embed="rId3">
              <a:lum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1004"/>
              <a:ext cx="4706" cy="2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609" name="Line 5"/>
            <p:cNvSpPr>
              <a:spLocks noChangeShapeType="1"/>
            </p:cNvSpPr>
            <p:nvPr/>
          </p:nvSpPr>
          <p:spPr bwMode="auto">
            <a:xfrm flipH="1" flipV="1">
              <a:off x="2561" y="2925"/>
              <a:ext cx="1334" cy="22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610" name="Text Box 6"/>
            <p:cNvSpPr txBox="1">
              <a:spLocks noChangeArrowheads="1"/>
            </p:cNvSpPr>
            <p:nvPr/>
          </p:nvSpPr>
          <p:spPr bwMode="auto">
            <a:xfrm>
              <a:off x="3162" y="3091"/>
              <a:ext cx="158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800" b="1">
                  <a:solidFill>
                    <a:srgbClr val="FF5D5D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ion beam</a:t>
              </a:r>
            </a:p>
          </p:txBody>
        </p:sp>
        <p:sp>
          <p:nvSpPr>
            <p:cNvPr id="25611" name="Text Box 7"/>
            <p:cNvSpPr txBox="1">
              <a:spLocks noChangeArrowheads="1"/>
            </p:cNvSpPr>
            <p:nvPr/>
          </p:nvSpPr>
          <p:spPr bwMode="auto">
            <a:xfrm>
              <a:off x="2735" y="1261"/>
              <a:ext cx="120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400" b="1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rf-deflector</a:t>
              </a:r>
            </a:p>
          </p:txBody>
        </p:sp>
        <p:sp>
          <p:nvSpPr>
            <p:cNvPr id="25612" name="Text Box 8"/>
            <p:cNvSpPr txBox="1">
              <a:spLocks noChangeArrowheads="1"/>
            </p:cNvSpPr>
            <p:nvPr/>
          </p:nvSpPr>
          <p:spPr bwMode="auto">
            <a:xfrm>
              <a:off x="695" y="1909"/>
              <a:ext cx="1206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400" b="1">
                  <a:solidFill>
                    <a:srgbClr val="0099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movable</a:t>
              </a:r>
            </a:p>
            <a:p>
              <a:pPr algn="l">
                <a:lnSpc>
                  <a:spcPct val="50000"/>
                </a:lnSpc>
              </a:pPr>
              <a:r>
                <a:rPr lang="en-US" altLang="de-DE" sz="2400" b="1">
                  <a:solidFill>
                    <a:srgbClr val="0099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HV wire</a:t>
              </a:r>
            </a:p>
          </p:txBody>
        </p:sp>
        <p:sp>
          <p:nvSpPr>
            <p:cNvPr id="25613" name="Line 10"/>
            <p:cNvSpPr>
              <a:spLocks noChangeShapeType="1"/>
            </p:cNvSpPr>
            <p:nvPr/>
          </p:nvSpPr>
          <p:spPr bwMode="auto">
            <a:xfrm flipV="1">
              <a:off x="2551" y="2824"/>
              <a:ext cx="1444" cy="10"/>
            </a:xfrm>
            <a:prstGeom prst="line">
              <a:avLst/>
            </a:prstGeom>
            <a:noFill/>
            <a:ln w="41275">
              <a:solidFill>
                <a:srgbClr val="00FF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614" name="Text Box 11"/>
            <p:cNvSpPr txBox="1">
              <a:spLocks noChangeArrowheads="1"/>
            </p:cNvSpPr>
            <p:nvPr/>
          </p:nvSpPr>
          <p:spPr bwMode="auto">
            <a:xfrm>
              <a:off x="1406" y="3190"/>
              <a:ext cx="158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b="1" dirty="0">
                  <a:solidFill>
                    <a:srgbClr val="FF5D5D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Flange Ø 150 mm</a:t>
              </a:r>
            </a:p>
          </p:txBody>
        </p:sp>
        <p:sp>
          <p:nvSpPr>
            <p:cNvPr id="25615" name="Text Box 9"/>
            <p:cNvSpPr txBox="1">
              <a:spLocks noChangeArrowheads="1"/>
            </p:cNvSpPr>
            <p:nvPr/>
          </p:nvSpPr>
          <p:spPr bwMode="auto">
            <a:xfrm>
              <a:off x="3132" y="2170"/>
              <a:ext cx="184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400" b="1">
                  <a:solidFill>
                    <a:srgbClr val="0099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electron detector</a:t>
              </a:r>
            </a:p>
          </p:txBody>
        </p:sp>
        <p:sp>
          <p:nvSpPr>
            <p:cNvPr id="25616" name="Text Box 13"/>
            <p:cNvSpPr txBox="1">
              <a:spLocks noChangeArrowheads="1"/>
            </p:cNvSpPr>
            <p:nvPr/>
          </p:nvSpPr>
          <p:spPr bwMode="auto">
            <a:xfrm>
              <a:off x="3039" y="2428"/>
              <a:ext cx="184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000" b="1">
                  <a:solidFill>
                    <a:srgbClr val="0099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electrons</a:t>
              </a:r>
            </a:p>
          </p:txBody>
        </p:sp>
      </p:grp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4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188" y="1067726"/>
            <a:ext cx="2719387" cy="266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927350" y="721651"/>
            <a:ext cx="612933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The bunch shape behind RFQ with120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/u: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323850" y="1484313"/>
            <a:ext cx="8550275" cy="5115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Definition of longitudinal phase space 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Proton LINAC: Determination of mean energy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used for alignment of cavities phase and amplitude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Determination of longitudinal emittance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LINAC: variation of bunch length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Synchrotron: Topographic reconstruction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Bunch length measurement for non-relativistic beams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Determination of particle arrival </a:t>
            </a:r>
            <a:endParaRPr lang="en-US" altLang="de-DE" sz="2000" b="1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Bunch length measurement for relativistic beams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   Synchrotron light monitor and electro-optical modulation of  a laser beam</a:t>
            </a:r>
          </a:p>
          <a:p>
            <a:pPr marL="342900" indent="-342900"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length from beam deflection by </a:t>
            </a:r>
            <a:r>
              <a:rPr lang="en-GB" alt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GB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cavity</a:t>
            </a: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Summary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 Length Measurement for relativistic Electrons</a:t>
            </a:r>
            <a:endParaRPr lang="en-US" altLang="de-DE" sz="2100" b="1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179388" y="828675"/>
            <a:ext cx="8715375" cy="109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900" dirty="0">
                <a:latin typeface="Calibri" panose="020F0502020204030204" pitchFamily="34" charset="0"/>
              </a:rPr>
              <a:t>Electron bunches are too short (</a:t>
            </a:r>
            <a:r>
              <a:rPr lang="en-US" altLang="de-DE" sz="1900" b="1" i="1" dirty="0">
                <a:latin typeface="Calibri" panose="020F0502020204030204" pitchFamily="34" charset="0"/>
                <a:sym typeface="Symbol" pitchFamily="18" charset="2"/>
              </a:rPr>
              <a:t></a:t>
            </a:r>
            <a:r>
              <a:rPr lang="en-US" altLang="de-DE" sz="1900" b="1" i="1" baseline="-25000" dirty="0">
                <a:latin typeface="Calibri" panose="020F0502020204030204" pitchFamily="34" charset="0"/>
              </a:rPr>
              <a:t>t</a:t>
            </a:r>
            <a:r>
              <a:rPr lang="en-US" altLang="de-DE" sz="1900" baseline="-25000" dirty="0">
                <a:latin typeface="Calibri" panose="020F0502020204030204" pitchFamily="34" charset="0"/>
              </a:rPr>
              <a:t>  </a:t>
            </a:r>
            <a:r>
              <a:rPr lang="en-US" altLang="de-DE" sz="1900" dirty="0">
                <a:latin typeface="Calibri" panose="020F0502020204030204" pitchFamily="34" charset="0"/>
              </a:rPr>
              <a:t>&lt; 100 </a:t>
            </a:r>
            <a:r>
              <a:rPr lang="en-US" altLang="de-DE" sz="1900" dirty="0" err="1">
                <a:latin typeface="Calibri" panose="020F0502020204030204" pitchFamily="34" charset="0"/>
              </a:rPr>
              <a:t>ps</a:t>
            </a:r>
            <a:r>
              <a:rPr lang="en-US" altLang="de-DE" sz="1900" dirty="0">
                <a:latin typeface="Calibri" panose="020F0502020204030204" pitchFamily="34" charset="0"/>
              </a:rPr>
              <a:t>) to be covered by the bandwidth of</a:t>
            </a:r>
          </a:p>
          <a:p>
            <a:pPr algn="l">
              <a:lnSpc>
                <a:spcPct val="70000"/>
              </a:lnSpc>
            </a:pPr>
            <a:r>
              <a:rPr lang="en-US" altLang="de-DE" sz="1900" dirty="0">
                <a:latin typeface="Calibri" panose="020F0502020204030204" pitchFamily="34" charset="0"/>
              </a:rPr>
              <a:t>pick-ups (</a:t>
            </a:r>
            <a:r>
              <a:rPr lang="en-US" altLang="de-DE" sz="1900" b="1" i="1" dirty="0">
                <a:latin typeface="Calibri" panose="020F0502020204030204" pitchFamily="34" charset="0"/>
              </a:rPr>
              <a:t>f</a:t>
            </a:r>
            <a:r>
              <a:rPr lang="en-US" altLang="de-DE" sz="1900" dirty="0">
                <a:latin typeface="Calibri" panose="020F0502020204030204" pitchFamily="34" charset="0"/>
              </a:rPr>
              <a:t>  &lt; 3 GHz </a:t>
            </a:r>
            <a:r>
              <a:rPr lang="en-US" altLang="de-DE" sz="1900" dirty="0">
                <a:latin typeface="Calibri" panose="020F0502020204030204" pitchFamily="34" charset="0"/>
                <a:sym typeface="Symbol" pitchFamily="18" charset="2"/>
              </a:rPr>
              <a:t> </a:t>
            </a:r>
            <a:r>
              <a:rPr lang="en-US" altLang="de-DE" sz="1900" b="1" i="1" dirty="0" err="1">
                <a:latin typeface="Calibri" panose="020F0502020204030204" pitchFamily="34" charset="0"/>
                <a:sym typeface="Symbol" pitchFamily="18" charset="2"/>
              </a:rPr>
              <a:t>t</a:t>
            </a:r>
            <a:r>
              <a:rPr lang="en-US" altLang="de-DE" sz="2200" b="1" i="1" baseline="-25000" dirty="0" err="1">
                <a:latin typeface="Calibri" panose="020F0502020204030204" pitchFamily="34" charset="0"/>
                <a:sym typeface="Symbol" pitchFamily="18" charset="2"/>
              </a:rPr>
              <a:t>rise</a:t>
            </a:r>
            <a:r>
              <a:rPr lang="en-US" altLang="de-DE" sz="2200" b="1" i="1" baseline="-250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1900" dirty="0">
                <a:latin typeface="Calibri" panose="020F0502020204030204" pitchFamily="34" charset="0"/>
                <a:sym typeface="Symbol" pitchFamily="18" charset="2"/>
              </a:rPr>
              <a:t>&gt; 100 </a:t>
            </a:r>
            <a:r>
              <a:rPr lang="en-US" altLang="de-DE" sz="1900" dirty="0" err="1">
                <a:latin typeface="Calibri" panose="020F0502020204030204" pitchFamily="34" charset="0"/>
                <a:sym typeface="Symbol" pitchFamily="18" charset="2"/>
              </a:rPr>
              <a:t>ps</a:t>
            </a:r>
            <a:r>
              <a:rPr lang="en-US" altLang="de-DE" sz="1900" dirty="0">
                <a:latin typeface="Calibri" panose="020F0502020204030204" pitchFamily="34" charset="0"/>
              </a:rPr>
              <a:t>) for structure determination.</a:t>
            </a:r>
          </a:p>
          <a:p>
            <a:pPr algn="l">
              <a:lnSpc>
                <a:spcPct val="70000"/>
              </a:lnSpc>
            </a:pPr>
            <a:r>
              <a:rPr lang="en-US" altLang="de-DE" sz="1900" dirty="0">
                <a:latin typeface="Calibri" panose="020F0502020204030204" pitchFamily="34" charset="0"/>
                <a:sym typeface="Symbol"/>
              </a:rPr>
              <a:t></a:t>
            </a:r>
            <a:r>
              <a:rPr lang="en-US" altLang="de-DE" sz="1900" dirty="0">
                <a:latin typeface="Calibri" panose="020F0502020204030204" pitchFamily="34" charset="0"/>
              </a:rPr>
              <a:t> Time resolved observation of </a:t>
            </a:r>
            <a:r>
              <a:rPr lang="en-US" altLang="de-DE" sz="1900" dirty="0" err="1">
                <a:latin typeface="Calibri" panose="020F0502020204030204" pitchFamily="34" charset="0"/>
              </a:rPr>
              <a:t>synchr</a:t>
            </a:r>
            <a:r>
              <a:rPr lang="en-US" altLang="de-DE" sz="1900" dirty="0">
                <a:latin typeface="Calibri" panose="020F0502020204030204" pitchFamily="34" charset="0"/>
              </a:rPr>
              <a:t>. light with a streak camera: Resolution </a:t>
            </a:r>
            <a:r>
              <a:rPr lang="en-US" altLang="de-DE" sz="1900" dirty="0">
                <a:latin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sz="1900" dirty="0">
                <a:latin typeface="Calibri" panose="020F0502020204030204" pitchFamily="34" charset="0"/>
              </a:rPr>
              <a:t> 1 ps.</a:t>
            </a: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8" y="2137601"/>
            <a:ext cx="6231433" cy="32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uppieren 6"/>
          <p:cNvGrpSpPr/>
          <p:nvPr/>
        </p:nvGrpSpPr>
        <p:grpSpPr>
          <a:xfrm>
            <a:off x="6375618" y="2204864"/>
            <a:ext cx="2873778" cy="2108996"/>
            <a:chOff x="6325849" y="4113875"/>
            <a:chExt cx="2873778" cy="2108996"/>
          </a:xfrm>
        </p:grpSpPr>
        <p:cxnSp>
          <p:nvCxnSpPr>
            <p:cNvPr id="8" name="Gerade Verbindung 7"/>
            <p:cNvCxnSpPr/>
            <p:nvPr/>
          </p:nvCxnSpPr>
          <p:spPr bwMode="auto">
            <a:xfrm flipH="1">
              <a:off x="6325849" y="5119611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Gerade Verbindung 8"/>
            <p:cNvCxnSpPr/>
            <p:nvPr/>
          </p:nvCxnSpPr>
          <p:spPr bwMode="auto">
            <a:xfrm>
              <a:off x="8059458" y="5119611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Gerade Verbindung mit Pfeil 9"/>
            <p:cNvCxnSpPr/>
            <p:nvPr/>
          </p:nvCxnSpPr>
          <p:spPr bwMode="auto">
            <a:xfrm flipV="1">
              <a:off x="6325849" y="5644021"/>
              <a:ext cx="104653" cy="5244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Textfeld 10"/>
            <p:cNvSpPr txBox="1"/>
            <p:nvPr/>
          </p:nvSpPr>
          <p:spPr>
            <a:xfrm>
              <a:off x="6378176" y="5906539"/>
              <a:ext cx="1058950" cy="31039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</a:rPr>
                <a:t>injection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7259570" y="5902330"/>
              <a:ext cx="1113658" cy="30777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</a:rPr>
                <a:t>extraction</a:t>
              </a: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7641905" y="4113875"/>
              <a:ext cx="1557722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Streak camera</a:t>
              </a:r>
            </a:p>
          </p:txBody>
        </p:sp>
        <p:sp>
          <p:nvSpPr>
            <p:cNvPr id="14" name="Abgerundetes Rechteck 13"/>
            <p:cNvSpPr/>
            <p:nvPr/>
          </p:nvSpPr>
          <p:spPr bwMode="auto">
            <a:xfrm>
              <a:off x="6535156" y="4396611"/>
              <a:ext cx="1524301" cy="1482396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6559771" y="4989846"/>
              <a:ext cx="151126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e</a:t>
              </a:r>
              <a:r>
                <a:rPr lang="en-US" sz="1500" b="1" baseline="30000" dirty="0">
                  <a:solidFill>
                    <a:srgbClr val="C00000"/>
                  </a:solidFill>
                  <a:latin typeface="Calibri" panose="020F0502020204030204" pitchFamily="34" charset="0"/>
                </a:rPr>
                <a:t>-</a:t>
              </a:r>
              <a:r>
                <a:rPr lang="en-US" sz="15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 synchrotron</a:t>
              </a:r>
            </a:p>
          </p:txBody>
        </p:sp>
        <p:grpSp>
          <p:nvGrpSpPr>
            <p:cNvPr id="16" name="Gruppieren 15"/>
            <p:cNvGrpSpPr/>
            <p:nvPr/>
          </p:nvGrpSpPr>
          <p:grpSpPr>
            <a:xfrm>
              <a:off x="7750930" y="4451203"/>
              <a:ext cx="1023113" cy="565317"/>
              <a:chOff x="1828800" y="3231237"/>
              <a:chExt cx="1023113" cy="565317"/>
            </a:xfrm>
          </p:grpSpPr>
          <p:grpSp>
            <p:nvGrpSpPr>
              <p:cNvPr id="25" name="Gruppieren 24"/>
              <p:cNvGrpSpPr/>
              <p:nvPr/>
            </p:nvGrpSpPr>
            <p:grpSpPr>
              <a:xfrm rot="17787383">
                <a:off x="2171090" y="3115731"/>
                <a:ext cx="527710" cy="833936"/>
                <a:chOff x="2366224" y="4360105"/>
                <a:chExt cx="527710" cy="833936"/>
              </a:xfrm>
            </p:grpSpPr>
            <p:grpSp>
              <p:nvGrpSpPr>
                <p:cNvPr id="30" name="Gruppieren 29"/>
                <p:cNvGrpSpPr/>
                <p:nvPr/>
              </p:nvGrpSpPr>
              <p:grpSpPr>
                <a:xfrm rot="1979819">
                  <a:off x="2472516" y="4812076"/>
                  <a:ext cx="319856" cy="381965"/>
                  <a:chOff x="2430046" y="4844314"/>
                  <a:chExt cx="319856" cy="381965"/>
                </a:xfrm>
              </p:grpSpPr>
              <p:sp>
                <p:nvSpPr>
                  <p:cNvPr id="34" name="Rechteck 33"/>
                  <p:cNvSpPr/>
                  <p:nvPr/>
                </p:nvSpPr>
                <p:spPr bwMode="auto">
                  <a:xfrm rot="3381372">
                    <a:off x="2574942" y="5051319"/>
                    <a:ext cx="170824" cy="179096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5" name="Rechteck 34"/>
                  <p:cNvSpPr/>
                  <p:nvPr/>
                </p:nvSpPr>
                <p:spPr bwMode="auto">
                  <a:xfrm rot="3381372">
                    <a:off x="2539519" y="4987362"/>
                    <a:ext cx="95587" cy="71410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36" name="Gerade Verbindung 35"/>
                  <p:cNvCxnSpPr/>
                  <p:nvPr/>
                </p:nvCxnSpPr>
                <p:spPr bwMode="auto">
                  <a:xfrm rot="19620181" flipV="1">
                    <a:off x="2555784" y="4844314"/>
                    <a:ext cx="51369" cy="112079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37" name="Gerade Verbindung 36"/>
                  <p:cNvCxnSpPr/>
                  <p:nvPr/>
                </p:nvCxnSpPr>
                <p:spPr bwMode="auto">
                  <a:xfrm flipH="1" flipV="1">
                    <a:off x="2430046" y="4931860"/>
                    <a:ext cx="105214" cy="72890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31" name="Gerade Verbindung 30"/>
                <p:cNvCxnSpPr/>
                <p:nvPr/>
              </p:nvCxnSpPr>
              <p:spPr bwMode="auto">
                <a:xfrm>
                  <a:off x="2543471" y="4829210"/>
                  <a:ext cx="181014" cy="0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32" name="Bogen 31"/>
                <p:cNvSpPr/>
                <p:nvPr/>
              </p:nvSpPr>
              <p:spPr bwMode="auto">
                <a:xfrm rot="19545263">
                  <a:off x="2366224" y="4611186"/>
                  <a:ext cx="429542" cy="315061"/>
                </a:xfrm>
                <a:prstGeom prst="arc">
                  <a:avLst/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Bogen 32"/>
                <p:cNvSpPr/>
                <p:nvPr/>
              </p:nvSpPr>
              <p:spPr bwMode="auto">
                <a:xfrm rot="8988807">
                  <a:off x="2464392" y="4360105"/>
                  <a:ext cx="429542" cy="315061"/>
                </a:xfrm>
                <a:prstGeom prst="arc">
                  <a:avLst>
                    <a:gd name="adj1" fmla="val 15977564"/>
                    <a:gd name="adj2" fmla="val 0"/>
                  </a:avLst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26" name="Gerade Verbindung 25"/>
              <p:cNvCxnSpPr/>
              <p:nvPr/>
            </p:nvCxnSpPr>
            <p:spPr bwMode="auto">
              <a:xfrm>
                <a:off x="1828800" y="3231237"/>
                <a:ext cx="520095" cy="17611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Gerade Verbindung 26"/>
              <p:cNvCxnSpPr/>
              <p:nvPr/>
            </p:nvCxnSpPr>
            <p:spPr bwMode="auto">
              <a:xfrm>
                <a:off x="1848152" y="3256038"/>
                <a:ext cx="441862" cy="29304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Gerade Verbindung 27"/>
              <p:cNvCxnSpPr/>
              <p:nvPr/>
            </p:nvCxnSpPr>
            <p:spPr bwMode="auto">
              <a:xfrm>
                <a:off x="2348895" y="3407353"/>
                <a:ext cx="134463" cy="112017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" name="Gerade Verbindung 28"/>
              <p:cNvCxnSpPr/>
              <p:nvPr/>
            </p:nvCxnSpPr>
            <p:spPr bwMode="auto">
              <a:xfrm>
                <a:off x="2290014" y="3540937"/>
                <a:ext cx="161084" cy="31983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7" name="Gruppieren 16"/>
            <p:cNvGrpSpPr/>
            <p:nvPr/>
          </p:nvGrpSpPr>
          <p:grpSpPr>
            <a:xfrm>
              <a:off x="8442540" y="5696529"/>
              <a:ext cx="412536" cy="378077"/>
              <a:chOff x="8442540" y="5416075"/>
              <a:chExt cx="412536" cy="378077"/>
            </a:xfrm>
          </p:grpSpPr>
          <p:sp>
            <p:nvSpPr>
              <p:cNvPr id="23" name="Ellipse 22"/>
              <p:cNvSpPr/>
              <p:nvPr/>
            </p:nvSpPr>
            <p:spPr bwMode="auto">
              <a:xfrm>
                <a:off x="8442540" y="5416075"/>
                <a:ext cx="412536" cy="378077"/>
              </a:xfrm>
              <a:prstGeom prst="ellipse">
                <a:avLst/>
              </a:pr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4" name="Freihandform 23"/>
              <p:cNvSpPr/>
              <p:nvPr/>
            </p:nvSpPr>
            <p:spPr bwMode="auto">
              <a:xfrm>
                <a:off x="8532134" y="5502729"/>
                <a:ext cx="261032" cy="204767"/>
              </a:xfrm>
              <a:custGeom>
                <a:avLst/>
                <a:gdLst>
                  <a:gd name="connsiteX0" fmla="*/ 0 w 2913797"/>
                  <a:gd name="connsiteY0" fmla="*/ 730196 h 1460402"/>
                  <a:gd name="connsiteX1" fmla="*/ 709683 w 2913797"/>
                  <a:gd name="connsiteY1" fmla="*/ 41 h 1460402"/>
                  <a:gd name="connsiteX2" fmla="*/ 1453486 w 2913797"/>
                  <a:gd name="connsiteY2" fmla="*/ 757491 h 1460402"/>
                  <a:gd name="connsiteX3" fmla="*/ 2197289 w 2913797"/>
                  <a:gd name="connsiteY3" fmla="*/ 1460351 h 1460402"/>
                  <a:gd name="connsiteX4" fmla="*/ 2913797 w 2913797"/>
                  <a:gd name="connsiteY4" fmla="*/ 723372 h 1460402"/>
                  <a:gd name="connsiteX5" fmla="*/ 2913797 w 2913797"/>
                  <a:gd name="connsiteY5" fmla="*/ 723372 h 146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13797" h="1460402">
                    <a:moveTo>
                      <a:pt x="0" y="730196"/>
                    </a:moveTo>
                    <a:cubicBezTo>
                      <a:pt x="233717" y="362844"/>
                      <a:pt x="467435" y="-4508"/>
                      <a:pt x="709683" y="41"/>
                    </a:cubicBezTo>
                    <a:cubicBezTo>
                      <a:pt x="951931" y="4590"/>
                      <a:pt x="1205552" y="514106"/>
                      <a:pt x="1453486" y="757491"/>
                    </a:cubicBezTo>
                    <a:cubicBezTo>
                      <a:pt x="1701420" y="1000876"/>
                      <a:pt x="1953904" y="1466037"/>
                      <a:pt x="2197289" y="1460351"/>
                    </a:cubicBezTo>
                    <a:cubicBezTo>
                      <a:pt x="2440674" y="1454665"/>
                      <a:pt x="2913797" y="723372"/>
                      <a:pt x="2913797" y="723372"/>
                    </a:cubicBezTo>
                    <a:lnTo>
                      <a:pt x="2913797" y="723372"/>
                    </a:lnTo>
                  </a:path>
                </a:pathLst>
              </a:cu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cxnSp>
          <p:nvCxnSpPr>
            <p:cNvPr id="18" name="Gerade Verbindung 17"/>
            <p:cNvCxnSpPr>
              <a:stCxn id="23" idx="0"/>
              <a:endCxn id="34" idx="2"/>
            </p:cNvCxnSpPr>
            <p:nvPr/>
          </p:nvCxnSpPr>
          <p:spPr bwMode="auto">
            <a:xfrm flipH="1" flipV="1">
              <a:off x="8635726" y="4986992"/>
              <a:ext cx="13082" cy="7095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8128020" y="5071046"/>
              <a:ext cx="899190" cy="615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7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acc.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7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freq. </a:t>
              </a:r>
              <a:r>
                <a:rPr lang="en-US" altLang="de-DE" sz="1700" b="1" i="1" dirty="0" err="1">
                  <a:solidFill>
                    <a:srgbClr val="0000FF"/>
                  </a:solidFill>
                  <a:latin typeface="Calibri" panose="020F0502020204030204" pitchFamily="34" charset="0"/>
                </a:rPr>
                <a:t>f</a:t>
              </a:r>
              <a:r>
                <a:rPr lang="en-US" altLang="de-DE" sz="1700" b="1" i="1" baseline="-25000" dirty="0" err="1">
                  <a:solidFill>
                    <a:srgbClr val="0000FF"/>
                  </a:solidFill>
                  <a:latin typeface="Calibri" panose="020F0502020204030204" pitchFamily="34" charset="0"/>
                </a:rPr>
                <a:t>rf</a:t>
              </a:r>
              <a:r>
                <a:rPr lang="en-US" altLang="de-DE" sz="17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 </a:t>
              </a:r>
            </a:p>
          </p:txBody>
        </p:sp>
        <p:sp>
          <p:nvSpPr>
            <p:cNvPr id="20" name="Rechteck 19"/>
            <p:cNvSpPr/>
            <p:nvPr/>
          </p:nvSpPr>
          <p:spPr bwMode="auto">
            <a:xfrm>
              <a:off x="7168170" y="5771356"/>
              <a:ext cx="358569" cy="194877"/>
            </a:xfrm>
            <a:prstGeom prst="rect">
              <a:avLst/>
            </a:prstGeom>
            <a:noFill/>
            <a:ln w="3175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6845465" y="5456331"/>
              <a:ext cx="1003977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 err="1">
                  <a:solidFill>
                    <a:srgbClr val="CC00CC"/>
                  </a:solidFill>
                  <a:latin typeface="Calibri" panose="020F0502020204030204" pitchFamily="34" charset="0"/>
                </a:rPr>
                <a:t>rf</a:t>
              </a:r>
              <a:r>
                <a:rPr lang="en-US" altLang="de-DE" sz="1700" b="1" dirty="0">
                  <a:solidFill>
                    <a:srgbClr val="CC00CC"/>
                  </a:solidFill>
                  <a:latin typeface="Calibri" panose="020F0502020204030204" pitchFamily="34" charset="0"/>
                </a:rPr>
                <a:t> cavity</a:t>
              </a:r>
            </a:p>
          </p:txBody>
        </p:sp>
        <p:cxnSp>
          <p:nvCxnSpPr>
            <p:cNvPr id="22" name="Gerade Verbindung 21"/>
            <p:cNvCxnSpPr/>
            <p:nvPr/>
          </p:nvCxnSpPr>
          <p:spPr bwMode="auto">
            <a:xfrm flipH="1">
              <a:off x="7526740" y="5902330"/>
              <a:ext cx="896184" cy="1100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278384" y="1859250"/>
            <a:ext cx="4211859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</a:rPr>
              <a:t>Scheme of a streak camera</a:t>
            </a:r>
          </a:p>
        </p:txBody>
      </p:sp>
      <p:grpSp>
        <p:nvGrpSpPr>
          <p:cNvPr id="39" name="Gruppieren 38"/>
          <p:cNvGrpSpPr/>
          <p:nvPr/>
        </p:nvGrpSpPr>
        <p:grpSpPr>
          <a:xfrm>
            <a:off x="6193910" y="4561488"/>
            <a:ext cx="2834481" cy="1980908"/>
            <a:chOff x="5574243" y="2996951"/>
            <a:chExt cx="3606269" cy="2520281"/>
          </a:xfrm>
        </p:grpSpPr>
        <p:pic>
          <p:nvPicPr>
            <p:cNvPr id="40" name="Picture 4" descr="c10910-02 product photo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01" b="15988"/>
            <a:stretch/>
          </p:blipFill>
          <p:spPr bwMode="auto">
            <a:xfrm>
              <a:off x="5633313" y="3040916"/>
              <a:ext cx="3547199" cy="24763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 Box 20"/>
            <p:cNvSpPr txBox="1">
              <a:spLocks noChangeArrowheads="1"/>
            </p:cNvSpPr>
            <p:nvPr/>
          </p:nvSpPr>
          <p:spPr bwMode="auto">
            <a:xfrm>
              <a:off x="5574243" y="3350319"/>
              <a:ext cx="1843678" cy="4503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>
                  <a:latin typeface="Calibri" panose="020F0502020204030204" pitchFamily="34" charset="0"/>
                </a:rPr>
                <a:t>Input optics</a:t>
              </a:r>
            </a:p>
          </p:txBody>
        </p:sp>
        <p:sp>
          <p:nvSpPr>
            <p:cNvPr id="42" name="Text Box 21"/>
            <p:cNvSpPr txBox="1">
              <a:spLocks noChangeArrowheads="1"/>
            </p:cNvSpPr>
            <p:nvPr/>
          </p:nvSpPr>
          <p:spPr bwMode="auto">
            <a:xfrm>
              <a:off x="6267917" y="2996951"/>
              <a:ext cx="1817221" cy="4503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>
                  <a:latin typeface="Calibri" panose="020F0502020204030204" pitchFamily="34" charset="0"/>
                </a:rPr>
                <a:t>Streak tube</a:t>
              </a:r>
            </a:p>
          </p:txBody>
        </p:sp>
        <p:sp>
          <p:nvSpPr>
            <p:cNvPr id="43" name="Text Box 22"/>
            <p:cNvSpPr txBox="1">
              <a:spLocks noChangeArrowheads="1"/>
            </p:cNvSpPr>
            <p:nvPr/>
          </p:nvSpPr>
          <p:spPr bwMode="auto">
            <a:xfrm>
              <a:off x="7939440" y="2996952"/>
              <a:ext cx="1183302" cy="822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latin typeface="Calibri" panose="020F0502020204030204" pitchFamily="34" charset="0"/>
                </a:rPr>
                <a:t>CMOS </a:t>
              </a:r>
            </a:p>
            <a:p>
              <a:pPr>
                <a:spcBef>
                  <a:spcPts val="0"/>
                </a:spcBef>
              </a:pPr>
              <a:r>
                <a:rPr lang="en-US" altLang="de-DE" b="1" dirty="0">
                  <a:latin typeface="Calibri" panose="020F0502020204030204" pitchFamily="34" charset="0"/>
                </a:rPr>
                <a:t>camera</a:t>
              </a:r>
            </a:p>
          </p:txBody>
        </p:sp>
        <p:sp>
          <p:nvSpPr>
            <p:cNvPr id="44" name="Line 23"/>
            <p:cNvSpPr>
              <a:spLocks noChangeShapeType="1"/>
            </p:cNvSpPr>
            <p:nvPr/>
          </p:nvSpPr>
          <p:spPr bwMode="auto">
            <a:xfrm flipV="1">
              <a:off x="5926138" y="5157789"/>
              <a:ext cx="3059113" cy="2159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1900">
                <a:latin typeface="Calibri" panose="020F0502020204030204" pitchFamily="34" charset="0"/>
              </a:endParaRPr>
            </a:p>
          </p:txBody>
        </p:sp>
        <p:sp>
          <p:nvSpPr>
            <p:cNvPr id="45" name="Text Box 24"/>
            <p:cNvSpPr txBox="1">
              <a:spLocks noChangeArrowheads="1"/>
            </p:cNvSpPr>
            <p:nvPr/>
          </p:nvSpPr>
          <p:spPr bwMode="auto">
            <a:xfrm>
              <a:off x="6934200" y="4868864"/>
              <a:ext cx="1512888" cy="363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900" b="1">
                  <a:latin typeface="Calibri" panose="020F0502020204030204" pitchFamily="34" charset="0"/>
                  <a:sym typeface="Symbol" pitchFamily="18" charset="2"/>
                </a:rPr>
                <a:t> </a:t>
              </a:r>
              <a:r>
                <a:rPr lang="en-US" altLang="de-DE" sz="1900" b="1">
                  <a:latin typeface="Calibri" panose="020F0502020204030204" pitchFamily="34" charset="0"/>
                </a:rPr>
                <a:t>60 cm</a:t>
              </a:r>
            </a:p>
          </p:txBody>
        </p:sp>
        <p:cxnSp>
          <p:nvCxnSpPr>
            <p:cNvPr id="46" name="Gerade Verbindung mit Pfeil 45"/>
            <p:cNvCxnSpPr/>
            <p:nvPr/>
          </p:nvCxnSpPr>
          <p:spPr bwMode="auto">
            <a:xfrm>
              <a:off x="6130270" y="3684920"/>
              <a:ext cx="107652" cy="36004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Gerade Verbindung mit Pfeil 46"/>
            <p:cNvCxnSpPr/>
            <p:nvPr/>
          </p:nvCxnSpPr>
          <p:spPr bwMode="auto">
            <a:xfrm>
              <a:off x="7406912" y="3356992"/>
              <a:ext cx="0" cy="44347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Gerade Verbindung mit Pfeil 47"/>
            <p:cNvCxnSpPr/>
            <p:nvPr/>
          </p:nvCxnSpPr>
          <p:spPr bwMode="auto">
            <a:xfrm>
              <a:off x="8481338" y="3633598"/>
              <a:ext cx="0" cy="44347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93799277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Realization of a Streak Camera</a:t>
            </a:r>
            <a:endParaRPr lang="en-US" altLang="de-DE" sz="2100" b="1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5688012" y="991859"/>
            <a:ext cx="3455988" cy="823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900" dirty="0">
                <a:latin typeface="Calibri" panose="020F0502020204030204" pitchFamily="34" charset="0"/>
              </a:rPr>
              <a:t>Hardware of a streak camera</a:t>
            </a:r>
          </a:p>
          <a:p>
            <a:pPr algn="l"/>
            <a:r>
              <a:rPr lang="en-US" altLang="de-DE" sz="1900" b="1" dirty="0">
                <a:latin typeface="Calibri" panose="020F0502020204030204" pitchFamily="34" charset="0"/>
              </a:rPr>
              <a:t>Time resolution down to 0.5 </a:t>
            </a:r>
            <a:r>
              <a:rPr lang="en-US" altLang="de-DE" sz="1900" b="1" dirty="0" err="1">
                <a:latin typeface="Calibri" panose="020F0502020204030204" pitchFamily="34" charset="0"/>
              </a:rPr>
              <a:t>ps</a:t>
            </a:r>
            <a:r>
              <a:rPr lang="en-US" altLang="de-DE" sz="1900" b="1" dirty="0"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59" y="2770906"/>
            <a:ext cx="5343594" cy="358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703" name="Group 17"/>
          <p:cNvGrpSpPr>
            <a:grpSpLocks/>
          </p:cNvGrpSpPr>
          <p:nvPr/>
        </p:nvGrpSpPr>
        <p:grpSpPr bwMode="auto">
          <a:xfrm>
            <a:off x="210919" y="813861"/>
            <a:ext cx="5285991" cy="1705666"/>
            <a:chOff x="113" y="663"/>
            <a:chExt cx="3691" cy="1191"/>
          </a:xfrm>
        </p:grpSpPr>
        <p:pic>
          <p:nvPicPr>
            <p:cNvPr id="29711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663"/>
              <a:ext cx="3691" cy="1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712" name="Text Box 10"/>
            <p:cNvSpPr txBox="1">
              <a:spLocks noChangeArrowheads="1"/>
            </p:cNvSpPr>
            <p:nvPr/>
          </p:nvSpPr>
          <p:spPr bwMode="auto">
            <a:xfrm>
              <a:off x="179" y="663"/>
              <a:ext cx="1115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100" b="1">
                  <a:solidFill>
                    <a:schemeClr val="bg1"/>
                  </a:solidFill>
                  <a:latin typeface="Calibri" panose="020F0502020204030204" pitchFamily="34" charset="0"/>
                </a:rPr>
                <a:t>acceleration</a:t>
              </a:r>
            </a:p>
          </p:txBody>
        </p:sp>
        <p:sp>
          <p:nvSpPr>
            <p:cNvPr id="29713" name="Text Box 11"/>
            <p:cNvSpPr txBox="1">
              <a:spLocks noChangeArrowheads="1"/>
            </p:cNvSpPr>
            <p:nvPr/>
          </p:nvSpPr>
          <p:spPr bwMode="auto">
            <a:xfrm>
              <a:off x="1254" y="663"/>
              <a:ext cx="1115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100" b="1">
                  <a:solidFill>
                    <a:schemeClr val="bg1"/>
                  </a:solidFill>
                  <a:latin typeface="Calibri" panose="020F0502020204030204" pitchFamily="34" charset="0"/>
                </a:rPr>
                <a:t>focusing</a:t>
              </a:r>
            </a:p>
          </p:txBody>
        </p:sp>
        <p:sp>
          <p:nvSpPr>
            <p:cNvPr id="29714" name="Text Box 12"/>
            <p:cNvSpPr txBox="1">
              <a:spLocks noChangeArrowheads="1"/>
            </p:cNvSpPr>
            <p:nvPr/>
          </p:nvSpPr>
          <p:spPr bwMode="auto">
            <a:xfrm>
              <a:off x="2608" y="685"/>
              <a:ext cx="1115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100" b="1">
                  <a:solidFill>
                    <a:schemeClr val="bg1"/>
                  </a:solidFill>
                  <a:latin typeface="Calibri" panose="020F0502020204030204" pitchFamily="34" charset="0"/>
                </a:rPr>
                <a:t>deflection</a:t>
              </a:r>
            </a:p>
          </p:txBody>
        </p:sp>
        <p:sp>
          <p:nvSpPr>
            <p:cNvPr id="29715" name="Line 15"/>
            <p:cNvSpPr>
              <a:spLocks noChangeShapeType="1"/>
            </p:cNvSpPr>
            <p:nvPr/>
          </p:nvSpPr>
          <p:spPr bwMode="auto">
            <a:xfrm>
              <a:off x="295" y="1797"/>
              <a:ext cx="3311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2100">
                <a:latin typeface="Calibri" panose="020F0502020204030204" pitchFamily="34" charset="0"/>
              </a:endParaRPr>
            </a:p>
          </p:txBody>
        </p:sp>
        <p:sp>
          <p:nvSpPr>
            <p:cNvPr id="29716" name="Text Box 16"/>
            <p:cNvSpPr txBox="1">
              <a:spLocks noChangeArrowheads="1"/>
            </p:cNvSpPr>
            <p:nvPr/>
          </p:nvSpPr>
          <p:spPr bwMode="auto">
            <a:xfrm>
              <a:off x="1247" y="1570"/>
              <a:ext cx="1115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100" b="1" dirty="0">
                  <a:solidFill>
                    <a:schemeClr val="bg1"/>
                  </a:solidFill>
                  <a:latin typeface="Calibri" panose="020F0502020204030204" pitchFamily="34" charset="0"/>
                  <a:sym typeface="Symbol" pitchFamily="18" charset="2"/>
                </a:rPr>
                <a:t> </a:t>
              </a:r>
              <a:r>
                <a:rPr lang="en-US" altLang="de-DE" sz="2100" b="1" dirty="0">
                  <a:solidFill>
                    <a:schemeClr val="bg1"/>
                  </a:solidFill>
                  <a:latin typeface="Calibri" panose="020F0502020204030204" pitchFamily="34" charset="0"/>
                </a:rPr>
                <a:t>30 cm</a:t>
              </a: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6193910" y="4561488"/>
            <a:ext cx="2834481" cy="1980908"/>
            <a:chOff x="5574243" y="2996951"/>
            <a:chExt cx="3606269" cy="2520281"/>
          </a:xfrm>
        </p:grpSpPr>
        <p:pic>
          <p:nvPicPr>
            <p:cNvPr id="23" name="Picture 4" descr="c10910-02 product photo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01" b="15988"/>
            <a:stretch/>
          </p:blipFill>
          <p:spPr bwMode="auto">
            <a:xfrm>
              <a:off x="5633313" y="3040916"/>
              <a:ext cx="3547199" cy="24763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 Box 20"/>
            <p:cNvSpPr txBox="1">
              <a:spLocks noChangeArrowheads="1"/>
            </p:cNvSpPr>
            <p:nvPr/>
          </p:nvSpPr>
          <p:spPr bwMode="auto">
            <a:xfrm>
              <a:off x="5574243" y="3350319"/>
              <a:ext cx="1843678" cy="4503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>
                  <a:latin typeface="Calibri" panose="020F0502020204030204" pitchFamily="34" charset="0"/>
                </a:rPr>
                <a:t>Input optics</a:t>
              </a:r>
            </a:p>
          </p:txBody>
        </p:sp>
        <p:sp>
          <p:nvSpPr>
            <p:cNvPr id="26" name="Text Box 21"/>
            <p:cNvSpPr txBox="1">
              <a:spLocks noChangeArrowheads="1"/>
            </p:cNvSpPr>
            <p:nvPr/>
          </p:nvSpPr>
          <p:spPr bwMode="auto">
            <a:xfrm>
              <a:off x="6267917" y="2996951"/>
              <a:ext cx="1817221" cy="4503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>
                  <a:latin typeface="Calibri" panose="020F0502020204030204" pitchFamily="34" charset="0"/>
                </a:rPr>
                <a:t>Streak tube</a:t>
              </a:r>
            </a:p>
          </p:txBody>
        </p:sp>
        <p:sp>
          <p:nvSpPr>
            <p:cNvPr id="27" name="Text Box 22"/>
            <p:cNvSpPr txBox="1">
              <a:spLocks noChangeArrowheads="1"/>
            </p:cNvSpPr>
            <p:nvPr/>
          </p:nvSpPr>
          <p:spPr bwMode="auto">
            <a:xfrm>
              <a:off x="7939440" y="2996952"/>
              <a:ext cx="1183302" cy="822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latin typeface="Calibri" panose="020F0502020204030204" pitchFamily="34" charset="0"/>
                </a:rPr>
                <a:t>CMOS </a:t>
              </a:r>
            </a:p>
            <a:p>
              <a:pPr>
                <a:spcBef>
                  <a:spcPts val="0"/>
                </a:spcBef>
              </a:pPr>
              <a:r>
                <a:rPr lang="en-US" altLang="de-DE" b="1" dirty="0">
                  <a:latin typeface="Calibri" panose="020F0502020204030204" pitchFamily="34" charset="0"/>
                </a:rPr>
                <a:t>camera</a:t>
              </a:r>
            </a:p>
          </p:txBody>
        </p:sp>
        <p:sp>
          <p:nvSpPr>
            <p:cNvPr id="28" name="Line 23"/>
            <p:cNvSpPr>
              <a:spLocks noChangeShapeType="1"/>
            </p:cNvSpPr>
            <p:nvPr/>
          </p:nvSpPr>
          <p:spPr bwMode="auto">
            <a:xfrm flipV="1">
              <a:off x="5926138" y="5157789"/>
              <a:ext cx="3059113" cy="2159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1900">
                <a:latin typeface="Calibri" panose="020F0502020204030204" pitchFamily="34" charset="0"/>
              </a:endParaRPr>
            </a:p>
          </p:txBody>
        </p:sp>
        <p:sp>
          <p:nvSpPr>
            <p:cNvPr id="29" name="Text Box 24"/>
            <p:cNvSpPr txBox="1">
              <a:spLocks noChangeArrowheads="1"/>
            </p:cNvSpPr>
            <p:nvPr/>
          </p:nvSpPr>
          <p:spPr bwMode="auto">
            <a:xfrm>
              <a:off x="6934200" y="4868864"/>
              <a:ext cx="1512888" cy="363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900" b="1">
                  <a:latin typeface="Calibri" panose="020F0502020204030204" pitchFamily="34" charset="0"/>
                  <a:sym typeface="Symbol" pitchFamily="18" charset="2"/>
                </a:rPr>
                <a:t> </a:t>
              </a:r>
              <a:r>
                <a:rPr lang="en-US" altLang="de-DE" sz="1900" b="1">
                  <a:latin typeface="Calibri" panose="020F0502020204030204" pitchFamily="34" charset="0"/>
                </a:rPr>
                <a:t>60 cm</a:t>
              </a:r>
            </a:p>
          </p:txBody>
        </p:sp>
        <p:cxnSp>
          <p:nvCxnSpPr>
            <p:cNvPr id="31" name="Gerade Verbindung mit Pfeil 30"/>
            <p:cNvCxnSpPr/>
            <p:nvPr/>
          </p:nvCxnSpPr>
          <p:spPr bwMode="auto">
            <a:xfrm>
              <a:off x="6130270" y="3684920"/>
              <a:ext cx="107652" cy="36004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Gerade Verbindung mit Pfeil 31"/>
            <p:cNvCxnSpPr/>
            <p:nvPr/>
          </p:nvCxnSpPr>
          <p:spPr bwMode="auto">
            <a:xfrm>
              <a:off x="7406912" y="3356992"/>
              <a:ext cx="0" cy="44347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Gerade Verbindung mit Pfeil 32"/>
            <p:cNvCxnSpPr/>
            <p:nvPr/>
          </p:nvCxnSpPr>
          <p:spPr bwMode="auto">
            <a:xfrm>
              <a:off x="8481338" y="3633598"/>
              <a:ext cx="0" cy="44347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34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626" y="1881398"/>
            <a:ext cx="4067738" cy="2716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6197506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 of Bunch Length Measurement by a Streak Camera</a:t>
            </a: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125413" y="1116882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203200" y="707466"/>
            <a:ext cx="8634413" cy="714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The streak camera delivers a fast scan in vertical direction (here 360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full scale) 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and a slower scan in horizontal direction (24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μs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213519" y="1306842"/>
            <a:ext cx="8553450" cy="711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Bunch length at the synchrotron light source SOLEIL for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sz="22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= 2 MV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         for slow direction 24 </a:t>
            </a:r>
            <a:r>
              <a:rPr lang="el-GR" altLang="de-DE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de-DE" altLang="de-DE" dirty="0"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de-DE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de-DE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scaling for fast scan 360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measure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</a:t>
            </a:r>
            <a:r>
              <a:rPr lang="en-US" altLang="de-DE" sz="22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= 35 ps.</a:t>
            </a:r>
          </a:p>
        </p:txBody>
      </p:sp>
      <p:grpSp>
        <p:nvGrpSpPr>
          <p:cNvPr id="31751" name="Group 13"/>
          <p:cNvGrpSpPr>
            <a:grpSpLocks/>
          </p:cNvGrpSpPr>
          <p:nvPr/>
        </p:nvGrpSpPr>
        <p:grpSpPr bwMode="auto">
          <a:xfrm>
            <a:off x="452942" y="1884488"/>
            <a:ext cx="8172094" cy="2326481"/>
            <a:chOff x="168" y="2007"/>
            <a:chExt cx="5557" cy="1582"/>
          </a:xfrm>
        </p:grpSpPr>
        <p:pic>
          <p:nvPicPr>
            <p:cNvPr id="31752" name="Picture 6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2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2036"/>
              <a:ext cx="5127" cy="1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 flipH="1">
              <a:off x="4758" y="2415"/>
              <a:ext cx="0" cy="31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754" name="Line 8"/>
            <p:cNvSpPr>
              <a:spLocks noChangeShapeType="1"/>
            </p:cNvSpPr>
            <p:nvPr/>
          </p:nvSpPr>
          <p:spPr bwMode="auto">
            <a:xfrm flipH="1" flipV="1">
              <a:off x="4770" y="3056"/>
              <a:ext cx="7" cy="343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755" name="Text Box 10"/>
            <p:cNvSpPr txBox="1">
              <a:spLocks noChangeArrowheads="1"/>
            </p:cNvSpPr>
            <p:nvPr/>
          </p:nvSpPr>
          <p:spPr bwMode="auto">
            <a:xfrm>
              <a:off x="1075" y="2007"/>
              <a:ext cx="802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Slow Scan:</a:t>
              </a:r>
            </a:p>
          </p:txBody>
        </p:sp>
        <p:sp>
          <p:nvSpPr>
            <p:cNvPr id="31756" name="Text Box 11"/>
            <p:cNvSpPr txBox="1">
              <a:spLocks noChangeArrowheads="1"/>
            </p:cNvSpPr>
            <p:nvPr/>
          </p:nvSpPr>
          <p:spPr bwMode="auto">
            <a:xfrm rot="16200000">
              <a:off x="-83" y="2695"/>
              <a:ext cx="754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Fast Scan:</a:t>
              </a:r>
            </a:p>
          </p:txBody>
        </p:sp>
        <p:sp>
          <p:nvSpPr>
            <p:cNvPr id="31757" name="Text Box 9"/>
            <p:cNvSpPr txBox="1">
              <a:spLocks noChangeArrowheads="1"/>
            </p:cNvSpPr>
            <p:nvPr/>
          </p:nvSpPr>
          <p:spPr bwMode="auto">
            <a:xfrm>
              <a:off x="4784" y="2101"/>
              <a:ext cx="941" cy="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bunch length</a:t>
              </a:r>
            </a:p>
            <a:p>
              <a:pPr algn="l">
                <a:spcBef>
                  <a:spcPts val="100"/>
                </a:spcBef>
              </a:pPr>
              <a:r>
                <a:rPr lang="en-US" altLang="de-DE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itchFamily="18" charset="2"/>
                </a:rPr>
                <a:t>2</a:t>
              </a:r>
              <a:r>
                <a:rPr lang="en-US" altLang="de-DE" sz="2200" b="1" i="1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en-US" altLang="de-DE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= </a:t>
              </a:r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70 </a:t>
              </a:r>
              <a:r>
                <a:rPr lang="en-US" altLang="de-DE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ps</a:t>
              </a:r>
              <a:endParaRPr lang="en-US" altLang="de-DE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107504" y="6230585"/>
            <a:ext cx="4101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Courtesy of M. </a:t>
            </a:r>
            <a:r>
              <a:rPr lang="en-US" sz="1400" dirty="0" err="1"/>
              <a:t>Labat</a:t>
            </a:r>
            <a:r>
              <a:rPr lang="en-US" sz="1400" dirty="0"/>
              <a:t> et al., DIPAC’07</a:t>
            </a:r>
          </a:p>
        </p:txBody>
      </p:sp>
      <p:sp>
        <p:nvSpPr>
          <p:cNvPr id="48" name="Textfeld 47">
            <a:hlinkClick r:id="" action="ppaction://noaction"/>
          </p:cNvPr>
          <p:cNvSpPr txBox="1"/>
          <p:nvPr/>
        </p:nvSpPr>
        <p:spPr>
          <a:xfrm>
            <a:off x="2699792" y="6453336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33CC"/>
                </a:solidFill>
                <a:sym typeface="Symbol"/>
                <a:hlinkClick r:id="" action="ppaction://noaction"/>
              </a:rPr>
              <a:t> </a:t>
            </a:r>
            <a:r>
              <a:rPr lang="en-US" b="1" dirty="0">
                <a:solidFill>
                  <a:srgbClr val="3333CC"/>
                </a:solidFill>
                <a:hlinkClick r:id="" action="ppaction://noaction"/>
              </a:rPr>
              <a:t>conclusion</a:t>
            </a:r>
            <a:endParaRPr lang="en-US" b="1" dirty="0">
              <a:solidFill>
                <a:srgbClr val="3333CC"/>
              </a:solidFill>
            </a:endParaRPr>
          </a:p>
        </p:txBody>
      </p:sp>
      <p:grpSp>
        <p:nvGrpSpPr>
          <p:cNvPr id="47" name="Gruppieren 46"/>
          <p:cNvGrpSpPr/>
          <p:nvPr/>
        </p:nvGrpSpPr>
        <p:grpSpPr>
          <a:xfrm>
            <a:off x="6325849" y="3865000"/>
            <a:ext cx="2854728" cy="2013746"/>
            <a:chOff x="6325849" y="4209125"/>
            <a:chExt cx="2854728" cy="2013746"/>
          </a:xfrm>
        </p:grpSpPr>
        <p:cxnSp>
          <p:nvCxnSpPr>
            <p:cNvPr id="49" name="Gerade Verbindung 8"/>
            <p:cNvCxnSpPr/>
            <p:nvPr/>
          </p:nvCxnSpPr>
          <p:spPr bwMode="auto">
            <a:xfrm flipH="1">
              <a:off x="6325849" y="5119611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Gerade Verbindung 9"/>
            <p:cNvCxnSpPr/>
            <p:nvPr/>
          </p:nvCxnSpPr>
          <p:spPr bwMode="auto">
            <a:xfrm>
              <a:off x="8059458" y="5119611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Gerade Verbindung mit Pfeil 50"/>
            <p:cNvCxnSpPr/>
            <p:nvPr/>
          </p:nvCxnSpPr>
          <p:spPr bwMode="auto">
            <a:xfrm flipV="1">
              <a:off x="6325849" y="5644021"/>
              <a:ext cx="104653" cy="5244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2" name="Textfeld 51"/>
            <p:cNvSpPr txBox="1"/>
            <p:nvPr/>
          </p:nvSpPr>
          <p:spPr>
            <a:xfrm>
              <a:off x="6378176" y="5906539"/>
              <a:ext cx="1058950" cy="31039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injection</a:t>
              </a: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7259570" y="5902330"/>
              <a:ext cx="1113658" cy="30777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extraction</a:t>
              </a:r>
            </a:p>
          </p:txBody>
        </p:sp>
        <p:sp>
          <p:nvSpPr>
            <p:cNvPr id="54" name="Text Box 4"/>
            <p:cNvSpPr txBox="1">
              <a:spLocks noChangeArrowheads="1"/>
            </p:cNvSpPr>
            <p:nvPr/>
          </p:nvSpPr>
          <p:spPr bwMode="auto">
            <a:xfrm>
              <a:off x="7622855" y="4209125"/>
              <a:ext cx="155772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Streak camera</a:t>
              </a:r>
            </a:p>
          </p:txBody>
        </p:sp>
        <p:sp>
          <p:nvSpPr>
            <p:cNvPr id="55" name="Abgerundetes Rechteck 54"/>
            <p:cNvSpPr/>
            <p:nvPr/>
          </p:nvSpPr>
          <p:spPr bwMode="auto">
            <a:xfrm>
              <a:off x="6535156" y="4396611"/>
              <a:ext cx="1524301" cy="1482396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6559771" y="4989846"/>
              <a:ext cx="15112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sz="1400" b="1" baseline="300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</a:t>
              </a:r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synchrotron</a:t>
              </a:r>
            </a:p>
          </p:txBody>
        </p:sp>
        <p:grpSp>
          <p:nvGrpSpPr>
            <p:cNvPr id="57" name="Gruppieren 56"/>
            <p:cNvGrpSpPr/>
            <p:nvPr/>
          </p:nvGrpSpPr>
          <p:grpSpPr>
            <a:xfrm>
              <a:off x="7750930" y="4451203"/>
              <a:ext cx="1023113" cy="565317"/>
              <a:chOff x="1828800" y="3231237"/>
              <a:chExt cx="1023113" cy="565317"/>
            </a:xfrm>
          </p:grpSpPr>
          <p:grpSp>
            <p:nvGrpSpPr>
              <p:cNvPr id="66" name="Gruppieren 65"/>
              <p:cNvGrpSpPr/>
              <p:nvPr/>
            </p:nvGrpSpPr>
            <p:grpSpPr>
              <a:xfrm rot="17787383">
                <a:off x="2171090" y="3115731"/>
                <a:ext cx="527710" cy="833936"/>
                <a:chOff x="2366224" y="4360105"/>
                <a:chExt cx="527710" cy="833936"/>
              </a:xfrm>
            </p:grpSpPr>
            <p:grpSp>
              <p:nvGrpSpPr>
                <p:cNvPr id="71" name="Gruppieren 70"/>
                <p:cNvGrpSpPr/>
                <p:nvPr/>
              </p:nvGrpSpPr>
              <p:grpSpPr>
                <a:xfrm rot="1979819">
                  <a:off x="2472516" y="4812076"/>
                  <a:ext cx="319856" cy="381965"/>
                  <a:chOff x="2430046" y="4844314"/>
                  <a:chExt cx="319856" cy="381965"/>
                </a:xfrm>
              </p:grpSpPr>
              <p:sp>
                <p:nvSpPr>
                  <p:cNvPr id="75" name="Rechteck 74"/>
                  <p:cNvSpPr/>
                  <p:nvPr/>
                </p:nvSpPr>
                <p:spPr bwMode="auto">
                  <a:xfrm rot="3381372">
                    <a:off x="2574942" y="5051319"/>
                    <a:ext cx="170824" cy="179096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6" name="Rechteck 75"/>
                  <p:cNvSpPr/>
                  <p:nvPr/>
                </p:nvSpPr>
                <p:spPr bwMode="auto">
                  <a:xfrm rot="3381372">
                    <a:off x="2539519" y="4987362"/>
                    <a:ext cx="95587" cy="71410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77" name="Gerade Verbindung 36"/>
                  <p:cNvCxnSpPr/>
                  <p:nvPr/>
                </p:nvCxnSpPr>
                <p:spPr bwMode="auto">
                  <a:xfrm rot="19620181" flipV="1">
                    <a:off x="2555784" y="4844314"/>
                    <a:ext cx="51369" cy="112079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8" name="Gerade Verbindung 37"/>
                  <p:cNvCxnSpPr/>
                  <p:nvPr/>
                </p:nvCxnSpPr>
                <p:spPr bwMode="auto">
                  <a:xfrm flipH="1" flipV="1">
                    <a:off x="2430046" y="4931860"/>
                    <a:ext cx="105214" cy="72890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72" name="Gerade Verbindung 31"/>
                <p:cNvCxnSpPr/>
                <p:nvPr/>
              </p:nvCxnSpPr>
              <p:spPr bwMode="auto">
                <a:xfrm>
                  <a:off x="2543471" y="4829210"/>
                  <a:ext cx="181014" cy="0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73" name="Bogen 72"/>
                <p:cNvSpPr/>
                <p:nvPr/>
              </p:nvSpPr>
              <p:spPr bwMode="auto">
                <a:xfrm rot="19545263">
                  <a:off x="2366224" y="4611186"/>
                  <a:ext cx="429542" cy="315061"/>
                </a:xfrm>
                <a:prstGeom prst="arc">
                  <a:avLst/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Bogen 73"/>
                <p:cNvSpPr/>
                <p:nvPr/>
              </p:nvSpPr>
              <p:spPr bwMode="auto">
                <a:xfrm rot="8988807">
                  <a:off x="2464392" y="4360105"/>
                  <a:ext cx="429542" cy="315061"/>
                </a:xfrm>
                <a:prstGeom prst="arc">
                  <a:avLst>
                    <a:gd name="adj1" fmla="val 15977564"/>
                    <a:gd name="adj2" fmla="val 0"/>
                  </a:avLst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67" name="Gerade Verbindung 26"/>
              <p:cNvCxnSpPr/>
              <p:nvPr/>
            </p:nvCxnSpPr>
            <p:spPr bwMode="auto">
              <a:xfrm>
                <a:off x="1828800" y="3231237"/>
                <a:ext cx="520095" cy="17611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8" name="Gerade Verbindung 27"/>
              <p:cNvCxnSpPr/>
              <p:nvPr/>
            </p:nvCxnSpPr>
            <p:spPr bwMode="auto">
              <a:xfrm>
                <a:off x="1848152" y="3256038"/>
                <a:ext cx="441862" cy="29304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9" name="Gerade Verbindung 28"/>
              <p:cNvCxnSpPr/>
              <p:nvPr/>
            </p:nvCxnSpPr>
            <p:spPr bwMode="auto">
              <a:xfrm>
                <a:off x="2348895" y="3407353"/>
                <a:ext cx="134463" cy="112017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0" name="Gerade Verbindung 29"/>
              <p:cNvCxnSpPr/>
              <p:nvPr/>
            </p:nvCxnSpPr>
            <p:spPr bwMode="auto">
              <a:xfrm>
                <a:off x="2290014" y="3540937"/>
                <a:ext cx="161084" cy="31983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8" name="Gruppieren 57"/>
            <p:cNvGrpSpPr/>
            <p:nvPr/>
          </p:nvGrpSpPr>
          <p:grpSpPr>
            <a:xfrm>
              <a:off x="8442540" y="5696529"/>
              <a:ext cx="412536" cy="378077"/>
              <a:chOff x="8442540" y="5416075"/>
              <a:chExt cx="412536" cy="378077"/>
            </a:xfrm>
          </p:grpSpPr>
          <p:sp>
            <p:nvSpPr>
              <p:cNvPr id="64" name="Ellipse 63"/>
              <p:cNvSpPr/>
              <p:nvPr/>
            </p:nvSpPr>
            <p:spPr bwMode="auto">
              <a:xfrm>
                <a:off x="8442540" y="5416075"/>
                <a:ext cx="412536" cy="378077"/>
              </a:xfrm>
              <a:prstGeom prst="ellipse">
                <a:avLst/>
              </a:pr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5" name="Freihandform 64"/>
              <p:cNvSpPr/>
              <p:nvPr/>
            </p:nvSpPr>
            <p:spPr bwMode="auto">
              <a:xfrm>
                <a:off x="8532134" y="5502729"/>
                <a:ext cx="261032" cy="204767"/>
              </a:xfrm>
              <a:custGeom>
                <a:avLst/>
                <a:gdLst>
                  <a:gd name="connsiteX0" fmla="*/ 0 w 2913797"/>
                  <a:gd name="connsiteY0" fmla="*/ 730196 h 1460402"/>
                  <a:gd name="connsiteX1" fmla="*/ 709683 w 2913797"/>
                  <a:gd name="connsiteY1" fmla="*/ 41 h 1460402"/>
                  <a:gd name="connsiteX2" fmla="*/ 1453486 w 2913797"/>
                  <a:gd name="connsiteY2" fmla="*/ 757491 h 1460402"/>
                  <a:gd name="connsiteX3" fmla="*/ 2197289 w 2913797"/>
                  <a:gd name="connsiteY3" fmla="*/ 1460351 h 1460402"/>
                  <a:gd name="connsiteX4" fmla="*/ 2913797 w 2913797"/>
                  <a:gd name="connsiteY4" fmla="*/ 723372 h 1460402"/>
                  <a:gd name="connsiteX5" fmla="*/ 2913797 w 2913797"/>
                  <a:gd name="connsiteY5" fmla="*/ 723372 h 146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13797" h="1460402">
                    <a:moveTo>
                      <a:pt x="0" y="730196"/>
                    </a:moveTo>
                    <a:cubicBezTo>
                      <a:pt x="233717" y="362844"/>
                      <a:pt x="467435" y="-4508"/>
                      <a:pt x="709683" y="41"/>
                    </a:cubicBezTo>
                    <a:cubicBezTo>
                      <a:pt x="951931" y="4590"/>
                      <a:pt x="1205552" y="514106"/>
                      <a:pt x="1453486" y="757491"/>
                    </a:cubicBezTo>
                    <a:cubicBezTo>
                      <a:pt x="1701420" y="1000876"/>
                      <a:pt x="1953904" y="1466037"/>
                      <a:pt x="2197289" y="1460351"/>
                    </a:cubicBezTo>
                    <a:cubicBezTo>
                      <a:pt x="2440674" y="1454665"/>
                      <a:pt x="2913797" y="723372"/>
                      <a:pt x="2913797" y="723372"/>
                    </a:cubicBezTo>
                    <a:lnTo>
                      <a:pt x="2913797" y="723372"/>
                    </a:lnTo>
                  </a:path>
                </a:pathLst>
              </a:cu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cxnSp>
          <p:nvCxnSpPr>
            <p:cNvPr id="59" name="Gerade Verbindung 18"/>
            <p:cNvCxnSpPr>
              <a:stCxn id="64" idx="0"/>
              <a:endCxn id="75" idx="2"/>
            </p:cNvCxnSpPr>
            <p:nvPr/>
          </p:nvCxnSpPr>
          <p:spPr bwMode="auto">
            <a:xfrm flipH="1" flipV="1">
              <a:off x="8635726" y="4986992"/>
              <a:ext cx="13082" cy="7095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0" name="Text Box 4"/>
            <p:cNvSpPr txBox="1">
              <a:spLocks noChangeArrowheads="1"/>
            </p:cNvSpPr>
            <p:nvPr/>
          </p:nvSpPr>
          <p:spPr bwMode="auto">
            <a:xfrm>
              <a:off x="8128020" y="5071046"/>
              <a:ext cx="899190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acc.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freq. </a:t>
              </a:r>
              <a:r>
                <a:rPr lang="en-US" altLang="de-DE" sz="1600" b="1" i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altLang="de-DE" sz="1600" b="1" i="1" baseline="-25000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</a:t>
              </a: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61" name="Rechteck 60"/>
            <p:cNvSpPr/>
            <p:nvPr/>
          </p:nvSpPr>
          <p:spPr bwMode="auto">
            <a:xfrm>
              <a:off x="7168170" y="5771356"/>
              <a:ext cx="358569" cy="194877"/>
            </a:xfrm>
            <a:prstGeom prst="rect">
              <a:avLst/>
            </a:prstGeom>
            <a:noFill/>
            <a:ln w="3175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2" name="Text Box 4"/>
            <p:cNvSpPr txBox="1">
              <a:spLocks noChangeArrowheads="1"/>
            </p:cNvSpPr>
            <p:nvPr/>
          </p:nvSpPr>
          <p:spPr bwMode="auto">
            <a:xfrm>
              <a:off x="6845465" y="5456331"/>
              <a:ext cx="1003977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 err="1">
                  <a:solidFill>
                    <a:srgbClr val="CC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</a:t>
              </a:r>
              <a:r>
                <a:rPr lang="en-US" altLang="de-DE" sz="1600" b="1" dirty="0">
                  <a:solidFill>
                    <a:srgbClr val="CC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cavity</a:t>
              </a:r>
            </a:p>
          </p:txBody>
        </p:sp>
        <p:cxnSp>
          <p:nvCxnSpPr>
            <p:cNvPr id="63" name="Gerade Verbindung 22"/>
            <p:cNvCxnSpPr/>
            <p:nvPr/>
          </p:nvCxnSpPr>
          <p:spPr bwMode="auto">
            <a:xfrm flipH="1">
              <a:off x="7526740" y="5902330"/>
              <a:ext cx="896184" cy="1100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28472207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longitudinal Parameters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25413" y="10382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204788" y="860425"/>
            <a:ext cx="8797925" cy="1660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longitudinal dynamics is described by the longitudinal emittance as given by:</a:t>
            </a:r>
          </a:p>
          <a:p>
            <a:pPr algn="l">
              <a:lnSpc>
                <a:spcPct val="50000"/>
              </a:lnSpc>
              <a:buFont typeface="Wingdings" pitchFamily="2" charset="2"/>
              <a:buChar char="Ø"/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Spread of the bunches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</a:p>
          <a:p>
            <a:pPr algn="l">
              <a:lnSpc>
                <a:spcPct val="5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in time, length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-phase.</a:t>
            </a:r>
          </a:p>
          <a:p>
            <a:pPr algn="l">
              <a:lnSpc>
                <a:spcPct val="50000"/>
              </a:lnSpc>
              <a:buFont typeface="Wingdings" pitchFamily="2" charset="2"/>
              <a:buChar char="Ø"/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Momentum spread 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 = </a:t>
            </a:r>
            <a:r>
              <a:rPr lang="el-GR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p/p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algn="l">
              <a:lnSpc>
                <a:spcPct val="5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or energy spread </a:t>
            </a:r>
            <a:r>
              <a:rPr lang="el-GR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W/W</a:t>
            </a:r>
            <a:endParaRPr lang="en-US" altLang="de-DE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05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1660544"/>
              </p:ext>
            </p:extLst>
          </p:nvPr>
        </p:nvGraphicFramePr>
        <p:xfrm>
          <a:off x="552450" y="2368550"/>
          <a:ext cx="2541588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6" name="Equation" r:id="rId4" imgW="1320227" imgH="393529" progId="Equation.3">
                  <p:embed/>
                </p:oleObj>
              </mc:Choice>
              <mc:Fallback>
                <p:oleObj name="Equation" r:id="rId4" imgW="1320227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450" y="2368550"/>
                        <a:ext cx="2541588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4067389"/>
              </p:ext>
            </p:extLst>
          </p:nvPr>
        </p:nvGraphicFramePr>
        <p:xfrm>
          <a:off x="966788" y="3921125"/>
          <a:ext cx="2028825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7" name="Equation" r:id="rId6" imgW="1130300" imgH="279400" progId="Equation.3">
                  <p:embed/>
                </p:oleObj>
              </mc:Choice>
              <mc:Fallback>
                <p:oleObj name="Equation" r:id="rId6" imgW="1130300" imgH="2794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6788" y="3921125"/>
                        <a:ext cx="2028825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37" name="Picture 8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438" y="1298247"/>
            <a:ext cx="4564856" cy="4095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04813" y="3540125"/>
            <a:ext cx="3800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The normalized value is preserved:</a:t>
            </a:r>
            <a:endParaRPr lang="en-US" altLang="de-DE" sz="20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4924621" y="2222804"/>
            <a:ext cx="741165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cs typeface="Times New Roman" panose="02020603050405020304" pitchFamily="18" charset="0"/>
              </a:rPr>
              <a:t>A = </a:t>
            </a:r>
            <a:r>
              <a:rPr lang="en-US" altLang="de-DE" sz="2000" dirty="0"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endParaRPr lang="en-US" altLang="de-DE" sz="2000" b="1" i="1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Importance of Bunch Length by Streak Camera </a:t>
            </a: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25413" y="1067722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797" name="Rectangle 4"/>
          <p:cNvSpPr>
            <a:spLocks noChangeArrowheads="1"/>
          </p:cNvSpPr>
          <p:nvPr/>
        </p:nvSpPr>
        <p:spPr bwMode="auto">
          <a:xfrm>
            <a:off x="201613" y="770860"/>
            <a:ext cx="8978964" cy="76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bunches are desired by the synchrotron light users for time resolved spectroscopy.</a:t>
            </a:r>
          </a:p>
          <a:p>
            <a:pPr algn="l">
              <a:lnSpc>
                <a:spcPct val="80000"/>
              </a:lnSpc>
            </a:pP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bunch focusing is changed by the </a:t>
            </a:r>
            <a:r>
              <a:rPr lang="en-US" altLang="de-DE" sz="19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-amplitude.</a:t>
            </a:r>
          </a:p>
        </p:txBody>
      </p:sp>
      <p:sp>
        <p:nvSpPr>
          <p:cNvPr id="33798" name="Rectangle 5"/>
          <p:cNvSpPr>
            <a:spLocks noChangeArrowheads="1"/>
          </p:cNvSpPr>
          <p:nvPr/>
        </p:nvSpPr>
        <p:spPr bwMode="auto">
          <a:xfrm>
            <a:off x="282575" y="1524922"/>
            <a:ext cx="8566150" cy="734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Bunch length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</a:t>
            </a:r>
            <a:r>
              <a:rPr lang="en-US" altLang="de-DE" sz="2200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as a function of stored current </a:t>
            </a:r>
          </a:p>
          <a:p>
            <a:pPr algn="l">
              <a:lnSpc>
                <a:spcPct val="8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(space-charge de-focusing, impedance broadening) for different rf-amplitudes at SOLEIL:</a:t>
            </a:r>
          </a:p>
        </p:txBody>
      </p:sp>
      <p:pic>
        <p:nvPicPr>
          <p:cNvPr id="33799" name="Picture 6"/>
          <p:cNvPicPr>
            <a:picLocks noChangeAspect="1" noChangeArrowheads="1"/>
          </p:cNvPicPr>
          <p:nvPr/>
        </p:nvPicPr>
        <p:blipFill>
          <a:blip r:embed="rId3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281853"/>
            <a:ext cx="5100638" cy="358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9" name="Gruppieren 38"/>
          <p:cNvGrpSpPr/>
          <p:nvPr/>
        </p:nvGrpSpPr>
        <p:grpSpPr>
          <a:xfrm>
            <a:off x="6325849" y="3865000"/>
            <a:ext cx="2854728" cy="2013746"/>
            <a:chOff x="6325849" y="4209125"/>
            <a:chExt cx="2854728" cy="2013746"/>
          </a:xfrm>
        </p:grpSpPr>
        <p:cxnSp>
          <p:nvCxnSpPr>
            <p:cNvPr id="40" name="Gerade Verbindung 8"/>
            <p:cNvCxnSpPr/>
            <p:nvPr/>
          </p:nvCxnSpPr>
          <p:spPr bwMode="auto">
            <a:xfrm flipH="1">
              <a:off x="6325849" y="5119611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Gerade Verbindung 9"/>
            <p:cNvCxnSpPr/>
            <p:nvPr/>
          </p:nvCxnSpPr>
          <p:spPr bwMode="auto">
            <a:xfrm>
              <a:off x="8059458" y="5119611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Gerade Verbindung mit Pfeil 41"/>
            <p:cNvCxnSpPr/>
            <p:nvPr/>
          </p:nvCxnSpPr>
          <p:spPr bwMode="auto">
            <a:xfrm flipV="1">
              <a:off x="6325849" y="5644021"/>
              <a:ext cx="104653" cy="5244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3" name="Textfeld 42"/>
            <p:cNvSpPr txBox="1"/>
            <p:nvPr/>
          </p:nvSpPr>
          <p:spPr>
            <a:xfrm>
              <a:off x="6378176" y="5906539"/>
              <a:ext cx="1058950" cy="31039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injection</a:t>
              </a: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7259570" y="5902330"/>
              <a:ext cx="1113658" cy="30777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extraction</a:t>
              </a:r>
            </a:p>
          </p:txBody>
        </p:sp>
        <p:sp>
          <p:nvSpPr>
            <p:cNvPr id="45" name="Text Box 4"/>
            <p:cNvSpPr txBox="1">
              <a:spLocks noChangeArrowheads="1"/>
            </p:cNvSpPr>
            <p:nvPr/>
          </p:nvSpPr>
          <p:spPr bwMode="auto">
            <a:xfrm>
              <a:off x="7622855" y="4209125"/>
              <a:ext cx="155772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Streak camera</a:t>
              </a:r>
            </a:p>
          </p:txBody>
        </p:sp>
        <p:sp>
          <p:nvSpPr>
            <p:cNvPr id="46" name="Abgerundetes Rechteck 45"/>
            <p:cNvSpPr/>
            <p:nvPr/>
          </p:nvSpPr>
          <p:spPr bwMode="auto">
            <a:xfrm>
              <a:off x="6535156" y="4396611"/>
              <a:ext cx="1524301" cy="1482396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6559771" y="4989846"/>
              <a:ext cx="15112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sz="1400" b="1" baseline="300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</a:t>
              </a:r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synchrotron</a:t>
              </a:r>
            </a:p>
          </p:txBody>
        </p:sp>
        <p:grpSp>
          <p:nvGrpSpPr>
            <p:cNvPr id="48" name="Gruppieren 47"/>
            <p:cNvGrpSpPr/>
            <p:nvPr/>
          </p:nvGrpSpPr>
          <p:grpSpPr>
            <a:xfrm>
              <a:off x="7750930" y="4451203"/>
              <a:ext cx="1023113" cy="565317"/>
              <a:chOff x="1828800" y="3231237"/>
              <a:chExt cx="1023113" cy="565317"/>
            </a:xfrm>
          </p:grpSpPr>
          <p:grpSp>
            <p:nvGrpSpPr>
              <p:cNvPr id="57" name="Gruppieren 56"/>
              <p:cNvGrpSpPr/>
              <p:nvPr/>
            </p:nvGrpSpPr>
            <p:grpSpPr>
              <a:xfrm rot="17787383">
                <a:off x="2171090" y="3115731"/>
                <a:ext cx="527710" cy="833936"/>
                <a:chOff x="2366224" y="4360105"/>
                <a:chExt cx="527710" cy="833936"/>
              </a:xfrm>
            </p:grpSpPr>
            <p:grpSp>
              <p:nvGrpSpPr>
                <p:cNvPr id="62" name="Gruppieren 61"/>
                <p:cNvGrpSpPr/>
                <p:nvPr/>
              </p:nvGrpSpPr>
              <p:grpSpPr>
                <a:xfrm rot="1979819">
                  <a:off x="2472516" y="4812076"/>
                  <a:ext cx="319856" cy="381965"/>
                  <a:chOff x="2430046" y="4844314"/>
                  <a:chExt cx="319856" cy="381965"/>
                </a:xfrm>
              </p:grpSpPr>
              <p:sp>
                <p:nvSpPr>
                  <p:cNvPr id="66" name="Rechteck 65"/>
                  <p:cNvSpPr/>
                  <p:nvPr/>
                </p:nvSpPr>
                <p:spPr bwMode="auto">
                  <a:xfrm rot="3381372">
                    <a:off x="2574942" y="5051319"/>
                    <a:ext cx="170824" cy="179096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7" name="Rechteck 66"/>
                  <p:cNvSpPr/>
                  <p:nvPr/>
                </p:nvSpPr>
                <p:spPr bwMode="auto">
                  <a:xfrm rot="3381372">
                    <a:off x="2539519" y="4987362"/>
                    <a:ext cx="95587" cy="71410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68" name="Gerade Verbindung 36"/>
                  <p:cNvCxnSpPr/>
                  <p:nvPr/>
                </p:nvCxnSpPr>
                <p:spPr bwMode="auto">
                  <a:xfrm rot="19620181" flipV="1">
                    <a:off x="2555784" y="4844314"/>
                    <a:ext cx="51369" cy="112079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9" name="Gerade Verbindung 37"/>
                  <p:cNvCxnSpPr/>
                  <p:nvPr/>
                </p:nvCxnSpPr>
                <p:spPr bwMode="auto">
                  <a:xfrm flipH="1" flipV="1">
                    <a:off x="2430046" y="4931860"/>
                    <a:ext cx="105214" cy="72890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63" name="Gerade Verbindung 31"/>
                <p:cNvCxnSpPr/>
                <p:nvPr/>
              </p:nvCxnSpPr>
              <p:spPr bwMode="auto">
                <a:xfrm>
                  <a:off x="2543471" y="4829210"/>
                  <a:ext cx="181014" cy="0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64" name="Bogen 63"/>
                <p:cNvSpPr/>
                <p:nvPr/>
              </p:nvSpPr>
              <p:spPr bwMode="auto">
                <a:xfrm rot="19545263">
                  <a:off x="2366224" y="4611186"/>
                  <a:ext cx="429542" cy="315061"/>
                </a:xfrm>
                <a:prstGeom prst="arc">
                  <a:avLst/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Bogen 64"/>
                <p:cNvSpPr/>
                <p:nvPr/>
              </p:nvSpPr>
              <p:spPr bwMode="auto">
                <a:xfrm rot="8988807">
                  <a:off x="2464392" y="4360105"/>
                  <a:ext cx="429542" cy="315061"/>
                </a:xfrm>
                <a:prstGeom prst="arc">
                  <a:avLst>
                    <a:gd name="adj1" fmla="val 15977564"/>
                    <a:gd name="adj2" fmla="val 0"/>
                  </a:avLst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58" name="Gerade Verbindung 26"/>
              <p:cNvCxnSpPr/>
              <p:nvPr/>
            </p:nvCxnSpPr>
            <p:spPr bwMode="auto">
              <a:xfrm>
                <a:off x="1828800" y="3231237"/>
                <a:ext cx="520095" cy="17611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9" name="Gerade Verbindung 27"/>
              <p:cNvCxnSpPr/>
              <p:nvPr/>
            </p:nvCxnSpPr>
            <p:spPr bwMode="auto">
              <a:xfrm>
                <a:off x="1848152" y="3256038"/>
                <a:ext cx="441862" cy="29304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" name="Gerade Verbindung 28"/>
              <p:cNvCxnSpPr/>
              <p:nvPr/>
            </p:nvCxnSpPr>
            <p:spPr bwMode="auto">
              <a:xfrm>
                <a:off x="2348895" y="3407353"/>
                <a:ext cx="134463" cy="112017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" name="Gerade Verbindung 29"/>
              <p:cNvCxnSpPr/>
              <p:nvPr/>
            </p:nvCxnSpPr>
            <p:spPr bwMode="auto">
              <a:xfrm>
                <a:off x="2290014" y="3540937"/>
                <a:ext cx="161084" cy="31983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9" name="Gruppieren 48"/>
            <p:cNvGrpSpPr/>
            <p:nvPr/>
          </p:nvGrpSpPr>
          <p:grpSpPr>
            <a:xfrm>
              <a:off x="8442540" y="5696529"/>
              <a:ext cx="412536" cy="378077"/>
              <a:chOff x="8442540" y="5416075"/>
              <a:chExt cx="412536" cy="378077"/>
            </a:xfrm>
          </p:grpSpPr>
          <p:sp>
            <p:nvSpPr>
              <p:cNvPr id="55" name="Ellipse 54"/>
              <p:cNvSpPr/>
              <p:nvPr/>
            </p:nvSpPr>
            <p:spPr bwMode="auto">
              <a:xfrm>
                <a:off x="8442540" y="5416075"/>
                <a:ext cx="412536" cy="378077"/>
              </a:xfrm>
              <a:prstGeom prst="ellipse">
                <a:avLst/>
              </a:pr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6" name="Freihandform 55"/>
              <p:cNvSpPr/>
              <p:nvPr/>
            </p:nvSpPr>
            <p:spPr bwMode="auto">
              <a:xfrm>
                <a:off x="8532134" y="5502729"/>
                <a:ext cx="261032" cy="204767"/>
              </a:xfrm>
              <a:custGeom>
                <a:avLst/>
                <a:gdLst>
                  <a:gd name="connsiteX0" fmla="*/ 0 w 2913797"/>
                  <a:gd name="connsiteY0" fmla="*/ 730196 h 1460402"/>
                  <a:gd name="connsiteX1" fmla="*/ 709683 w 2913797"/>
                  <a:gd name="connsiteY1" fmla="*/ 41 h 1460402"/>
                  <a:gd name="connsiteX2" fmla="*/ 1453486 w 2913797"/>
                  <a:gd name="connsiteY2" fmla="*/ 757491 h 1460402"/>
                  <a:gd name="connsiteX3" fmla="*/ 2197289 w 2913797"/>
                  <a:gd name="connsiteY3" fmla="*/ 1460351 h 1460402"/>
                  <a:gd name="connsiteX4" fmla="*/ 2913797 w 2913797"/>
                  <a:gd name="connsiteY4" fmla="*/ 723372 h 1460402"/>
                  <a:gd name="connsiteX5" fmla="*/ 2913797 w 2913797"/>
                  <a:gd name="connsiteY5" fmla="*/ 723372 h 146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13797" h="1460402">
                    <a:moveTo>
                      <a:pt x="0" y="730196"/>
                    </a:moveTo>
                    <a:cubicBezTo>
                      <a:pt x="233717" y="362844"/>
                      <a:pt x="467435" y="-4508"/>
                      <a:pt x="709683" y="41"/>
                    </a:cubicBezTo>
                    <a:cubicBezTo>
                      <a:pt x="951931" y="4590"/>
                      <a:pt x="1205552" y="514106"/>
                      <a:pt x="1453486" y="757491"/>
                    </a:cubicBezTo>
                    <a:cubicBezTo>
                      <a:pt x="1701420" y="1000876"/>
                      <a:pt x="1953904" y="1466037"/>
                      <a:pt x="2197289" y="1460351"/>
                    </a:cubicBezTo>
                    <a:cubicBezTo>
                      <a:pt x="2440674" y="1454665"/>
                      <a:pt x="2913797" y="723372"/>
                      <a:pt x="2913797" y="723372"/>
                    </a:cubicBezTo>
                    <a:lnTo>
                      <a:pt x="2913797" y="723372"/>
                    </a:lnTo>
                  </a:path>
                </a:pathLst>
              </a:cu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cxnSp>
          <p:nvCxnSpPr>
            <p:cNvPr id="50" name="Gerade Verbindung 18"/>
            <p:cNvCxnSpPr>
              <a:stCxn id="55" idx="0"/>
              <a:endCxn id="66" idx="2"/>
            </p:cNvCxnSpPr>
            <p:nvPr/>
          </p:nvCxnSpPr>
          <p:spPr bwMode="auto">
            <a:xfrm flipH="1" flipV="1">
              <a:off x="8635726" y="4986992"/>
              <a:ext cx="13082" cy="7095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1" name="Text Box 4"/>
            <p:cNvSpPr txBox="1">
              <a:spLocks noChangeArrowheads="1"/>
            </p:cNvSpPr>
            <p:nvPr/>
          </p:nvSpPr>
          <p:spPr bwMode="auto">
            <a:xfrm>
              <a:off x="8128020" y="5071046"/>
              <a:ext cx="899190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acc.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freq. </a:t>
              </a:r>
              <a:r>
                <a:rPr lang="en-US" altLang="de-DE" sz="1600" b="1" i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altLang="de-DE" sz="1600" b="1" i="1" baseline="-25000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</a:t>
              </a: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52" name="Rechteck 51"/>
            <p:cNvSpPr/>
            <p:nvPr/>
          </p:nvSpPr>
          <p:spPr bwMode="auto">
            <a:xfrm>
              <a:off x="7168170" y="5771356"/>
              <a:ext cx="358569" cy="194877"/>
            </a:xfrm>
            <a:prstGeom prst="rect">
              <a:avLst/>
            </a:prstGeom>
            <a:noFill/>
            <a:ln w="3175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3" name="Text Box 4"/>
            <p:cNvSpPr txBox="1">
              <a:spLocks noChangeArrowheads="1"/>
            </p:cNvSpPr>
            <p:nvPr/>
          </p:nvSpPr>
          <p:spPr bwMode="auto">
            <a:xfrm>
              <a:off x="6845465" y="5456331"/>
              <a:ext cx="1003977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 err="1">
                  <a:solidFill>
                    <a:srgbClr val="CC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</a:t>
              </a:r>
              <a:r>
                <a:rPr lang="en-US" altLang="de-DE" sz="1600" b="1" dirty="0">
                  <a:solidFill>
                    <a:srgbClr val="CC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cavity</a:t>
              </a:r>
            </a:p>
          </p:txBody>
        </p:sp>
        <p:cxnSp>
          <p:nvCxnSpPr>
            <p:cNvPr id="54" name="Gerade Verbindung 22"/>
            <p:cNvCxnSpPr/>
            <p:nvPr/>
          </p:nvCxnSpPr>
          <p:spPr bwMode="auto">
            <a:xfrm flipH="1">
              <a:off x="7526740" y="5902330"/>
              <a:ext cx="896184" cy="1100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Artist View of a Streak Camera</a:t>
            </a: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3277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600" y="968375"/>
            <a:ext cx="4310063" cy="551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5058137" y="6528119"/>
            <a:ext cx="1639526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dirty="0">
                <a:sym typeface="Symbol" panose="05050102010706020507" pitchFamily="18" charset="2"/>
                <a:hlinkClick r:id="rId4" action="ppaction://hlinksldjump"/>
              </a:rPr>
              <a:t> conclusion</a:t>
            </a:r>
            <a:endParaRPr lang="en-GB" dirty="0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203200" y="-1846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b="1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89395" y="1465756"/>
            <a:ext cx="8893175" cy="1878013"/>
            <a:chOff x="250825" y="4725144"/>
            <a:chExt cx="8893175" cy="1878013"/>
          </a:xfrm>
        </p:grpSpPr>
        <p:sp>
          <p:nvSpPr>
            <p:cNvPr id="27652" name="Text Box 3"/>
            <p:cNvSpPr txBox="1">
              <a:spLocks noChangeArrowheads="1"/>
            </p:cNvSpPr>
            <p:nvPr/>
          </p:nvSpPr>
          <p:spPr bwMode="auto">
            <a:xfrm>
              <a:off x="6108700" y="4762500"/>
              <a:ext cx="2857500" cy="260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endParaRPr lang="de-DE" sz="1600" baseline="3000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421899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850" y="4725144"/>
              <a:ext cx="8820150" cy="18780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1900" name="Text Box 12"/>
            <p:cNvSpPr txBox="1">
              <a:spLocks noChangeArrowheads="1"/>
            </p:cNvSpPr>
            <p:nvPr/>
          </p:nvSpPr>
          <p:spPr bwMode="auto">
            <a:xfrm>
              <a:off x="250825" y="4941888"/>
              <a:ext cx="1944688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>
                  <a:latin typeface="Calibri" panose="020F0502020204030204" pitchFamily="34" charset="0"/>
                  <a:cs typeface="Calibri" panose="020F0502020204030204" pitchFamily="34" charset="0"/>
                </a:rPr>
                <a:t>Flash, Hamburg</a:t>
              </a:r>
            </a:p>
          </p:txBody>
        </p:sp>
      </p:grpSp>
      <p:sp>
        <p:nvSpPr>
          <p:cNvPr id="421901" name="Text Box 13"/>
          <p:cNvSpPr txBox="1">
            <a:spLocks noChangeArrowheads="1"/>
          </p:cNvSpPr>
          <p:nvPr/>
        </p:nvSpPr>
        <p:spPr bwMode="auto">
          <a:xfrm>
            <a:off x="179388" y="688940"/>
            <a:ext cx="8964612" cy="70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2000" b="1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Generation Light Sources: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LINAC based, single pass with large energy loss</a:t>
            </a:r>
          </a:p>
          <a:p>
            <a:pPr algn="l">
              <a:lnSpc>
                <a:spcPct val="60000"/>
              </a:lnSpc>
            </a:pPr>
            <a:r>
              <a:rPr lang="en-US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0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electron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1 … 18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GeV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coherent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light from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undulator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200" b="1" i="1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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&lt; 1000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temporally short pulse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Excurse: LINACs for Free Electron Lasers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225553" y="3209220"/>
            <a:ext cx="3820410" cy="3034499"/>
            <a:chOff x="646525" y="3960726"/>
            <a:chExt cx="5465759" cy="4341380"/>
          </a:xfrm>
        </p:grpSpPr>
        <p:sp>
          <p:nvSpPr>
            <p:cNvPr id="16" name="Line 5"/>
            <p:cNvSpPr>
              <a:spLocks noChangeShapeType="1"/>
            </p:cNvSpPr>
            <p:nvPr/>
          </p:nvSpPr>
          <p:spPr bwMode="auto">
            <a:xfrm>
              <a:off x="1586632" y="5145739"/>
              <a:ext cx="38401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Text Box 6"/>
            <p:cNvSpPr txBox="1">
              <a:spLocks noChangeArrowheads="1"/>
            </p:cNvSpPr>
            <p:nvPr/>
          </p:nvSpPr>
          <p:spPr bwMode="auto">
            <a:xfrm>
              <a:off x="5297424" y="5171140"/>
              <a:ext cx="365105" cy="484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600" b="1"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1950170" y="4517089"/>
              <a:ext cx="20638" cy="628650"/>
            </a:xfrm>
            <a:prstGeom prst="rect">
              <a:avLst/>
            </a:prstGeom>
            <a:solidFill>
              <a:srgbClr val="0000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2599457" y="4517089"/>
              <a:ext cx="22225" cy="628650"/>
            </a:xfrm>
            <a:prstGeom prst="rect">
              <a:avLst/>
            </a:prstGeom>
            <a:solidFill>
              <a:srgbClr val="0000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3904382" y="4517089"/>
              <a:ext cx="22225" cy="628650"/>
            </a:xfrm>
            <a:prstGeom prst="rect">
              <a:avLst/>
            </a:prstGeom>
            <a:solidFill>
              <a:srgbClr val="0000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Rectangle 10"/>
            <p:cNvSpPr>
              <a:spLocks noChangeArrowheads="1"/>
            </p:cNvSpPr>
            <p:nvPr/>
          </p:nvSpPr>
          <p:spPr bwMode="auto">
            <a:xfrm>
              <a:off x="3251920" y="4517089"/>
              <a:ext cx="22225" cy="628650"/>
            </a:xfrm>
            <a:prstGeom prst="rect">
              <a:avLst/>
            </a:prstGeom>
            <a:solidFill>
              <a:srgbClr val="0000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Rectangle 11"/>
            <p:cNvSpPr>
              <a:spLocks noChangeArrowheads="1"/>
            </p:cNvSpPr>
            <p:nvPr/>
          </p:nvSpPr>
          <p:spPr bwMode="auto">
            <a:xfrm>
              <a:off x="4556845" y="4517089"/>
              <a:ext cx="22225" cy="628650"/>
            </a:xfrm>
            <a:prstGeom prst="rect">
              <a:avLst/>
            </a:prstGeom>
            <a:solidFill>
              <a:srgbClr val="0000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Rectangle 12"/>
            <p:cNvSpPr>
              <a:spLocks noChangeArrowheads="1"/>
            </p:cNvSpPr>
            <p:nvPr/>
          </p:nvSpPr>
          <p:spPr bwMode="auto">
            <a:xfrm>
              <a:off x="5207720" y="4517089"/>
              <a:ext cx="20638" cy="628650"/>
            </a:xfrm>
            <a:prstGeom prst="rect">
              <a:avLst/>
            </a:prstGeom>
            <a:solidFill>
              <a:srgbClr val="0000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Text Box 13"/>
            <p:cNvSpPr txBox="1">
              <a:spLocks noChangeArrowheads="1"/>
            </p:cNvSpPr>
            <p:nvPr/>
          </p:nvSpPr>
          <p:spPr bwMode="auto">
            <a:xfrm>
              <a:off x="1327528" y="4045601"/>
              <a:ext cx="346758" cy="5283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800"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</a:p>
          </p:txBody>
        </p:sp>
        <p:sp>
          <p:nvSpPr>
            <p:cNvPr id="25" name="Line 14"/>
            <p:cNvSpPr>
              <a:spLocks noChangeShapeType="1"/>
            </p:cNvSpPr>
            <p:nvPr/>
          </p:nvSpPr>
          <p:spPr bwMode="auto">
            <a:xfrm>
              <a:off x="1950170" y="4753626"/>
              <a:ext cx="649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Text Box 15"/>
            <p:cNvSpPr txBox="1">
              <a:spLocks noChangeArrowheads="1"/>
            </p:cNvSpPr>
            <p:nvPr/>
          </p:nvSpPr>
          <p:spPr bwMode="auto">
            <a:xfrm>
              <a:off x="1780853" y="4153219"/>
              <a:ext cx="1066878" cy="484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100ms</a:t>
              </a:r>
            </a:p>
          </p:txBody>
        </p:sp>
        <p:sp>
          <p:nvSpPr>
            <p:cNvPr id="27" name="Text Box 16"/>
            <p:cNvSpPr txBox="1">
              <a:spLocks noChangeArrowheads="1"/>
            </p:cNvSpPr>
            <p:nvPr/>
          </p:nvSpPr>
          <p:spPr bwMode="auto">
            <a:xfrm>
              <a:off x="2632410" y="3960726"/>
              <a:ext cx="3479874" cy="5283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800" dirty="0">
                  <a:latin typeface="Calibri" panose="020F0502020204030204" pitchFamily="34" charset="0"/>
                  <a:cs typeface="Calibri" panose="020F0502020204030204" pitchFamily="34" charset="0"/>
                </a:rPr>
                <a:t>Duty cycle ~ XFEL 0.65%</a:t>
              </a:r>
            </a:p>
          </p:txBody>
        </p:sp>
        <p:sp>
          <p:nvSpPr>
            <p:cNvPr id="28" name="Line 17"/>
            <p:cNvSpPr>
              <a:spLocks noChangeShapeType="1"/>
            </p:cNvSpPr>
            <p:nvPr/>
          </p:nvSpPr>
          <p:spPr bwMode="auto">
            <a:xfrm>
              <a:off x="1658070" y="4282139"/>
              <a:ext cx="0" cy="863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Line 18"/>
            <p:cNvSpPr>
              <a:spLocks noChangeShapeType="1"/>
            </p:cNvSpPr>
            <p:nvPr/>
          </p:nvSpPr>
          <p:spPr bwMode="auto">
            <a:xfrm>
              <a:off x="1658070" y="4517089"/>
              <a:ext cx="292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Text Box 19"/>
            <p:cNvSpPr txBox="1">
              <a:spLocks noChangeArrowheads="1"/>
            </p:cNvSpPr>
            <p:nvPr/>
          </p:nvSpPr>
          <p:spPr bwMode="auto">
            <a:xfrm>
              <a:off x="646525" y="4305951"/>
              <a:ext cx="1135680" cy="484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600" b="1">
                  <a:latin typeface="Calibri" panose="020F0502020204030204" pitchFamily="34" charset="0"/>
                  <a:cs typeface="Calibri" panose="020F0502020204030204" pitchFamily="34" charset="0"/>
                </a:rPr>
                <a:t>1-5 mA</a:t>
              </a:r>
            </a:p>
          </p:txBody>
        </p:sp>
        <p:sp>
          <p:nvSpPr>
            <p:cNvPr id="31" name="Line 20"/>
            <p:cNvSpPr>
              <a:spLocks noChangeShapeType="1"/>
            </p:cNvSpPr>
            <p:nvPr/>
          </p:nvSpPr>
          <p:spPr bwMode="auto">
            <a:xfrm flipH="1">
              <a:off x="1950170" y="5145739"/>
              <a:ext cx="1301750" cy="7842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Line 21"/>
            <p:cNvSpPr>
              <a:spLocks noChangeShapeType="1"/>
            </p:cNvSpPr>
            <p:nvPr/>
          </p:nvSpPr>
          <p:spPr bwMode="auto">
            <a:xfrm>
              <a:off x="3251920" y="5145739"/>
              <a:ext cx="1668463" cy="7842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Line 22"/>
            <p:cNvSpPr>
              <a:spLocks noChangeShapeType="1"/>
            </p:cNvSpPr>
            <p:nvPr/>
          </p:nvSpPr>
          <p:spPr bwMode="auto">
            <a:xfrm>
              <a:off x="1596157" y="6558614"/>
              <a:ext cx="38401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Text Box 23"/>
            <p:cNvSpPr txBox="1">
              <a:spLocks noChangeArrowheads="1"/>
            </p:cNvSpPr>
            <p:nvPr/>
          </p:nvSpPr>
          <p:spPr bwMode="auto">
            <a:xfrm>
              <a:off x="5304567" y="6584014"/>
              <a:ext cx="365105" cy="484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600" b="1"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</a:p>
          </p:txBody>
        </p:sp>
        <p:sp>
          <p:nvSpPr>
            <p:cNvPr id="35" name="Rectangle 24" descr="Vertikal dünn"/>
            <p:cNvSpPr>
              <a:spLocks noChangeArrowheads="1"/>
            </p:cNvSpPr>
            <p:nvPr/>
          </p:nvSpPr>
          <p:spPr bwMode="auto">
            <a:xfrm>
              <a:off x="1956520" y="5929964"/>
              <a:ext cx="2973388" cy="628650"/>
            </a:xfrm>
            <a:prstGeom prst="rect">
              <a:avLst/>
            </a:prstGeom>
            <a:pattFill prst="narVert">
              <a:fgClr>
                <a:srgbClr val="0000CC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endParaRPr lang="en-GB" sz="16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Line 25"/>
            <p:cNvSpPr>
              <a:spLocks noChangeShapeType="1"/>
            </p:cNvSpPr>
            <p:nvPr/>
          </p:nvSpPr>
          <p:spPr bwMode="auto">
            <a:xfrm>
              <a:off x="1669182" y="5693426"/>
              <a:ext cx="0" cy="8651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" name="Text Box 26"/>
            <p:cNvSpPr txBox="1">
              <a:spLocks noChangeArrowheads="1"/>
            </p:cNvSpPr>
            <p:nvPr/>
          </p:nvSpPr>
          <p:spPr bwMode="auto">
            <a:xfrm>
              <a:off x="1340140" y="5483876"/>
              <a:ext cx="342173" cy="484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600" b="1"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</a:p>
          </p:txBody>
        </p:sp>
        <p:sp>
          <p:nvSpPr>
            <p:cNvPr id="38" name="Line 27"/>
            <p:cNvSpPr>
              <a:spLocks noChangeShapeType="1"/>
            </p:cNvSpPr>
            <p:nvPr/>
          </p:nvSpPr>
          <p:spPr bwMode="auto">
            <a:xfrm>
              <a:off x="1956520" y="5852176"/>
              <a:ext cx="29733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" name="Text Box 28"/>
            <p:cNvSpPr txBox="1">
              <a:spLocks noChangeArrowheads="1"/>
            </p:cNvSpPr>
            <p:nvPr/>
          </p:nvSpPr>
          <p:spPr bwMode="auto">
            <a:xfrm>
              <a:off x="2572128" y="5403003"/>
              <a:ext cx="1695264" cy="484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  <a:sym typeface="Symbol" pitchFamily="18" charset="2"/>
                </a:rPr>
                <a:t>XFEL 600s </a:t>
              </a:r>
            </a:p>
          </p:txBody>
        </p:sp>
        <p:sp>
          <p:nvSpPr>
            <p:cNvPr id="40" name="Line 29"/>
            <p:cNvSpPr>
              <a:spLocks noChangeShapeType="1"/>
            </p:cNvSpPr>
            <p:nvPr/>
          </p:nvSpPr>
          <p:spPr bwMode="auto">
            <a:xfrm>
              <a:off x="1669182" y="5929964"/>
              <a:ext cx="28733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1" name="Text Box 30"/>
            <p:cNvSpPr txBox="1">
              <a:spLocks noChangeArrowheads="1"/>
            </p:cNvSpPr>
            <p:nvPr/>
          </p:nvSpPr>
          <p:spPr bwMode="auto">
            <a:xfrm>
              <a:off x="2393083" y="6088714"/>
              <a:ext cx="2054225" cy="4843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sz="1600" b="1">
                  <a:latin typeface="Calibri" panose="020F0502020204030204" pitchFamily="34" charset="0"/>
                  <a:cs typeface="Calibri" panose="020F0502020204030204" pitchFamily="34" charset="0"/>
                </a:rPr>
                <a:t>Macro-pulse duration</a:t>
              </a:r>
            </a:p>
          </p:txBody>
        </p:sp>
        <p:grpSp>
          <p:nvGrpSpPr>
            <p:cNvPr id="44" name="Group 33"/>
            <p:cNvGrpSpPr>
              <a:grpSpLocks/>
            </p:cNvGrpSpPr>
            <p:nvPr/>
          </p:nvGrpSpPr>
          <p:grpSpPr bwMode="auto">
            <a:xfrm>
              <a:off x="1241136" y="6797382"/>
              <a:ext cx="4401926" cy="1504724"/>
              <a:chOff x="2758" y="2463"/>
              <a:chExt cx="2918" cy="919"/>
            </a:xfrm>
          </p:grpSpPr>
          <p:sp>
            <p:nvSpPr>
              <p:cNvPr id="59" name="Line 34"/>
              <p:cNvSpPr>
                <a:spLocks noChangeShapeType="1"/>
              </p:cNvSpPr>
              <p:nvPr/>
            </p:nvSpPr>
            <p:spPr bwMode="auto">
              <a:xfrm>
                <a:off x="2976" y="3072"/>
                <a:ext cx="25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0" name="Text Box 35"/>
              <p:cNvSpPr txBox="1">
                <a:spLocks noChangeArrowheads="1"/>
              </p:cNvSpPr>
              <p:nvPr/>
            </p:nvSpPr>
            <p:spPr bwMode="auto">
              <a:xfrm>
                <a:off x="5434" y="3086"/>
                <a:ext cx="242" cy="2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t</a:t>
                </a:r>
              </a:p>
            </p:txBody>
          </p:sp>
          <p:sp>
            <p:nvSpPr>
              <p:cNvPr id="61" name="Rectangle 36"/>
              <p:cNvSpPr>
                <a:spLocks noChangeArrowheads="1"/>
              </p:cNvSpPr>
              <p:nvPr/>
            </p:nvSpPr>
            <p:spPr bwMode="auto">
              <a:xfrm>
                <a:off x="3216" y="2688"/>
                <a:ext cx="14" cy="384"/>
              </a:xfrm>
              <a:prstGeom prst="rect">
                <a:avLst/>
              </a:prstGeom>
              <a:solidFill>
                <a:srgbClr val="0000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2" name="Rectangle 37"/>
              <p:cNvSpPr>
                <a:spLocks noChangeArrowheads="1"/>
              </p:cNvSpPr>
              <p:nvPr/>
            </p:nvSpPr>
            <p:spPr bwMode="auto">
              <a:xfrm>
                <a:off x="5184" y="2688"/>
                <a:ext cx="14" cy="384"/>
              </a:xfrm>
              <a:prstGeom prst="rect">
                <a:avLst/>
              </a:prstGeom>
              <a:solidFill>
                <a:srgbClr val="0000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3" name="Text Box 38"/>
              <p:cNvSpPr txBox="1">
                <a:spLocks noChangeArrowheads="1"/>
              </p:cNvSpPr>
              <p:nvPr/>
            </p:nvSpPr>
            <p:spPr bwMode="auto">
              <a:xfrm>
                <a:off x="2758" y="2463"/>
                <a:ext cx="227" cy="2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sz="1600" b="1">
                    <a:latin typeface="Calibri" panose="020F0502020204030204" pitchFamily="34" charset="0"/>
                    <a:cs typeface="Calibri" panose="020F0502020204030204" pitchFamily="34" charset="0"/>
                  </a:rPr>
                  <a:t>I</a:t>
                </a:r>
              </a:p>
            </p:txBody>
          </p:sp>
          <p:sp>
            <p:nvSpPr>
              <p:cNvPr id="64" name="Line 39"/>
              <p:cNvSpPr>
                <a:spLocks noChangeShapeType="1"/>
              </p:cNvSpPr>
              <p:nvPr/>
            </p:nvSpPr>
            <p:spPr bwMode="auto">
              <a:xfrm>
                <a:off x="3024" y="2544"/>
                <a:ext cx="0" cy="5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arrow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5" name="Text Box 40"/>
              <p:cNvSpPr txBox="1">
                <a:spLocks noChangeArrowheads="1"/>
              </p:cNvSpPr>
              <p:nvPr/>
            </p:nvSpPr>
            <p:spPr bwMode="auto">
              <a:xfrm>
                <a:off x="3209" y="2555"/>
                <a:ext cx="2116" cy="5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sz="1600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XFEL </a:t>
                </a:r>
              </a:p>
              <a:p>
                <a:pPr algn="ctr" eaLnBrk="0" hangingPunct="0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sz="1600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222ns bunch spacing</a:t>
                </a:r>
              </a:p>
            </p:txBody>
          </p:sp>
          <p:sp>
            <p:nvSpPr>
              <p:cNvPr id="66" name="Line 41"/>
              <p:cNvSpPr>
                <a:spLocks noChangeShapeType="1"/>
              </p:cNvSpPr>
              <p:nvPr/>
            </p:nvSpPr>
            <p:spPr bwMode="auto">
              <a:xfrm>
                <a:off x="3216" y="2784"/>
                <a:ext cx="196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" name="Line 53"/>
            <p:cNvSpPr>
              <a:spLocks noChangeShapeType="1"/>
            </p:cNvSpPr>
            <p:nvPr/>
          </p:nvSpPr>
          <p:spPr bwMode="auto">
            <a:xfrm>
              <a:off x="3324945" y="6584014"/>
              <a:ext cx="1592263" cy="5254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7" name="Line 54"/>
            <p:cNvSpPr>
              <a:spLocks noChangeShapeType="1"/>
            </p:cNvSpPr>
            <p:nvPr/>
          </p:nvSpPr>
          <p:spPr bwMode="auto">
            <a:xfrm flipH="1">
              <a:off x="1989857" y="6584014"/>
              <a:ext cx="1339850" cy="5191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4403699" y="4849578"/>
            <a:ext cx="4117703" cy="1023938"/>
            <a:chOff x="1358305" y="7919101"/>
            <a:chExt cx="4117703" cy="1023938"/>
          </a:xfrm>
        </p:grpSpPr>
        <p:sp>
          <p:nvSpPr>
            <p:cNvPr id="42" name="Text Box 31"/>
            <p:cNvSpPr txBox="1">
              <a:spLocks noChangeArrowheads="1"/>
            </p:cNvSpPr>
            <p:nvPr/>
          </p:nvSpPr>
          <p:spPr bwMode="auto">
            <a:xfrm>
              <a:off x="1358305" y="7919101"/>
              <a:ext cx="239168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600" b="1"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</a:p>
          </p:txBody>
        </p:sp>
        <p:sp>
          <p:nvSpPr>
            <p:cNvPr id="43" name="Line 32"/>
            <p:cNvSpPr>
              <a:spLocks noChangeShapeType="1"/>
            </p:cNvSpPr>
            <p:nvPr/>
          </p:nvSpPr>
          <p:spPr bwMode="auto">
            <a:xfrm>
              <a:off x="1707283" y="8052451"/>
              <a:ext cx="0" cy="863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45" name="Picture 4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8670" y="8128651"/>
              <a:ext cx="1524000" cy="814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6" name="Line 43"/>
            <p:cNvSpPr>
              <a:spLocks noChangeShapeType="1"/>
            </p:cNvSpPr>
            <p:nvPr/>
          </p:nvSpPr>
          <p:spPr bwMode="auto">
            <a:xfrm>
              <a:off x="1635845" y="8916051"/>
              <a:ext cx="38401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7" name="Text Box 44"/>
            <p:cNvSpPr txBox="1">
              <a:spLocks noChangeArrowheads="1"/>
            </p:cNvSpPr>
            <p:nvPr/>
          </p:nvSpPr>
          <p:spPr bwMode="auto">
            <a:xfrm>
              <a:off x="4130140" y="7919101"/>
              <a:ext cx="55496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600" b="1">
                  <a:latin typeface="Calibri" panose="020F0502020204030204" pitchFamily="34" charset="0"/>
                  <a:cs typeface="Calibri" panose="020F0502020204030204" pitchFamily="34" charset="0"/>
                </a:rPr>
                <a:t>1 nC</a:t>
              </a:r>
            </a:p>
          </p:txBody>
        </p:sp>
        <p:sp>
          <p:nvSpPr>
            <p:cNvPr id="48" name="Line 45"/>
            <p:cNvSpPr>
              <a:spLocks noChangeShapeType="1"/>
            </p:cNvSpPr>
            <p:nvPr/>
          </p:nvSpPr>
          <p:spPr bwMode="auto">
            <a:xfrm>
              <a:off x="3412258" y="8444564"/>
              <a:ext cx="29051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9" name="Line 46"/>
            <p:cNvSpPr>
              <a:spLocks noChangeShapeType="1"/>
            </p:cNvSpPr>
            <p:nvPr/>
          </p:nvSpPr>
          <p:spPr bwMode="auto">
            <a:xfrm flipH="1">
              <a:off x="3775795" y="8444564"/>
              <a:ext cx="28733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Text Box 47"/>
            <p:cNvSpPr txBox="1">
              <a:spLocks noChangeArrowheads="1"/>
            </p:cNvSpPr>
            <p:nvPr/>
          </p:nvSpPr>
          <p:spPr bwMode="auto">
            <a:xfrm>
              <a:off x="4120283" y="8233426"/>
              <a:ext cx="1062038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600" b="1">
                  <a:latin typeface="Calibri" panose="020F0502020204030204" pitchFamily="34" charset="0"/>
                  <a:cs typeface="Calibri" panose="020F0502020204030204" pitchFamily="34" charset="0"/>
                </a:rPr>
                <a:t>100-500 fs</a:t>
              </a:r>
            </a:p>
          </p:txBody>
        </p:sp>
        <p:sp>
          <p:nvSpPr>
            <p:cNvPr id="51" name="Line 48"/>
            <p:cNvSpPr>
              <a:spLocks noChangeShapeType="1"/>
            </p:cNvSpPr>
            <p:nvPr/>
          </p:nvSpPr>
          <p:spPr bwMode="auto">
            <a:xfrm>
              <a:off x="3231283" y="8208026"/>
              <a:ext cx="50641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2" name="Text Box 49"/>
            <p:cNvSpPr txBox="1">
              <a:spLocks noChangeArrowheads="1"/>
            </p:cNvSpPr>
            <p:nvPr/>
          </p:nvSpPr>
          <p:spPr bwMode="auto">
            <a:xfrm>
              <a:off x="1954933" y="7998476"/>
              <a:ext cx="696913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600" b="1">
                  <a:latin typeface="Calibri" panose="020F0502020204030204" pitchFamily="34" charset="0"/>
                  <a:cs typeface="Calibri" panose="020F0502020204030204" pitchFamily="34" charset="0"/>
                </a:rPr>
                <a:t>2.5kA</a:t>
              </a:r>
            </a:p>
          </p:txBody>
        </p:sp>
        <p:sp>
          <p:nvSpPr>
            <p:cNvPr id="53" name="Line 50"/>
            <p:cNvSpPr>
              <a:spLocks noChangeShapeType="1"/>
            </p:cNvSpPr>
            <p:nvPr/>
          </p:nvSpPr>
          <p:spPr bwMode="auto">
            <a:xfrm>
              <a:off x="2648670" y="8836676"/>
              <a:ext cx="36353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4" name="Line 51"/>
            <p:cNvSpPr>
              <a:spLocks noChangeShapeType="1"/>
            </p:cNvSpPr>
            <p:nvPr/>
          </p:nvSpPr>
          <p:spPr bwMode="auto">
            <a:xfrm flipH="1">
              <a:off x="3807545" y="8836676"/>
              <a:ext cx="292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Line 52"/>
            <p:cNvSpPr>
              <a:spLocks noChangeShapeType="1"/>
            </p:cNvSpPr>
            <p:nvPr/>
          </p:nvSpPr>
          <p:spPr bwMode="auto">
            <a:xfrm>
              <a:off x="3737695" y="8285814"/>
              <a:ext cx="0" cy="630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58" name="Picture 55" descr="Unbenannt-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143" r="12796" b="22958"/>
            <a:stretch>
              <a:fillRect/>
            </a:stretch>
          </p:blipFill>
          <p:spPr bwMode="auto">
            <a:xfrm>
              <a:off x="2643908" y="7950851"/>
              <a:ext cx="1503363" cy="931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feld 4"/>
          <p:cNvSpPr txBox="1"/>
          <p:nvPr/>
        </p:nvSpPr>
        <p:spPr>
          <a:xfrm>
            <a:off x="4752677" y="4424064"/>
            <a:ext cx="3347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Single bunch duration &lt; 1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067944" y="3474013"/>
            <a:ext cx="5392112" cy="974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Goal: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Short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bunches with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high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number of particles</a:t>
            </a:r>
          </a:p>
          <a:p>
            <a:pPr marL="285750" indent="-285750" algn="l">
              <a:spcBef>
                <a:spcPts val="200"/>
              </a:spcBef>
              <a:buFont typeface="Symbol"/>
              <a:buChar char="®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short, intense laser pulses for electron generation</a:t>
            </a:r>
          </a:p>
          <a:p>
            <a:pPr algn="l">
              <a:spcBef>
                <a:spcPts val="200"/>
              </a:spcBef>
            </a:pPr>
            <a:r>
              <a:rPr lang="en-US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Requirement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: Position stability  resolution &lt; 1 µm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extfeld 70"/>
          <p:cNvSpPr txBox="1"/>
          <p:nvPr/>
        </p:nvSpPr>
        <p:spPr>
          <a:xfrm>
            <a:off x="4186560" y="1399728"/>
            <a:ext cx="1681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6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acc</a:t>
            </a:r>
            <a:r>
              <a:rPr lang="en-US" sz="16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1.3 GHz</a:t>
            </a:r>
          </a:p>
        </p:txBody>
      </p:sp>
      <p:sp>
        <p:nvSpPr>
          <p:cNvPr id="67" name="Text Box 35"/>
          <p:cNvSpPr txBox="1">
            <a:spLocks noChangeArrowheads="1"/>
          </p:cNvSpPr>
          <p:nvPr/>
        </p:nvSpPr>
        <p:spPr bwMode="auto">
          <a:xfrm>
            <a:off x="8458200" y="5853844"/>
            <a:ext cx="255172" cy="33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</a:p>
        </p:txBody>
      </p:sp>
      <p:sp>
        <p:nvSpPr>
          <p:cNvPr id="68" name="Text Box 35"/>
          <p:cNvSpPr txBox="1">
            <a:spLocks noChangeArrowheads="1"/>
          </p:cNvSpPr>
          <p:nvPr/>
        </p:nvSpPr>
        <p:spPr bwMode="auto">
          <a:xfrm>
            <a:off x="3573484" y="6081478"/>
            <a:ext cx="541101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For comparison: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time </a:t>
            </a:r>
            <a:r>
              <a:rPr lang="en-US" sz="1600" i="1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bunch</a:t>
            </a:r>
            <a:r>
              <a:rPr lang="en-US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= 100 fs </a:t>
            </a:r>
            <a:r>
              <a:rPr lang="en-US" sz="1600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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length </a:t>
            </a:r>
            <a:r>
              <a:rPr lang="en-US" sz="1600" i="1" dirty="0" err="1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600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bunch</a:t>
            </a:r>
            <a:r>
              <a:rPr lang="en-US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= 30 µm</a:t>
            </a:r>
          </a:p>
        </p:txBody>
      </p:sp>
    </p:spTree>
    <p:extLst>
      <p:ext uri="{BB962C8B-B14F-4D97-AF65-F5344CB8AC3E}">
        <p14:creationId xmlns:p14="http://schemas.microsoft.com/office/powerpoint/2010/main" val="5794338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 Length Measurement by electro-optical Method</a:t>
            </a:r>
          </a:p>
        </p:txBody>
      </p:sp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821" name="Text Box 4"/>
              <p:cNvSpPr txBox="1">
                <a:spLocks noChangeArrowheads="1"/>
              </p:cNvSpPr>
              <p:nvPr/>
            </p:nvSpPr>
            <p:spPr bwMode="auto">
              <a:xfrm>
                <a:off x="147638" y="725488"/>
                <a:ext cx="9251543" cy="19255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For Free Electron Lasers </a:t>
                </a: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itchFamily="18" charset="2"/>
                  </a:rPr>
                  <a:t></a:t>
                </a: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bunch length below 1 </a:t>
                </a:r>
                <a:r>
                  <a:rPr lang="en-US" altLang="de-DE" sz="2000" b="1" dirty="0" err="1">
                    <a:solidFill>
                      <a:srgbClr val="0000FF"/>
                    </a:solidFill>
                    <a:latin typeface="Calibri" panose="020F0502020204030204" pitchFamily="34" charset="0"/>
                  </a:rPr>
                  <a:t>ps</a:t>
                </a:r>
                <a:r>
                  <a:rPr lang="en-US" altLang="de-DE" sz="20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is achieved </a:t>
                </a:r>
              </a:p>
              <a:p>
                <a:pPr marL="180975" indent="-180975" algn="l">
                  <a:spcBef>
                    <a:spcPts val="2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 Below the resolution of streak camera</a:t>
                </a:r>
              </a:p>
              <a:p>
                <a:pPr marL="180975" indent="-180975" algn="l">
                  <a:spcBef>
                    <a:spcPts val="2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 Short laser pulses with </a:t>
                </a:r>
                <a:r>
                  <a:rPr lang="en-US" altLang="de-DE" b="1" i="1" dirty="0">
                    <a:latin typeface="Calibri" panose="020F0502020204030204" pitchFamily="34" charset="0"/>
                    <a:sym typeface="Symbol" pitchFamily="18" charset="2"/>
                  </a:rPr>
                  <a:t>t    </a:t>
                </a:r>
                <a:r>
                  <a:rPr lang="en-US" altLang="de-DE" b="1" dirty="0">
                    <a:latin typeface="Calibri" panose="020F0502020204030204" pitchFamily="34" charset="0"/>
                    <a:sym typeface="Symbol" pitchFamily="18" charset="2"/>
                  </a:rPr>
                  <a:t>10 fs</a:t>
                </a: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 and electro-optical modulator</a:t>
                </a:r>
              </a:p>
              <a:p>
                <a:pPr algn="l">
                  <a:spcBef>
                    <a:spcPts val="2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itchFamily="18" charset="2"/>
                  </a:rPr>
                  <a:t>Electro optical modulator:  </a:t>
                </a: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Birefringent, rotation angle depends on external electric field</a:t>
                </a:r>
              </a:p>
              <a:p>
                <a:pPr algn="l">
                  <a:spcBef>
                    <a:spcPts val="2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Relativistic electron bunch: transverse </a:t>
                </a:r>
                <a:r>
                  <a:rPr lang="en-US" altLang="de-DE" dirty="0" err="1">
                    <a:latin typeface="Calibri" panose="020F0502020204030204" pitchFamily="34" charset="0"/>
                    <a:sym typeface="Symbol" pitchFamily="18" charset="2"/>
                  </a:rPr>
                  <a:t>ele</a:t>
                </a: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.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𝐸</m:t>
                        </m:r>
                      </m:e>
                      <m:sub>
                        <m:r>
                          <a:rPr lang="en-US" alt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⊥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, 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𝑙𝑎𝑏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  <a:sym typeface="Symbol" pitchFamily="18" charset="2"/>
                      </a:rPr>
                      <m:t>= 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18" charset="2"/>
                      </a:rPr>
                      <m:t>𝛾</m:t>
                    </m:r>
                    <m:sSub>
                      <m:sSubPr>
                        <m:ctrlPr>
                          <a:rPr lang="de-DE" altLang="de-DE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sym typeface="Symbol" pitchFamily="18" charset="2"/>
                          </a:rPr>
                          <m:t>𝐸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⊥, 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itchFamily="18" charset="2"/>
                          </a:rPr>
                          <m:t>𝑟𝑒𝑠𝑡</m:t>
                        </m:r>
                      </m:sub>
                    </m:sSub>
                  </m:oMath>
                </a14:m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 carries the time information</a:t>
                </a:r>
                <a:r>
                  <a:rPr lang="en-US" altLang="de-DE" dirty="0">
                    <a:solidFill>
                      <a:schemeClr val="accent2"/>
                    </a:solidFill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</a:p>
              <a:p>
                <a:pPr algn="l">
                  <a:spcBef>
                    <a:spcPts val="2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sym typeface="Symbol" pitchFamily="18" charset="2"/>
                  </a:rPr>
                  <a:t>Scanning of delay between bunch and laser  time profile after several pulses. </a:t>
                </a:r>
              </a:p>
            </p:txBody>
          </p:sp>
        </mc:Choice>
        <mc:Fallback xmlns="">
          <p:sp>
            <p:nvSpPr>
              <p:cNvPr id="34821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638" y="725488"/>
                <a:ext cx="9251543" cy="1925527"/>
              </a:xfrm>
              <a:prstGeom prst="rect">
                <a:avLst/>
              </a:prstGeom>
              <a:blipFill>
                <a:blip r:embed="rId3"/>
                <a:stretch>
                  <a:fillRect l="-659" t="-2215" b="-411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817" name="Gruppieren 34816"/>
          <p:cNvGrpSpPr/>
          <p:nvPr/>
        </p:nvGrpSpPr>
        <p:grpSpPr>
          <a:xfrm>
            <a:off x="4306562" y="4816955"/>
            <a:ext cx="4535812" cy="718260"/>
            <a:chOff x="4306562" y="5400297"/>
            <a:chExt cx="4535812" cy="718260"/>
          </a:xfrm>
        </p:grpSpPr>
        <p:sp>
          <p:nvSpPr>
            <p:cNvPr id="8" name="Textfeld 7"/>
            <p:cNvSpPr txBox="1"/>
            <p:nvPr/>
          </p:nvSpPr>
          <p:spPr>
            <a:xfrm>
              <a:off x="6156176" y="5777989"/>
              <a:ext cx="757645" cy="338554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LINAC</a:t>
              </a: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4306562" y="5772812"/>
              <a:ext cx="757645" cy="338554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LINAC</a:t>
              </a:r>
            </a:p>
          </p:txBody>
        </p:sp>
        <p:cxnSp>
          <p:nvCxnSpPr>
            <p:cNvPr id="10" name="Gerade Verbindung 9"/>
            <p:cNvCxnSpPr/>
            <p:nvPr/>
          </p:nvCxnSpPr>
          <p:spPr bwMode="auto">
            <a:xfrm flipH="1" flipV="1">
              <a:off x="5054063" y="5949280"/>
              <a:ext cx="310025" cy="2796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6692626" y="5400297"/>
              <a:ext cx="119747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EO monitor</a:t>
              </a: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236296" y="5780003"/>
              <a:ext cx="110133" cy="338554"/>
            </a:xfrm>
            <a:prstGeom prst="rect">
              <a:avLst/>
            </a:prstGeom>
            <a:noFill/>
            <a:ln w="3492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4" name="Gerade Verbindung 13"/>
            <p:cNvCxnSpPr/>
            <p:nvPr/>
          </p:nvCxnSpPr>
          <p:spPr bwMode="auto">
            <a:xfrm flipH="1" flipV="1">
              <a:off x="7346430" y="5949280"/>
              <a:ext cx="393922" cy="6278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Gerade Verbindung 14"/>
            <p:cNvCxnSpPr>
              <a:stCxn id="13" idx="3"/>
              <a:endCxn id="8" idx="3"/>
            </p:cNvCxnSpPr>
            <p:nvPr/>
          </p:nvCxnSpPr>
          <p:spPr bwMode="auto">
            <a:xfrm flipH="1" flipV="1">
              <a:off x="6913821" y="5947266"/>
              <a:ext cx="432608" cy="201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Gerade Verbindung 18"/>
            <p:cNvCxnSpPr/>
            <p:nvPr/>
          </p:nvCxnSpPr>
          <p:spPr bwMode="auto">
            <a:xfrm flipH="1" flipV="1">
              <a:off x="5893778" y="5953153"/>
              <a:ext cx="280234" cy="2405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Gerade Verbindung 24"/>
            <p:cNvCxnSpPr/>
            <p:nvPr/>
          </p:nvCxnSpPr>
          <p:spPr bwMode="auto">
            <a:xfrm flipH="1">
              <a:off x="5364089" y="5777989"/>
              <a:ext cx="125218" cy="17408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Gerade Verbindung 27"/>
            <p:cNvCxnSpPr/>
            <p:nvPr/>
          </p:nvCxnSpPr>
          <p:spPr bwMode="auto">
            <a:xfrm flipH="1">
              <a:off x="5489307" y="5777989"/>
              <a:ext cx="306829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Gerade Verbindung 30"/>
            <p:cNvCxnSpPr/>
            <p:nvPr/>
          </p:nvCxnSpPr>
          <p:spPr bwMode="auto">
            <a:xfrm>
              <a:off x="5796136" y="5777989"/>
              <a:ext cx="97642" cy="17408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Textfeld 37"/>
            <p:cNvSpPr txBox="1"/>
            <p:nvPr/>
          </p:nvSpPr>
          <p:spPr>
            <a:xfrm>
              <a:off x="7740351" y="5772812"/>
              <a:ext cx="1102023" cy="338554"/>
            </a:xfrm>
            <a:prstGeom prst="rect">
              <a:avLst/>
            </a:prstGeom>
            <a:noFill/>
            <a:ln w="34925">
              <a:solidFill>
                <a:srgbClr val="CC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err="1">
                  <a:solidFill>
                    <a:srgbClr val="CC0066"/>
                  </a:solidFill>
                  <a:latin typeface="Calibri" panose="020F0502020204030204" pitchFamily="34" charset="0"/>
                </a:rPr>
                <a:t>Undulator</a:t>
              </a:r>
              <a:endParaRPr lang="en-US" sz="1600" b="1" dirty="0">
                <a:solidFill>
                  <a:srgbClr val="CC0066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" name="Text Box 4"/>
            <p:cNvSpPr txBox="1">
              <a:spLocks noChangeArrowheads="1"/>
            </p:cNvSpPr>
            <p:nvPr/>
          </p:nvSpPr>
          <p:spPr bwMode="auto">
            <a:xfrm>
              <a:off x="4716016" y="5466710"/>
              <a:ext cx="194421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Bunch compressor</a:t>
              </a:r>
            </a:p>
          </p:txBody>
        </p:sp>
      </p:grp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08" y="2403282"/>
            <a:ext cx="7890097" cy="2534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107826" y="6092825"/>
            <a:ext cx="424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latin typeface="Calibri" panose="020F0502020204030204" pitchFamily="34" charset="0"/>
              </a:rPr>
              <a:t>Courtesy </a:t>
            </a:r>
            <a:r>
              <a:rPr lang="en-US" altLang="de-DE" dirty="0" err="1">
                <a:latin typeface="Calibri" panose="020F0502020204030204" pitchFamily="34" charset="0"/>
              </a:rPr>
              <a:t>S.P.Jamison</a:t>
            </a:r>
            <a:r>
              <a:rPr lang="en-US" altLang="de-DE" dirty="0">
                <a:latin typeface="Calibri" panose="020F0502020204030204" pitchFamily="34" charset="0"/>
              </a:rPr>
              <a:t> et al., EPAC 2006</a:t>
            </a:r>
          </a:p>
        </p:txBody>
      </p:sp>
    </p:spTree>
    <p:extLst>
      <p:ext uri="{BB962C8B-B14F-4D97-AF65-F5344CB8AC3E}">
        <p14:creationId xmlns:p14="http://schemas.microsoft.com/office/powerpoint/2010/main" val="2056606527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60" y="2358957"/>
            <a:ext cx="7678058" cy="2507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 Length Measurement by electro-optical Method</a:t>
            </a:r>
          </a:p>
        </p:txBody>
      </p:sp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34821" name="Text Box 4"/>
          <p:cNvSpPr txBox="1">
            <a:spLocks noChangeArrowheads="1"/>
          </p:cNvSpPr>
          <p:nvPr/>
        </p:nvSpPr>
        <p:spPr bwMode="auto">
          <a:xfrm>
            <a:off x="147638" y="725488"/>
            <a:ext cx="8694737" cy="1480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For Free Electron Lasers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bunch length below 1 </a:t>
            </a:r>
            <a:r>
              <a:rPr lang="en-US" altLang="de-DE" sz="2000" b="1" dirty="0" err="1">
                <a:solidFill>
                  <a:srgbClr val="0000FF"/>
                </a:solidFill>
                <a:latin typeface="Calibri" panose="020F0502020204030204" pitchFamily="34" charset="0"/>
              </a:rPr>
              <a:t>ps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is achieved 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Short laser pulse 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 broad frequency spectrum (property of Fourier Transformation) </a:t>
            </a:r>
          </a:p>
          <a:p>
            <a:pPr algn="l">
              <a:lnSpc>
                <a:spcPct val="80000"/>
              </a:lnSpc>
            </a:pPr>
            <a:r>
              <a:rPr lang="en-US" altLang="de-DE" b="1" dirty="0">
                <a:latin typeface="Calibri" panose="020F0502020204030204" pitchFamily="34" charset="0"/>
                <a:sym typeface="Symbol"/>
              </a:rPr>
              <a:t>Optical stretcher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: Separation of colors by different path length </a:t>
            </a:r>
          </a:p>
          <a:p>
            <a:pPr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sym typeface="Symbol"/>
              </a:rPr>
              <a:t>                                different colors at different time </a:t>
            </a:r>
            <a:r>
              <a:rPr lang="en-US" altLang="de-DE" b="1" dirty="0">
                <a:latin typeface="Calibri" panose="020F0502020204030204" pitchFamily="34" charset="0"/>
                <a:sym typeface="Symbol"/>
              </a:rPr>
              <a:t> single-shot observation</a:t>
            </a:r>
            <a:endParaRPr lang="en-US" altLang="de-DE" b="1" dirty="0"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107826" y="6092825"/>
            <a:ext cx="424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latin typeface="Calibri" panose="020F0502020204030204" pitchFamily="34" charset="0"/>
              </a:rPr>
              <a:t>Courtesy </a:t>
            </a:r>
            <a:r>
              <a:rPr lang="en-US" altLang="de-DE" dirty="0" err="1">
                <a:latin typeface="Calibri" panose="020F0502020204030204" pitchFamily="34" charset="0"/>
              </a:rPr>
              <a:t>S.P.Jamison</a:t>
            </a:r>
            <a:r>
              <a:rPr lang="en-US" altLang="de-DE" dirty="0">
                <a:latin typeface="Calibri" panose="020F0502020204030204" pitchFamily="34" charset="0"/>
              </a:rPr>
              <a:t> et al., EPAC 2006</a:t>
            </a:r>
          </a:p>
        </p:txBody>
      </p:sp>
      <p:grpSp>
        <p:nvGrpSpPr>
          <p:cNvPr id="26" name="Gruppieren 25"/>
          <p:cNvGrpSpPr/>
          <p:nvPr/>
        </p:nvGrpSpPr>
        <p:grpSpPr>
          <a:xfrm>
            <a:off x="4306562" y="4816955"/>
            <a:ext cx="4535812" cy="718260"/>
            <a:chOff x="4306562" y="5400297"/>
            <a:chExt cx="4535812" cy="718260"/>
          </a:xfrm>
        </p:grpSpPr>
        <p:sp>
          <p:nvSpPr>
            <p:cNvPr id="27" name="Textfeld 26"/>
            <p:cNvSpPr txBox="1"/>
            <p:nvPr/>
          </p:nvSpPr>
          <p:spPr>
            <a:xfrm>
              <a:off x="6156176" y="5777989"/>
              <a:ext cx="757645" cy="338554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LINAC</a:t>
              </a: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4306562" y="5772812"/>
              <a:ext cx="757645" cy="338554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LINAC</a:t>
              </a:r>
            </a:p>
          </p:txBody>
        </p:sp>
        <p:cxnSp>
          <p:nvCxnSpPr>
            <p:cNvPr id="30" name="Gerade Verbindung 29"/>
            <p:cNvCxnSpPr/>
            <p:nvPr/>
          </p:nvCxnSpPr>
          <p:spPr bwMode="auto">
            <a:xfrm flipH="1" flipV="1">
              <a:off x="5054063" y="5949280"/>
              <a:ext cx="310025" cy="2796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" name="Text Box 4"/>
            <p:cNvSpPr txBox="1">
              <a:spLocks noChangeArrowheads="1"/>
            </p:cNvSpPr>
            <p:nvPr/>
          </p:nvSpPr>
          <p:spPr bwMode="auto">
            <a:xfrm>
              <a:off x="6692626" y="5400297"/>
              <a:ext cx="119747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EO monitor</a:t>
              </a:r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7236296" y="5780003"/>
              <a:ext cx="110133" cy="338554"/>
            </a:xfrm>
            <a:prstGeom prst="rect">
              <a:avLst/>
            </a:prstGeom>
            <a:noFill/>
            <a:ln w="3492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34" name="Gerade Verbindung 33"/>
            <p:cNvCxnSpPr/>
            <p:nvPr/>
          </p:nvCxnSpPr>
          <p:spPr bwMode="auto">
            <a:xfrm flipH="1" flipV="1">
              <a:off x="7346430" y="5949280"/>
              <a:ext cx="393922" cy="6278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Gerade Verbindung 34"/>
            <p:cNvCxnSpPr>
              <a:stCxn id="33" idx="3"/>
              <a:endCxn id="27" idx="3"/>
            </p:cNvCxnSpPr>
            <p:nvPr/>
          </p:nvCxnSpPr>
          <p:spPr bwMode="auto">
            <a:xfrm flipH="1" flipV="1">
              <a:off x="6913821" y="5947266"/>
              <a:ext cx="432608" cy="201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Gerade Verbindung 35"/>
            <p:cNvCxnSpPr/>
            <p:nvPr/>
          </p:nvCxnSpPr>
          <p:spPr bwMode="auto">
            <a:xfrm flipH="1" flipV="1">
              <a:off x="5893778" y="5953153"/>
              <a:ext cx="280234" cy="2405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Gerade Verbindung 36"/>
            <p:cNvCxnSpPr/>
            <p:nvPr/>
          </p:nvCxnSpPr>
          <p:spPr bwMode="auto">
            <a:xfrm flipH="1">
              <a:off x="5364089" y="5777989"/>
              <a:ext cx="125218" cy="17408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Gerade Verbindung 39"/>
            <p:cNvCxnSpPr/>
            <p:nvPr/>
          </p:nvCxnSpPr>
          <p:spPr bwMode="auto">
            <a:xfrm flipH="1">
              <a:off x="5489307" y="5777989"/>
              <a:ext cx="306829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Gerade Verbindung 40"/>
            <p:cNvCxnSpPr/>
            <p:nvPr/>
          </p:nvCxnSpPr>
          <p:spPr bwMode="auto">
            <a:xfrm>
              <a:off x="5796136" y="5777989"/>
              <a:ext cx="97642" cy="17408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2" name="Textfeld 41"/>
            <p:cNvSpPr txBox="1"/>
            <p:nvPr/>
          </p:nvSpPr>
          <p:spPr>
            <a:xfrm>
              <a:off x="7740351" y="5772812"/>
              <a:ext cx="1102023" cy="338554"/>
            </a:xfrm>
            <a:prstGeom prst="rect">
              <a:avLst/>
            </a:prstGeom>
            <a:noFill/>
            <a:ln w="34925">
              <a:solidFill>
                <a:srgbClr val="CC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err="1">
                  <a:solidFill>
                    <a:srgbClr val="CC0066"/>
                  </a:solidFill>
                  <a:latin typeface="Calibri" panose="020F0502020204030204" pitchFamily="34" charset="0"/>
                </a:rPr>
                <a:t>Undulator</a:t>
              </a:r>
              <a:endParaRPr lang="en-US" sz="1600" b="1" dirty="0">
                <a:solidFill>
                  <a:srgbClr val="CC0066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3" name="Text Box 4"/>
            <p:cNvSpPr txBox="1">
              <a:spLocks noChangeArrowheads="1"/>
            </p:cNvSpPr>
            <p:nvPr/>
          </p:nvSpPr>
          <p:spPr bwMode="auto">
            <a:xfrm>
              <a:off x="4716016" y="5466710"/>
              <a:ext cx="194421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Bunch compressor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3579128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16" y="3806456"/>
            <a:ext cx="3580871" cy="261052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Hardware of a spectral-decoded EOSD Scanning Setup</a:t>
            </a:r>
          </a:p>
        </p:txBody>
      </p:sp>
      <p:sp>
        <p:nvSpPr>
          <p:cNvPr id="37894" name="Text Box 7"/>
          <p:cNvSpPr txBox="1">
            <a:spLocks noChangeArrowheads="1"/>
          </p:cNvSpPr>
          <p:nvPr/>
        </p:nvSpPr>
        <p:spPr bwMode="auto">
          <a:xfrm>
            <a:off x="4922790" y="6097894"/>
            <a:ext cx="4335517" cy="574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400" dirty="0">
                <a:latin typeface="Calibri" panose="020F0502020204030204" pitchFamily="34" charset="0"/>
              </a:rPr>
              <a:t>B. Steffen et al, DIPAC 2009</a:t>
            </a:r>
          </a:p>
          <a:p>
            <a:pPr algn="l">
              <a:spcBef>
                <a:spcPts val="400"/>
              </a:spcBef>
            </a:pPr>
            <a:r>
              <a:rPr lang="en-US" altLang="de-DE" sz="1400" dirty="0">
                <a:latin typeface="Calibri" panose="020F0502020204030204" pitchFamily="34" charset="0"/>
              </a:rPr>
              <a:t>B. Steffen et al., Phys. Rev. AB </a:t>
            </a:r>
            <a:r>
              <a:rPr lang="en-US" sz="1400" dirty="0">
                <a:latin typeface="Calibri" panose="020F0502020204030204" pitchFamily="34" charset="0"/>
              </a:rPr>
              <a:t>12, 032802 (2009</a:t>
            </a:r>
            <a:r>
              <a:rPr lang="en-US" sz="1400" dirty="0"/>
              <a:t>)</a:t>
            </a:r>
            <a:endParaRPr lang="en-US" altLang="de-DE" sz="1400" dirty="0">
              <a:latin typeface="Calibri" panose="020F050202020403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636328" y="4225862"/>
            <a:ext cx="969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crystal</a:t>
            </a:r>
          </a:p>
        </p:txBody>
      </p:sp>
      <p:cxnSp>
        <p:nvCxnSpPr>
          <p:cNvPr id="4" name="Gerade Verbindung mit Pfeil 3"/>
          <p:cNvCxnSpPr/>
          <p:nvPr/>
        </p:nvCxnSpPr>
        <p:spPr bwMode="auto">
          <a:xfrm flipH="1">
            <a:off x="850604" y="4539922"/>
            <a:ext cx="352772" cy="1079385"/>
          </a:xfrm>
          <a:prstGeom prst="straightConnector1">
            <a:avLst/>
          </a:prstGeom>
          <a:noFill/>
          <a:ln w="25400" cap="flat" cmpd="sng" algn="ctr">
            <a:solidFill>
              <a:srgbClr val="0033CC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Gerade Verbindung mit Pfeil 10"/>
          <p:cNvCxnSpPr/>
          <p:nvPr/>
        </p:nvCxnSpPr>
        <p:spPr bwMode="auto">
          <a:xfrm flipH="1" flipV="1">
            <a:off x="276446" y="5251504"/>
            <a:ext cx="719764" cy="864096"/>
          </a:xfrm>
          <a:prstGeom prst="straightConnector1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feld 13"/>
          <p:cNvSpPr txBox="1"/>
          <p:nvPr/>
        </p:nvSpPr>
        <p:spPr>
          <a:xfrm>
            <a:off x="923790" y="5706042"/>
            <a:ext cx="969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</a:p>
        </p:txBody>
      </p:sp>
      <p:sp>
        <p:nvSpPr>
          <p:cNvPr id="9" name="Rechteck 8"/>
          <p:cNvSpPr/>
          <p:nvPr/>
        </p:nvSpPr>
        <p:spPr>
          <a:xfrm>
            <a:off x="5364088" y="2537833"/>
            <a:ext cx="4188902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altLang="de-DE" b="1" i="1" dirty="0">
                <a:latin typeface="Calibri" panose="020F0502020204030204" pitchFamily="34" charset="0"/>
              </a:rPr>
              <a:t>Example</a:t>
            </a:r>
            <a:r>
              <a:rPr lang="en-US" altLang="de-DE" dirty="0">
                <a:latin typeface="Calibri" panose="020F0502020204030204" pitchFamily="34" charset="0"/>
              </a:rPr>
              <a:t>: Bunch length at  FLASH </a:t>
            </a:r>
          </a:p>
          <a:p>
            <a:pPr algn="l">
              <a:spcBef>
                <a:spcPts val="400"/>
              </a:spcBef>
            </a:pPr>
            <a:r>
              <a:rPr lang="en-US" altLang="de-DE" dirty="0">
                <a:latin typeface="Calibri" panose="020F0502020204030204" pitchFamily="34" charset="0"/>
              </a:rPr>
              <a:t>100 fs bunch duration = 30 µm length! </a:t>
            </a:r>
          </a:p>
        </p:txBody>
      </p:sp>
      <p:grpSp>
        <p:nvGrpSpPr>
          <p:cNvPr id="20" name="Group 6">
            <a:extLst>
              <a:ext uri="{FF2B5EF4-FFF2-40B4-BE49-F238E27FC236}">
                <a16:creationId xmlns:a16="http://schemas.microsoft.com/office/drawing/2014/main" id="{9B04D763-10FD-284A-85BC-253371216657}"/>
              </a:ext>
            </a:extLst>
          </p:cNvPr>
          <p:cNvGrpSpPr>
            <a:grpSpLocks/>
          </p:cNvGrpSpPr>
          <p:nvPr/>
        </p:nvGrpSpPr>
        <p:grpSpPr bwMode="auto">
          <a:xfrm>
            <a:off x="5374720" y="3195084"/>
            <a:ext cx="3429000" cy="3017837"/>
            <a:chOff x="1632" y="3840"/>
            <a:chExt cx="2304" cy="1960"/>
          </a:xfrm>
        </p:grpSpPr>
        <p:pic>
          <p:nvPicPr>
            <p:cNvPr id="21" name="Picture 7" descr="TDfigAccphase0deg">
              <a:extLst>
                <a:ext uri="{FF2B5EF4-FFF2-40B4-BE49-F238E27FC236}">
                  <a16:creationId xmlns:a16="http://schemas.microsoft.com/office/drawing/2014/main" id="{5793BC4D-54EE-124A-8355-EBA8EB94EF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69" t="6126" r="7030" b="6573"/>
            <a:stretch>
              <a:fillRect/>
            </a:stretch>
          </p:blipFill>
          <p:spPr bwMode="auto">
            <a:xfrm>
              <a:off x="1632" y="3840"/>
              <a:ext cx="2304" cy="1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oup 8">
              <a:extLst>
                <a:ext uri="{FF2B5EF4-FFF2-40B4-BE49-F238E27FC236}">
                  <a16:creationId xmlns:a16="http://schemas.microsoft.com/office/drawing/2014/main" id="{B2E02C90-FB16-2742-AADF-41F3D597A8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0" y="4619"/>
              <a:ext cx="1218" cy="277"/>
              <a:chOff x="1710" y="4619"/>
              <a:chExt cx="1218" cy="277"/>
            </a:xfrm>
          </p:grpSpPr>
          <p:sp>
            <p:nvSpPr>
              <p:cNvPr id="23" name="Line 9">
                <a:extLst>
                  <a:ext uri="{FF2B5EF4-FFF2-40B4-BE49-F238E27FC236}">
                    <a16:creationId xmlns:a16="http://schemas.microsoft.com/office/drawing/2014/main" id="{2CEDCEE1-E4D6-E14A-8C1F-5CFFE190F5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92" y="4896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10">
                <a:extLst>
                  <a:ext uri="{FF2B5EF4-FFF2-40B4-BE49-F238E27FC236}">
                    <a16:creationId xmlns:a16="http://schemas.microsoft.com/office/drawing/2014/main" id="{55DD3F68-0B15-3D42-9A86-941532B181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64" y="4896"/>
                <a:ext cx="4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Text Box 11">
                <a:extLst>
                  <a:ext uri="{FF2B5EF4-FFF2-40B4-BE49-F238E27FC236}">
                    <a16:creationId xmlns:a16="http://schemas.microsoft.com/office/drawing/2014/main" id="{957A23A2-3824-D04C-9115-FBB6DE57BC9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10" y="4619"/>
                <a:ext cx="984" cy="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GB" altLang="en-US" b="1" dirty="0">
                    <a:latin typeface="Calibri" panose="020F0502020204030204" pitchFamily="34" charset="0"/>
                  </a:rPr>
                  <a:t>  2</a:t>
                </a:r>
                <a:r>
                  <a:rPr lang="en-GB" altLang="en-US" b="1" dirty="0">
                    <a:latin typeface="Calibri" panose="020F0502020204030204" pitchFamily="34" charset="0"/>
                    <a:sym typeface="Symbol"/>
                  </a:rPr>
                  <a:t> = </a:t>
                </a:r>
                <a:r>
                  <a:rPr lang="en-GB" altLang="en-US" b="1" dirty="0">
                    <a:latin typeface="Calibri" panose="020F0502020204030204" pitchFamily="34" charset="0"/>
                  </a:rPr>
                  <a:t>110 fs</a:t>
                </a:r>
              </a:p>
            </p:txBody>
          </p:sp>
        </p:grpSp>
      </p:grpSp>
      <p:sp>
        <p:nvSpPr>
          <p:cNvPr id="31" name="Textfeld 30"/>
          <p:cNvSpPr txBox="1"/>
          <p:nvPr/>
        </p:nvSpPr>
        <p:spPr>
          <a:xfrm>
            <a:off x="1097073" y="3740308"/>
            <a:ext cx="19970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vacuum flange </a:t>
            </a:r>
          </a:p>
        </p:txBody>
      </p:sp>
      <p:cxnSp>
        <p:nvCxnSpPr>
          <p:cNvPr id="32" name="Gerade Verbindung mit Pfeil 31"/>
          <p:cNvCxnSpPr/>
          <p:nvPr/>
        </p:nvCxnSpPr>
        <p:spPr bwMode="auto">
          <a:xfrm flipH="1">
            <a:off x="1499190" y="4051005"/>
            <a:ext cx="255182" cy="1073889"/>
          </a:xfrm>
          <a:prstGeom prst="straightConnector1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3" name="Grafik 3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958" y="685195"/>
            <a:ext cx="5610493" cy="3202577"/>
          </a:xfrm>
          <a:prstGeom prst="rect">
            <a:avLst/>
          </a:prstGeom>
        </p:spPr>
      </p:pic>
      <p:sp>
        <p:nvSpPr>
          <p:cNvPr id="34" name="Text Box 8"/>
          <p:cNvSpPr txBox="1">
            <a:spLocks noChangeArrowheads="1"/>
          </p:cNvSpPr>
          <p:nvPr/>
        </p:nvSpPr>
        <p:spPr bwMode="auto">
          <a:xfrm>
            <a:off x="118459" y="3275111"/>
            <a:ext cx="354977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>
                <a:latin typeface="Calibri" panose="020F0502020204030204" pitchFamily="34" charset="0"/>
              </a:rPr>
              <a:t>S. </a:t>
            </a:r>
            <a:r>
              <a:rPr lang="en-US" altLang="de-DE" sz="1400" dirty="0" err="1">
                <a:latin typeface="Calibri" panose="020F0502020204030204" pitchFamily="34" charset="0"/>
              </a:rPr>
              <a:t>Funkner</a:t>
            </a:r>
            <a:r>
              <a:rPr lang="en-US" altLang="de-DE" sz="1400" dirty="0">
                <a:latin typeface="Calibri" panose="020F0502020204030204" pitchFamily="34" charset="0"/>
              </a:rPr>
              <a:t> et al., arXiv1912.01323 (2019)</a:t>
            </a:r>
          </a:p>
        </p:txBody>
      </p:sp>
      <p:sp>
        <p:nvSpPr>
          <p:cNvPr id="13" name="Rechteck 12"/>
          <p:cNvSpPr/>
          <p:nvPr/>
        </p:nvSpPr>
        <p:spPr>
          <a:xfrm>
            <a:off x="4655622" y="762725"/>
            <a:ext cx="4572000" cy="10259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altLang="de-DE" b="1" dirty="0">
                <a:latin typeface="Calibri" panose="020F0502020204030204" pitchFamily="34" charset="0"/>
              </a:rPr>
              <a:t>Laser: C</a:t>
            </a:r>
            <a:r>
              <a:rPr lang="en-US" altLang="de-DE" dirty="0">
                <a:latin typeface="Calibri" panose="020F0502020204030204" pitchFamily="34" charset="0"/>
              </a:rPr>
              <a:t>ommercial </a:t>
            </a:r>
            <a:r>
              <a:rPr lang="en-US" altLang="de-DE" dirty="0" err="1">
                <a:latin typeface="Calibri" panose="020F0502020204030204" pitchFamily="34" charset="0"/>
              </a:rPr>
              <a:t>Ti:Sa</a:t>
            </a:r>
            <a:r>
              <a:rPr lang="en-US" altLang="de-DE" dirty="0">
                <a:latin typeface="Calibri" panose="020F0502020204030204" pitchFamily="34" charset="0"/>
              </a:rPr>
              <a:t> or </a:t>
            </a:r>
            <a:r>
              <a:rPr lang="en-US" altLang="de-DE" dirty="0" err="1">
                <a:latin typeface="Calibri" panose="020F0502020204030204" pitchFamily="34" charset="0"/>
              </a:rPr>
              <a:t>Yb-fibre</a:t>
            </a:r>
            <a:r>
              <a:rPr lang="en-US" altLang="de-DE" dirty="0">
                <a:latin typeface="Calibri" panose="020F0502020204030204" pitchFamily="34" charset="0"/>
              </a:rPr>
              <a:t>, </a:t>
            </a:r>
          </a:p>
          <a:p>
            <a:pPr algn="l">
              <a:spcBef>
                <a:spcPts val="400"/>
              </a:spcBef>
            </a:pPr>
            <a:r>
              <a:rPr lang="en-US" altLang="de-DE" dirty="0">
                <a:latin typeface="Calibri" panose="020F0502020204030204" pitchFamily="34" charset="0"/>
              </a:rPr>
              <a:t>            10 fs duration, near IR, </a:t>
            </a:r>
          </a:p>
          <a:p>
            <a:pPr algn="l">
              <a:spcBef>
                <a:spcPts val="400"/>
              </a:spcBef>
            </a:pPr>
            <a:r>
              <a:rPr lang="en-US" altLang="de-DE" b="1" dirty="0">
                <a:latin typeface="Calibri" panose="020F0502020204030204" pitchFamily="34" charset="0"/>
              </a:rPr>
              <a:t>Crystal: </a:t>
            </a:r>
            <a:r>
              <a:rPr lang="en-US" altLang="de-DE" dirty="0" err="1">
                <a:latin typeface="Calibri" panose="020F0502020204030204" pitchFamily="34" charset="0"/>
              </a:rPr>
              <a:t>GaP</a:t>
            </a:r>
            <a:r>
              <a:rPr lang="en-US" altLang="de-DE" dirty="0">
                <a:latin typeface="Calibri" panose="020F0502020204030204" pitchFamily="34" charset="0"/>
              </a:rPr>
              <a:t> or </a:t>
            </a:r>
            <a:r>
              <a:rPr lang="en-US" altLang="de-DE" dirty="0" err="1">
                <a:latin typeface="Calibri" panose="020F0502020204030204" pitchFamily="34" charset="0"/>
              </a:rPr>
              <a:t>ZnTe</a:t>
            </a:r>
            <a:r>
              <a:rPr lang="en-US" altLang="de-DE" dirty="0">
                <a:latin typeface="Calibri" panose="020F0502020204030204" pitchFamily="34" charset="0"/>
              </a:rPr>
              <a:t>, 100 µm thickness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0C46C3DE-D360-4349-AA62-908B6BE6A001}"/>
              </a:ext>
            </a:extLst>
          </p:cNvPr>
          <p:cNvSpPr txBox="1"/>
          <p:nvPr/>
        </p:nvSpPr>
        <p:spPr>
          <a:xfrm>
            <a:off x="5058137" y="6504969"/>
            <a:ext cx="1639526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dirty="0">
                <a:sym typeface="Symbol" panose="05050102010706020507" pitchFamily="18" charset="2"/>
                <a:hlinkClick r:id="rId6" action="ppaction://hlinksldjump"/>
              </a:rPr>
              <a:t> conclusion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4500195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Electron Beam Bunch Length Measurement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44386" y="971074"/>
            <a:ext cx="4190243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6.6: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Optical synchrotron light is emitted from …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electrons only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electron everywhere along their path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highly relativistic neutral particles if the Lorentz factor is larger than 1000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any charged particles on a curved trajectory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634629" y="935667"/>
            <a:ext cx="444707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6.7: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 question related to a typical bunch length at circular synchrotron light sources with </a:t>
            </a:r>
            <a:r>
              <a:rPr lang="en-GB" altLang="de-DE" sz="16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GB" altLang="de-DE" sz="16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=500 MHz: What is the time resolution of a typical streak camera?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1 fs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en-GB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endParaRPr lang="en-GB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1 ns 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44387" y="3577916"/>
            <a:ext cx="8448954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6.8: </a:t>
            </a:r>
            <a:endParaRPr lang="en-US" altLang="de-DE" sz="16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short bunches with 100 fs length at FEL-facilities are measured with electro-optical methods. Could the same method be applied for 10 MeV proton beams with a bunch length of 100 </a:t>
            </a:r>
            <a:r>
              <a:rPr lang="en-GB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Yes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assuming the number of particle per bunch is sufficient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Yes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but the method is very cumbersome and more simple method are available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protons at that energy don’t emit synchrotron light in the optical range</a:t>
            </a:r>
          </a:p>
          <a:p>
            <a:pPr marL="342900" indent="-342900" algn="l">
              <a:buFont typeface="+mj-lt"/>
              <a:buAutoNum type="arabicParenR"/>
            </a:pP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the transverse electric field does not represent the particle distribution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24053A1-E601-4487-B2C0-4577FD165225}"/>
              </a:ext>
            </a:extLst>
          </p:cNvPr>
          <p:cNvSpPr txBox="1"/>
          <p:nvPr/>
        </p:nvSpPr>
        <p:spPr>
          <a:xfrm>
            <a:off x="5058137" y="6504969"/>
            <a:ext cx="1639526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dirty="0">
                <a:sym typeface="Symbol" panose="05050102010706020507" pitchFamily="18" charset="2"/>
                <a:hlinkClick r:id="rId3" action="ppaction://hlinksldjump"/>
              </a:rPr>
              <a:t> conclusion</a:t>
            </a:r>
            <a:endParaRPr lang="en-GB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EDBF5DEF-61ED-4EB0-9CB2-D3258692DAE0}"/>
              </a:ext>
            </a:extLst>
          </p:cNvPr>
          <p:cNvGrpSpPr/>
          <p:nvPr/>
        </p:nvGrpSpPr>
        <p:grpSpPr>
          <a:xfrm>
            <a:off x="7345507" y="2144236"/>
            <a:ext cx="1798494" cy="1818702"/>
            <a:chOff x="7055179" y="3633650"/>
            <a:chExt cx="2393846" cy="2420744"/>
          </a:xfrm>
        </p:grpSpPr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9FF65D36-9F46-4A37-A0EB-BE1516330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77734" y="3633650"/>
              <a:ext cx="1531937" cy="1531937"/>
            </a:xfrm>
            <a:prstGeom prst="rect">
              <a:avLst/>
            </a:prstGeom>
          </p:spPr>
        </p:pic>
        <p:sp>
          <p:nvSpPr>
            <p:cNvPr id="18" name="TextBox 7">
              <a:extLst>
                <a:ext uri="{FF2B5EF4-FFF2-40B4-BE49-F238E27FC236}">
                  <a16:creationId xmlns:a16="http://schemas.microsoft.com/office/drawing/2014/main" id="{B28C917B-0920-4BA8-B300-0E1F2CD8F401}"/>
                </a:ext>
              </a:extLst>
            </p:cNvPr>
            <p:cNvSpPr txBox="1"/>
            <p:nvPr/>
          </p:nvSpPr>
          <p:spPr>
            <a:xfrm>
              <a:off x="7055179" y="5207764"/>
              <a:ext cx="2393846" cy="846630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  <a:hlinkClick r:id="rId5"/>
                </a:rPr>
                <a:t>www.menti.com</a:t>
              </a:r>
              <a:endParaRPr lang="en-GB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400"/>
                </a:spcBef>
              </a:pPr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code: </a:t>
              </a:r>
              <a:r>
                <a:rPr lang="en-GB" sz="1600" dirty="0">
                  <a:latin typeface="+mj-lt"/>
                </a:rPr>
                <a:t>1208 6026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73937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 of longitudinal Measurements </a:t>
            </a:r>
          </a:p>
        </p:txBody>
      </p:sp>
      <p:sp>
        <p:nvSpPr>
          <p:cNvPr id="44036" name="Text Box 3"/>
          <p:cNvSpPr txBox="1">
            <a:spLocks noChangeArrowheads="1"/>
          </p:cNvSpPr>
          <p:nvPr/>
        </p:nvSpPr>
        <p:spPr bwMode="auto">
          <a:xfrm>
            <a:off x="125413" y="108738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037" name="Rectangle 4"/>
          <p:cNvSpPr>
            <a:spLocks noChangeArrowheads="1"/>
          </p:cNvSpPr>
          <p:nvPr/>
        </p:nvSpPr>
        <p:spPr bwMode="auto">
          <a:xfrm>
            <a:off x="249238" y="689951"/>
            <a:ext cx="8148637" cy="1294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800"/>
              </a:spcBef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Longitudinal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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transverse correspondences:</a:t>
            </a:r>
          </a:p>
          <a:p>
            <a:pPr algn="l">
              <a:lnSpc>
                <a:spcPct val="70000"/>
              </a:lnSpc>
              <a:spcBef>
                <a:spcPts val="80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position relative to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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transverse center-of-mass</a:t>
            </a:r>
          </a:p>
          <a:p>
            <a:pPr algn="l">
              <a:lnSpc>
                <a:spcPct val="70000"/>
              </a:lnSpc>
              <a:spcBef>
                <a:spcPts val="80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bunch structure in time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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transverse profile in space</a:t>
            </a:r>
          </a:p>
          <a:p>
            <a:pPr algn="l">
              <a:lnSpc>
                <a:spcPct val="70000"/>
              </a:lnSpc>
              <a:spcBef>
                <a:spcPts val="80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momentum or energy spread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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transverse divergence.</a:t>
            </a:r>
          </a:p>
        </p:txBody>
      </p:sp>
      <p:sp>
        <p:nvSpPr>
          <p:cNvPr id="312325" name="Rectangle 5"/>
          <p:cNvSpPr>
            <a:spLocks noChangeArrowheads="1"/>
          </p:cNvSpPr>
          <p:nvPr/>
        </p:nvSpPr>
        <p:spPr bwMode="auto">
          <a:xfrm>
            <a:off x="284163" y="1952969"/>
            <a:ext cx="8437562" cy="4606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Determination uses:</a:t>
            </a:r>
          </a:p>
          <a:p>
            <a:pPr algn="l">
              <a:lnSpc>
                <a:spcPct val="80000"/>
              </a:lnSpc>
              <a:spcBef>
                <a:spcPts val="400"/>
              </a:spcBef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Broadband pick-ups: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position relative to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, mean energy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 	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emittance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at transfer lines or synchrotron via tomography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	        assumption: bunches longer than pick-up.</a:t>
            </a:r>
          </a:p>
          <a:p>
            <a:pPr algn="l">
              <a:lnSpc>
                <a:spcPct val="80000"/>
              </a:lnSpc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 detectors: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TOF or secondary e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from wire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		  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for non-relativistic proton beams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	             reason: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-field does not reflect bunch shape.</a:t>
            </a:r>
          </a:p>
          <a:p>
            <a:pPr algn="l">
              <a:lnSpc>
                <a:spcPct val="80000"/>
              </a:lnSpc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Streak cameras: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time resolved monitoring of synchrotron radiation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	  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for relativistic e</a:t>
            </a:r>
            <a:r>
              <a:rPr lang="en-US" altLang="de-DE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-beams,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bunch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&lt; 1 ns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		             reason: too short bunches for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electronics.</a:t>
            </a:r>
          </a:p>
          <a:p>
            <a:pPr algn="l">
              <a:lnSpc>
                <a:spcPct val="60000"/>
              </a:lnSpc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Laser scanning: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 Electro-optical modulation of short laser pulse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		   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very  high time resolution</a:t>
            </a:r>
          </a:p>
          <a:p>
            <a:pPr algn="l">
              <a:lnSpc>
                <a:spcPct val="60000"/>
              </a:lnSpc>
            </a:pPr>
            <a:r>
              <a:rPr lang="en-US" altLang="de-DE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deflection:</a:t>
            </a:r>
            <a:r>
              <a:rPr lang="en-US" alt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US" alt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 Transverse deflection of  primary beam 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		      </a:t>
            </a:r>
            <a:r>
              <a:rPr lang="en-US" alt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alt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very  high time resolution, but most expensive ‘device’.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32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5412" y="1092652"/>
            <a:ext cx="9023941" cy="188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50658" y="2726533"/>
            <a:ext cx="885979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762939026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Length Measurement for relativistic Electrons</a:t>
            </a:r>
            <a:endParaRPr lang="en-US" altLang="de-DE" sz="2200" b="1" baseline="30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125413" y="998900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179388" y="732200"/>
            <a:ext cx="8715375" cy="109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 bunches are too short (</a:t>
            </a:r>
            <a:r>
              <a:rPr lang="en-US" altLang="de-DE" sz="19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</a:t>
            </a:r>
            <a:r>
              <a:rPr lang="en-US" altLang="de-DE" sz="19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sz="1900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 300 </a:t>
            </a:r>
            <a:r>
              <a:rPr lang="en-US" altLang="de-DE" sz="19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to be covered by the bandwidth of</a:t>
            </a:r>
          </a:p>
          <a:p>
            <a:pPr algn="l">
              <a:lnSpc>
                <a:spcPct val="70000"/>
              </a:lnSpc>
            </a:pP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pick-ups (</a:t>
            </a:r>
            <a:r>
              <a:rPr lang="en-US" altLang="de-DE" sz="19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&lt; 1 GHz </a:t>
            </a: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 </a:t>
            </a:r>
            <a:r>
              <a:rPr lang="en-US" altLang="de-DE" sz="1900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</a:t>
            </a:r>
            <a:r>
              <a:rPr lang="en-US" altLang="de-DE" sz="22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rise</a:t>
            </a:r>
            <a:r>
              <a:rPr lang="en-US" altLang="de-DE" sz="2200" b="1" i="1" baseline="-25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&gt;300 </a:t>
            </a:r>
            <a:r>
              <a:rPr lang="en-US" altLang="de-DE" sz="19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ps</a:t>
            </a: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for structure determination.</a:t>
            </a:r>
          </a:p>
          <a:p>
            <a:pPr algn="l">
              <a:lnSpc>
                <a:spcPct val="70000"/>
              </a:lnSpc>
            </a:pP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Time resolved observation of </a:t>
            </a:r>
            <a:r>
              <a:rPr lang="en-US" altLang="de-DE" sz="19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</a:t>
            </a: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light with a streak camera: Resolution </a:t>
            </a: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 ps.</a:t>
            </a:r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3">
            <a:lum bright="-5000" contras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9475"/>
            <a:ext cx="6366933" cy="3945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107950" y="5748700"/>
            <a:ext cx="4105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From D. Xiang, IPAC’12</a:t>
            </a:r>
          </a:p>
        </p:txBody>
      </p:sp>
      <p:grpSp>
        <p:nvGrpSpPr>
          <p:cNvPr id="8" name="Gruppieren 7"/>
          <p:cNvGrpSpPr/>
          <p:nvPr/>
        </p:nvGrpSpPr>
        <p:grpSpPr>
          <a:xfrm>
            <a:off x="6325849" y="3865000"/>
            <a:ext cx="2854728" cy="2013746"/>
            <a:chOff x="6325849" y="4209125"/>
            <a:chExt cx="2854728" cy="2013746"/>
          </a:xfrm>
        </p:grpSpPr>
        <p:cxnSp>
          <p:nvCxnSpPr>
            <p:cNvPr id="9" name="Gerade Verbindung 8"/>
            <p:cNvCxnSpPr/>
            <p:nvPr/>
          </p:nvCxnSpPr>
          <p:spPr bwMode="auto">
            <a:xfrm flipH="1">
              <a:off x="6325849" y="5119611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Gerade Verbindung 9"/>
            <p:cNvCxnSpPr/>
            <p:nvPr/>
          </p:nvCxnSpPr>
          <p:spPr bwMode="auto">
            <a:xfrm>
              <a:off x="8059458" y="5119611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Gerade Verbindung mit Pfeil 10"/>
            <p:cNvCxnSpPr/>
            <p:nvPr/>
          </p:nvCxnSpPr>
          <p:spPr bwMode="auto">
            <a:xfrm flipV="1">
              <a:off x="6325849" y="5644021"/>
              <a:ext cx="104653" cy="5244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Textfeld 11"/>
            <p:cNvSpPr txBox="1"/>
            <p:nvPr/>
          </p:nvSpPr>
          <p:spPr>
            <a:xfrm>
              <a:off x="6378176" y="5906539"/>
              <a:ext cx="1058950" cy="31039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injection</a:t>
              </a: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259570" y="5902330"/>
              <a:ext cx="1113658" cy="30777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extraction</a:t>
              </a:r>
            </a:p>
          </p:txBody>
        </p:sp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7622855" y="4209125"/>
              <a:ext cx="155772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Streak camera</a:t>
              </a:r>
            </a:p>
          </p:txBody>
        </p:sp>
        <p:sp>
          <p:nvSpPr>
            <p:cNvPr id="15" name="Abgerundetes Rechteck 14"/>
            <p:cNvSpPr/>
            <p:nvPr/>
          </p:nvSpPr>
          <p:spPr bwMode="auto">
            <a:xfrm>
              <a:off x="6535156" y="4396611"/>
              <a:ext cx="1524301" cy="1482396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6559771" y="4989846"/>
              <a:ext cx="15112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sz="1400" b="1" baseline="300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</a:t>
              </a:r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synchrotron</a:t>
              </a:r>
            </a:p>
          </p:txBody>
        </p:sp>
        <p:grpSp>
          <p:nvGrpSpPr>
            <p:cNvPr id="17" name="Gruppieren 16"/>
            <p:cNvGrpSpPr/>
            <p:nvPr/>
          </p:nvGrpSpPr>
          <p:grpSpPr>
            <a:xfrm>
              <a:off x="7750930" y="4451203"/>
              <a:ext cx="1023113" cy="565317"/>
              <a:chOff x="1828800" y="3231237"/>
              <a:chExt cx="1023113" cy="565317"/>
            </a:xfrm>
          </p:grpSpPr>
          <p:grpSp>
            <p:nvGrpSpPr>
              <p:cNvPr id="26" name="Gruppieren 25"/>
              <p:cNvGrpSpPr/>
              <p:nvPr/>
            </p:nvGrpSpPr>
            <p:grpSpPr>
              <a:xfrm rot="17787383">
                <a:off x="2171090" y="3115731"/>
                <a:ext cx="527710" cy="833936"/>
                <a:chOff x="2366224" y="4360105"/>
                <a:chExt cx="527710" cy="833936"/>
              </a:xfrm>
            </p:grpSpPr>
            <p:grpSp>
              <p:nvGrpSpPr>
                <p:cNvPr id="31" name="Gruppieren 30"/>
                <p:cNvGrpSpPr/>
                <p:nvPr/>
              </p:nvGrpSpPr>
              <p:grpSpPr>
                <a:xfrm rot="1979819">
                  <a:off x="2472516" y="4812076"/>
                  <a:ext cx="319856" cy="381965"/>
                  <a:chOff x="2430046" y="4844314"/>
                  <a:chExt cx="319856" cy="381965"/>
                </a:xfrm>
              </p:grpSpPr>
              <p:sp>
                <p:nvSpPr>
                  <p:cNvPr id="35" name="Rechteck 34"/>
                  <p:cNvSpPr/>
                  <p:nvPr/>
                </p:nvSpPr>
                <p:spPr bwMode="auto">
                  <a:xfrm rot="3381372">
                    <a:off x="2574942" y="5051319"/>
                    <a:ext cx="170824" cy="179096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6" name="Rechteck 35"/>
                  <p:cNvSpPr/>
                  <p:nvPr/>
                </p:nvSpPr>
                <p:spPr bwMode="auto">
                  <a:xfrm rot="3381372">
                    <a:off x="2539519" y="4987362"/>
                    <a:ext cx="95587" cy="71410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37" name="Gerade Verbindung 36"/>
                  <p:cNvCxnSpPr/>
                  <p:nvPr/>
                </p:nvCxnSpPr>
                <p:spPr bwMode="auto">
                  <a:xfrm rot="19620181" flipV="1">
                    <a:off x="2555784" y="4844314"/>
                    <a:ext cx="51369" cy="112079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38" name="Gerade Verbindung 37"/>
                  <p:cNvCxnSpPr/>
                  <p:nvPr/>
                </p:nvCxnSpPr>
                <p:spPr bwMode="auto">
                  <a:xfrm flipH="1" flipV="1">
                    <a:off x="2430046" y="4931860"/>
                    <a:ext cx="105214" cy="72890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32" name="Gerade Verbindung 31"/>
                <p:cNvCxnSpPr/>
                <p:nvPr/>
              </p:nvCxnSpPr>
              <p:spPr bwMode="auto">
                <a:xfrm>
                  <a:off x="2543471" y="4829210"/>
                  <a:ext cx="181014" cy="0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33" name="Bogen 32"/>
                <p:cNvSpPr/>
                <p:nvPr/>
              </p:nvSpPr>
              <p:spPr bwMode="auto">
                <a:xfrm rot="19545263">
                  <a:off x="2366224" y="4611186"/>
                  <a:ext cx="429542" cy="315061"/>
                </a:xfrm>
                <a:prstGeom prst="arc">
                  <a:avLst/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Bogen 33"/>
                <p:cNvSpPr/>
                <p:nvPr/>
              </p:nvSpPr>
              <p:spPr bwMode="auto">
                <a:xfrm rot="8988807">
                  <a:off x="2464392" y="4360105"/>
                  <a:ext cx="429542" cy="315061"/>
                </a:xfrm>
                <a:prstGeom prst="arc">
                  <a:avLst>
                    <a:gd name="adj1" fmla="val 15977564"/>
                    <a:gd name="adj2" fmla="val 0"/>
                  </a:avLst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27" name="Gerade Verbindung 26"/>
              <p:cNvCxnSpPr/>
              <p:nvPr/>
            </p:nvCxnSpPr>
            <p:spPr bwMode="auto">
              <a:xfrm>
                <a:off x="1828800" y="3231237"/>
                <a:ext cx="520095" cy="17611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Gerade Verbindung 27"/>
              <p:cNvCxnSpPr/>
              <p:nvPr/>
            </p:nvCxnSpPr>
            <p:spPr bwMode="auto">
              <a:xfrm>
                <a:off x="1848152" y="3256038"/>
                <a:ext cx="441862" cy="29304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" name="Gerade Verbindung 28"/>
              <p:cNvCxnSpPr/>
              <p:nvPr/>
            </p:nvCxnSpPr>
            <p:spPr bwMode="auto">
              <a:xfrm>
                <a:off x="2348895" y="3407353"/>
                <a:ext cx="134463" cy="112017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" name="Gerade Verbindung 29"/>
              <p:cNvCxnSpPr/>
              <p:nvPr/>
            </p:nvCxnSpPr>
            <p:spPr bwMode="auto">
              <a:xfrm>
                <a:off x="2290014" y="3540937"/>
                <a:ext cx="161084" cy="31983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8" name="Gruppieren 17"/>
            <p:cNvGrpSpPr/>
            <p:nvPr/>
          </p:nvGrpSpPr>
          <p:grpSpPr>
            <a:xfrm>
              <a:off x="8442540" y="5696529"/>
              <a:ext cx="412536" cy="378077"/>
              <a:chOff x="8442540" y="5416075"/>
              <a:chExt cx="412536" cy="378077"/>
            </a:xfrm>
          </p:grpSpPr>
          <p:sp>
            <p:nvSpPr>
              <p:cNvPr id="24" name="Ellipse 23"/>
              <p:cNvSpPr/>
              <p:nvPr/>
            </p:nvSpPr>
            <p:spPr bwMode="auto">
              <a:xfrm>
                <a:off x="8442540" y="5416075"/>
                <a:ext cx="412536" cy="378077"/>
              </a:xfrm>
              <a:prstGeom prst="ellipse">
                <a:avLst/>
              </a:pr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5" name="Freihandform 24"/>
              <p:cNvSpPr/>
              <p:nvPr/>
            </p:nvSpPr>
            <p:spPr bwMode="auto">
              <a:xfrm>
                <a:off x="8532134" y="5502729"/>
                <a:ext cx="261032" cy="204767"/>
              </a:xfrm>
              <a:custGeom>
                <a:avLst/>
                <a:gdLst>
                  <a:gd name="connsiteX0" fmla="*/ 0 w 2913797"/>
                  <a:gd name="connsiteY0" fmla="*/ 730196 h 1460402"/>
                  <a:gd name="connsiteX1" fmla="*/ 709683 w 2913797"/>
                  <a:gd name="connsiteY1" fmla="*/ 41 h 1460402"/>
                  <a:gd name="connsiteX2" fmla="*/ 1453486 w 2913797"/>
                  <a:gd name="connsiteY2" fmla="*/ 757491 h 1460402"/>
                  <a:gd name="connsiteX3" fmla="*/ 2197289 w 2913797"/>
                  <a:gd name="connsiteY3" fmla="*/ 1460351 h 1460402"/>
                  <a:gd name="connsiteX4" fmla="*/ 2913797 w 2913797"/>
                  <a:gd name="connsiteY4" fmla="*/ 723372 h 1460402"/>
                  <a:gd name="connsiteX5" fmla="*/ 2913797 w 2913797"/>
                  <a:gd name="connsiteY5" fmla="*/ 723372 h 146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13797" h="1460402">
                    <a:moveTo>
                      <a:pt x="0" y="730196"/>
                    </a:moveTo>
                    <a:cubicBezTo>
                      <a:pt x="233717" y="362844"/>
                      <a:pt x="467435" y="-4508"/>
                      <a:pt x="709683" y="41"/>
                    </a:cubicBezTo>
                    <a:cubicBezTo>
                      <a:pt x="951931" y="4590"/>
                      <a:pt x="1205552" y="514106"/>
                      <a:pt x="1453486" y="757491"/>
                    </a:cubicBezTo>
                    <a:cubicBezTo>
                      <a:pt x="1701420" y="1000876"/>
                      <a:pt x="1953904" y="1466037"/>
                      <a:pt x="2197289" y="1460351"/>
                    </a:cubicBezTo>
                    <a:cubicBezTo>
                      <a:pt x="2440674" y="1454665"/>
                      <a:pt x="2913797" y="723372"/>
                      <a:pt x="2913797" y="723372"/>
                    </a:cubicBezTo>
                    <a:lnTo>
                      <a:pt x="2913797" y="723372"/>
                    </a:lnTo>
                  </a:path>
                </a:pathLst>
              </a:cu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cxnSp>
          <p:nvCxnSpPr>
            <p:cNvPr id="19" name="Gerade Verbindung 18"/>
            <p:cNvCxnSpPr>
              <a:stCxn id="24" idx="0"/>
              <a:endCxn id="35" idx="2"/>
            </p:cNvCxnSpPr>
            <p:nvPr/>
          </p:nvCxnSpPr>
          <p:spPr bwMode="auto">
            <a:xfrm flipH="1" flipV="1">
              <a:off x="8635726" y="4986992"/>
              <a:ext cx="13082" cy="7095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8128020" y="5071046"/>
              <a:ext cx="899190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acc.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freq. </a:t>
              </a:r>
              <a:r>
                <a:rPr lang="en-US" altLang="de-DE" sz="1600" b="1" i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altLang="de-DE" sz="1600" b="1" i="1" baseline="-25000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</a:t>
              </a: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1" name="Rechteck 20"/>
            <p:cNvSpPr/>
            <p:nvPr/>
          </p:nvSpPr>
          <p:spPr bwMode="auto">
            <a:xfrm>
              <a:off x="7168170" y="5771356"/>
              <a:ext cx="358569" cy="194877"/>
            </a:xfrm>
            <a:prstGeom prst="rect">
              <a:avLst/>
            </a:prstGeom>
            <a:noFill/>
            <a:ln w="3175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Text Box 4"/>
            <p:cNvSpPr txBox="1">
              <a:spLocks noChangeArrowheads="1"/>
            </p:cNvSpPr>
            <p:nvPr/>
          </p:nvSpPr>
          <p:spPr bwMode="auto">
            <a:xfrm>
              <a:off x="6845465" y="5456331"/>
              <a:ext cx="1003977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 err="1">
                  <a:solidFill>
                    <a:srgbClr val="CC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</a:t>
              </a:r>
              <a:r>
                <a:rPr lang="en-US" altLang="de-DE" sz="1600" b="1" dirty="0">
                  <a:solidFill>
                    <a:srgbClr val="CC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cavity</a:t>
              </a:r>
            </a:p>
          </p:txBody>
        </p:sp>
        <p:cxnSp>
          <p:nvCxnSpPr>
            <p:cNvPr id="23" name="Gerade Verbindung 22"/>
            <p:cNvCxnSpPr/>
            <p:nvPr/>
          </p:nvCxnSpPr>
          <p:spPr bwMode="auto">
            <a:xfrm flipH="1">
              <a:off x="7526740" y="5902330"/>
              <a:ext cx="896184" cy="1100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6631058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Bunch Position measured by a Pick-Up</a:t>
            </a: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125413" y="11144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77" name="Rectangle 12"/>
          <p:cNvSpPr>
            <a:spLocks noChangeArrowheads="1"/>
          </p:cNvSpPr>
          <p:nvPr/>
        </p:nvSpPr>
        <p:spPr bwMode="auto">
          <a:xfrm>
            <a:off x="125413" y="766762"/>
            <a:ext cx="6111875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position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given relative to the accelerating rf.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e.g.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ref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=-30</a:t>
            </a:r>
            <a:r>
              <a:rPr lang="en-US" altLang="de-DE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inside a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cavity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must be well aligned for optimal acceleration</a:t>
            </a:r>
          </a:p>
          <a:p>
            <a:pPr algn="l">
              <a:lnSpc>
                <a:spcPct val="50000"/>
              </a:lnSpc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Transverse correspondence: Beam position</a:t>
            </a:r>
          </a:p>
        </p:txBody>
      </p:sp>
      <p:sp>
        <p:nvSpPr>
          <p:cNvPr id="3078" name="Rectangle 13"/>
          <p:cNvSpPr>
            <a:spLocks noChangeArrowheads="1"/>
          </p:cNvSpPr>
          <p:nvPr/>
        </p:nvSpPr>
        <p:spPr bwMode="auto">
          <a:xfrm>
            <a:off x="171121" y="2016125"/>
            <a:ext cx="481997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Pick-up signal for </a:t>
            </a:r>
            <a:r>
              <a:rPr lang="en-US" altLang="de-DE" sz="16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sz="16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sz="16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=36 MHz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at GSI-LINAC:</a:t>
            </a:r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49" y="2293904"/>
            <a:ext cx="3757689" cy="2802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Gruppieren 28"/>
          <p:cNvGrpSpPr/>
          <p:nvPr/>
        </p:nvGrpSpPr>
        <p:grpSpPr>
          <a:xfrm>
            <a:off x="815407" y="5070680"/>
            <a:ext cx="4342355" cy="1317185"/>
            <a:chOff x="480509" y="5287088"/>
            <a:chExt cx="4342355" cy="1317185"/>
          </a:xfrm>
        </p:grpSpPr>
        <p:cxnSp>
          <p:nvCxnSpPr>
            <p:cNvPr id="10" name="Gerade Verbindung 9"/>
            <p:cNvCxnSpPr/>
            <p:nvPr/>
          </p:nvCxnSpPr>
          <p:spPr bwMode="auto">
            <a:xfrm flipH="1" flipV="1">
              <a:off x="3339972" y="6148010"/>
              <a:ext cx="349742" cy="4809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Textfeld 10"/>
            <p:cNvSpPr txBox="1"/>
            <p:nvPr/>
          </p:nvSpPr>
          <p:spPr>
            <a:xfrm>
              <a:off x="2571058" y="6007800"/>
              <a:ext cx="757645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LINAC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1263094" y="6002623"/>
              <a:ext cx="757645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RFQ</a:t>
              </a:r>
            </a:p>
          </p:txBody>
        </p:sp>
        <p:cxnSp>
          <p:nvCxnSpPr>
            <p:cNvPr id="13" name="Gerade Verbindung 12"/>
            <p:cNvCxnSpPr/>
            <p:nvPr/>
          </p:nvCxnSpPr>
          <p:spPr bwMode="auto">
            <a:xfrm flipH="1" flipV="1">
              <a:off x="2010593" y="6140798"/>
              <a:ext cx="560465" cy="481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Gerade Verbindung 13"/>
            <p:cNvCxnSpPr/>
            <p:nvPr/>
          </p:nvCxnSpPr>
          <p:spPr bwMode="auto">
            <a:xfrm flipH="1" flipV="1">
              <a:off x="858954" y="6140798"/>
              <a:ext cx="404140" cy="481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Gerade Verbindung 14"/>
            <p:cNvCxnSpPr>
              <a:stCxn id="16" idx="2"/>
            </p:cNvCxnSpPr>
            <p:nvPr/>
          </p:nvCxnSpPr>
          <p:spPr bwMode="auto">
            <a:xfrm>
              <a:off x="850732" y="5714322"/>
              <a:ext cx="0" cy="431286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Textfeld 15"/>
            <p:cNvSpPr txBox="1"/>
            <p:nvPr/>
          </p:nvSpPr>
          <p:spPr>
            <a:xfrm>
              <a:off x="480509" y="5391157"/>
              <a:ext cx="740446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source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3697809" y="6007800"/>
              <a:ext cx="653304" cy="323165"/>
            </a:xfrm>
            <a:prstGeom prst="rect">
              <a:avLst/>
            </a:prstGeom>
            <a:noFill/>
            <a:ln w="3492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BPM</a:t>
              </a:r>
            </a:p>
          </p:txBody>
        </p:sp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3437712" y="6265719"/>
              <a:ext cx="1110409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pick-up</a:t>
              </a:r>
            </a:p>
          </p:txBody>
        </p:sp>
        <p:cxnSp>
          <p:nvCxnSpPr>
            <p:cNvPr id="20" name="Gerade Verbindung 19"/>
            <p:cNvCxnSpPr>
              <a:endCxn id="17" idx="3"/>
            </p:cNvCxnSpPr>
            <p:nvPr/>
          </p:nvCxnSpPr>
          <p:spPr bwMode="auto">
            <a:xfrm flipH="1">
              <a:off x="4351113" y="6159023"/>
              <a:ext cx="471751" cy="103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" name="Gruppieren 1"/>
            <p:cNvGrpSpPr/>
            <p:nvPr/>
          </p:nvGrpSpPr>
          <p:grpSpPr>
            <a:xfrm>
              <a:off x="2758178" y="5521269"/>
              <a:ext cx="378299" cy="346700"/>
              <a:chOff x="2785590" y="5553665"/>
              <a:chExt cx="378299" cy="346700"/>
            </a:xfrm>
          </p:grpSpPr>
          <p:sp>
            <p:nvSpPr>
              <p:cNvPr id="25" name="Freihandform 24"/>
              <p:cNvSpPr/>
              <p:nvPr/>
            </p:nvSpPr>
            <p:spPr bwMode="auto">
              <a:xfrm>
                <a:off x="2874903" y="5641641"/>
                <a:ext cx="199674" cy="169277"/>
              </a:xfrm>
              <a:custGeom>
                <a:avLst/>
                <a:gdLst>
                  <a:gd name="connsiteX0" fmla="*/ 0 w 2913797"/>
                  <a:gd name="connsiteY0" fmla="*/ 730196 h 1460402"/>
                  <a:gd name="connsiteX1" fmla="*/ 709683 w 2913797"/>
                  <a:gd name="connsiteY1" fmla="*/ 41 h 1460402"/>
                  <a:gd name="connsiteX2" fmla="*/ 1453486 w 2913797"/>
                  <a:gd name="connsiteY2" fmla="*/ 757491 h 1460402"/>
                  <a:gd name="connsiteX3" fmla="*/ 2197289 w 2913797"/>
                  <a:gd name="connsiteY3" fmla="*/ 1460351 h 1460402"/>
                  <a:gd name="connsiteX4" fmla="*/ 2913797 w 2913797"/>
                  <a:gd name="connsiteY4" fmla="*/ 723372 h 1460402"/>
                  <a:gd name="connsiteX5" fmla="*/ 2913797 w 2913797"/>
                  <a:gd name="connsiteY5" fmla="*/ 723372 h 146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13797" h="1460402">
                    <a:moveTo>
                      <a:pt x="0" y="730196"/>
                    </a:moveTo>
                    <a:cubicBezTo>
                      <a:pt x="233717" y="362844"/>
                      <a:pt x="467435" y="-4508"/>
                      <a:pt x="709683" y="41"/>
                    </a:cubicBezTo>
                    <a:cubicBezTo>
                      <a:pt x="951931" y="4590"/>
                      <a:pt x="1205552" y="514106"/>
                      <a:pt x="1453486" y="757491"/>
                    </a:cubicBezTo>
                    <a:cubicBezTo>
                      <a:pt x="1701420" y="1000876"/>
                      <a:pt x="1953904" y="1466037"/>
                      <a:pt x="2197289" y="1460351"/>
                    </a:cubicBezTo>
                    <a:cubicBezTo>
                      <a:pt x="2440674" y="1454665"/>
                      <a:pt x="2913797" y="723372"/>
                      <a:pt x="2913797" y="723372"/>
                    </a:cubicBezTo>
                    <a:lnTo>
                      <a:pt x="2913797" y="723372"/>
                    </a:lnTo>
                  </a:path>
                </a:pathLst>
              </a:custGeom>
              <a:noFill/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6" name="Ellipse 25"/>
              <p:cNvSpPr/>
              <p:nvPr/>
            </p:nvSpPr>
            <p:spPr bwMode="auto">
              <a:xfrm>
                <a:off x="2785590" y="5553665"/>
                <a:ext cx="378299" cy="346700"/>
              </a:xfrm>
              <a:prstGeom prst="ellipse">
                <a:avLst/>
              </a:prstGeom>
              <a:noFill/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cxnSp>
          <p:nvCxnSpPr>
            <p:cNvPr id="4" name="Gerade Verbindung 3"/>
            <p:cNvCxnSpPr>
              <a:stCxn id="26" idx="4"/>
              <a:endCxn id="11" idx="0"/>
            </p:cNvCxnSpPr>
            <p:nvPr/>
          </p:nvCxnSpPr>
          <p:spPr bwMode="auto">
            <a:xfrm>
              <a:off x="2947328" y="5867969"/>
              <a:ext cx="2553" cy="139831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Gerade Verbindung 29"/>
            <p:cNvCxnSpPr>
              <a:stCxn id="26" idx="6"/>
            </p:cNvCxnSpPr>
            <p:nvPr/>
          </p:nvCxnSpPr>
          <p:spPr bwMode="auto">
            <a:xfrm>
              <a:off x="3136477" y="5694619"/>
              <a:ext cx="605836" cy="4315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Gerade Verbindung 32"/>
            <p:cNvCxnSpPr/>
            <p:nvPr/>
          </p:nvCxnSpPr>
          <p:spPr bwMode="auto">
            <a:xfrm>
              <a:off x="3739760" y="5564087"/>
              <a:ext cx="2553" cy="139831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Gerade Verbindung 46"/>
            <p:cNvCxnSpPr/>
            <p:nvPr/>
          </p:nvCxnSpPr>
          <p:spPr bwMode="auto">
            <a:xfrm>
              <a:off x="3991106" y="5564087"/>
              <a:ext cx="2553" cy="443712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9" name="Textfeld 48"/>
            <p:cNvSpPr txBox="1"/>
            <p:nvPr/>
          </p:nvSpPr>
          <p:spPr>
            <a:xfrm>
              <a:off x="3600229" y="5287088"/>
              <a:ext cx="555328" cy="323165"/>
            </a:xfrm>
            <a:prstGeom prst="rect">
              <a:avLst/>
            </a:prstGeom>
            <a:noFill/>
            <a:ln w="2222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ADC</a:t>
              </a:r>
            </a:p>
          </p:txBody>
        </p:sp>
        <p:sp>
          <p:nvSpPr>
            <p:cNvPr id="50" name="Text Box 4"/>
            <p:cNvSpPr txBox="1">
              <a:spLocks noChangeArrowheads="1"/>
            </p:cNvSpPr>
            <p:nvPr/>
          </p:nvSpPr>
          <p:spPr bwMode="auto">
            <a:xfrm>
              <a:off x="1896677" y="5501301"/>
              <a:ext cx="103729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acc. </a:t>
              </a:r>
              <a:r>
                <a:rPr lang="en-US" altLang="de-DE" sz="1600" b="1" i="1" dirty="0" err="1"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altLang="de-DE" sz="1600" b="1" i="1" baseline="-25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rf</a:t>
              </a:r>
              <a:endParaRPr lang="en-US" altLang="de-DE" sz="1600" b="1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200" y="870431"/>
            <a:ext cx="2086638" cy="498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8363476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988" y="3039090"/>
            <a:ext cx="3076575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3151803"/>
            <a:ext cx="3240087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Resistive Wall Current Monitor</a:t>
            </a:r>
          </a:p>
        </p:txBody>
      </p:sp>
      <p:sp>
        <p:nvSpPr>
          <p:cNvPr id="17414" name="Text Box 5"/>
          <p:cNvSpPr txBox="1">
            <a:spLocks noChangeArrowheads="1"/>
          </p:cNvSpPr>
          <p:nvPr/>
        </p:nvSpPr>
        <p:spPr bwMode="auto">
          <a:xfrm>
            <a:off x="125413" y="1057890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15" name="Text Box 6"/>
          <p:cNvSpPr txBox="1">
            <a:spLocks noChangeArrowheads="1"/>
          </p:cNvSpPr>
          <p:nvPr/>
        </p:nvSpPr>
        <p:spPr bwMode="auto">
          <a:xfrm>
            <a:off x="179388" y="797540"/>
            <a:ext cx="8964612" cy="2161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Broadband observation of bunches can be performed with a resistive Wall Current Monitor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Principle: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Ceramic gap bridged with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n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=10…100 resistors of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R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= 10…100 Ω </a:t>
            </a:r>
          </a:p>
          <a:p>
            <a:pPr algn="l">
              <a:lnSpc>
                <a:spcPct val="6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	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Measurement of voltage drop for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R</a:t>
            </a:r>
            <a:r>
              <a:rPr lang="en-US" altLang="de-DE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tot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= R/n 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=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1…10</a:t>
            </a:r>
            <a:r>
              <a:rPr lang="en-US" altLang="de-DE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Ω</a:t>
            </a:r>
          </a:p>
          <a:p>
            <a:pPr algn="l">
              <a:lnSpc>
                <a:spcPct val="6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	 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Ferrite rings with high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L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 forces low frequency components through resistors</a:t>
            </a:r>
          </a:p>
          <a:p>
            <a:pPr algn="l">
              <a:lnSpc>
                <a:spcPct val="60000"/>
              </a:lnSpc>
              <a:buFont typeface="Wingdings" pitchFamily="2" charset="2"/>
              <a:buNone/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Bandwidth: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typically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f</a:t>
            </a:r>
            <a:r>
              <a:rPr lang="en-US" altLang="de-DE" sz="2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low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tot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/(2πL)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kHz </a:t>
            </a:r>
          </a:p>
          <a:p>
            <a:pPr algn="l">
              <a:lnSpc>
                <a:spcPct val="60000"/>
              </a:lnSpc>
              <a:buFont typeface="Wingdings" pitchFamily="2" charset="2"/>
              <a:buNone/>
            </a:pPr>
            <a:r>
              <a:rPr lang="en-US" altLang="de-DE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   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high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=1/(2π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de-DE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tot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GHz </a:t>
            </a:r>
          </a:p>
          <a:p>
            <a:pPr algn="l">
              <a:lnSpc>
                <a:spcPct val="60000"/>
              </a:lnSpc>
              <a:buFont typeface="Wingdings" pitchFamily="2" charset="2"/>
              <a:buNone/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Application: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Broadband bunch observation. </a:t>
            </a:r>
          </a:p>
        </p:txBody>
      </p:sp>
      <p:graphicFrame>
        <p:nvGraphicFramePr>
          <p:cNvPr id="17416" name="Object 7"/>
          <p:cNvGraphicFramePr>
            <a:graphicFrameLocks noChangeAspect="1"/>
          </p:cNvGraphicFramePr>
          <p:nvPr/>
        </p:nvGraphicFramePr>
        <p:xfrm>
          <a:off x="6356350" y="3977303"/>
          <a:ext cx="2401888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94" name="Equation" r:id="rId6" imgW="1435100" imgH="431800" progId="Equation.3">
                  <p:embed/>
                </p:oleObj>
              </mc:Choice>
              <mc:Fallback>
                <p:oleObj name="Equation" r:id="rId6" imgW="1435100" imgH="431800" progId="Equation.3">
                  <p:embed/>
                  <p:pic>
                    <p:nvPicPr>
                      <p:cNvPr id="17416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6350" y="3977303"/>
                        <a:ext cx="2401888" cy="722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6276975" y="4731365"/>
            <a:ext cx="2171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Within bandwidth:</a:t>
            </a:r>
          </a:p>
        </p:txBody>
      </p:sp>
      <p:graphicFrame>
        <p:nvGraphicFramePr>
          <p:cNvPr id="17418" name="Object 9"/>
          <p:cNvGraphicFramePr>
            <a:graphicFrameLocks noChangeAspect="1"/>
          </p:cNvGraphicFramePr>
          <p:nvPr/>
        </p:nvGraphicFramePr>
        <p:xfrm>
          <a:off x="8085138" y="4729778"/>
          <a:ext cx="942975" cy="39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95" name="Equation" r:id="rId8" imgW="545863" imgH="228501" progId="Equation.3">
                  <p:embed/>
                </p:oleObj>
              </mc:Choice>
              <mc:Fallback>
                <p:oleObj name="Equation" r:id="rId8" imgW="545863" imgH="228501" progId="Equation.3">
                  <p:embed/>
                  <p:pic>
                    <p:nvPicPr>
                      <p:cNvPr id="17418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85138" y="4729778"/>
                        <a:ext cx="942975" cy="395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419" name="Group 10"/>
          <p:cNvGrpSpPr>
            <a:grpSpLocks/>
          </p:cNvGrpSpPr>
          <p:nvPr/>
        </p:nvGrpSpPr>
        <p:grpSpPr bwMode="auto">
          <a:xfrm>
            <a:off x="5613400" y="2194540"/>
            <a:ext cx="3530600" cy="1692275"/>
            <a:chOff x="3719" y="1664"/>
            <a:chExt cx="2041" cy="964"/>
          </a:xfrm>
        </p:grpSpPr>
        <p:pic>
          <p:nvPicPr>
            <p:cNvPr id="17420" name="Picture 11" descr="wcm_bandwidth_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9" y="1664"/>
              <a:ext cx="2041" cy="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1" name="Line 12"/>
            <p:cNvSpPr>
              <a:spLocks noChangeShapeType="1"/>
            </p:cNvSpPr>
            <p:nvPr/>
          </p:nvSpPr>
          <p:spPr bwMode="auto">
            <a:xfrm>
              <a:off x="4407" y="2242"/>
              <a:ext cx="0" cy="185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422" name="Line 13"/>
            <p:cNvSpPr>
              <a:spLocks noChangeShapeType="1"/>
            </p:cNvSpPr>
            <p:nvPr/>
          </p:nvSpPr>
          <p:spPr bwMode="auto">
            <a:xfrm>
              <a:off x="5281" y="2244"/>
              <a:ext cx="0" cy="185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423" name="Text Box 14"/>
            <p:cNvSpPr txBox="1">
              <a:spLocks noChangeArrowheads="1"/>
            </p:cNvSpPr>
            <p:nvPr/>
          </p:nvSpPr>
          <p:spPr bwMode="auto">
            <a:xfrm>
              <a:off x="4264" y="2042"/>
              <a:ext cx="286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20000"/>
                </a:spcBef>
                <a:buFont typeface="Wingdings" pitchFamily="2" charset="2"/>
                <a:buNone/>
              </a:pPr>
              <a:r>
                <a:rPr lang="de-DE" altLang="de-DE" sz="1600" i="1"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de-DE" altLang="de-DE" sz="2000" i="1" baseline="-25000">
                  <a:latin typeface="Calibri" panose="020F0502020204030204" pitchFamily="34" charset="0"/>
                  <a:cs typeface="Calibri" panose="020F0502020204030204" pitchFamily="34" charset="0"/>
                </a:rPr>
                <a:t>low</a:t>
              </a:r>
              <a:endParaRPr lang="en-US" altLang="de-DE" sz="2000" i="1" baseline="-250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424" name="Text Box 15"/>
            <p:cNvSpPr txBox="1">
              <a:spLocks noChangeArrowheads="1"/>
            </p:cNvSpPr>
            <p:nvPr/>
          </p:nvSpPr>
          <p:spPr bwMode="auto">
            <a:xfrm>
              <a:off x="5108" y="2033"/>
              <a:ext cx="318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20000"/>
                </a:spcBef>
                <a:buFont typeface="Wingdings" pitchFamily="2" charset="2"/>
                <a:buNone/>
              </a:pPr>
              <a:r>
                <a:rPr lang="de-DE" altLang="de-DE" sz="1600" i="1"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de-DE" altLang="de-DE" sz="2000" i="1" baseline="-25000">
                  <a:latin typeface="Calibri" panose="020F0502020204030204" pitchFamily="34" charset="0"/>
                  <a:cs typeface="Calibri" panose="020F0502020204030204" pitchFamily="34" charset="0"/>
                </a:rPr>
                <a:t>high</a:t>
              </a:r>
              <a:endParaRPr lang="en-US" altLang="de-DE" sz="2000" i="1" baseline="-250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7072790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Resistive Wall Current Monitor</a:t>
            </a: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125413" y="1156211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152650" y="751399"/>
            <a:ext cx="4791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Realization at Fermi-Laboratory</a:t>
            </a:r>
          </a:p>
        </p:txBody>
      </p:sp>
      <p:grpSp>
        <p:nvGrpSpPr>
          <p:cNvPr id="18438" name="Group 13"/>
          <p:cNvGrpSpPr>
            <a:grpSpLocks/>
          </p:cNvGrpSpPr>
          <p:nvPr/>
        </p:nvGrpSpPr>
        <p:grpSpPr bwMode="auto">
          <a:xfrm>
            <a:off x="1547813" y="1076836"/>
            <a:ext cx="7015162" cy="4724400"/>
            <a:chOff x="938" y="826"/>
            <a:chExt cx="4419" cy="2976"/>
          </a:xfrm>
        </p:grpSpPr>
        <p:pic>
          <p:nvPicPr>
            <p:cNvPr id="18439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" y="858"/>
              <a:ext cx="4061" cy="29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440" name="Text Box 6"/>
            <p:cNvSpPr txBox="1">
              <a:spLocks noChangeArrowheads="1"/>
            </p:cNvSpPr>
            <p:nvPr/>
          </p:nvSpPr>
          <p:spPr bwMode="auto">
            <a:xfrm>
              <a:off x="1405" y="826"/>
              <a:ext cx="157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400" b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ferrite Rings</a:t>
              </a:r>
            </a:p>
          </p:txBody>
        </p:sp>
        <p:sp>
          <p:nvSpPr>
            <p:cNvPr id="18441" name="Text Box 9"/>
            <p:cNvSpPr txBox="1">
              <a:spLocks noChangeArrowheads="1"/>
            </p:cNvSpPr>
            <p:nvPr/>
          </p:nvSpPr>
          <p:spPr bwMode="auto">
            <a:xfrm>
              <a:off x="2713" y="866"/>
              <a:ext cx="21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4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Gap with Resistors</a:t>
              </a:r>
            </a:p>
          </p:txBody>
        </p:sp>
        <p:sp>
          <p:nvSpPr>
            <p:cNvPr id="18442" name="Text Box 10"/>
            <p:cNvSpPr txBox="1">
              <a:spLocks noChangeArrowheads="1"/>
            </p:cNvSpPr>
            <p:nvPr/>
          </p:nvSpPr>
          <p:spPr bwMode="auto">
            <a:xfrm>
              <a:off x="938" y="1322"/>
              <a:ext cx="157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3200" b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</a:t>
              </a:r>
            </a:p>
          </p:txBody>
        </p:sp>
        <p:sp>
          <p:nvSpPr>
            <p:cNvPr id="18443" name="Line 11"/>
            <p:cNvSpPr>
              <a:spLocks noChangeShapeType="1"/>
            </p:cNvSpPr>
            <p:nvPr/>
          </p:nvSpPr>
          <p:spPr bwMode="auto">
            <a:xfrm>
              <a:off x="969" y="1663"/>
              <a:ext cx="672" cy="6"/>
            </a:xfrm>
            <a:prstGeom prst="line">
              <a:avLst/>
            </a:prstGeom>
            <a:noFill/>
            <a:ln w="5397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444" name="Text Box 12"/>
            <p:cNvSpPr txBox="1">
              <a:spLocks noChangeArrowheads="1"/>
            </p:cNvSpPr>
            <p:nvPr/>
          </p:nvSpPr>
          <p:spPr bwMode="auto">
            <a:xfrm>
              <a:off x="3221" y="3452"/>
              <a:ext cx="21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400" b="1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Gap with Resistors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5313491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observation by Streak Camera </a:t>
            </a:r>
          </a:p>
        </p:txBody>
      </p:sp>
      <p:sp>
        <p:nvSpPr>
          <p:cNvPr id="35844" name="Text Box 3"/>
          <p:cNvSpPr txBox="1">
            <a:spLocks noChangeArrowheads="1"/>
          </p:cNvSpPr>
          <p:nvPr/>
        </p:nvSpPr>
        <p:spPr bwMode="auto">
          <a:xfrm>
            <a:off x="125413" y="1042581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201613" y="745719"/>
            <a:ext cx="8726487" cy="72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Longitudinal mismatched injection lead to coherent synchrotron oscillations,</a:t>
            </a:r>
          </a:p>
          <a:p>
            <a:pPr algn="l">
              <a:spcBef>
                <a:spcPts val="400"/>
              </a:spcBef>
            </a:pPr>
            <a:r>
              <a:rPr lang="en-US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coupled bunch motion and bunch shape oscillations </a:t>
            </a:r>
          </a:p>
        </p:txBody>
      </p:sp>
      <p:sp>
        <p:nvSpPr>
          <p:cNvPr id="35846" name="Rectangle 5"/>
          <p:cNvSpPr>
            <a:spLocks noChangeArrowheads="1"/>
          </p:cNvSpPr>
          <p:nvPr/>
        </p:nvSpPr>
        <p:spPr bwMode="auto">
          <a:xfrm>
            <a:off x="282575" y="1499781"/>
            <a:ext cx="8566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Bunch shape 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oscillations at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Elettra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Trieste:</a:t>
            </a:r>
          </a:p>
        </p:txBody>
      </p:sp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943734"/>
            <a:ext cx="4500563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943734"/>
            <a:ext cx="4513262" cy="319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25413" y="5616663"/>
            <a:ext cx="243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From M.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Ferianis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CAS’07</a:t>
            </a:r>
          </a:p>
        </p:txBody>
      </p:sp>
    </p:spTree>
    <p:extLst>
      <p:ext uri="{BB962C8B-B14F-4D97-AF65-F5344CB8AC3E}">
        <p14:creationId xmlns:p14="http://schemas.microsoft.com/office/powerpoint/2010/main" val="3162201901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Pockels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Effect</a:t>
            </a:r>
          </a:p>
        </p:txBody>
      </p:sp>
      <p:sp>
        <p:nvSpPr>
          <p:cNvPr id="35844" name="Text Box 3"/>
          <p:cNvSpPr txBox="1">
            <a:spLocks noChangeArrowheads="1"/>
          </p:cNvSpPr>
          <p:nvPr/>
        </p:nvSpPr>
        <p:spPr bwMode="auto">
          <a:xfrm>
            <a:off x="125413" y="111688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147638" y="727948"/>
            <a:ext cx="8694737" cy="320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</a:rPr>
              <a:t>Crystal with different index of refractivity on orthogonal planes</a:t>
            </a:r>
          </a:p>
          <a:p>
            <a:pPr algn="l">
              <a:lnSpc>
                <a:spcPct val="80000"/>
              </a:lnSpc>
              <a:buFont typeface="Symbol" pitchFamily="18" charset="2"/>
              <a:buChar char="Þ"/>
            </a:pPr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Bire-fringent</a:t>
            </a:r>
          </a:p>
          <a:p>
            <a:pPr algn="l">
              <a:lnSpc>
                <a:spcPct val="80000"/>
              </a:lnSpc>
              <a:buFont typeface="Symbol" pitchFamily="18" charset="2"/>
              <a:buChar char="Þ"/>
            </a:pPr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external electric field changes the phase between orthogonal wave: </a:t>
            </a:r>
          </a:p>
          <a:p>
            <a:pPr algn="l">
              <a:lnSpc>
                <a:spcPct val="80000"/>
              </a:lnSpc>
              <a:buFont typeface="Symbol" pitchFamily="18" charset="2"/>
              <a:buNone/>
            </a:pPr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‘Pockels effect’ with polarization </a:t>
            </a:r>
            <a:r>
              <a:rPr lang="en-US" altLang="de-DE" sz="2400" b="1" i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P = </a:t>
            </a:r>
            <a:r>
              <a:rPr lang="en-US" altLang="de-DE" sz="2400" b="1" i="1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0</a:t>
            </a:r>
            <a:r>
              <a:rPr lang="en-US" altLang="de-DE" sz="2400" b="1" i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 E</a:t>
            </a:r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</a:p>
          <a:p>
            <a:pPr algn="l">
              <a:lnSpc>
                <a:spcPct val="80000"/>
              </a:lnSpc>
              <a:buFont typeface="Symbol" pitchFamily="18" charset="2"/>
              <a:buNone/>
            </a:pPr>
            <a:r>
              <a:rPr lang="en-US" altLang="de-DE" sz="2000" b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Diagnostics method:</a:t>
            </a:r>
          </a:p>
          <a:p>
            <a:pPr algn="l">
              <a:lnSpc>
                <a:spcPct val="70000"/>
              </a:lnSpc>
              <a:buFont typeface="Symbol" pitchFamily="18" charset="2"/>
              <a:buNone/>
            </a:pPr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Probing bunch’s electric field by </a:t>
            </a:r>
          </a:p>
          <a:p>
            <a:pPr algn="l">
              <a:lnSpc>
                <a:spcPct val="70000"/>
              </a:lnSpc>
              <a:buFont typeface="Symbol" pitchFamily="18" charset="2"/>
              <a:buNone/>
            </a:pPr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polarized laser beam </a:t>
            </a:r>
          </a:p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. </a:t>
            </a:r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194798"/>
            <a:ext cx="3302000" cy="302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7" name="Picture 8" descr="http://www.chem.uic.edu/tak/chem52411/notes5/figureSO_26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091735"/>
            <a:ext cx="46799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827113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Realization of EOS Scanning </a:t>
            </a:r>
          </a:p>
        </p:txBody>
      </p:sp>
      <p:sp>
        <p:nvSpPr>
          <p:cNvPr id="36868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36869" name="Text Box 4"/>
          <p:cNvSpPr txBox="1">
            <a:spLocks noChangeArrowheads="1"/>
          </p:cNvSpPr>
          <p:nvPr/>
        </p:nvSpPr>
        <p:spPr bwMode="auto">
          <a:xfrm>
            <a:off x="147638" y="801688"/>
            <a:ext cx="86947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dirty="0">
                <a:latin typeface="Calibri" panose="020F0502020204030204" pitchFamily="34" charset="0"/>
              </a:rPr>
              <a:t>Setup of a scanning EOS method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. </a:t>
            </a:r>
          </a:p>
        </p:txBody>
      </p:sp>
      <p:grpSp>
        <p:nvGrpSpPr>
          <p:cNvPr id="36870" name="Grouper 22"/>
          <p:cNvGrpSpPr>
            <a:grpSpLocks/>
          </p:cNvGrpSpPr>
          <p:nvPr/>
        </p:nvGrpSpPr>
        <p:grpSpPr bwMode="auto">
          <a:xfrm>
            <a:off x="250825" y="1279525"/>
            <a:ext cx="4457700" cy="4826000"/>
            <a:chOff x="152400" y="1101341"/>
            <a:chExt cx="4191000" cy="4537459"/>
          </a:xfrm>
        </p:grpSpPr>
        <p:pic>
          <p:nvPicPr>
            <p:cNvPr id="36874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1101341"/>
              <a:ext cx="4191000" cy="4537459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875" name="Rectangle 9"/>
            <p:cNvSpPr>
              <a:spLocks noChangeArrowheads="1"/>
            </p:cNvSpPr>
            <p:nvPr/>
          </p:nvSpPr>
          <p:spPr bwMode="auto">
            <a:xfrm>
              <a:off x="2278925" y="2532063"/>
              <a:ext cx="288925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>
                <a:spcBef>
                  <a:spcPct val="0"/>
                </a:spcBef>
              </a:pPr>
              <a:endParaRPr lang="fr-FR">
                <a:latin typeface="Comic Sans MS" pitchFamily="66" charset="0"/>
              </a:endParaRPr>
            </a:p>
          </p:txBody>
        </p:sp>
        <p:sp>
          <p:nvSpPr>
            <p:cNvPr id="36876" name="Text Box 10"/>
            <p:cNvSpPr txBox="1">
              <a:spLocks noChangeArrowheads="1"/>
            </p:cNvSpPr>
            <p:nvPr/>
          </p:nvSpPr>
          <p:spPr bwMode="auto">
            <a:xfrm>
              <a:off x="1447909" y="2520790"/>
              <a:ext cx="870140" cy="258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en-US" sz="1200">
                  <a:latin typeface="Comic Sans MS" pitchFamily="66" charset="0"/>
                </a:rPr>
                <a:t>Delay line</a:t>
              </a:r>
            </a:p>
          </p:txBody>
        </p:sp>
      </p:grpSp>
      <p:pic>
        <p:nvPicPr>
          <p:cNvPr id="36872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38" y="1268413"/>
            <a:ext cx="4437062" cy="327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3" name="Rectangle 20"/>
          <p:cNvSpPr>
            <a:spLocks noChangeArrowheads="1"/>
          </p:cNvSpPr>
          <p:nvPr/>
        </p:nvSpPr>
        <p:spPr bwMode="auto">
          <a:xfrm>
            <a:off x="5076825" y="6092825"/>
            <a:ext cx="32631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altLang="zh-CN" sz="1200" dirty="0">
                <a:latin typeface="+mj-lt"/>
                <a:ea typeface="SimSun" pitchFamily="2" charset="-122"/>
              </a:rPr>
              <a:t>X. Yan </a:t>
            </a:r>
            <a:r>
              <a:rPr lang="en-US" altLang="zh-CN" sz="1200" i="1" dirty="0">
                <a:latin typeface="+mj-lt"/>
                <a:ea typeface="SimSun" pitchFamily="2" charset="-122"/>
              </a:rPr>
              <a:t>et al</a:t>
            </a:r>
            <a:r>
              <a:rPr lang="en-US" altLang="zh-CN" sz="1200" dirty="0">
                <a:latin typeface="+mj-lt"/>
                <a:ea typeface="SimSun" pitchFamily="2" charset="-122"/>
              </a:rPr>
              <a:t>, Phys. Rev. Lett. 85, 3404 (2000)</a:t>
            </a:r>
            <a:endParaRPr lang="fr-FR" sz="1200" dirty="0">
              <a:latin typeface="+mj-lt"/>
            </a:endParaRPr>
          </a:p>
        </p:txBody>
      </p:sp>
      <p:sp>
        <p:nvSpPr>
          <p:cNvPr id="13" name="Rectangle 29"/>
          <p:cNvSpPr>
            <a:spLocks noChangeArrowheads="1"/>
          </p:cNvSpPr>
          <p:nvPr/>
        </p:nvSpPr>
        <p:spPr bwMode="auto">
          <a:xfrm>
            <a:off x="5148263" y="4365625"/>
            <a:ext cx="350361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sz="1600" dirty="0">
                <a:latin typeface="+mn-lt"/>
              </a:rPr>
              <a:t>Using 12fs pulses  from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 dirty="0">
                <a:latin typeface="+mn-lt"/>
              </a:rPr>
              <a:t>Ti:A</a:t>
            </a:r>
            <a:r>
              <a:rPr lang="en-US" sz="1600" baseline="-25000" dirty="0">
                <a:latin typeface="+mn-lt"/>
              </a:rPr>
              <a:t>l2</a:t>
            </a:r>
            <a:r>
              <a:rPr lang="en-US" sz="1600" dirty="0">
                <a:latin typeface="+mn-lt"/>
              </a:rPr>
              <a:t>O</a:t>
            </a:r>
            <a:r>
              <a:rPr lang="en-US" sz="1600" baseline="-25000" dirty="0">
                <a:latin typeface="+mn-lt"/>
              </a:rPr>
              <a:t>3</a:t>
            </a:r>
            <a:r>
              <a:rPr lang="en-US" sz="1600" dirty="0">
                <a:latin typeface="+mn-lt"/>
              </a:rPr>
              <a:t> laser at 800nm and 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 dirty="0" err="1">
                <a:latin typeface="+mn-lt"/>
              </a:rPr>
              <a:t>ZnTe</a:t>
            </a:r>
            <a:r>
              <a:rPr lang="en-US" sz="1600" dirty="0">
                <a:latin typeface="+mn-lt"/>
              </a:rPr>
              <a:t> crystal 0.5mm thick 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 dirty="0">
                <a:latin typeface="+mn-lt"/>
              </a:rPr>
              <a:t>with a e</a:t>
            </a:r>
            <a:r>
              <a:rPr lang="en-US" sz="1600" baseline="30000" dirty="0">
                <a:latin typeface="+mn-lt"/>
              </a:rPr>
              <a:t>- </a:t>
            </a:r>
            <a:r>
              <a:rPr lang="en-US" sz="1600" dirty="0">
                <a:latin typeface="+mn-lt"/>
              </a:rPr>
              <a:t>- beam  46MeV of  200pC</a:t>
            </a:r>
          </a:p>
        </p:txBody>
      </p:sp>
    </p:spTree>
    <p:extLst>
      <p:ext uri="{BB962C8B-B14F-4D97-AF65-F5344CB8AC3E}">
        <p14:creationId xmlns:p14="http://schemas.microsoft.com/office/powerpoint/2010/main" val="1648796669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361428" y="871377"/>
            <a:ext cx="8550275" cy="5115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Definition of longitudinal phase space 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Proton LINAC: Determination of mean energy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used for alignment of cavities phase and amplitude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Determination of longitudinal emittance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LINAC: variation of bunch length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   Synchrotron: Topographic reconstruction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Bunch length measurement for non-relativistic beams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Determination of particle arrival </a:t>
            </a:r>
            <a:endParaRPr lang="en-US" altLang="de-DE" sz="20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Bunch length measurement for relativistic beams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Synchrotron light monitor and electro-optical modulation of  a laser beam</a:t>
            </a:r>
          </a:p>
          <a:p>
            <a:pPr marL="342900" indent="-342900"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length from beam deflection by </a:t>
            </a:r>
            <a:r>
              <a:rPr lang="en-GB" altLang="de-DE" sz="2000" b="1" dirty="0" err="1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GB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cavity</a:t>
            </a: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Summary</a:t>
            </a:r>
          </a:p>
        </p:txBody>
      </p:sp>
    </p:spTree>
    <p:extLst>
      <p:ext uri="{BB962C8B-B14F-4D97-AF65-F5344CB8AC3E}">
        <p14:creationId xmlns:p14="http://schemas.microsoft.com/office/powerpoint/2010/main" val="2982883815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Length by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-Deflection: Principle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147638" y="698448"/>
            <a:ext cx="8694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Transversal deflection of the bunch i.e. time-to-space conversion</a:t>
            </a:r>
          </a:p>
        </p:txBody>
      </p:sp>
      <p:sp>
        <p:nvSpPr>
          <p:cNvPr id="39941" name="AutoShape 8"/>
          <p:cNvSpPr>
            <a:spLocks noChangeAspect="1" noChangeArrowheads="1" noTextEdit="1"/>
          </p:cNvSpPr>
          <p:nvPr/>
        </p:nvSpPr>
        <p:spPr bwMode="auto">
          <a:xfrm>
            <a:off x="107950" y="1517598"/>
            <a:ext cx="5689600" cy="435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9942" name="Group 14"/>
          <p:cNvGrpSpPr>
            <a:grpSpLocks/>
          </p:cNvGrpSpPr>
          <p:nvPr/>
        </p:nvGrpSpPr>
        <p:grpSpPr bwMode="auto">
          <a:xfrm>
            <a:off x="125413" y="1087385"/>
            <a:ext cx="8729662" cy="2595563"/>
            <a:chOff x="79" y="846"/>
            <a:chExt cx="5499" cy="1635"/>
          </a:xfrm>
        </p:grpSpPr>
        <p:sp>
          <p:nvSpPr>
            <p:cNvPr id="39949" name="Text Box 3"/>
            <p:cNvSpPr txBox="1">
              <a:spLocks noChangeArrowheads="1"/>
            </p:cNvSpPr>
            <p:nvPr/>
          </p:nvSpPr>
          <p:spPr bwMode="auto">
            <a:xfrm>
              <a:off x="79" y="846"/>
              <a:ext cx="5499" cy="1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endParaRPr lang="en-US" altLang="de-DE" sz="160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/>
              <a:endParaRPr lang="en-US" altLang="de-DE" sz="160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/>
              <a:endParaRPr lang="en-US" altLang="de-DE" sz="160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/>
              <a:endParaRPr lang="en-US" altLang="de-DE" sz="160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/>
              <a:endParaRPr lang="en-US" altLang="de-DE" sz="160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39950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" y="890"/>
              <a:ext cx="5262" cy="1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951" name="Rectangle 12"/>
            <p:cNvSpPr>
              <a:spLocks noChangeArrowheads="1"/>
            </p:cNvSpPr>
            <p:nvPr/>
          </p:nvSpPr>
          <p:spPr bwMode="auto">
            <a:xfrm>
              <a:off x="1066" y="2248"/>
              <a:ext cx="2086" cy="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952" name="Rectangle 13"/>
            <p:cNvSpPr>
              <a:spLocks noChangeArrowheads="1"/>
            </p:cNvSpPr>
            <p:nvPr/>
          </p:nvSpPr>
          <p:spPr bwMode="auto">
            <a:xfrm>
              <a:off x="2517" y="2112"/>
              <a:ext cx="636" cy="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39943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605160"/>
            <a:ext cx="4465638" cy="222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944" name="Text Box 16"/>
          <p:cNvSpPr txBox="1">
            <a:spLocks noChangeArrowheads="1"/>
          </p:cNvSpPr>
          <p:nvPr/>
        </p:nvSpPr>
        <p:spPr bwMode="auto">
          <a:xfrm>
            <a:off x="6659563" y="5837185"/>
            <a:ext cx="24844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>
                <a:latin typeface="Calibri" panose="020F0502020204030204" pitchFamily="34" charset="0"/>
                <a:cs typeface="Calibri" panose="020F0502020204030204" pitchFamily="34" charset="0"/>
              </a:rPr>
              <a:t>From D. Xiang, IPAC’12</a:t>
            </a:r>
          </a:p>
        </p:txBody>
      </p:sp>
      <p:sp>
        <p:nvSpPr>
          <p:cNvPr id="39945" name="Text Box 17"/>
          <p:cNvSpPr txBox="1">
            <a:spLocks noChangeArrowheads="1"/>
          </p:cNvSpPr>
          <p:nvPr/>
        </p:nvSpPr>
        <p:spPr bwMode="auto">
          <a:xfrm>
            <a:off x="323850" y="3317823"/>
            <a:ext cx="2952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Size of the streak given by</a:t>
            </a:r>
          </a:p>
        </p:txBody>
      </p:sp>
      <p:graphicFrame>
        <p:nvGraphicFramePr>
          <p:cNvPr id="39946" name="Object 18"/>
          <p:cNvGraphicFramePr>
            <a:graphicFrameLocks noChangeAspect="1"/>
          </p:cNvGraphicFramePr>
          <p:nvPr/>
        </p:nvGraphicFramePr>
        <p:xfrm>
          <a:off x="395288" y="3605160"/>
          <a:ext cx="3024187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8" name="Equation" r:id="rId6" imgW="1434477" imgH="304668" progId="Equation.3">
                  <p:embed/>
                </p:oleObj>
              </mc:Choice>
              <mc:Fallback>
                <p:oleObj name="Equation" r:id="rId6" imgW="1434477" imgH="304668" progId="Equation.3">
                  <p:embed/>
                  <p:pic>
                    <p:nvPicPr>
                      <p:cNvPr id="39946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3605160"/>
                        <a:ext cx="3024187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7" name="Text Box 19"/>
          <p:cNvSpPr txBox="1">
            <a:spLocks noChangeArrowheads="1"/>
          </p:cNvSpPr>
          <p:nvPr/>
        </p:nvSpPr>
        <p:spPr bwMode="auto">
          <a:xfrm>
            <a:off x="323850" y="4319535"/>
            <a:ext cx="3671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k is determined by the rf-power</a:t>
            </a:r>
          </a:p>
        </p:txBody>
      </p:sp>
      <p:graphicFrame>
        <p:nvGraphicFramePr>
          <p:cNvPr id="39948" name="Object 20"/>
          <p:cNvGraphicFramePr>
            <a:graphicFrameLocks noChangeAspect="1"/>
          </p:cNvGraphicFramePr>
          <p:nvPr/>
        </p:nvGraphicFramePr>
        <p:xfrm>
          <a:off x="684213" y="4541785"/>
          <a:ext cx="1584325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9" name="Equation" r:id="rId8" imgW="799753" imgH="469696" progId="Equation.3">
                  <p:embed/>
                </p:oleObj>
              </mc:Choice>
              <mc:Fallback>
                <p:oleObj name="Equation" r:id="rId8" imgW="799753" imgH="469696" progId="Equation.3">
                  <p:embed/>
                  <p:pic>
                    <p:nvPicPr>
                      <p:cNvPr id="39948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4541785"/>
                        <a:ext cx="1584325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4167763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Length by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-Deflection: Hardware</a:t>
            </a:r>
          </a:p>
        </p:txBody>
      </p: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147638" y="708282"/>
            <a:ext cx="8694737" cy="783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Transversal deflection of the bunch </a:t>
            </a:r>
          </a:p>
          <a:p>
            <a:pPr algn="l">
              <a:lnSpc>
                <a:spcPct val="7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i.e. time-to-space conversion</a:t>
            </a:r>
          </a:p>
        </p:txBody>
      </p:sp>
      <p:sp>
        <p:nvSpPr>
          <p:cNvPr id="40965" name="AutoShape 4"/>
          <p:cNvSpPr>
            <a:spLocks noChangeAspect="1" noChangeArrowheads="1" noTextEdit="1"/>
          </p:cNvSpPr>
          <p:nvPr/>
        </p:nvSpPr>
        <p:spPr bwMode="auto">
          <a:xfrm>
            <a:off x="107950" y="1527432"/>
            <a:ext cx="5689600" cy="435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966" name="Text Box 11"/>
          <p:cNvSpPr txBox="1">
            <a:spLocks noChangeArrowheads="1"/>
          </p:cNvSpPr>
          <p:nvPr/>
        </p:nvSpPr>
        <p:spPr bwMode="auto">
          <a:xfrm>
            <a:off x="0" y="5775582"/>
            <a:ext cx="30591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>
                <a:latin typeface="Calibri" panose="020F0502020204030204" pitchFamily="34" charset="0"/>
                <a:cs typeface="Calibri" panose="020F0502020204030204" pitchFamily="34" charset="0"/>
              </a:rPr>
              <a:t>From  M. Veronese, BIW’12</a:t>
            </a:r>
          </a:p>
        </p:txBody>
      </p:sp>
      <p:pic>
        <p:nvPicPr>
          <p:cNvPr id="40967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4769"/>
            <a:ext cx="4514850" cy="374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68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1"/>
          <a:stretch>
            <a:fillRect/>
          </a:stretch>
        </p:blipFill>
        <p:spPr bwMode="auto">
          <a:xfrm>
            <a:off x="2916238" y="3789363"/>
            <a:ext cx="2124075" cy="280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69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25982"/>
            <a:ext cx="2447925" cy="192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70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046794"/>
            <a:ext cx="2590800" cy="214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71" name="Text Box 22"/>
          <p:cNvSpPr txBox="1">
            <a:spLocks noChangeArrowheads="1"/>
          </p:cNvSpPr>
          <p:nvPr/>
        </p:nvSpPr>
        <p:spPr bwMode="auto">
          <a:xfrm>
            <a:off x="107950" y="1454407"/>
            <a:ext cx="4392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i="1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 sz="1600">
                <a:latin typeface="Calibri" panose="020F0502020204030204" pitchFamily="34" charset="0"/>
                <a:cs typeface="Calibri" panose="020F0502020204030204" pitchFamily="34" charset="0"/>
              </a:rPr>
              <a:t> Cavity at FERMI, Trieste, Italy</a:t>
            </a:r>
          </a:p>
        </p:txBody>
      </p:sp>
      <p:sp>
        <p:nvSpPr>
          <p:cNvPr id="40972" name="Text Box 23"/>
          <p:cNvSpPr txBox="1">
            <a:spLocks noChangeArrowheads="1"/>
          </p:cNvSpPr>
          <p:nvPr/>
        </p:nvSpPr>
        <p:spPr bwMode="auto">
          <a:xfrm>
            <a:off x="5508625" y="735269"/>
            <a:ext cx="3168650" cy="1898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Beam energy 	320 MeV</a:t>
            </a:r>
          </a:p>
          <a:p>
            <a:pPr algn="l">
              <a:lnSpc>
                <a:spcPct val="4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Typical beam size	0.2 mm</a:t>
            </a:r>
          </a:p>
          <a:p>
            <a:pPr algn="l">
              <a:lnSpc>
                <a:spcPct val="4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Length 		0.5 m</a:t>
            </a:r>
          </a:p>
          <a:p>
            <a:pPr algn="l">
              <a:lnSpc>
                <a:spcPct val="4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Frequency	2.998 GHz</a:t>
            </a:r>
          </a:p>
          <a:p>
            <a:pPr algn="l">
              <a:lnSpc>
                <a:spcPct val="4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Max. rf power	5 MW</a:t>
            </a:r>
          </a:p>
          <a:p>
            <a:pPr algn="l">
              <a:lnSpc>
                <a:spcPct val="4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Total trans. volt.  	4.9 MV</a:t>
            </a:r>
          </a:p>
          <a:p>
            <a:pPr algn="l">
              <a:lnSpc>
                <a:spcPct val="4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Time resolution	70 fs	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058137" y="6504969"/>
            <a:ext cx="1639526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dirty="0">
                <a:sym typeface="Symbol" panose="05050102010706020507" pitchFamily="18" charset="2"/>
                <a:hlinkClick r:id="rId7" action="ppaction://hlinksldjump"/>
              </a:rPr>
              <a:t> conclusion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9170706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Length by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-Deflection: Results</a:t>
            </a:r>
          </a:p>
        </p:txBody>
      </p:sp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3419475" y="1684337"/>
            <a:ext cx="50720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 resolution down to (true) fs range!</a:t>
            </a:r>
          </a:p>
        </p:txBody>
      </p:sp>
      <p:pic>
        <p:nvPicPr>
          <p:cNvPr id="41989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820737"/>
            <a:ext cx="3195638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90" name="Text Box 20"/>
          <p:cNvSpPr txBox="1">
            <a:spLocks noChangeArrowheads="1"/>
          </p:cNvSpPr>
          <p:nvPr/>
        </p:nvSpPr>
        <p:spPr bwMode="auto">
          <a:xfrm>
            <a:off x="3419475" y="820737"/>
            <a:ext cx="50720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i="1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</a:rPr>
              <a:t> Short bunch generation at Free Electron Laser Facility LCLS, Stanford, USA</a:t>
            </a:r>
          </a:p>
        </p:txBody>
      </p:sp>
      <p:grpSp>
        <p:nvGrpSpPr>
          <p:cNvPr id="419862" name="Group 22"/>
          <p:cNvGrpSpPr>
            <a:grpSpLocks/>
          </p:cNvGrpSpPr>
          <p:nvPr/>
        </p:nvGrpSpPr>
        <p:grpSpPr bwMode="auto">
          <a:xfrm>
            <a:off x="3240088" y="3905249"/>
            <a:ext cx="5903912" cy="2328884"/>
            <a:chOff x="431" y="1979"/>
            <a:chExt cx="4824" cy="1912"/>
          </a:xfrm>
        </p:grpSpPr>
        <p:pic>
          <p:nvPicPr>
            <p:cNvPr id="41995" name="Picture 1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1979"/>
              <a:ext cx="4824" cy="16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996" name="Rectangle 21"/>
            <p:cNvSpPr>
              <a:spLocks noChangeArrowheads="1"/>
            </p:cNvSpPr>
            <p:nvPr/>
          </p:nvSpPr>
          <p:spPr bwMode="auto">
            <a:xfrm>
              <a:off x="578" y="3188"/>
              <a:ext cx="3263" cy="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419863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1537"/>
            <a:ext cx="3276600" cy="226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864" name="Text Box 24"/>
          <p:cNvSpPr txBox="1">
            <a:spLocks noChangeArrowheads="1"/>
          </p:cNvSpPr>
          <p:nvPr/>
        </p:nvSpPr>
        <p:spPr bwMode="auto">
          <a:xfrm>
            <a:off x="3419475" y="2619374"/>
            <a:ext cx="5508625" cy="135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>
                <a:latin typeface="Calibri" panose="020F0502020204030204" pitchFamily="34" charset="0"/>
                <a:cs typeface="Calibri" panose="020F0502020204030204" pitchFamily="34" charset="0"/>
              </a:rPr>
              <a:t>Vertical deflection</a:t>
            </a:r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</a:rPr>
              <a:t> with cavity </a:t>
            </a:r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 time spectum</a:t>
            </a:r>
          </a:p>
          <a:p>
            <a:pPr algn="l">
              <a:lnSpc>
                <a:spcPct val="50000"/>
              </a:lnSpc>
            </a:pPr>
            <a:r>
              <a:rPr lang="en-US" altLang="de-DE" sz="2000" b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Horizontal bending </a:t>
            </a:r>
          </a:p>
          <a:p>
            <a:pPr algn="l">
              <a:lnSpc>
                <a:spcPct val="50000"/>
              </a:lnSpc>
              <a:buFont typeface="Symbol" pitchFamily="18" charset="2"/>
              <a:buChar char="®"/>
            </a:pPr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energy (momentum) distribution via dispersion</a:t>
            </a:r>
          </a:p>
          <a:p>
            <a:pPr algn="l">
              <a:lnSpc>
                <a:spcPct val="50000"/>
              </a:lnSpc>
              <a:buFont typeface="Symbol" pitchFamily="18" charset="2"/>
              <a:buNone/>
            </a:pPr>
            <a:r>
              <a:rPr lang="en-US" altLang="de-DE" sz="2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  Longitudinal phase space determined!</a:t>
            </a:r>
          </a:p>
        </p:txBody>
      </p:sp>
      <p:sp>
        <p:nvSpPr>
          <p:cNvPr id="41994" name="Text Box 11"/>
          <p:cNvSpPr txBox="1">
            <a:spLocks noChangeArrowheads="1"/>
          </p:cNvSpPr>
          <p:nvPr/>
        </p:nvSpPr>
        <p:spPr bwMode="auto">
          <a:xfrm>
            <a:off x="0" y="5788024"/>
            <a:ext cx="4356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>
                <a:latin typeface="Calibri" panose="020F0502020204030204" pitchFamily="34" charset="0"/>
                <a:cs typeface="Calibri" panose="020F0502020204030204" pitchFamily="34" charset="0"/>
              </a:rPr>
              <a:t>From D. Xiang, PRST-AB, 13, 094001 (2010)</a:t>
            </a:r>
          </a:p>
        </p:txBody>
      </p:sp>
    </p:spTree>
    <p:extLst>
      <p:ext uri="{BB962C8B-B14F-4D97-AF65-F5344CB8AC3E}">
        <p14:creationId xmlns:p14="http://schemas.microsoft.com/office/powerpoint/2010/main" val="24907084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Broadband coaxial Faraday Cups for Bunch Structure</a:t>
            </a:r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125413" y="1116883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68275" y="802558"/>
            <a:ext cx="8658225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bunch structure can be observed with cups, having a bandwidth up to several GHz.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Bandwidth and rise time: BW [GHz] =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0.3/</a:t>
            </a:r>
            <a:r>
              <a:rPr lang="en-US" altLang="de-DE" sz="20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de-DE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rise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[ns]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198120" y="1507091"/>
            <a:ext cx="4572000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Impedance of a</a:t>
            </a:r>
          </a:p>
          <a:p>
            <a:pPr algn="l">
              <a:lnSpc>
                <a:spcPct val="8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coaxial transmission line:</a:t>
            </a:r>
          </a:p>
        </p:txBody>
      </p:sp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344488" y="2036681"/>
          <a:ext cx="3154362" cy="224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26" name="Equation" r:id="rId4" imgW="1993680" imgH="1422360" progId="Equation.3">
                  <p:embed/>
                </p:oleObj>
              </mc:Choice>
              <mc:Fallback>
                <p:oleObj name="Equation" r:id="rId4" imgW="1993680" imgH="1422360" progId="Equation.3">
                  <p:embed/>
                  <p:pic>
                    <p:nvPicPr>
                      <p:cNvPr id="2253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2036681"/>
                        <a:ext cx="3154362" cy="2244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138113" y="4074713"/>
            <a:ext cx="5289550" cy="61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impedance matching to prevent </a:t>
            </a:r>
          </a:p>
          <a:p>
            <a:pPr algn="l"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for reflections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50813" y="4763371"/>
            <a:ext cx="5105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Voltage reflection:</a:t>
            </a:r>
          </a:p>
          <a:p>
            <a:pPr algn="l">
              <a:lnSpc>
                <a:spcPct val="11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Voltage Standing Wave Ratio:</a:t>
            </a:r>
          </a:p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2028825" y="4533183"/>
          <a:ext cx="1501775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27" name="Equation" r:id="rId6" imgW="825500" imgH="431800" progId="Equation.3">
                  <p:embed/>
                </p:oleObj>
              </mc:Choice>
              <mc:Fallback>
                <p:oleObj name="Equation" r:id="rId6" imgW="825500" imgH="431800" progId="Equation.3">
                  <p:embed/>
                  <p:pic>
                    <p:nvPicPr>
                      <p:cNvPr id="22538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8825" y="4533183"/>
                        <a:ext cx="1501775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9" name="Object 11"/>
          <p:cNvGraphicFramePr>
            <a:graphicFrameLocks noChangeAspect="1"/>
          </p:cNvGraphicFramePr>
          <p:nvPr/>
        </p:nvGraphicFramePr>
        <p:xfrm>
          <a:off x="3457575" y="5112303"/>
          <a:ext cx="22987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28" name="Equation" r:id="rId8" imgW="1397000" imgH="431800" progId="Equation.3">
                  <p:embed/>
                </p:oleObj>
              </mc:Choice>
              <mc:Fallback>
                <p:oleObj name="Equation" r:id="rId8" imgW="1397000" imgH="431800" progId="Equation.3">
                  <p:embed/>
                  <p:pic>
                    <p:nvPicPr>
                      <p:cNvPr id="22539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7575" y="5112303"/>
                        <a:ext cx="2298700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330200" y="5826996"/>
            <a:ext cx="7853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Z = Z</a:t>
            </a:r>
            <a:r>
              <a:rPr lang="en-US" altLang="de-DE" sz="2200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: no reflection.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Z = 0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altLang="de-DE" sz="2200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= −1: short circuit.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Z 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∞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altLang="de-DE" sz="2200" b="1" i="1" baseline="-2500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= 1: open circuit.</a:t>
            </a:r>
          </a:p>
        </p:txBody>
      </p:sp>
      <p:pic>
        <p:nvPicPr>
          <p:cNvPr id="22541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524" y="1531221"/>
            <a:ext cx="4321175" cy="3300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602901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23850" y="1484313"/>
            <a:ext cx="8550275" cy="351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Definition of longitudinal phase space     </a:t>
            </a:r>
            <a:endParaRPr lang="en-US" altLang="de-DE" sz="2000" b="1" dirty="0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Proton LINAC: Determination of mean energy</a:t>
            </a:r>
            <a:endParaRPr lang="en-US" altLang="de-DE" sz="2000" b="1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    used for alignment of cavities phase and amplitude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Determination of longitudinal emittance </a:t>
            </a:r>
            <a:endParaRPr lang="en-US" altLang="de-DE" sz="2000" b="1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Bunch length measurement for non-relativistic beams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Bunch length measurement for relativistic beams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GB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 length from beam deflection by </a:t>
            </a:r>
            <a:r>
              <a:rPr lang="en-GB" altLang="de-DE" sz="2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GB" altLang="de-DE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cavity</a:t>
            </a:r>
            <a:endParaRPr lang="en-US" altLang="de-DE" sz="2000" b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Summary</a:t>
            </a:r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Realization of a Broadband coaxial Faraday Cup</a:t>
            </a:r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125413" y="1067721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950246"/>
            <a:ext cx="7686675" cy="416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8733210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Energy Spread by magnetic Spectrometer</a:t>
            </a:r>
          </a:p>
        </p:txBody>
      </p:sp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125413" y="1087383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30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82" y="1438078"/>
            <a:ext cx="5003093" cy="2585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014" name="Rectangle 5"/>
          <p:cNvSpPr>
            <a:spLocks noChangeArrowheads="1"/>
          </p:cNvSpPr>
          <p:nvPr/>
        </p:nvSpPr>
        <p:spPr bwMode="auto">
          <a:xfrm>
            <a:off x="171688" y="750284"/>
            <a:ext cx="8972312" cy="697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4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Transfer line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The mom. spread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 = </a:t>
            </a:r>
            <a:r>
              <a:rPr lang="el-GR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p/p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can be determined by a magnetic spectrometer:</a:t>
            </a:r>
          </a:p>
          <a:p>
            <a:pPr algn="l">
              <a:spcBef>
                <a:spcPts val="400"/>
              </a:spcBef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via dispersion, the momentum is shifted to a spatial distance.</a:t>
            </a:r>
          </a:p>
        </p:txBody>
      </p:sp>
      <p:sp>
        <p:nvSpPr>
          <p:cNvPr id="43015" name="Rectangle 6"/>
          <p:cNvSpPr>
            <a:spLocks noChangeArrowheads="1"/>
          </p:cNvSpPr>
          <p:nvPr/>
        </p:nvSpPr>
        <p:spPr bwMode="auto">
          <a:xfrm>
            <a:off x="208538" y="1517174"/>
            <a:ext cx="4491037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An appropriate optic must b e chosen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to separate the transverse and 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longitudinal parameters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783961" y="5206864"/>
            <a:ext cx="3846277" cy="939808"/>
            <a:chOff x="323528" y="5452673"/>
            <a:chExt cx="3846277" cy="939808"/>
          </a:xfrm>
        </p:grpSpPr>
        <p:cxnSp>
          <p:nvCxnSpPr>
            <p:cNvPr id="9" name="Gerade Verbindung 8"/>
            <p:cNvCxnSpPr/>
            <p:nvPr/>
          </p:nvCxnSpPr>
          <p:spPr bwMode="auto">
            <a:xfrm flipH="1" flipV="1">
              <a:off x="3182991" y="6209526"/>
              <a:ext cx="349742" cy="4809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" name="Textfeld 9"/>
            <p:cNvSpPr txBox="1"/>
            <p:nvPr/>
          </p:nvSpPr>
          <p:spPr>
            <a:xfrm>
              <a:off x="2414077" y="6069316"/>
              <a:ext cx="757645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LINAC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1106113" y="6064139"/>
              <a:ext cx="757645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RFQ</a:t>
              </a:r>
            </a:p>
          </p:txBody>
        </p:sp>
        <p:cxnSp>
          <p:nvCxnSpPr>
            <p:cNvPr id="12" name="Gerade Verbindung 11"/>
            <p:cNvCxnSpPr/>
            <p:nvPr/>
          </p:nvCxnSpPr>
          <p:spPr bwMode="auto">
            <a:xfrm flipH="1" flipV="1">
              <a:off x="1853612" y="6202314"/>
              <a:ext cx="560465" cy="481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Rechteck 12"/>
            <p:cNvSpPr/>
            <p:nvPr/>
          </p:nvSpPr>
          <p:spPr bwMode="auto">
            <a:xfrm rot="19584570">
              <a:off x="3998676" y="5711741"/>
              <a:ext cx="171129" cy="260125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4" name="Gerade Verbindung 13"/>
            <p:cNvCxnSpPr/>
            <p:nvPr/>
          </p:nvCxnSpPr>
          <p:spPr bwMode="auto">
            <a:xfrm flipH="1" flipV="1">
              <a:off x="701973" y="6202314"/>
              <a:ext cx="404140" cy="481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Gerade Verbindung 14"/>
            <p:cNvCxnSpPr>
              <a:stCxn id="16" idx="2"/>
            </p:cNvCxnSpPr>
            <p:nvPr/>
          </p:nvCxnSpPr>
          <p:spPr bwMode="auto">
            <a:xfrm>
              <a:off x="693751" y="5775838"/>
              <a:ext cx="0" cy="431286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Textfeld 15"/>
            <p:cNvSpPr txBox="1"/>
            <p:nvPr/>
          </p:nvSpPr>
          <p:spPr>
            <a:xfrm>
              <a:off x="323528" y="5452673"/>
              <a:ext cx="740446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source</a:t>
              </a:r>
            </a:p>
          </p:txBody>
        </p:sp>
        <p:sp>
          <p:nvSpPr>
            <p:cNvPr id="3" name="Gleichschenkliges Dreieck 2"/>
            <p:cNvSpPr/>
            <p:nvPr/>
          </p:nvSpPr>
          <p:spPr bwMode="auto">
            <a:xfrm>
              <a:off x="3357862" y="6026260"/>
              <a:ext cx="394988" cy="300170"/>
            </a:xfrm>
            <a:prstGeom prst="triangle">
              <a:avLst/>
            </a:prstGeom>
            <a:noFill/>
            <a:ln w="34925" cap="flat" cmpd="sng" algn="ctr">
              <a:solidFill>
                <a:srgbClr val="D600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5" name="Gerade Verbindung 34"/>
            <p:cNvCxnSpPr/>
            <p:nvPr/>
          </p:nvCxnSpPr>
          <p:spPr bwMode="auto">
            <a:xfrm flipH="1">
              <a:off x="3532733" y="5856155"/>
              <a:ext cx="534442" cy="367049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Text Box 4"/>
            <p:cNvSpPr txBox="1">
              <a:spLocks noChangeArrowheads="1"/>
            </p:cNvSpPr>
            <p:nvPr/>
          </p:nvSpPr>
          <p:spPr bwMode="auto">
            <a:xfrm>
              <a:off x="2855505" y="5493301"/>
              <a:ext cx="126853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SEM-Grid</a:t>
              </a:r>
            </a:p>
          </p:txBody>
        </p:sp>
        <p:sp>
          <p:nvSpPr>
            <p:cNvPr id="39" name="Text Box 4"/>
            <p:cNvSpPr txBox="1">
              <a:spLocks noChangeArrowheads="1"/>
            </p:cNvSpPr>
            <p:nvPr/>
          </p:nvSpPr>
          <p:spPr bwMode="auto">
            <a:xfrm>
              <a:off x="3007905" y="5738124"/>
              <a:ext cx="99160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>
                  <a:solidFill>
                    <a:srgbClr val="D6009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dipole</a:t>
              </a:r>
            </a:p>
          </p:txBody>
        </p:sp>
      </p:grpSp>
      <p:grpSp>
        <p:nvGrpSpPr>
          <p:cNvPr id="43010" name="Gruppieren 43009"/>
          <p:cNvGrpSpPr/>
          <p:nvPr/>
        </p:nvGrpSpPr>
        <p:grpSpPr>
          <a:xfrm>
            <a:off x="3921193" y="4061240"/>
            <a:ext cx="3199069" cy="1956322"/>
            <a:chOff x="3486545" y="4307049"/>
            <a:chExt cx="3199069" cy="1956322"/>
          </a:xfrm>
        </p:grpSpPr>
        <p:sp>
          <p:nvSpPr>
            <p:cNvPr id="25" name="Textfeld 24"/>
            <p:cNvSpPr txBox="1"/>
            <p:nvPr/>
          </p:nvSpPr>
          <p:spPr>
            <a:xfrm>
              <a:off x="5730290" y="5919507"/>
              <a:ext cx="955324" cy="30777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extraction</a:t>
              </a:r>
            </a:p>
          </p:txBody>
        </p:sp>
        <p:cxnSp>
          <p:nvCxnSpPr>
            <p:cNvPr id="21" name="Gerade Verbindung 20"/>
            <p:cNvCxnSpPr/>
            <p:nvPr/>
          </p:nvCxnSpPr>
          <p:spPr bwMode="auto">
            <a:xfrm flipH="1">
              <a:off x="4782619" y="5160111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Gerade Verbindung 21"/>
            <p:cNvCxnSpPr/>
            <p:nvPr/>
          </p:nvCxnSpPr>
          <p:spPr bwMode="auto">
            <a:xfrm>
              <a:off x="6516228" y="5160111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Gerade Verbindung mit Pfeil 22"/>
            <p:cNvCxnSpPr/>
            <p:nvPr/>
          </p:nvCxnSpPr>
          <p:spPr bwMode="auto">
            <a:xfrm flipV="1">
              <a:off x="4782619" y="5684522"/>
              <a:ext cx="104653" cy="52441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Textfeld 23"/>
            <p:cNvSpPr txBox="1"/>
            <p:nvPr/>
          </p:nvSpPr>
          <p:spPr>
            <a:xfrm>
              <a:off x="4834946" y="5906096"/>
              <a:ext cx="1058950" cy="31039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injection</a:t>
              </a:r>
            </a:p>
          </p:txBody>
        </p:sp>
        <p:sp>
          <p:nvSpPr>
            <p:cNvPr id="26" name="Text Box 4"/>
            <p:cNvSpPr txBox="1">
              <a:spLocks noChangeArrowheads="1"/>
            </p:cNvSpPr>
            <p:nvPr/>
          </p:nvSpPr>
          <p:spPr bwMode="auto">
            <a:xfrm>
              <a:off x="5235576" y="4585846"/>
              <a:ext cx="1094986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Schottky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Abgerundetes Rechteck 26"/>
            <p:cNvSpPr/>
            <p:nvPr/>
          </p:nvSpPr>
          <p:spPr bwMode="auto">
            <a:xfrm>
              <a:off x="4991926" y="4437112"/>
              <a:ext cx="1524301" cy="1482395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Rechteck 27"/>
            <p:cNvSpPr/>
            <p:nvPr/>
          </p:nvSpPr>
          <p:spPr bwMode="auto">
            <a:xfrm>
              <a:off x="5679930" y="4307049"/>
              <a:ext cx="171129" cy="260125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0" name="Gerade Verbindung 29"/>
            <p:cNvCxnSpPr/>
            <p:nvPr/>
          </p:nvCxnSpPr>
          <p:spPr bwMode="auto">
            <a:xfrm flipH="1">
              <a:off x="3486545" y="6214338"/>
              <a:ext cx="1296076" cy="215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" name="Textfeld 31"/>
            <p:cNvSpPr txBox="1"/>
            <p:nvPr/>
          </p:nvSpPr>
          <p:spPr>
            <a:xfrm>
              <a:off x="5032362" y="5056390"/>
              <a:ext cx="15112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 synchrotron</a:t>
              </a:r>
            </a:p>
            <a:p>
              <a:pPr>
                <a:spcBef>
                  <a:spcPts val="0"/>
                </a:spcBef>
              </a:pPr>
              <a:r>
                <a:rPr lang="en-US" sz="16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de-bunched</a:t>
              </a: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3955105" y="4938302"/>
              <a:ext cx="11684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="1" dirty="0">
                  <a:solidFill>
                    <a:srgbClr val="C00000"/>
                  </a:solidFill>
                </a:rPr>
                <a:t>multi-turn</a:t>
              </a:r>
            </a:p>
            <a:p>
              <a:pPr algn="l">
                <a:spcBef>
                  <a:spcPts val="0"/>
                </a:spcBef>
              </a:pPr>
              <a:r>
                <a:rPr lang="en-US" sz="1600" b="1" dirty="0">
                  <a:solidFill>
                    <a:srgbClr val="C00000"/>
                  </a:solidFill>
                </a:rPr>
                <a:t>injection</a:t>
              </a:r>
            </a:p>
          </p:txBody>
        </p:sp>
      </p:grpSp>
      <p:sp>
        <p:nvSpPr>
          <p:cNvPr id="45" name="Rectangle 6"/>
          <p:cNvSpPr>
            <a:spLocks noChangeArrowheads="1"/>
          </p:cNvSpPr>
          <p:nvPr/>
        </p:nvSpPr>
        <p:spPr bwMode="auto">
          <a:xfrm>
            <a:off x="148874" y="2615275"/>
            <a:ext cx="5965704" cy="2159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However,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 synchrotron is a very high resolution spectrometer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Goal: Measurement of central momentum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altLang="de-DE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and momentum spread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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p / p</a:t>
            </a:r>
            <a:r>
              <a:rPr lang="en-US" altLang="de-DE" b="1" i="1" baseline="-250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0</a:t>
            </a:r>
          </a:p>
          <a:p>
            <a:pPr marL="285750" indent="-28575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un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-bunched beam 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Schottky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noise analysis</a:t>
            </a:r>
          </a:p>
          <a:p>
            <a:pPr marL="285750" indent="-28575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bunched beam: broadband FCT or BPM recording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   coherent synchrotron oscillations, bunch shape </a:t>
            </a:r>
          </a:p>
        </p:txBody>
      </p:sp>
    </p:spTree>
    <p:extLst>
      <p:ext uri="{BB962C8B-B14F-4D97-AF65-F5344CB8AC3E}">
        <p14:creationId xmlns:p14="http://schemas.microsoft.com/office/powerpoint/2010/main" val="8524664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Bunch Length Measurement by electro-optical Method</a:t>
            </a:r>
          </a:p>
        </p:txBody>
      </p:sp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34821" name="Text Box 4"/>
          <p:cNvSpPr txBox="1">
            <a:spLocks noChangeArrowheads="1"/>
          </p:cNvSpPr>
          <p:nvPr/>
        </p:nvSpPr>
        <p:spPr bwMode="auto">
          <a:xfrm>
            <a:off x="147638" y="725488"/>
            <a:ext cx="8882062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</a:rPr>
              <a:t>FELs </a:t>
            </a:r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</a:rPr>
              <a:t> bunch length below 1 </a:t>
            </a:r>
            <a:r>
              <a:rPr lang="en-US" altLang="de-DE" sz="1700" b="1" dirty="0" err="1">
                <a:solidFill>
                  <a:srgbClr val="0000FF"/>
                </a:solidFill>
                <a:latin typeface="Calibri" panose="020F0502020204030204" pitchFamily="34" charset="0"/>
              </a:rPr>
              <a:t>ps</a:t>
            </a:r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</a:rPr>
              <a:t> is achieved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, i.e. below the resolution of streak camera</a:t>
            </a:r>
          </a:p>
          <a:p>
            <a:pPr marL="266700" indent="-26670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Short laser pulses with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t    </a:t>
            </a:r>
            <a:r>
              <a:rPr lang="en-US" altLang="de-DE" b="1" dirty="0">
                <a:latin typeface="Calibri" panose="020F0502020204030204" pitchFamily="34" charset="0"/>
                <a:sym typeface="Symbol" pitchFamily="18" charset="2"/>
              </a:rPr>
              <a:t>10 fs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and electro-optical modulator</a:t>
            </a:r>
          </a:p>
          <a:p>
            <a:pPr algn="l">
              <a:spcBef>
                <a:spcPts val="2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Electro optical modulator</a:t>
            </a: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: 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birefringent, rotation angle depends on external electric field</a:t>
            </a:r>
          </a:p>
          <a:p>
            <a:pPr algn="l">
              <a:spcBef>
                <a:spcPts val="2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sym typeface="Symbol" pitchFamily="18" charset="2"/>
              </a:rPr>
              <a:t>Relativistic electron bunches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: transverse field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E</a:t>
            </a:r>
            <a:r>
              <a:rPr lang="en-US" altLang="de-DE" sz="2200" b="1" baseline="-25000" dirty="0">
                <a:latin typeface="Calibri" panose="020F0502020204030204" pitchFamily="34" charset="0"/>
                <a:sym typeface="Symbol" pitchFamily="18" charset="2"/>
              </a:rPr>
              <a:t></a:t>
            </a:r>
            <a:r>
              <a:rPr lang="en-US" altLang="de-DE" sz="2200" b="1" i="1" baseline="-25000" dirty="0">
                <a:latin typeface="Calibri" panose="020F0502020204030204" pitchFamily="34" charset="0"/>
                <a:sym typeface="Symbol" pitchFamily="18" charset="2"/>
              </a:rPr>
              <a:t> lab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= </a:t>
            </a:r>
            <a:r>
              <a:rPr lang="el-GR" altLang="de-DE" sz="2200" b="1" i="1" dirty="0">
                <a:latin typeface="Calibri" panose="020F0502020204030204" pitchFamily="34" charset="0"/>
                <a:cs typeface="Times New Roman" pitchFamily="18" charset="0"/>
                <a:sym typeface="Symbol" panose="05050102010706020507" pitchFamily="18" charset="2"/>
              </a:rPr>
              <a:t></a:t>
            </a:r>
            <a:r>
              <a:rPr lang="de-DE" altLang="de-DE" sz="2200" b="1" i="1" dirty="0">
                <a:latin typeface="Calibri" panose="020F0502020204030204" pitchFamily="34" charset="0"/>
                <a:cs typeface="Times New Roman" pitchFamily="18" charset="0"/>
                <a:sym typeface="Symbol" panose="05050102010706020507" pitchFamily="18" charset="2"/>
              </a:rPr>
              <a:t>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E</a:t>
            </a:r>
            <a:r>
              <a:rPr lang="en-US" altLang="de-DE" sz="2200" b="1" baseline="-25000" dirty="0">
                <a:latin typeface="Calibri" panose="020F0502020204030204" pitchFamily="34" charset="0"/>
                <a:sym typeface="Symbol" pitchFamily="18" charset="2"/>
              </a:rPr>
              <a:t></a:t>
            </a:r>
            <a:r>
              <a:rPr lang="en-US" altLang="de-DE" sz="2200" b="1" i="1" baseline="-25000" dirty="0">
                <a:latin typeface="Calibri" panose="020F0502020204030204" pitchFamily="34" charset="0"/>
                <a:sym typeface="Symbol" pitchFamily="18" charset="2"/>
              </a:rPr>
              <a:t> rest</a:t>
            </a:r>
            <a:r>
              <a:rPr lang="en-US" altLang="de-DE" sz="2200" b="1" i="1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carries the time information.</a:t>
            </a:r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107826" y="6195255"/>
            <a:ext cx="424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latin typeface="Calibri" panose="020F0502020204030204" pitchFamily="34" charset="0"/>
              </a:rPr>
              <a:t>From </a:t>
            </a:r>
            <a:r>
              <a:rPr lang="en-US" altLang="de-DE" dirty="0" err="1">
                <a:latin typeface="Calibri" panose="020F0502020204030204" pitchFamily="34" charset="0"/>
              </a:rPr>
              <a:t>S.P.Jamison</a:t>
            </a:r>
            <a:r>
              <a:rPr lang="en-US" altLang="de-DE" dirty="0">
                <a:latin typeface="Calibri" panose="020F0502020204030204" pitchFamily="34" charset="0"/>
              </a:rPr>
              <a:t> et al., EPAC 2006</a:t>
            </a:r>
          </a:p>
        </p:txBody>
      </p:sp>
      <p:grpSp>
        <p:nvGrpSpPr>
          <p:cNvPr id="34817" name="Gruppieren 34816"/>
          <p:cNvGrpSpPr/>
          <p:nvPr/>
        </p:nvGrpSpPr>
        <p:grpSpPr>
          <a:xfrm>
            <a:off x="4355976" y="5779532"/>
            <a:ext cx="4535812" cy="718260"/>
            <a:chOff x="4306562" y="5400297"/>
            <a:chExt cx="4535812" cy="718260"/>
          </a:xfrm>
        </p:grpSpPr>
        <p:sp>
          <p:nvSpPr>
            <p:cNvPr id="8" name="Textfeld 7"/>
            <p:cNvSpPr txBox="1"/>
            <p:nvPr/>
          </p:nvSpPr>
          <p:spPr>
            <a:xfrm>
              <a:off x="6156176" y="5777989"/>
              <a:ext cx="757645" cy="338554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LINAC</a:t>
              </a: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4306562" y="5772812"/>
              <a:ext cx="757645" cy="338554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LINAC</a:t>
              </a:r>
            </a:p>
          </p:txBody>
        </p:sp>
        <p:cxnSp>
          <p:nvCxnSpPr>
            <p:cNvPr id="10" name="Gerade Verbindung 9"/>
            <p:cNvCxnSpPr/>
            <p:nvPr/>
          </p:nvCxnSpPr>
          <p:spPr bwMode="auto">
            <a:xfrm flipH="1" flipV="1">
              <a:off x="5054063" y="5949280"/>
              <a:ext cx="310025" cy="2796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6692626" y="5400297"/>
              <a:ext cx="119747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EO monitor</a:t>
              </a: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236296" y="5780003"/>
              <a:ext cx="110133" cy="338554"/>
            </a:xfrm>
            <a:prstGeom prst="rect">
              <a:avLst/>
            </a:prstGeom>
            <a:noFill/>
            <a:ln w="3492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4" name="Gerade Verbindung 13"/>
            <p:cNvCxnSpPr/>
            <p:nvPr/>
          </p:nvCxnSpPr>
          <p:spPr bwMode="auto">
            <a:xfrm flipH="1" flipV="1">
              <a:off x="7346430" y="5949280"/>
              <a:ext cx="393922" cy="6278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Gerade Verbindung 14"/>
            <p:cNvCxnSpPr>
              <a:stCxn id="13" idx="3"/>
              <a:endCxn id="8" idx="3"/>
            </p:cNvCxnSpPr>
            <p:nvPr/>
          </p:nvCxnSpPr>
          <p:spPr bwMode="auto">
            <a:xfrm flipH="1" flipV="1">
              <a:off x="6913821" y="5947266"/>
              <a:ext cx="432608" cy="201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Gerade Verbindung 18"/>
            <p:cNvCxnSpPr/>
            <p:nvPr/>
          </p:nvCxnSpPr>
          <p:spPr bwMode="auto">
            <a:xfrm flipH="1" flipV="1">
              <a:off x="5893778" y="5953153"/>
              <a:ext cx="280234" cy="2405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Gerade Verbindung 24"/>
            <p:cNvCxnSpPr/>
            <p:nvPr/>
          </p:nvCxnSpPr>
          <p:spPr bwMode="auto">
            <a:xfrm flipH="1">
              <a:off x="5364089" y="5777989"/>
              <a:ext cx="125218" cy="17408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Gerade Verbindung 27"/>
            <p:cNvCxnSpPr/>
            <p:nvPr/>
          </p:nvCxnSpPr>
          <p:spPr bwMode="auto">
            <a:xfrm flipH="1">
              <a:off x="5489307" y="5777989"/>
              <a:ext cx="306829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Gerade Verbindung 30"/>
            <p:cNvCxnSpPr/>
            <p:nvPr/>
          </p:nvCxnSpPr>
          <p:spPr bwMode="auto">
            <a:xfrm>
              <a:off x="5796136" y="5777989"/>
              <a:ext cx="97642" cy="17408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Textfeld 37"/>
            <p:cNvSpPr txBox="1"/>
            <p:nvPr/>
          </p:nvSpPr>
          <p:spPr>
            <a:xfrm>
              <a:off x="7740351" y="5772812"/>
              <a:ext cx="1102023" cy="338554"/>
            </a:xfrm>
            <a:prstGeom prst="rect">
              <a:avLst/>
            </a:prstGeom>
            <a:noFill/>
            <a:ln w="34925">
              <a:solidFill>
                <a:srgbClr val="CC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err="1">
                  <a:solidFill>
                    <a:srgbClr val="CC0066"/>
                  </a:solidFill>
                  <a:latin typeface="Calibri" panose="020F0502020204030204" pitchFamily="34" charset="0"/>
                </a:rPr>
                <a:t>Undulator</a:t>
              </a:r>
              <a:endParaRPr lang="en-US" sz="1600" b="1" dirty="0">
                <a:solidFill>
                  <a:srgbClr val="CC0066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" name="Text Box 4"/>
            <p:cNvSpPr txBox="1">
              <a:spLocks noChangeArrowheads="1"/>
            </p:cNvSpPr>
            <p:nvPr/>
          </p:nvSpPr>
          <p:spPr bwMode="auto">
            <a:xfrm>
              <a:off x="4716016" y="5466710"/>
              <a:ext cx="194421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en-US" altLang="de-DE" sz="16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Bunch compressor</a:t>
              </a:r>
            </a:p>
          </p:txBody>
        </p:sp>
      </p:grp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803" y="1921441"/>
            <a:ext cx="6150777" cy="1975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748" y="3699145"/>
            <a:ext cx="6036477" cy="198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147637" y="2216150"/>
            <a:ext cx="3087669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Measurement by </a:t>
            </a:r>
            <a:r>
              <a:rPr lang="en-US" altLang="de-DE" b="1" dirty="0">
                <a:latin typeface="Calibri" panose="020F0502020204030204" pitchFamily="34" charset="0"/>
                <a:sym typeface="Symbol" pitchFamily="18" charset="2"/>
              </a:rPr>
              <a:t>scanning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Short laser pulses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t  &lt;  </a:t>
            </a:r>
            <a:r>
              <a:rPr lang="en-US" altLang="de-DE" b="1" dirty="0">
                <a:latin typeface="Calibri" panose="020F0502020204030204" pitchFamily="34" charset="0"/>
                <a:sym typeface="Symbol" pitchFamily="18" charset="2"/>
              </a:rPr>
              <a:t>10 fs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and delay line 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sym typeface="Symbol"/>
              </a:rPr>
              <a:t>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scanning method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91827" y="3853185"/>
            <a:ext cx="3540249" cy="1579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Measurement spectral decoding</a:t>
            </a:r>
            <a:endParaRPr lang="en-US" altLang="de-DE" b="1" dirty="0">
              <a:latin typeface="Calibri" panose="020F0502020204030204" pitchFamily="34" charset="0"/>
              <a:sym typeface="Symbol" pitchFamily="18" charset="2"/>
            </a:endParaRP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Short laser pulses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t  &lt;  </a:t>
            </a:r>
            <a:r>
              <a:rPr lang="en-US" altLang="de-DE" b="1" dirty="0">
                <a:latin typeface="Calibri" panose="020F0502020204030204" pitchFamily="34" charset="0"/>
                <a:sym typeface="Symbol" pitchFamily="18" charset="2"/>
              </a:rPr>
              <a:t>10 fs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has broad frequency spectrum 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and delay line 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sym typeface="Symbol"/>
              </a:rPr>
              <a:t> </a:t>
            </a:r>
            <a:r>
              <a:rPr lang="en-US" altLang="de-DE" b="1" dirty="0">
                <a:latin typeface="Calibri" panose="020F0502020204030204" pitchFamily="34" charset="0"/>
                <a:sym typeface="Symbol" pitchFamily="18" charset="2"/>
              </a:rPr>
              <a:t>single shot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determination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125414" y="5588651"/>
            <a:ext cx="27423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Further methods used!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4691921" y="6557718"/>
            <a:ext cx="1281659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400" b="1" dirty="0">
                <a:latin typeface="Calibri" panose="020F0502020204030204" pitchFamily="34" charset="0"/>
                <a:sym typeface="Symbol"/>
                <a:hlinkClick r:id="" action="ppaction://noaction"/>
              </a:rPr>
              <a:t> </a:t>
            </a:r>
            <a:r>
              <a:rPr lang="en-US" sz="1400" b="1" dirty="0">
                <a:latin typeface="Calibri" panose="020F0502020204030204" pitchFamily="34" charset="0"/>
                <a:hlinkClick r:id="" action="ppaction://noaction"/>
              </a:rPr>
              <a:t>conclusion</a:t>
            </a:r>
            <a:endParaRPr lang="en-US" sz="1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4521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Determination of non-relativistic mean Energy using Pick-Ups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25413" y="1081772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66675" y="742047"/>
            <a:ext cx="8697913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energy delivered by a LINAC is sensitive to the mechanics, </a:t>
            </a:r>
            <a:r>
              <a:rPr lang="en-US" altLang="de-DE" sz="19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-phase and amplitude.</a:t>
            </a:r>
          </a:p>
        </p:txBody>
      </p:sp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163263" y="1081690"/>
            <a:ext cx="4572000" cy="103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For non-relativistic energies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at proton LINACs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time-of-flight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ToF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with two pick-ups is used:</a:t>
            </a:r>
          </a:p>
        </p:txBody>
      </p:sp>
      <p:sp>
        <p:nvSpPr>
          <p:cNvPr id="5129" name="Rectangle 8"/>
          <p:cNvSpPr>
            <a:spLocks noChangeArrowheads="1"/>
          </p:cNvSpPr>
          <p:nvPr/>
        </p:nvSpPr>
        <p:spPr bwMode="auto">
          <a:xfrm>
            <a:off x="232528" y="2921936"/>
            <a:ext cx="29766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 t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velocity </a:t>
            </a: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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measured.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7993" name="Rectangle 9"/>
              <p:cNvSpPr>
                <a:spLocks noChangeArrowheads="1"/>
              </p:cNvSpPr>
              <p:nvPr/>
            </p:nvSpPr>
            <p:spPr bwMode="auto">
              <a:xfrm>
                <a:off x="227431" y="3323491"/>
                <a:ext cx="4188200" cy="28069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Example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: Time-of-flight signal from</a:t>
                </a:r>
              </a:p>
              <a:p>
                <a:pPr algn="l">
                  <a:lnSpc>
                    <a:spcPct val="6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two pick-ups at 1.4 MeV/u:</a:t>
                </a:r>
              </a:p>
              <a:p>
                <a:pPr algn="l">
                  <a:lnSpc>
                    <a:spcPct val="6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reading is </a:t>
                </a:r>
                <a:r>
                  <a:rPr lang="en-US" altLang="de-DE" b="1" i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</a:t>
                </a:r>
                <a:r>
                  <a:rPr lang="en-US" altLang="de-DE" sz="2200" b="1" i="1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scope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15.82(5) ns with</a:t>
                </a:r>
              </a:p>
              <a:p>
                <a:pPr algn="l">
                  <a:lnSpc>
                    <a:spcPct val="60000"/>
                  </a:lnSpc>
                </a:pPr>
                <a:r>
                  <a:rPr lang="en-US" altLang="de-DE" b="1" i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</a:t>
                </a:r>
                <a:r>
                  <a:rPr lang="en-US" altLang="de-DE" sz="2200" b="1" i="1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rf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36.136 MHz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itchFamily="18" charset="2"/>
                  </a:rPr>
                  <a:t>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T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27.673 ns</a:t>
                </a:r>
              </a:p>
              <a:p>
                <a:pPr algn="l">
                  <a:lnSpc>
                    <a:spcPct val="60000"/>
                  </a:lnSpc>
                </a:pP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L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1.629(1) m &amp; 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3</a:t>
                </a:r>
              </a:p>
              <a:p>
                <a:pPr marL="285750" indent="-285750" algn="l">
                  <a:lnSpc>
                    <a:spcPct val="60000"/>
                  </a:lnSpc>
                  <a:buFont typeface="Symbol"/>
                  <a:buChar char="Þ"/>
                </a:pPr>
                <a14:m>
                  <m:oMath xmlns:m="http://schemas.openxmlformats.org/officeDocument/2006/math">
                    <m:r>
                      <a:rPr lang="en-US" altLang="de-DE" b="1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𝜷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0.05497(7) </a:t>
                </a:r>
              </a:p>
              <a:p>
                <a:pPr algn="l">
                  <a:lnSpc>
                    <a:spcPct val="6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/>
                  </a:rPr>
                  <a:t>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b="1" i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E</a:t>
                </a:r>
                <a:r>
                  <a:rPr lang="en-US" altLang="de-DE" b="1" i="1" baseline="-25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kin</a:t>
                </a:r>
                <a:r>
                  <a:rPr lang="en-US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=1.407(3) MeV/u</a:t>
                </a:r>
              </a:p>
              <a:p>
                <a:pPr algn="l">
                  <a:lnSpc>
                    <a:spcPct val="6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accuracy is typically 0.1 % </a:t>
                </a:r>
              </a:p>
              <a:p>
                <a:pPr algn="l">
                  <a:lnSpc>
                    <a:spcPct val="6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i.e. comparable to </a:t>
                </a:r>
                <a:r>
                  <a:rPr lang="el-GR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Δ</a:t>
                </a:r>
                <a:r>
                  <a:rPr lang="de-DE" altLang="de-DE" b="1" i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p/p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97993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7431" y="3323491"/>
                <a:ext cx="4188200" cy="2806922"/>
              </a:xfrm>
              <a:prstGeom prst="rect">
                <a:avLst/>
              </a:prstGeom>
              <a:blipFill>
                <a:blip r:embed="rId4"/>
                <a:stretch>
                  <a:fillRect l="-1164" t="-1085" b="-303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13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0745369"/>
              </p:ext>
            </p:extLst>
          </p:nvPr>
        </p:nvGraphicFramePr>
        <p:xfrm>
          <a:off x="515938" y="2115690"/>
          <a:ext cx="196215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23" name="Equation" r:id="rId5" imgW="1054100" imgH="457200" progId="Equation.3">
                  <p:embed/>
                </p:oleObj>
              </mc:Choice>
              <mc:Fallback>
                <p:oleObj name="Equation" r:id="rId5" imgW="10541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938" y="2115690"/>
                        <a:ext cx="1962150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56" name="Picture 3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8000" contrast="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711" y="1081772"/>
            <a:ext cx="4648267" cy="155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64" name="Picture 4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919" y="2500162"/>
            <a:ext cx="3749727" cy="2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uppieren 9"/>
          <p:cNvGrpSpPr/>
          <p:nvPr/>
        </p:nvGrpSpPr>
        <p:grpSpPr>
          <a:xfrm>
            <a:off x="3446322" y="5047971"/>
            <a:ext cx="5264535" cy="1179245"/>
            <a:chOff x="3446322" y="5309224"/>
            <a:chExt cx="5264535" cy="1179245"/>
          </a:xfrm>
        </p:grpSpPr>
        <p:sp>
          <p:nvSpPr>
            <p:cNvPr id="31" name="Text Box 4"/>
            <p:cNvSpPr txBox="1">
              <a:spLocks noChangeArrowheads="1"/>
            </p:cNvSpPr>
            <p:nvPr/>
          </p:nvSpPr>
          <p:spPr bwMode="auto">
            <a:xfrm>
              <a:off x="6953238" y="5779401"/>
              <a:ext cx="1110409" cy="323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</a:t>
              </a:r>
            </a:p>
          </p:txBody>
        </p:sp>
        <p:cxnSp>
          <p:nvCxnSpPr>
            <p:cNvPr id="14" name="Gerade Verbindung 13"/>
            <p:cNvCxnSpPr/>
            <p:nvPr/>
          </p:nvCxnSpPr>
          <p:spPr bwMode="auto">
            <a:xfrm flipH="1" flipV="1">
              <a:off x="6305785" y="6066077"/>
              <a:ext cx="349742" cy="4809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Textfeld 14"/>
            <p:cNvSpPr txBox="1"/>
            <p:nvPr/>
          </p:nvSpPr>
          <p:spPr>
            <a:xfrm>
              <a:off x="5536871" y="5925867"/>
              <a:ext cx="757645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LINAC</a:t>
              </a: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4228907" y="5920690"/>
              <a:ext cx="757645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RFQ</a:t>
              </a:r>
            </a:p>
          </p:txBody>
        </p:sp>
        <p:cxnSp>
          <p:nvCxnSpPr>
            <p:cNvPr id="17" name="Gerade Verbindung 16"/>
            <p:cNvCxnSpPr/>
            <p:nvPr/>
          </p:nvCxnSpPr>
          <p:spPr bwMode="auto">
            <a:xfrm flipH="1" flipV="1">
              <a:off x="4976406" y="6058865"/>
              <a:ext cx="560465" cy="481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Gerade Verbindung 17"/>
            <p:cNvCxnSpPr/>
            <p:nvPr/>
          </p:nvCxnSpPr>
          <p:spPr bwMode="auto">
            <a:xfrm flipH="1" flipV="1">
              <a:off x="3824767" y="6058865"/>
              <a:ext cx="404140" cy="481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Gerade Verbindung 18"/>
            <p:cNvCxnSpPr>
              <a:stCxn id="20" idx="2"/>
            </p:cNvCxnSpPr>
            <p:nvPr/>
          </p:nvCxnSpPr>
          <p:spPr bwMode="auto">
            <a:xfrm>
              <a:off x="3816545" y="5632389"/>
              <a:ext cx="0" cy="431286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" name="Textfeld 19"/>
            <p:cNvSpPr txBox="1"/>
            <p:nvPr/>
          </p:nvSpPr>
          <p:spPr>
            <a:xfrm>
              <a:off x="3446322" y="5309224"/>
              <a:ext cx="740446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source</a:t>
              </a: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6663622" y="5925867"/>
              <a:ext cx="611464" cy="323165"/>
            </a:xfrm>
            <a:prstGeom prst="rect">
              <a:avLst/>
            </a:prstGeom>
            <a:noFill/>
            <a:ln w="3492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BPM</a:t>
              </a:r>
            </a:p>
          </p:txBody>
        </p:sp>
        <p:sp>
          <p:nvSpPr>
            <p:cNvPr id="23" name="Text Box 4"/>
            <p:cNvSpPr txBox="1">
              <a:spLocks noChangeArrowheads="1"/>
            </p:cNvSpPr>
            <p:nvPr/>
          </p:nvSpPr>
          <p:spPr bwMode="auto">
            <a:xfrm>
              <a:off x="6429266" y="6165304"/>
              <a:ext cx="1110409" cy="323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pick-up 1</a:t>
              </a:r>
            </a:p>
          </p:txBody>
        </p:sp>
        <p:cxnSp>
          <p:nvCxnSpPr>
            <p:cNvPr id="26" name="Gerade Verbindung 25"/>
            <p:cNvCxnSpPr/>
            <p:nvPr/>
          </p:nvCxnSpPr>
          <p:spPr bwMode="auto">
            <a:xfrm flipH="1">
              <a:off x="8358686" y="6082102"/>
              <a:ext cx="352171" cy="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Gerade Verbindung 27"/>
            <p:cNvCxnSpPr>
              <a:endCxn id="22" idx="3"/>
            </p:cNvCxnSpPr>
            <p:nvPr/>
          </p:nvCxnSpPr>
          <p:spPr bwMode="auto">
            <a:xfrm flipH="1">
              <a:off x="7275086" y="6077090"/>
              <a:ext cx="513591" cy="103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" name="Textfeld 28"/>
            <p:cNvSpPr txBox="1"/>
            <p:nvPr/>
          </p:nvSpPr>
          <p:spPr>
            <a:xfrm>
              <a:off x="7788916" y="5931967"/>
              <a:ext cx="581231" cy="323165"/>
            </a:xfrm>
            <a:prstGeom prst="rect">
              <a:avLst/>
            </a:prstGeom>
            <a:noFill/>
            <a:ln w="3492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BPM</a:t>
              </a:r>
            </a:p>
          </p:txBody>
        </p:sp>
        <p:sp>
          <p:nvSpPr>
            <p:cNvPr id="30" name="Text Box 4"/>
            <p:cNvSpPr txBox="1">
              <a:spLocks noChangeArrowheads="1"/>
            </p:cNvSpPr>
            <p:nvPr/>
          </p:nvSpPr>
          <p:spPr bwMode="auto">
            <a:xfrm>
              <a:off x="7524328" y="6165304"/>
              <a:ext cx="1110409" cy="323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pick-up 2</a:t>
              </a:r>
            </a:p>
          </p:txBody>
        </p:sp>
        <p:cxnSp>
          <p:nvCxnSpPr>
            <p:cNvPr id="4" name="Gerade Verbindung mit Pfeil 3"/>
            <p:cNvCxnSpPr/>
            <p:nvPr/>
          </p:nvCxnSpPr>
          <p:spPr bwMode="auto">
            <a:xfrm>
              <a:off x="6933021" y="5840338"/>
              <a:ext cx="1146511" cy="0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rgbClr val="0000FF"/>
              </a:solidFill>
              <a:prstDash val="solid"/>
              <a:round/>
              <a:headEnd type="stealth" w="lg" len="lg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" name="Gerade Verbindung 2"/>
            <p:cNvCxnSpPr>
              <a:stCxn id="22" idx="0"/>
            </p:cNvCxnSpPr>
            <p:nvPr/>
          </p:nvCxnSpPr>
          <p:spPr bwMode="auto">
            <a:xfrm flipH="1" flipV="1">
              <a:off x="6941286" y="5617001"/>
              <a:ext cx="28068" cy="3088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Gerade Verbindung 31"/>
            <p:cNvCxnSpPr/>
            <p:nvPr/>
          </p:nvCxnSpPr>
          <p:spPr bwMode="auto">
            <a:xfrm flipV="1">
              <a:off x="8076255" y="5617001"/>
              <a:ext cx="0" cy="31683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Gerade Verbindung 32"/>
            <p:cNvCxnSpPr/>
            <p:nvPr/>
          </p:nvCxnSpPr>
          <p:spPr bwMode="auto">
            <a:xfrm flipH="1">
              <a:off x="6953238" y="5617001"/>
              <a:ext cx="265712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Textfeld 34"/>
            <p:cNvSpPr txBox="1"/>
            <p:nvPr/>
          </p:nvSpPr>
          <p:spPr>
            <a:xfrm>
              <a:off x="7233712" y="5463112"/>
              <a:ext cx="555328" cy="323165"/>
            </a:xfrm>
            <a:prstGeom prst="rect">
              <a:avLst/>
            </a:prstGeom>
            <a:noFill/>
            <a:ln w="1905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ADC</a:t>
              </a:r>
            </a:p>
          </p:txBody>
        </p:sp>
        <p:cxnSp>
          <p:nvCxnSpPr>
            <p:cNvPr id="36" name="Gerade Verbindung 35"/>
            <p:cNvCxnSpPr/>
            <p:nvPr/>
          </p:nvCxnSpPr>
          <p:spPr bwMode="auto">
            <a:xfrm flipH="1">
              <a:off x="7788676" y="5617001"/>
              <a:ext cx="265712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7502377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9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Precision of TOF Measurement for non-relativistic Energy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125413" y="10382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6850" y="755650"/>
            <a:ext cx="8645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The precision of TOF is given by the accuracy in time and distance reading: </a:t>
            </a:r>
          </a:p>
        </p:txBody>
      </p:sp>
      <p:graphicFrame>
        <p:nvGraphicFramePr>
          <p:cNvPr id="615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8019499"/>
              </p:ext>
            </p:extLst>
          </p:nvPr>
        </p:nvGraphicFramePr>
        <p:xfrm>
          <a:off x="2360613" y="1095375"/>
          <a:ext cx="3178175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8" name="Equation" r:id="rId4" imgW="2019300" imgH="622300" progId="Equation.3">
                  <p:embed/>
                </p:oleObj>
              </mc:Choice>
              <mc:Fallback>
                <p:oleObj name="Equation" r:id="rId4" imgW="2019300" imgH="622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0613" y="1095375"/>
                        <a:ext cx="3178175" cy="979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279400" y="2054225"/>
            <a:ext cx="7026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Accuracy of scope reading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t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100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, uncertainty in distance </a:t>
            </a:r>
            <a:r>
              <a:rPr lang="el-GR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1 mm.</a:t>
            </a:r>
          </a:p>
        </p:txBody>
      </p:sp>
      <p:sp>
        <p:nvSpPr>
          <p:cNvPr id="288779" name="Rectangle 11"/>
          <p:cNvSpPr>
            <a:spLocks noChangeArrowheads="1"/>
          </p:cNvSpPr>
          <p:nvPr/>
        </p:nvSpPr>
        <p:spPr bwMode="auto">
          <a:xfrm>
            <a:off x="1107198" y="2358251"/>
            <a:ext cx="47966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GSI-LINAC: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= 3.25 m and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sz="22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= 36 MHz:</a:t>
            </a:r>
          </a:p>
        </p:txBody>
      </p:sp>
      <p:sp>
        <p:nvSpPr>
          <p:cNvPr id="288781" name="Rectangle 13"/>
          <p:cNvSpPr>
            <a:spLocks noChangeArrowheads="1"/>
          </p:cNvSpPr>
          <p:nvPr/>
        </p:nvSpPr>
        <p:spPr bwMode="auto">
          <a:xfrm>
            <a:off x="271463" y="5021106"/>
            <a:ext cx="8518525" cy="1275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The accuracy is typically  0.1 %  (same order of magnitude as beam’s </a:t>
            </a:r>
            <a:r>
              <a:rPr lang="el-GR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de-DE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p/p</a:t>
            </a:r>
            <a:r>
              <a:rPr lang="de-DE" altLang="de-DE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5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The length has to be matched to the velocity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Due to the distance of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3 m, different solutions for the # of bunches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are possible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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 third pick-up has to be installed closed by, to get an unique solution.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945636"/>
              </p:ext>
            </p:extLst>
          </p:nvPr>
        </p:nvGraphicFramePr>
        <p:xfrm>
          <a:off x="1026505" y="2742769"/>
          <a:ext cx="6547167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2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99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2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18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6281">
                <a:tc>
                  <a:txBody>
                    <a:bodyPr/>
                    <a:lstStyle/>
                    <a:p>
                      <a:r>
                        <a:rPr lang="en-US" sz="1600" dirty="0"/>
                        <a:t>Location (LINAC</a:t>
                      </a:r>
                      <a:r>
                        <a:rPr lang="en-US" sz="1600" baseline="0" dirty="0"/>
                        <a:t> module name)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RFQ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IH1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IH2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AL4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281">
                <a:tc>
                  <a:txBody>
                    <a:bodyPr/>
                    <a:lstStyle/>
                    <a:p>
                      <a:r>
                        <a:rPr lang="en-US" sz="1600" dirty="0"/>
                        <a:t>Output energy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MeV/u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281">
                <a:tc>
                  <a:txBody>
                    <a:bodyPr/>
                    <a:lstStyle/>
                    <a:p>
                      <a:r>
                        <a:rPr lang="en-US" sz="1600" dirty="0"/>
                        <a:t>Velocity </a:t>
                      </a:r>
                      <a:r>
                        <a:rPr lang="en-US" sz="1600" dirty="0">
                          <a:sym typeface="Symbol"/>
                        </a:rPr>
                        <a:t>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281">
                <a:tc>
                  <a:txBody>
                    <a:bodyPr/>
                    <a:lstStyle/>
                    <a:p>
                      <a:r>
                        <a:rPr lang="en-US" sz="1600" dirty="0"/>
                        <a:t>Total time-of-flight </a:t>
                      </a:r>
                      <a:r>
                        <a:rPr lang="en-US" sz="1600" dirty="0" err="1"/>
                        <a:t>t</a:t>
                      </a:r>
                      <a:r>
                        <a:rPr lang="en-US" sz="1600" baseline="-25000" dirty="0" err="1"/>
                        <a:t>ToF</a:t>
                      </a:r>
                      <a:endParaRPr lang="en-US" sz="16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677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62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Bunch spacing </a:t>
                      </a:r>
                      <a:r>
                        <a:rPr lang="en-US" sz="1600" dirty="0">
                          <a:sym typeface="Symbol"/>
                        </a:rPr>
                        <a:t> c/</a:t>
                      </a:r>
                      <a:r>
                        <a:rPr lang="en-US" sz="1600" dirty="0" err="1">
                          <a:sym typeface="Symbol"/>
                        </a:rPr>
                        <a:t>f</a:t>
                      </a:r>
                      <a:r>
                        <a:rPr lang="en-US" sz="1600" baseline="-25000" dirty="0" err="1">
                          <a:sym typeface="Symbol"/>
                        </a:rPr>
                        <a:t>rf</a:t>
                      </a:r>
                      <a:r>
                        <a:rPr lang="en-US" sz="1600" baseline="0" dirty="0">
                          <a:sym typeface="Symbol"/>
                        </a:rPr>
                        <a:t> </a:t>
                      </a:r>
                      <a:endParaRPr lang="en-US" sz="16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6281">
                <a:tc>
                  <a:txBody>
                    <a:bodyPr/>
                    <a:lstStyle/>
                    <a:p>
                      <a:r>
                        <a:rPr lang="en-US" sz="1600" dirty="0"/>
                        <a:t>Resolution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>
                          <a:sym typeface="Symbol"/>
                        </a:rPr>
                        <a:t>E/E</a:t>
                      </a:r>
                      <a:endParaRPr lang="en-US" sz="1600" b="1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%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0.07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0.10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0.12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0.22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4973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Cavity Alignment using a TOF Measurement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125413" y="1146379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144463" y="743154"/>
            <a:ext cx="8682037" cy="76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mean energy is important for the matching between LINAC module.</a:t>
            </a:r>
          </a:p>
          <a:p>
            <a:pPr algn="l">
              <a:lnSpc>
                <a:spcPct val="6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depends on phase and amplitude of the </a:t>
            </a:r>
            <a:r>
              <a:rPr lang="en-US" altLang="de-DE" sz="2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wave inside the cavities.</a:t>
            </a:r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282575" y="1503567"/>
            <a:ext cx="6858000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Energy at GSI LINAC (nominal energy 1.400 MeV/u):</a:t>
            </a:r>
          </a:p>
          <a:p>
            <a:pPr algn="l">
              <a:lnSpc>
                <a:spcPct val="60000"/>
              </a:lnSpc>
            </a:pP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(distance between pick-ups: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= 1.97 m 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de-DE">
                <a:latin typeface="Calibri" panose="020F0502020204030204" pitchFamily="34" charset="0"/>
                <a:cs typeface="Calibri" panose="020F0502020204030204" pitchFamily="34" charset="0"/>
              </a:rPr>
              <a:t> = 4 bunches)</a:t>
            </a:r>
          </a:p>
        </p:txBody>
      </p:sp>
      <p:sp>
        <p:nvSpPr>
          <p:cNvPr id="7175" name="Rectangle 6"/>
          <p:cNvSpPr>
            <a:spLocks noChangeArrowheads="1"/>
          </p:cNvSpPr>
          <p:nvPr/>
        </p:nvSpPr>
        <p:spPr bwMode="auto">
          <a:xfrm>
            <a:off x="266700" y="5015752"/>
            <a:ext cx="8582025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Proton LINACs: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Amplitude and phase should be carefully aligned by precise TOF</a:t>
            </a:r>
          </a:p>
          <a:p>
            <a:pPr algn="l">
              <a:lnSpc>
                <a:spcPct val="90000"/>
              </a:lnSpc>
              <a:buFont typeface="Wingdings" pitchFamily="2" charset="2"/>
              <a:buChar char="Ø"/>
            </a:pP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Electron LINACs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Due to relativistic velocity, TOF is not applicable.</a:t>
            </a: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58" y="2144399"/>
            <a:ext cx="7716202" cy="276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52000" rIns="14400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Poll concerning longitudinal Phase Space and </a:t>
            </a:r>
            <a:r>
              <a:rPr lang="en-US" altLang="de-DE" sz="22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ToF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56914" y="781816"/>
            <a:ext cx="3402285" cy="2764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6.1: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Compare the longitudinal to the transverse phase space:</a:t>
            </a:r>
          </a:p>
          <a:p>
            <a:pPr algn="l">
              <a:spcBef>
                <a:spcPts val="200"/>
              </a:spcBef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relative momentum spread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p/p</a:t>
            </a:r>
            <a:r>
              <a:rPr lang="en-GB" altLang="de-DE" sz="16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0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corresponds to the transverse …</a:t>
            </a:r>
          </a:p>
          <a:p>
            <a:pPr marL="342900" indent="-342900" algn="l">
              <a:spcBef>
                <a:spcPts val="5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beam centre</a:t>
            </a:r>
          </a:p>
          <a:p>
            <a:pPr marL="342900" indent="-342900" algn="l">
              <a:spcBef>
                <a:spcPts val="5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beam width</a:t>
            </a:r>
          </a:p>
          <a:p>
            <a:pPr marL="342900" indent="-342900" algn="l">
              <a:spcBef>
                <a:spcPts val="5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beam divergence</a:t>
            </a:r>
          </a:p>
          <a:p>
            <a:pPr marL="342900" indent="-342900" algn="l">
              <a:spcBef>
                <a:spcPts val="5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beam emittance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548317" y="781816"/>
            <a:ext cx="4176583" cy="163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6.2: </a:t>
            </a:r>
          </a:p>
          <a:p>
            <a:pPr algn="l"/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mean energy can be measured via… </a:t>
            </a:r>
          </a:p>
          <a:p>
            <a:pPr marL="342900" indent="-342900" algn="l">
              <a:spcBef>
                <a:spcPts val="5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two BPMs for relativistic beams only</a:t>
            </a:r>
          </a:p>
          <a:p>
            <a:pPr marL="342900" indent="-342900" algn="l">
              <a:spcBef>
                <a:spcPts val="5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two BPMs for non-relativistic beams only</a:t>
            </a:r>
          </a:p>
          <a:p>
            <a:pPr marL="342900" indent="-342900" algn="l">
              <a:spcBef>
                <a:spcPts val="5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two SEM-Grids and the know dispersion 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56914" y="3731579"/>
            <a:ext cx="6386786" cy="2195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Poll 6.3:</a:t>
            </a:r>
          </a:p>
          <a:p>
            <a:pPr algn="l"/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What is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correct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for a proton facility comprising of several LINAC cavities? </a:t>
            </a:r>
            <a:r>
              <a:rPr lang="en-GB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ToF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measurement are used to align …</a:t>
            </a: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spcBef>
                <a:spcPts val="5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beam position</a:t>
            </a:r>
          </a:p>
          <a:p>
            <a:pPr marL="342900" indent="-342900" algn="l">
              <a:spcBef>
                <a:spcPts val="500"/>
              </a:spcBef>
              <a:buFont typeface="+mj-lt"/>
              <a:buAutoNum type="arabicParenR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quadrupole settings    </a:t>
            </a:r>
          </a:p>
          <a:p>
            <a:pPr marL="342900" indent="-342900" algn="l">
              <a:spcBef>
                <a:spcPts val="500"/>
              </a:spcBef>
              <a:buFont typeface="+mj-lt"/>
              <a:buAutoNum type="arabicParenR"/>
            </a:pP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all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cavity amplitudes</a:t>
            </a:r>
          </a:p>
          <a:p>
            <a:pPr marL="342900" indent="-342900" algn="l">
              <a:spcBef>
                <a:spcPts val="500"/>
              </a:spcBef>
              <a:buFont typeface="+mj-lt"/>
              <a:buAutoNum type="arabicParenR"/>
            </a:pP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only 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the last cavity amplitude to reach the correct final energy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C60421BA-E918-4E49-A1AE-94AB3865FFE7}"/>
              </a:ext>
            </a:extLst>
          </p:cNvPr>
          <p:cNvGrpSpPr/>
          <p:nvPr/>
        </p:nvGrpSpPr>
        <p:grpSpPr>
          <a:xfrm>
            <a:off x="6962582" y="4223959"/>
            <a:ext cx="1969078" cy="2271741"/>
            <a:chOff x="7055179" y="3633650"/>
            <a:chExt cx="1969078" cy="2271741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CD38190A-5345-4906-8EE9-D641897F79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77734" y="3633650"/>
              <a:ext cx="1531937" cy="1531937"/>
            </a:xfrm>
            <a:prstGeom prst="rect">
              <a:avLst/>
            </a:prstGeom>
          </p:spPr>
        </p:pic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8A82F561-C1A5-436F-B015-07A7510B345D}"/>
                </a:ext>
              </a:extLst>
            </p:cNvPr>
            <p:cNvSpPr txBox="1"/>
            <p:nvPr/>
          </p:nvSpPr>
          <p:spPr>
            <a:xfrm>
              <a:off x="7055179" y="5207764"/>
              <a:ext cx="1969078" cy="69762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  <a:hlinkClick r:id="rId4"/>
                </a:rPr>
                <a:t>www.menti.com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l">
                <a:spcBef>
                  <a:spcPts val="400"/>
                </a:spcBef>
              </a:pPr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code: </a:t>
              </a:r>
              <a:r>
                <a:rPr lang="en-GB" sz="1800" dirty="0">
                  <a:latin typeface="+mj-lt"/>
                </a:rPr>
                <a:t>1208 6026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3271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4243</Words>
  <Application>Microsoft Office PowerPoint</Application>
  <PresentationFormat>Bildschirmpräsentation (4:3)</PresentationFormat>
  <Paragraphs>850</Paragraphs>
  <Slides>52</Slides>
  <Notes>50</Notes>
  <HiddenSlides>6</HiddenSlides>
  <MMClips>0</MMClips>
  <ScaleCrop>false</ScaleCrop>
  <HeadingPairs>
    <vt:vector size="8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52</vt:i4>
      </vt:variant>
    </vt:vector>
  </HeadingPairs>
  <TitlesOfParts>
    <vt:vector size="64" baseType="lpstr">
      <vt:lpstr>Arial</vt:lpstr>
      <vt:lpstr>Calibri</vt:lpstr>
      <vt:lpstr>Cambria</vt:lpstr>
      <vt:lpstr>Cambria Math</vt:lpstr>
      <vt:lpstr>Comic Sans MS</vt:lpstr>
      <vt:lpstr>Symbol</vt:lpstr>
      <vt:lpstr>Times</vt:lpstr>
      <vt:lpstr>Times New Roman</vt:lpstr>
      <vt:lpstr>Wingdings</vt:lpstr>
      <vt:lpstr>gsi-folienmaster-2014-II</vt:lpstr>
      <vt:lpstr>Equation</vt:lpstr>
      <vt:lpstr>Formel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Demo</dc:creator>
  <cp:lastModifiedBy>Peter Forck</cp:lastModifiedBy>
  <cp:revision>752</cp:revision>
  <cp:lastPrinted>2001-11-28T12:04:44Z</cp:lastPrinted>
  <dcterms:created xsi:type="dcterms:W3CDTF">2001-11-19T11:22:51Z</dcterms:created>
  <dcterms:modified xsi:type="dcterms:W3CDTF">2025-02-24T16:17:43Z</dcterms:modified>
</cp:coreProperties>
</file>