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6" r:id="rId1"/>
  </p:sldMasterIdLst>
  <p:notesMasterIdLst>
    <p:notesMasterId r:id="rId32"/>
  </p:notesMasterIdLst>
  <p:handoutMasterIdLst>
    <p:handoutMasterId r:id="rId33"/>
  </p:handoutMasterIdLst>
  <p:sldIdLst>
    <p:sldId id="396" r:id="rId2"/>
    <p:sldId id="341" r:id="rId3"/>
    <p:sldId id="397" r:id="rId4"/>
    <p:sldId id="342" r:id="rId5"/>
    <p:sldId id="398" r:id="rId6"/>
    <p:sldId id="399" r:id="rId7"/>
    <p:sldId id="400" r:id="rId8"/>
    <p:sldId id="364" r:id="rId9"/>
    <p:sldId id="350" r:id="rId10"/>
    <p:sldId id="349" r:id="rId11"/>
    <p:sldId id="377" r:id="rId12"/>
    <p:sldId id="376" r:id="rId13"/>
    <p:sldId id="391" r:id="rId14"/>
    <p:sldId id="392" r:id="rId15"/>
    <p:sldId id="395" r:id="rId16"/>
    <p:sldId id="365" r:id="rId17"/>
    <p:sldId id="352" r:id="rId18"/>
    <p:sldId id="346" r:id="rId19"/>
    <p:sldId id="356" r:id="rId20"/>
    <p:sldId id="390" r:id="rId21"/>
    <p:sldId id="355" r:id="rId22"/>
    <p:sldId id="388" r:id="rId23"/>
    <p:sldId id="372" r:id="rId24"/>
    <p:sldId id="378" r:id="rId25"/>
    <p:sldId id="393" r:id="rId26"/>
    <p:sldId id="384" r:id="rId27"/>
    <p:sldId id="385" r:id="rId28"/>
    <p:sldId id="386" r:id="rId29"/>
    <p:sldId id="387" r:id="rId30"/>
    <p:sldId id="367" r:id="rId31"/>
  </p:sldIdLst>
  <p:sldSz cx="9144000" cy="6858000" type="screen4x3"/>
  <p:notesSz cx="7315200" cy="960120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3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FF"/>
    <a:srgbClr val="FF0000"/>
    <a:srgbClr val="008000"/>
    <a:srgbClr val="009900"/>
    <a:srgbClr val="FFC080"/>
    <a:srgbClr val="FFCB7D"/>
    <a:srgbClr val="FFCCFF"/>
    <a:srgbClr val="66FFFF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47" autoAdjust="0"/>
    <p:restoredTop sz="94688" autoAdjust="0"/>
  </p:normalViewPr>
  <p:slideViewPr>
    <p:cSldViewPr snapToGrid="0" showGuides="1">
      <p:cViewPr varScale="1">
        <p:scale>
          <a:sx n="98" d="100"/>
          <a:sy n="98" d="100"/>
        </p:scale>
        <p:origin x="810" y="72"/>
      </p:cViewPr>
      <p:guideLst>
        <p:guide orient="horz" pos="2160"/>
        <p:guide pos="53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D25FD629-F699-4B23-9EFF-E45FE31B951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4431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2188" cy="3602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Mastertextformat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91CEBC55-005E-4523-9425-B2F334BC801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6692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7D331E-7E71-4CFA-9915-11718F66838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1990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5C3A4A1-36E8-40E7-A427-78D972085008}" type="slidenum">
              <a:rPr lang="en-US" altLang="de-DE" smtClean="0">
                <a:latin typeface="Arial" charset="0"/>
              </a:rPr>
              <a:pPr/>
              <a:t>23</a:t>
            </a:fld>
            <a:endParaRPr lang="en-US" altLang="de-DE">
              <a:latin typeface="Arial" charset="0"/>
            </a:endParaRPr>
          </a:p>
        </p:txBody>
      </p:sp>
      <p:sp>
        <p:nvSpPr>
          <p:cNvPr id="89091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89092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89093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25C61F2-1C7A-4376-A3C9-93894AD8FE2A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23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244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F06E7E1-DB25-4413-AB79-86AC2F2E1F2D}" type="slidenum">
              <a:rPr lang="en-US" altLang="de-DE" smtClean="0">
                <a:latin typeface="Arial" charset="0"/>
              </a:rPr>
              <a:pPr/>
              <a:t>26</a:t>
            </a:fld>
            <a:endParaRPr lang="en-US" altLang="de-DE">
              <a:latin typeface="Arial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821134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7D331E-7E71-4CFA-9915-11718F66838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382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7D331E-7E71-4CFA-9915-11718F66838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88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40387E3-E3E8-4CB6-8F77-57F801CC5E37}" type="slidenum">
              <a:rPr lang="en-US" altLang="de-DE" smtClean="0">
                <a:latin typeface="Arial" charset="0"/>
              </a:rPr>
              <a:pPr/>
              <a:t>8</a:t>
            </a:fld>
            <a:endParaRPr lang="en-US" altLang="de-DE">
              <a:latin typeface="Arial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E2837E-5AAD-4E20-BD52-FAA561FE5247}" type="slidenum">
              <a:rPr lang="en-US"/>
              <a:pPr/>
              <a:t>11</a:t>
            </a:fld>
            <a:endParaRPr lang="en-US"/>
          </a:p>
        </p:txBody>
      </p:sp>
      <p:sp>
        <p:nvSpPr>
          <p:cNvPr id="34099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8888" y="722313"/>
            <a:ext cx="4797425" cy="3598862"/>
          </a:xfrm>
          <a:ln/>
        </p:spPr>
      </p:sp>
      <p:sp>
        <p:nvSpPr>
          <p:cNvPr id="340995" name="Notizenplatzhalter 2"/>
          <p:cNvSpPr>
            <a:spLocks noGrp="1"/>
          </p:cNvSpPr>
          <p:nvPr>
            <p:ph type="body" idx="1"/>
          </p:nvPr>
        </p:nvSpPr>
        <p:spPr>
          <a:xfrm>
            <a:off x="731839" y="4560889"/>
            <a:ext cx="5851526" cy="4319587"/>
          </a:xfrm>
        </p:spPr>
        <p:txBody>
          <a:bodyPr lIns="96661" tIns="48331" rIns="96661" bIns="48331"/>
          <a:lstStyle/>
          <a:p>
            <a:pPr defTabSz="457200">
              <a:spcBef>
                <a:spcPct val="0"/>
              </a:spcBef>
            </a:pPr>
            <a:endParaRPr lang="de-DE"/>
          </a:p>
        </p:txBody>
      </p:sp>
      <p:sp>
        <p:nvSpPr>
          <p:cNvPr id="340996" name="Foliennummernplatzhalter 3"/>
          <p:cNvSpPr txBox="1">
            <a:spLocks noGrp="1"/>
          </p:cNvSpPr>
          <p:nvPr/>
        </p:nvSpPr>
        <p:spPr bwMode="auto">
          <a:xfrm>
            <a:off x="4143376" y="9120189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algn="l" defTabSz="4826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85813" indent="-303213" algn="l" defTabSz="4826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208088" indent="-241300" algn="l" defTabSz="4826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92275" indent="-242888" algn="l" defTabSz="4826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174875" indent="-241300" algn="l" defTabSz="4826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632075" indent="-241300" defTabSz="482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3089275" indent="-241300" defTabSz="482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546475" indent="-241300" defTabSz="482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4003675" indent="-241300" defTabSz="482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 eaLnBrk="1" hangingPunct="1"/>
            <a:fld id="{769329C2-3FF5-4891-A972-BF58B54642DB}" type="slidenum">
              <a:rPr lang="en-US" sz="1300">
                <a:latin typeface="Calibri" pitchFamily="34" charset="0"/>
              </a:rPr>
              <a:pPr algn="r" eaLnBrk="1" hangingPunct="1"/>
              <a:t>11</a:t>
            </a:fld>
            <a:endParaRPr lang="en-US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C16C07-8465-4C80-AC5E-5AB42679FDF6}" type="slidenum">
              <a:rPr lang="en-US" altLang="de-DE" smtClean="0">
                <a:latin typeface="Arial" charset="0"/>
              </a:rPr>
              <a:pPr/>
              <a:t>15</a:t>
            </a:fld>
            <a:endParaRPr lang="en-US" altLang="de-DE">
              <a:latin typeface="Arial" charset="0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EBE4BA-3F34-45BE-AAE0-99333E53E54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15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3806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CB3A6A6-900E-4596-AA1E-C5FC7DD726E8}" type="slidenum">
              <a:rPr lang="en-US" altLang="de-DE" smtClean="0">
                <a:latin typeface="Arial" charset="0"/>
              </a:rPr>
              <a:pPr/>
              <a:t>16</a:t>
            </a:fld>
            <a:endParaRPr lang="en-US" altLang="de-DE">
              <a:latin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C16C07-8465-4C80-AC5E-5AB42679FDF6}" type="slidenum">
              <a:rPr lang="en-US" altLang="de-DE" smtClean="0">
                <a:latin typeface="Arial" charset="0"/>
              </a:rPr>
              <a:pPr/>
              <a:t>20</a:t>
            </a:fld>
            <a:endParaRPr lang="en-US" altLang="de-DE">
              <a:latin typeface="Arial" charset="0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EBE4BA-3F34-45BE-AAE0-99333E53E54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20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51304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/>
          </a:p>
        </p:txBody>
      </p:sp>
      <p:sp>
        <p:nvSpPr>
          <p:cNvPr id="2765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9E63AC2-9043-4BD5-A36C-11D9FE2740A5}" type="slidenum">
              <a:rPr lang="en-US" altLang="de-DE" smtClean="0">
                <a:latin typeface="Arial" charset="0"/>
              </a:rPr>
              <a:pPr/>
              <a:t>21</a:t>
            </a:fld>
            <a:endParaRPr lang="en-US" altLang="de-DE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801498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29819" y="6602400"/>
            <a:ext cx="9144000" cy="2556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254643" y="6612673"/>
            <a:ext cx="398387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Peter </a:t>
            </a: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Forck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JUAS </a:t>
            </a: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Archamps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5267" y="-309585"/>
            <a:ext cx="6242342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-1" y="623393"/>
            <a:ext cx="9144001" cy="108000"/>
            <a:chOff x="-1" y="939485"/>
            <a:chExt cx="9144001" cy="108000"/>
          </a:xfrm>
        </p:grpSpPr>
        <p:cxnSp>
          <p:nvCxnSpPr>
            <p:cNvPr id="9" name="Gerade Verbindung 8"/>
            <p:cNvCxnSpPr/>
            <p:nvPr/>
          </p:nvCxnSpPr>
          <p:spPr>
            <a:xfrm>
              <a:off x="0" y="989250"/>
              <a:ext cx="9144000" cy="0"/>
            </a:xfrm>
            <a:prstGeom prst="line">
              <a:avLst/>
            </a:prstGeom>
            <a:ln w="111125">
              <a:solidFill>
                <a:srgbClr val="C0C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hteck 3"/>
            <p:cNvSpPr>
              <a:spLocks/>
            </p:cNvSpPr>
            <p:nvPr/>
          </p:nvSpPr>
          <p:spPr>
            <a:xfrm>
              <a:off x="-1" y="939485"/>
              <a:ext cx="255600" cy="108000"/>
            </a:xfrm>
            <a:prstGeom prst="rect">
              <a:avLst/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feld 13"/>
          <p:cNvSpPr txBox="1"/>
          <p:nvPr userDrawn="1"/>
        </p:nvSpPr>
        <p:spPr>
          <a:xfrm>
            <a:off x="5615493" y="6604522"/>
            <a:ext cx="342008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Beam Loss Monitors</a:t>
            </a:r>
          </a:p>
        </p:txBody>
      </p:sp>
      <p:sp>
        <p:nvSpPr>
          <p:cNvPr id="16" name="Rectangle 25"/>
          <p:cNvSpPr txBox="1">
            <a:spLocks noChangeArrowheads="1"/>
          </p:cNvSpPr>
          <p:nvPr userDrawn="1"/>
        </p:nvSpPr>
        <p:spPr>
          <a:xfrm>
            <a:off x="4032633" y="6582387"/>
            <a:ext cx="1066800" cy="476250"/>
          </a:xfrm>
          <a:prstGeom prst="rect">
            <a:avLst/>
          </a:prstGeom>
          <a:ln/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A8A2AB-8AAB-430B-A288-2C24CCE7A8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524" y="222498"/>
            <a:ext cx="1174899" cy="508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5764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menti.com/" TargetMode="Externa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menti.com/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1.png"/><Relationship Id="rId5" Type="http://schemas.openxmlformats.org/officeDocument/2006/relationships/image" Target="../media/image30.wmf"/><Relationship Id="rId4" Type="http://schemas.openxmlformats.org/officeDocument/2006/relationships/oleObject" Target="../embeddings/oleObject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25412" y="1092652"/>
            <a:ext cx="9023941" cy="1880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07484" y="1236970"/>
            <a:ext cx="8859796" cy="125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de-DE" sz="2600" b="1" dirty="0">
                <a:solidFill>
                  <a:srgbClr val="0000FF"/>
                </a:solidFill>
                <a:cs typeface="Times New Roman" panose="02020603050405020304" pitchFamily="18" charset="0"/>
              </a:rPr>
              <a:t>Beam Loss Monitors</a:t>
            </a:r>
          </a:p>
          <a:p>
            <a:pPr>
              <a:lnSpc>
                <a:spcPct val="50000"/>
              </a:lnSpc>
            </a:pPr>
            <a:r>
              <a:rPr lang="en-US" altLang="de-DE" sz="2400" b="1" i="1" dirty="0">
                <a:solidFill>
                  <a:srgbClr val="FF0000"/>
                </a:solidFill>
              </a:rPr>
              <a:t>JUAS 2025, ESI-</a:t>
            </a:r>
            <a:r>
              <a:rPr lang="en-US" altLang="de-DE" sz="2400" b="1" i="1" dirty="0" err="1">
                <a:solidFill>
                  <a:srgbClr val="FF0000"/>
                </a:solidFill>
              </a:rPr>
              <a:t>Archamps</a:t>
            </a:r>
            <a:r>
              <a:rPr lang="en-US" altLang="de-DE" sz="2400" b="1" i="1" dirty="0">
                <a:solidFill>
                  <a:srgbClr val="FF0000"/>
                </a:solidFill>
              </a:rPr>
              <a:t> at CERN</a:t>
            </a:r>
          </a:p>
          <a:p>
            <a:pPr>
              <a:lnSpc>
                <a:spcPct val="50000"/>
              </a:lnSpc>
            </a:pPr>
            <a:r>
              <a:rPr lang="en-US" altLang="de-DE" sz="2200" b="1" dirty="0">
                <a:solidFill>
                  <a:srgbClr val="008000"/>
                </a:solidFill>
              </a:rPr>
              <a:t>Peter Forck (GSI and University Frankfurt) 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322" y="2972755"/>
            <a:ext cx="4208119" cy="3060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200957" y="4982462"/>
            <a:ext cx="1835461" cy="1280114"/>
            <a:chOff x="41469" y="4695383"/>
            <a:chExt cx="1835461" cy="1280114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406" y="4695383"/>
              <a:ext cx="1350575" cy="661781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69" y="5424160"/>
              <a:ext cx="1835461" cy="5513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92838750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6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188" y="2579009"/>
            <a:ext cx="3544887" cy="324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6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PIN-Diode (Solid State Detector) as BLM</a:t>
            </a:r>
          </a:p>
        </p:txBody>
      </p:sp>
      <p:sp>
        <p:nvSpPr>
          <p:cNvPr id="8197" name="Text Box 3"/>
          <p:cNvSpPr txBox="1">
            <a:spLocks noChangeArrowheads="1"/>
          </p:cNvSpPr>
          <p:nvPr/>
        </p:nvSpPr>
        <p:spPr bwMode="auto">
          <a:xfrm>
            <a:off x="125413" y="994684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98" name="Rectangle 4"/>
          <p:cNvSpPr>
            <a:spLocks noChangeArrowheads="1"/>
          </p:cNvSpPr>
          <p:nvPr/>
        </p:nvSpPr>
        <p:spPr bwMode="auto">
          <a:xfrm>
            <a:off x="341313" y="732747"/>
            <a:ext cx="88026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Solid-state detector: Detection of charged particles.</a:t>
            </a:r>
          </a:p>
        </p:txBody>
      </p:sp>
      <p:sp>
        <p:nvSpPr>
          <p:cNvPr id="8199" name="Rectangle 5"/>
          <p:cNvSpPr>
            <a:spLocks noChangeArrowheads="1"/>
          </p:cNvSpPr>
          <p:nvPr/>
        </p:nvSpPr>
        <p:spPr bwMode="auto">
          <a:xfrm>
            <a:off x="266700" y="1118509"/>
            <a:ext cx="8621713" cy="1662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Working principle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About 10</a:t>
            </a:r>
            <a:r>
              <a:rPr lang="en-US" altLang="de-DE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e</a:t>
            </a:r>
            <a:r>
              <a:rPr lang="en-US" altLang="de-DE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-hole pairs are created by a Minimum Ionizing Particle (MIP).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A coincidence of the two PIN reduces the background due to low energy photons.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A counting module is used with threshold value comparator for alarming.</a:t>
            </a:r>
          </a:p>
          <a:p>
            <a:pPr algn="l">
              <a:lnSpc>
                <a:spcPct val="60000"/>
              </a:lnSpc>
            </a:pPr>
            <a:r>
              <a:rPr lang="en-US" altLang="de-DE" sz="2000" b="1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sz="2000" b="1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small and cheap detector.</a:t>
            </a:r>
          </a:p>
        </p:txBody>
      </p:sp>
      <p:sp>
        <p:nvSpPr>
          <p:cNvPr id="8201" name="Rectangle 8"/>
          <p:cNvSpPr>
            <a:spLocks noChangeArrowheads="1"/>
          </p:cNvSpPr>
          <p:nvPr/>
        </p:nvSpPr>
        <p:spPr bwMode="auto">
          <a:xfrm>
            <a:off x="2627313" y="2939372"/>
            <a:ext cx="2181225" cy="852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2 PIN diodes: </a:t>
            </a:r>
          </a:p>
          <a:p>
            <a:pPr algn="l">
              <a:lnSpc>
                <a:spcPct val="30000"/>
              </a:lnSpc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7.5 × 20 mm</a:t>
            </a:r>
            <a:r>
              <a:rPr lang="en-US" altLang="de-DE" sz="2200" baseline="3000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lnSpc>
                <a:spcPct val="30000"/>
              </a:lnSpc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0.1 mm thickness.</a:t>
            </a:r>
          </a:p>
        </p:txBody>
      </p:sp>
      <p:sp>
        <p:nvSpPr>
          <p:cNvPr id="8202" name="Text Box 9"/>
          <p:cNvSpPr txBox="1">
            <a:spLocks noChangeArrowheads="1"/>
          </p:cNvSpPr>
          <p:nvPr/>
        </p:nvSpPr>
        <p:spPr bwMode="auto">
          <a:xfrm>
            <a:off x="1135063" y="5266647"/>
            <a:ext cx="13303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electronics</a:t>
            </a:r>
          </a:p>
        </p:txBody>
      </p:sp>
      <p:pic>
        <p:nvPicPr>
          <p:cNvPr id="45058" name="Picture 2" descr="http://www.bergoz.com/sites/www.bergoz.com/files/image9_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04" y="3083751"/>
            <a:ext cx="3793845" cy="2915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1988442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8" y="1832246"/>
            <a:ext cx="5352082" cy="2054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9973" name="Rectangle 5"/>
          <p:cNvSpPr>
            <a:spLocks noChangeArrowheads="1"/>
          </p:cNvSpPr>
          <p:nvPr/>
        </p:nvSpPr>
        <p:spPr bwMode="auto">
          <a:xfrm>
            <a:off x="48072" y="694358"/>
            <a:ext cx="9204448" cy="1674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7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loss of charged particles in gases → electron-ion pairs → current meas.</a:t>
            </a:r>
          </a:p>
          <a:p>
            <a:pPr algn="l"/>
            <a:endParaRPr lang="en-US" sz="2000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140000"/>
              </a:lnSpc>
            </a:pPr>
            <a:endParaRPr lang="en-US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70000"/>
              </a:lnSpc>
            </a:pPr>
            <a:endParaRPr lang="en-US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9979" name="Text Box 11"/>
          <p:cNvSpPr txBox="1">
            <a:spLocks noChangeArrowheads="1"/>
          </p:cNvSpPr>
          <p:nvPr/>
        </p:nvSpPr>
        <p:spPr bwMode="auto">
          <a:xfrm>
            <a:off x="5214813" y="961979"/>
            <a:ext cx="378948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600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en-US" sz="16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 average energy for one e</a:t>
            </a:r>
            <a:r>
              <a:rPr lang="en-US" sz="1600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16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-ion pair: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04611"/>
              </p:ext>
            </p:extLst>
          </p:nvPr>
        </p:nvGraphicFramePr>
        <p:xfrm>
          <a:off x="5899087" y="1400198"/>
          <a:ext cx="2995676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10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77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68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Gas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Ionization </a:t>
                      </a:r>
                    </a:p>
                    <a:p>
                      <a:r>
                        <a:rPr lang="en-US" dirty="0"/>
                        <a:t>Pot. [</a:t>
                      </a:r>
                      <a:r>
                        <a:rPr lang="en-US" dirty="0" err="1"/>
                        <a:t>eV</a:t>
                      </a:r>
                      <a:r>
                        <a:rPr lang="en-US" dirty="0"/>
                        <a:t>]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W-Value</a:t>
                      </a:r>
                    </a:p>
                    <a:p>
                      <a:r>
                        <a:rPr lang="en-US" dirty="0"/>
                        <a:t> [eV]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Ar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15.7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26.4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</a:t>
                      </a:r>
                      <a:r>
                        <a:rPr lang="en-US" baseline="-25000" dirty="0"/>
                        <a:t>2</a:t>
                      </a:r>
                      <a:endParaRPr lang="en-US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15.5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34.8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</a:t>
                      </a:r>
                      <a:r>
                        <a:rPr lang="en-US" baseline="-25000" dirty="0"/>
                        <a:t>2</a:t>
                      </a:r>
                      <a:endParaRPr lang="en-US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12.5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30.8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Air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33.8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3134660"/>
              </p:ext>
            </p:extLst>
          </p:nvPr>
        </p:nvGraphicFramePr>
        <p:xfrm>
          <a:off x="345152" y="1042846"/>
          <a:ext cx="1486127" cy="56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12" name="Equation" r:id="rId5" imgW="1206360" imgH="457200" progId="Equation.3">
                  <p:embed/>
                </p:oleObj>
              </mc:Choice>
              <mc:Fallback>
                <p:oleObj name="Equation" r:id="rId5" imgW="12063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152" y="1042846"/>
                        <a:ext cx="1486127" cy="562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Gerade Verbindung mit Pfeil 4"/>
          <p:cNvCxnSpPr/>
          <p:nvPr/>
        </p:nvCxnSpPr>
        <p:spPr bwMode="auto">
          <a:xfrm>
            <a:off x="467544" y="1904254"/>
            <a:ext cx="4392488" cy="18002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feld 8"/>
          <p:cNvSpPr txBox="1"/>
          <p:nvPr/>
        </p:nvSpPr>
        <p:spPr>
          <a:xfrm>
            <a:off x="179512" y="154371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shower particle </a:t>
            </a:r>
          </a:p>
        </p:txBody>
      </p:sp>
      <p:sp>
        <p:nvSpPr>
          <p:cNvPr id="31" name="Rectangle 4"/>
          <p:cNvSpPr>
            <a:spLocks noChangeArrowheads="1"/>
          </p:cNvSpPr>
          <p:nvPr/>
        </p:nvSpPr>
        <p:spPr bwMode="auto">
          <a:xfrm>
            <a:off x="147985" y="3920478"/>
            <a:ext cx="6405215" cy="2080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700" b="1" dirty="0">
                <a:latin typeface="Calibri" panose="020F0502020204030204" pitchFamily="34" charset="0"/>
                <a:cs typeface="Calibri" panose="020F0502020204030204" pitchFamily="34" charset="0"/>
              </a:rPr>
              <a:t>Sealed tube Filled with </a:t>
            </a:r>
            <a:r>
              <a:rPr lang="en-US" altLang="de-DE" sz="1700" b="1" dirty="0" err="1"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US" altLang="de-DE" sz="1700" b="1" dirty="0">
                <a:latin typeface="Calibri" panose="020F0502020204030204" pitchFamily="34" charset="0"/>
                <a:cs typeface="Calibri" panose="020F0502020204030204" pitchFamily="34" charset="0"/>
              </a:rPr>
              <a:t> or N</a:t>
            </a:r>
            <a:r>
              <a:rPr lang="en-US" altLang="de-DE" sz="17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altLang="de-DE" sz="1700" b="1" dirty="0">
                <a:latin typeface="Calibri" panose="020F0502020204030204" pitchFamily="34" charset="0"/>
                <a:cs typeface="Calibri" panose="020F0502020204030204" pitchFamily="34" charset="0"/>
              </a:rPr>
              <a:t>gas:</a:t>
            </a:r>
            <a:endParaRPr lang="en-US" altLang="de-DE" sz="1700" b="1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50000"/>
              </a:lnSpc>
              <a:buFont typeface="Wingdings" pitchFamily="2" charset="2"/>
              <a:buChar char="Ø"/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Creation of </a:t>
            </a:r>
            <a:r>
              <a:rPr lang="en-US" altLang="de-DE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US" altLang="de-DE" sz="17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-e</a:t>
            </a:r>
            <a:r>
              <a:rPr lang="en-US" altLang="de-DE" sz="17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pairs, </a:t>
            </a:r>
          </a:p>
          <a:p>
            <a:pPr algn="l">
              <a:lnSpc>
                <a:spcPct val="50000"/>
              </a:lnSpc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   average energy </a:t>
            </a:r>
            <a:r>
              <a:rPr lang="en-US" altLang="de-DE" sz="1700" b="1" i="1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=32 eV/pair </a:t>
            </a:r>
          </a:p>
          <a:p>
            <a:pPr algn="l">
              <a:lnSpc>
                <a:spcPct val="50000"/>
              </a:lnSpc>
              <a:buFont typeface="Wingdings" pitchFamily="2" charset="2"/>
              <a:buChar char="Ø"/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Measurement of this current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Slow time response </a:t>
            </a:r>
          </a:p>
          <a:p>
            <a:pPr algn="l">
              <a:lnSpc>
                <a:spcPct val="70000"/>
              </a:lnSpc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  due to 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 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10 </a:t>
            </a:r>
            <a:r>
              <a:rPr lang="en-US" altLang="de-DE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μs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drift time of </a:t>
            </a:r>
            <a:r>
              <a:rPr lang="en-US" altLang="de-DE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US" altLang="de-DE" sz="17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l">
              <a:lnSpc>
                <a:spcPct val="70000"/>
              </a:lnSpc>
            </a:pPr>
            <a:r>
              <a:rPr lang="en-US" altLang="de-DE" sz="17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 definition: Direct measurement of dose !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280820" y="2965002"/>
            <a:ext cx="1617662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Gerade Verbindung mit Pfeil 12"/>
          <p:cNvCxnSpPr/>
          <p:nvPr/>
        </p:nvCxnSpPr>
        <p:spPr bwMode="auto">
          <a:xfrm>
            <a:off x="5724128" y="4712566"/>
            <a:ext cx="216024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feld 13"/>
          <p:cNvSpPr txBox="1"/>
          <p:nvPr/>
        </p:nvSpPr>
        <p:spPr>
          <a:xfrm>
            <a:off x="6456820" y="4139795"/>
            <a:ext cx="810794" cy="353943"/>
          </a:xfrm>
          <a:prstGeom prst="rect">
            <a:avLst/>
          </a:prstGeom>
          <a:solidFill>
            <a:schemeClr val="bg1">
              <a:alpha val="58000"/>
            </a:schemeClr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700" b="1" dirty="0">
                <a:latin typeface="Calibri" panose="020F0502020204030204" pitchFamily="34" charset="0"/>
                <a:cs typeface="Calibri" panose="020F0502020204030204" pitchFamily="34" charset="0"/>
              </a:rPr>
              <a:t>15 cm</a:t>
            </a: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Ionization Chamber as BLM</a:t>
            </a:r>
          </a:p>
        </p:txBody>
      </p:sp>
    </p:spTree>
    <p:extLst>
      <p:ext uri="{BB962C8B-B14F-4D97-AF65-F5344CB8AC3E}">
        <p14:creationId xmlns:p14="http://schemas.microsoft.com/office/powerpoint/2010/main" val="423684624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Ionization Chamber as BLM: TEVATRON and CERN Type</a:t>
            </a:r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8" y="3531276"/>
            <a:ext cx="3967162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3" y="727751"/>
            <a:ext cx="1617662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9" t="23438" r="9654" b="14635"/>
          <a:stretch>
            <a:fillRect/>
          </a:stretch>
        </p:blipFill>
        <p:spPr bwMode="auto">
          <a:xfrm>
            <a:off x="4500563" y="3531970"/>
            <a:ext cx="4010025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8" t="16792" r="54401" b="7069"/>
          <a:stretch>
            <a:fillRect/>
          </a:stretch>
        </p:blipFill>
        <p:spPr bwMode="auto">
          <a:xfrm>
            <a:off x="7637463" y="622976"/>
            <a:ext cx="1474787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Ellipse 1"/>
          <p:cNvSpPr/>
          <p:nvPr/>
        </p:nvSpPr>
        <p:spPr bwMode="auto">
          <a:xfrm rot="20021993">
            <a:off x="4660654" y="4827324"/>
            <a:ext cx="1779869" cy="709468"/>
          </a:xfrm>
          <a:prstGeom prst="ellipse">
            <a:avLst/>
          </a:prstGeom>
          <a:noFill/>
          <a:ln w="635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Ellipse 9"/>
          <p:cNvSpPr/>
          <p:nvPr/>
        </p:nvSpPr>
        <p:spPr bwMode="auto">
          <a:xfrm>
            <a:off x="1313538" y="3686917"/>
            <a:ext cx="1253450" cy="2204597"/>
          </a:xfrm>
          <a:prstGeom prst="ellipse">
            <a:avLst/>
          </a:prstGeom>
          <a:noFill/>
          <a:ln w="635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llipse 2"/>
          <p:cNvSpPr/>
          <p:nvPr/>
        </p:nvSpPr>
        <p:spPr bwMode="auto">
          <a:xfrm rot="20394752">
            <a:off x="6481189" y="4215704"/>
            <a:ext cx="936104" cy="519351"/>
          </a:xfrm>
          <a:prstGeom prst="ellipse">
            <a:avLst/>
          </a:prstGeom>
          <a:noFill/>
          <a:ln w="603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" name="Gerade Verbindung mit Pfeil 4"/>
          <p:cNvCxnSpPr/>
          <p:nvPr/>
        </p:nvCxnSpPr>
        <p:spPr bwMode="auto">
          <a:xfrm>
            <a:off x="1475656" y="1299722"/>
            <a:ext cx="0" cy="201622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feld 8"/>
          <p:cNvSpPr txBox="1"/>
          <p:nvPr/>
        </p:nvSpPr>
        <p:spPr>
          <a:xfrm>
            <a:off x="509362" y="2148129"/>
            <a:ext cx="814200" cy="36933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1">
                <a:alpha val="77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15 cm</a:t>
            </a:r>
          </a:p>
        </p:txBody>
      </p:sp>
      <p:cxnSp>
        <p:nvCxnSpPr>
          <p:cNvPr id="17" name="Gerade Verbindung mit Pfeil 16"/>
          <p:cNvCxnSpPr/>
          <p:nvPr/>
        </p:nvCxnSpPr>
        <p:spPr bwMode="auto">
          <a:xfrm>
            <a:off x="7956376" y="1515052"/>
            <a:ext cx="0" cy="34693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feld 18"/>
          <p:cNvSpPr txBox="1"/>
          <p:nvPr/>
        </p:nvSpPr>
        <p:spPr>
          <a:xfrm>
            <a:off x="8057645" y="2196661"/>
            <a:ext cx="801110" cy="369332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38 cm</a:t>
            </a: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356071"/>
              </p:ext>
            </p:extLst>
          </p:nvPr>
        </p:nvGraphicFramePr>
        <p:xfrm>
          <a:off x="2033707" y="771516"/>
          <a:ext cx="493992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22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61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14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500" noProof="0" dirty="0"/>
                        <a:t>Parameter</a:t>
                      </a:r>
                      <a:endParaRPr lang="en-US" sz="15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TEVATRON,</a:t>
                      </a:r>
                      <a:r>
                        <a:rPr lang="de-DE" sz="1500" baseline="0" dirty="0"/>
                        <a:t> RHIC</a:t>
                      </a:r>
                      <a:endParaRPr lang="de-DE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CERN type</a:t>
                      </a:r>
                      <a:endParaRPr lang="de-DE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500" dirty="0"/>
                        <a:t>Size</a:t>
                      </a:r>
                      <a:endParaRPr lang="de-DE"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500" dirty="0"/>
                        <a:t>15cm, </a:t>
                      </a:r>
                      <a:r>
                        <a:rPr lang="en-US" altLang="de-DE" sz="1500" dirty="0">
                          <a:sym typeface="Symbol" pitchFamily="18" charset="2"/>
                        </a:rPr>
                        <a:t> 6 cm </a:t>
                      </a:r>
                      <a:endParaRPr lang="de-DE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de-DE" sz="1500" dirty="0"/>
                        <a:t>50 cm, </a:t>
                      </a:r>
                      <a:r>
                        <a:rPr lang="en-US" altLang="de-DE" sz="1500" dirty="0">
                          <a:sym typeface="Symbol" pitchFamily="18" charset="2"/>
                        </a:rPr>
                        <a:t></a:t>
                      </a:r>
                      <a:r>
                        <a:rPr lang="en-US" altLang="de-DE" sz="1500" dirty="0"/>
                        <a:t> 9 cm</a:t>
                      </a:r>
                      <a:endParaRPr lang="en-US" altLang="de-DE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500" dirty="0"/>
                        <a:t>Gas</a:t>
                      </a:r>
                      <a:endParaRPr lang="de-DE"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500" dirty="0" err="1"/>
                        <a:t>Ar</a:t>
                      </a:r>
                      <a:r>
                        <a:rPr lang="en-US" altLang="de-DE" sz="1500" dirty="0"/>
                        <a:t> at 1.1 bar</a:t>
                      </a:r>
                      <a:endParaRPr lang="de-DE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500" dirty="0"/>
                        <a:t>N</a:t>
                      </a:r>
                      <a:r>
                        <a:rPr lang="en-US" altLang="de-DE" sz="1500" baseline="-25000" dirty="0"/>
                        <a:t>2</a:t>
                      </a:r>
                      <a:r>
                        <a:rPr lang="en-US" altLang="de-DE" sz="1500" dirty="0"/>
                        <a:t> at 1.1 bar</a:t>
                      </a:r>
                      <a:endParaRPr lang="de-DE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de-DE" sz="1500" dirty="0"/>
                        <a:t># of electrodes </a:t>
                      </a:r>
                      <a:endParaRPr lang="de-DE"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3</a:t>
                      </a:r>
                      <a:endParaRPr lang="de-DE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61</a:t>
                      </a:r>
                      <a:endParaRPr lang="de-DE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noProof="0" dirty="0"/>
                        <a:t>Voltage</a:t>
                      </a:r>
                      <a:endParaRPr lang="en-US" sz="1500" b="1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1000 V</a:t>
                      </a:r>
                      <a:endParaRPr lang="de-DE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1500 V</a:t>
                      </a:r>
                      <a:endParaRPr lang="de-DE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noProof="0" dirty="0"/>
                        <a:t>Reaction time</a:t>
                      </a:r>
                      <a:endParaRPr lang="en-US" sz="1500" b="1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3 µs</a:t>
                      </a:r>
                      <a:endParaRPr lang="de-DE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dirty="0"/>
                        <a:t>0.3 µs</a:t>
                      </a:r>
                      <a:endParaRPr lang="de-DE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1609408" y="3243938"/>
            <a:ext cx="2674560" cy="29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b="1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TEVATRON, RHIC type</a:t>
            </a:r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5508481" y="3245738"/>
            <a:ext cx="1727815" cy="29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b="1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 type</a:t>
            </a:r>
          </a:p>
        </p:txBody>
      </p:sp>
      <p:sp>
        <p:nvSpPr>
          <p:cNvPr id="6" name="Rechteck 5"/>
          <p:cNvSpPr/>
          <p:nvPr/>
        </p:nvSpPr>
        <p:spPr>
          <a:xfrm>
            <a:off x="3920257" y="2917209"/>
            <a:ext cx="36147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4000 BLMs at LHC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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each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 6m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68330712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42" name="Rectangle 6"/>
          <p:cNvSpPr>
            <a:spLocks noChangeArrowheads="1"/>
          </p:cNvSpPr>
          <p:nvPr/>
        </p:nvSpPr>
        <p:spPr bwMode="auto">
          <a:xfrm>
            <a:off x="5562990" y="3808708"/>
            <a:ext cx="3669561" cy="2015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5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Advantage: 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500" dirty="0">
                <a:latin typeface="Calibri" panose="020F0502020204030204" pitchFamily="34" charset="0"/>
                <a:cs typeface="Calibri" panose="020F0502020204030204" pitchFamily="34" charset="0"/>
              </a:rPr>
              <a:t>Detection of fast electrons only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500" dirty="0">
                <a:latin typeface="Calibri" panose="020F0502020204030204" pitchFamily="34" charset="0"/>
                <a:cs typeface="Calibri" panose="020F0502020204030204" pitchFamily="34" charset="0"/>
              </a:rPr>
              <a:t>Low sensitive to </a:t>
            </a:r>
            <a:r>
              <a:rPr lang="en-US" altLang="de-DE" sz="15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 &amp; synch. photons</a:t>
            </a:r>
            <a:endParaRPr lang="en-US" altLang="de-DE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500" dirty="0">
                <a:latin typeface="Calibri" panose="020F0502020204030204" pitchFamily="34" charset="0"/>
                <a:cs typeface="Calibri" panose="020F0502020204030204" pitchFamily="34" charset="0"/>
              </a:rPr>
              <a:t>No saturation effects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500" dirty="0">
                <a:latin typeface="Calibri" panose="020F0502020204030204" pitchFamily="34" charset="0"/>
                <a:cs typeface="Calibri" panose="020F0502020204030204" pitchFamily="34" charset="0"/>
              </a:rPr>
              <a:t>Prompt light emission</a:t>
            </a:r>
          </a:p>
          <a:p>
            <a:pPr algn="l">
              <a:spcBef>
                <a:spcPts val="400"/>
              </a:spcBef>
            </a:pPr>
            <a:r>
              <a:rPr lang="en-US" altLang="de-DE" sz="15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Usage: </a:t>
            </a:r>
            <a:r>
              <a:rPr lang="en-US" altLang="de-DE" sz="1500" dirty="0">
                <a:latin typeface="Calibri" panose="020F0502020204030204" pitchFamily="34" charset="0"/>
                <a:cs typeface="Calibri" panose="020F0502020204030204" pitchFamily="34" charset="0"/>
              </a:rPr>
              <a:t>Mainly at FELs for</a:t>
            </a:r>
          </a:p>
          <a:p>
            <a:pPr algn="l">
              <a:spcBef>
                <a:spcPts val="400"/>
              </a:spcBef>
            </a:pPr>
            <a:r>
              <a:rPr lang="en-US" altLang="de-DE" sz="1500" dirty="0">
                <a:latin typeface="Calibri" panose="020F0502020204030204" pitchFamily="34" charset="0"/>
                <a:cs typeface="Calibri" panose="020F0502020204030204" pitchFamily="34" charset="0"/>
              </a:rPr>
              <a:t>short and intense pulses</a:t>
            </a:r>
          </a:p>
        </p:txBody>
      </p:sp>
      <p:sp>
        <p:nvSpPr>
          <p:cNvPr id="7175" name="Rectangle 8"/>
          <p:cNvSpPr>
            <a:spLocks noChangeArrowheads="1"/>
          </p:cNvSpPr>
          <p:nvPr/>
        </p:nvSpPr>
        <p:spPr bwMode="auto">
          <a:xfrm>
            <a:off x="239713" y="702111"/>
            <a:ext cx="5526088" cy="154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de-DE" sz="17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Cherenkov detectors </a:t>
            </a:r>
            <a:r>
              <a:rPr lang="en-US" altLang="de-DE" sz="17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 direct observation of lost electron</a:t>
            </a:r>
            <a:r>
              <a:rPr lang="en-US" altLang="de-DE" sz="17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algn="l">
              <a:spcBef>
                <a:spcPts val="400"/>
              </a:spcBef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Passage of a charged particle faster than propagation of light</a:t>
            </a:r>
          </a:p>
          <a:p>
            <a:pPr algn="l">
              <a:spcBef>
                <a:spcPts val="400"/>
              </a:spcBef>
            </a:pPr>
            <a:r>
              <a:rPr lang="en-US" altLang="de-DE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v &gt; </a:t>
            </a:r>
            <a:r>
              <a:rPr lang="en-US" altLang="de-DE" sz="16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de-DE" sz="16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medium</a:t>
            </a:r>
            <a:r>
              <a:rPr lang="en-US" altLang="de-DE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 = c /n</a:t>
            </a:r>
          </a:p>
          <a:p>
            <a:pPr algn="l">
              <a:spcBef>
                <a:spcPts val="4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Technical: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Quartz rod </a:t>
            </a:r>
            <a:r>
              <a:rPr lang="en-US" altLang="de-DE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=1.5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&amp; photomultiplier</a:t>
            </a:r>
          </a:p>
          <a:p>
            <a:pPr algn="l">
              <a:spcBef>
                <a:spcPts val="400"/>
              </a:spcBef>
            </a:pPr>
            <a:r>
              <a:rPr lang="en-US" altLang="de-DE" sz="1600" i="1" dirty="0"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Korean XFEL behind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undulator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5945" name="Rectangle 9"/>
          <p:cNvSpPr>
            <a:spLocks noChangeArrowheads="1"/>
          </p:cNvSpPr>
          <p:nvPr/>
        </p:nvSpPr>
        <p:spPr bwMode="auto">
          <a:xfrm>
            <a:off x="5878257" y="697365"/>
            <a:ext cx="3056474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Cherenkov light emission:</a:t>
            </a:r>
          </a:p>
          <a:p>
            <a:pPr algn="l">
              <a:lnSpc>
                <a:spcPct val="50000"/>
              </a:lnSpc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altLang="de-DE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v &gt; </a:t>
            </a:r>
            <a:r>
              <a:rPr lang="en-US" altLang="de-DE" sz="16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de-DE" sz="16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medium</a:t>
            </a:r>
            <a:r>
              <a:rPr lang="en-US" altLang="de-DE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 = c /n</a:t>
            </a:r>
          </a:p>
          <a:p>
            <a:pPr algn="l">
              <a:lnSpc>
                <a:spcPct val="50000"/>
              </a:lnSpc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light wave-front like a wake</a:t>
            </a:r>
          </a:p>
          <a:p>
            <a:pPr algn="l">
              <a:lnSpc>
                <a:spcPct val="50000"/>
              </a:lnSpc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broadband light emission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2" t="3112" b="6902"/>
          <a:stretch/>
        </p:blipFill>
        <p:spPr bwMode="auto">
          <a:xfrm>
            <a:off x="54048" y="2271513"/>
            <a:ext cx="5419512" cy="2002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6209476" y="6030774"/>
            <a:ext cx="290907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400"/>
              </a:spcBef>
            </a:pPr>
            <a:r>
              <a:rPr lang="en-US" alt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H. Yang, D.C. Shin, FEL Conf. 2017</a:t>
            </a:r>
          </a:p>
        </p:txBody>
      </p:sp>
      <p:grpSp>
        <p:nvGrpSpPr>
          <p:cNvPr id="7191" name="Gruppieren 7190"/>
          <p:cNvGrpSpPr/>
          <p:nvPr/>
        </p:nvGrpSpPr>
        <p:grpSpPr>
          <a:xfrm>
            <a:off x="108146" y="4257655"/>
            <a:ext cx="5365414" cy="2291790"/>
            <a:chOff x="83575" y="4278926"/>
            <a:chExt cx="5365414" cy="2291790"/>
          </a:xfrm>
        </p:grpSpPr>
        <p:pic>
          <p:nvPicPr>
            <p:cNvPr id="15363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575" y="4278926"/>
              <a:ext cx="5365414" cy="2291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Ellipse 1"/>
            <p:cNvSpPr/>
            <p:nvPr/>
          </p:nvSpPr>
          <p:spPr>
            <a:xfrm>
              <a:off x="3960311" y="5437752"/>
              <a:ext cx="289709" cy="272992"/>
            </a:xfrm>
            <a:prstGeom prst="ellipse">
              <a:avLst/>
            </a:prstGeom>
            <a:gradFill flip="none" rotWithShape="1">
              <a:gsLst>
                <a:gs pos="1000">
                  <a:srgbClr val="FF00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Rectangle 8"/>
            <p:cNvSpPr>
              <a:spLocks noChangeArrowheads="1"/>
            </p:cNvSpPr>
            <p:nvPr/>
          </p:nvSpPr>
          <p:spPr bwMode="auto">
            <a:xfrm>
              <a:off x="4287036" y="5410065"/>
              <a:ext cx="876683" cy="353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7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beam</a:t>
              </a:r>
            </a:p>
          </p:txBody>
        </p:sp>
        <p:cxnSp>
          <p:nvCxnSpPr>
            <p:cNvPr id="5" name="Gerade Verbindung mit Pfeil 4"/>
            <p:cNvCxnSpPr/>
            <p:nvPr/>
          </p:nvCxnSpPr>
          <p:spPr>
            <a:xfrm>
              <a:off x="2402609" y="5768084"/>
              <a:ext cx="0" cy="275012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stealth" w="lg" len="med"/>
              <a:tailEnd type="stealth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8"/>
            <p:cNvSpPr>
              <a:spLocks noChangeArrowheads="1"/>
            </p:cNvSpPr>
            <p:nvPr/>
          </p:nvSpPr>
          <p:spPr bwMode="auto">
            <a:xfrm>
              <a:off x="1527211" y="5728619"/>
              <a:ext cx="884549" cy="353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7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11mm</a:t>
              </a:r>
            </a:p>
          </p:txBody>
        </p:sp>
      </p:grpSp>
      <p:grpSp>
        <p:nvGrpSpPr>
          <p:cNvPr id="7190" name="Gruppieren 7189"/>
          <p:cNvGrpSpPr/>
          <p:nvPr/>
        </p:nvGrpSpPr>
        <p:grpSpPr>
          <a:xfrm>
            <a:off x="5953738" y="1811217"/>
            <a:ext cx="3055344" cy="2004808"/>
            <a:chOff x="5121456" y="1787125"/>
            <a:chExt cx="3055344" cy="2004808"/>
          </a:xfrm>
        </p:grpSpPr>
        <p:sp>
          <p:nvSpPr>
            <p:cNvPr id="64" name="Ellipse 63"/>
            <p:cNvSpPr/>
            <p:nvPr/>
          </p:nvSpPr>
          <p:spPr>
            <a:xfrm>
              <a:off x="7273226" y="2575492"/>
              <a:ext cx="178798" cy="16879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5" name="Textfeld 54"/>
            <p:cNvSpPr txBox="1"/>
            <p:nvPr/>
          </p:nvSpPr>
          <p:spPr>
            <a:xfrm>
              <a:off x="6173664" y="3422601"/>
              <a:ext cx="658067" cy="36933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b="1" i="1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v t</a:t>
              </a:r>
              <a:endParaRPr lang="en-US" b="1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8" name="Gerade Verbindung mit Pfeil 7"/>
            <p:cNvCxnSpPr/>
            <p:nvPr/>
          </p:nvCxnSpPr>
          <p:spPr>
            <a:xfrm>
              <a:off x="5121456" y="2652267"/>
              <a:ext cx="3055344" cy="15240"/>
            </a:xfrm>
            <a:prstGeom prst="straightConnector1">
              <a:avLst/>
            </a:prstGeom>
            <a:ln>
              <a:solidFill>
                <a:srgbClr val="FF000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/>
            <p:cNvCxnSpPr/>
            <p:nvPr/>
          </p:nvCxnSpPr>
          <p:spPr>
            <a:xfrm flipH="1" flipV="1">
              <a:off x="5216685" y="1973525"/>
              <a:ext cx="2145909" cy="686362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Ellipse 26"/>
            <p:cNvSpPr/>
            <p:nvPr/>
          </p:nvSpPr>
          <p:spPr>
            <a:xfrm>
              <a:off x="6565489" y="2487391"/>
              <a:ext cx="327704" cy="360232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" name="Ellipse 38"/>
            <p:cNvSpPr/>
            <p:nvPr/>
          </p:nvSpPr>
          <p:spPr>
            <a:xfrm>
              <a:off x="5999728" y="2341123"/>
              <a:ext cx="614689" cy="622843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0" name="Ellipse 39"/>
            <p:cNvSpPr/>
            <p:nvPr/>
          </p:nvSpPr>
          <p:spPr>
            <a:xfrm>
              <a:off x="5266667" y="2184586"/>
              <a:ext cx="978670" cy="991653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1" name="Gerade Verbindung mit Pfeil 30"/>
            <p:cNvCxnSpPr/>
            <p:nvPr/>
          </p:nvCxnSpPr>
          <p:spPr>
            <a:xfrm flipV="1">
              <a:off x="5756002" y="2216927"/>
              <a:ext cx="206733" cy="43561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mit Pfeil 43"/>
            <p:cNvCxnSpPr/>
            <p:nvPr/>
          </p:nvCxnSpPr>
          <p:spPr>
            <a:xfrm>
              <a:off x="5756002" y="2638009"/>
              <a:ext cx="192675" cy="46371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74" name="Textfeld 7173"/>
            <p:cNvSpPr txBox="1"/>
            <p:nvPr/>
          </p:nvSpPr>
          <p:spPr>
            <a:xfrm>
              <a:off x="5763478" y="2341123"/>
              <a:ext cx="264677" cy="36933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b="1" i="1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</a:t>
              </a:r>
              <a:endParaRPr lang="en-US" b="1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feld 49"/>
                <p:cNvSpPr txBox="1"/>
                <p:nvPr/>
              </p:nvSpPr>
              <p:spPr>
                <a:xfrm>
                  <a:off x="5256848" y="2096615"/>
                  <a:ext cx="675557" cy="570669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rtlCol="0" anchor="t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ox>
                          <m:box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f>
                              <m:fPr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b="1" i="1" smtClean="0">
                                    <a:latin typeface="Cambria Math"/>
                                  </a:rPr>
                                  <m:t>𝒄</m:t>
                                </m:r>
                              </m:num>
                              <m:den>
                                <m:r>
                                  <a:rPr lang="de-DE" b="1" i="1" smtClean="0">
                                    <a:latin typeface="Cambria Math"/>
                                  </a:rPr>
                                  <m:t>𝒏</m:t>
                                </m:r>
                              </m:den>
                            </m:f>
                            <m:r>
                              <a:rPr lang="en-US" b="1" i="1" smtClean="0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de-DE" b="1" i="1" smtClean="0">
                                <a:latin typeface="Cambria Math"/>
                                <a:ea typeface="Cambria Math"/>
                              </a:rPr>
                              <m:t>𝒕</m:t>
                            </m:r>
                          </m:e>
                        </m:box>
                      </m:oMath>
                    </m:oMathPara>
                  </a14:m>
                  <a:endParaRPr lang="en-US" b="1" i="1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50" name="Textfeld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56848" y="2096615"/>
                  <a:ext cx="675557" cy="57066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1" name="Gerade Verbindung mit Pfeil 50"/>
            <p:cNvCxnSpPr/>
            <p:nvPr/>
          </p:nvCxnSpPr>
          <p:spPr>
            <a:xfrm>
              <a:off x="5756002" y="3429000"/>
              <a:ext cx="149339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78" name="Pfeil nach rechts 7177"/>
            <p:cNvSpPr/>
            <p:nvPr/>
          </p:nvSpPr>
          <p:spPr>
            <a:xfrm rot="17622032">
              <a:off x="6160197" y="2006391"/>
              <a:ext cx="435278" cy="237849"/>
            </a:xfrm>
            <a:prstGeom prst="rightArrow">
              <a:avLst>
                <a:gd name="adj1" fmla="val 27778"/>
                <a:gd name="adj2" fmla="val 50000"/>
              </a:avLst>
            </a:prstGeom>
            <a:solidFill>
              <a:srgbClr val="0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7" name="Pfeil nach rechts 56"/>
            <p:cNvSpPr/>
            <p:nvPr/>
          </p:nvSpPr>
          <p:spPr>
            <a:xfrm rot="4150105">
              <a:off x="6208230" y="3102895"/>
              <a:ext cx="435278" cy="237849"/>
            </a:xfrm>
            <a:prstGeom prst="rightArrow">
              <a:avLst>
                <a:gd name="adj1" fmla="val 27778"/>
                <a:gd name="adj2" fmla="val 50000"/>
              </a:avLst>
            </a:prstGeom>
            <a:solidFill>
              <a:srgbClr val="0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8" name="Textfeld 57"/>
            <p:cNvSpPr txBox="1"/>
            <p:nvPr/>
          </p:nvSpPr>
          <p:spPr>
            <a:xfrm>
              <a:off x="6502698" y="1787125"/>
              <a:ext cx="1230897" cy="553998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1500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light propagation</a:t>
              </a:r>
              <a:endParaRPr lang="en-US" sz="15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9" name="Textfeld 58"/>
            <p:cNvSpPr txBox="1"/>
            <p:nvPr/>
          </p:nvSpPr>
          <p:spPr>
            <a:xfrm>
              <a:off x="7362594" y="2632838"/>
              <a:ext cx="741000" cy="323165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15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beam</a:t>
              </a:r>
              <a:endParaRPr lang="en-US" sz="15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3" name="Gerade Verbindung 22"/>
            <p:cNvCxnSpPr/>
            <p:nvPr/>
          </p:nvCxnSpPr>
          <p:spPr>
            <a:xfrm flipH="1">
              <a:off x="5216685" y="2659887"/>
              <a:ext cx="2145910" cy="744444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8"/>
          <p:cNvSpPr>
            <a:spLocks noChangeArrowheads="1"/>
          </p:cNvSpPr>
          <p:nvPr/>
        </p:nvSpPr>
        <p:spPr bwMode="auto">
          <a:xfrm>
            <a:off x="3395372" y="6172581"/>
            <a:ext cx="1062487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7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120mm</a:t>
            </a:r>
          </a:p>
        </p:txBody>
      </p:sp>
      <p:cxnSp>
        <p:nvCxnSpPr>
          <p:cNvPr id="33" name="Gerade Verbindung mit Pfeil 32"/>
          <p:cNvCxnSpPr/>
          <p:nvPr/>
        </p:nvCxnSpPr>
        <p:spPr>
          <a:xfrm flipH="1" flipV="1">
            <a:off x="2623138" y="6195504"/>
            <a:ext cx="2453046" cy="22923"/>
          </a:xfrm>
          <a:prstGeom prst="straightConnector1">
            <a:avLst/>
          </a:prstGeom>
          <a:ln w="38100">
            <a:solidFill>
              <a:schemeClr val="bg1"/>
            </a:solidFill>
            <a:headEnd type="stealth" w="lg" len="med"/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 Box 3"/>
          <p:cNvSpPr txBox="1">
            <a:spLocks noChangeArrowheads="1"/>
          </p:cNvSpPr>
          <p:nvPr/>
        </p:nvSpPr>
        <p:spPr bwMode="auto">
          <a:xfrm>
            <a:off x="252000" y="144234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Cherenkov Light Detectors  as Beam Loss Monitors</a:t>
            </a:r>
          </a:p>
        </p:txBody>
      </p:sp>
    </p:spTree>
    <p:extLst>
      <p:ext uri="{BB962C8B-B14F-4D97-AF65-F5344CB8AC3E}">
        <p14:creationId xmlns:p14="http://schemas.microsoft.com/office/powerpoint/2010/main" val="25617752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42" grpId="0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00"/>
                </a:solidFill>
                <a:cs typeface="Times New Roman" panose="02020603050405020304" pitchFamily="18" charset="0"/>
              </a:rPr>
              <a:t>Comparison of different Types of BLMs</a:t>
            </a:r>
          </a:p>
        </p:txBody>
      </p: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107504" y="807264"/>
            <a:ext cx="846455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detectors are sensitive to various physical processes</a:t>
            </a:r>
          </a:p>
          <a:p>
            <a:pPr algn="l">
              <a:spcBef>
                <a:spcPts val="0"/>
              </a:spcBef>
            </a:pPr>
            <a:r>
              <a:rPr lang="en-US" altLang="de-DE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 different count rate, but basically proportional to each other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52000" y="1466983"/>
            <a:ext cx="5143428" cy="236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7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Typical choice of the detector type:</a:t>
            </a:r>
          </a:p>
          <a:p>
            <a:pPr marL="285750" indent="-285750" algn="l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altLang="de-DE" sz="1700" b="1" dirty="0">
                <a:latin typeface="Arial" panose="020B0604020202020204" pitchFamily="34" charset="0"/>
                <a:cs typeface="Arial" panose="020B0604020202020204" pitchFamily="34" charset="0"/>
              </a:rPr>
              <a:t>Ionization Chamber: 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altLang="de-DE" sz="17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Advantage:</a:t>
            </a:r>
            <a:r>
              <a:rPr lang="en-US" altLang="de-DE" sz="1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Arial" panose="020B0604020202020204" pitchFamily="34" charset="0"/>
                <a:cs typeface="Arial" panose="020B0604020202020204" pitchFamily="34" charset="0"/>
              </a:rPr>
              <a:t>     - Measurement of absolute dose 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altLang="de-DE" sz="17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Disadvantage:  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Arial" panose="020B0604020202020204" pitchFamily="34" charset="0"/>
                <a:cs typeface="Arial" panose="020B0604020202020204" pitchFamily="34" charset="0"/>
              </a:rPr>
              <a:t>     - Low signal (low </a:t>
            </a:r>
            <a:r>
              <a:rPr lang="en-US" altLang="de-DE" sz="17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, eff, </a:t>
            </a:r>
            <a:r>
              <a:rPr lang="en-US" altLang="de-DE" sz="1700" dirty="0">
                <a:latin typeface="Arial" panose="020B0604020202020204" pitchFamily="34" charset="0"/>
                <a:cs typeface="Arial" panose="020B0604020202020204" pitchFamily="34" charset="0"/>
              </a:rPr>
              <a:t>no neutron detection), 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Arial" panose="020B0604020202020204" pitchFamily="34" charset="0"/>
                <a:cs typeface="Arial" panose="020B0604020202020204" pitchFamily="34" charset="0"/>
              </a:rPr>
              <a:t>     - Sometimes slow, ion drift time 10 ... 100 µs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altLang="de-DE" sz="17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 </a:t>
            </a:r>
            <a:r>
              <a:rPr lang="en-US" altLang="de-DE" sz="1700" dirty="0">
                <a:latin typeface="Arial" panose="020B0604020202020204" pitchFamily="34" charset="0"/>
                <a:cs typeface="Arial" panose="020B0604020202020204" pitchFamily="34" charset="0"/>
              </a:rPr>
              <a:t>Often used at proton accelerators </a:t>
            </a:r>
          </a:p>
        </p:txBody>
      </p:sp>
      <p:grpSp>
        <p:nvGrpSpPr>
          <p:cNvPr id="11" name="Gruppieren 10"/>
          <p:cNvGrpSpPr/>
          <p:nvPr/>
        </p:nvGrpSpPr>
        <p:grpSpPr>
          <a:xfrm>
            <a:off x="6921018" y="807264"/>
            <a:ext cx="2070715" cy="4486275"/>
            <a:chOff x="7041535" y="808038"/>
            <a:chExt cx="2070715" cy="4486275"/>
          </a:xfrm>
        </p:grpSpPr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958" t="16792" r="54401" b="7069"/>
            <a:stretch>
              <a:fillRect/>
            </a:stretch>
          </p:blipFill>
          <p:spPr bwMode="auto">
            <a:xfrm>
              <a:off x="7637463" y="808038"/>
              <a:ext cx="1474787" cy="4486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3" name="Gerade Verbindung mit Pfeil 12"/>
            <p:cNvCxnSpPr/>
            <p:nvPr/>
          </p:nvCxnSpPr>
          <p:spPr bwMode="auto">
            <a:xfrm>
              <a:off x="7956376" y="1700114"/>
              <a:ext cx="0" cy="34693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" name="Textfeld 13"/>
            <p:cNvSpPr txBox="1"/>
            <p:nvPr/>
          </p:nvSpPr>
          <p:spPr>
            <a:xfrm>
              <a:off x="7041535" y="2417349"/>
              <a:ext cx="842833" cy="369332"/>
            </a:xfrm>
            <a:prstGeom prst="rect">
              <a:avLst/>
            </a:prstGeom>
            <a:solidFill>
              <a:schemeClr val="bg1">
                <a:alpha val="56000"/>
              </a:schemeClr>
            </a:solidFill>
            <a:ln w="158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38 cm</a:t>
              </a:r>
            </a:p>
          </p:txBody>
        </p:sp>
      </p:grpSp>
      <p:grpSp>
        <p:nvGrpSpPr>
          <p:cNvPr id="15" name="Group 13"/>
          <p:cNvGrpSpPr>
            <a:grpSpLocks/>
          </p:cNvGrpSpPr>
          <p:nvPr/>
        </p:nvGrpSpPr>
        <p:grpSpPr bwMode="auto">
          <a:xfrm>
            <a:off x="4843579" y="4078130"/>
            <a:ext cx="2675889" cy="2390025"/>
            <a:chOff x="210" y="2208"/>
            <a:chExt cx="2405" cy="1804"/>
          </a:xfrm>
        </p:grpSpPr>
        <p:pic>
          <p:nvPicPr>
            <p:cNvPr id="16" name="Picture 5" descr="BLM_offen_kmpl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" y="2208"/>
              <a:ext cx="2405" cy="1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 Box 10"/>
            <p:cNvSpPr txBox="1">
              <a:spLocks noChangeArrowheads="1"/>
            </p:cNvSpPr>
            <p:nvPr/>
          </p:nvSpPr>
          <p:spPr bwMode="auto">
            <a:xfrm>
              <a:off x="1193" y="3328"/>
              <a:ext cx="1394" cy="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400" b="1" dirty="0">
                  <a:solidFill>
                    <a:srgbClr val="FFFF00"/>
                  </a:solidFill>
                </a:rPr>
                <a:t>Scintillator</a:t>
              </a:r>
            </a:p>
            <a:p>
              <a:pPr>
                <a:lnSpc>
                  <a:spcPct val="70000"/>
                </a:lnSpc>
              </a:pPr>
              <a:r>
                <a:rPr lang="en-US" altLang="de-DE" sz="1400" b="1" dirty="0">
                  <a:solidFill>
                    <a:srgbClr val="FFFF00"/>
                  </a:solidFill>
                </a:rPr>
                <a:t>2x2x5 </a:t>
              </a:r>
              <a:r>
                <a:rPr lang="en-US" altLang="de-DE" b="1" dirty="0">
                  <a:solidFill>
                    <a:srgbClr val="FFFF00"/>
                  </a:solidFill>
                </a:rPr>
                <a:t>cm</a:t>
              </a:r>
              <a:r>
                <a:rPr lang="en-US" altLang="de-DE" sz="2200" b="1" baseline="30000" dirty="0">
                  <a:solidFill>
                    <a:srgbClr val="FFFF00"/>
                  </a:solidFill>
                </a:rPr>
                <a:t>3</a:t>
              </a:r>
            </a:p>
          </p:txBody>
        </p:sp>
        <p:sp>
          <p:nvSpPr>
            <p:cNvPr id="18" name="Text Box 11"/>
            <p:cNvSpPr txBox="1">
              <a:spLocks noChangeArrowheads="1"/>
            </p:cNvSpPr>
            <p:nvPr/>
          </p:nvSpPr>
          <p:spPr bwMode="auto">
            <a:xfrm>
              <a:off x="1193" y="2239"/>
              <a:ext cx="1412" cy="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400" b="1" dirty="0">
                  <a:solidFill>
                    <a:srgbClr val="66FFFF"/>
                  </a:solidFill>
                </a:rPr>
                <a:t>Photo-multiplier</a:t>
              </a:r>
            </a:p>
            <a:p>
              <a:pPr algn="l">
                <a:lnSpc>
                  <a:spcPct val="50000"/>
                </a:lnSpc>
              </a:pPr>
              <a:r>
                <a:rPr lang="en-US" altLang="de-DE" sz="1400" b="1" dirty="0">
                  <a:solidFill>
                    <a:srgbClr val="66FFFF"/>
                  </a:solidFill>
                </a:rPr>
                <a:t>          inside </a:t>
              </a:r>
            </a:p>
          </p:txBody>
        </p:sp>
        <p:sp>
          <p:nvSpPr>
            <p:cNvPr id="19" name="Text Box 12"/>
            <p:cNvSpPr txBox="1">
              <a:spLocks noChangeArrowheads="1"/>
            </p:cNvSpPr>
            <p:nvPr/>
          </p:nvSpPr>
          <p:spPr bwMode="auto">
            <a:xfrm>
              <a:off x="365" y="2386"/>
              <a:ext cx="1042" cy="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>
                  <a:solidFill>
                    <a:srgbClr val="FFCCFF"/>
                  </a:solidFill>
                </a:rPr>
                <a:t>HV base</a:t>
              </a:r>
            </a:p>
          </p:txBody>
        </p:sp>
      </p:grp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220660" y="3789040"/>
            <a:ext cx="5143428" cy="2652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 algn="l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altLang="de-DE" sz="1700" b="1" dirty="0">
                <a:latin typeface="Arial" panose="020B0604020202020204" pitchFamily="34" charset="0"/>
                <a:cs typeface="Arial" panose="020B0604020202020204" pitchFamily="34" charset="0"/>
              </a:rPr>
              <a:t>Scintillator, Cherenkov detector: 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de-DE" sz="17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Advantage:</a:t>
            </a:r>
            <a:r>
              <a:rPr lang="en-US" altLang="de-DE" sz="1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Arial" panose="020B0604020202020204" pitchFamily="34" charset="0"/>
                <a:cs typeface="Arial" panose="020B0604020202020204" pitchFamily="34" charset="0"/>
              </a:rPr>
              <a:t>     - Fast  current reading or particle counting 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Arial" panose="020B0604020202020204" pitchFamily="34" charset="0"/>
                <a:cs typeface="Arial" panose="020B0604020202020204" pitchFamily="34" charset="0"/>
              </a:rPr>
              <a:t>     - Can be fabricated in any shape, cheap	     </a:t>
            </a:r>
          </a:p>
          <a:p>
            <a:pPr algn="l">
              <a:spcBef>
                <a:spcPts val="200"/>
              </a:spcBef>
            </a:pPr>
            <a:r>
              <a:rPr lang="en-US" altLang="de-DE" sz="17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Disadvantage:  </a:t>
            </a:r>
            <a:r>
              <a:rPr lang="en-US" altLang="de-DE" sz="17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Arial" panose="020B0604020202020204" pitchFamily="34" charset="0"/>
                <a:cs typeface="Arial" panose="020B0604020202020204" pitchFamily="34" charset="0"/>
              </a:rPr>
              <a:t>      - Need calibration in many cases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altLang="de-DE" sz="1700" dirty="0" err="1">
                <a:latin typeface="Arial" panose="020B0604020202020204" pitchFamily="34" charset="0"/>
                <a:cs typeface="Arial" panose="020B0604020202020204" pitchFamily="34" charset="0"/>
              </a:rPr>
              <a:t>Scint</a:t>
            </a:r>
            <a:r>
              <a:rPr lang="en-US" altLang="de-DE" sz="1700" dirty="0">
                <a:latin typeface="Arial" panose="020B0604020202020204" pitchFamily="34" charset="0"/>
                <a:cs typeface="Arial" panose="020B0604020202020204" pitchFamily="34" charset="0"/>
              </a:rPr>
              <a:t>.: Might suffer from radiation 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altLang="de-DE" sz="17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 </a:t>
            </a:r>
            <a:r>
              <a:rPr lang="en-US" altLang="de-DE" sz="1700" dirty="0">
                <a:latin typeface="Arial" panose="020B0604020202020204" pitchFamily="34" charset="0"/>
                <a:cs typeface="Arial" panose="020B0604020202020204" pitchFamily="34" charset="0"/>
              </a:rPr>
              <a:t>Often used at electron accelerators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     </a:t>
            </a:r>
            <a:r>
              <a:rPr lang="en-US" altLang="de-DE" sz="1700" dirty="0">
                <a:latin typeface="Arial" panose="020B0604020202020204" pitchFamily="34" charset="0"/>
                <a:cs typeface="Arial" panose="020B0604020202020204" pitchFamily="34" charset="0"/>
              </a:rPr>
              <a:t>Proton accel. at sensitive locations</a:t>
            </a:r>
          </a:p>
        </p:txBody>
      </p:sp>
    </p:spTree>
    <p:extLst>
      <p:ext uri="{BB962C8B-B14F-4D97-AF65-F5344CB8AC3E}">
        <p14:creationId xmlns:p14="http://schemas.microsoft.com/office/powerpoint/2010/main" val="31820089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 concerning BLM Types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295646" y="944949"/>
            <a:ext cx="3004208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7.2: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Which type of BLM is most sensitive to neutrons?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Scintillator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Ionization chamber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Solid state diodes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Cherenkov detectors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404400" y="944949"/>
            <a:ext cx="3004208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7.1: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Which type of BLM measures the dose directly?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Scintillator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Ionization chamber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Solid state diodes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Cherenkov detectors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139792" y="698728"/>
            <a:ext cx="3004208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7.3: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Which type of BLM can distinguish between beam particles and </a:t>
            </a:r>
            <a:r>
              <a:rPr lang="en-GB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secondaries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Scintillator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Ionization chamber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Solid state diodes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Cherenkov detectors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5217589-D10F-4844-9540-F363F97AEE77}"/>
              </a:ext>
            </a:extLst>
          </p:cNvPr>
          <p:cNvSpPr txBox="1"/>
          <p:nvPr/>
        </p:nvSpPr>
        <p:spPr>
          <a:xfrm>
            <a:off x="5067300" y="6565900"/>
            <a:ext cx="2209800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dirty="0">
                <a:sym typeface="Symbol" panose="05050102010706020507" pitchFamily="18" charset="2"/>
                <a:hlinkClick r:id="rId3" action="ppaction://hlinksldjump"/>
              </a:rPr>
              <a:t> conclusion</a:t>
            </a:r>
            <a:endParaRPr lang="en-US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36370CEA-92A8-4788-8EAD-670B6AFD5876}"/>
              </a:ext>
            </a:extLst>
          </p:cNvPr>
          <p:cNvGrpSpPr/>
          <p:nvPr/>
        </p:nvGrpSpPr>
        <p:grpSpPr>
          <a:xfrm>
            <a:off x="6962582" y="4223959"/>
            <a:ext cx="1969078" cy="2271741"/>
            <a:chOff x="7055179" y="3633650"/>
            <a:chExt cx="1969078" cy="2271741"/>
          </a:xfrm>
        </p:grpSpPr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2EBC94D9-B7C9-4D96-96EA-03B571251B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77734" y="3633650"/>
              <a:ext cx="1531937" cy="1531937"/>
            </a:xfrm>
            <a:prstGeom prst="rect">
              <a:avLst/>
            </a:prstGeom>
          </p:spPr>
        </p:pic>
        <p:sp>
          <p:nvSpPr>
            <p:cNvPr id="15" name="TextBox 7">
              <a:extLst>
                <a:ext uri="{FF2B5EF4-FFF2-40B4-BE49-F238E27FC236}">
                  <a16:creationId xmlns:a16="http://schemas.microsoft.com/office/drawing/2014/main" id="{E512C41E-98A0-4AF4-B892-307E9F6E087D}"/>
                </a:ext>
              </a:extLst>
            </p:cNvPr>
            <p:cNvSpPr txBox="1"/>
            <p:nvPr/>
          </p:nvSpPr>
          <p:spPr>
            <a:xfrm>
              <a:off x="7055179" y="5207764"/>
              <a:ext cx="1969078" cy="69762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  <a:hlinkClick r:id="rId5"/>
                </a:rPr>
                <a:t>www.menti.com</a:t>
              </a:r>
              <a:endParaRPr lang="en-GB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>
                <a:spcBef>
                  <a:spcPts val="400"/>
                </a:spcBef>
              </a:pPr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</a:rPr>
                <a:t>code: </a:t>
              </a:r>
              <a:r>
                <a:rPr lang="en-GB" sz="1800" dirty="0">
                  <a:latin typeface="+mj-lt"/>
                </a:rPr>
                <a:t>1208 6026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826533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 b="1">
              <a:solidFill>
                <a:srgbClr val="4D4D4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323850" y="1484313"/>
            <a:ext cx="8550275" cy="2720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Outline: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Physical process from beam-wall interaction </a:t>
            </a:r>
            <a:endParaRPr lang="en-US" altLang="de-DE" sz="2000" b="1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Different types of Beam Loss Monitors</a:t>
            </a:r>
            <a:endParaRPr lang="en-US" altLang="de-DE" sz="2000" b="1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different methods for various beam parameters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Machine protection using BLMs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interlock generation for beam abort     </a:t>
            </a: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Summary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Machine Protection Issues for BLM</a:t>
            </a:r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125413" y="1081767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225425" y="754742"/>
            <a:ext cx="8918575" cy="247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Losses lead to permanent activation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maintenance is hampered</a:t>
            </a:r>
          </a:p>
          <a:p>
            <a:pPr algn="l">
              <a:lnSpc>
                <a:spcPct val="70000"/>
              </a:lnSpc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to material heating (vacuum pipe, super-cond. magnet etc.) 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destruction.</a:t>
            </a:r>
          </a:p>
          <a:p>
            <a:pPr algn="l">
              <a:lnSpc>
                <a:spcPct val="70000"/>
              </a:lnSpc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Types of losses: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Irregular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or fast losses by malfunction of devices (magnets, cavities etc.)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 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BLM as online control of the accelerator functionality and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interlock generation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Regular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or slow losses e.g. by lifetime limits or due to collimator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 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BLM used for alignment.</a:t>
            </a:r>
          </a:p>
        </p:txBody>
      </p:sp>
      <p:sp>
        <p:nvSpPr>
          <p:cNvPr id="300037" name="Rectangle 5"/>
          <p:cNvSpPr>
            <a:spLocks noChangeArrowheads="1"/>
          </p:cNvSpPr>
          <p:nvPr/>
        </p:nvSpPr>
        <p:spPr bwMode="auto">
          <a:xfrm>
            <a:off x="284163" y="3236005"/>
            <a:ext cx="8491537" cy="2576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Demands for BLM: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High sensitivity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to detect behavior of beam halo e.g. at collimator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Large dynamic range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low signal during normal operation, but large signal in case of malfunction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     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detectable without changing the full-scale-range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         e.g. scintillators from 10</a:t>
            </a:r>
            <a:r>
              <a:rPr lang="en-US" altLang="de-DE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1/s up to 10</a:t>
            </a:r>
            <a:r>
              <a:rPr lang="en-US" altLang="de-DE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1/s in counting mode.</a:t>
            </a:r>
          </a:p>
          <a:p>
            <a:pPr algn="l">
              <a:lnSpc>
                <a:spcPct val="80000"/>
              </a:lnSpc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Monitoring of loss rate in control room </a:t>
            </a:r>
            <a:r>
              <a:rPr lang="en-US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as interlock signal for beam abortion.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0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Application: BLMs for Quench-Protection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55588" y="696720"/>
            <a:ext cx="8666162" cy="1038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300"/>
              </a:spcBef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Super-conducting magnets can be heated above critical temperature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de-DE" sz="2200" b="1" i="1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by the lost beam</a:t>
            </a:r>
          </a:p>
          <a:p>
            <a:pPr algn="l">
              <a:spcBef>
                <a:spcPts val="300"/>
              </a:spcBef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breakdown of super-conductivity = ’quenching’.</a:t>
            </a:r>
          </a:p>
          <a:p>
            <a:pPr algn="l">
              <a:spcBef>
                <a:spcPts val="300"/>
              </a:spcBef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Interlock within 1 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beam abortion generated by BLM.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254000" y="1764618"/>
            <a:ext cx="8578850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1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Position of detector at quadruples due to maximal beam size.</a:t>
            </a:r>
          </a:p>
          <a:p>
            <a:pPr algn="l">
              <a:spcBef>
                <a:spcPts val="1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High energy particles leads to a shower in forward direction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Monte-Carlo simulation.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527183" y="3095980"/>
            <a:ext cx="4132962" cy="3130172"/>
            <a:chOff x="232613" y="3212976"/>
            <a:chExt cx="4132962" cy="3130172"/>
          </a:xfrm>
        </p:grpSpPr>
        <p:pic>
          <p:nvPicPr>
            <p:cNvPr id="25" name="Picture 2" descr="E:\CAS General 2018\temp bilder\dehning tracking.pn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613" y="3212976"/>
              <a:ext cx="4132962" cy="2936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6"/>
            <p:cNvSpPr>
              <a:spLocks noChangeArrowheads="1"/>
            </p:cNvSpPr>
            <p:nvPr/>
          </p:nvSpPr>
          <p:spPr bwMode="auto">
            <a:xfrm>
              <a:off x="527183" y="4498206"/>
              <a:ext cx="955133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14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dispersion</a:t>
              </a:r>
              <a:endParaRPr lang="en-US" sz="1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Rectangle 6"/>
            <p:cNvSpPr>
              <a:spLocks noChangeArrowheads="1"/>
            </p:cNvSpPr>
            <p:nvPr/>
          </p:nvSpPr>
          <p:spPr bwMode="auto">
            <a:xfrm>
              <a:off x="1612508" y="4449325"/>
              <a:ext cx="1061509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1400" b="1" i="1" dirty="0">
                  <a:solidFill>
                    <a:srgbClr val="CC00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</a:t>
              </a:r>
              <a:r>
                <a:rPr lang="en-US" sz="1400" b="1" i="1" baseline="-25000" dirty="0">
                  <a:solidFill>
                    <a:srgbClr val="CC00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x</a:t>
              </a:r>
              <a:r>
                <a:rPr lang="en-US" sz="1400" b="1" dirty="0">
                  <a:solidFill>
                    <a:srgbClr val="CC00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-function</a:t>
              </a:r>
              <a:endParaRPr lang="en-US" sz="1400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Rectangle 6"/>
            <p:cNvSpPr>
              <a:spLocks noChangeArrowheads="1"/>
            </p:cNvSpPr>
            <p:nvPr/>
          </p:nvSpPr>
          <p:spPr bwMode="auto">
            <a:xfrm>
              <a:off x="1639453" y="4959872"/>
              <a:ext cx="106311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1400" b="1" i="1" dirty="0">
                  <a:solidFill>
                    <a:srgbClr val="00808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</a:t>
              </a:r>
              <a:r>
                <a:rPr lang="en-US" sz="1400" b="1" i="1" baseline="-25000" dirty="0">
                  <a:solidFill>
                    <a:srgbClr val="00808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y</a:t>
              </a:r>
              <a:r>
                <a:rPr lang="en-US" sz="1400" b="1" dirty="0">
                  <a:solidFill>
                    <a:srgbClr val="00808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-function</a:t>
              </a:r>
              <a:endParaRPr lang="en-US" sz="1400" dirty="0">
                <a:solidFill>
                  <a:srgbClr val="00808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Rectangle 6"/>
            <p:cNvSpPr>
              <a:spLocks noChangeArrowheads="1"/>
            </p:cNvSpPr>
            <p:nvPr/>
          </p:nvSpPr>
          <p:spPr bwMode="auto">
            <a:xfrm>
              <a:off x="3038060" y="4483467"/>
              <a:ext cx="807209" cy="553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15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lost </a:t>
              </a:r>
            </a:p>
            <a:p>
              <a:pPr algn="l">
                <a:spcBef>
                  <a:spcPts val="0"/>
                </a:spcBef>
              </a:pPr>
              <a:r>
                <a:rPr lang="en-US" sz="15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protons</a:t>
              </a:r>
              <a:endParaRPr lang="en-US" sz="15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Rectangle 6"/>
            <p:cNvSpPr>
              <a:spLocks noChangeArrowheads="1"/>
            </p:cNvSpPr>
            <p:nvPr/>
          </p:nvSpPr>
          <p:spPr bwMode="auto">
            <a:xfrm>
              <a:off x="792329" y="5313421"/>
              <a:ext cx="697627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1400" b="1" dirty="0">
                  <a:solidFill>
                    <a:srgbClr val="CC00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</a:t>
              </a:r>
              <a:r>
                <a:rPr lang="en-US" sz="14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dipole</a:t>
              </a:r>
              <a:endParaRPr lang="en-US" sz="14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" name="Rectangle 6"/>
            <p:cNvSpPr>
              <a:spLocks noChangeArrowheads="1"/>
            </p:cNvSpPr>
            <p:nvPr/>
          </p:nvSpPr>
          <p:spPr bwMode="auto">
            <a:xfrm>
              <a:off x="1976999" y="5267649"/>
              <a:ext cx="697627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1400" b="1" dirty="0">
                  <a:solidFill>
                    <a:srgbClr val="CC00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</a:t>
              </a:r>
              <a:r>
                <a:rPr lang="en-US" sz="14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dipole</a:t>
              </a:r>
              <a:endParaRPr lang="en-US" sz="14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Rechteck 31"/>
            <p:cNvSpPr/>
            <p:nvPr/>
          </p:nvSpPr>
          <p:spPr bwMode="auto">
            <a:xfrm>
              <a:off x="323528" y="5905004"/>
              <a:ext cx="3816424" cy="369332"/>
            </a:xfrm>
            <a:prstGeom prst="rect">
              <a:avLst/>
            </a:prstGeom>
            <a:solidFill>
              <a:schemeClr val="bg1"/>
            </a:solidFill>
            <a:ln w="317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3" name="Rectangle 6"/>
            <p:cNvSpPr>
              <a:spLocks noChangeArrowheads="1"/>
            </p:cNvSpPr>
            <p:nvPr/>
          </p:nvSpPr>
          <p:spPr bwMode="auto">
            <a:xfrm>
              <a:off x="428773" y="5877272"/>
              <a:ext cx="26962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34" name="Rectangle 6"/>
            <p:cNvSpPr>
              <a:spLocks noChangeArrowheads="1"/>
            </p:cNvSpPr>
            <p:nvPr/>
          </p:nvSpPr>
          <p:spPr bwMode="auto">
            <a:xfrm>
              <a:off x="1043608" y="5877272"/>
              <a:ext cx="35458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</a:p>
          </p:txBody>
        </p:sp>
        <p:sp>
          <p:nvSpPr>
            <p:cNvPr id="35" name="Rectangle 6"/>
            <p:cNvSpPr>
              <a:spLocks noChangeArrowheads="1"/>
            </p:cNvSpPr>
            <p:nvPr/>
          </p:nvSpPr>
          <p:spPr bwMode="auto">
            <a:xfrm>
              <a:off x="1750200" y="5877272"/>
              <a:ext cx="35458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20</a:t>
              </a:r>
            </a:p>
          </p:txBody>
        </p:sp>
        <p:sp>
          <p:nvSpPr>
            <p:cNvPr id="36" name="Rectangle 6"/>
            <p:cNvSpPr>
              <a:spLocks noChangeArrowheads="1"/>
            </p:cNvSpPr>
            <p:nvPr/>
          </p:nvSpPr>
          <p:spPr bwMode="auto">
            <a:xfrm>
              <a:off x="2483768" y="5888305"/>
              <a:ext cx="35458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30</a:t>
              </a:r>
            </a:p>
          </p:txBody>
        </p:sp>
        <p:sp>
          <p:nvSpPr>
            <p:cNvPr id="37" name="Rectangle 6"/>
            <p:cNvSpPr>
              <a:spLocks noChangeArrowheads="1"/>
            </p:cNvSpPr>
            <p:nvPr/>
          </p:nvSpPr>
          <p:spPr bwMode="auto">
            <a:xfrm>
              <a:off x="3059832" y="5877272"/>
              <a:ext cx="35458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40</a:t>
              </a:r>
            </a:p>
          </p:txBody>
        </p:sp>
        <p:sp>
          <p:nvSpPr>
            <p:cNvPr id="38" name="Rectangle 6"/>
            <p:cNvSpPr>
              <a:spLocks noChangeArrowheads="1"/>
            </p:cNvSpPr>
            <p:nvPr/>
          </p:nvSpPr>
          <p:spPr bwMode="auto">
            <a:xfrm>
              <a:off x="3785368" y="5877272"/>
              <a:ext cx="35458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50</a:t>
              </a:r>
            </a:p>
          </p:txBody>
        </p:sp>
        <p:sp>
          <p:nvSpPr>
            <p:cNvPr id="39" name="Rectangle 6"/>
            <p:cNvSpPr>
              <a:spLocks noChangeArrowheads="1"/>
            </p:cNvSpPr>
            <p:nvPr/>
          </p:nvSpPr>
          <p:spPr bwMode="auto">
            <a:xfrm>
              <a:off x="1542223" y="6021288"/>
              <a:ext cx="1517609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Beam path s (m)</a:t>
              </a:r>
            </a:p>
          </p:txBody>
        </p:sp>
        <p:sp>
          <p:nvSpPr>
            <p:cNvPr id="40" name="Rectangle 6"/>
            <p:cNvSpPr>
              <a:spLocks noChangeArrowheads="1"/>
            </p:cNvSpPr>
            <p:nvPr/>
          </p:nvSpPr>
          <p:spPr bwMode="auto">
            <a:xfrm>
              <a:off x="2940408" y="6035371"/>
              <a:ext cx="1048685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14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quadrupole</a:t>
              </a:r>
              <a:endParaRPr lang="en-US" sz="1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41" name="Rectangle 6"/>
          <p:cNvSpPr>
            <a:spLocks noChangeArrowheads="1"/>
          </p:cNvSpPr>
          <p:nvPr/>
        </p:nvSpPr>
        <p:spPr bwMode="auto">
          <a:xfrm>
            <a:off x="210396" y="2434543"/>
            <a:ext cx="5460024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Simulation of lost protons at LHC at 450 GeV</a:t>
            </a:r>
          </a:p>
          <a:p>
            <a:pPr algn="l">
              <a:spcBef>
                <a:spcPts val="300"/>
              </a:spcBef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 a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 focusing quad. </a:t>
            </a:r>
            <a:r>
              <a:rPr lang="en-US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en-US" sz="1600" b="1" i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</a:t>
            </a:r>
            <a:r>
              <a:rPr lang="en-US" sz="1600" baseline="-250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x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maximum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Rectangle 6"/>
          <p:cNvSpPr>
            <a:spLocks noChangeArrowheads="1"/>
          </p:cNvSpPr>
          <p:nvPr/>
        </p:nvSpPr>
        <p:spPr bwMode="auto">
          <a:xfrm>
            <a:off x="5293408" y="2454479"/>
            <a:ext cx="383300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Simulation of shower particles</a:t>
            </a:r>
          </a:p>
        </p:txBody>
      </p:sp>
      <p:grpSp>
        <p:nvGrpSpPr>
          <p:cNvPr id="43" name="Gruppieren 42"/>
          <p:cNvGrpSpPr/>
          <p:nvPr/>
        </p:nvGrpSpPr>
        <p:grpSpPr>
          <a:xfrm>
            <a:off x="4947038" y="2900647"/>
            <a:ext cx="3225362" cy="3103529"/>
            <a:chOff x="4860032" y="3213370"/>
            <a:chExt cx="3225362" cy="3103529"/>
          </a:xfrm>
        </p:grpSpPr>
        <p:pic>
          <p:nvPicPr>
            <p:cNvPr id="4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2" y="3213370"/>
              <a:ext cx="3225362" cy="2896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" name="Rechteck 44"/>
            <p:cNvSpPr/>
            <p:nvPr/>
          </p:nvSpPr>
          <p:spPr bwMode="auto">
            <a:xfrm>
              <a:off x="5142837" y="5947567"/>
              <a:ext cx="2816420" cy="369332"/>
            </a:xfrm>
            <a:prstGeom prst="rect">
              <a:avLst/>
            </a:prstGeom>
            <a:solidFill>
              <a:schemeClr val="bg1"/>
            </a:solidFill>
            <a:ln w="317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6" name="Rectangle 6"/>
            <p:cNvSpPr>
              <a:spLocks noChangeArrowheads="1"/>
            </p:cNvSpPr>
            <p:nvPr/>
          </p:nvSpPr>
          <p:spPr bwMode="auto">
            <a:xfrm>
              <a:off x="5886550" y="5877271"/>
              <a:ext cx="26962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47" name="Rectangle 6"/>
            <p:cNvSpPr>
              <a:spLocks noChangeArrowheads="1"/>
            </p:cNvSpPr>
            <p:nvPr/>
          </p:nvSpPr>
          <p:spPr bwMode="auto">
            <a:xfrm>
              <a:off x="5790695" y="6021288"/>
              <a:ext cx="1517609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Beam path s (m)</a:t>
              </a:r>
            </a:p>
          </p:txBody>
        </p:sp>
        <p:sp>
          <p:nvSpPr>
            <p:cNvPr id="48" name="Rectangle 6"/>
            <p:cNvSpPr>
              <a:spLocks noChangeArrowheads="1"/>
            </p:cNvSpPr>
            <p:nvPr/>
          </p:nvSpPr>
          <p:spPr bwMode="auto">
            <a:xfrm>
              <a:off x="5214396" y="5877272"/>
              <a:ext cx="269625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49" name="Rectangle 6"/>
            <p:cNvSpPr>
              <a:spLocks noChangeArrowheads="1"/>
            </p:cNvSpPr>
            <p:nvPr/>
          </p:nvSpPr>
          <p:spPr bwMode="auto">
            <a:xfrm>
              <a:off x="6660232" y="5877272"/>
              <a:ext cx="269625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</a:p>
          </p:txBody>
        </p:sp>
        <p:sp>
          <p:nvSpPr>
            <p:cNvPr id="50" name="Rectangle 6"/>
            <p:cNvSpPr>
              <a:spLocks noChangeArrowheads="1"/>
            </p:cNvSpPr>
            <p:nvPr/>
          </p:nvSpPr>
          <p:spPr bwMode="auto">
            <a:xfrm>
              <a:off x="7284232" y="5888305"/>
              <a:ext cx="35458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12</a:t>
              </a:r>
            </a:p>
          </p:txBody>
        </p:sp>
      </p:grpSp>
      <p:grpSp>
        <p:nvGrpSpPr>
          <p:cNvPr id="51" name="Gruppieren 50"/>
          <p:cNvGrpSpPr/>
          <p:nvPr/>
        </p:nvGrpSpPr>
        <p:grpSpPr>
          <a:xfrm>
            <a:off x="6108369" y="3588902"/>
            <a:ext cx="2809313" cy="1003776"/>
            <a:chOff x="6108369" y="3861047"/>
            <a:chExt cx="2809313" cy="1003776"/>
          </a:xfrm>
        </p:grpSpPr>
        <p:sp>
          <p:nvSpPr>
            <p:cNvPr id="52" name="Rectangle 6"/>
            <p:cNvSpPr>
              <a:spLocks noChangeArrowheads="1"/>
            </p:cNvSpPr>
            <p:nvPr/>
          </p:nvSpPr>
          <p:spPr bwMode="auto">
            <a:xfrm>
              <a:off x="7196691" y="3861047"/>
              <a:ext cx="1720991" cy="307777"/>
            </a:xfrm>
            <a:prstGeom prst="rect">
              <a:avLst/>
            </a:prstGeom>
            <a:noFill/>
            <a:ln w="12700" algn="ctr">
              <a:solidFill>
                <a:srgbClr val="C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sz="14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Beam Loss Monitors </a:t>
              </a:r>
            </a:p>
          </p:txBody>
        </p:sp>
        <p:cxnSp>
          <p:nvCxnSpPr>
            <p:cNvPr id="53" name="Gerade Verbindung mit Pfeil 52"/>
            <p:cNvCxnSpPr>
              <a:stCxn id="52" idx="1"/>
            </p:cNvCxnSpPr>
            <p:nvPr/>
          </p:nvCxnSpPr>
          <p:spPr bwMode="auto">
            <a:xfrm flipH="1">
              <a:off x="6108369" y="4014936"/>
              <a:ext cx="1088322" cy="84988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Gerade Verbindung mit Pfeil 53"/>
            <p:cNvCxnSpPr>
              <a:stCxn id="52" idx="1"/>
            </p:cNvCxnSpPr>
            <p:nvPr/>
          </p:nvCxnSpPr>
          <p:spPr bwMode="auto">
            <a:xfrm flipH="1">
              <a:off x="6471139" y="4014936"/>
              <a:ext cx="725552" cy="84891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" name="Gerade Verbindung mit Pfeil 54"/>
            <p:cNvCxnSpPr>
              <a:stCxn id="52" idx="1"/>
            </p:cNvCxnSpPr>
            <p:nvPr/>
          </p:nvCxnSpPr>
          <p:spPr bwMode="auto">
            <a:xfrm flipH="1">
              <a:off x="7112977" y="4014936"/>
              <a:ext cx="83714" cy="84988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5213990" y="5949153"/>
            <a:ext cx="306649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B. </a:t>
            </a:r>
            <a:r>
              <a:rPr lang="en-US" alt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Dehning</a:t>
            </a:r>
            <a:r>
              <a:rPr lang="en-US" alt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, JAS 2014, CERN-2016-002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Application: BLMs for optimal Tune Alignment</a:t>
            </a:r>
          </a:p>
        </p:txBody>
      </p:sp>
      <p:sp>
        <p:nvSpPr>
          <p:cNvPr id="17412" name="Text Box 3"/>
          <p:cNvSpPr txBox="1">
            <a:spLocks noChangeArrowheads="1"/>
          </p:cNvSpPr>
          <p:nvPr/>
        </p:nvSpPr>
        <p:spPr bwMode="auto">
          <a:xfrm>
            <a:off x="125413" y="101645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428625" y="689430"/>
            <a:ext cx="8026400" cy="714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Loss rate at a scraper inside the synchrotron as a function of the tune</a:t>
            </a:r>
          </a:p>
          <a:p>
            <a:pPr algn="l">
              <a:lnSpc>
                <a:spcPct val="70000"/>
              </a:lnSpc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(i.e. small changes of quadrupole setting):</a:t>
            </a:r>
          </a:p>
        </p:txBody>
      </p:sp>
      <p:sp>
        <p:nvSpPr>
          <p:cNvPr id="17414" name="Rectangle 5"/>
          <p:cNvSpPr>
            <a:spLocks noChangeArrowheads="1"/>
          </p:cNvSpPr>
          <p:nvPr/>
        </p:nvSpPr>
        <p:spPr bwMode="auto">
          <a:xfrm>
            <a:off x="327025" y="4996318"/>
            <a:ext cx="8215313" cy="711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Beam blow-up by weak resonances can be avoided by proper tune value</a:t>
            </a:r>
          </a:p>
          <a:p>
            <a:pPr algn="l">
              <a:lnSpc>
                <a:spcPct val="70000"/>
              </a:lnSpc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very sensitive device for optimization.</a:t>
            </a:r>
          </a:p>
        </p:txBody>
      </p:sp>
      <p:pic>
        <p:nvPicPr>
          <p:cNvPr id="17415" name="Picture 6"/>
          <p:cNvPicPr>
            <a:picLocks noChangeAspect="1" noChangeArrowheads="1"/>
          </p:cNvPicPr>
          <p:nvPr/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38" y="1454605"/>
            <a:ext cx="5978525" cy="349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10FC57A0-A0AC-4B5A-A47F-3FF471CD5446}"/>
              </a:ext>
            </a:extLst>
          </p:cNvPr>
          <p:cNvSpPr txBox="1"/>
          <p:nvPr/>
        </p:nvSpPr>
        <p:spPr>
          <a:xfrm>
            <a:off x="5067300" y="6565900"/>
            <a:ext cx="2209800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dirty="0">
                <a:sym typeface="Symbol" panose="05050102010706020507" pitchFamily="18" charset="2"/>
                <a:hlinkClick r:id="rId3" action="ppaction://hlinksldjump"/>
              </a:rPr>
              <a:t> conclusion</a:t>
            </a:r>
            <a:endParaRPr lang="en-US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Loss Monitors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125413" y="1092651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96850" y="789439"/>
            <a:ext cx="8632825" cy="1376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When energetic beam particles penetrates matter, secondary particles are emitted: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this can be e</a:t>
            </a:r>
            <a:r>
              <a:rPr lang="en-US" altLang="de-D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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, protons, neutrons, excited nuclei, fragmented nuclei...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Spontaneous radiation and permanent activation is produced.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Large variety of Beam Loss Monitors (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BLM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) depending on the application.</a:t>
            </a:r>
          </a:p>
        </p:txBody>
      </p:sp>
      <p:sp>
        <p:nvSpPr>
          <p:cNvPr id="217094" name="Rectangle 6"/>
          <p:cNvSpPr>
            <a:spLocks noChangeArrowheads="1"/>
          </p:cNvSpPr>
          <p:nvPr/>
        </p:nvSpPr>
        <p:spPr bwMode="auto">
          <a:xfrm>
            <a:off x="66674" y="2220977"/>
            <a:ext cx="8893175" cy="2477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600"/>
              </a:spcBef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Protection: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Sensitive devices e.g. super-conducting magnets to prevent quenching 		      (energy absorption by electronic stopping)</a:t>
            </a:r>
          </a:p>
          <a:p>
            <a:pPr algn="l">
              <a:spcBef>
                <a:spcPts val="6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	      </a:t>
            </a: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interlock signal for fast beam abortion.</a:t>
            </a:r>
            <a:endParaRPr lang="en-US" altLang="de-DE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ts val="600"/>
              </a:spcBef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Alignment of the beam to prevent for activation</a:t>
            </a:r>
          </a:p>
          <a:p>
            <a:pPr algn="l">
              <a:lnSpc>
                <a:spcPct val="80000"/>
              </a:lnSpc>
              <a:spcBef>
                <a:spcPts val="600"/>
              </a:spcBef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                  </a:t>
            </a: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optimal transmission to the target.</a:t>
            </a:r>
          </a:p>
          <a:p>
            <a:pPr algn="l">
              <a:spcBef>
                <a:spcPts val="600"/>
              </a:spcBef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Accelerator physics:</a:t>
            </a:r>
          </a:p>
          <a:p>
            <a:pPr algn="l">
              <a:spcBef>
                <a:spcPts val="600"/>
              </a:spcBef>
            </a:pP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sensitive detectors for accelerator development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7095" name="Rectangle 7"/>
          <p:cNvSpPr>
            <a:spLocks noChangeArrowheads="1"/>
          </p:cNvSpPr>
          <p:nvPr/>
        </p:nvSpPr>
        <p:spPr bwMode="auto">
          <a:xfrm>
            <a:off x="125413" y="4937576"/>
            <a:ext cx="8369300" cy="1117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Several loss monitors are used for various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secondaries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Different  count rate &amp; time resolution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Some applications for usage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100" y="3644997"/>
            <a:ext cx="3554187" cy="2585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4" grpId="0"/>
      <p:bldP spid="21709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 concerning Usage of BLMs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44386" y="971074"/>
            <a:ext cx="6726435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7.4: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Which answer is </a:t>
            </a: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wrong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? Beam loss monitors are used … 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to prevent for unnecessary activation 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as a system to restrict people access outside of the accelerator shielding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for quench protection for super-conducting components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for beam alignment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2A74B64C-EE59-4997-BF67-90A60A61F641}"/>
              </a:ext>
            </a:extLst>
          </p:cNvPr>
          <p:cNvGrpSpPr/>
          <p:nvPr/>
        </p:nvGrpSpPr>
        <p:grpSpPr>
          <a:xfrm>
            <a:off x="6962582" y="4223959"/>
            <a:ext cx="1969078" cy="2271741"/>
            <a:chOff x="7055179" y="3633650"/>
            <a:chExt cx="1969078" cy="2271741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C97B29A8-2477-4BDD-87FA-D1D94DC027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77734" y="3633650"/>
              <a:ext cx="1531937" cy="1531937"/>
            </a:xfrm>
            <a:prstGeom prst="rect">
              <a:avLst/>
            </a:prstGeom>
          </p:spPr>
        </p:pic>
        <p:sp>
          <p:nvSpPr>
            <p:cNvPr id="12" name="TextBox 7">
              <a:extLst>
                <a:ext uri="{FF2B5EF4-FFF2-40B4-BE49-F238E27FC236}">
                  <a16:creationId xmlns:a16="http://schemas.microsoft.com/office/drawing/2014/main" id="{A5857B79-5FAC-4B2E-B92B-A664FF60CA13}"/>
                </a:ext>
              </a:extLst>
            </p:cNvPr>
            <p:cNvSpPr txBox="1"/>
            <p:nvPr/>
          </p:nvSpPr>
          <p:spPr>
            <a:xfrm>
              <a:off x="7055179" y="5207764"/>
              <a:ext cx="1969078" cy="69762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  <a:hlinkClick r:id="rId4"/>
                </a:rPr>
                <a:t>www.menti.com</a:t>
              </a:r>
              <a:endParaRPr lang="en-GB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>
                <a:spcBef>
                  <a:spcPts val="400"/>
                </a:spcBef>
              </a:pPr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</a:rPr>
                <a:t>code: </a:t>
              </a:r>
              <a:r>
                <a:rPr lang="en-GB" sz="1800" dirty="0">
                  <a:latin typeface="+mj-lt"/>
                </a:rPr>
                <a:t>1208 6026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2348865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Summary Beam Loss Monitors</a:t>
            </a:r>
          </a:p>
        </p:txBody>
      </p:sp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125413" y="1005567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179512" y="715278"/>
            <a:ext cx="8097837" cy="138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of the lost fraction of the beam:</a:t>
            </a:r>
            <a:endParaRPr lang="en-US" altLang="de-DE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detection of secondary products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sensitive particle detectors are used outside the vacuum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cheap installations used at many locations</a:t>
            </a:r>
          </a:p>
        </p:txBody>
      </p:sp>
      <p:sp>
        <p:nvSpPr>
          <p:cNvPr id="303109" name="Rectangle 5"/>
          <p:cNvSpPr>
            <a:spLocks noChangeArrowheads="1"/>
          </p:cNvSpPr>
          <p:nvPr/>
        </p:nvSpPr>
        <p:spPr bwMode="auto">
          <a:xfrm>
            <a:off x="125413" y="2875518"/>
            <a:ext cx="9018587" cy="306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Depending on the application different types are used:</a:t>
            </a:r>
          </a:p>
          <a:p>
            <a:pPr algn="l">
              <a:spcBef>
                <a:spcPts val="200"/>
              </a:spcBef>
            </a:pP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Frequently used: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Scintillators: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very sensitive, fast response, largest dynamics, not radiation hard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PIN diode: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insensitive, fast response, not radiation hard, cheap 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IC: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medium sensitive, slow response, radiation hard, cheap, absolute measurement of dose</a:t>
            </a:r>
          </a:p>
          <a:p>
            <a:pPr algn="l">
              <a:lnSpc>
                <a:spcPct val="70000"/>
              </a:lnSpc>
            </a:pPr>
            <a:r>
              <a:rPr lang="en-US" altLang="de-DE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Used for special application: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Electron Multiplier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: medium sensitive, fast response, radiation hard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BF</a:t>
            </a:r>
            <a:r>
              <a:rPr lang="en-US" altLang="de-DE" sz="22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tube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: only neutrons, slow response, radiation hard, expensive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Optical fibers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: insensitive, very slow, radiation hard, very high spatial resolution. </a:t>
            </a:r>
          </a:p>
        </p:txBody>
      </p:sp>
      <p:sp>
        <p:nvSpPr>
          <p:cNvPr id="303110" name="Rectangle 6"/>
          <p:cNvSpPr>
            <a:spLocks noChangeArrowheads="1"/>
          </p:cNvSpPr>
          <p:nvPr/>
        </p:nvSpPr>
        <p:spPr bwMode="auto">
          <a:xfrm>
            <a:off x="179512" y="2083430"/>
            <a:ext cx="6829690" cy="704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Used as interlock in all high current machines for protection.</a:t>
            </a:r>
          </a:p>
          <a:p>
            <a:pPr algn="l">
              <a:lnSpc>
                <a:spcPct val="60000"/>
              </a:lnSpc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Additionally used for sensitive ‘loss studies’.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109" grpId="0"/>
      <p:bldP spid="3031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25412" y="1092652"/>
            <a:ext cx="9023941" cy="1880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50658" y="2726533"/>
            <a:ext cx="885979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2953662517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FC11A7DB-75DF-493E-BC9F-A03E42F502BA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23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36868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 Current Measurement: Particle Detectors</a:t>
            </a:r>
          </a:p>
        </p:txBody>
      </p:sp>
      <p:sp>
        <p:nvSpPr>
          <p:cNvPr id="36869" name="Rectangle 4"/>
          <p:cNvSpPr>
            <a:spLocks noChangeArrowheads="1"/>
          </p:cNvSpPr>
          <p:nvPr/>
        </p:nvSpPr>
        <p:spPr bwMode="auto">
          <a:xfrm>
            <a:off x="25400" y="782864"/>
            <a:ext cx="9118600" cy="193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Electronic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solid state amplifier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have finite noise contribution</a:t>
            </a:r>
          </a:p>
          <a:p>
            <a:pPr algn="l"/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Theoretical limit:</a:t>
            </a:r>
            <a:r>
              <a:rPr lang="en-US" altLang="de-DE" sz="20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spcBef>
                <a:spcPts val="400"/>
              </a:spcBef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Signal-to-Noise ratio limits the minimal detectable current</a:t>
            </a:r>
          </a:p>
          <a:p>
            <a:pPr algn="l">
              <a:spcBef>
                <a:spcPts val="400"/>
              </a:spcBef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Idea: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Amplification of single particles with photo-multiplier, sec. e</a:t>
            </a:r>
            <a:r>
              <a:rPr lang="en-US" altLang="de-DE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multiplier or MCPs</a:t>
            </a:r>
          </a:p>
          <a:p>
            <a:pPr algn="l">
              <a:spcBef>
                <a:spcPts val="400"/>
              </a:spcBef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        and particle counting typically up to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altLang="de-DE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1/s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6870" name="Object 5"/>
          <p:cNvGraphicFramePr>
            <a:graphicFrameLocks noChangeAspect="1"/>
          </p:cNvGraphicFramePr>
          <p:nvPr/>
        </p:nvGraphicFramePr>
        <p:xfrm>
          <a:off x="2020888" y="1176564"/>
          <a:ext cx="2660650" cy="51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5" name="Equation" r:id="rId4" imgW="1371600" imgH="266700" progId="Equation.3">
                  <p:embed/>
                </p:oleObj>
              </mc:Choice>
              <mc:Fallback>
                <p:oleObj name="Equation" r:id="rId4" imgW="1371600" imgH="266700" progId="Equation.3">
                  <p:embed/>
                  <p:pic>
                    <p:nvPicPr>
                      <p:cNvPr id="3687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0888" y="1176564"/>
                        <a:ext cx="2660650" cy="515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2082" name="Text Box 66"/>
          <p:cNvSpPr txBox="1">
            <a:spLocks noChangeArrowheads="1"/>
          </p:cNvSpPr>
          <p:nvPr/>
        </p:nvSpPr>
        <p:spPr bwMode="auto">
          <a:xfrm>
            <a:off x="120650" y="2586264"/>
            <a:ext cx="6700838" cy="342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Scheme of a photo-multiplier: </a:t>
            </a:r>
          </a:p>
          <a:p>
            <a:pPr algn="l">
              <a:buFont typeface="Wingdings" pitchFamily="2" charset="2"/>
              <a:buChar char="Ø"/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Photon hits photo cathode</a:t>
            </a:r>
          </a:p>
          <a:p>
            <a:pPr algn="l">
              <a:buFont typeface="Wingdings" pitchFamily="2" charset="2"/>
              <a:buChar char="Ø"/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Secondary electrons are </a:t>
            </a:r>
          </a:p>
          <a:p>
            <a:pPr algn="l"/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   acc. to next dynode  </a:t>
            </a:r>
            <a:r>
              <a:rPr lang="en-US" altLang="de-DE" sz="2000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</a:t>
            </a:r>
            <a:r>
              <a:rPr lang="en-US" altLang="de-DE" sz="2000" b="1" i="1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 100 V </a:t>
            </a:r>
          </a:p>
          <a:p>
            <a:pPr algn="l">
              <a:buFont typeface="Wingdings" pitchFamily="2" charset="2"/>
              <a:buChar char="Ø"/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Typ. 10 dynodes  10</a:t>
            </a:r>
            <a:r>
              <a:rPr lang="en-US" altLang="de-DE" sz="2400" baseline="30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6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fold amplification</a:t>
            </a:r>
          </a:p>
          <a:p>
            <a:pPr algn="l"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Advantage: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no thermal noise </a:t>
            </a:r>
          </a:p>
          <a:p>
            <a:pPr algn="l">
              <a:spcBef>
                <a:spcPts val="400"/>
              </a:spcBef>
              <a:buFont typeface="Wingdings" pitchFamily="2" charset="2"/>
              <a:buNone/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due to electro static acceleration</a:t>
            </a:r>
          </a:p>
          <a:p>
            <a:pPr algn="l">
              <a:spcBef>
                <a:spcPts val="400"/>
              </a:spcBef>
              <a:buFont typeface="Wingdings" pitchFamily="2" charset="2"/>
              <a:buNone/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Typical 1 V signal output</a:t>
            </a:r>
            <a:endParaRPr lang="en-US" altLang="de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3620816" y="2513944"/>
            <a:ext cx="5584407" cy="2080235"/>
            <a:chOff x="3620816" y="2677230"/>
            <a:chExt cx="5584407" cy="2080235"/>
          </a:xfrm>
        </p:grpSpPr>
        <p:sp>
          <p:nvSpPr>
            <p:cNvPr id="2" name="Abgerundetes Rechteck 1"/>
            <p:cNvSpPr/>
            <p:nvPr/>
          </p:nvSpPr>
          <p:spPr bwMode="auto">
            <a:xfrm>
              <a:off x="4644008" y="3384154"/>
              <a:ext cx="3210640" cy="1052958"/>
            </a:xfrm>
            <a:prstGeom prst="roundRect">
              <a:avLst/>
            </a:prstGeom>
            <a:solidFill>
              <a:srgbClr val="00B0F0">
                <a:alpha val="5000"/>
              </a:srgbClr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6875" name="Line 8"/>
            <p:cNvSpPr>
              <a:spLocks noChangeShapeType="1"/>
            </p:cNvSpPr>
            <p:nvPr/>
          </p:nvSpPr>
          <p:spPr bwMode="auto">
            <a:xfrm flipV="1">
              <a:off x="3779912" y="3789040"/>
              <a:ext cx="1014333" cy="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36876" name="Freeform 9"/>
            <p:cNvSpPr>
              <a:spLocks/>
            </p:cNvSpPr>
            <p:nvPr/>
          </p:nvSpPr>
          <p:spPr bwMode="auto">
            <a:xfrm rot="13112878">
              <a:off x="5219869" y="3511063"/>
              <a:ext cx="671816" cy="236118"/>
            </a:xfrm>
            <a:custGeom>
              <a:avLst/>
              <a:gdLst>
                <a:gd name="T0" fmla="*/ 0 w 360"/>
                <a:gd name="T1" fmla="*/ 0 h 103"/>
                <a:gd name="T2" fmla="*/ 2147483647 w 360"/>
                <a:gd name="T3" fmla="*/ 2147483647 h 103"/>
                <a:gd name="T4" fmla="*/ 2147483647 w 360"/>
                <a:gd name="T5" fmla="*/ 2147483647 h 10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60" h="103">
                  <a:moveTo>
                    <a:pt x="0" y="0"/>
                  </a:moveTo>
                  <a:cubicBezTo>
                    <a:pt x="29" y="17"/>
                    <a:pt x="116" y="97"/>
                    <a:pt x="176" y="100"/>
                  </a:cubicBezTo>
                  <a:cubicBezTo>
                    <a:pt x="236" y="103"/>
                    <a:pt x="322" y="33"/>
                    <a:pt x="360" y="16"/>
                  </a:cubicBezTo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77" name="Freeform 10"/>
            <p:cNvSpPr>
              <a:spLocks/>
            </p:cNvSpPr>
            <p:nvPr/>
          </p:nvSpPr>
          <p:spPr bwMode="auto">
            <a:xfrm rot="711180">
              <a:off x="5335700" y="4142641"/>
              <a:ext cx="671816" cy="236118"/>
            </a:xfrm>
            <a:custGeom>
              <a:avLst/>
              <a:gdLst>
                <a:gd name="T0" fmla="*/ 0 w 360"/>
                <a:gd name="T1" fmla="*/ 0 h 103"/>
                <a:gd name="T2" fmla="*/ 2147483647 w 360"/>
                <a:gd name="T3" fmla="*/ 2147483647 h 103"/>
                <a:gd name="T4" fmla="*/ 2147483647 w 360"/>
                <a:gd name="T5" fmla="*/ 2147483647 h 10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60" h="103">
                  <a:moveTo>
                    <a:pt x="0" y="0"/>
                  </a:moveTo>
                  <a:cubicBezTo>
                    <a:pt x="29" y="17"/>
                    <a:pt x="116" y="97"/>
                    <a:pt x="176" y="100"/>
                  </a:cubicBezTo>
                  <a:cubicBezTo>
                    <a:pt x="236" y="103"/>
                    <a:pt x="322" y="33"/>
                    <a:pt x="360" y="16"/>
                  </a:cubicBezTo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78" name="Freeform 11"/>
            <p:cNvSpPr>
              <a:spLocks/>
            </p:cNvSpPr>
            <p:nvPr/>
          </p:nvSpPr>
          <p:spPr bwMode="auto">
            <a:xfrm rot="10800000">
              <a:off x="5903268" y="3597977"/>
              <a:ext cx="671816" cy="236118"/>
            </a:xfrm>
            <a:custGeom>
              <a:avLst/>
              <a:gdLst>
                <a:gd name="T0" fmla="*/ 0 w 360"/>
                <a:gd name="T1" fmla="*/ 0 h 103"/>
                <a:gd name="T2" fmla="*/ 2147483647 w 360"/>
                <a:gd name="T3" fmla="*/ 2147483647 h 103"/>
                <a:gd name="T4" fmla="*/ 2147483647 w 360"/>
                <a:gd name="T5" fmla="*/ 2147483647 h 10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60" h="103">
                  <a:moveTo>
                    <a:pt x="0" y="0"/>
                  </a:moveTo>
                  <a:cubicBezTo>
                    <a:pt x="29" y="17"/>
                    <a:pt x="116" y="97"/>
                    <a:pt x="176" y="100"/>
                  </a:cubicBezTo>
                  <a:cubicBezTo>
                    <a:pt x="236" y="103"/>
                    <a:pt x="322" y="33"/>
                    <a:pt x="360" y="16"/>
                  </a:cubicBezTo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79" name="Freeform 12"/>
            <p:cNvSpPr>
              <a:spLocks/>
            </p:cNvSpPr>
            <p:nvPr/>
          </p:nvSpPr>
          <p:spPr bwMode="auto">
            <a:xfrm rot="10800000">
              <a:off x="6795161" y="3586389"/>
              <a:ext cx="671816" cy="236118"/>
            </a:xfrm>
            <a:custGeom>
              <a:avLst/>
              <a:gdLst>
                <a:gd name="T0" fmla="*/ 0 w 360"/>
                <a:gd name="T1" fmla="*/ 0 h 103"/>
                <a:gd name="T2" fmla="*/ 2147483647 w 360"/>
                <a:gd name="T3" fmla="*/ 2147483647 h 103"/>
                <a:gd name="T4" fmla="*/ 2147483647 w 360"/>
                <a:gd name="T5" fmla="*/ 2147483647 h 10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60" h="103">
                  <a:moveTo>
                    <a:pt x="0" y="0"/>
                  </a:moveTo>
                  <a:cubicBezTo>
                    <a:pt x="29" y="17"/>
                    <a:pt x="116" y="97"/>
                    <a:pt x="176" y="100"/>
                  </a:cubicBezTo>
                  <a:cubicBezTo>
                    <a:pt x="236" y="103"/>
                    <a:pt x="322" y="33"/>
                    <a:pt x="360" y="16"/>
                  </a:cubicBezTo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80" name="Freeform 13"/>
            <p:cNvSpPr>
              <a:spLocks/>
            </p:cNvSpPr>
            <p:nvPr/>
          </p:nvSpPr>
          <p:spPr bwMode="auto">
            <a:xfrm>
              <a:off x="6221801" y="4160024"/>
              <a:ext cx="671816" cy="236118"/>
            </a:xfrm>
            <a:custGeom>
              <a:avLst/>
              <a:gdLst>
                <a:gd name="T0" fmla="*/ 0 w 360"/>
                <a:gd name="T1" fmla="*/ 0 h 103"/>
                <a:gd name="T2" fmla="*/ 2147483647 w 360"/>
                <a:gd name="T3" fmla="*/ 2147483647 h 103"/>
                <a:gd name="T4" fmla="*/ 2147483647 w 360"/>
                <a:gd name="T5" fmla="*/ 2147483647 h 10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60" h="103">
                  <a:moveTo>
                    <a:pt x="0" y="0"/>
                  </a:moveTo>
                  <a:cubicBezTo>
                    <a:pt x="29" y="17"/>
                    <a:pt x="116" y="97"/>
                    <a:pt x="176" y="100"/>
                  </a:cubicBezTo>
                  <a:cubicBezTo>
                    <a:pt x="236" y="103"/>
                    <a:pt x="322" y="33"/>
                    <a:pt x="360" y="16"/>
                  </a:cubicBezTo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81" name="Freeform 14"/>
            <p:cNvSpPr>
              <a:spLocks/>
            </p:cNvSpPr>
            <p:nvPr/>
          </p:nvSpPr>
          <p:spPr bwMode="auto">
            <a:xfrm>
              <a:off x="7154235" y="4154229"/>
              <a:ext cx="671816" cy="236118"/>
            </a:xfrm>
            <a:custGeom>
              <a:avLst/>
              <a:gdLst>
                <a:gd name="T0" fmla="*/ 0 w 360"/>
                <a:gd name="T1" fmla="*/ 0 h 103"/>
                <a:gd name="T2" fmla="*/ 2147483647 w 360"/>
                <a:gd name="T3" fmla="*/ 2147483647 h 103"/>
                <a:gd name="T4" fmla="*/ 2147483647 w 360"/>
                <a:gd name="T5" fmla="*/ 2147483647 h 10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60" h="103">
                  <a:moveTo>
                    <a:pt x="0" y="0"/>
                  </a:moveTo>
                  <a:cubicBezTo>
                    <a:pt x="29" y="17"/>
                    <a:pt x="116" y="97"/>
                    <a:pt x="176" y="100"/>
                  </a:cubicBezTo>
                  <a:cubicBezTo>
                    <a:pt x="236" y="103"/>
                    <a:pt x="322" y="33"/>
                    <a:pt x="360" y="16"/>
                  </a:cubicBezTo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82" name="Line 15"/>
            <p:cNvSpPr>
              <a:spLocks noChangeShapeType="1"/>
            </p:cNvSpPr>
            <p:nvPr/>
          </p:nvSpPr>
          <p:spPr bwMode="auto">
            <a:xfrm>
              <a:off x="5602109" y="3528446"/>
              <a:ext cx="5792" cy="811201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83" name="Line 16"/>
            <p:cNvSpPr>
              <a:spLocks noChangeShapeType="1"/>
            </p:cNvSpPr>
            <p:nvPr/>
          </p:nvSpPr>
          <p:spPr bwMode="auto">
            <a:xfrm flipH="1">
              <a:off x="5619484" y="3673303"/>
              <a:ext cx="451738" cy="672138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84" name="Line 17"/>
            <p:cNvSpPr>
              <a:spLocks noChangeShapeType="1"/>
            </p:cNvSpPr>
            <p:nvPr/>
          </p:nvSpPr>
          <p:spPr bwMode="auto">
            <a:xfrm flipH="1">
              <a:off x="5607901" y="3679098"/>
              <a:ext cx="799229" cy="66054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85" name="Line 18"/>
            <p:cNvSpPr>
              <a:spLocks noChangeShapeType="1"/>
            </p:cNvSpPr>
            <p:nvPr/>
          </p:nvSpPr>
          <p:spPr bwMode="auto">
            <a:xfrm>
              <a:off x="6071222" y="3667509"/>
              <a:ext cx="399614" cy="689521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86" name="Line 19"/>
            <p:cNvSpPr>
              <a:spLocks noChangeShapeType="1"/>
            </p:cNvSpPr>
            <p:nvPr/>
          </p:nvSpPr>
          <p:spPr bwMode="auto">
            <a:xfrm>
              <a:off x="6088596" y="3667509"/>
              <a:ext cx="474904" cy="695315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87" name="Line 20"/>
            <p:cNvSpPr>
              <a:spLocks noChangeShapeType="1"/>
            </p:cNvSpPr>
            <p:nvPr/>
          </p:nvSpPr>
          <p:spPr bwMode="auto">
            <a:xfrm>
              <a:off x="6401338" y="3667509"/>
              <a:ext cx="214286" cy="706903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88" name="Line 21"/>
            <p:cNvSpPr>
              <a:spLocks noChangeShapeType="1"/>
            </p:cNvSpPr>
            <p:nvPr/>
          </p:nvSpPr>
          <p:spPr bwMode="auto">
            <a:xfrm>
              <a:off x="6401338" y="3690686"/>
              <a:ext cx="289576" cy="6199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89" name="Line 22"/>
            <p:cNvSpPr>
              <a:spLocks noChangeShapeType="1"/>
            </p:cNvSpPr>
            <p:nvPr/>
          </p:nvSpPr>
          <p:spPr bwMode="auto">
            <a:xfrm flipH="1">
              <a:off x="6465045" y="3638537"/>
              <a:ext cx="532819" cy="689521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90" name="Line 23"/>
            <p:cNvSpPr>
              <a:spLocks noChangeShapeType="1"/>
            </p:cNvSpPr>
            <p:nvPr/>
          </p:nvSpPr>
          <p:spPr bwMode="auto">
            <a:xfrm flipH="1">
              <a:off x="6441879" y="3650126"/>
              <a:ext cx="584943" cy="683726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91" name="Line 24"/>
            <p:cNvSpPr>
              <a:spLocks noChangeShapeType="1"/>
            </p:cNvSpPr>
            <p:nvPr/>
          </p:nvSpPr>
          <p:spPr bwMode="auto">
            <a:xfrm flipH="1">
              <a:off x="6540334" y="3621155"/>
              <a:ext cx="538611" cy="764846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92" name="Line 25"/>
            <p:cNvSpPr>
              <a:spLocks noChangeShapeType="1"/>
            </p:cNvSpPr>
            <p:nvPr/>
          </p:nvSpPr>
          <p:spPr bwMode="auto">
            <a:xfrm flipH="1">
              <a:off x="6551917" y="3597977"/>
              <a:ext cx="584943" cy="764846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93" name="Line 26"/>
            <p:cNvSpPr>
              <a:spLocks noChangeShapeType="1"/>
            </p:cNvSpPr>
            <p:nvPr/>
          </p:nvSpPr>
          <p:spPr bwMode="auto">
            <a:xfrm flipH="1">
              <a:off x="6609832" y="3626949"/>
              <a:ext cx="555985" cy="7416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94" name="Line 27"/>
            <p:cNvSpPr>
              <a:spLocks noChangeShapeType="1"/>
            </p:cNvSpPr>
            <p:nvPr/>
          </p:nvSpPr>
          <p:spPr bwMode="auto">
            <a:xfrm flipH="1">
              <a:off x="6656165" y="3626949"/>
              <a:ext cx="561777" cy="706903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95" name="Line 28"/>
            <p:cNvSpPr>
              <a:spLocks noChangeShapeType="1"/>
            </p:cNvSpPr>
            <p:nvPr/>
          </p:nvSpPr>
          <p:spPr bwMode="auto">
            <a:xfrm flipH="1">
              <a:off x="6656165" y="3632743"/>
              <a:ext cx="596526" cy="706903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96" name="Line 29"/>
            <p:cNvSpPr>
              <a:spLocks noChangeShapeType="1"/>
            </p:cNvSpPr>
            <p:nvPr/>
          </p:nvSpPr>
          <p:spPr bwMode="auto">
            <a:xfrm flipH="1" flipV="1">
              <a:off x="6992072" y="3650126"/>
              <a:ext cx="451738" cy="70110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97" name="Line 30"/>
            <p:cNvSpPr>
              <a:spLocks noChangeShapeType="1"/>
            </p:cNvSpPr>
            <p:nvPr/>
          </p:nvSpPr>
          <p:spPr bwMode="auto">
            <a:xfrm flipH="1" flipV="1">
              <a:off x="7009447" y="3632743"/>
              <a:ext cx="492279" cy="759052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98" name="Line 31"/>
            <p:cNvSpPr>
              <a:spLocks noChangeShapeType="1"/>
            </p:cNvSpPr>
            <p:nvPr/>
          </p:nvSpPr>
          <p:spPr bwMode="auto">
            <a:xfrm flipH="1" flipV="1">
              <a:off x="7038404" y="3621155"/>
              <a:ext cx="492279" cy="730081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899" name="Line 32"/>
            <p:cNvSpPr>
              <a:spLocks noChangeShapeType="1"/>
            </p:cNvSpPr>
            <p:nvPr/>
          </p:nvSpPr>
          <p:spPr bwMode="auto">
            <a:xfrm flipH="1" flipV="1">
              <a:off x="7061571" y="3609566"/>
              <a:ext cx="503862" cy="730081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00" name="Line 33"/>
            <p:cNvSpPr>
              <a:spLocks noChangeShapeType="1"/>
            </p:cNvSpPr>
            <p:nvPr/>
          </p:nvSpPr>
          <p:spPr bwMode="auto">
            <a:xfrm flipH="1" flipV="1">
              <a:off x="7084737" y="3603772"/>
              <a:ext cx="532819" cy="718492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01" name="Line 34"/>
            <p:cNvSpPr>
              <a:spLocks noChangeShapeType="1"/>
            </p:cNvSpPr>
            <p:nvPr/>
          </p:nvSpPr>
          <p:spPr bwMode="auto">
            <a:xfrm flipH="1" flipV="1">
              <a:off x="7125277" y="3603772"/>
              <a:ext cx="509653" cy="695315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02" name="Line 35"/>
            <p:cNvSpPr>
              <a:spLocks noChangeShapeType="1"/>
            </p:cNvSpPr>
            <p:nvPr/>
          </p:nvSpPr>
          <p:spPr bwMode="auto">
            <a:xfrm flipH="1" flipV="1">
              <a:off x="7160026" y="3603772"/>
              <a:ext cx="509653" cy="677932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03" name="Line 36"/>
            <p:cNvSpPr>
              <a:spLocks noChangeShapeType="1"/>
            </p:cNvSpPr>
            <p:nvPr/>
          </p:nvSpPr>
          <p:spPr bwMode="auto">
            <a:xfrm flipH="1" flipV="1">
              <a:off x="7206358" y="3597977"/>
              <a:ext cx="492279" cy="654755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04" name="Line 37"/>
            <p:cNvSpPr>
              <a:spLocks noChangeShapeType="1"/>
            </p:cNvSpPr>
            <p:nvPr/>
          </p:nvSpPr>
          <p:spPr bwMode="auto">
            <a:xfrm>
              <a:off x="7513309" y="4391795"/>
              <a:ext cx="1623072" cy="13038"/>
            </a:xfrm>
            <a:prstGeom prst="line">
              <a:avLst/>
            </a:prstGeom>
            <a:noFill/>
            <a:ln w="31750">
              <a:solidFill>
                <a:srgbClr val="CC00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05" name="Text Box 38"/>
            <p:cNvSpPr txBox="1">
              <a:spLocks noChangeArrowheads="1"/>
            </p:cNvSpPr>
            <p:nvPr/>
          </p:nvSpPr>
          <p:spPr bwMode="auto">
            <a:xfrm>
              <a:off x="3620816" y="3429000"/>
              <a:ext cx="1081566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0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photon</a:t>
              </a:r>
            </a:p>
          </p:txBody>
        </p:sp>
        <p:sp>
          <p:nvSpPr>
            <p:cNvPr id="36906" name="Text Box 39"/>
            <p:cNvSpPr txBox="1">
              <a:spLocks noChangeArrowheads="1"/>
            </p:cNvSpPr>
            <p:nvPr/>
          </p:nvSpPr>
          <p:spPr bwMode="auto">
            <a:xfrm>
              <a:off x="6204427" y="3068960"/>
              <a:ext cx="108011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>
                  <a:latin typeface="Calibri" panose="020F0502020204030204" pitchFamily="34" charset="0"/>
                  <a:cs typeface="Calibri" panose="020F0502020204030204" pitchFamily="34" charset="0"/>
                </a:rPr>
                <a:t>dynodes</a:t>
              </a:r>
            </a:p>
          </p:txBody>
        </p:sp>
        <p:sp>
          <p:nvSpPr>
            <p:cNvPr id="36907" name="Text Box 40"/>
            <p:cNvSpPr txBox="1">
              <a:spLocks noChangeArrowheads="1"/>
            </p:cNvSpPr>
            <p:nvPr/>
          </p:nvSpPr>
          <p:spPr bwMode="auto">
            <a:xfrm>
              <a:off x="4773401" y="3726946"/>
              <a:ext cx="117278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electron</a:t>
              </a:r>
            </a:p>
          </p:txBody>
        </p:sp>
        <p:sp>
          <p:nvSpPr>
            <p:cNvPr id="36908" name="Line 41"/>
            <p:cNvSpPr>
              <a:spLocks noChangeShapeType="1"/>
            </p:cNvSpPr>
            <p:nvPr/>
          </p:nvSpPr>
          <p:spPr bwMode="auto">
            <a:xfrm flipV="1">
              <a:off x="5489175" y="3083735"/>
              <a:ext cx="2896" cy="395461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09" name="Rectangle 42"/>
            <p:cNvSpPr>
              <a:spLocks noChangeArrowheads="1"/>
            </p:cNvSpPr>
            <p:nvPr/>
          </p:nvSpPr>
          <p:spPr bwMode="auto">
            <a:xfrm>
              <a:off x="5609348" y="3033034"/>
              <a:ext cx="456082" cy="121680"/>
            </a:xfrm>
            <a:prstGeom prst="rect">
              <a:avLst/>
            </a:prstGeom>
            <a:noFill/>
            <a:ln w="31750" algn="ctr">
              <a:solidFill>
                <a:srgbClr val="CC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910" name="Line 43"/>
            <p:cNvSpPr>
              <a:spLocks noChangeShapeType="1"/>
            </p:cNvSpPr>
            <p:nvPr/>
          </p:nvSpPr>
          <p:spPr bwMode="auto">
            <a:xfrm flipV="1">
              <a:off x="6237727" y="3098220"/>
              <a:ext cx="7240" cy="491067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11" name="Line 44"/>
            <p:cNvSpPr>
              <a:spLocks noChangeShapeType="1"/>
            </p:cNvSpPr>
            <p:nvPr/>
          </p:nvSpPr>
          <p:spPr bwMode="auto">
            <a:xfrm flipV="1">
              <a:off x="5500758" y="3086632"/>
              <a:ext cx="94113" cy="0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12" name="Line 45"/>
            <p:cNvSpPr>
              <a:spLocks noChangeShapeType="1"/>
            </p:cNvSpPr>
            <p:nvPr/>
          </p:nvSpPr>
          <p:spPr bwMode="auto">
            <a:xfrm flipH="1" flipV="1">
              <a:off x="8020066" y="3070697"/>
              <a:ext cx="14479" cy="1199418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13" name="Line 46"/>
            <p:cNvSpPr>
              <a:spLocks noChangeShapeType="1"/>
            </p:cNvSpPr>
            <p:nvPr/>
          </p:nvSpPr>
          <p:spPr bwMode="auto">
            <a:xfrm flipV="1">
              <a:off x="7128173" y="3072146"/>
              <a:ext cx="2896" cy="504103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14" name="Line 47"/>
            <p:cNvSpPr>
              <a:spLocks noChangeShapeType="1"/>
            </p:cNvSpPr>
            <p:nvPr/>
          </p:nvSpPr>
          <p:spPr bwMode="auto">
            <a:xfrm flipV="1">
              <a:off x="6079909" y="3092426"/>
              <a:ext cx="341699" cy="0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15" name="Line 48"/>
            <p:cNvSpPr>
              <a:spLocks noChangeShapeType="1"/>
            </p:cNvSpPr>
            <p:nvPr/>
          </p:nvSpPr>
          <p:spPr bwMode="auto">
            <a:xfrm flipV="1">
              <a:off x="6897960" y="3080837"/>
              <a:ext cx="441603" cy="0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16" name="Rectangle 49"/>
            <p:cNvSpPr>
              <a:spLocks noChangeArrowheads="1"/>
            </p:cNvSpPr>
            <p:nvPr/>
          </p:nvSpPr>
          <p:spPr bwMode="auto">
            <a:xfrm>
              <a:off x="6440430" y="3017100"/>
              <a:ext cx="456082" cy="121680"/>
            </a:xfrm>
            <a:prstGeom prst="rect">
              <a:avLst/>
            </a:prstGeom>
            <a:noFill/>
            <a:ln w="31750" algn="ctr">
              <a:solidFill>
                <a:srgbClr val="CC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917" name="Rectangle 50"/>
            <p:cNvSpPr>
              <a:spLocks noChangeArrowheads="1"/>
            </p:cNvSpPr>
            <p:nvPr/>
          </p:nvSpPr>
          <p:spPr bwMode="auto">
            <a:xfrm>
              <a:off x="7332323" y="3022895"/>
              <a:ext cx="456082" cy="121680"/>
            </a:xfrm>
            <a:prstGeom prst="rect">
              <a:avLst/>
            </a:prstGeom>
            <a:noFill/>
            <a:ln w="31750" algn="ctr">
              <a:solidFill>
                <a:srgbClr val="CC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919" name="Line 52"/>
            <p:cNvSpPr>
              <a:spLocks noChangeShapeType="1"/>
            </p:cNvSpPr>
            <p:nvPr/>
          </p:nvSpPr>
          <p:spPr bwMode="auto">
            <a:xfrm>
              <a:off x="7711667" y="4268667"/>
              <a:ext cx="354731" cy="4346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20" name="Line 53"/>
            <p:cNvSpPr>
              <a:spLocks noChangeShapeType="1"/>
            </p:cNvSpPr>
            <p:nvPr/>
          </p:nvSpPr>
          <p:spPr bwMode="auto">
            <a:xfrm>
              <a:off x="7781166" y="3077940"/>
              <a:ext cx="250483" cy="4346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21" name="Text Box 54"/>
            <p:cNvSpPr txBox="1">
              <a:spLocks noChangeArrowheads="1"/>
            </p:cNvSpPr>
            <p:nvPr/>
          </p:nvSpPr>
          <p:spPr bwMode="auto">
            <a:xfrm>
              <a:off x="5191391" y="2677230"/>
              <a:ext cx="334749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>
                  <a:solidFill>
                    <a:srgbClr val="CC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voltage divider with resistors </a:t>
              </a:r>
              <a:r>
                <a:rPr lang="en-US" altLang="de-DE" b="1" i="1" dirty="0">
                  <a:solidFill>
                    <a:srgbClr val="CC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</a:t>
              </a:r>
            </a:p>
          </p:txBody>
        </p:sp>
        <p:sp>
          <p:nvSpPr>
            <p:cNvPr id="36922" name="Text Box 55"/>
            <p:cNvSpPr txBox="1">
              <a:spLocks noChangeArrowheads="1"/>
            </p:cNvSpPr>
            <p:nvPr/>
          </p:nvSpPr>
          <p:spPr bwMode="auto">
            <a:xfrm>
              <a:off x="4094753" y="2922943"/>
              <a:ext cx="547298" cy="3346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>
                  <a:solidFill>
                    <a:srgbClr val="CC0000"/>
                  </a:solidFill>
                </a:rPr>
                <a:t>HV</a:t>
              </a:r>
            </a:p>
          </p:txBody>
        </p:sp>
        <p:sp>
          <p:nvSpPr>
            <p:cNvPr id="36923" name="Line 56"/>
            <p:cNvSpPr>
              <a:spLocks noChangeShapeType="1"/>
            </p:cNvSpPr>
            <p:nvPr/>
          </p:nvSpPr>
          <p:spPr bwMode="auto">
            <a:xfrm flipV="1">
              <a:off x="8038888" y="3083735"/>
              <a:ext cx="402510" cy="0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grpSp>
          <p:nvGrpSpPr>
            <p:cNvPr id="36924" name="Group 57"/>
            <p:cNvGrpSpPr>
              <a:grpSpLocks/>
            </p:cNvGrpSpPr>
            <p:nvPr/>
          </p:nvGrpSpPr>
          <p:grpSpPr bwMode="auto">
            <a:xfrm>
              <a:off x="8206842" y="3066352"/>
              <a:ext cx="441603" cy="518589"/>
              <a:chOff x="3627" y="2690"/>
              <a:chExt cx="305" cy="358"/>
            </a:xfrm>
          </p:grpSpPr>
          <p:sp>
            <p:nvSpPr>
              <p:cNvPr id="36935" name="Line 58"/>
              <p:cNvSpPr>
                <a:spLocks noChangeShapeType="1"/>
              </p:cNvSpPr>
              <p:nvPr/>
            </p:nvSpPr>
            <p:spPr bwMode="auto">
              <a:xfrm flipV="1">
                <a:off x="3627" y="2965"/>
                <a:ext cx="305" cy="0"/>
              </a:xfrm>
              <a:prstGeom prst="line">
                <a:avLst/>
              </a:prstGeom>
              <a:noFill/>
              <a:ln w="31750">
                <a:solidFill>
                  <a:srgbClr val="CC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6936" name="Line 59"/>
              <p:cNvSpPr>
                <a:spLocks noChangeShapeType="1"/>
              </p:cNvSpPr>
              <p:nvPr/>
            </p:nvSpPr>
            <p:spPr bwMode="auto">
              <a:xfrm flipV="1">
                <a:off x="3694" y="3008"/>
                <a:ext cx="170" cy="3"/>
              </a:xfrm>
              <a:prstGeom prst="line">
                <a:avLst/>
              </a:prstGeom>
              <a:noFill/>
              <a:ln w="31750">
                <a:solidFill>
                  <a:srgbClr val="CC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6937" name="Line 60"/>
              <p:cNvSpPr>
                <a:spLocks noChangeShapeType="1"/>
              </p:cNvSpPr>
              <p:nvPr/>
            </p:nvSpPr>
            <p:spPr bwMode="auto">
              <a:xfrm flipV="1">
                <a:off x="3743" y="3048"/>
                <a:ext cx="95" cy="0"/>
              </a:xfrm>
              <a:prstGeom prst="line">
                <a:avLst/>
              </a:prstGeom>
              <a:noFill/>
              <a:ln w="31750">
                <a:solidFill>
                  <a:srgbClr val="CC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6938" name="Line 61"/>
              <p:cNvSpPr>
                <a:spLocks noChangeShapeType="1"/>
              </p:cNvSpPr>
              <p:nvPr/>
            </p:nvSpPr>
            <p:spPr bwMode="auto">
              <a:xfrm flipH="1" flipV="1">
                <a:off x="3780" y="2690"/>
                <a:ext cx="4" cy="267"/>
              </a:xfrm>
              <a:prstGeom prst="line">
                <a:avLst/>
              </a:prstGeom>
              <a:noFill/>
              <a:ln w="31750">
                <a:solidFill>
                  <a:srgbClr val="CC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6925" name="Text Box 62"/>
            <p:cNvSpPr txBox="1">
              <a:spLocks noChangeArrowheads="1"/>
            </p:cNvSpPr>
            <p:nvPr/>
          </p:nvSpPr>
          <p:spPr bwMode="auto">
            <a:xfrm>
              <a:off x="8056747" y="3461572"/>
              <a:ext cx="1148476" cy="10156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2000" b="1" dirty="0">
                  <a:solidFill>
                    <a:srgbClr val="CC00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readout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2000" b="1" i="1" dirty="0">
                  <a:solidFill>
                    <a:srgbClr val="CC00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</a:t>
              </a:r>
              <a:r>
                <a:rPr lang="en-US" altLang="de-DE" sz="2000" b="1" dirty="0">
                  <a:solidFill>
                    <a:srgbClr val="CC00CC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1 V @50</a:t>
              </a:r>
              <a:endParaRPr lang="en-US" altLang="de-DE" sz="2000" b="1" dirty="0">
                <a:solidFill>
                  <a:srgbClr val="CC00CC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6926" name="Line 63"/>
            <p:cNvSpPr>
              <a:spLocks noChangeShapeType="1"/>
            </p:cNvSpPr>
            <p:nvPr/>
          </p:nvSpPr>
          <p:spPr bwMode="auto">
            <a:xfrm flipV="1">
              <a:off x="4576377" y="2911354"/>
              <a:ext cx="2896" cy="395461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27" name="Line 64"/>
            <p:cNvSpPr>
              <a:spLocks noChangeShapeType="1"/>
            </p:cNvSpPr>
            <p:nvPr/>
          </p:nvSpPr>
          <p:spPr bwMode="auto">
            <a:xfrm flipV="1">
              <a:off x="4668935" y="2973643"/>
              <a:ext cx="2896" cy="243360"/>
            </a:xfrm>
            <a:prstGeom prst="line">
              <a:avLst/>
            </a:prstGeom>
            <a:noFill/>
            <a:ln w="6350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28" name="Line 65"/>
            <p:cNvSpPr>
              <a:spLocks noChangeShapeType="1"/>
            </p:cNvSpPr>
            <p:nvPr/>
          </p:nvSpPr>
          <p:spPr bwMode="auto">
            <a:xfrm>
              <a:off x="5380583" y="3083735"/>
              <a:ext cx="141892" cy="4346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cxnSp>
          <p:nvCxnSpPr>
            <p:cNvPr id="36929" name="Gerade Verbindung 124"/>
            <p:cNvCxnSpPr>
              <a:cxnSpLocks noChangeShapeType="1"/>
            </p:cNvCxnSpPr>
            <p:nvPr/>
          </p:nvCxnSpPr>
          <p:spPr bwMode="auto">
            <a:xfrm>
              <a:off x="4792797" y="3447090"/>
              <a:ext cx="9592" cy="990022"/>
            </a:xfrm>
            <a:prstGeom prst="line">
              <a:avLst/>
            </a:prstGeom>
            <a:noFill/>
            <a:ln w="53975" algn="ctr">
              <a:solidFill>
                <a:srgbClr val="008000"/>
              </a:solidFill>
              <a:prstDash val="sys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930" name="Line 15"/>
            <p:cNvSpPr>
              <a:spLocks noChangeShapeType="1"/>
            </p:cNvSpPr>
            <p:nvPr/>
          </p:nvSpPr>
          <p:spPr bwMode="auto">
            <a:xfrm flipV="1">
              <a:off x="4802389" y="3538584"/>
              <a:ext cx="817095" cy="252558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36931" name="Rectangle 42"/>
            <p:cNvSpPr>
              <a:spLocks noChangeArrowheads="1"/>
            </p:cNvSpPr>
            <p:nvPr/>
          </p:nvSpPr>
          <p:spPr bwMode="auto">
            <a:xfrm>
              <a:off x="4904751" y="3004176"/>
              <a:ext cx="456082" cy="121680"/>
            </a:xfrm>
            <a:prstGeom prst="rect">
              <a:avLst/>
            </a:prstGeom>
            <a:noFill/>
            <a:ln w="31750" algn="ctr">
              <a:solidFill>
                <a:srgbClr val="CC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932" name="Line 41"/>
            <p:cNvSpPr>
              <a:spLocks noChangeShapeType="1"/>
            </p:cNvSpPr>
            <p:nvPr/>
          </p:nvSpPr>
          <p:spPr bwMode="auto">
            <a:xfrm flipV="1">
              <a:off x="4792797" y="3069882"/>
              <a:ext cx="2896" cy="395461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33" name="Line 65"/>
            <p:cNvSpPr>
              <a:spLocks noChangeShapeType="1"/>
            </p:cNvSpPr>
            <p:nvPr/>
          </p:nvSpPr>
          <p:spPr bwMode="auto">
            <a:xfrm flipV="1">
              <a:off x="4678392" y="3084610"/>
              <a:ext cx="247994" cy="5070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34" name="Text Box 40"/>
            <p:cNvSpPr txBox="1">
              <a:spLocks noChangeArrowheads="1"/>
            </p:cNvSpPr>
            <p:nvPr/>
          </p:nvSpPr>
          <p:spPr bwMode="auto">
            <a:xfrm>
              <a:off x="4184116" y="4388133"/>
              <a:ext cx="1756036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photo cathode</a:t>
              </a:r>
            </a:p>
          </p:txBody>
        </p:sp>
      </p:grpSp>
      <p:pic>
        <p:nvPicPr>
          <p:cNvPr id="36939" name="Picture 7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8" t="24083" r="17482" b="47974"/>
          <a:stretch>
            <a:fillRect/>
          </a:stretch>
        </p:blipFill>
        <p:spPr bwMode="auto">
          <a:xfrm>
            <a:off x="4584700" y="4877027"/>
            <a:ext cx="4143375" cy="131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74886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Text Box 4"/>
          <p:cNvSpPr txBox="1">
            <a:spLocks noChangeArrowheads="1"/>
          </p:cNvSpPr>
          <p:nvPr/>
        </p:nvSpPr>
        <p:spPr bwMode="auto">
          <a:xfrm>
            <a:off x="179512" y="742495"/>
            <a:ext cx="57606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Detection of neutrons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only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a ‘REM-counter’:</a:t>
            </a:r>
          </a:p>
        </p:txBody>
      </p:sp>
      <p:sp>
        <p:nvSpPr>
          <p:cNvPr id="11271" name="Rectangle 5"/>
          <p:cNvSpPr>
            <a:spLocks noChangeArrowheads="1"/>
          </p:cNvSpPr>
          <p:nvPr/>
        </p:nvSpPr>
        <p:spPr bwMode="auto">
          <a:xfrm>
            <a:off x="139700" y="3759208"/>
            <a:ext cx="8361363" cy="1551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Physical processes of signal generation:</a:t>
            </a:r>
          </a:p>
          <a:p>
            <a:pPr algn="l">
              <a:lnSpc>
                <a:spcPct val="70000"/>
              </a:lnSpc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1. Slow down of fast neutrons by elastic collisions with p</a:t>
            </a:r>
          </a:p>
          <a:p>
            <a:pPr algn="l">
              <a:lnSpc>
                <a:spcPct val="50000"/>
              </a:lnSpc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2. Nuclear reaction inside BF</a:t>
            </a:r>
            <a:r>
              <a:rPr lang="en-US" altLang="de-DE" sz="16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gas in tube: 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  <a:r>
              <a:rPr lang="en-US" altLang="de-DE" sz="22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B + n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2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Li</a:t>
            </a:r>
            <a:r>
              <a:rPr lang="en-US" altLang="de-DE" sz="2200" b="1" dirty="0">
                <a:latin typeface="Calibri" panose="020F0502020204030204" pitchFamily="34" charset="0"/>
                <a:cs typeface="Calibri" panose="020F0502020204030204" pitchFamily="34" charset="0"/>
              </a:rPr>
              <a:t> + </a:t>
            </a:r>
            <a:r>
              <a:rPr lang="el-GR" altLang="de-DE" sz="2200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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Q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= 2.3 MeV.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3. 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Electronic stopping of </a:t>
            </a:r>
            <a:r>
              <a:rPr lang="en-US" altLang="de-DE" sz="17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Li and </a:t>
            </a:r>
            <a:r>
              <a:rPr lang="el-GR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leads to signal.</a:t>
            </a:r>
          </a:p>
        </p:txBody>
      </p:sp>
      <p:grpSp>
        <p:nvGrpSpPr>
          <p:cNvPr id="5" name="Gruppieren 4"/>
          <p:cNvGrpSpPr/>
          <p:nvPr/>
        </p:nvGrpSpPr>
        <p:grpSpPr>
          <a:xfrm>
            <a:off x="6152317" y="629882"/>
            <a:ext cx="2783488" cy="1947565"/>
            <a:chOff x="6152317" y="1640708"/>
            <a:chExt cx="2783488" cy="1947565"/>
          </a:xfrm>
        </p:grpSpPr>
        <p:pic>
          <p:nvPicPr>
            <p:cNvPr id="11272" name="Picture 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2317" y="1640708"/>
              <a:ext cx="2783488" cy="1947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3" name="Gerade Verbindung mit Pfeil 2"/>
            <p:cNvCxnSpPr/>
            <p:nvPr/>
          </p:nvCxnSpPr>
          <p:spPr bwMode="auto">
            <a:xfrm>
              <a:off x="6660232" y="2060848"/>
              <a:ext cx="0" cy="1224136"/>
            </a:xfrm>
            <a:prstGeom prst="straightConnector1">
              <a:avLst/>
            </a:prstGeom>
            <a:solidFill>
              <a:schemeClr val="accent1"/>
            </a:solidFill>
            <a:ln w="34925" cap="flat" cmpd="sng" algn="ctr">
              <a:solidFill>
                <a:schemeClr val="bg1"/>
              </a:solidFill>
              <a:prstDash val="solid"/>
              <a:round/>
              <a:headEnd type="stealth" w="lg" len="lg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" name="Textfeld 3"/>
            <p:cNvSpPr txBox="1"/>
            <p:nvPr/>
          </p:nvSpPr>
          <p:spPr>
            <a:xfrm>
              <a:off x="7020272" y="2429824"/>
              <a:ext cx="1008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20cm</a:t>
              </a:r>
              <a:endParaRPr lang="en-US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3" y="2502090"/>
            <a:ext cx="3203848" cy="358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92" y="1276289"/>
            <a:ext cx="5615936" cy="2498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-16452" y="5644716"/>
            <a:ext cx="8361363" cy="610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Remark: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‘REM-counters’ are frequently used for neutron detection </a:t>
            </a:r>
          </a:p>
          <a:p>
            <a:pPr algn="l">
              <a:spcBef>
                <a:spcPts val="200"/>
              </a:spcBef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outside of the concrete shield &amp; in nuclear power plants</a:t>
            </a:r>
          </a:p>
        </p:txBody>
      </p:sp>
      <p:cxnSp>
        <p:nvCxnSpPr>
          <p:cNvPr id="6" name="Gerade Verbindung mit Pfeil 5"/>
          <p:cNvCxnSpPr/>
          <p:nvPr/>
        </p:nvCxnSpPr>
        <p:spPr bwMode="auto">
          <a:xfrm>
            <a:off x="911308" y="1532534"/>
            <a:ext cx="453224" cy="305446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lg" len="lg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Freihandform 6"/>
          <p:cNvSpPr/>
          <p:nvPr/>
        </p:nvSpPr>
        <p:spPr bwMode="auto">
          <a:xfrm>
            <a:off x="1366519" y="1835329"/>
            <a:ext cx="1159153" cy="369332"/>
          </a:xfrm>
          <a:custGeom>
            <a:avLst/>
            <a:gdLst>
              <a:gd name="connsiteX0" fmla="*/ 0 w 1066800"/>
              <a:gd name="connsiteY0" fmla="*/ 0 h 538480"/>
              <a:gd name="connsiteX1" fmla="*/ 111760 w 1066800"/>
              <a:gd name="connsiteY1" fmla="*/ 20320 h 538480"/>
              <a:gd name="connsiteX2" fmla="*/ 137160 w 1066800"/>
              <a:gd name="connsiteY2" fmla="*/ 71120 h 538480"/>
              <a:gd name="connsiteX3" fmla="*/ 218440 w 1066800"/>
              <a:gd name="connsiteY3" fmla="*/ 25400 h 538480"/>
              <a:gd name="connsiteX4" fmla="*/ 259080 w 1066800"/>
              <a:gd name="connsiteY4" fmla="*/ 86360 h 538480"/>
              <a:gd name="connsiteX5" fmla="*/ 335280 w 1066800"/>
              <a:gd name="connsiteY5" fmla="*/ 127000 h 538480"/>
              <a:gd name="connsiteX6" fmla="*/ 375920 w 1066800"/>
              <a:gd name="connsiteY6" fmla="*/ 167640 h 538480"/>
              <a:gd name="connsiteX7" fmla="*/ 508000 w 1066800"/>
              <a:gd name="connsiteY7" fmla="*/ 213360 h 538480"/>
              <a:gd name="connsiteX8" fmla="*/ 563880 w 1066800"/>
              <a:gd name="connsiteY8" fmla="*/ 289560 h 538480"/>
              <a:gd name="connsiteX9" fmla="*/ 675640 w 1066800"/>
              <a:gd name="connsiteY9" fmla="*/ 309880 h 538480"/>
              <a:gd name="connsiteX10" fmla="*/ 736600 w 1066800"/>
              <a:gd name="connsiteY10" fmla="*/ 279400 h 538480"/>
              <a:gd name="connsiteX11" fmla="*/ 787400 w 1066800"/>
              <a:gd name="connsiteY11" fmla="*/ 350520 h 538480"/>
              <a:gd name="connsiteX12" fmla="*/ 853440 w 1066800"/>
              <a:gd name="connsiteY12" fmla="*/ 396240 h 538480"/>
              <a:gd name="connsiteX13" fmla="*/ 909320 w 1066800"/>
              <a:gd name="connsiteY13" fmla="*/ 431800 h 538480"/>
              <a:gd name="connsiteX14" fmla="*/ 1066800 w 1066800"/>
              <a:gd name="connsiteY14" fmla="*/ 538480 h 538480"/>
              <a:gd name="connsiteX0" fmla="*/ 0 w 1066800"/>
              <a:gd name="connsiteY0" fmla="*/ 0 h 538480"/>
              <a:gd name="connsiteX1" fmla="*/ 111760 w 1066800"/>
              <a:gd name="connsiteY1" fmla="*/ 20320 h 538480"/>
              <a:gd name="connsiteX2" fmla="*/ 137160 w 1066800"/>
              <a:gd name="connsiteY2" fmla="*/ 71120 h 538480"/>
              <a:gd name="connsiteX3" fmla="*/ 218440 w 1066800"/>
              <a:gd name="connsiteY3" fmla="*/ 25400 h 538480"/>
              <a:gd name="connsiteX4" fmla="*/ 259080 w 1066800"/>
              <a:gd name="connsiteY4" fmla="*/ 86360 h 538480"/>
              <a:gd name="connsiteX5" fmla="*/ 335280 w 1066800"/>
              <a:gd name="connsiteY5" fmla="*/ 127000 h 538480"/>
              <a:gd name="connsiteX6" fmla="*/ 375920 w 1066800"/>
              <a:gd name="connsiteY6" fmla="*/ 167640 h 538480"/>
              <a:gd name="connsiteX7" fmla="*/ 508000 w 1066800"/>
              <a:gd name="connsiteY7" fmla="*/ 213360 h 538480"/>
              <a:gd name="connsiteX8" fmla="*/ 563880 w 1066800"/>
              <a:gd name="connsiteY8" fmla="*/ 289560 h 538480"/>
              <a:gd name="connsiteX9" fmla="*/ 675640 w 1066800"/>
              <a:gd name="connsiteY9" fmla="*/ 309880 h 538480"/>
              <a:gd name="connsiteX10" fmla="*/ 736600 w 1066800"/>
              <a:gd name="connsiteY10" fmla="*/ 279400 h 538480"/>
              <a:gd name="connsiteX11" fmla="*/ 787400 w 1066800"/>
              <a:gd name="connsiteY11" fmla="*/ 350520 h 538480"/>
              <a:gd name="connsiteX12" fmla="*/ 853440 w 1066800"/>
              <a:gd name="connsiteY12" fmla="*/ 396240 h 538480"/>
              <a:gd name="connsiteX13" fmla="*/ 909320 w 1066800"/>
              <a:gd name="connsiteY13" fmla="*/ 431800 h 538480"/>
              <a:gd name="connsiteX14" fmla="*/ 1066800 w 1066800"/>
              <a:gd name="connsiteY14" fmla="*/ 538480 h 538480"/>
              <a:gd name="connsiteX0" fmla="*/ 0 w 1366520"/>
              <a:gd name="connsiteY0" fmla="*/ 0 h 767080"/>
              <a:gd name="connsiteX1" fmla="*/ 111760 w 1366520"/>
              <a:gd name="connsiteY1" fmla="*/ 20320 h 767080"/>
              <a:gd name="connsiteX2" fmla="*/ 137160 w 1366520"/>
              <a:gd name="connsiteY2" fmla="*/ 71120 h 767080"/>
              <a:gd name="connsiteX3" fmla="*/ 218440 w 1366520"/>
              <a:gd name="connsiteY3" fmla="*/ 25400 h 767080"/>
              <a:gd name="connsiteX4" fmla="*/ 259080 w 1366520"/>
              <a:gd name="connsiteY4" fmla="*/ 86360 h 767080"/>
              <a:gd name="connsiteX5" fmla="*/ 335280 w 1366520"/>
              <a:gd name="connsiteY5" fmla="*/ 127000 h 767080"/>
              <a:gd name="connsiteX6" fmla="*/ 375920 w 1366520"/>
              <a:gd name="connsiteY6" fmla="*/ 167640 h 767080"/>
              <a:gd name="connsiteX7" fmla="*/ 508000 w 1366520"/>
              <a:gd name="connsiteY7" fmla="*/ 213360 h 767080"/>
              <a:gd name="connsiteX8" fmla="*/ 563880 w 1366520"/>
              <a:gd name="connsiteY8" fmla="*/ 289560 h 767080"/>
              <a:gd name="connsiteX9" fmla="*/ 675640 w 1366520"/>
              <a:gd name="connsiteY9" fmla="*/ 309880 h 767080"/>
              <a:gd name="connsiteX10" fmla="*/ 736600 w 1366520"/>
              <a:gd name="connsiteY10" fmla="*/ 279400 h 767080"/>
              <a:gd name="connsiteX11" fmla="*/ 787400 w 1366520"/>
              <a:gd name="connsiteY11" fmla="*/ 350520 h 767080"/>
              <a:gd name="connsiteX12" fmla="*/ 853440 w 1366520"/>
              <a:gd name="connsiteY12" fmla="*/ 396240 h 767080"/>
              <a:gd name="connsiteX13" fmla="*/ 909320 w 1366520"/>
              <a:gd name="connsiteY13" fmla="*/ 431800 h 767080"/>
              <a:gd name="connsiteX14" fmla="*/ 1366520 w 1366520"/>
              <a:gd name="connsiteY14" fmla="*/ 767080 h 767080"/>
              <a:gd name="connsiteX0" fmla="*/ 0 w 1338447"/>
              <a:gd name="connsiteY0" fmla="*/ 0 h 747027"/>
              <a:gd name="connsiteX1" fmla="*/ 111760 w 1338447"/>
              <a:gd name="connsiteY1" fmla="*/ 20320 h 747027"/>
              <a:gd name="connsiteX2" fmla="*/ 137160 w 1338447"/>
              <a:gd name="connsiteY2" fmla="*/ 71120 h 747027"/>
              <a:gd name="connsiteX3" fmla="*/ 218440 w 1338447"/>
              <a:gd name="connsiteY3" fmla="*/ 25400 h 747027"/>
              <a:gd name="connsiteX4" fmla="*/ 259080 w 1338447"/>
              <a:gd name="connsiteY4" fmla="*/ 86360 h 747027"/>
              <a:gd name="connsiteX5" fmla="*/ 335280 w 1338447"/>
              <a:gd name="connsiteY5" fmla="*/ 127000 h 747027"/>
              <a:gd name="connsiteX6" fmla="*/ 375920 w 1338447"/>
              <a:gd name="connsiteY6" fmla="*/ 167640 h 747027"/>
              <a:gd name="connsiteX7" fmla="*/ 508000 w 1338447"/>
              <a:gd name="connsiteY7" fmla="*/ 213360 h 747027"/>
              <a:gd name="connsiteX8" fmla="*/ 563880 w 1338447"/>
              <a:gd name="connsiteY8" fmla="*/ 289560 h 747027"/>
              <a:gd name="connsiteX9" fmla="*/ 675640 w 1338447"/>
              <a:gd name="connsiteY9" fmla="*/ 309880 h 747027"/>
              <a:gd name="connsiteX10" fmla="*/ 736600 w 1338447"/>
              <a:gd name="connsiteY10" fmla="*/ 279400 h 747027"/>
              <a:gd name="connsiteX11" fmla="*/ 787400 w 1338447"/>
              <a:gd name="connsiteY11" fmla="*/ 350520 h 747027"/>
              <a:gd name="connsiteX12" fmla="*/ 853440 w 1338447"/>
              <a:gd name="connsiteY12" fmla="*/ 396240 h 747027"/>
              <a:gd name="connsiteX13" fmla="*/ 909320 w 1338447"/>
              <a:gd name="connsiteY13" fmla="*/ 431800 h 747027"/>
              <a:gd name="connsiteX14" fmla="*/ 1338447 w 1338447"/>
              <a:gd name="connsiteY14" fmla="*/ 747027 h 747027"/>
              <a:gd name="connsiteX0" fmla="*/ 0 w 1159153"/>
              <a:gd name="connsiteY0" fmla="*/ 0 h 603592"/>
              <a:gd name="connsiteX1" fmla="*/ 111760 w 1159153"/>
              <a:gd name="connsiteY1" fmla="*/ 20320 h 603592"/>
              <a:gd name="connsiteX2" fmla="*/ 137160 w 1159153"/>
              <a:gd name="connsiteY2" fmla="*/ 71120 h 603592"/>
              <a:gd name="connsiteX3" fmla="*/ 218440 w 1159153"/>
              <a:gd name="connsiteY3" fmla="*/ 25400 h 603592"/>
              <a:gd name="connsiteX4" fmla="*/ 259080 w 1159153"/>
              <a:gd name="connsiteY4" fmla="*/ 86360 h 603592"/>
              <a:gd name="connsiteX5" fmla="*/ 335280 w 1159153"/>
              <a:gd name="connsiteY5" fmla="*/ 127000 h 603592"/>
              <a:gd name="connsiteX6" fmla="*/ 375920 w 1159153"/>
              <a:gd name="connsiteY6" fmla="*/ 167640 h 603592"/>
              <a:gd name="connsiteX7" fmla="*/ 508000 w 1159153"/>
              <a:gd name="connsiteY7" fmla="*/ 213360 h 603592"/>
              <a:gd name="connsiteX8" fmla="*/ 563880 w 1159153"/>
              <a:gd name="connsiteY8" fmla="*/ 289560 h 603592"/>
              <a:gd name="connsiteX9" fmla="*/ 675640 w 1159153"/>
              <a:gd name="connsiteY9" fmla="*/ 309880 h 603592"/>
              <a:gd name="connsiteX10" fmla="*/ 736600 w 1159153"/>
              <a:gd name="connsiteY10" fmla="*/ 279400 h 603592"/>
              <a:gd name="connsiteX11" fmla="*/ 787400 w 1159153"/>
              <a:gd name="connsiteY11" fmla="*/ 350520 h 603592"/>
              <a:gd name="connsiteX12" fmla="*/ 853440 w 1159153"/>
              <a:gd name="connsiteY12" fmla="*/ 396240 h 603592"/>
              <a:gd name="connsiteX13" fmla="*/ 909320 w 1159153"/>
              <a:gd name="connsiteY13" fmla="*/ 431800 h 603592"/>
              <a:gd name="connsiteX14" fmla="*/ 1159153 w 1159153"/>
              <a:gd name="connsiteY14" fmla="*/ 603592 h 603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59153" h="603592">
                <a:moveTo>
                  <a:pt x="0" y="0"/>
                </a:moveTo>
                <a:cubicBezTo>
                  <a:pt x="44450" y="4233"/>
                  <a:pt x="88900" y="8467"/>
                  <a:pt x="111760" y="20320"/>
                </a:cubicBezTo>
                <a:cubicBezTo>
                  <a:pt x="134620" y="32173"/>
                  <a:pt x="119380" y="70273"/>
                  <a:pt x="137160" y="71120"/>
                </a:cubicBezTo>
                <a:cubicBezTo>
                  <a:pt x="154940" y="71967"/>
                  <a:pt x="198120" y="22860"/>
                  <a:pt x="218440" y="25400"/>
                </a:cubicBezTo>
                <a:cubicBezTo>
                  <a:pt x="238760" y="27940"/>
                  <a:pt x="239607" y="69427"/>
                  <a:pt x="259080" y="86360"/>
                </a:cubicBezTo>
                <a:cubicBezTo>
                  <a:pt x="278553" y="103293"/>
                  <a:pt x="315807" y="113453"/>
                  <a:pt x="335280" y="127000"/>
                </a:cubicBezTo>
                <a:cubicBezTo>
                  <a:pt x="354753" y="140547"/>
                  <a:pt x="347133" y="153247"/>
                  <a:pt x="375920" y="167640"/>
                </a:cubicBezTo>
                <a:cubicBezTo>
                  <a:pt x="404707" y="182033"/>
                  <a:pt x="476673" y="193040"/>
                  <a:pt x="508000" y="213360"/>
                </a:cubicBezTo>
                <a:cubicBezTo>
                  <a:pt x="539327" y="233680"/>
                  <a:pt x="535940" y="273473"/>
                  <a:pt x="563880" y="289560"/>
                </a:cubicBezTo>
                <a:cubicBezTo>
                  <a:pt x="591820" y="305647"/>
                  <a:pt x="646853" y="311573"/>
                  <a:pt x="675640" y="309880"/>
                </a:cubicBezTo>
                <a:cubicBezTo>
                  <a:pt x="704427" y="308187"/>
                  <a:pt x="717973" y="272627"/>
                  <a:pt x="736600" y="279400"/>
                </a:cubicBezTo>
                <a:cubicBezTo>
                  <a:pt x="755227" y="286173"/>
                  <a:pt x="767927" y="331047"/>
                  <a:pt x="787400" y="350520"/>
                </a:cubicBezTo>
                <a:cubicBezTo>
                  <a:pt x="806873" y="369993"/>
                  <a:pt x="833120" y="382693"/>
                  <a:pt x="853440" y="396240"/>
                </a:cubicBezTo>
                <a:cubicBezTo>
                  <a:pt x="873760" y="409787"/>
                  <a:pt x="828486" y="373336"/>
                  <a:pt x="909320" y="431800"/>
                </a:cubicBezTo>
                <a:cubicBezTo>
                  <a:pt x="990154" y="490264"/>
                  <a:pt x="1098193" y="562105"/>
                  <a:pt x="1159153" y="603592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1774633" y="1762920"/>
            <a:ext cx="212172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moderation by elastic coll. with H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139508" y="3222170"/>
            <a:ext cx="1584720" cy="246221"/>
          </a:xfrm>
          <a:prstGeom prst="rect">
            <a:avLst/>
          </a:prstGeom>
          <a:noFill/>
          <a:ln w="9525" algn="ctr">
            <a:solidFill>
              <a:srgbClr val="CC00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000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nuclear reaction B(n,</a:t>
            </a:r>
            <a:r>
              <a:rPr lang="en-US" altLang="de-DE" sz="1000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)Li</a:t>
            </a:r>
            <a:endParaRPr lang="en-US" altLang="de-DE" sz="1000" dirty="0">
              <a:solidFill>
                <a:srgbClr val="CC00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" name="Gerade Verbindung mit Pfeil 9"/>
          <p:cNvCxnSpPr>
            <a:stCxn id="17" idx="0"/>
          </p:cNvCxnSpPr>
          <p:nvPr/>
        </p:nvCxnSpPr>
        <p:spPr bwMode="auto">
          <a:xfrm flipV="1">
            <a:off x="931868" y="2438921"/>
            <a:ext cx="1551900" cy="783249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CC0099"/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449801" y="1316793"/>
            <a:ext cx="68811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neutron</a:t>
            </a: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5395465" y="6007450"/>
            <a:ext cx="3929063" cy="23237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sz="1300" dirty="0">
                <a:latin typeface="Calibri" panose="020F0502020204030204" pitchFamily="34" charset="0"/>
                <a:cs typeface="Calibri" panose="020F0502020204030204" pitchFamily="34" charset="0"/>
              </a:rPr>
              <a:t>C. </a:t>
            </a:r>
            <a:r>
              <a:rPr lang="en-US" altLang="de-DE" sz="1300" dirty="0" err="1">
                <a:latin typeface="Calibri" panose="020F0502020204030204" pitchFamily="34" charset="0"/>
                <a:cs typeface="Calibri" panose="020F0502020204030204" pitchFamily="34" charset="0"/>
              </a:rPr>
              <a:t>Grupen</a:t>
            </a:r>
            <a:r>
              <a:rPr lang="en-US" altLang="de-DE" sz="1300" dirty="0">
                <a:latin typeface="Calibri" panose="020F0502020204030204" pitchFamily="34" charset="0"/>
                <a:cs typeface="Calibri" panose="020F0502020204030204" pitchFamily="34" charset="0"/>
              </a:rPr>
              <a:t>, Introduction to Radiation Protection</a:t>
            </a: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BF</a:t>
            </a:r>
            <a:r>
              <a:rPr lang="en-US" altLang="de-DE" sz="2200" b="1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Proportional Tubes as BLM</a:t>
            </a:r>
          </a:p>
        </p:txBody>
      </p:sp>
    </p:spTree>
    <p:extLst>
      <p:ext uri="{BB962C8B-B14F-4D97-AF65-F5344CB8AC3E}">
        <p14:creationId xmlns:p14="http://schemas.microsoft.com/office/powerpoint/2010/main" val="4147485545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125413" y="1147081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107504" y="681656"/>
            <a:ext cx="846455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 detectors are sensitive to various physical processes</a:t>
            </a:r>
          </a:p>
          <a:p>
            <a:pPr algn="l">
              <a:spcBef>
                <a:spcPts val="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very different count rate, but basically proportional to each other</a:t>
            </a:r>
          </a:p>
        </p:txBody>
      </p:sp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330206" y="4751312"/>
            <a:ext cx="3937000" cy="894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700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sz="1700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Linear behavior for all detectors</a:t>
            </a:r>
          </a:p>
          <a:p>
            <a:pPr algn="l">
              <a:lnSpc>
                <a:spcPct val="50000"/>
              </a:lnSpc>
            </a:pPr>
            <a:r>
              <a:rPr lang="en-US" altLang="de-DE" sz="17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 Q</a:t>
            </a:r>
            <a:r>
              <a:rPr lang="en-US" altLang="de-DE" sz="17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uite different count rate:</a:t>
            </a:r>
          </a:p>
          <a:p>
            <a:pPr algn="l">
              <a:lnSpc>
                <a:spcPct val="50000"/>
              </a:lnSpc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en-US" altLang="de-DE" sz="17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sz="17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IC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&lt; </a:t>
            </a:r>
            <a:r>
              <a:rPr lang="en-US" altLang="de-DE" sz="1700" b="1" i="1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sz="17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BF3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&lt; </a:t>
            </a:r>
            <a:r>
              <a:rPr lang="en-US" altLang="de-DE" sz="17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sz="17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liquid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&lt; </a:t>
            </a:r>
            <a:r>
              <a:rPr lang="en-US" altLang="de-DE" sz="17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sz="17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plastic</a:t>
            </a:r>
            <a:endParaRPr lang="en-US" altLang="de-DE" sz="17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19" name="Rectangle 6"/>
          <p:cNvSpPr>
            <a:spLocks noChangeArrowheads="1"/>
          </p:cNvSpPr>
          <p:nvPr/>
        </p:nvSpPr>
        <p:spPr bwMode="auto">
          <a:xfrm>
            <a:off x="168092" y="1281903"/>
            <a:ext cx="3379836" cy="620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700" b="1" i="1" dirty="0"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Beam loss 800 MeV/u O</a:t>
            </a:r>
            <a:r>
              <a:rPr lang="en-US" altLang="de-DE" sz="17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8+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lnSpc>
                <a:spcPct val="40000"/>
              </a:lnSpc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for different BLMs at GSI-</a:t>
            </a:r>
            <a:r>
              <a:rPr lang="en-US" altLang="de-DE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synchr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.:</a:t>
            </a:r>
          </a:p>
        </p:txBody>
      </p:sp>
      <p:pic>
        <p:nvPicPr>
          <p:cNvPr id="13320" name="Picture 7"/>
          <p:cNvPicPr>
            <a:picLocks noChangeAspect="1" noChangeArrowheads="1"/>
          </p:cNvPicPr>
          <p:nvPr/>
        </p:nvPicPr>
        <p:blipFill>
          <a:blip r:embed="rId2" cstate="print">
            <a:lum bright="-48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607" y="1916049"/>
            <a:ext cx="3812316" cy="2792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4177551" y="1264107"/>
            <a:ext cx="5143428" cy="4950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7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Typical choice of the detector type:</a:t>
            </a:r>
          </a:p>
          <a:p>
            <a:pPr marL="285750" indent="-285750" algn="l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altLang="de-DE" sz="1700" b="1" dirty="0">
                <a:latin typeface="Calibri" panose="020F0502020204030204" pitchFamily="34" charset="0"/>
                <a:cs typeface="Calibri" panose="020F0502020204030204" pitchFamily="34" charset="0"/>
              </a:rPr>
              <a:t>Ionization Chamber: 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en-US" altLang="de-DE" sz="17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Advantage: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    - Measurement of absolute dose 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en-US" altLang="de-DE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Disadvantage:  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    - Low signal (low 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, eff, 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no neutron detection), 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    - Sometimes slow, ion drift time 10 ... 100 µs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 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Often used at proton accelerators </a:t>
            </a:r>
          </a:p>
          <a:p>
            <a:pPr algn="l">
              <a:spcBef>
                <a:spcPts val="200"/>
              </a:spcBef>
            </a:pPr>
            <a:endParaRPr lang="en-US" altLang="de-DE" sz="1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altLang="de-DE" sz="1700" b="1" dirty="0">
                <a:latin typeface="Calibri" panose="020F0502020204030204" pitchFamily="34" charset="0"/>
                <a:cs typeface="Calibri" panose="020F0502020204030204" pitchFamily="34" charset="0"/>
              </a:rPr>
              <a:t>Scintillator, Cherenkov detector: 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de-DE" sz="17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Advantage: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    - Fast  current reading or particle counting 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    - Can be fabricated in any shape, cheap	     </a:t>
            </a:r>
          </a:p>
          <a:p>
            <a:pPr algn="l">
              <a:spcBef>
                <a:spcPts val="200"/>
              </a:spcBef>
            </a:pPr>
            <a:r>
              <a:rPr lang="en-US" altLang="de-DE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Disadvantage:  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     - Need calibration in many cases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     - Might suffer from radiation 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 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Often used at electron accelerators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995" y="1916049"/>
            <a:ext cx="3511805" cy="2554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Comparison of different Types of BLMs</a:t>
            </a:r>
          </a:p>
        </p:txBody>
      </p:sp>
    </p:spTree>
    <p:extLst>
      <p:ext uri="{BB962C8B-B14F-4D97-AF65-F5344CB8AC3E}">
        <p14:creationId xmlns:p14="http://schemas.microsoft.com/office/powerpoint/2010/main" val="4677421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long, cable-based Ionization Chamber</a:t>
            </a:r>
          </a:p>
        </p:txBody>
      </p:sp>
      <p:sp>
        <p:nvSpPr>
          <p:cNvPr id="11273" name="TextBox 33"/>
          <p:cNvSpPr txBox="1">
            <a:spLocks noChangeArrowheads="1"/>
          </p:cNvSpPr>
          <p:nvPr/>
        </p:nvSpPr>
        <p:spPr bwMode="auto">
          <a:xfrm>
            <a:off x="35496" y="732094"/>
            <a:ext cx="510316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air-filled ionization chamber IC can be realized </a:t>
            </a:r>
          </a:p>
          <a:p>
            <a:pPr algn="l" eaLnBrk="1" hangingPunct="1">
              <a:spcBef>
                <a:spcPct val="0"/>
              </a:spcBef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a cheap, air-filled co-axial cable: </a:t>
            </a:r>
          </a:p>
        </p:txBody>
      </p:sp>
      <p:grpSp>
        <p:nvGrpSpPr>
          <p:cNvPr id="15" name="Gruppieren 14"/>
          <p:cNvGrpSpPr/>
          <p:nvPr/>
        </p:nvGrpSpPr>
        <p:grpSpPr>
          <a:xfrm>
            <a:off x="4860032" y="442321"/>
            <a:ext cx="4392489" cy="1765787"/>
            <a:chOff x="201500" y="1861556"/>
            <a:chExt cx="4061632" cy="1575828"/>
          </a:xfrm>
        </p:grpSpPr>
        <p:pic>
          <p:nvPicPr>
            <p:cNvPr id="4104" name="Picture 8" descr="Bildergebnis für andrew HJ4.5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843"/>
            <a:stretch/>
          </p:blipFill>
          <p:spPr bwMode="auto">
            <a:xfrm>
              <a:off x="439094" y="1861556"/>
              <a:ext cx="2864601" cy="13811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feld 2"/>
            <p:cNvSpPr txBox="1"/>
            <p:nvPr/>
          </p:nvSpPr>
          <p:spPr>
            <a:xfrm>
              <a:off x="201500" y="2123564"/>
              <a:ext cx="3993430" cy="3296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Air-filled co-ax cable </a:t>
              </a: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e.g. Andrew HJ4.5-50</a:t>
              </a: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2987824" y="2719616"/>
              <a:ext cx="1275308" cy="30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</a:t>
              </a:r>
              <a:r>
                <a:rPr lang="en-US" sz="1600" baseline="-25000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inner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= 7mm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6" name="Gerade Verbindung mit Pfeil 5"/>
            <p:cNvCxnSpPr/>
            <p:nvPr/>
          </p:nvCxnSpPr>
          <p:spPr bwMode="auto">
            <a:xfrm flipH="1">
              <a:off x="3059832" y="2709713"/>
              <a:ext cx="181" cy="359247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Gerade Verbindung mit Pfeil 20"/>
            <p:cNvCxnSpPr/>
            <p:nvPr/>
          </p:nvCxnSpPr>
          <p:spPr bwMode="auto">
            <a:xfrm flipH="1" flipV="1">
              <a:off x="3059833" y="3140968"/>
              <a:ext cx="180" cy="288032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" name="Textfeld 23"/>
            <p:cNvSpPr txBox="1"/>
            <p:nvPr/>
          </p:nvSpPr>
          <p:spPr>
            <a:xfrm>
              <a:off x="2306594" y="2370366"/>
              <a:ext cx="1401310" cy="30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</a:t>
              </a:r>
              <a:r>
                <a:rPr lang="en-US" sz="1600" baseline="-25000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outer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= 20mm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6" name="Gerade Verbindung mit Pfeil 25"/>
            <p:cNvCxnSpPr/>
            <p:nvPr/>
          </p:nvCxnSpPr>
          <p:spPr bwMode="auto">
            <a:xfrm>
              <a:off x="2369902" y="2552119"/>
              <a:ext cx="0" cy="315188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" name="Gerade Verbindung mit Pfeil 30"/>
            <p:cNvCxnSpPr/>
            <p:nvPr/>
          </p:nvCxnSpPr>
          <p:spPr bwMode="auto">
            <a:xfrm flipH="1" flipV="1">
              <a:off x="2375385" y="3149352"/>
              <a:ext cx="180" cy="288032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05" name="TextBox 33"/>
          <p:cNvSpPr txBox="1">
            <a:spLocks noChangeArrowheads="1"/>
          </p:cNvSpPr>
          <p:nvPr/>
        </p:nvSpPr>
        <p:spPr bwMode="auto">
          <a:xfrm>
            <a:off x="70048" y="4906817"/>
            <a:ext cx="918247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Realization: long cable along beam line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 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patial resolution via time-of-flight measurement:</a:t>
            </a:r>
          </a:p>
          <a:p>
            <a:pPr algn="l" eaLnBrk="1" hangingPunct="1"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determination of signal arrival at both ends leads to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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t</a:t>
            </a:r>
          </a:p>
          <a:p>
            <a:pPr algn="l" eaLnBrk="1" hangingPunct="1"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typical signal resolution of time-of-flight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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t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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10 ns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 position resolution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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x =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c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cable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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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t =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1.5 m</a:t>
            </a:r>
          </a:p>
          <a:p>
            <a:pPr algn="l" eaLnBrk="1" hangingPunct="1">
              <a:spcBef>
                <a:spcPct val="0"/>
              </a:spcBef>
            </a:pP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Advantage of long IC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: cheap, good spatial resolution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uppieren 6"/>
          <p:cNvGrpSpPr/>
          <p:nvPr/>
        </p:nvGrpSpPr>
        <p:grpSpPr>
          <a:xfrm>
            <a:off x="-100028" y="1738465"/>
            <a:ext cx="7840380" cy="3168352"/>
            <a:chOff x="-100028" y="1988840"/>
            <a:chExt cx="7840380" cy="3168352"/>
          </a:xfrm>
        </p:grpSpPr>
        <p:cxnSp>
          <p:nvCxnSpPr>
            <p:cNvPr id="34" name="Gerade Verbindung 33"/>
            <p:cNvCxnSpPr/>
            <p:nvPr/>
          </p:nvCxnSpPr>
          <p:spPr bwMode="auto">
            <a:xfrm>
              <a:off x="519715" y="2048729"/>
              <a:ext cx="576064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" name="Gerade Verbindung 43"/>
            <p:cNvCxnSpPr/>
            <p:nvPr/>
          </p:nvCxnSpPr>
          <p:spPr bwMode="auto">
            <a:xfrm>
              <a:off x="487056" y="2994685"/>
              <a:ext cx="576064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Gerade Verbindung 44"/>
            <p:cNvCxnSpPr>
              <a:endCxn id="46" idx="1"/>
            </p:cNvCxnSpPr>
            <p:nvPr/>
          </p:nvCxnSpPr>
          <p:spPr bwMode="auto">
            <a:xfrm>
              <a:off x="661680" y="2642369"/>
              <a:ext cx="2126117" cy="351468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9" name="Rechteck 58"/>
            <p:cNvSpPr/>
            <p:nvPr/>
          </p:nvSpPr>
          <p:spPr bwMode="auto">
            <a:xfrm>
              <a:off x="6519880" y="4036759"/>
              <a:ext cx="175836" cy="324036"/>
            </a:xfrm>
            <a:prstGeom prst="rect">
              <a:avLst/>
            </a:prstGeom>
            <a:noFill/>
            <a:ln w="3175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60" name="Gerade Verbindung mit Pfeil 59"/>
            <p:cNvCxnSpPr>
              <a:endCxn id="59" idx="0"/>
            </p:cNvCxnSpPr>
            <p:nvPr/>
          </p:nvCxnSpPr>
          <p:spPr bwMode="auto">
            <a:xfrm>
              <a:off x="6607798" y="3737391"/>
              <a:ext cx="0" cy="299368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Gerade Verbindung mit Pfeil 60"/>
            <p:cNvCxnSpPr/>
            <p:nvPr/>
          </p:nvCxnSpPr>
          <p:spPr bwMode="auto">
            <a:xfrm>
              <a:off x="5077659" y="3547402"/>
              <a:ext cx="1285270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CC0099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2" name="Textfeld 61"/>
            <p:cNvSpPr txBox="1"/>
            <p:nvPr/>
          </p:nvSpPr>
          <p:spPr>
            <a:xfrm>
              <a:off x="-100028" y="2924944"/>
              <a:ext cx="29969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Co-ax cable: Long IC-BLM  </a:t>
              </a:r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2575383" y="2555612"/>
              <a:ext cx="20525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lost beam particle </a:t>
              </a:r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2652662" y="1988840"/>
              <a:ext cx="19929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b="1" dirty="0">
                  <a:latin typeface="Calibri" panose="020F0502020204030204" pitchFamily="34" charset="0"/>
                  <a:cs typeface="Calibri" panose="020F0502020204030204" pitchFamily="34" charset="0"/>
                </a:rPr>
                <a:t>vacuum pipe</a:t>
              </a:r>
            </a:p>
          </p:txBody>
        </p:sp>
        <p:sp>
          <p:nvSpPr>
            <p:cNvPr id="42" name="Pfeil nach rechts 41"/>
            <p:cNvSpPr/>
            <p:nvPr/>
          </p:nvSpPr>
          <p:spPr bwMode="auto">
            <a:xfrm>
              <a:off x="519715" y="2299824"/>
              <a:ext cx="5727981" cy="430887"/>
            </a:xfrm>
            <a:prstGeom prst="rightArrow">
              <a:avLst>
                <a:gd name="adj1" fmla="val 50000"/>
                <a:gd name="adj2" fmla="val 68805"/>
              </a:avLst>
            </a:prstGeom>
            <a:gradFill flip="none" rotWithShape="1">
              <a:gsLst>
                <a:gs pos="0">
                  <a:srgbClr val="FF0000">
                    <a:lumMod val="84000"/>
                  </a:srgbClr>
                </a:gs>
                <a:gs pos="17999">
                  <a:srgbClr val="FEE7F2"/>
                </a:gs>
                <a:gs pos="50000">
                  <a:srgbClr val="FAC77D"/>
                </a:gs>
                <a:gs pos="50000">
                  <a:srgbClr val="FF0000"/>
                </a:gs>
                <a:gs pos="82001">
                  <a:srgbClr val="FBD49C"/>
                </a:gs>
                <a:gs pos="72000">
                  <a:srgbClr val="FEE7F2"/>
                </a:gs>
              </a:gsLst>
              <a:lin ang="16200000" scaled="0"/>
              <a:tileRect/>
            </a:gra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5077658" y="2018523"/>
              <a:ext cx="144222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 algn="l">
                <a:spcBef>
                  <a:spcPts val="0"/>
                </a:spcBef>
              </a:pPr>
              <a:r>
                <a:rPr lang="en-US" sz="22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beam</a:t>
              </a:r>
            </a:p>
          </p:txBody>
        </p:sp>
        <p:cxnSp>
          <p:nvCxnSpPr>
            <p:cNvPr id="76" name="Gerade Verbindung 75"/>
            <p:cNvCxnSpPr/>
            <p:nvPr/>
          </p:nvCxnSpPr>
          <p:spPr bwMode="auto">
            <a:xfrm>
              <a:off x="1006711" y="4149080"/>
              <a:ext cx="4793089" cy="0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0" name="Gerade Verbindung 79"/>
            <p:cNvCxnSpPr/>
            <p:nvPr/>
          </p:nvCxnSpPr>
          <p:spPr bwMode="auto">
            <a:xfrm>
              <a:off x="1006711" y="3284984"/>
              <a:ext cx="4793089" cy="0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1" name="Gerade Verbindung 80"/>
            <p:cNvCxnSpPr/>
            <p:nvPr/>
          </p:nvCxnSpPr>
          <p:spPr bwMode="auto">
            <a:xfrm>
              <a:off x="1019190" y="3710767"/>
              <a:ext cx="4793089" cy="0"/>
            </a:xfrm>
            <a:prstGeom prst="line">
              <a:avLst/>
            </a:prstGeom>
            <a:solidFill>
              <a:schemeClr val="accent1"/>
            </a:solidFill>
            <a:ln w="190500" cap="flat" cmpd="sng" algn="ctr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6" name="Ellipse 45"/>
            <p:cNvSpPr/>
            <p:nvPr/>
          </p:nvSpPr>
          <p:spPr bwMode="auto">
            <a:xfrm>
              <a:off x="2754436" y="2962201"/>
              <a:ext cx="227806" cy="216024"/>
            </a:xfrm>
            <a:prstGeom prst="ellipse">
              <a:avLst/>
            </a:prstGeom>
            <a:solidFill>
              <a:srgbClr val="008000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47" name="Gerade Verbindung mit Pfeil 46"/>
            <p:cNvCxnSpPr/>
            <p:nvPr/>
          </p:nvCxnSpPr>
          <p:spPr bwMode="auto">
            <a:xfrm>
              <a:off x="2843996" y="3000942"/>
              <a:ext cx="1492440" cy="1469036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0" name="Textfeld 39"/>
            <p:cNvSpPr txBox="1"/>
            <p:nvPr/>
          </p:nvSpPr>
          <p:spPr>
            <a:xfrm>
              <a:off x="2982242" y="2924944"/>
              <a:ext cx="13410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secondary</a:t>
              </a:r>
            </a:p>
          </p:txBody>
        </p:sp>
        <p:grpSp>
          <p:nvGrpSpPr>
            <p:cNvPr id="11274" name="Gruppieren 11273"/>
            <p:cNvGrpSpPr/>
            <p:nvPr/>
          </p:nvGrpSpPr>
          <p:grpSpPr>
            <a:xfrm>
              <a:off x="3354428" y="3347700"/>
              <a:ext cx="338826" cy="369332"/>
              <a:chOff x="2834259" y="4921984"/>
              <a:chExt cx="338826" cy="369332"/>
            </a:xfrm>
          </p:grpSpPr>
          <p:sp>
            <p:nvSpPr>
              <p:cNvPr id="83" name="Ellipse 82"/>
              <p:cNvSpPr/>
              <p:nvPr/>
            </p:nvSpPr>
            <p:spPr bwMode="auto">
              <a:xfrm>
                <a:off x="2951076" y="5054711"/>
                <a:ext cx="113903" cy="108012"/>
              </a:xfrm>
              <a:prstGeom prst="ellipse">
                <a:avLst/>
              </a:prstGeom>
              <a:solidFill>
                <a:srgbClr val="FF0000"/>
              </a:solidFill>
              <a:ln w="317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1272" name="Textfeld 11271"/>
              <p:cNvSpPr txBox="1"/>
              <p:nvPr/>
            </p:nvSpPr>
            <p:spPr>
              <a:xfrm>
                <a:off x="2834259" y="4921984"/>
                <a:ext cx="3388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+</a:t>
                </a:r>
              </a:p>
            </p:txBody>
          </p:sp>
        </p:grpSp>
        <p:grpSp>
          <p:nvGrpSpPr>
            <p:cNvPr id="87" name="Gruppieren 86"/>
            <p:cNvGrpSpPr/>
            <p:nvPr/>
          </p:nvGrpSpPr>
          <p:grpSpPr>
            <a:xfrm>
              <a:off x="3207512" y="3203684"/>
              <a:ext cx="338826" cy="369332"/>
              <a:chOff x="2834259" y="4921984"/>
              <a:chExt cx="338826" cy="369332"/>
            </a:xfrm>
          </p:grpSpPr>
          <p:sp>
            <p:nvSpPr>
              <p:cNvPr id="88" name="Ellipse 87"/>
              <p:cNvSpPr/>
              <p:nvPr/>
            </p:nvSpPr>
            <p:spPr bwMode="auto">
              <a:xfrm>
                <a:off x="2951076" y="5054711"/>
                <a:ext cx="113903" cy="108012"/>
              </a:xfrm>
              <a:prstGeom prst="ellipse">
                <a:avLst/>
              </a:prstGeom>
              <a:solidFill>
                <a:srgbClr val="FF0000"/>
              </a:solidFill>
              <a:ln w="317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89" name="Textfeld 88"/>
              <p:cNvSpPr txBox="1"/>
              <p:nvPr/>
            </p:nvSpPr>
            <p:spPr>
              <a:xfrm>
                <a:off x="2834259" y="4921984"/>
                <a:ext cx="3388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+</a:t>
                </a:r>
              </a:p>
            </p:txBody>
          </p:sp>
        </p:grpSp>
        <p:grpSp>
          <p:nvGrpSpPr>
            <p:cNvPr id="90" name="Gruppieren 89"/>
            <p:cNvGrpSpPr/>
            <p:nvPr/>
          </p:nvGrpSpPr>
          <p:grpSpPr>
            <a:xfrm>
              <a:off x="3847538" y="3855458"/>
              <a:ext cx="338826" cy="369332"/>
              <a:chOff x="2834259" y="4921984"/>
              <a:chExt cx="338826" cy="369332"/>
            </a:xfrm>
          </p:grpSpPr>
          <p:sp>
            <p:nvSpPr>
              <p:cNvPr id="91" name="Ellipse 90"/>
              <p:cNvSpPr/>
              <p:nvPr/>
            </p:nvSpPr>
            <p:spPr bwMode="auto">
              <a:xfrm>
                <a:off x="2951076" y="5054711"/>
                <a:ext cx="113903" cy="108012"/>
              </a:xfrm>
              <a:prstGeom prst="ellipse">
                <a:avLst/>
              </a:prstGeom>
              <a:solidFill>
                <a:srgbClr val="FF0000"/>
              </a:solidFill>
              <a:ln w="317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92" name="Textfeld 91"/>
              <p:cNvSpPr txBox="1"/>
              <p:nvPr/>
            </p:nvSpPr>
            <p:spPr>
              <a:xfrm>
                <a:off x="2834259" y="4921984"/>
                <a:ext cx="3388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+</a:t>
                </a:r>
              </a:p>
            </p:txBody>
          </p:sp>
        </p:grpSp>
        <p:grpSp>
          <p:nvGrpSpPr>
            <p:cNvPr id="93" name="Gruppieren 92"/>
            <p:cNvGrpSpPr/>
            <p:nvPr/>
          </p:nvGrpSpPr>
          <p:grpSpPr>
            <a:xfrm>
              <a:off x="3730721" y="3704502"/>
              <a:ext cx="338826" cy="369332"/>
              <a:chOff x="2834259" y="4921984"/>
              <a:chExt cx="338826" cy="369332"/>
            </a:xfrm>
          </p:grpSpPr>
          <p:sp>
            <p:nvSpPr>
              <p:cNvPr id="94" name="Ellipse 93"/>
              <p:cNvSpPr/>
              <p:nvPr/>
            </p:nvSpPr>
            <p:spPr bwMode="auto">
              <a:xfrm>
                <a:off x="2951076" y="5054711"/>
                <a:ext cx="113903" cy="108012"/>
              </a:xfrm>
              <a:prstGeom prst="ellipse">
                <a:avLst/>
              </a:prstGeom>
              <a:solidFill>
                <a:srgbClr val="FF0000"/>
              </a:solidFill>
              <a:ln w="317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95" name="Textfeld 94"/>
              <p:cNvSpPr txBox="1"/>
              <p:nvPr/>
            </p:nvSpPr>
            <p:spPr>
              <a:xfrm>
                <a:off x="2834259" y="4921984"/>
                <a:ext cx="3388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+</a:t>
                </a:r>
              </a:p>
            </p:txBody>
          </p:sp>
        </p:grpSp>
        <p:grpSp>
          <p:nvGrpSpPr>
            <p:cNvPr id="96" name="Gruppieren 95"/>
            <p:cNvGrpSpPr/>
            <p:nvPr/>
          </p:nvGrpSpPr>
          <p:grpSpPr>
            <a:xfrm>
              <a:off x="3085681" y="3284984"/>
              <a:ext cx="338826" cy="461665"/>
              <a:chOff x="2840613" y="4847520"/>
              <a:chExt cx="338826" cy="461665"/>
            </a:xfrm>
          </p:grpSpPr>
          <p:sp>
            <p:nvSpPr>
              <p:cNvPr id="97" name="Ellipse 96"/>
              <p:cNvSpPr/>
              <p:nvPr/>
            </p:nvSpPr>
            <p:spPr bwMode="auto">
              <a:xfrm>
                <a:off x="2951076" y="5054711"/>
                <a:ext cx="113903" cy="108012"/>
              </a:xfrm>
              <a:prstGeom prst="ellipse">
                <a:avLst/>
              </a:prstGeom>
              <a:solidFill>
                <a:srgbClr val="0000FF"/>
              </a:solidFill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98" name="Textfeld 97"/>
              <p:cNvSpPr txBox="1"/>
              <p:nvPr/>
            </p:nvSpPr>
            <p:spPr>
              <a:xfrm>
                <a:off x="2840613" y="4847520"/>
                <a:ext cx="33882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-</a:t>
                </a:r>
              </a:p>
            </p:txBody>
          </p:sp>
        </p:grpSp>
        <p:grpSp>
          <p:nvGrpSpPr>
            <p:cNvPr id="99" name="Gruppieren 98"/>
            <p:cNvGrpSpPr/>
            <p:nvPr/>
          </p:nvGrpSpPr>
          <p:grpSpPr>
            <a:xfrm>
              <a:off x="2933281" y="3140968"/>
              <a:ext cx="338826" cy="461665"/>
              <a:chOff x="2840613" y="4847520"/>
              <a:chExt cx="338826" cy="461665"/>
            </a:xfrm>
          </p:grpSpPr>
          <p:sp>
            <p:nvSpPr>
              <p:cNvPr id="100" name="Ellipse 99"/>
              <p:cNvSpPr/>
              <p:nvPr/>
            </p:nvSpPr>
            <p:spPr bwMode="auto">
              <a:xfrm>
                <a:off x="2951076" y="5054711"/>
                <a:ext cx="113903" cy="108012"/>
              </a:xfrm>
              <a:prstGeom prst="ellipse">
                <a:avLst/>
              </a:prstGeom>
              <a:solidFill>
                <a:srgbClr val="0000FF"/>
              </a:solidFill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01" name="Textfeld 100"/>
              <p:cNvSpPr txBox="1"/>
              <p:nvPr/>
            </p:nvSpPr>
            <p:spPr>
              <a:xfrm>
                <a:off x="2840613" y="4847520"/>
                <a:ext cx="33882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-</a:t>
                </a:r>
              </a:p>
            </p:txBody>
          </p:sp>
        </p:grpSp>
        <p:grpSp>
          <p:nvGrpSpPr>
            <p:cNvPr id="102" name="Gruppieren 101"/>
            <p:cNvGrpSpPr/>
            <p:nvPr/>
          </p:nvGrpSpPr>
          <p:grpSpPr>
            <a:xfrm>
              <a:off x="3415735" y="3644123"/>
              <a:ext cx="338826" cy="461665"/>
              <a:chOff x="2840613" y="4847520"/>
              <a:chExt cx="338826" cy="461665"/>
            </a:xfrm>
          </p:grpSpPr>
          <p:sp>
            <p:nvSpPr>
              <p:cNvPr id="103" name="Ellipse 102"/>
              <p:cNvSpPr/>
              <p:nvPr/>
            </p:nvSpPr>
            <p:spPr bwMode="auto">
              <a:xfrm>
                <a:off x="2951076" y="5054711"/>
                <a:ext cx="113903" cy="108012"/>
              </a:xfrm>
              <a:prstGeom prst="ellipse">
                <a:avLst/>
              </a:prstGeom>
              <a:solidFill>
                <a:srgbClr val="0000FF"/>
              </a:solidFill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04" name="Textfeld 103"/>
              <p:cNvSpPr txBox="1"/>
              <p:nvPr/>
            </p:nvSpPr>
            <p:spPr>
              <a:xfrm>
                <a:off x="2840613" y="4847520"/>
                <a:ext cx="33882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-</a:t>
                </a:r>
              </a:p>
            </p:txBody>
          </p:sp>
        </p:grpSp>
        <p:grpSp>
          <p:nvGrpSpPr>
            <p:cNvPr id="105" name="Gruppieren 104"/>
            <p:cNvGrpSpPr/>
            <p:nvPr/>
          </p:nvGrpSpPr>
          <p:grpSpPr>
            <a:xfrm>
              <a:off x="3559477" y="3789040"/>
              <a:ext cx="338826" cy="461665"/>
              <a:chOff x="2840613" y="4847520"/>
              <a:chExt cx="338826" cy="461665"/>
            </a:xfrm>
          </p:grpSpPr>
          <p:sp>
            <p:nvSpPr>
              <p:cNvPr id="106" name="Ellipse 105"/>
              <p:cNvSpPr/>
              <p:nvPr/>
            </p:nvSpPr>
            <p:spPr bwMode="auto">
              <a:xfrm>
                <a:off x="2951076" y="5054711"/>
                <a:ext cx="113903" cy="108012"/>
              </a:xfrm>
              <a:prstGeom prst="ellipse">
                <a:avLst/>
              </a:prstGeom>
              <a:solidFill>
                <a:srgbClr val="0000FF"/>
              </a:solidFill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07" name="Textfeld 106"/>
              <p:cNvSpPr txBox="1"/>
              <p:nvPr/>
            </p:nvSpPr>
            <p:spPr>
              <a:xfrm>
                <a:off x="2840613" y="4847520"/>
                <a:ext cx="33882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-</a:t>
                </a:r>
              </a:p>
            </p:txBody>
          </p:sp>
        </p:grpSp>
        <p:cxnSp>
          <p:nvCxnSpPr>
            <p:cNvPr id="108" name="Gerade Verbindung mit Pfeil 107"/>
            <p:cNvCxnSpPr/>
            <p:nvPr/>
          </p:nvCxnSpPr>
          <p:spPr bwMode="auto">
            <a:xfrm>
              <a:off x="2982242" y="3356992"/>
              <a:ext cx="0" cy="24086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1" name="Gerade Verbindung mit Pfeil 110"/>
            <p:cNvCxnSpPr/>
            <p:nvPr/>
          </p:nvCxnSpPr>
          <p:spPr bwMode="auto">
            <a:xfrm flipV="1">
              <a:off x="3423536" y="3824177"/>
              <a:ext cx="1" cy="27202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7" name="Gerade Verbindung mit Pfeil 116"/>
            <p:cNvCxnSpPr/>
            <p:nvPr/>
          </p:nvCxnSpPr>
          <p:spPr bwMode="auto">
            <a:xfrm>
              <a:off x="4185894" y="3855458"/>
              <a:ext cx="0" cy="24086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8" name="Gerade Verbindung mit Pfeil 117"/>
            <p:cNvCxnSpPr/>
            <p:nvPr/>
          </p:nvCxnSpPr>
          <p:spPr bwMode="auto">
            <a:xfrm flipV="1">
              <a:off x="3668804" y="3308413"/>
              <a:ext cx="1" cy="27202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" name="Gerade Verbindung 54"/>
            <p:cNvCxnSpPr/>
            <p:nvPr/>
          </p:nvCxnSpPr>
          <p:spPr bwMode="auto">
            <a:xfrm flipV="1">
              <a:off x="6775120" y="3486597"/>
              <a:ext cx="0" cy="501588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8" name="Gerade Verbindung 57"/>
            <p:cNvCxnSpPr/>
            <p:nvPr/>
          </p:nvCxnSpPr>
          <p:spPr bwMode="auto">
            <a:xfrm>
              <a:off x="5799800" y="3704502"/>
              <a:ext cx="972910" cy="1253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" name="Textfeld 37"/>
            <p:cNvSpPr txBox="1"/>
            <p:nvPr/>
          </p:nvSpPr>
          <p:spPr>
            <a:xfrm>
              <a:off x="6695716" y="3131676"/>
              <a:ext cx="4002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b="1" dirty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</a:p>
          </p:txBody>
        </p:sp>
        <p:cxnSp>
          <p:nvCxnSpPr>
            <p:cNvPr id="120" name="Gerade Verbindung 119"/>
            <p:cNvCxnSpPr/>
            <p:nvPr/>
          </p:nvCxnSpPr>
          <p:spPr bwMode="auto">
            <a:xfrm flipV="1">
              <a:off x="6879920" y="3483161"/>
              <a:ext cx="0" cy="501588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1" name="Gerade Verbindung 120"/>
            <p:cNvCxnSpPr/>
            <p:nvPr/>
          </p:nvCxnSpPr>
          <p:spPr bwMode="auto">
            <a:xfrm>
              <a:off x="6879920" y="3717032"/>
              <a:ext cx="366022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14" name="Gruppieren 4113"/>
            <p:cNvGrpSpPr/>
            <p:nvPr/>
          </p:nvGrpSpPr>
          <p:grpSpPr>
            <a:xfrm>
              <a:off x="5645824" y="4005064"/>
              <a:ext cx="2094528" cy="1152128"/>
              <a:chOff x="5282120" y="4745768"/>
              <a:chExt cx="2094528" cy="1152128"/>
            </a:xfrm>
          </p:grpSpPr>
          <p:sp>
            <p:nvSpPr>
              <p:cNvPr id="126" name="Textfeld 125"/>
              <p:cNvSpPr txBox="1"/>
              <p:nvPr/>
            </p:nvSpPr>
            <p:spPr>
              <a:xfrm>
                <a:off x="6300192" y="4745768"/>
                <a:ext cx="4002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spcBef>
                    <a:spcPts val="0"/>
                  </a:spcBef>
                </a:pPr>
                <a:r>
                  <a:rPr lang="en-US" b="1" dirty="0">
                    <a:solidFill>
                      <a:srgbClr val="3333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</a:t>
                </a:r>
              </a:p>
            </p:txBody>
          </p:sp>
          <p:cxnSp>
            <p:nvCxnSpPr>
              <p:cNvPr id="128" name="Gerade Verbindung mit Pfeil 127"/>
              <p:cNvCxnSpPr>
                <a:stCxn id="59" idx="2"/>
              </p:cNvCxnSpPr>
              <p:nvPr/>
            </p:nvCxnSpPr>
            <p:spPr bwMode="auto">
              <a:xfrm>
                <a:off x="6244094" y="5101499"/>
                <a:ext cx="0" cy="195701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0" name="Gerade Verbindung 129"/>
              <p:cNvCxnSpPr/>
              <p:nvPr/>
            </p:nvCxnSpPr>
            <p:spPr bwMode="auto">
              <a:xfrm flipH="1">
                <a:off x="5868144" y="5297200"/>
                <a:ext cx="688260" cy="0"/>
              </a:xfrm>
              <a:prstGeom prst="line">
                <a:avLst/>
              </a:prstGeom>
              <a:solidFill>
                <a:schemeClr val="accent1"/>
              </a:solidFill>
              <a:ln w="47625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2" name="Gerade Verbindung 131"/>
              <p:cNvCxnSpPr/>
              <p:nvPr/>
            </p:nvCxnSpPr>
            <p:spPr bwMode="auto">
              <a:xfrm flipH="1">
                <a:off x="6012160" y="5411563"/>
                <a:ext cx="416076" cy="0"/>
              </a:xfrm>
              <a:prstGeom prst="line">
                <a:avLst/>
              </a:prstGeom>
              <a:solidFill>
                <a:schemeClr val="accent1"/>
              </a:solidFill>
              <a:ln w="571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34" name="Textfeld 133"/>
              <p:cNvSpPr txBox="1"/>
              <p:nvPr/>
            </p:nvSpPr>
            <p:spPr>
              <a:xfrm>
                <a:off x="6228184" y="5384548"/>
                <a:ext cx="11484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spcBef>
                    <a:spcPts val="0"/>
                  </a:spcBef>
                </a:pPr>
                <a:r>
                  <a:rPr lang="en-US" b="1" dirty="0">
                    <a:solidFill>
                      <a:srgbClr val="3333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U </a:t>
                </a:r>
                <a:r>
                  <a:rPr lang="en-US" b="1" dirty="0">
                    <a:solidFill>
                      <a:srgbClr val="3333CC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 1 kV</a:t>
                </a:r>
                <a:endParaRPr lang="en-US" b="1" dirty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135" name="Gerade Verbindung mit Pfeil 134"/>
              <p:cNvCxnSpPr/>
              <p:nvPr/>
            </p:nvCxnSpPr>
            <p:spPr bwMode="auto">
              <a:xfrm>
                <a:off x="6244094" y="5411563"/>
                <a:ext cx="0" cy="177677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Gerade Verbindung mit Pfeil 137"/>
              <p:cNvCxnSpPr/>
              <p:nvPr/>
            </p:nvCxnSpPr>
            <p:spPr bwMode="auto">
              <a:xfrm flipH="1">
                <a:off x="5282121" y="5589240"/>
                <a:ext cx="961973" cy="0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Gerade Verbindung mit Pfeil 142"/>
              <p:cNvCxnSpPr/>
              <p:nvPr/>
            </p:nvCxnSpPr>
            <p:spPr bwMode="auto">
              <a:xfrm>
                <a:off x="5282120" y="4889784"/>
                <a:ext cx="1" cy="699456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Gerade Verbindung 145"/>
              <p:cNvCxnSpPr/>
              <p:nvPr/>
            </p:nvCxnSpPr>
            <p:spPr bwMode="auto">
              <a:xfrm flipH="1">
                <a:off x="5418977" y="5696551"/>
                <a:ext cx="688260" cy="0"/>
              </a:xfrm>
              <a:prstGeom prst="line">
                <a:avLst/>
              </a:prstGeom>
              <a:solidFill>
                <a:schemeClr val="accent1"/>
              </a:solidFill>
              <a:ln w="41275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7" name="Gerade Verbindung 146"/>
              <p:cNvCxnSpPr/>
              <p:nvPr/>
            </p:nvCxnSpPr>
            <p:spPr bwMode="auto">
              <a:xfrm flipH="1">
                <a:off x="5526989" y="5804368"/>
                <a:ext cx="472236" cy="0"/>
              </a:xfrm>
              <a:prstGeom prst="line">
                <a:avLst/>
              </a:prstGeom>
              <a:solidFill>
                <a:schemeClr val="accent1"/>
              </a:solidFill>
              <a:ln w="41275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9" name="Gerade Verbindung 148"/>
              <p:cNvCxnSpPr/>
              <p:nvPr/>
            </p:nvCxnSpPr>
            <p:spPr bwMode="auto">
              <a:xfrm flipH="1">
                <a:off x="5652120" y="5897896"/>
                <a:ext cx="231169" cy="0"/>
              </a:xfrm>
              <a:prstGeom prst="line">
                <a:avLst/>
              </a:prstGeom>
              <a:solidFill>
                <a:schemeClr val="accent1"/>
              </a:solidFill>
              <a:ln w="41275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1" name="Gerade Verbindung mit Pfeil 150"/>
              <p:cNvCxnSpPr/>
              <p:nvPr/>
            </p:nvCxnSpPr>
            <p:spPr bwMode="auto">
              <a:xfrm>
                <a:off x="5767704" y="5589240"/>
                <a:ext cx="0" cy="107311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73" name="Freihandform 72"/>
            <p:cNvSpPr/>
            <p:nvPr/>
          </p:nvSpPr>
          <p:spPr bwMode="auto">
            <a:xfrm>
              <a:off x="4336436" y="3347700"/>
              <a:ext cx="599268" cy="270793"/>
            </a:xfrm>
            <a:custGeom>
              <a:avLst/>
              <a:gdLst>
                <a:gd name="connsiteX0" fmla="*/ 0 w 542441"/>
                <a:gd name="connsiteY0" fmla="*/ 213312 h 213312"/>
                <a:gd name="connsiteX1" fmla="*/ 118821 w 542441"/>
                <a:gd name="connsiteY1" fmla="*/ 146153 h 213312"/>
                <a:gd name="connsiteX2" fmla="*/ 118821 w 542441"/>
                <a:gd name="connsiteY2" fmla="*/ 146153 h 213312"/>
                <a:gd name="connsiteX3" fmla="*/ 185980 w 542441"/>
                <a:gd name="connsiteY3" fmla="*/ 68661 h 213312"/>
                <a:gd name="connsiteX4" fmla="*/ 258305 w 542441"/>
                <a:gd name="connsiteY4" fmla="*/ 1502 h 213312"/>
                <a:gd name="connsiteX5" fmla="*/ 397790 w 542441"/>
                <a:gd name="connsiteY5" fmla="*/ 135821 h 213312"/>
                <a:gd name="connsiteX6" fmla="*/ 542441 w 542441"/>
                <a:gd name="connsiteY6" fmla="*/ 213312 h 213312"/>
                <a:gd name="connsiteX7" fmla="*/ 542441 w 542441"/>
                <a:gd name="connsiteY7" fmla="*/ 213312 h 213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2441" h="213312">
                  <a:moveTo>
                    <a:pt x="0" y="213312"/>
                  </a:moveTo>
                  <a:lnTo>
                    <a:pt x="118821" y="146153"/>
                  </a:lnTo>
                  <a:lnTo>
                    <a:pt x="118821" y="146153"/>
                  </a:lnTo>
                  <a:cubicBezTo>
                    <a:pt x="130014" y="133238"/>
                    <a:pt x="162733" y="92769"/>
                    <a:pt x="185980" y="68661"/>
                  </a:cubicBezTo>
                  <a:cubicBezTo>
                    <a:pt x="209227" y="44553"/>
                    <a:pt x="223003" y="-9691"/>
                    <a:pt x="258305" y="1502"/>
                  </a:cubicBezTo>
                  <a:cubicBezTo>
                    <a:pt x="293607" y="12695"/>
                    <a:pt x="350434" y="100519"/>
                    <a:pt x="397790" y="135821"/>
                  </a:cubicBezTo>
                  <a:cubicBezTo>
                    <a:pt x="445146" y="171123"/>
                    <a:pt x="542441" y="213312"/>
                    <a:pt x="542441" y="213312"/>
                  </a:cubicBezTo>
                  <a:lnTo>
                    <a:pt x="542441" y="213312"/>
                  </a:lnTo>
                </a:path>
              </a:pathLst>
            </a:custGeom>
            <a:noFill/>
            <a:ln w="50800" cap="flat" cmpd="sng" algn="ctr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1" name="Textfeld 160"/>
            <p:cNvSpPr txBox="1"/>
            <p:nvPr/>
          </p:nvSpPr>
          <p:spPr>
            <a:xfrm>
              <a:off x="4719679" y="3203684"/>
              <a:ext cx="9261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b="1" dirty="0">
                  <a:solidFill>
                    <a:srgbClr val="CC0099"/>
                  </a:solidFill>
                </a:rPr>
                <a:t>signal</a:t>
              </a:r>
            </a:p>
          </p:txBody>
        </p:sp>
        <p:sp>
          <p:nvSpPr>
            <p:cNvPr id="162" name="Textfeld 161"/>
            <p:cNvSpPr txBox="1"/>
            <p:nvPr/>
          </p:nvSpPr>
          <p:spPr>
            <a:xfrm>
              <a:off x="1299300" y="3231503"/>
              <a:ext cx="11881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b="1" dirty="0">
                  <a:solidFill>
                    <a:srgbClr val="CC0099"/>
                  </a:solidFill>
                </a:rPr>
                <a:t>signal</a:t>
              </a:r>
            </a:p>
          </p:txBody>
        </p:sp>
        <p:sp>
          <p:nvSpPr>
            <p:cNvPr id="163" name="Freihandform 162"/>
            <p:cNvSpPr/>
            <p:nvPr/>
          </p:nvSpPr>
          <p:spPr bwMode="auto">
            <a:xfrm>
              <a:off x="1976115" y="3316342"/>
              <a:ext cx="599268" cy="270793"/>
            </a:xfrm>
            <a:custGeom>
              <a:avLst/>
              <a:gdLst>
                <a:gd name="connsiteX0" fmla="*/ 0 w 542441"/>
                <a:gd name="connsiteY0" fmla="*/ 213312 h 213312"/>
                <a:gd name="connsiteX1" fmla="*/ 118821 w 542441"/>
                <a:gd name="connsiteY1" fmla="*/ 146153 h 213312"/>
                <a:gd name="connsiteX2" fmla="*/ 118821 w 542441"/>
                <a:gd name="connsiteY2" fmla="*/ 146153 h 213312"/>
                <a:gd name="connsiteX3" fmla="*/ 185980 w 542441"/>
                <a:gd name="connsiteY3" fmla="*/ 68661 h 213312"/>
                <a:gd name="connsiteX4" fmla="*/ 258305 w 542441"/>
                <a:gd name="connsiteY4" fmla="*/ 1502 h 213312"/>
                <a:gd name="connsiteX5" fmla="*/ 397790 w 542441"/>
                <a:gd name="connsiteY5" fmla="*/ 135821 h 213312"/>
                <a:gd name="connsiteX6" fmla="*/ 542441 w 542441"/>
                <a:gd name="connsiteY6" fmla="*/ 213312 h 213312"/>
                <a:gd name="connsiteX7" fmla="*/ 542441 w 542441"/>
                <a:gd name="connsiteY7" fmla="*/ 213312 h 213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2441" h="213312">
                  <a:moveTo>
                    <a:pt x="0" y="213312"/>
                  </a:moveTo>
                  <a:lnTo>
                    <a:pt x="118821" y="146153"/>
                  </a:lnTo>
                  <a:lnTo>
                    <a:pt x="118821" y="146153"/>
                  </a:lnTo>
                  <a:cubicBezTo>
                    <a:pt x="130014" y="133238"/>
                    <a:pt x="162733" y="92769"/>
                    <a:pt x="185980" y="68661"/>
                  </a:cubicBezTo>
                  <a:cubicBezTo>
                    <a:pt x="209227" y="44553"/>
                    <a:pt x="223003" y="-9691"/>
                    <a:pt x="258305" y="1502"/>
                  </a:cubicBezTo>
                  <a:cubicBezTo>
                    <a:pt x="293607" y="12695"/>
                    <a:pt x="350434" y="100519"/>
                    <a:pt x="397790" y="135821"/>
                  </a:cubicBezTo>
                  <a:cubicBezTo>
                    <a:pt x="445146" y="171123"/>
                    <a:pt x="542441" y="213312"/>
                    <a:pt x="542441" y="213312"/>
                  </a:cubicBezTo>
                  <a:lnTo>
                    <a:pt x="542441" y="213312"/>
                  </a:lnTo>
                </a:path>
              </a:pathLst>
            </a:custGeom>
            <a:noFill/>
            <a:ln w="50800" cap="flat" cmpd="sng" algn="ctr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65" name="Gerade Verbindung mit Pfeil 164"/>
            <p:cNvCxnSpPr/>
            <p:nvPr/>
          </p:nvCxnSpPr>
          <p:spPr bwMode="auto">
            <a:xfrm flipH="1" flipV="1">
              <a:off x="1019190" y="3534433"/>
              <a:ext cx="460131" cy="11748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CC0099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96" name="Gerade Verbindung 4095"/>
            <p:cNvCxnSpPr/>
            <p:nvPr/>
          </p:nvCxnSpPr>
          <p:spPr bwMode="auto">
            <a:xfrm>
              <a:off x="2318804" y="3769566"/>
              <a:ext cx="0" cy="136815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0" name="Gerade Verbindung 169"/>
            <p:cNvCxnSpPr/>
            <p:nvPr/>
          </p:nvCxnSpPr>
          <p:spPr bwMode="auto">
            <a:xfrm>
              <a:off x="4647672" y="3717032"/>
              <a:ext cx="0" cy="136815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1" name="Gerade Verbindung mit Pfeil 170"/>
            <p:cNvCxnSpPr/>
            <p:nvPr/>
          </p:nvCxnSpPr>
          <p:spPr bwMode="auto">
            <a:xfrm>
              <a:off x="2318804" y="4869330"/>
              <a:ext cx="2307339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5" name="Textfeld 174"/>
            <p:cNvSpPr txBox="1"/>
            <p:nvPr/>
          </p:nvSpPr>
          <p:spPr>
            <a:xfrm>
              <a:off x="2418568" y="4423812"/>
              <a:ext cx="2255540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900" b="1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</a:t>
              </a:r>
              <a:r>
                <a:rPr lang="en-US" sz="1900" b="1" i="1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t</a:t>
              </a:r>
              <a:r>
                <a:rPr lang="en-US" sz="1900" b="1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 leads to position</a:t>
              </a:r>
              <a:endParaRPr lang="en-US" sz="19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79" name="Gerade Verbindung 178"/>
            <p:cNvCxnSpPr/>
            <p:nvPr/>
          </p:nvCxnSpPr>
          <p:spPr bwMode="auto">
            <a:xfrm flipV="1">
              <a:off x="666231" y="3483359"/>
              <a:ext cx="0" cy="501588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0" name="Gerade Verbindung 179"/>
            <p:cNvCxnSpPr/>
            <p:nvPr/>
          </p:nvCxnSpPr>
          <p:spPr bwMode="auto">
            <a:xfrm>
              <a:off x="456751" y="3709938"/>
              <a:ext cx="193388" cy="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1" name="Textfeld 180"/>
            <p:cNvSpPr txBox="1"/>
            <p:nvPr/>
          </p:nvSpPr>
          <p:spPr>
            <a:xfrm>
              <a:off x="523513" y="3196267"/>
              <a:ext cx="4002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b="1" dirty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</a:p>
          </p:txBody>
        </p:sp>
        <p:cxnSp>
          <p:nvCxnSpPr>
            <p:cNvPr id="182" name="Gerade Verbindung 181"/>
            <p:cNvCxnSpPr/>
            <p:nvPr/>
          </p:nvCxnSpPr>
          <p:spPr bwMode="auto">
            <a:xfrm flipV="1">
              <a:off x="758171" y="3483194"/>
              <a:ext cx="0" cy="501588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3" name="Gerade Verbindung 182"/>
            <p:cNvCxnSpPr/>
            <p:nvPr/>
          </p:nvCxnSpPr>
          <p:spPr bwMode="auto">
            <a:xfrm>
              <a:off x="758171" y="3720714"/>
              <a:ext cx="293574" cy="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6" name="Textfeld 195"/>
            <p:cNvSpPr txBox="1"/>
            <p:nvPr/>
          </p:nvSpPr>
          <p:spPr>
            <a:xfrm>
              <a:off x="868734" y="3790781"/>
              <a:ext cx="1597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3333CC"/>
                  </a:solidFill>
                </a:rPr>
                <a:t>air-filled</a:t>
              </a:r>
            </a:p>
          </p:txBody>
        </p:sp>
        <p:sp>
          <p:nvSpPr>
            <p:cNvPr id="4123" name="Rechteck 4122"/>
            <p:cNvSpPr/>
            <p:nvPr/>
          </p:nvSpPr>
          <p:spPr bwMode="auto">
            <a:xfrm>
              <a:off x="1019479" y="3266937"/>
              <a:ext cx="4763491" cy="875129"/>
            </a:xfrm>
            <a:prstGeom prst="rect">
              <a:avLst/>
            </a:prstGeom>
            <a:solidFill>
              <a:schemeClr val="accent1">
                <a:alpha val="21000"/>
              </a:schemeClr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9" name="Textfeld 108"/>
            <p:cNvSpPr txBox="1"/>
            <p:nvPr/>
          </p:nvSpPr>
          <p:spPr>
            <a:xfrm>
              <a:off x="5787241" y="3208674"/>
              <a:ext cx="9261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600" b="1" i="1" dirty="0">
                  <a:solidFill>
                    <a:srgbClr val="CC00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 = </a:t>
              </a:r>
              <a:r>
                <a:rPr lang="en-US" sz="1600" b="1" i="1" dirty="0" err="1">
                  <a:solidFill>
                    <a:srgbClr val="CC00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  <a:r>
                <a:rPr lang="en-US" sz="1600" b="1" i="1" baseline="-25000" dirty="0" err="1">
                  <a:solidFill>
                    <a:srgbClr val="CC00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cable</a:t>
              </a:r>
              <a:endParaRPr lang="en-US" sz="1600" b="1" i="1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2" name="Textfeld 111"/>
            <p:cNvSpPr txBox="1"/>
            <p:nvPr/>
          </p:nvSpPr>
          <p:spPr>
            <a:xfrm>
              <a:off x="7245942" y="3249102"/>
              <a:ext cx="400228" cy="1015663"/>
            </a:xfrm>
            <a:prstGeom prst="rect">
              <a:avLst/>
            </a:prstGeom>
            <a:noFill/>
            <a:ln w="31750">
              <a:solidFill>
                <a:srgbClr val="3333CC"/>
              </a:solidFill>
            </a:ln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2000" b="1" dirty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TDC</a:t>
              </a:r>
            </a:p>
          </p:txBody>
        </p:sp>
        <p:sp>
          <p:nvSpPr>
            <p:cNvPr id="113" name="Textfeld 112"/>
            <p:cNvSpPr txBox="1"/>
            <p:nvPr/>
          </p:nvSpPr>
          <p:spPr>
            <a:xfrm>
              <a:off x="70048" y="3260013"/>
              <a:ext cx="400228" cy="1015663"/>
            </a:xfrm>
            <a:prstGeom prst="rect">
              <a:avLst/>
            </a:prstGeom>
            <a:noFill/>
            <a:ln w="31750">
              <a:solidFill>
                <a:srgbClr val="3333CC"/>
              </a:solidFill>
            </a:ln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2000" b="1" dirty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TDC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136788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239868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Secondary Electron Monitor as BLM</a:t>
            </a:r>
          </a:p>
        </p:txBody>
      </p:sp>
      <p:sp>
        <p:nvSpPr>
          <p:cNvPr id="8197" name="Text Box 3"/>
          <p:cNvSpPr txBox="1">
            <a:spLocks noChangeArrowheads="1"/>
          </p:cNvSpPr>
          <p:nvPr/>
        </p:nvSpPr>
        <p:spPr bwMode="auto">
          <a:xfrm>
            <a:off x="125412" y="1070884"/>
            <a:ext cx="9076729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98" name="Rectangle 4"/>
          <p:cNvSpPr>
            <a:spLocks noChangeArrowheads="1"/>
          </p:cNvSpPr>
          <p:nvPr/>
        </p:nvSpPr>
        <p:spPr bwMode="auto">
          <a:xfrm>
            <a:off x="179512" y="708587"/>
            <a:ext cx="915265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Ionizing radiation liberates secondary electrons from a surface.</a:t>
            </a:r>
          </a:p>
        </p:txBody>
      </p:sp>
      <p:sp>
        <p:nvSpPr>
          <p:cNvPr id="8199" name="Rectangle 5"/>
          <p:cNvSpPr>
            <a:spLocks noChangeArrowheads="1"/>
          </p:cNvSpPr>
          <p:nvPr/>
        </p:nvSpPr>
        <p:spPr bwMode="auto">
          <a:xfrm>
            <a:off x="179512" y="996619"/>
            <a:ext cx="8964488" cy="1705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Working principle: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Three plates mounted in a vacuum vessel (passively NEG pumped)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Outer electrodes: biased by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 +1 kV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Inner electrode: connected for current measurement (here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current-frequency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converter)</a:t>
            </a:r>
          </a:p>
          <a:p>
            <a:pPr algn="l">
              <a:lnSpc>
                <a:spcPct val="60000"/>
              </a:lnSpc>
            </a:pPr>
            <a:r>
              <a:rPr lang="en-US" altLang="de-DE" sz="2000" b="1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sz="2000" b="1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small and cheap detector, very insensitive.</a:t>
            </a:r>
          </a:p>
        </p:txBody>
      </p:sp>
      <p:sp>
        <p:nvSpPr>
          <p:cNvPr id="8202" name="Text Box 9"/>
          <p:cNvSpPr txBox="1">
            <a:spLocks noChangeArrowheads="1"/>
          </p:cNvSpPr>
          <p:nvPr/>
        </p:nvSpPr>
        <p:spPr bwMode="auto">
          <a:xfrm>
            <a:off x="1135063" y="5342847"/>
            <a:ext cx="138321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electronics</a:t>
            </a:r>
          </a:p>
        </p:txBody>
      </p:sp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133" y="2874284"/>
            <a:ext cx="3522459" cy="3038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3666579" y="2874284"/>
            <a:ext cx="1712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HV electrodes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678456" y="3660915"/>
            <a:ext cx="171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Electrode for measured</a:t>
            </a:r>
          </a:p>
          <a:p>
            <a:pPr algn="l">
              <a:spcBef>
                <a:spcPts val="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current </a:t>
            </a:r>
          </a:p>
        </p:txBody>
      </p:sp>
      <p:cxnSp>
        <p:nvCxnSpPr>
          <p:cNvPr id="4" name="Gerade Verbindung mit Pfeil 3"/>
          <p:cNvCxnSpPr/>
          <p:nvPr/>
        </p:nvCxnSpPr>
        <p:spPr bwMode="auto">
          <a:xfrm flipH="1">
            <a:off x="2987825" y="3058950"/>
            <a:ext cx="678755" cy="385941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Gerade Verbindung mit Pfeil 5"/>
          <p:cNvCxnSpPr/>
          <p:nvPr/>
        </p:nvCxnSpPr>
        <p:spPr bwMode="auto">
          <a:xfrm flipH="1">
            <a:off x="3327201" y="3251920"/>
            <a:ext cx="339378" cy="40899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Gerade Verbindung mit Pfeil 7"/>
          <p:cNvCxnSpPr/>
          <p:nvPr/>
        </p:nvCxnSpPr>
        <p:spPr bwMode="auto">
          <a:xfrm>
            <a:off x="3707904" y="3876939"/>
            <a:ext cx="36046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4902979" y="4295097"/>
            <a:ext cx="4122406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 with intrinsic amplification: </a:t>
            </a:r>
          </a:p>
          <a:p>
            <a:pPr algn="l">
              <a:spcBef>
                <a:spcPts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Secondary electron multiplier</a:t>
            </a:r>
          </a:p>
          <a:p>
            <a:pPr algn="l">
              <a:spcBef>
                <a:spcPts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i.e. a ‘photo-multiplier without</a:t>
            </a:r>
          </a:p>
          <a:p>
            <a:pPr algn="l">
              <a:spcBef>
                <a:spcPts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photo-cathode’</a:t>
            </a:r>
            <a:endParaRPr lang="en-US" altLang="de-DE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500435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3132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Optical Fibers as BLM</a:t>
            </a: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125413" y="940254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284163" y="740229"/>
            <a:ext cx="7702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Modification of fiber material is used as a measure of dose.</a:t>
            </a:r>
          </a:p>
        </p:txBody>
      </p:sp>
      <p:sp>
        <p:nvSpPr>
          <p:cNvPr id="12294" name="Rectangle 5"/>
          <p:cNvSpPr>
            <a:spLocks noChangeArrowheads="1"/>
          </p:cNvSpPr>
          <p:nvPr/>
        </p:nvSpPr>
        <p:spPr bwMode="auto">
          <a:xfrm>
            <a:off x="284163" y="3762829"/>
            <a:ext cx="8358187" cy="1376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buFont typeface="Wingdings" pitchFamily="2" charset="2"/>
              <a:buChar char="Ø"/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several km long fibers (cheap due to use in tele-communication)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1 ns infra-red laser pulse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OTDR (optical time domain reflector):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       time and amplitude of reflected light 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location of modification.</a:t>
            </a:r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63" y="1289504"/>
            <a:ext cx="7962900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2896331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 for Optical Fibers BLM</a:t>
            </a: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125413" y="1114424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35496" y="719896"/>
            <a:ext cx="8570912" cy="1400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200"/>
              </a:spcBef>
            </a:pPr>
            <a:r>
              <a:rPr lang="en-US" sz="20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Advantage of optical fibers: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Good spatial resolution with </a:t>
            </a:r>
            <a:r>
              <a:rPr lang="en-US" sz="20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detector</a:t>
            </a:r>
          </a:p>
          <a:p>
            <a:pPr marL="342900" indent="-342900" algn="l">
              <a:spcBef>
                <a:spcPts val="200"/>
              </a:spcBef>
              <a:buFont typeface="Symbol"/>
              <a:buChar char="®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Installation parallel to beam pipe</a:t>
            </a:r>
          </a:p>
          <a:p>
            <a:pPr marL="342900" indent="-342900" algn="l">
              <a:spcBef>
                <a:spcPts val="200"/>
              </a:spcBef>
              <a:buFont typeface="Symbol"/>
              <a:buChar char="®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 distance to loss </a:t>
            </a:r>
          </a:p>
          <a:p>
            <a:pPr algn="l">
              <a:spcBef>
                <a:spcPts val="200"/>
              </a:spcBef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 high solid angle for small volume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705" y="1468956"/>
            <a:ext cx="3647775" cy="48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89" y="2264295"/>
            <a:ext cx="4235319" cy="3165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4447932" y="1268760"/>
            <a:ext cx="509262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200"/>
              </a:spcBef>
            </a:pPr>
            <a:r>
              <a:rPr lang="en-US" sz="2000" i="1" dirty="0">
                <a:solidFill>
                  <a:srgbClr val="000000"/>
                </a:solidFill>
              </a:rPr>
              <a:t>Example: </a:t>
            </a:r>
            <a:r>
              <a:rPr lang="en-US" sz="2000" dirty="0">
                <a:solidFill>
                  <a:srgbClr val="000000"/>
                </a:solidFill>
              </a:rPr>
              <a:t>Beam pipe of </a:t>
            </a:r>
            <a:r>
              <a:rPr lang="en-US" sz="2000" dirty="0" err="1">
                <a:solidFill>
                  <a:srgbClr val="000000"/>
                </a:solidFill>
              </a:rPr>
              <a:t>undulator</a:t>
            </a:r>
            <a:r>
              <a:rPr lang="en-US" sz="2000" dirty="0">
                <a:solidFill>
                  <a:srgbClr val="000000"/>
                </a:solidFill>
              </a:rPr>
              <a:t> at FLASH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69041" y="5432647"/>
            <a:ext cx="4879023" cy="733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200"/>
              </a:spcBef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Alternative detection principle:</a:t>
            </a:r>
          </a:p>
          <a:p>
            <a:pPr algn="l">
              <a:spcBef>
                <a:spcPts val="200"/>
              </a:spcBef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Cherenkov light by fast </a:t>
            </a:r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transversing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particle</a:t>
            </a:r>
          </a:p>
        </p:txBody>
      </p:sp>
    </p:spTree>
    <p:extLst>
      <p:ext uri="{BB962C8B-B14F-4D97-AF65-F5344CB8AC3E}">
        <p14:creationId xmlns:p14="http://schemas.microsoft.com/office/powerpoint/2010/main" val="209115008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Basic Idea of Beam Loss Monitors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96850" y="764704"/>
            <a:ext cx="8632825" cy="2277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Basic idea for Beam Loss Monitors BLM:</a:t>
            </a:r>
          </a:p>
          <a:p>
            <a:pPr algn="l">
              <a:spcBef>
                <a:spcPts val="600"/>
              </a:spcBef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loss beam particle must collide with the vacuum chamber or other insertions</a:t>
            </a:r>
          </a:p>
          <a:p>
            <a:pPr marL="342900" indent="-342900" algn="l">
              <a:spcBef>
                <a:spcPts val="600"/>
              </a:spcBef>
              <a:buFont typeface="Symbol"/>
              <a:buChar char="Þ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Interaction leads to some shower particle: </a:t>
            </a:r>
          </a:p>
          <a:p>
            <a:pPr algn="l">
              <a:spcBef>
                <a:spcPts val="600"/>
              </a:spcBef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   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−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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protons, neutrons, excited nuclei, fragmented nuclei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ts val="600"/>
              </a:spcBef>
              <a:buFont typeface="Symbol"/>
              <a:buChar char="®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Detection of these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secondaries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by an appropriate detector outside of beam pipe</a:t>
            </a:r>
          </a:p>
          <a:p>
            <a:pPr marL="342900" indent="-342900" algn="l">
              <a:spcBef>
                <a:spcPts val="600"/>
              </a:spcBef>
              <a:buFont typeface="Symbol"/>
              <a:buChar char="®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Relative cheap detector installed at many locations </a:t>
            </a:r>
          </a:p>
          <a:p>
            <a:pPr algn="l">
              <a:spcBef>
                <a:spcPts val="600"/>
              </a:spcBef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Remark: Due to grazing angle a thin vacuum chamber might be a ‘thick target’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323528" y="2924944"/>
            <a:ext cx="8640960" cy="3106796"/>
            <a:chOff x="323528" y="2924944"/>
            <a:chExt cx="8640960" cy="3106796"/>
          </a:xfrm>
        </p:grpSpPr>
        <p:cxnSp>
          <p:nvCxnSpPr>
            <p:cNvPr id="3" name="Gerade Verbindung 2"/>
            <p:cNvCxnSpPr/>
            <p:nvPr/>
          </p:nvCxnSpPr>
          <p:spPr bwMode="auto">
            <a:xfrm>
              <a:off x="395536" y="3140968"/>
              <a:ext cx="576064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2074" name="Gruppieren 2073"/>
            <p:cNvGrpSpPr/>
            <p:nvPr/>
          </p:nvGrpSpPr>
          <p:grpSpPr>
            <a:xfrm>
              <a:off x="323528" y="4005064"/>
              <a:ext cx="8064896" cy="2026676"/>
              <a:chOff x="971600" y="4725144"/>
              <a:chExt cx="8064896" cy="2026676"/>
            </a:xfrm>
          </p:grpSpPr>
          <p:cxnSp>
            <p:nvCxnSpPr>
              <p:cNvPr id="10" name="Gerade Verbindung 9"/>
              <p:cNvCxnSpPr/>
              <p:nvPr/>
            </p:nvCxnSpPr>
            <p:spPr bwMode="auto">
              <a:xfrm>
                <a:off x="971600" y="5157192"/>
                <a:ext cx="5760640" cy="0"/>
              </a:xfrm>
              <a:prstGeom prst="line">
                <a:avLst/>
              </a:prstGeom>
              <a:solidFill>
                <a:schemeClr val="accent1"/>
              </a:solidFill>
              <a:ln w="635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" name="Gerade Verbindung 7"/>
              <p:cNvCxnSpPr/>
              <p:nvPr/>
            </p:nvCxnSpPr>
            <p:spPr bwMode="auto">
              <a:xfrm>
                <a:off x="971600" y="4725144"/>
                <a:ext cx="3290838" cy="432048"/>
              </a:xfrm>
              <a:prstGeom prst="line">
                <a:avLst/>
              </a:prstGeom>
              <a:solidFill>
                <a:schemeClr val="accent1"/>
              </a:solidFill>
              <a:ln w="635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" name="Ellipse 11"/>
              <p:cNvSpPr/>
              <p:nvPr/>
            </p:nvSpPr>
            <p:spPr bwMode="auto">
              <a:xfrm>
                <a:off x="4139952" y="5085184"/>
                <a:ext cx="227806" cy="216024"/>
              </a:xfrm>
              <a:prstGeom prst="ellipse">
                <a:avLst/>
              </a:prstGeom>
              <a:solidFill>
                <a:srgbClr val="008000"/>
              </a:solidFill>
              <a:ln w="317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14" name="Gerade Verbindung mit Pfeil 13"/>
              <p:cNvCxnSpPr>
                <a:stCxn id="12" idx="7"/>
              </p:cNvCxnSpPr>
              <p:nvPr/>
            </p:nvCxnSpPr>
            <p:spPr bwMode="auto">
              <a:xfrm flipH="1">
                <a:off x="3635896" y="5116820"/>
                <a:ext cx="698501" cy="616436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" name="Gerade Verbindung mit Pfeil 25"/>
              <p:cNvCxnSpPr/>
              <p:nvPr/>
            </p:nvCxnSpPr>
            <p:spPr bwMode="auto">
              <a:xfrm flipH="1">
                <a:off x="4211960" y="5193196"/>
                <a:ext cx="77812" cy="841442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" name="Gerade Verbindung mit Pfeil 26"/>
              <p:cNvCxnSpPr>
                <a:stCxn id="12" idx="6"/>
              </p:cNvCxnSpPr>
              <p:nvPr/>
            </p:nvCxnSpPr>
            <p:spPr bwMode="auto">
              <a:xfrm>
                <a:off x="4367758" y="5193196"/>
                <a:ext cx="1140346" cy="420721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" name="Gerade Verbindung mit Pfeil 27"/>
              <p:cNvCxnSpPr>
                <a:stCxn id="12" idx="1"/>
              </p:cNvCxnSpPr>
              <p:nvPr/>
            </p:nvCxnSpPr>
            <p:spPr bwMode="auto">
              <a:xfrm>
                <a:off x="4173313" y="5116820"/>
                <a:ext cx="1190775" cy="832460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" name="Gerade Verbindung mit Pfeil 28"/>
              <p:cNvCxnSpPr>
                <a:stCxn id="12" idx="0"/>
              </p:cNvCxnSpPr>
              <p:nvPr/>
            </p:nvCxnSpPr>
            <p:spPr bwMode="auto">
              <a:xfrm>
                <a:off x="4253855" y="5085184"/>
                <a:ext cx="894209" cy="1080120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" name="Gerade Verbindung mit Pfeil 29"/>
              <p:cNvCxnSpPr>
                <a:stCxn id="12" idx="7"/>
              </p:cNvCxnSpPr>
              <p:nvPr/>
            </p:nvCxnSpPr>
            <p:spPr bwMode="auto">
              <a:xfrm>
                <a:off x="4334397" y="5116820"/>
                <a:ext cx="603534" cy="1264508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62" name="Ellipse 2061"/>
              <p:cNvSpPr/>
              <p:nvPr/>
            </p:nvSpPr>
            <p:spPr bwMode="auto">
              <a:xfrm>
                <a:off x="5663530" y="5533050"/>
                <a:ext cx="576064" cy="504056"/>
              </a:xfrm>
              <a:prstGeom prst="ellipse">
                <a:avLst/>
              </a:prstGeom>
              <a:solidFill>
                <a:srgbClr val="3333CC">
                  <a:alpha val="44000"/>
                </a:srgbClr>
              </a:solidFill>
              <a:ln w="317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2064" name="Gerade Verbindung 2063"/>
              <p:cNvCxnSpPr>
                <a:stCxn id="2062" idx="6"/>
              </p:cNvCxnSpPr>
              <p:nvPr/>
            </p:nvCxnSpPr>
            <p:spPr bwMode="auto">
              <a:xfrm>
                <a:off x="6239594" y="5785078"/>
                <a:ext cx="564654" cy="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1" name="Gerade Verbindung 50"/>
              <p:cNvCxnSpPr/>
              <p:nvPr/>
            </p:nvCxnSpPr>
            <p:spPr bwMode="auto">
              <a:xfrm flipV="1">
                <a:off x="6804248" y="5533050"/>
                <a:ext cx="0" cy="501588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" name="Gerade Verbindung 51"/>
              <p:cNvCxnSpPr/>
              <p:nvPr/>
            </p:nvCxnSpPr>
            <p:spPr bwMode="auto">
              <a:xfrm>
                <a:off x="6804248" y="5545978"/>
                <a:ext cx="457200" cy="23910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" name="Gerade Verbindung 52"/>
              <p:cNvCxnSpPr/>
              <p:nvPr/>
            </p:nvCxnSpPr>
            <p:spPr bwMode="auto">
              <a:xfrm flipV="1">
                <a:off x="6804248" y="5785078"/>
                <a:ext cx="457200" cy="24956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" name="Gerade Verbindung 53"/>
              <p:cNvCxnSpPr/>
              <p:nvPr/>
            </p:nvCxnSpPr>
            <p:spPr bwMode="auto">
              <a:xfrm>
                <a:off x="7261448" y="5783844"/>
                <a:ext cx="564654" cy="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70" name="Rechteck 2069"/>
              <p:cNvSpPr/>
              <p:nvPr/>
            </p:nvSpPr>
            <p:spPr bwMode="auto">
              <a:xfrm>
                <a:off x="7812360" y="5301208"/>
                <a:ext cx="432048" cy="936104"/>
              </a:xfrm>
              <a:prstGeom prst="rect">
                <a:avLst/>
              </a:prstGeom>
              <a:noFill/>
              <a:ln w="317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2072" name="Gerade Verbindung mit Pfeil 2071"/>
              <p:cNvCxnSpPr/>
              <p:nvPr/>
            </p:nvCxnSpPr>
            <p:spPr bwMode="auto">
              <a:xfrm>
                <a:off x="8244408" y="5445224"/>
                <a:ext cx="792088" cy="0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3" name="Gerade Verbindung mit Pfeil 62"/>
              <p:cNvCxnSpPr/>
              <p:nvPr/>
            </p:nvCxnSpPr>
            <p:spPr bwMode="auto">
              <a:xfrm>
                <a:off x="8244408" y="6021288"/>
                <a:ext cx="792088" cy="0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73" name="Textfeld 2072"/>
              <p:cNvSpPr txBox="1"/>
              <p:nvPr/>
            </p:nvSpPr>
            <p:spPr>
              <a:xfrm>
                <a:off x="5220072" y="5157192"/>
                <a:ext cx="159791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3333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BLM detector  </a:t>
                </a:r>
              </a:p>
            </p:txBody>
          </p:sp>
          <p:sp>
            <p:nvSpPr>
              <p:cNvPr id="65" name="Textfeld 64"/>
              <p:cNvSpPr txBox="1"/>
              <p:nvPr/>
            </p:nvSpPr>
            <p:spPr>
              <a:xfrm>
                <a:off x="6214442" y="6167045"/>
                <a:ext cx="159791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spcBef>
                    <a:spcPts val="0"/>
                  </a:spcBef>
                </a:pPr>
                <a:r>
                  <a:rPr lang="en-US" sz="1600" b="1" dirty="0">
                    <a:solidFill>
                      <a:srgbClr val="3333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front-end</a:t>
                </a:r>
              </a:p>
              <a:p>
                <a:pPr algn="l">
                  <a:spcBef>
                    <a:spcPts val="0"/>
                  </a:spcBef>
                </a:pPr>
                <a:r>
                  <a:rPr lang="en-US" sz="1600" b="1" dirty="0">
                    <a:solidFill>
                      <a:srgbClr val="3333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electronics </a:t>
                </a:r>
              </a:p>
            </p:txBody>
          </p:sp>
        </p:grpSp>
        <p:sp>
          <p:nvSpPr>
            <p:cNvPr id="67" name="Textfeld 66"/>
            <p:cNvSpPr txBox="1"/>
            <p:nvPr/>
          </p:nvSpPr>
          <p:spPr>
            <a:xfrm>
              <a:off x="6895703" y="5445224"/>
              <a:ext cx="17779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600" b="1" dirty="0">
                  <a:solidFill>
                    <a:srgbClr val="3333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digitalization</a:t>
              </a:r>
            </a:p>
            <a:p>
              <a:pPr algn="l">
                <a:spcBef>
                  <a:spcPts val="0"/>
                </a:spcBef>
              </a:pPr>
              <a:r>
                <a:rPr lang="en-US" sz="1600" b="1" dirty="0">
                  <a:solidFill>
                    <a:srgbClr val="3333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&amp; fast analysis</a:t>
              </a:r>
            </a:p>
          </p:txBody>
        </p:sp>
        <p:sp>
          <p:nvSpPr>
            <p:cNvPr id="68" name="Textfeld 67"/>
            <p:cNvSpPr txBox="1"/>
            <p:nvPr/>
          </p:nvSpPr>
          <p:spPr>
            <a:xfrm>
              <a:off x="7716062" y="4931876"/>
              <a:ext cx="110441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600" b="1" dirty="0">
                  <a:solidFill>
                    <a:srgbClr val="3333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interlock</a:t>
              </a:r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7773686" y="4293096"/>
              <a:ext cx="11908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600" b="1" dirty="0">
                  <a:solidFill>
                    <a:srgbClr val="3333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display</a:t>
              </a:r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2663509" y="3995772"/>
              <a:ext cx="205250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7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lost beam particle </a:t>
              </a:r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39552" y="4581128"/>
              <a:ext cx="293664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600" b="1" dirty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Secondary products:</a:t>
              </a:r>
            </a:p>
            <a:p>
              <a:pPr marL="285750" indent="-285750" algn="l">
                <a:spcBef>
                  <a:spcPts val="0"/>
                </a:spcBef>
                <a:buFont typeface="Wingdings" panose="05000000000000000000" pitchFamily="2" charset="2"/>
                <a:buChar char="Ø"/>
              </a:pPr>
              <a:r>
                <a:rPr lang="en-US" sz="1600" dirty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Electromagnetic or hadronic shower products</a:t>
              </a:r>
            </a:p>
            <a:p>
              <a:pPr marL="285750" indent="-285750" algn="l">
                <a:spcBef>
                  <a:spcPts val="0"/>
                </a:spcBef>
                <a:buFont typeface="Wingdings" panose="05000000000000000000" pitchFamily="2" charset="2"/>
                <a:buChar char="Ø"/>
              </a:pPr>
              <a:r>
                <a:rPr lang="en-US" sz="1600" dirty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Charged particles</a:t>
              </a:r>
            </a:p>
            <a:p>
              <a:pPr marL="285750" indent="-285750" algn="l">
                <a:spcBef>
                  <a:spcPts val="0"/>
                </a:spcBef>
                <a:buFont typeface="Wingdings" panose="05000000000000000000" pitchFamily="2" charset="2"/>
                <a:buChar char="Ø"/>
              </a:pPr>
              <a:r>
                <a:rPr lang="en-US" sz="1600" dirty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Neutrons or </a:t>
              </a:r>
              <a:r>
                <a:rPr lang="en-US" sz="1600" dirty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</a:t>
              </a:r>
              <a:endParaRPr lang="en-US" sz="1600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6300192" y="2924944"/>
              <a:ext cx="199294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vacuum pipe</a:t>
              </a:r>
            </a:p>
          </p:txBody>
        </p:sp>
        <p:sp>
          <p:nvSpPr>
            <p:cNvPr id="74" name="Textfeld 73"/>
            <p:cNvSpPr txBox="1"/>
            <p:nvPr/>
          </p:nvSpPr>
          <p:spPr>
            <a:xfrm>
              <a:off x="5723112" y="3598236"/>
              <a:ext cx="19929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beam</a:t>
              </a:r>
            </a:p>
          </p:txBody>
        </p:sp>
        <p:sp>
          <p:nvSpPr>
            <p:cNvPr id="36" name="Pfeil nach rechts 35"/>
            <p:cNvSpPr/>
            <p:nvPr/>
          </p:nvSpPr>
          <p:spPr bwMode="auto">
            <a:xfrm>
              <a:off x="323528" y="3429000"/>
              <a:ext cx="5242842" cy="720080"/>
            </a:xfrm>
            <a:prstGeom prst="rightArrow">
              <a:avLst>
                <a:gd name="adj1" fmla="val 50000"/>
                <a:gd name="adj2" fmla="val 66653"/>
              </a:avLst>
            </a:prstGeom>
            <a:gradFill flip="none" rotWithShape="1">
              <a:gsLst>
                <a:gs pos="34000">
                  <a:srgbClr val="FF0000">
                    <a:alpha val="20000"/>
                  </a:srgbClr>
                </a:gs>
                <a:gs pos="47000">
                  <a:srgbClr val="FF0000"/>
                </a:gs>
                <a:gs pos="69000">
                  <a:srgbClr val="FF0000">
                    <a:alpha val="20000"/>
                  </a:srgbClr>
                </a:gs>
              </a:gsLst>
              <a:lin ang="5400000" scaled="0"/>
              <a:tileRect/>
            </a:gra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7546018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Application: BLMs for optimal Tune Alignment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5194300" y="1328738"/>
            <a:ext cx="4594225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/>
              <a:t>BLM: Plastic scintillator &amp; PMT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5568949" y="1779588"/>
            <a:ext cx="3611563" cy="1025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Loss rate with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open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undulator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spcBef>
                <a:spcPts val="400"/>
              </a:spcBef>
              <a:buFont typeface="Symbol" pitchFamily="18" charset="2"/>
              <a:buChar char="®"/>
              <a:defRPr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low loss (= long lifetime) </a:t>
            </a:r>
          </a:p>
          <a:p>
            <a:pPr algn="l">
              <a:spcBef>
                <a:spcPts val="400"/>
              </a:spcBef>
              <a:defRPr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at working point  at Q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, Q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</p:txBody>
      </p:sp>
      <p:sp>
        <p:nvSpPr>
          <p:cNvPr id="18440" name="Textfeld 40"/>
          <p:cNvSpPr txBox="1">
            <a:spLocks noChangeArrowheads="1"/>
          </p:cNvSpPr>
          <p:nvPr/>
        </p:nvSpPr>
        <p:spPr bwMode="auto">
          <a:xfrm>
            <a:off x="5527129" y="3845483"/>
            <a:ext cx="3609975" cy="161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Loss rate with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u="sng" dirty="0">
                <a:latin typeface="Calibri" panose="020F0502020204030204" pitchFamily="34" charset="0"/>
                <a:cs typeface="Calibri" panose="020F0502020204030204" pitchFamily="34" charset="0"/>
              </a:rPr>
              <a:t>closed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undulator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(16mm, 6T)</a:t>
            </a:r>
          </a:p>
          <a:p>
            <a:pPr algn="l">
              <a:spcBef>
                <a:spcPts val="400"/>
              </a:spcBef>
              <a:buFont typeface="Symbol" pitchFamily="18" charset="2"/>
              <a:buChar char="®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high loss (= short lifetime) </a:t>
            </a:r>
          </a:p>
          <a:p>
            <a:pPr algn="l">
              <a:spcBef>
                <a:spcPts val="400"/>
              </a:spcBef>
              <a:buFont typeface="Symbol" pitchFamily="18" charset="2"/>
              <a:buChar char="®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excitation of coupling resonance</a:t>
            </a:r>
          </a:p>
          <a:p>
            <a:pPr algn="l">
              <a:spcBef>
                <a:spcPts val="4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working point must be modified  </a:t>
            </a:r>
          </a:p>
        </p:txBody>
      </p:sp>
      <p:sp>
        <p:nvSpPr>
          <p:cNvPr id="18441" name="Textfeld 1"/>
          <p:cNvSpPr txBox="1">
            <a:spLocks noChangeArrowheads="1"/>
          </p:cNvSpPr>
          <p:nvPr/>
        </p:nvSpPr>
        <p:spPr bwMode="auto">
          <a:xfrm>
            <a:off x="5240339" y="6074229"/>
            <a:ext cx="394017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From P. </a:t>
            </a:r>
            <a:r>
              <a:rPr lang="en-US" alt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Kuske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et al., DIPAC 2001 and PAC 2001</a:t>
            </a:r>
          </a:p>
        </p:txBody>
      </p:sp>
      <p:grpSp>
        <p:nvGrpSpPr>
          <p:cNvPr id="10" name="Gruppieren 9"/>
          <p:cNvGrpSpPr/>
          <p:nvPr/>
        </p:nvGrpSpPr>
        <p:grpSpPr>
          <a:xfrm>
            <a:off x="64903" y="823913"/>
            <a:ext cx="5658776" cy="5381455"/>
            <a:chOff x="64903" y="1052513"/>
            <a:chExt cx="5658776" cy="5381455"/>
          </a:xfrm>
        </p:grpSpPr>
        <p:pic>
          <p:nvPicPr>
            <p:cNvPr id="1844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357" y="1052513"/>
              <a:ext cx="4795043" cy="5375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8443" name="Gerade Verbindung 7"/>
            <p:cNvCxnSpPr>
              <a:cxnSpLocks noChangeShapeType="1"/>
            </p:cNvCxnSpPr>
            <p:nvPr/>
          </p:nvCxnSpPr>
          <p:spPr bwMode="auto">
            <a:xfrm>
              <a:off x="1383802" y="3713528"/>
              <a:ext cx="0" cy="222678"/>
            </a:xfrm>
            <a:prstGeom prst="line">
              <a:avLst/>
            </a:prstGeom>
            <a:noFill/>
            <a:ln w="63500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444" name="Textfeld 3"/>
            <p:cNvSpPr txBox="1">
              <a:spLocks noChangeArrowheads="1"/>
            </p:cNvSpPr>
            <p:nvPr/>
          </p:nvSpPr>
          <p:spPr bwMode="auto">
            <a:xfrm>
              <a:off x="971826" y="3562450"/>
              <a:ext cx="1335473" cy="369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17+3/4</a:t>
              </a:r>
            </a:p>
          </p:txBody>
        </p:sp>
        <p:sp>
          <p:nvSpPr>
            <p:cNvPr id="18445" name="Textfeld 17"/>
            <p:cNvSpPr txBox="1">
              <a:spLocks noChangeArrowheads="1"/>
            </p:cNvSpPr>
            <p:nvPr/>
          </p:nvSpPr>
          <p:spPr bwMode="auto">
            <a:xfrm>
              <a:off x="370689" y="2887784"/>
              <a:ext cx="817186" cy="338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6+2/3</a:t>
              </a:r>
            </a:p>
          </p:txBody>
        </p:sp>
        <p:sp>
          <p:nvSpPr>
            <p:cNvPr id="18446" name="Textfeld 18"/>
            <p:cNvSpPr txBox="1">
              <a:spLocks noChangeArrowheads="1"/>
            </p:cNvSpPr>
            <p:nvPr/>
          </p:nvSpPr>
          <p:spPr bwMode="auto">
            <a:xfrm>
              <a:off x="370689" y="1720105"/>
              <a:ext cx="817186" cy="338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6+3/4</a:t>
              </a:r>
            </a:p>
          </p:txBody>
        </p:sp>
        <p:sp>
          <p:nvSpPr>
            <p:cNvPr id="18447" name="Textfeld 19"/>
            <p:cNvSpPr txBox="1">
              <a:spLocks noChangeArrowheads="1"/>
            </p:cNvSpPr>
            <p:nvPr/>
          </p:nvSpPr>
          <p:spPr bwMode="auto">
            <a:xfrm>
              <a:off x="64903" y="4503526"/>
              <a:ext cx="817186" cy="307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6+3/4</a:t>
              </a:r>
            </a:p>
          </p:txBody>
        </p:sp>
        <p:sp>
          <p:nvSpPr>
            <p:cNvPr id="18448" name="Textfeld 20"/>
            <p:cNvSpPr txBox="1">
              <a:spLocks noChangeArrowheads="1"/>
            </p:cNvSpPr>
            <p:nvPr/>
          </p:nvSpPr>
          <p:spPr bwMode="auto">
            <a:xfrm>
              <a:off x="66770" y="5673872"/>
              <a:ext cx="817186" cy="307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6+2/3</a:t>
              </a:r>
            </a:p>
          </p:txBody>
        </p:sp>
        <p:sp>
          <p:nvSpPr>
            <p:cNvPr id="22" name="Textfeld 21"/>
            <p:cNvSpPr txBox="1"/>
            <p:nvPr/>
          </p:nvSpPr>
          <p:spPr bwMode="auto">
            <a:xfrm>
              <a:off x="73026" y="2405064"/>
              <a:ext cx="1042988" cy="3381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l">
                <a:defRPr/>
              </a:pPr>
              <a:r>
                <a:rPr lang="en-US" sz="16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Q</a:t>
              </a:r>
              <a:r>
                <a:rPr lang="en-US" sz="1600" b="1" cap="small" baseline="30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  <a:r>
                <a:rPr lang="en-US" sz="1600" b="1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y</a:t>
              </a:r>
              <a:r>
                <a:rPr lang="en-US" sz="16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=6.72</a:t>
              </a:r>
              <a:endParaRPr lang="en-US" sz="1600" b="1" baseline="-25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" name="Textfeld 22"/>
            <p:cNvSpPr txBox="1"/>
            <p:nvPr/>
          </p:nvSpPr>
          <p:spPr bwMode="auto">
            <a:xfrm>
              <a:off x="2452688" y="3573466"/>
              <a:ext cx="1400175" cy="3381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l">
                <a:defRPr/>
              </a:pPr>
              <a:r>
                <a:rPr lang="en-US" sz="16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Q</a:t>
              </a:r>
              <a:r>
                <a:rPr lang="en-US" sz="1600" b="1" cap="small" baseline="30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  <a:r>
                <a:rPr lang="en-US" sz="1600" b="1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x</a:t>
              </a:r>
              <a:r>
                <a:rPr lang="en-US" sz="16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=17.84</a:t>
              </a:r>
              <a:endParaRPr lang="en-US" sz="1600" b="1" baseline="-25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8451" name="Textfeld 23"/>
            <p:cNvSpPr txBox="1">
              <a:spLocks noChangeArrowheads="1"/>
            </p:cNvSpPr>
            <p:nvPr/>
          </p:nvSpPr>
          <p:spPr bwMode="auto">
            <a:xfrm>
              <a:off x="939565" y="6064568"/>
              <a:ext cx="1335473" cy="369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17+3/4</a:t>
              </a:r>
            </a:p>
          </p:txBody>
        </p:sp>
        <p:cxnSp>
          <p:nvCxnSpPr>
            <p:cNvPr id="18452" name="Gerade Verbindung 28"/>
            <p:cNvCxnSpPr>
              <a:cxnSpLocks noChangeShapeType="1"/>
            </p:cNvCxnSpPr>
            <p:nvPr/>
          </p:nvCxnSpPr>
          <p:spPr bwMode="auto">
            <a:xfrm>
              <a:off x="2844255" y="3532602"/>
              <a:ext cx="0" cy="184700"/>
            </a:xfrm>
            <a:prstGeom prst="line">
              <a:avLst/>
            </a:prstGeom>
            <a:noFill/>
            <a:ln w="4445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453" name="Gerade Verbindung 37"/>
            <p:cNvCxnSpPr>
              <a:cxnSpLocks noChangeShapeType="1"/>
            </p:cNvCxnSpPr>
            <p:nvPr/>
          </p:nvCxnSpPr>
          <p:spPr bwMode="auto">
            <a:xfrm flipH="1">
              <a:off x="971826" y="2564961"/>
              <a:ext cx="291162" cy="0"/>
            </a:xfrm>
            <a:prstGeom prst="line">
              <a:avLst/>
            </a:prstGeom>
            <a:noFill/>
            <a:ln w="4445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454" name="Flussdiagramm: Verbindungsstelle 32"/>
            <p:cNvSpPr>
              <a:spLocks noChangeArrowheads="1"/>
            </p:cNvSpPr>
            <p:nvPr/>
          </p:nvSpPr>
          <p:spPr bwMode="auto">
            <a:xfrm>
              <a:off x="2671012" y="2427453"/>
              <a:ext cx="180900" cy="137452"/>
            </a:xfrm>
            <a:prstGeom prst="flowChartConnector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4699665" y="2254550"/>
              <a:ext cx="950307" cy="3103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Bef>
                  <a:spcPts val="0"/>
                </a:spcBef>
                <a:defRPr/>
              </a:pPr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high loss</a:t>
              </a: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4707617" y="2852936"/>
              <a:ext cx="79208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Bef>
                  <a:spcPts val="0"/>
                </a:spcBef>
                <a:defRPr/>
              </a:pPr>
              <a:r>
                <a:rPr lang="en-US" sz="14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low loss</a:t>
              </a: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4773372" y="4918846"/>
              <a:ext cx="950307" cy="3103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Bef>
                  <a:spcPts val="0"/>
                </a:spcBef>
                <a:defRPr/>
              </a:pPr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high loss</a:t>
              </a:r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4788024" y="5517232"/>
              <a:ext cx="79208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Bef>
                  <a:spcPts val="0"/>
                </a:spcBef>
                <a:defRPr/>
              </a:pPr>
              <a:r>
                <a:rPr lang="en-US" sz="14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low loss</a:t>
              </a:r>
            </a:p>
          </p:txBody>
        </p:sp>
        <p:cxnSp>
          <p:nvCxnSpPr>
            <p:cNvPr id="28" name="Gerade Verbindung 28"/>
            <p:cNvCxnSpPr>
              <a:cxnSpLocks noChangeShapeType="1"/>
            </p:cNvCxnSpPr>
            <p:nvPr/>
          </p:nvCxnSpPr>
          <p:spPr bwMode="auto">
            <a:xfrm>
              <a:off x="2851759" y="5968861"/>
              <a:ext cx="0" cy="184700"/>
            </a:xfrm>
            <a:prstGeom prst="line">
              <a:avLst/>
            </a:prstGeom>
            <a:noFill/>
            <a:ln w="4445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" name="Gerade Verbindung 28"/>
            <p:cNvCxnSpPr>
              <a:cxnSpLocks noChangeShapeType="1"/>
            </p:cNvCxnSpPr>
            <p:nvPr/>
          </p:nvCxnSpPr>
          <p:spPr bwMode="auto">
            <a:xfrm flipH="1">
              <a:off x="586570" y="5090073"/>
              <a:ext cx="233779" cy="0"/>
            </a:xfrm>
            <a:prstGeom prst="line">
              <a:avLst/>
            </a:prstGeom>
            <a:noFill/>
            <a:ln w="4445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8438" name="Rectangle 4"/>
          <p:cNvSpPr>
            <a:spLocks noChangeArrowheads="1"/>
          </p:cNvSpPr>
          <p:nvPr/>
        </p:nvSpPr>
        <p:spPr bwMode="auto">
          <a:xfrm>
            <a:off x="1174750" y="752475"/>
            <a:ext cx="7142163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Tune scan at BESSY II: Tune variation &amp; determination of losses</a:t>
            </a:r>
          </a:p>
        </p:txBody>
      </p:sp>
    </p:spTree>
    <p:extLst>
      <p:ext uri="{BB962C8B-B14F-4D97-AF65-F5344CB8AC3E}">
        <p14:creationId xmlns:p14="http://schemas.microsoft.com/office/powerpoint/2010/main" val="342947130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Secondary Particle Production for Electron Beams</a:t>
            </a:r>
          </a:p>
        </p:txBody>
      </p:sp>
      <p:sp>
        <p:nvSpPr>
          <p:cNvPr id="287751" name="Rectangle 7"/>
          <p:cNvSpPr>
            <a:spLocks noChangeArrowheads="1"/>
          </p:cNvSpPr>
          <p:nvPr/>
        </p:nvSpPr>
        <p:spPr bwMode="auto">
          <a:xfrm>
            <a:off x="181487" y="1757506"/>
            <a:ext cx="5094410" cy="943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altLang="de-DE" b="1" i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sz="2200" b="1" i="1" baseline="-250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kin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 100 MeV: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Bremsstrahlungs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-photon dominated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  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sz="17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+ e</a:t>
            </a:r>
            <a:r>
              <a:rPr lang="en-US" altLang="de-DE" sz="17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or μ</a:t>
            </a:r>
            <a:r>
              <a:rPr lang="en-US" altLang="de-DE" sz="17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±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...</a:t>
            </a:r>
            <a:r>
              <a:rPr lang="en-US" altLang="de-DE" sz="1700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electro-magnetic shower</a:t>
            </a:r>
          </a:p>
        </p:txBody>
      </p:sp>
      <p:grpSp>
        <p:nvGrpSpPr>
          <p:cNvPr id="13" name="Gruppieren 12"/>
          <p:cNvGrpSpPr/>
          <p:nvPr/>
        </p:nvGrpSpPr>
        <p:grpSpPr>
          <a:xfrm>
            <a:off x="4923220" y="889903"/>
            <a:ext cx="4108172" cy="3069146"/>
            <a:chOff x="228541" y="2479682"/>
            <a:chExt cx="3866941" cy="2795022"/>
          </a:xfrm>
        </p:grpSpPr>
        <p:pic>
          <p:nvPicPr>
            <p:cNvPr id="18" name="Picture 2" descr="F:\JUAS 2017\temp\energyloss_electrons_in_copper.pn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541" y="2479682"/>
              <a:ext cx="3829870" cy="27950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 Box 19"/>
            <p:cNvSpPr txBox="1">
              <a:spLocks noChangeArrowheads="1"/>
            </p:cNvSpPr>
            <p:nvPr/>
          </p:nvSpPr>
          <p:spPr bwMode="auto">
            <a:xfrm>
              <a:off x="2366694" y="4370327"/>
              <a:ext cx="883133" cy="2943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b="1" dirty="0">
                  <a:latin typeface="Calibri" panose="020F0502020204030204" pitchFamily="34" charset="0"/>
                  <a:cs typeface="Calibri" panose="020F0502020204030204" pitchFamily="34" charset="0"/>
                </a:rPr>
                <a:t>LINAC</a:t>
              </a:r>
            </a:p>
          </p:txBody>
        </p:sp>
        <p:sp>
          <p:nvSpPr>
            <p:cNvPr id="15" name="Text Box 19"/>
            <p:cNvSpPr txBox="1">
              <a:spLocks noChangeArrowheads="1"/>
            </p:cNvSpPr>
            <p:nvPr/>
          </p:nvSpPr>
          <p:spPr bwMode="auto">
            <a:xfrm>
              <a:off x="3212349" y="4370327"/>
              <a:ext cx="883133" cy="2943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b="1" dirty="0">
                  <a:solidFill>
                    <a:srgbClr val="00CC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synch.</a:t>
              </a:r>
            </a:p>
          </p:txBody>
        </p:sp>
        <p:cxnSp>
          <p:nvCxnSpPr>
            <p:cNvPr id="16" name="Gerade Verbindung mit Pfeil 15"/>
            <p:cNvCxnSpPr/>
            <p:nvPr/>
          </p:nvCxnSpPr>
          <p:spPr bwMode="auto">
            <a:xfrm>
              <a:off x="2139514" y="4693492"/>
              <a:ext cx="1072835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stealth" w="lg" len="lg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Gerade Verbindung mit Pfeil 16"/>
            <p:cNvCxnSpPr/>
            <p:nvPr/>
          </p:nvCxnSpPr>
          <p:spPr bwMode="auto">
            <a:xfrm>
              <a:off x="3212349" y="4693492"/>
              <a:ext cx="69238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CC00"/>
              </a:solidFill>
              <a:prstDash val="solid"/>
              <a:round/>
              <a:headEnd type="stealth" w="lg" len="lg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1" name="Gruppieren 10"/>
          <p:cNvGrpSpPr/>
          <p:nvPr/>
        </p:nvGrpSpPr>
        <p:grpSpPr>
          <a:xfrm>
            <a:off x="323528" y="4302185"/>
            <a:ext cx="2631736" cy="1525408"/>
            <a:chOff x="358021" y="4804542"/>
            <a:chExt cx="2471911" cy="1432770"/>
          </a:xfrm>
        </p:grpSpPr>
        <p:sp>
          <p:nvSpPr>
            <p:cNvPr id="12" name="Ellipse 11"/>
            <p:cNvSpPr/>
            <p:nvPr/>
          </p:nvSpPr>
          <p:spPr bwMode="auto">
            <a:xfrm>
              <a:off x="1294747" y="5666137"/>
              <a:ext cx="318781" cy="306306"/>
            </a:xfrm>
            <a:prstGeom prst="ellipse">
              <a:avLst/>
            </a:prstGeom>
            <a:solidFill>
              <a:srgbClr val="FF0000">
                <a:alpha val="19000"/>
              </a:srgbClr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1303136" y="5634624"/>
              <a:ext cx="3103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/>
                <a:t>+</a:t>
              </a:r>
            </a:p>
          </p:txBody>
        </p:sp>
        <p:sp>
          <p:nvSpPr>
            <p:cNvPr id="20" name="Freihandform 19"/>
            <p:cNvSpPr/>
            <p:nvPr/>
          </p:nvSpPr>
          <p:spPr bwMode="auto">
            <a:xfrm>
              <a:off x="707517" y="5428172"/>
              <a:ext cx="1468074" cy="577828"/>
            </a:xfrm>
            <a:custGeom>
              <a:avLst/>
              <a:gdLst>
                <a:gd name="connsiteX0" fmla="*/ 0 w 1912690"/>
                <a:gd name="connsiteY0" fmla="*/ 26013 h 588075"/>
                <a:gd name="connsiteX1" fmla="*/ 1048624 w 1912690"/>
                <a:gd name="connsiteY1" fmla="*/ 17624 h 588075"/>
                <a:gd name="connsiteX2" fmla="*/ 1510018 w 1912690"/>
                <a:gd name="connsiteY2" fmla="*/ 227349 h 588075"/>
                <a:gd name="connsiteX3" fmla="*/ 1912690 w 1912690"/>
                <a:gd name="connsiteY3" fmla="*/ 588075 h 588075"/>
                <a:gd name="connsiteX4" fmla="*/ 1912690 w 1912690"/>
                <a:gd name="connsiteY4" fmla="*/ 588075 h 588075"/>
                <a:gd name="connsiteX0" fmla="*/ 0 w 1912690"/>
                <a:gd name="connsiteY0" fmla="*/ 14088 h 601317"/>
                <a:gd name="connsiteX1" fmla="*/ 1048624 w 1912690"/>
                <a:gd name="connsiteY1" fmla="*/ 30866 h 601317"/>
                <a:gd name="connsiteX2" fmla="*/ 1510018 w 1912690"/>
                <a:gd name="connsiteY2" fmla="*/ 240591 h 601317"/>
                <a:gd name="connsiteX3" fmla="*/ 1912690 w 1912690"/>
                <a:gd name="connsiteY3" fmla="*/ 601317 h 601317"/>
                <a:gd name="connsiteX4" fmla="*/ 1912690 w 1912690"/>
                <a:gd name="connsiteY4" fmla="*/ 601317 h 601317"/>
                <a:gd name="connsiteX0" fmla="*/ 0 w 1912690"/>
                <a:gd name="connsiteY0" fmla="*/ 7341 h 594570"/>
                <a:gd name="connsiteX1" fmla="*/ 1048624 w 1912690"/>
                <a:gd name="connsiteY1" fmla="*/ 24119 h 594570"/>
                <a:gd name="connsiteX2" fmla="*/ 1510018 w 1912690"/>
                <a:gd name="connsiteY2" fmla="*/ 233844 h 594570"/>
                <a:gd name="connsiteX3" fmla="*/ 1912690 w 1912690"/>
                <a:gd name="connsiteY3" fmla="*/ 594570 h 594570"/>
                <a:gd name="connsiteX4" fmla="*/ 1912690 w 1912690"/>
                <a:gd name="connsiteY4" fmla="*/ 594570 h 594570"/>
                <a:gd name="connsiteX0" fmla="*/ 0 w 1912690"/>
                <a:gd name="connsiteY0" fmla="*/ 955 h 588184"/>
                <a:gd name="connsiteX1" fmla="*/ 1026764 w 1912690"/>
                <a:gd name="connsiteY1" fmla="*/ 43351 h 588184"/>
                <a:gd name="connsiteX2" fmla="*/ 1510018 w 1912690"/>
                <a:gd name="connsiteY2" fmla="*/ 227458 h 588184"/>
                <a:gd name="connsiteX3" fmla="*/ 1912690 w 1912690"/>
                <a:gd name="connsiteY3" fmla="*/ 588184 h 588184"/>
                <a:gd name="connsiteX4" fmla="*/ 1912690 w 1912690"/>
                <a:gd name="connsiteY4" fmla="*/ 588184 h 58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2690" h="588184">
                  <a:moveTo>
                    <a:pt x="0" y="955"/>
                  </a:moveTo>
                  <a:cubicBezTo>
                    <a:pt x="415255" y="-3240"/>
                    <a:pt x="775094" y="5600"/>
                    <a:pt x="1026764" y="43351"/>
                  </a:cubicBezTo>
                  <a:cubicBezTo>
                    <a:pt x="1278434" y="81102"/>
                    <a:pt x="1362364" y="136652"/>
                    <a:pt x="1510018" y="227458"/>
                  </a:cubicBezTo>
                  <a:cubicBezTo>
                    <a:pt x="1657672" y="318264"/>
                    <a:pt x="1912690" y="588184"/>
                    <a:pt x="1912690" y="588184"/>
                  </a:cubicBezTo>
                  <a:lnTo>
                    <a:pt x="1912690" y="588184"/>
                  </a:lnTo>
                </a:path>
              </a:pathLst>
            </a:custGeom>
            <a:noFill/>
            <a:ln w="19050" cap="flat" cmpd="sng" algn="ctr">
              <a:solidFill>
                <a:srgbClr val="0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" name="Ellipse 20"/>
            <p:cNvSpPr/>
            <p:nvPr/>
          </p:nvSpPr>
          <p:spPr bwMode="auto">
            <a:xfrm>
              <a:off x="824963" y="5345322"/>
              <a:ext cx="166381" cy="153153"/>
            </a:xfrm>
            <a:prstGeom prst="ellipse">
              <a:avLst/>
            </a:prstGeom>
            <a:solidFill>
              <a:srgbClr val="0000FF">
                <a:alpha val="19000"/>
              </a:srgbClr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" name="Ellipse 21"/>
            <p:cNvSpPr/>
            <p:nvPr/>
          </p:nvSpPr>
          <p:spPr bwMode="auto">
            <a:xfrm>
              <a:off x="2009210" y="5850803"/>
              <a:ext cx="166381" cy="153153"/>
            </a:xfrm>
            <a:prstGeom prst="ellipse">
              <a:avLst/>
            </a:prstGeom>
            <a:solidFill>
              <a:srgbClr val="0000FF">
                <a:alpha val="19000"/>
              </a:srgbClr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3" name="Gerade Verbindung mit Pfeil 22"/>
            <p:cNvCxnSpPr/>
            <p:nvPr/>
          </p:nvCxnSpPr>
          <p:spPr bwMode="auto">
            <a:xfrm>
              <a:off x="991344" y="5421898"/>
              <a:ext cx="622184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" name="Textfeld 23"/>
            <p:cNvSpPr txBox="1"/>
            <p:nvPr/>
          </p:nvSpPr>
          <p:spPr>
            <a:xfrm>
              <a:off x="720101" y="5034339"/>
              <a:ext cx="7214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b="1" i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r>
                <a:rPr lang="de-DE" sz="1400" b="1" i="1" baseline="-250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de-DE" sz="1400" b="1" i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, E</a:t>
              </a:r>
              <a:r>
                <a:rPr lang="de-DE" sz="1400" b="1" i="1" baseline="-250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endParaRPr lang="de-DE" sz="1400" b="1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2092400" y="5614368"/>
              <a:ext cx="7214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b="1" i="1" dirty="0" err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r>
                <a:rPr lang="de-DE" sz="1400" b="1" i="1" baseline="-25000" dirty="0" err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r>
                <a:rPr lang="de-DE" sz="1400" b="1" i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, </a:t>
              </a:r>
              <a:r>
                <a:rPr lang="de-DE" sz="1400" b="1" i="1" dirty="0" err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de-DE" sz="1400" b="1" i="1" baseline="-25000" dirty="0" err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endParaRPr lang="de-DE" sz="1400" b="1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6" name="Gerade Verbindung mit Pfeil 25"/>
            <p:cNvCxnSpPr>
              <a:stCxn id="22" idx="5"/>
            </p:cNvCxnSpPr>
            <p:nvPr/>
          </p:nvCxnSpPr>
          <p:spPr bwMode="auto">
            <a:xfrm>
              <a:off x="2151225" y="5981527"/>
              <a:ext cx="217312" cy="20903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7" name="Gewitterblitz 26"/>
            <p:cNvSpPr/>
            <p:nvPr/>
          </p:nvSpPr>
          <p:spPr bwMode="auto">
            <a:xfrm rot="16838805">
              <a:off x="2099593" y="5281090"/>
              <a:ext cx="235591" cy="471476"/>
            </a:xfrm>
            <a:prstGeom prst="lightningBolt">
              <a:avLst/>
            </a:prstGeom>
            <a:solidFill>
              <a:srgbClr val="008000"/>
            </a:solidFill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1772919" y="4899708"/>
              <a:ext cx="10570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400" b="1" i="1" dirty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photon:</a:t>
              </a:r>
            </a:p>
            <a:p>
              <a:pPr algn="l">
                <a:spcBef>
                  <a:spcPts val="0"/>
                </a:spcBef>
              </a:pPr>
              <a:r>
                <a:rPr lang="en-US" sz="1400" b="1" i="1" dirty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US" sz="1400" b="1" i="1" baseline="-25000" dirty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</a:t>
              </a:r>
              <a:r>
                <a:rPr lang="en-US" sz="1400" b="1" i="1" dirty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= </a:t>
              </a:r>
              <a:r>
                <a:rPr lang="en-US" sz="1400" b="1" i="1" dirty="0" err="1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US" sz="1400" b="1" i="1" baseline="-25000" dirty="0" err="1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n-US" sz="1400" b="1" i="1" dirty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- </a:t>
              </a:r>
              <a:r>
                <a:rPr lang="en-US" sz="1400" b="1" i="1" dirty="0" err="1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US" sz="1400" b="1" i="1" baseline="-25000" dirty="0" err="1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r>
                <a:rPr lang="en-US" sz="1400" b="1" i="1" dirty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380346" y="5767024"/>
              <a:ext cx="9144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400" b="1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nucleus</a:t>
              </a:r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384540" y="5456484"/>
              <a:ext cx="9144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400" b="1" i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electron</a:t>
              </a: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358021" y="4804542"/>
              <a:ext cx="15639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4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Bremsstrahlung</a:t>
              </a:r>
            </a:p>
          </p:txBody>
        </p:sp>
        <p:sp>
          <p:nvSpPr>
            <p:cNvPr id="32" name="Rechteck 31"/>
            <p:cNvSpPr/>
            <p:nvPr/>
          </p:nvSpPr>
          <p:spPr bwMode="auto">
            <a:xfrm>
              <a:off x="384540" y="4838416"/>
              <a:ext cx="2429313" cy="1398896"/>
            </a:xfrm>
            <a:prstGeom prst="rect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33" name="Gruppieren 32"/>
          <p:cNvGrpSpPr/>
          <p:nvPr/>
        </p:nvGrpSpPr>
        <p:grpSpPr>
          <a:xfrm>
            <a:off x="3249382" y="4319868"/>
            <a:ext cx="2668406" cy="1510802"/>
            <a:chOff x="3249382" y="4818375"/>
            <a:chExt cx="2668406" cy="1510802"/>
          </a:xfrm>
        </p:grpSpPr>
        <p:sp>
          <p:nvSpPr>
            <p:cNvPr id="34" name="Ellipse 33"/>
            <p:cNvSpPr/>
            <p:nvPr/>
          </p:nvSpPr>
          <p:spPr bwMode="auto">
            <a:xfrm>
              <a:off x="4130933" y="5222640"/>
              <a:ext cx="654342" cy="663884"/>
            </a:xfrm>
            <a:prstGeom prst="ellipse">
              <a:avLst/>
            </a:prstGeom>
            <a:solidFill>
              <a:srgbClr val="FF0000">
                <a:alpha val="59000"/>
              </a:srgbClr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5" name="Ellipse 34"/>
            <p:cNvSpPr/>
            <p:nvPr/>
          </p:nvSpPr>
          <p:spPr bwMode="auto">
            <a:xfrm>
              <a:off x="4395798" y="5234139"/>
              <a:ext cx="654342" cy="663884"/>
            </a:xfrm>
            <a:prstGeom prst="ellipse">
              <a:avLst/>
            </a:prstGeom>
            <a:solidFill>
              <a:srgbClr val="FFC000">
                <a:alpha val="30000"/>
              </a:srgbClr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36" name="Gerade Verbindung mit Pfeil 35"/>
            <p:cNvCxnSpPr/>
            <p:nvPr/>
          </p:nvCxnSpPr>
          <p:spPr bwMode="auto">
            <a:xfrm>
              <a:off x="4348762" y="6021399"/>
              <a:ext cx="481756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stealth" w="lg" len="lg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7" name="Textfeld 36"/>
            <p:cNvSpPr txBox="1"/>
            <p:nvPr/>
          </p:nvSpPr>
          <p:spPr>
            <a:xfrm>
              <a:off x="3705650" y="6021399"/>
              <a:ext cx="19312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4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collective vibration</a:t>
              </a: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3342367" y="5702595"/>
              <a:ext cx="91523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500" b="1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protons</a:t>
              </a:r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4885942" y="5690640"/>
              <a:ext cx="103184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500" b="1" i="1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neutrons</a:t>
              </a:r>
            </a:p>
          </p:txBody>
        </p:sp>
        <p:sp>
          <p:nvSpPr>
            <p:cNvPr id="40" name="Gewitterblitz 39"/>
            <p:cNvSpPr/>
            <p:nvPr/>
          </p:nvSpPr>
          <p:spPr bwMode="auto">
            <a:xfrm rot="19105178">
              <a:off x="3440537" y="4916426"/>
              <a:ext cx="235591" cy="471476"/>
            </a:xfrm>
            <a:prstGeom prst="lightningBolt">
              <a:avLst/>
            </a:prstGeom>
            <a:solidFill>
              <a:srgbClr val="008000"/>
            </a:solidFill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3249382" y="5210141"/>
              <a:ext cx="99584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500" b="1" i="1" dirty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photon </a:t>
              </a:r>
              <a:endParaRPr lang="en-US" sz="1500" b="1" i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Ellipse 41"/>
            <p:cNvSpPr/>
            <p:nvPr/>
          </p:nvSpPr>
          <p:spPr bwMode="auto">
            <a:xfrm>
              <a:off x="5129223" y="5252368"/>
              <a:ext cx="170060" cy="169279"/>
            </a:xfrm>
            <a:prstGeom prst="ellipse">
              <a:avLst/>
            </a:prstGeom>
            <a:solidFill>
              <a:srgbClr val="FFC000">
                <a:alpha val="30000"/>
              </a:srgbClr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43" name="Gerade Verbindung mit Pfeil 42"/>
            <p:cNvCxnSpPr/>
            <p:nvPr/>
          </p:nvCxnSpPr>
          <p:spPr bwMode="auto">
            <a:xfrm flipV="1">
              <a:off x="5277721" y="5041842"/>
              <a:ext cx="359147" cy="259177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lg" len="lg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4" name="Textfeld 43"/>
            <p:cNvSpPr txBox="1"/>
            <p:nvPr/>
          </p:nvSpPr>
          <p:spPr>
            <a:xfrm>
              <a:off x="3681158" y="4818375"/>
              <a:ext cx="180689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Giant resonance</a:t>
              </a:r>
            </a:p>
          </p:txBody>
        </p:sp>
        <p:sp>
          <p:nvSpPr>
            <p:cNvPr id="45" name="Rechteck 44"/>
            <p:cNvSpPr/>
            <p:nvPr/>
          </p:nvSpPr>
          <p:spPr bwMode="auto">
            <a:xfrm>
              <a:off x="3313766" y="4838955"/>
              <a:ext cx="2503431" cy="1490222"/>
            </a:xfrm>
            <a:prstGeom prst="rect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6" name="Textfeld 45"/>
            <p:cNvSpPr txBox="1"/>
            <p:nvPr/>
          </p:nvSpPr>
          <p:spPr>
            <a:xfrm>
              <a:off x="5186370" y="5327731"/>
              <a:ext cx="6879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4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fast n</a:t>
              </a:r>
            </a:p>
          </p:txBody>
        </p:sp>
      </p:grpSp>
      <p:grpSp>
        <p:nvGrpSpPr>
          <p:cNvPr id="47" name="Gruppieren 46"/>
          <p:cNvGrpSpPr/>
          <p:nvPr/>
        </p:nvGrpSpPr>
        <p:grpSpPr>
          <a:xfrm>
            <a:off x="6107733" y="4247860"/>
            <a:ext cx="2882458" cy="1861914"/>
            <a:chOff x="6131483" y="4827890"/>
            <a:chExt cx="2882458" cy="1861914"/>
          </a:xfrm>
        </p:grpSpPr>
        <p:pic>
          <p:nvPicPr>
            <p:cNvPr id="48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742"/>
            <a:stretch/>
          </p:blipFill>
          <p:spPr bwMode="auto">
            <a:xfrm>
              <a:off x="6238299" y="4888515"/>
              <a:ext cx="2775642" cy="1791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" name="Rechteck 48"/>
            <p:cNvSpPr/>
            <p:nvPr/>
          </p:nvSpPr>
          <p:spPr bwMode="auto">
            <a:xfrm>
              <a:off x="7222067" y="6499340"/>
              <a:ext cx="762000" cy="190464"/>
            </a:xfrm>
            <a:prstGeom prst="rect">
              <a:avLst/>
            </a:prstGeom>
            <a:solidFill>
              <a:schemeClr val="bg1"/>
            </a:solidFill>
            <a:ln w="317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0" name="Textfeld 49"/>
            <p:cNvSpPr txBox="1"/>
            <p:nvPr/>
          </p:nvSpPr>
          <p:spPr>
            <a:xfrm>
              <a:off x="6699125" y="6389686"/>
              <a:ext cx="181890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dirty="0">
                  <a:latin typeface="Arial" panose="020B0604020202020204" pitchFamily="34" charset="0"/>
                  <a:cs typeface="Arial" panose="020B0604020202020204" pitchFamily="34" charset="0"/>
                </a:rPr>
                <a:t>Photon Energy [MeV]</a:t>
              </a:r>
            </a:p>
          </p:txBody>
        </p:sp>
        <p:sp>
          <p:nvSpPr>
            <p:cNvPr id="51" name="Textfeld 50"/>
            <p:cNvSpPr txBox="1"/>
            <p:nvPr/>
          </p:nvSpPr>
          <p:spPr>
            <a:xfrm rot="16200000">
              <a:off x="5414576" y="5563923"/>
              <a:ext cx="1726202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300" dirty="0">
                  <a:latin typeface="Arial" panose="020B0604020202020204" pitchFamily="34" charset="0"/>
                  <a:cs typeface="Arial" panose="020B0604020202020204" pitchFamily="34" charset="0"/>
                </a:rPr>
                <a:t>Cross-section  [</a:t>
              </a:r>
              <a:r>
                <a:rPr lang="en-US" sz="1300" dirty="0" err="1">
                  <a:latin typeface="Arial" panose="020B0604020202020204" pitchFamily="34" charset="0"/>
                  <a:cs typeface="Arial" panose="020B0604020202020204" pitchFamily="34" charset="0"/>
                </a:rPr>
                <a:t>mb</a:t>
              </a:r>
              <a:r>
                <a:rPr lang="en-US" sz="13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</p:txBody>
        </p:sp>
        <p:sp>
          <p:nvSpPr>
            <p:cNvPr id="52" name="Rechteck 51"/>
            <p:cNvSpPr/>
            <p:nvPr/>
          </p:nvSpPr>
          <p:spPr>
            <a:xfrm>
              <a:off x="7247773" y="4979956"/>
              <a:ext cx="434275" cy="1824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hteck 52"/>
            <p:cNvSpPr/>
            <p:nvPr/>
          </p:nvSpPr>
          <p:spPr>
            <a:xfrm>
              <a:off x="7541639" y="4827890"/>
              <a:ext cx="160424" cy="1029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4" name="Rectangle 7"/>
          <p:cNvSpPr>
            <a:spLocks noChangeArrowheads="1"/>
          </p:cNvSpPr>
          <p:nvPr/>
        </p:nvSpPr>
        <p:spPr bwMode="auto">
          <a:xfrm>
            <a:off x="25741" y="2719386"/>
            <a:ext cx="5094410" cy="1502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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excitation of nuclear giant resonance </a:t>
            </a:r>
            <a:r>
              <a:rPr lang="en-US" altLang="de-DE" sz="1700" b="1" i="1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sz="17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res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10 MeV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altLang="de-DE" sz="1700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decay to neutrons via (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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, n), (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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, p) or (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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, np)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altLang="de-DE" sz="1700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fast neutrons emitted</a:t>
            </a:r>
          </a:p>
          <a:p>
            <a:pPr algn="l">
              <a:spcBef>
                <a:spcPts val="200"/>
              </a:spcBef>
            </a:pPr>
            <a:r>
              <a:rPr lang="en-US" altLang="de-DE" sz="1700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 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neutrons: Long ranges in matter</a:t>
            </a:r>
          </a:p>
          <a:p>
            <a:pPr algn="l">
              <a:spcBef>
                <a:spcPts val="200"/>
              </a:spcBef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        due to lack of </a:t>
            </a:r>
            <a:r>
              <a:rPr lang="en-US" altLang="de-DE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ele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.-mag. interaction.</a:t>
            </a:r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auto">
          <a:xfrm>
            <a:off x="201179" y="773122"/>
            <a:ext cx="5094410" cy="1035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2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Processes for interaction of electrons</a:t>
            </a:r>
          </a:p>
          <a:p>
            <a:pPr algn="l">
              <a:spcBef>
                <a:spcPts val="2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altLang="de-DE" b="1" i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sz="2200" b="1" i="1" baseline="-250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kin</a:t>
            </a:r>
            <a:r>
              <a:rPr lang="en-US" altLang="de-DE" b="1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 10 MeV: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only electronic stopping (x-rays, slow e</a:t>
            </a:r>
            <a:r>
              <a:rPr lang="en-US" altLang="de-DE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51" grpId="0"/>
      <p:bldP spid="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CAS General 2018\temp bilder\slide_6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0" t="18899" r="6330" b="14747"/>
          <a:stretch/>
        </p:blipFill>
        <p:spPr bwMode="auto">
          <a:xfrm>
            <a:off x="343609" y="2142325"/>
            <a:ext cx="6881185" cy="4074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32" b="43637"/>
          <a:stretch/>
        </p:blipFill>
        <p:spPr bwMode="auto">
          <a:xfrm>
            <a:off x="5237946" y="2142325"/>
            <a:ext cx="2286383" cy="2290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25152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Nuclear Physics Processes for Protons </a:t>
            </a:r>
          </a:p>
        </p:txBody>
      </p:sp>
      <p:sp>
        <p:nvSpPr>
          <p:cNvPr id="300037" name="Rectangle 5"/>
          <p:cNvSpPr>
            <a:spLocks noChangeArrowheads="1"/>
          </p:cNvSpPr>
          <p:nvPr/>
        </p:nvSpPr>
        <p:spPr bwMode="auto">
          <a:xfrm>
            <a:off x="284163" y="3497263"/>
            <a:ext cx="849153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2000" dirty="0">
              <a:solidFill>
                <a:schemeClr val="accent2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9276" y="805803"/>
            <a:ext cx="8726424" cy="546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sz="1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reactions via spallation for protons with </a:t>
            </a:r>
            <a:r>
              <a:rPr lang="en-US" altLang="de-DE" sz="1600" b="1" i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de-DE" sz="1600" b="1" i="1" baseline="-250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</a:t>
            </a:r>
            <a:r>
              <a:rPr lang="en-US" altLang="de-DE" sz="1600" b="1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de-DE" sz="1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</a:t>
            </a:r>
            <a:r>
              <a:rPr lang="en-US" altLang="de-DE" sz="1600" b="1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de-DE" sz="1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GeV (simplified): 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5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Pre-equilibrium phases: -exchange  within  10</a:t>
            </a:r>
            <a:r>
              <a:rPr lang="en-US" altLang="de-DE" sz="1500" baseline="300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-22</a:t>
            </a:r>
            <a:r>
              <a:rPr lang="en-US" altLang="de-DE" sz="15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s with </a:t>
            </a:r>
            <a:r>
              <a:rPr lang="en-US" altLang="de-DE" sz="1500" b="1" i="1" dirty="0" err="1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E</a:t>
            </a:r>
            <a:r>
              <a:rPr lang="en-US" altLang="de-DE" sz="1500" b="1" i="1" baseline="-25000" dirty="0" err="1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kin</a:t>
            </a:r>
            <a:r>
              <a:rPr lang="en-US" altLang="de-DE" sz="15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&gt; 20 MeV  hadronic shower</a:t>
            </a:r>
          </a:p>
        </p:txBody>
      </p:sp>
      <p:sp>
        <p:nvSpPr>
          <p:cNvPr id="60" name="Rectangle 4"/>
          <p:cNvSpPr>
            <a:spLocks noChangeArrowheads="1"/>
          </p:cNvSpPr>
          <p:nvPr/>
        </p:nvSpPr>
        <p:spPr bwMode="auto">
          <a:xfrm>
            <a:off x="1623859" y="2060848"/>
            <a:ext cx="1213944" cy="353943"/>
          </a:xfrm>
          <a:prstGeom prst="rect">
            <a:avLst/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300"/>
              </a:spcBef>
              <a:spcAft>
                <a:spcPts val="300"/>
              </a:spcAft>
            </a:pPr>
            <a:r>
              <a:rPr lang="en-US" altLang="de-DE" sz="17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  </a:t>
            </a:r>
            <a:r>
              <a:rPr lang="en-US" altLang="de-DE" sz="1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10</a:t>
            </a:r>
            <a:r>
              <a:rPr lang="en-US" altLang="de-DE" sz="17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-22</a:t>
            </a:r>
            <a:r>
              <a:rPr lang="en-US" altLang="de-DE" sz="1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s</a:t>
            </a:r>
          </a:p>
        </p:txBody>
      </p:sp>
      <p:sp>
        <p:nvSpPr>
          <p:cNvPr id="62" name="Rectangle 4"/>
          <p:cNvSpPr>
            <a:spLocks noChangeArrowheads="1"/>
          </p:cNvSpPr>
          <p:nvPr/>
        </p:nvSpPr>
        <p:spPr bwMode="auto">
          <a:xfrm>
            <a:off x="4431940" y="3759934"/>
            <a:ext cx="1354014" cy="353943"/>
          </a:xfrm>
          <a:prstGeom prst="rect">
            <a:avLst/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300"/>
              </a:spcBef>
              <a:spcAft>
                <a:spcPts val="300"/>
              </a:spcAft>
            </a:pPr>
            <a:r>
              <a:rPr lang="en-US" altLang="de-DE" sz="17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  </a:t>
            </a:r>
            <a:r>
              <a:rPr lang="en-US" altLang="de-DE" sz="1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10</a:t>
            </a:r>
            <a:r>
              <a:rPr lang="en-US" altLang="de-DE" sz="17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-18</a:t>
            </a:r>
            <a:r>
              <a:rPr lang="en-US" altLang="de-DE" sz="1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s</a:t>
            </a:r>
          </a:p>
        </p:txBody>
      </p:sp>
      <p:sp>
        <p:nvSpPr>
          <p:cNvPr id="63" name="Rectangle 4"/>
          <p:cNvSpPr>
            <a:spLocks noChangeArrowheads="1"/>
          </p:cNvSpPr>
          <p:nvPr/>
        </p:nvSpPr>
        <p:spPr bwMode="auto">
          <a:xfrm>
            <a:off x="3196485" y="2213639"/>
            <a:ext cx="1954635" cy="5109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sz="1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forward peaked </a:t>
            </a:r>
          </a:p>
          <a:p>
            <a:pPr algn="l">
              <a:spcBef>
                <a:spcPts val="0"/>
              </a:spcBef>
            </a:pPr>
            <a:r>
              <a:rPr lang="en-US" altLang="de-DE" sz="1600" b="1" i="1" dirty="0" err="1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E</a:t>
            </a:r>
            <a:r>
              <a:rPr lang="en-US" altLang="de-DE" sz="1600" b="1" i="1" baseline="-25000" dirty="0" err="1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kin</a:t>
            </a:r>
            <a:r>
              <a:rPr lang="en-US" altLang="de-DE" sz="1600" b="1" i="1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&gt; </a:t>
            </a:r>
            <a:r>
              <a:rPr lang="en-US" altLang="de-DE" sz="1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100 MeV </a:t>
            </a:r>
          </a:p>
        </p:txBody>
      </p:sp>
      <p:sp>
        <p:nvSpPr>
          <p:cNvPr id="12" name="TextBox 9"/>
          <p:cNvSpPr txBox="1"/>
          <p:nvPr/>
        </p:nvSpPr>
        <p:spPr bwMode="auto">
          <a:xfrm>
            <a:off x="7185564" y="6265001"/>
            <a:ext cx="1958436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US" sz="1300" kern="0" dirty="0">
                <a:latin typeface="+mn-lt"/>
              </a:rPr>
              <a:t>D. </a:t>
            </a:r>
            <a:r>
              <a:rPr lang="en-US" sz="1300" kern="0" dirty="0" err="1">
                <a:latin typeface="+mn-lt"/>
              </a:rPr>
              <a:t>Kiselev</a:t>
            </a:r>
            <a:r>
              <a:rPr lang="en-US" sz="1300" kern="0" dirty="0">
                <a:latin typeface="+mn-lt"/>
              </a:rPr>
              <a:t>, CAS 2011</a:t>
            </a:r>
            <a:endParaRPr lang="en-GB" sz="1300" kern="0" dirty="0">
              <a:latin typeface="+mn-lt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251520" y="3576093"/>
            <a:ext cx="6748370" cy="269489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hteck 15"/>
          <p:cNvSpPr/>
          <p:nvPr/>
        </p:nvSpPr>
        <p:spPr>
          <a:xfrm>
            <a:off x="5448885" y="2142325"/>
            <a:ext cx="2075444" cy="15055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4"/>
          <p:cNvSpPr>
            <a:spLocks noChangeArrowheads="1"/>
          </p:cNvSpPr>
          <p:nvPr/>
        </p:nvSpPr>
        <p:spPr bwMode="auto">
          <a:xfrm>
            <a:off x="6694392" y="3012896"/>
            <a:ext cx="2940780" cy="1856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4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General properties: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Binding energy: </a:t>
            </a:r>
          </a:p>
          <a:p>
            <a:pPr algn="l">
              <a:spcBef>
                <a:spcPts val="400"/>
              </a:spcBef>
            </a:pPr>
            <a:r>
              <a:rPr lang="en-US" altLang="de-DE" sz="1600" dirty="0"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       5 MeV outer nucleons</a:t>
            </a:r>
          </a:p>
          <a:p>
            <a:pPr algn="l">
              <a:spcBef>
                <a:spcPts val="400"/>
              </a:spcBef>
            </a:pPr>
            <a:r>
              <a:rPr lang="en-US" altLang="de-DE" sz="1600" dirty="0"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     50 MeV inner nucleons 	 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for</a:t>
            </a:r>
            <a:r>
              <a:rPr lang="en-US" altLang="de-DE" sz="1600" b="1" i="1" dirty="0"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 </a:t>
            </a:r>
            <a:r>
              <a:rPr lang="en-US" altLang="de-DE" sz="1600" b="1" i="1" dirty="0" err="1"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E</a:t>
            </a:r>
            <a:r>
              <a:rPr lang="en-US" altLang="de-DE" sz="1600" b="1" i="1" baseline="-25000" dirty="0" err="1"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kin</a:t>
            </a:r>
            <a:r>
              <a:rPr lang="en-US" altLang="de-DE" sz="1600" b="1" i="1" baseline="-25000" dirty="0"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 </a:t>
            </a:r>
            <a:r>
              <a:rPr lang="en-US" altLang="de-DE" sz="1600" b="1" i="1" dirty="0"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&gt;&gt; </a:t>
            </a:r>
            <a:r>
              <a:rPr lang="en-US" altLang="de-DE" sz="1600" dirty="0"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100 MeV </a:t>
            </a:r>
          </a:p>
          <a:p>
            <a:pPr algn="l">
              <a:spcBef>
                <a:spcPts val="400"/>
              </a:spcBef>
            </a:pPr>
            <a:r>
              <a:rPr lang="en-US" altLang="de-DE" sz="1600" dirty="0"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      comparable</a:t>
            </a:r>
            <a:r>
              <a:rPr lang="en-US" altLang="de-DE" sz="1600" b="1" i="1" dirty="0"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</a:t>
            </a:r>
            <a:r>
              <a:rPr lang="en-US" altLang="de-DE" sz="1600" dirty="0"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  for n &amp; p</a:t>
            </a:r>
          </a:p>
        </p:txBody>
      </p:sp>
    </p:spTree>
    <p:extLst>
      <p:ext uri="{BB962C8B-B14F-4D97-AF65-F5344CB8AC3E}">
        <p14:creationId xmlns:p14="http://schemas.microsoft.com/office/powerpoint/2010/main" val="1378017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CAS General 2018\temp bilder\slide_6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0" t="18899" r="6330" b="14747"/>
          <a:stretch/>
        </p:blipFill>
        <p:spPr bwMode="auto">
          <a:xfrm>
            <a:off x="343609" y="2142325"/>
            <a:ext cx="6881185" cy="4074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32" b="43637"/>
          <a:stretch/>
        </p:blipFill>
        <p:spPr bwMode="auto">
          <a:xfrm>
            <a:off x="5237946" y="2142325"/>
            <a:ext cx="2286383" cy="2290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25152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Nuclear Physics Processes for Protons </a:t>
            </a:r>
          </a:p>
        </p:txBody>
      </p:sp>
      <p:sp>
        <p:nvSpPr>
          <p:cNvPr id="300037" name="Rectangle 5"/>
          <p:cNvSpPr>
            <a:spLocks noChangeArrowheads="1"/>
          </p:cNvSpPr>
          <p:nvPr/>
        </p:nvSpPr>
        <p:spPr bwMode="auto">
          <a:xfrm>
            <a:off x="284163" y="3497263"/>
            <a:ext cx="849153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2000" dirty="0">
              <a:solidFill>
                <a:schemeClr val="accent2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9276" y="805803"/>
            <a:ext cx="8726424" cy="1393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sz="1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reactions via spallation for protons with </a:t>
            </a:r>
            <a:r>
              <a:rPr lang="en-US" altLang="de-DE" sz="1600" b="1" i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de-DE" sz="1600" b="1" i="1" baseline="-250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</a:t>
            </a:r>
            <a:r>
              <a:rPr lang="en-US" altLang="de-DE" sz="1600" b="1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de-DE" sz="1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</a:t>
            </a:r>
            <a:r>
              <a:rPr lang="en-US" altLang="de-DE" sz="1600" b="1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de-DE" sz="1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GeV (simplified): 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5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Pre-equilibrium phases: -exchange  within  10</a:t>
            </a:r>
            <a:r>
              <a:rPr lang="en-US" altLang="de-DE" sz="1500" baseline="300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-22</a:t>
            </a:r>
            <a:r>
              <a:rPr lang="en-US" altLang="de-DE" sz="15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s with </a:t>
            </a:r>
            <a:r>
              <a:rPr lang="en-US" altLang="de-DE" sz="1500" b="1" i="1" dirty="0" err="1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E</a:t>
            </a:r>
            <a:r>
              <a:rPr lang="en-US" altLang="de-DE" sz="1500" b="1" i="1" baseline="-25000" dirty="0" err="1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kin</a:t>
            </a:r>
            <a:r>
              <a:rPr lang="en-US" altLang="de-DE" sz="15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&gt; 20 MeV  hadronic shower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5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Inter-nuclear cascade: Evaporation of n, p, d,  within  10</a:t>
            </a:r>
            <a:r>
              <a:rPr lang="en-US" altLang="de-DE" sz="1500" baseline="300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-18</a:t>
            </a:r>
            <a:r>
              <a:rPr lang="en-US" altLang="de-DE" sz="15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s with </a:t>
            </a:r>
            <a:r>
              <a:rPr lang="en-US" altLang="de-DE" sz="1500" b="1" i="1" dirty="0" err="1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E</a:t>
            </a:r>
            <a:r>
              <a:rPr lang="en-US" altLang="de-DE" sz="1500" b="1" i="1" baseline="-25000" dirty="0" err="1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kin</a:t>
            </a:r>
            <a:r>
              <a:rPr lang="en-US" altLang="de-DE" sz="15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 1 – 10  MeV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5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Fission for heavy nuclei 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500" b="1" i="1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</a:t>
            </a:r>
            <a:r>
              <a:rPr lang="en-US" altLang="de-DE" sz="15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 &amp; </a:t>
            </a:r>
            <a:r>
              <a:rPr lang="en-US" altLang="de-DE" sz="1500" b="1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</a:t>
            </a:r>
            <a:r>
              <a:rPr lang="en-US" altLang="de-DE" sz="15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decay of nuclei with long lifetime </a:t>
            </a:r>
            <a:r>
              <a:rPr lang="en-US" altLang="de-DE" sz="1500" b="1" i="1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</a:t>
            </a:r>
            <a:r>
              <a:rPr lang="en-US" altLang="de-DE" sz="15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 &gt;&gt; 10</a:t>
            </a:r>
            <a:r>
              <a:rPr lang="en-US" altLang="de-DE" sz="1500" baseline="300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-9</a:t>
            </a:r>
            <a:r>
              <a:rPr lang="en-US" altLang="de-DE" sz="15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s</a:t>
            </a:r>
          </a:p>
        </p:txBody>
      </p:sp>
      <p:sp>
        <p:nvSpPr>
          <p:cNvPr id="61" name="Rectangle 7"/>
          <p:cNvSpPr>
            <a:spLocks noChangeArrowheads="1"/>
          </p:cNvSpPr>
          <p:nvPr/>
        </p:nvSpPr>
        <p:spPr bwMode="auto">
          <a:xfrm>
            <a:off x="251520" y="6192158"/>
            <a:ext cx="577535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dirty="0">
                <a:latin typeface="+mj-lt"/>
              </a:rPr>
              <a:t>Result on long term </a:t>
            </a:r>
            <a:r>
              <a:rPr lang="en-US" altLang="de-DE" sz="1600" b="1" i="1" dirty="0">
                <a:latin typeface="+mj-lt"/>
              </a:rPr>
              <a:t>t</a:t>
            </a:r>
            <a:r>
              <a:rPr lang="en-US" altLang="de-DE" sz="1600" i="1" dirty="0">
                <a:latin typeface="+mj-lt"/>
              </a:rPr>
              <a:t> &gt; </a:t>
            </a:r>
            <a:r>
              <a:rPr lang="en-US" altLang="de-DE" sz="1600" dirty="0">
                <a:latin typeface="+mj-lt"/>
              </a:rPr>
              <a:t>1</a:t>
            </a:r>
            <a:r>
              <a:rPr lang="en-US" altLang="de-DE" sz="1600" i="1" dirty="0">
                <a:latin typeface="+mj-lt"/>
              </a:rPr>
              <a:t> </a:t>
            </a:r>
            <a:r>
              <a:rPr lang="en-US" altLang="de-DE" sz="1600" dirty="0" err="1">
                <a:latin typeface="+mj-lt"/>
              </a:rPr>
              <a:t>ms</a:t>
            </a:r>
            <a:r>
              <a:rPr lang="en-US" altLang="de-DE" sz="1600" dirty="0">
                <a:latin typeface="+mj-lt"/>
              </a:rPr>
              <a:t>: Radioactive nuclei = activation </a:t>
            </a:r>
          </a:p>
        </p:txBody>
      </p:sp>
      <p:sp>
        <p:nvSpPr>
          <p:cNvPr id="60" name="Rectangle 4"/>
          <p:cNvSpPr>
            <a:spLocks noChangeArrowheads="1"/>
          </p:cNvSpPr>
          <p:nvPr/>
        </p:nvSpPr>
        <p:spPr bwMode="auto">
          <a:xfrm>
            <a:off x="1623859" y="2151201"/>
            <a:ext cx="1213944" cy="353943"/>
          </a:xfrm>
          <a:prstGeom prst="rect">
            <a:avLst/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300"/>
              </a:spcBef>
              <a:spcAft>
                <a:spcPts val="300"/>
              </a:spcAft>
            </a:pPr>
            <a:r>
              <a:rPr lang="en-US" altLang="de-DE" sz="17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  </a:t>
            </a:r>
            <a:r>
              <a:rPr lang="en-US" altLang="de-DE" sz="1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10</a:t>
            </a:r>
            <a:r>
              <a:rPr lang="en-US" altLang="de-DE" sz="17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-22</a:t>
            </a:r>
            <a:r>
              <a:rPr lang="en-US" altLang="de-DE" sz="1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s</a:t>
            </a:r>
          </a:p>
        </p:txBody>
      </p:sp>
      <p:sp>
        <p:nvSpPr>
          <p:cNvPr id="62" name="Rectangle 4"/>
          <p:cNvSpPr>
            <a:spLocks noChangeArrowheads="1"/>
          </p:cNvSpPr>
          <p:nvPr/>
        </p:nvSpPr>
        <p:spPr bwMode="auto">
          <a:xfrm>
            <a:off x="4431940" y="3759934"/>
            <a:ext cx="1354014" cy="353943"/>
          </a:xfrm>
          <a:prstGeom prst="rect">
            <a:avLst/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300"/>
              </a:spcBef>
              <a:spcAft>
                <a:spcPts val="300"/>
              </a:spcAft>
            </a:pPr>
            <a:r>
              <a:rPr lang="en-US" altLang="de-DE" sz="17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  </a:t>
            </a:r>
            <a:r>
              <a:rPr lang="en-US" altLang="de-DE" sz="1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10</a:t>
            </a:r>
            <a:r>
              <a:rPr lang="en-US" altLang="de-DE" sz="17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-18</a:t>
            </a:r>
            <a:r>
              <a:rPr lang="en-US" altLang="de-DE" sz="1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s</a:t>
            </a:r>
          </a:p>
        </p:txBody>
      </p:sp>
      <p:sp>
        <p:nvSpPr>
          <p:cNvPr id="63" name="Rectangle 4"/>
          <p:cNvSpPr>
            <a:spLocks noChangeArrowheads="1"/>
          </p:cNvSpPr>
          <p:nvPr/>
        </p:nvSpPr>
        <p:spPr bwMode="auto">
          <a:xfrm>
            <a:off x="3196485" y="2213639"/>
            <a:ext cx="1954635" cy="5109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sz="1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forward peaked </a:t>
            </a:r>
          </a:p>
          <a:p>
            <a:pPr algn="l">
              <a:spcBef>
                <a:spcPts val="0"/>
              </a:spcBef>
            </a:pPr>
            <a:r>
              <a:rPr lang="en-US" altLang="de-DE" sz="1600" b="1" i="1" dirty="0" err="1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E</a:t>
            </a:r>
            <a:r>
              <a:rPr lang="en-US" altLang="de-DE" sz="1600" b="1" i="1" baseline="-25000" dirty="0" err="1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kin</a:t>
            </a:r>
            <a:r>
              <a:rPr lang="en-US" altLang="de-DE" sz="1600" b="1" i="1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&gt; </a:t>
            </a:r>
            <a:r>
              <a:rPr lang="en-US" altLang="de-DE" sz="1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100 MeV </a:t>
            </a:r>
          </a:p>
        </p:txBody>
      </p:sp>
      <p:sp>
        <p:nvSpPr>
          <p:cNvPr id="12" name="TextBox 9"/>
          <p:cNvSpPr txBox="1"/>
          <p:nvPr/>
        </p:nvSpPr>
        <p:spPr bwMode="auto">
          <a:xfrm>
            <a:off x="7185564" y="6265001"/>
            <a:ext cx="1958436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US" sz="1300" kern="0" dirty="0">
                <a:latin typeface="+mn-lt"/>
              </a:rPr>
              <a:t>D. </a:t>
            </a:r>
            <a:r>
              <a:rPr lang="en-US" sz="1300" kern="0" dirty="0" err="1">
                <a:latin typeface="+mn-lt"/>
              </a:rPr>
              <a:t>Kiselev</a:t>
            </a:r>
            <a:r>
              <a:rPr lang="en-US" sz="1300" kern="0" dirty="0">
                <a:latin typeface="+mn-lt"/>
              </a:rPr>
              <a:t>, CAS 2011</a:t>
            </a:r>
            <a:endParaRPr lang="en-GB" sz="1300" kern="0" dirty="0">
              <a:latin typeface="+mn-lt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6694392" y="3012896"/>
            <a:ext cx="2940780" cy="1856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4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General properties: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Binding energy: </a:t>
            </a:r>
          </a:p>
          <a:p>
            <a:pPr algn="l">
              <a:spcBef>
                <a:spcPts val="400"/>
              </a:spcBef>
            </a:pPr>
            <a:r>
              <a:rPr lang="en-US" altLang="de-DE" sz="1600" dirty="0"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       5 MeV outer nucleons</a:t>
            </a:r>
          </a:p>
          <a:p>
            <a:pPr algn="l">
              <a:spcBef>
                <a:spcPts val="400"/>
              </a:spcBef>
            </a:pPr>
            <a:r>
              <a:rPr lang="en-US" altLang="de-DE" sz="1600" dirty="0"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     50 MeV inner nucleons 	 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for</a:t>
            </a:r>
            <a:r>
              <a:rPr lang="en-US" altLang="de-DE" sz="1600" b="1" i="1" dirty="0"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 </a:t>
            </a:r>
            <a:r>
              <a:rPr lang="en-US" altLang="de-DE" sz="1600" b="1" i="1" dirty="0" err="1"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E</a:t>
            </a:r>
            <a:r>
              <a:rPr lang="en-US" altLang="de-DE" sz="1600" b="1" i="1" baseline="-25000" dirty="0" err="1"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kin</a:t>
            </a:r>
            <a:r>
              <a:rPr lang="en-US" altLang="de-DE" sz="1600" b="1" i="1" baseline="-25000" dirty="0"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 </a:t>
            </a:r>
            <a:r>
              <a:rPr lang="en-US" altLang="de-DE" sz="1600" b="1" i="1" dirty="0"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&gt;&gt; </a:t>
            </a:r>
            <a:r>
              <a:rPr lang="en-US" altLang="de-DE" sz="1600" dirty="0"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100 MeV </a:t>
            </a:r>
          </a:p>
          <a:p>
            <a:pPr algn="l">
              <a:spcBef>
                <a:spcPts val="400"/>
              </a:spcBef>
            </a:pPr>
            <a:r>
              <a:rPr lang="en-US" altLang="de-DE" sz="1600" dirty="0"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      comparable</a:t>
            </a:r>
            <a:r>
              <a:rPr lang="en-US" altLang="de-DE" sz="1600" b="1" i="1" dirty="0"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</a:t>
            </a:r>
            <a:r>
              <a:rPr lang="en-US" altLang="de-DE" sz="1600" dirty="0"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  for n &amp; p</a:t>
            </a:r>
          </a:p>
        </p:txBody>
      </p:sp>
    </p:spTree>
    <p:extLst>
      <p:ext uri="{BB962C8B-B14F-4D97-AF65-F5344CB8AC3E}">
        <p14:creationId xmlns:p14="http://schemas.microsoft.com/office/powerpoint/2010/main" val="24162053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25152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Nuclear Physics Processes for Protons </a:t>
            </a:r>
          </a:p>
        </p:txBody>
      </p:sp>
      <p:sp>
        <p:nvSpPr>
          <p:cNvPr id="300037" name="Rectangle 5"/>
          <p:cNvSpPr>
            <a:spLocks noChangeArrowheads="1"/>
          </p:cNvSpPr>
          <p:nvPr/>
        </p:nvSpPr>
        <p:spPr bwMode="auto">
          <a:xfrm>
            <a:off x="284163" y="3497263"/>
            <a:ext cx="849153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2000" dirty="0">
              <a:solidFill>
                <a:schemeClr val="accent2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9276" y="805803"/>
            <a:ext cx="8726424" cy="1111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sz="1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reactions via spallation for protons with </a:t>
            </a:r>
            <a:r>
              <a:rPr lang="en-US" altLang="de-DE" sz="1600" b="1" i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de-DE" sz="1600" b="1" i="1" baseline="-250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</a:t>
            </a:r>
            <a:r>
              <a:rPr lang="en-US" altLang="de-DE" sz="1600" b="1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de-DE" sz="1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</a:t>
            </a:r>
            <a:r>
              <a:rPr lang="en-US" altLang="de-DE" sz="1600" b="1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de-DE" sz="1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GeV (simplified): 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5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Pre-equilibrium phases: -exchange  within  10</a:t>
            </a:r>
            <a:r>
              <a:rPr lang="en-US" altLang="de-DE" sz="1500" baseline="300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-22</a:t>
            </a:r>
            <a:r>
              <a:rPr lang="en-US" altLang="de-DE" sz="15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s with </a:t>
            </a:r>
            <a:r>
              <a:rPr lang="en-US" altLang="de-DE" sz="1500" b="1" i="1" dirty="0" err="1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E</a:t>
            </a:r>
            <a:r>
              <a:rPr lang="en-US" altLang="de-DE" sz="1500" b="1" i="1" baseline="-25000" dirty="0" err="1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kin</a:t>
            </a:r>
            <a:r>
              <a:rPr lang="en-US" altLang="de-DE" sz="15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&gt; 20 MeV  hadronic shower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5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Inter-nuclear cascade: Evaporation of n, p, d,  within  10</a:t>
            </a:r>
            <a:r>
              <a:rPr lang="en-US" altLang="de-DE" sz="1500" baseline="300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-18</a:t>
            </a:r>
            <a:r>
              <a:rPr lang="en-US" altLang="de-DE" sz="15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s with </a:t>
            </a:r>
            <a:r>
              <a:rPr lang="en-US" altLang="de-DE" sz="1500" b="1" i="1" dirty="0" err="1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E</a:t>
            </a:r>
            <a:r>
              <a:rPr lang="en-US" altLang="de-DE" sz="1500" b="1" i="1" baseline="-25000" dirty="0" err="1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kin</a:t>
            </a:r>
            <a:r>
              <a:rPr lang="en-US" altLang="de-DE" sz="15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 1 – 10  MeV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altLang="de-DE" sz="15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Fission for heavy nuclei </a:t>
            </a:r>
          </a:p>
        </p:txBody>
      </p:sp>
      <p:grpSp>
        <p:nvGrpSpPr>
          <p:cNvPr id="19" name="Gruppieren 18"/>
          <p:cNvGrpSpPr/>
          <p:nvPr/>
        </p:nvGrpSpPr>
        <p:grpSpPr>
          <a:xfrm>
            <a:off x="611560" y="1916832"/>
            <a:ext cx="3816424" cy="4115765"/>
            <a:chOff x="5003504" y="1407956"/>
            <a:chExt cx="4052941" cy="4370833"/>
          </a:xfrm>
        </p:grpSpPr>
        <p:sp>
          <p:nvSpPr>
            <p:cNvPr id="20" name="Rechteck 19"/>
            <p:cNvSpPr/>
            <p:nvPr/>
          </p:nvSpPr>
          <p:spPr bwMode="auto">
            <a:xfrm>
              <a:off x="5003504" y="1407956"/>
              <a:ext cx="3949409" cy="437083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21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23" r="22280" b="8051"/>
            <a:stretch/>
          </p:blipFill>
          <p:spPr bwMode="auto">
            <a:xfrm>
              <a:off x="5578761" y="1580582"/>
              <a:ext cx="2866077" cy="3709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pieren 21"/>
            <p:cNvGrpSpPr/>
            <p:nvPr/>
          </p:nvGrpSpPr>
          <p:grpSpPr>
            <a:xfrm>
              <a:off x="5003504" y="1407956"/>
              <a:ext cx="4052941" cy="4370833"/>
              <a:chOff x="5157812" y="1002905"/>
              <a:chExt cx="4052941" cy="4370833"/>
            </a:xfrm>
          </p:grpSpPr>
          <p:grpSp>
            <p:nvGrpSpPr>
              <p:cNvPr id="24" name="Gruppieren 23"/>
              <p:cNvGrpSpPr/>
              <p:nvPr/>
            </p:nvGrpSpPr>
            <p:grpSpPr>
              <a:xfrm>
                <a:off x="5561227" y="4813885"/>
                <a:ext cx="3328524" cy="559853"/>
                <a:chOff x="720501" y="4832070"/>
                <a:chExt cx="3184360" cy="541146"/>
              </a:xfrm>
            </p:grpSpPr>
            <p:sp>
              <p:nvSpPr>
                <p:cNvPr id="42" name="Rechteck 41"/>
                <p:cNvSpPr/>
                <p:nvPr/>
              </p:nvSpPr>
              <p:spPr bwMode="auto">
                <a:xfrm>
                  <a:off x="809625" y="4928102"/>
                  <a:ext cx="2889250" cy="387044"/>
                </a:xfrm>
                <a:prstGeom prst="rect">
                  <a:avLst/>
                </a:prstGeom>
                <a:solidFill>
                  <a:schemeClr val="bg1"/>
                </a:solidFill>
                <a:ln w="3175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DE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3" name="Rectangle 6"/>
                <p:cNvSpPr>
                  <a:spLocks noChangeArrowheads="1"/>
                </p:cNvSpPr>
                <p:nvPr/>
              </p:nvSpPr>
              <p:spPr bwMode="auto">
                <a:xfrm>
                  <a:off x="947641" y="5050051"/>
                  <a:ext cx="2757251" cy="3231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l"/>
                  <a:r>
                    <a:rPr lang="en-US" altLang="de-DE" sz="1500" dirty="0"/>
                    <a:t>proton kinetic energy </a:t>
                  </a:r>
                  <a:r>
                    <a:rPr lang="en-US" altLang="de-DE" sz="1500" dirty="0" err="1"/>
                    <a:t>E</a:t>
                  </a:r>
                  <a:r>
                    <a:rPr lang="en-US" altLang="de-DE" sz="1500" baseline="-25000" dirty="0" err="1"/>
                    <a:t>kin</a:t>
                  </a:r>
                  <a:r>
                    <a:rPr lang="en-US" altLang="de-DE" sz="1500" baseline="-25000" dirty="0"/>
                    <a:t> </a:t>
                  </a:r>
                  <a:r>
                    <a:rPr lang="en-US" altLang="de-DE" sz="1500" dirty="0"/>
                    <a:t>[MeV]</a:t>
                  </a:r>
                </a:p>
              </p:txBody>
            </p:sp>
            <p:sp>
              <p:nvSpPr>
                <p:cNvPr id="44" name="Rectangle 6"/>
                <p:cNvSpPr>
                  <a:spLocks noChangeArrowheads="1"/>
                </p:cNvSpPr>
                <p:nvPr/>
              </p:nvSpPr>
              <p:spPr bwMode="auto">
                <a:xfrm>
                  <a:off x="720501" y="4832070"/>
                  <a:ext cx="513092" cy="3077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de-DE" sz="1400" dirty="0"/>
                    <a:t>1</a:t>
                  </a:r>
                </a:p>
              </p:txBody>
            </p:sp>
            <p:sp>
              <p:nvSpPr>
                <p:cNvPr id="45" name="Rectangle 6"/>
                <p:cNvSpPr>
                  <a:spLocks noChangeArrowheads="1"/>
                </p:cNvSpPr>
                <p:nvPr/>
              </p:nvSpPr>
              <p:spPr bwMode="auto">
                <a:xfrm>
                  <a:off x="2009391" y="4837828"/>
                  <a:ext cx="513092" cy="3077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de-DE" sz="1400" dirty="0"/>
                    <a:t>100</a:t>
                  </a:r>
                </a:p>
              </p:txBody>
            </p:sp>
            <p:sp>
              <p:nvSpPr>
                <p:cNvPr id="46" name="Rectangle 6"/>
                <p:cNvSpPr>
                  <a:spLocks noChangeArrowheads="1"/>
                </p:cNvSpPr>
                <p:nvPr/>
              </p:nvSpPr>
              <p:spPr bwMode="auto">
                <a:xfrm>
                  <a:off x="2562022" y="4834960"/>
                  <a:ext cx="700051" cy="3077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de-DE" sz="1400" dirty="0"/>
                    <a:t>1.000</a:t>
                  </a:r>
                </a:p>
              </p:txBody>
            </p:sp>
            <p:sp>
              <p:nvSpPr>
                <p:cNvPr id="47" name="Rectangle 6"/>
                <p:cNvSpPr>
                  <a:spLocks noChangeArrowheads="1"/>
                </p:cNvSpPr>
                <p:nvPr/>
              </p:nvSpPr>
              <p:spPr bwMode="auto">
                <a:xfrm>
                  <a:off x="3204810" y="4832092"/>
                  <a:ext cx="700051" cy="3077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de-DE" sz="1400" dirty="0"/>
                    <a:t>10.000</a:t>
                  </a:r>
                </a:p>
              </p:txBody>
            </p:sp>
          </p:grpSp>
          <p:sp>
            <p:nvSpPr>
              <p:cNvPr id="25" name="Rechteck 24"/>
              <p:cNvSpPr/>
              <p:nvPr/>
            </p:nvSpPr>
            <p:spPr bwMode="auto">
              <a:xfrm>
                <a:off x="8570385" y="1256282"/>
                <a:ext cx="414565" cy="3628354"/>
              </a:xfrm>
              <a:prstGeom prst="rect">
                <a:avLst/>
              </a:prstGeom>
              <a:solidFill>
                <a:schemeClr val="bg1"/>
              </a:soli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6" name="Rectangle 6"/>
              <p:cNvSpPr>
                <a:spLocks noChangeArrowheads="1"/>
              </p:cNvSpPr>
              <p:nvPr/>
            </p:nvSpPr>
            <p:spPr bwMode="auto">
              <a:xfrm rot="5400000">
                <a:off x="8255395" y="2989849"/>
                <a:ext cx="1365856" cy="3377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1500" dirty="0"/>
                  <a:t>range [cm]</a:t>
                </a:r>
              </a:p>
            </p:txBody>
          </p:sp>
          <p:sp>
            <p:nvSpPr>
              <p:cNvPr id="27" name="Rectangle 6"/>
              <p:cNvSpPr>
                <a:spLocks noChangeArrowheads="1"/>
              </p:cNvSpPr>
              <p:nvPr/>
            </p:nvSpPr>
            <p:spPr bwMode="auto">
              <a:xfrm>
                <a:off x="8523896" y="4661145"/>
                <a:ext cx="536321" cy="3184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1400" dirty="0"/>
                  <a:t>0.1</a:t>
                </a:r>
              </a:p>
            </p:txBody>
          </p:sp>
          <p:sp>
            <p:nvSpPr>
              <p:cNvPr id="28" name="Rectangle 6"/>
              <p:cNvSpPr>
                <a:spLocks noChangeArrowheads="1"/>
              </p:cNvSpPr>
              <p:nvPr/>
            </p:nvSpPr>
            <p:spPr bwMode="auto">
              <a:xfrm>
                <a:off x="8523896" y="3767178"/>
                <a:ext cx="536321" cy="3184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1400" dirty="0"/>
                  <a:t>1</a:t>
                </a:r>
              </a:p>
            </p:txBody>
          </p:sp>
          <p:sp>
            <p:nvSpPr>
              <p:cNvPr id="29" name="Rectangle 6"/>
              <p:cNvSpPr>
                <a:spLocks noChangeArrowheads="1"/>
              </p:cNvSpPr>
              <p:nvPr/>
            </p:nvSpPr>
            <p:spPr bwMode="auto">
              <a:xfrm>
                <a:off x="8533341" y="2927281"/>
                <a:ext cx="536321" cy="3184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1400" dirty="0"/>
                  <a:t>10</a:t>
                </a:r>
              </a:p>
            </p:txBody>
          </p:sp>
          <p:sp>
            <p:nvSpPr>
              <p:cNvPr id="30" name="Rectangle 6"/>
              <p:cNvSpPr>
                <a:spLocks noChangeArrowheads="1"/>
              </p:cNvSpPr>
              <p:nvPr/>
            </p:nvSpPr>
            <p:spPr bwMode="auto">
              <a:xfrm>
                <a:off x="8533341" y="2053742"/>
                <a:ext cx="536321" cy="3184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1400" dirty="0"/>
                  <a:t>100</a:t>
                </a:r>
              </a:p>
            </p:txBody>
          </p:sp>
          <p:sp>
            <p:nvSpPr>
              <p:cNvPr id="31" name="Rectangle 6"/>
              <p:cNvSpPr>
                <a:spLocks noChangeArrowheads="1"/>
              </p:cNvSpPr>
              <p:nvPr/>
            </p:nvSpPr>
            <p:spPr bwMode="auto">
              <a:xfrm>
                <a:off x="8533341" y="1213845"/>
                <a:ext cx="677412" cy="3184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1400" dirty="0"/>
                  <a:t>1.000</a:t>
                </a:r>
              </a:p>
            </p:txBody>
          </p:sp>
          <p:sp>
            <p:nvSpPr>
              <p:cNvPr id="32" name="Rechteck 31"/>
              <p:cNvSpPr/>
              <p:nvPr/>
            </p:nvSpPr>
            <p:spPr bwMode="auto">
              <a:xfrm>
                <a:off x="5823693" y="1140058"/>
                <a:ext cx="2775453" cy="168712"/>
              </a:xfrm>
              <a:prstGeom prst="rect">
                <a:avLst/>
              </a:prstGeom>
              <a:solidFill>
                <a:schemeClr val="bg1"/>
              </a:soli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33" name="Gruppieren 32"/>
              <p:cNvGrpSpPr/>
              <p:nvPr/>
            </p:nvGrpSpPr>
            <p:grpSpPr>
              <a:xfrm>
                <a:off x="5157812" y="1186168"/>
                <a:ext cx="705218" cy="3779398"/>
                <a:chOff x="334559" y="1325567"/>
                <a:chExt cx="674674" cy="3653115"/>
              </a:xfrm>
            </p:grpSpPr>
            <p:sp>
              <p:nvSpPr>
                <p:cNvPr id="35" name="Rechteck 34"/>
                <p:cNvSpPr/>
                <p:nvPr/>
              </p:nvSpPr>
              <p:spPr bwMode="auto">
                <a:xfrm>
                  <a:off x="488292" y="1348702"/>
                  <a:ext cx="396609" cy="3507118"/>
                </a:xfrm>
                <a:prstGeom prst="rect">
                  <a:avLst/>
                </a:prstGeom>
                <a:solidFill>
                  <a:schemeClr val="bg1"/>
                </a:solidFill>
                <a:ln w="3175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DE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36" name="Rectangle 6"/>
                <p:cNvSpPr>
                  <a:spLocks noChangeArrowheads="1"/>
                </p:cNvSpPr>
                <p:nvPr/>
              </p:nvSpPr>
              <p:spPr bwMode="auto">
                <a:xfrm rot="16200000">
                  <a:off x="-882484" y="2913294"/>
                  <a:ext cx="2757251" cy="3231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l"/>
                  <a:r>
                    <a:rPr lang="en-US" altLang="de-DE" sz="1500" dirty="0"/>
                    <a:t>nuclear reaction probability [%]</a:t>
                  </a:r>
                </a:p>
              </p:txBody>
            </p:sp>
            <p:sp>
              <p:nvSpPr>
                <p:cNvPr id="37" name="Rectangle 6"/>
                <p:cNvSpPr>
                  <a:spLocks noChangeArrowheads="1"/>
                </p:cNvSpPr>
                <p:nvPr/>
              </p:nvSpPr>
              <p:spPr bwMode="auto">
                <a:xfrm>
                  <a:off x="488292" y="3857943"/>
                  <a:ext cx="513092" cy="3077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r"/>
                  <a:r>
                    <a:rPr lang="en-US" altLang="de-DE" sz="1400" dirty="0"/>
                    <a:t>0.1</a:t>
                  </a:r>
                </a:p>
              </p:txBody>
            </p:sp>
            <p:sp>
              <p:nvSpPr>
                <p:cNvPr id="38" name="Rectangle 6"/>
                <p:cNvSpPr>
                  <a:spLocks noChangeArrowheads="1"/>
                </p:cNvSpPr>
                <p:nvPr/>
              </p:nvSpPr>
              <p:spPr bwMode="auto">
                <a:xfrm>
                  <a:off x="489623" y="3016468"/>
                  <a:ext cx="513092" cy="3077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r"/>
                  <a:r>
                    <a:rPr lang="en-US" altLang="de-DE" sz="1400" dirty="0"/>
                    <a:t>1 </a:t>
                  </a:r>
                </a:p>
              </p:txBody>
            </p:sp>
            <p:sp>
              <p:nvSpPr>
                <p:cNvPr id="39" name="Rectangle 6"/>
                <p:cNvSpPr>
                  <a:spLocks noChangeArrowheads="1"/>
                </p:cNvSpPr>
                <p:nvPr/>
              </p:nvSpPr>
              <p:spPr bwMode="auto">
                <a:xfrm>
                  <a:off x="490954" y="2174993"/>
                  <a:ext cx="513092" cy="3077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r"/>
                  <a:r>
                    <a:rPr lang="en-US" altLang="de-DE" sz="1400" dirty="0"/>
                    <a:t>10 </a:t>
                  </a:r>
                </a:p>
              </p:txBody>
            </p:sp>
            <p:sp>
              <p:nvSpPr>
                <p:cNvPr id="40" name="Rectangle 6"/>
                <p:cNvSpPr>
                  <a:spLocks noChangeArrowheads="1"/>
                </p:cNvSpPr>
                <p:nvPr/>
              </p:nvSpPr>
              <p:spPr bwMode="auto">
                <a:xfrm>
                  <a:off x="492285" y="1325567"/>
                  <a:ext cx="513092" cy="3077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r"/>
                  <a:r>
                    <a:rPr lang="en-US" altLang="de-DE" sz="1400" dirty="0"/>
                    <a:t>100 </a:t>
                  </a:r>
                </a:p>
              </p:txBody>
            </p:sp>
            <p:sp>
              <p:nvSpPr>
                <p:cNvPr id="41" name="Rectangle 6"/>
                <p:cNvSpPr>
                  <a:spLocks noChangeArrowheads="1"/>
                </p:cNvSpPr>
                <p:nvPr/>
              </p:nvSpPr>
              <p:spPr bwMode="auto">
                <a:xfrm>
                  <a:off x="496141" y="4670905"/>
                  <a:ext cx="513092" cy="3077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r"/>
                  <a:r>
                    <a:rPr lang="en-US" altLang="de-DE" sz="1400" dirty="0"/>
                    <a:t>0.01</a:t>
                  </a:r>
                </a:p>
              </p:txBody>
            </p:sp>
          </p:grpSp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5788174" y="1002905"/>
                <a:ext cx="2889250" cy="3667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de-DE" dirty="0">
                    <a:solidFill>
                      <a:srgbClr val="0000FF"/>
                    </a:solidFill>
                  </a:rPr>
                  <a:t>Nuclear reaction probability:</a:t>
                </a:r>
              </a:p>
            </p:txBody>
          </p:sp>
        </p:grpSp>
        <p:sp>
          <p:nvSpPr>
            <p:cNvPr id="23" name="Rectangle 6"/>
            <p:cNvSpPr>
              <a:spLocks noChangeArrowheads="1"/>
            </p:cNvSpPr>
            <p:nvPr/>
          </p:nvSpPr>
          <p:spPr bwMode="auto">
            <a:xfrm>
              <a:off x="6137204" y="5217721"/>
              <a:ext cx="536321" cy="318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400" dirty="0"/>
                <a:t>10</a:t>
              </a:r>
            </a:p>
          </p:txBody>
        </p:sp>
      </p:grpSp>
      <p:sp>
        <p:nvSpPr>
          <p:cNvPr id="77" name="Rectangle 4"/>
          <p:cNvSpPr>
            <a:spLocks noChangeArrowheads="1"/>
          </p:cNvSpPr>
          <p:nvPr/>
        </p:nvSpPr>
        <p:spPr bwMode="auto">
          <a:xfrm>
            <a:off x="5607621" y="6381328"/>
            <a:ext cx="353637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R.H. Thomas, in Handbook on Acc. </a:t>
            </a:r>
            <a:r>
              <a:rPr lang="en-US" alt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Phy</a:t>
            </a:r>
            <a:r>
              <a:rPr lang="en-US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. &amp; Eng. </a:t>
            </a:r>
          </a:p>
        </p:txBody>
      </p:sp>
      <p:sp>
        <p:nvSpPr>
          <p:cNvPr id="78" name="Rectangle 4"/>
          <p:cNvSpPr>
            <a:spLocks noChangeArrowheads="1"/>
          </p:cNvSpPr>
          <p:nvPr/>
        </p:nvSpPr>
        <p:spPr bwMode="auto">
          <a:xfrm>
            <a:off x="179512" y="6165304"/>
            <a:ext cx="6984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i="1" dirty="0">
                <a:latin typeface="Arial" panose="020B0604020202020204" pitchFamily="34" charset="0"/>
                <a:cs typeface="Arial" panose="020B0604020202020204" pitchFamily="34" charset="0"/>
              </a:rPr>
              <a:t>Thick target:</a:t>
            </a:r>
            <a:r>
              <a:rPr lang="en-US" altLang="de-DE" dirty="0">
                <a:latin typeface="Arial" panose="020B0604020202020204" pitchFamily="34" charset="0"/>
                <a:cs typeface="Arial" panose="020B0604020202020204" pitchFamily="34" charset="0"/>
              </a:rPr>
              <a:t>  Penetration depth comparable to range</a:t>
            </a:r>
          </a:p>
        </p:txBody>
      </p:sp>
      <p:grpSp>
        <p:nvGrpSpPr>
          <p:cNvPr id="16" name="Gruppieren 15"/>
          <p:cNvGrpSpPr/>
          <p:nvPr/>
        </p:nvGrpSpPr>
        <p:grpSpPr>
          <a:xfrm>
            <a:off x="4644008" y="1916832"/>
            <a:ext cx="3384376" cy="4115723"/>
            <a:chOff x="1653535" y="1712693"/>
            <a:chExt cx="3497585" cy="4253397"/>
          </a:xfrm>
        </p:grpSpPr>
        <p:sp>
          <p:nvSpPr>
            <p:cNvPr id="63" name="Rectangle 4"/>
            <p:cNvSpPr>
              <a:spLocks noChangeArrowheads="1"/>
            </p:cNvSpPr>
            <p:nvPr/>
          </p:nvSpPr>
          <p:spPr bwMode="auto">
            <a:xfrm>
              <a:off x="3196485" y="2213639"/>
              <a:ext cx="1954635" cy="5109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lnSpc>
                  <a:spcPct val="70000"/>
                </a:lnSpc>
              </a:pPr>
              <a:r>
                <a:rPr lang="en-US" altLang="de-DE" sz="1600" dirty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forward peaked 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600" b="1" i="1" dirty="0" err="1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E</a:t>
              </a:r>
              <a:r>
                <a:rPr lang="en-US" altLang="de-DE" sz="1600" b="1" i="1" baseline="-25000" dirty="0" err="1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kin</a:t>
              </a:r>
              <a:r>
                <a:rPr lang="en-US" altLang="de-DE" sz="1600" b="1" i="1" dirty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 &gt; </a:t>
              </a:r>
              <a:r>
                <a:rPr lang="en-US" altLang="de-DE" sz="1600" dirty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100 MeV </a:t>
              </a:r>
            </a:p>
          </p:txBody>
        </p:sp>
        <p:sp>
          <p:nvSpPr>
            <p:cNvPr id="49" name="Rectangle 7"/>
            <p:cNvSpPr>
              <a:spLocks noChangeArrowheads="1"/>
            </p:cNvSpPr>
            <p:nvPr/>
          </p:nvSpPr>
          <p:spPr bwMode="auto">
            <a:xfrm>
              <a:off x="2500184" y="5627536"/>
              <a:ext cx="1293944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i="1" dirty="0" err="1"/>
                <a:t>E</a:t>
              </a:r>
              <a:r>
                <a:rPr lang="en-US" altLang="de-DE" sz="1600" b="1" i="1" baseline="-25000" dirty="0" err="1"/>
                <a:t>kin</a:t>
              </a:r>
              <a:r>
                <a:rPr lang="en-US" altLang="de-DE" sz="1600" dirty="0"/>
                <a:t> </a:t>
              </a:r>
              <a:r>
                <a:rPr lang="en-US" altLang="de-DE" sz="1600" dirty="0">
                  <a:sym typeface="Symbol"/>
                </a:rPr>
                <a:t> 1 MeV</a:t>
              </a:r>
              <a:endParaRPr lang="en-US" altLang="de-DE" sz="1600" dirty="0"/>
            </a:p>
          </p:txBody>
        </p:sp>
        <p:sp>
          <p:nvSpPr>
            <p:cNvPr id="50" name="Rechteck 49"/>
            <p:cNvSpPr/>
            <p:nvPr/>
          </p:nvSpPr>
          <p:spPr bwMode="auto">
            <a:xfrm>
              <a:off x="1653535" y="1712693"/>
              <a:ext cx="3454408" cy="4253397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51" name="Gruppieren 50"/>
            <p:cNvGrpSpPr/>
            <p:nvPr/>
          </p:nvGrpSpPr>
          <p:grpSpPr>
            <a:xfrm>
              <a:off x="1653535" y="1712693"/>
              <a:ext cx="3454406" cy="4144314"/>
              <a:chOff x="4086069" y="930275"/>
              <a:chExt cx="3738224" cy="4484815"/>
            </a:xfrm>
          </p:grpSpPr>
          <p:sp>
            <p:nvSpPr>
              <p:cNvPr id="52" name="Rectangle 8"/>
              <p:cNvSpPr>
                <a:spLocks noChangeArrowheads="1"/>
              </p:cNvSpPr>
              <p:nvPr/>
            </p:nvSpPr>
            <p:spPr bwMode="auto">
              <a:xfrm>
                <a:off x="4593103" y="930275"/>
                <a:ext cx="2746389" cy="3996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de-DE" dirty="0">
                    <a:solidFill>
                      <a:srgbClr val="0000FF"/>
                    </a:solidFill>
                  </a:rPr>
                  <a:t>Neutron yield per proton:</a:t>
                </a:r>
              </a:p>
            </p:txBody>
          </p:sp>
          <p:grpSp>
            <p:nvGrpSpPr>
              <p:cNvPr id="53" name="Gruppieren 52"/>
              <p:cNvGrpSpPr/>
              <p:nvPr/>
            </p:nvGrpSpPr>
            <p:grpSpPr>
              <a:xfrm>
                <a:off x="4086069" y="1268760"/>
                <a:ext cx="3738224" cy="4146330"/>
                <a:chOff x="4086069" y="1362535"/>
                <a:chExt cx="3738224" cy="4146330"/>
              </a:xfrm>
            </p:grpSpPr>
            <p:pic>
              <p:nvPicPr>
                <p:cNvPr id="54" name="Picture 11"/>
                <p:cNvPicPr>
                  <a:picLocks noChangeAspect="1" noChangeArrowheads="1"/>
                </p:cNvPicPr>
                <p:nvPr/>
              </p:nvPicPr>
              <p:blipFill>
                <a:blip r:embed="rId4">
                  <a:lum bright="-20000" contrast="4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459509" y="1393339"/>
                  <a:ext cx="3280843" cy="392007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grpSp>
              <p:nvGrpSpPr>
                <p:cNvPr id="55" name="Gruppieren 54"/>
                <p:cNvGrpSpPr/>
                <p:nvPr/>
              </p:nvGrpSpPr>
              <p:grpSpPr>
                <a:xfrm>
                  <a:off x="4555992" y="4941168"/>
                  <a:ext cx="3268301" cy="567697"/>
                  <a:chOff x="720501" y="4832070"/>
                  <a:chExt cx="3268301" cy="567697"/>
                </a:xfrm>
              </p:grpSpPr>
              <p:sp>
                <p:nvSpPr>
                  <p:cNvPr id="71" name="Rechteck 70"/>
                  <p:cNvSpPr/>
                  <p:nvPr/>
                </p:nvSpPr>
                <p:spPr bwMode="auto">
                  <a:xfrm>
                    <a:off x="809625" y="4898841"/>
                    <a:ext cx="2889250" cy="387044"/>
                  </a:xfrm>
                  <a:prstGeom prst="rect">
                    <a:avLst/>
                  </a:prstGeom>
                  <a:solidFill>
                    <a:schemeClr val="bg1"/>
                  </a:solidFill>
                  <a:ln w="3175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de-DE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2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803713" y="5050051"/>
                    <a:ext cx="3131116" cy="34971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0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l"/>
                    <a:r>
                      <a:rPr lang="en-US" altLang="de-DE" sz="1500" dirty="0"/>
                      <a:t>proton kinetic energy </a:t>
                    </a:r>
                    <a:r>
                      <a:rPr lang="en-US" altLang="de-DE" sz="1500" dirty="0" err="1"/>
                      <a:t>E</a:t>
                    </a:r>
                    <a:r>
                      <a:rPr lang="en-US" altLang="de-DE" sz="1500" baseline="-25000" dirty="0" err="1"/>
                      <a:t>kin</a:t>
                    </a:r>
                    <a:r>
                      <a:rPr lang="en-US" altLang="de-DE" sz="1500" baseline="-25000" dirty="0"/>
                      <a:t> </a:t>
                    </a:r>
                    <a:r>
                      <a:rPr lang="en-US" altLang="de-DE" sz="1500" dirty="0"/>
                      <a:t>[MeV]</a:t>
                    </a:r>
                  </a:p>
                </p:txBody>
              </p:sp>
              <p:sp>
                <p:nvSpPr>
                  <p:cNvPr id="73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720501" y="4832070"/>
                    <a:ext cx="513092" cy="30777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0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r>
                      <a:rPr lang="en-US" altLang="de-DE" sz="1400" dirty="0"/>
                      <a:t>10</a:t>
                    </a:r>
                  </a:p>
                </p:txBody>
              </p:sp>
              <p:sp>
                <p:nvSpPr>
                  <p:cNvPr id="74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1519562" y="4837828"/>
                    <a:ext cx="513092" cy="30777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0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r>
                      <a:rPr lang="en-US" altLang="de-DE" sz="1400" dirty="0"/>
                      <a:t>100</a:t>
                    </a:r>
                  </a:p>
                </p:txBody>
              </p:sp>
              <p:sp>
                <p:nvSpPr>
                  <p:cNvPr id="75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2320686" y="4834960"/>
                    <a:ext cx="700051" cy="30777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0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r>
                      <a:rPr lang="en-US" altLang="de-DE" sz="1400" dirty="0"/>
                      <a:t>1.000</a:t>
                    </a:r>
                  </a:p>
                </p:txBody>
              </p:sp>
              <p:sp>
                <p:nvSpPr>
                  <p:cNvPr id="76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3022818" y="4850061"/>
                    <a:ext cx="965984" cy="3330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0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r>
                      <a:rPr lang="en-US" altLang="de-DE" sz="1400" dirty="0"/>
                      <a:t>10.000</a:t>
                    </a:r>
                  </a:p>
                </p:txBody>
              </p:sp>
            </p:grpSp>
            <p:grpSp>
              <p:nvGrpSpPr>
                <p:cNvPr id="56" name="Gruppieren 55"/>
                <p:cNvGrpSpPr/>
                <p:nvPr/>
              </p:nvGrpSpPr>
              <p:grpSpPr>
                <a:xfrm>
                  <a:off x="4086069" y="1362535"/>
                  <a:ext cx="792716" cy="3759077"/>
                  <a:chOff x="208668" y="1184025"/>
                  <a:chExt cx="792716" cy="3759077"/>
                </a:xfrm>
              </p:grpSpPr>
              <p:sp>
                <p:nvSpPr>
                  <p:cNvPr id="67" name="Rechteck 66"/>
                  <p:cNvSpPr/>
                  <p:nvPr/>
                </p:nvSpPr>
                <p:spPr bwMode="auto">
                  <a:xfrm>
                    <a:off x="496144" y="1184025"/>
                    <a:ext cx="414480" cy="3671795"/>
                  </a:xfrm>
                  <a:prstGeom prst="rect">
                    <a:avLst/>
                  </a:prstGeom>
                  <a:solidFill>
                    <a:schemeClr val="bg1"/>
                  </a:solidFill>
                  <a:ln w="3175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de-DE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8" name="Rectangle 6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-828806" y="2688322"/>
                    <a:ext cx="2436363" cy="36141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0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l"/>
                    <a:r>
                      <a:rPr lang="en-US" altLang="de-DE" sz="1500" dirty="0"/>
                      <a:t>neutrons per proton</a:t>
                    </a:r>
                  </a:p>
                </p:txBody>
              </p:sp>
              <p:sp>
                <p:nvSpPr>
                  <p:cNvPr id="69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438558" y="4094841"/>
                    <a:ext cx="562826" cy="34420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0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r"/>
                    <a:r>
                      <a:rPr lang="en-US" altLang="de-DE" sz="1400" dirty="0"/>
                      <a:t>10</a:t>
                    </a:r>
                    <a:r>
                      <a:rPr lang="en-US" altLang="de-DE" sz="1400" baseline="30000" dirty="0"/>
                      <a:t>-3</a:t>
                    </a:r>
                    <a:endParaRPr lang="en-US" altLang="de-DE" sz="1400" dirty="0"/>
                  </a:p>
                </p:txBody>
              </p:sp>
              <p:sp>
                <p:nvSpPr>
                  <p:cNvPr id="70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390559" y="4598897"/>
                    <a:ext cx="601108" cy="34420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0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r"/>
                    <a:r>
                      <a:rPr lang="en-US" altLang="de-DE" sz="1400" dirty="0"/>
                      <a:t>10</a:t>
                    </a:r>
                    <a:r>
                      <a:rPr lang="en-US" altLang="de-DE" sz="1400" baseline="30000" dirty="0"/>
                      <a:t>-4</a:t>
                    </a:r>
                    <a:endParaRPr lang="en-US" altLang="de-DE" sz="1400" dirty="0"/>
                  </a:p>
                </p:txBody>
              </p:sp>
            </p:grpSp>
            <p:sp>
              <p:nvSpPr>
                <p:cNvPr id="57" name="Rectangle 6"/>
                <p:cNvSpPr>
                  <a:spLocks noChangeArrowheads="1"/>
                </p:cNvSpPr>
                <p:nvPr/>
              </p:nvSpPr>
              <p:spPr bwMode="auto">
                <a:xfrm>
                  <a:off x="4315959" y="3717032"/>
                  <a:ext cx="553109" cy="34420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r"/>
                  <a:r>
                    <a:rPr lang="en-US" altLang="de-DE" sz="1400" dirty="0"/>
                    <a:t>10</a:t>
                  </a:r>
                  <a:r>
                    <a:rPr lang="en-US" altLang="de-DE" sz="1400" baseline="30000" dirty="0"/>
                    <a:t>-2</a:t>
                  </a:r>
                  <a:endParaRPr lang="en-US" altLang="de-DE" sz="1400" dirty="0"/>
                </a:p>
              </p:txBody>
            </p:sp>
            <p:sp>
              <p:nvSpPr>
                <p:cNvPr id="58" name="Rectangle 6"/>
                <p:cNvSpPr>
                  <a:spLocks noChangeArrowheads="1"/>
                </p:cNvSpPr>
                <p:nvPr/>
              </p:nvSpPr>
              <p:spPr bwMode="auto">
                <a:xfrm>
                  <a:off x="4332367" y="3193231"/>
                  <a:ext cx="536702" cy="34420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r"/>
                  <a:r>
                    <a:rPr lang="en-US" altLang="de-DE" sz="1400" dirty="0"/>
                    <a:t>10</a:t>
                  </a:r>
                  <a:r>
                    <a:rPr lang="en-US" altLang="de-DE" sz="1400" baseline="30000" dirty="0"/>
                    <a:t>-1</a:t>
                  </a:r>
                  <a:endParaRPr lang="en-US" altLang="de-DE" sz="1400" dirty="0"/>
                </a:p>
              </p:txBody>
            </p:sp>
            <p:sp>
              <p:nvSpPr>
                <p:cNvPr id="59" name="Rectangle 6"/>
                <p:cNvSpPr>
                  <a:spLocks noChangeArrowheads="1"/>
                </p:cNvSpPr>
                <p:nvPr/>
              </p:nvSpPr>
              <p:spPr bwMode="auto">
                <a:xfrm>
                  <a:off x="4355976" y="2636912"/>
                  <a:ext cx="513092" cy="3077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r"/>
                  <a:r>
                    <a:rPr lang="en-US" altLang="de-DE" sz="1400" dirty="0"/>
                    <a:t>10</a:t>
                  </a:r>
                  <a:r>
                    <a:rPr lang="en-US" altLang="de-DE" sz="1400" baseline="30000" dirty="0"/>
                    <a:t>0</a:t>
                  </a:r>
                  <a:endParaRPr lang="en-US" altLang="de-DE" sz="1400" dirty="0"/>
                </a:p>
              </p:txBody>
            </p:sp>
            <p:sp>
              <p:nvSpPr>
                <p:cNvPr id="65" name="Rectangle 6"/>
                <p:cNvSpPr>
                  <a:spLocks noChangeArrowheads="1"/>
                </p:cNvSpPr>
                <p:nvPr/>
              </p:nvSpPr>
              <p:spPr bwMode="auto">
                <a:xfrm>
                  <a:off x="4355976" y="2132856"/>
                  <a:ext cx="513092" cy="3077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r"/>
                  <a:r>
                    <a:rPr lang="en-US" altLang="de-DE" sz="1400" dirty="0"/>
                    <a:t>10</a:t>
                  </a:r>
                  <a:r>
                    <a:rPr lang="en-US" altLang="de-DE" sz="1400" baseline="30000" dirty="0"/>
                    <a:t>1</a:t>
                  </a:r>
                  <a:endParaRPr lang="en-US" altLang="de-DE" sz="1400" dirty="0"/>
                </a:p>
              </p:txBody>
            </p:sp>
            <p:sp>
              <p:nvSpPr>
                <p:cNvPr id="66" name="Rectangle 6"/>
                <p:cNvSpPr>
                  <a:spLocks noChangeArrowheads="1"/>
                </p:cNvSpPr>
                <p:nvPr/>
              </p:nvSpPr>
              <p:spPr bwMode="auto">
                <a:xfrm>
                  <a:off x="4355976" y="1556792"/>
                  <a:ext cx="513092" cy="3077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r"/>
                  <a:r>
                    <a:rPr lang="en-US" altLang="de-DE" sz="1400" dirty="0"/>
                    <a:t>10</a:t>
                  </a:r>
                  <a:r>
                    <a:rPr lang="en-US" altLang="de-DE" sz="1400" baseline="30000" dirty="0"/>
                    <a:t>2</a:t>
                  </a:r>
                  <a:endParaRPr lang="en-US" altLang="de-DE" sz="1400" dirty="0"/>
                </a:p>
              </p:txBody>
            </p:sp>
          </p:grpSp>
        </p:grpSp>
        <p:cxnSp>
          <p:nvCxnSpPr>
            <p:cNvPr id="10" name="Gerader Verbinder 9"/>
            <p:cNvCxnSpPr/>
            <p:nvPr/>
          </p:nvCxnSpPr>
          <p:spPr>
            <a:xfrm flipV="1">
              <a:off x="3851909" y="2708920"/>
              <a:ext cx="11" cy="2665158"/>
            </a:xfrm>
            <a:prstGeom prst="line">
              <a:avLst/>
            </a:prstGeom>
            <a:ln>
              <a:solidFill>
                <a:srgbClr val="0000FF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Gerader Verbinder 79"/>
            <p:cNvCxnSpPr/>
            <p:nvPr/>
          </p:nvCxnSpPr>
          <p:spPr>
            <a:xfrm>
              <a:off x="2339752" y="3212976"/>
              <a:ext cx="1512169" cy="0"/>
            </a:xfrm>
            <a:prstGeom prst="line">
              <a:avLst/>
            </a:prstGeom>
            <a:ln>
              <a:solidFill>
                <a:srgbClr val="0000FF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Gerader Verbinder 80"/>
            <p:cNvCxnSpPr/>
            <p:nvPr/>
          </p:nvCxnSpPr>
          <p:spPr>
            <a:xfrm>
              <a:off x="2339752" y="2708920"/>
              <a:ext cx="1512169" cy="0"/>
            </a:xfrm>
            <a:prstGeom prst="line">
              <a:avLst/>
            </a:prstGeom>
            <a:ln>
              <a:solidFill>
                <a:srgbClr val="0000FF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4" name="Gerader Verbinder 63">
            <a:extLst>
              <a:ext uri="{FF2B5EF4-FFF2-40B4-BE49-F238E27FC236}">
                <a16:creationId xmlns:a16="http://schemas.microsoft.com/office/drawing/2014/main" id="{AF276BA1-E8B5-4CB1-B6A8-505A08985993}"/>
              </a:ext>
            </a:extLst>
          </p:cNvPr>
          <p:cNvCxnSpPr>
            <a:cxnSpLocks/>
          </p:cNvCxnSpPr>
          <p:nvPr/>
        </p:nvCxnSpPr>
        <p:spPr>
          <a:xfrm flipV="1">
            <a:off x="3151518" y="2261196"/>
            <a:ext cx="8101" cy="3293915"/>
          </a:xfrm>
          <a:prstGeom prst="line">
            <a:avLst/>
          </a:prstGeom>
          <a:ln w="19050">
            <a:solidFill>
              <a:srgbClr val="0000FF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17777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203200" y="100692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 b="1">
              <a:solidFill>
                <a:srgbClr val="4D4D4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6108700" y="4501242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323850" y="798991"/>
            <a:ext cx="8550275" cy="2320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Outline: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Physical process from beam-wall interaction </a:t>
            </a:r>
            <a:endParaRPr lang="en-US" altLang="de-DE" sz="2000" b="1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Different types of Beam Loss Monitors</a:t>
            </a:r>
            <a:endParaRPr lang="en-US" altLang="de-DE" sz="2000" b="1" dirty="0"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 methods for various beam parameters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Machine protection using BLMs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Summary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762" y="2618812"/>
            <a:ext cx="4686438" cy="340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>
            <a:lum bright="-26000" contras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3498149"/>
            <a:ext cx="4033512" cy="2526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Scintillators as Beam Loss Monitors</a:t>
            </a: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125413" y="1038229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5942" name="Rectangle 6"/>
          <p:cNvSpPr>
            <a:spLocks noChangeArrowheads="1"/>
          </p:cNvSpPr>
          <p:nvPr/>
        </p:nvSpPr>
        <p:spPr bwMode="auto">
          <a:xfrm>
            <a:off x="4572000" y="2484442"/>
            <a:ext cx="4572000" cy="80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Analog pulses of plastic scintillator:</a:t>
            </a:r>
          </a:p>
          <a:p>
            <a:pPr algn="l">
              <a:lnSpc>
                <a:spcPct val="30000"/>
              </a:lnSpc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broad energy spectrum</a:t>
            </a:r>
          </a:p>
          <a:p>
            <a:pPr algn="l">
              <a:lnSpc>
                <a:spcPct val="30000"/>
              </a:lnSpc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due to  many particle species and energies.</a:t>
            </a:r>
          </a:p>
        </p:txBody>
      </p:sp>
      <p:sp>
        <p:nvSpPr>
          <p:cNvPr id="7175" name="Rectangle 8"/>
          <p:cNvSpPr>
            <a:spLocks noChangeArrowheads="1"/>
          </p:cNvSpPr>
          <p:nvPr/>
        </p:nvSpPr>
        <p:spPr bwMode="auto">
          <a:xfrm>
            <a:off x="239713" y="812804"/>
            <a:ext cx="4572000" cy="1856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Plastics or liquids are used: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detection of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charged particles</a:t>
            </a:r>
          </a:p>
          <a:p>
            <a:pPr algn="l">
              <a:lnSpc>
                <a:spcPct val="4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by electronic stopping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detection of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neutrons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by elastic collisions n on p in plastics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and fast p electronic stopping.</a:t>
            </a:r>
          </a:p>
        </p:txBody>
      </p:sp>
      <p:sp>
        <p:nvSpPr>
          <p:cNvPr id="295945" name="Rectangle 9"/>
          <p:cNvSpPr>
            <a:spLocks noChangeArrowheads="1"/>
          </p:cNvSpPr>
          <p:nvPr/>
        </p:nvSpPr>
        <p:spPr bwMode="auto">
          <a:xfrm>
            <a:off x="4332288" y="754067"/>
            <a:ext cx="4572000" cy="174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Scintillator + photo-multiplier: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counting (large PMT amplification)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or analog voltage ADC (low PMT amp.).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Radiation hardness: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plastics  1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Mrad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= 10</a:t>
            </a:r>
            <a:r>
              <a:rPr lang="en-US" altLang="de-DE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Gy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liquid   10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Mrad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= 10</a:t>
            </a:r>
            <a:r>
              <a:rPr lang="en-US" altLang="de-DE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Gy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7" name="Picture 14" descr="Foto BLM 007"/>
          <p:cNvPicPr>
            <a:picLocks noChangeAspect="1" noChangeArrowheads="1"/>
          </p:cNvPicPr>
          <p:nvPr/>
        </p:nvPicPr>
        <p:blipFill>
          <a:blip r:embed="rId2" cstate="print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1" r="6761" b="3094"/>
          <a:stretch>
            <a:fillRect/>
          </a:stretch>
        </p:blipFill>
        <p:spPr bwMode="auto">
          <a:xfrm>
            <a:off x="3866219" y="3708337"/>
            <a:ext cx="2636976" cy="2215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Group 13"/>
          <p:cNvGrpSpPr>
            <a:grpSpLocks/>
          </p:cNvGrpSpPr>
          <p:nvPr/>
        </p:nvGrpSpPr>
        <p:grpSpPr bwMode="auto">
          <a:xfrm>
            <a:off x="0" y="2886734"/>
            <a:ext cx="3968172" cy="3037774"/>
            <a:chOff x="152" y="2359"/>
            <a:chExt cx="2453" cy="1834"/>
          </a:xfrm>
        </p:grpSpPr>
        <p:pic>
          <p:nvPicPr>
            <p:cNvPr id="29" name="Picture 5" descr="BLM_offen_kmpl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" y="2389"/>
              <a:ext cx="2405" cy="1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>
              <a:off x="1682" y="3328"/>
              <a:ext cx="905" cy="4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Scintillator</a:t>
              </a:r>
            </a:p>
            <a:p>
              <a:pPr>
                <a:lnSpc>
                  <a:spcPct val="70000"/>
                </a:lnSpc>
              </a:pPr>
              <a:r>
                <a:rPr lang="en-US" altLang="de-DE" b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2x2x5 cm</a:t>
              </a:r>
              <a:r>
                <a:rPr lang="en-US" altLang="de-DE" sz="2200" b="1" baseline="3000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31" name="Text Box 11"/>
            <p:cNvSpPr txBox="1">
              <a:spLocks noChangeArrowheads="1"/>
            </p:cNvSpPr>
            <p:nvPr/>
          </p:nvSpPr>
          <p:spPr bwMode="auto">
            <a:xfrm>
              <a:off x="1334" y="2359"/>
              <a:ext cx="1271" cy="3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>
                  <a:solidFill>
                    <a:srgbClr val="66FF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Photo-multiplier</a:t>
              </a:r>
            </a:p>
            <a:p>
              <a:pPr algn="l">
                <a:lnSpc>
                  <a:spcPct val="50000"/>
                </a:lnSpc>
              </a:pPr>
              <a:r>
                <a:rPr lang="en-US" altLang="de-DE" b="1" dirty="0">
                  <a:solidFill>
                    <a:srgbClr val="66FF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        inside </a:t>
              </a:r>
            </a:p>
          </p:txBody>
        </p:sp>
        <p:sp>
          <p:nvSpPr>
            <p:cNvPr id="32" name="Text Box 12"/>
            <p:cNvSpPr txBox="1">
              <a:spLocks noChangeArrowheads="1"/>
            </p:cNvSpPr>
            <p:nvPr/>
          </p:nvSpPr>
          <p:spPr bwMode="auto">
            <a:xfrm>
              <a:off x="365" y="2386"/>
              <a:ext cx="1042" cy="2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>
                  <a:solidFill>
                    <a:srgbClr val="FFCC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HV base</a:t>
              </a:r>
            </a:p>
          </p:txBody>
        </p:sp>
      </p:grpSp>
      <p:grpSp>
        <p:nvGrpSpPr>
          <p:cNvPr id="33" name="Gruppieren 32"/>
          <p:cNvGrpSpPr/>
          <p:nvPr/>
        </p:nvGrpSpPr>
        <p:grpSpPr>
          <a:xfrm>
            <a:off x="6587066" y="3196212"/>
            <a:ext cx="2524830" cy="2891490"/>
            <a:chOff x="5732600" y="1384694"/>
            <a:chExt cx="2648674" cy="3033319"/>
          </a:xfrm>
        </p:grpSpPr>
        <p:pic>
          <p:nvPicPr>
            <p:cNvPr id="34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57"/>
            <a:stretch/>
          </p:blipFill>
          <p:spPr bwMode="auto">
            <a:xfrm>
              <a:off x="5732600" y="1471613"/>
              <a:ext cx="2492236" cy="2946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35" name="Gerade Verbindung mit Pfeil 34"/>
            <p:cNvCxnSpPr/>
            <p:nvPr/>
          </p:nvCxnSpPr>
          <p:spPr bwMode="auto">
            <a:xfrm>
              <a:off x="5960854" y="2096219"/>
              <a:ext cx="405441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Gerade Verbindung mit Pfeil 35"/>
            <p:cNvCxnSpPr/>
            <p:nvPr/>
          </p:nvCxnSpPr>
          <p:spPr bwMode="auto">
            <a:xfrm flipH="1">
              <a:off x="6703219" y="2096219"/>
              <a:ext cx="430826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7" name="Textfeld 36"/>
            <p:cNvSpPr txBox="1"/>
            <p:nvPr/>
          </p:nvSpPr>
          <p:spPr>
            <a:xfrm>
              <a:off x="7116799" y="1824182"/>
              <a:ext cx="802257" cy="35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="1" dirty="0">
                  <a:solidFill>
                    <a:srgbClr val="3333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40 ns</a:t>
              </a:r>
            </a:p>
          </p:txBody>
        </p:sp>
        <p:cxnSp>
          <p:nvCxnSpPr>
            <p:cNvPr id="38" name="Gerade Verbindung mit Pfeil 37"/>
            <p:cNvCxnSpPr/>
            <p:nvPr/>
          </p:nvCxnSpPr>
          <p:spPr bwMode="auto">
            <a:xfrm>
              <a:off x="6935884" y="2153733"/>
              <a:ext cx="0" cy="227162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Gerade Verbindung mit Pfeil 38"/>
            <p:cNvCxnSpPr/>
            <p:nvPr/>
          </p:nvCxnSpPr>
          <p:spPr bwMode="auto">
            <a:xfrm flipV="1">
              <a:off x="6935884" y="2496630"/>
              <a:ext cx="0" cy="32277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0" name="Textfeld 39"/>
            <p:cNvSpPr txBox="1"/>
            <p:nvPr/>
          </p:nvSpPr>
          <p:spPr>
            <a:xfrm>
              <a:off x="6868070" y="2273223"/>
              <a:ext cx="974180" cy="35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100 mV</a:t>
              </a:r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5794145" y="1384694"/>
              <a:ext cx="2147850" cy="35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Analog pulses </a:t>
              </a:r>
              <a:r>
                <a:rPr lang="en-US" sz="1600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U(t)</a:t>
              </a:r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6233424" y="2977148"/>
              <a:ext cx="2147850" cy="613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Pulse high distribution </a:t>
              </a:r>
              <a:r>
                <a:rPr lang="en-US" sz="1600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N(U)</a:t>
              </a:r>
            </a:p>
          </p:txBody>
        </p:sp>
        <p:cxnSp>
          <p:nvCxnSpPr>
            <p:cNvPr id="43" name="Gerade Verbindung mit Pfeil 42"/>
            <p:cNvCxnSpPr/>
            <p:nvPr/>
          </p:nvCxnSpPr>
          <p:spPr bwMode="auto">
            <a:xfrm flipH="1">
              <a:off x="7169487" y="3656758"/>
              <a:ext cx="215413" cy="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" name="Gerade Verbindung mit Pfeil 43"/>
            <p:cNvCxnSpPr/>
            <p:nvPr/>
          </p:nvCxnSpPr>
          <p:spPr bwMode="auto">
            <a:xfrm>
              <a:off x="6703219" y="3656758"/>
              <a:ext cx="232665" cy="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5" name="Textfeld 44"/>
            <p:cNvSpPr txBox="1"/>
            <p:nvPr/>
          </p:nvSpPr>
          <p:spPr>
            <a:xfrm>
              <a:off x="7331123" y="3480590"/>
              <a:ext cx="803378" cy="35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50 mV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42" grpId="0"/>
      <p:bldP spid="295945" grpId="0"/>
    </p:bldLst>
  </p:timing>
</p:sld>
</file>

<file path=ppt/theme/theme1.xml><?xml version="1.0" encoding="utf-8"?>
<a:theme xmlns:a="http://schemas.openxmlformats.org/drawingml/2006/main" name="gsi-folienmaster-2014-II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3037</Words>
  <Application>Microsoft Office PowerPoint</Application>
  <PresentationFormat>Bildschirmpräsentation (4:3)</PresentationFormat>
  <Paragraphs>604</Paragraphs>
  <Slides>30</Slides>
  <Notes>11</Notes>
  <HiddenSlides>1</HiddenSlides>
  <MMClips>0</MMClips>
  <ScaleCrop>false</ScaleCrop>
  <HeadingPairs>
    <vt:vector size="8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30</vt:i4>
      </vt:variant>
    </vt:vector>
  </HeadingPairs>
  <TitlesOfParts>
    <vt:vector size="40" baseType="lpstr">
      <vt:lpstr>Arial</vt:lpstr>
      <vt:lpstr>Calibri</vt:lpstr>
      <vt:lpstr>Cambria Math</vt:lpstr>
      <vt:lpstr>Comic Sans MS</vt:lpstr>
      <vt:lpstr>Symbol</vt:lpstr>
      <vt:lpstr>Times</vt:lpstr>
      <vt:lpstr>Times New Roman</vt:lpstr>
      <vt:lpstr>Wingdings</vt:lpstr>
      <vt:lpstr>gsi-folienmaster-2014-II</vt:lpstr>
      <vt:lpstr>Equation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Demo</dc:creator>
  <cp:lastModifiedBy>Peter Forck</cp:lastModifiedBy>
  <cp:revision>689</cp:revision>
  <cp:lastPrinted>2001-11-28T12:04:44Z</cp:lastPrinted>
  <dcterms:created xsi:type="dcterms:W3CDTF">2001-11-19T11:22:51Z</dcterms:created>
  <dcterms:modified xsi:type="dcterms:W3CDTF">2025-02-24T16:34:00Z</dcterms:modified>
</cp:coreProperties>
</file>