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</p:sldMasterIdLst>
  <p:notesMasterIdLst>
    <p:notesMasterId r:id="rId10"/>
  </p:notesMasterIdLst>
  <p:handoutMasterIdLst>
    <p:handoutMasterId r:id="rId11"/>
  </p:handoutMasterIdLst>
  <p:sldIdLst>
    <p:sldId id="357" r:id="rId2"/>
    <p:sldId id="342" r:id="rId3"/>
    <p:sldId id="352" r:id="rId4"/>
    <p:sldId id="353" r:id="rId5"/>
    <p:sldId id="341" r:id="rId6"/>
    <p:sldId id="356" r:id="rId7"/>
    <p:sldId id="354" r:id="rId8"/>
    <p:sldId id="355" r:id="rId9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FFC080"/>
    <a:srgbClr val="CCFF99"/>
    <a:srgbClr val="CCFF66"/>
    <a:srgbClr val="FFFF66"/>
    <a:srgbClr val="FFFF00"/>
    <a:srgbClr val="FFFF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7" autoAdjust="0"/>
    <p:restoredTop sz="94688" autoAdjust="0"/>
  </p:normalViewPr>
  <p:slideViewPr>
    <p:cSldViewPr snapToGrid="0" showGuides="1">
      <p:cViewPr varScale="1">
        <p:scale>
          <a:sx n="98" d="100"/>
          <a:sy n="98" d="100"/>
        </p:scale>
        <p:origin x="810" y="72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816C4096-8B72-4F36-ADD9-5EBBC8AA9D6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86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Mastertextformat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9CBDA088-DAC0-4CFD-B71A-077E4A90B2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6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BDA088-DAC0-4CFD-B71A-077E4A90B2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92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6420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Peter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Forck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JUAS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Archamps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Conclusion</a:t>
            </a: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7A8A2AB-8AAB-430B-A288-2C24CCE7A88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24" y="222498"/>
            <a:ext cx="1174899" cy="50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36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7484" y="1236970"/>
            <a:ext cx="8859796" cy="11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e-DE" sz="2600" b="1" dirty="0">
                <a:solidFill>
                  <a:srgbClr val="0000FF"/>
                </a:solidFill>
                <a:cs typeface="Times New Roman" panose="02020603050405020304" pitchFamily="18" charset="0"/>
              </a:rPr>
              <a:t>Conclusion on Beam Instrumentation and Diagnostics</a:t>
            </a:r>
          </a:p>
          <a:p>
            <a:pPr algn="ctr">
              <a:lnSpc>
                <a:spcPct val="50000"/>
              </a:lnSpc>
            </a:pPr>
            <a:r>
              <a:rPr lang="en-US" altLang="de-DE" sz="2400" b="1" i="1" dirty="0">
                <a:solidFill>
                  <a:srgbClr val="FF0000"/>
                </a:solidFill>
              </a:rPr>
              <a:t>JUAS 2025, ESI-</a:t>
            </a:r>
            <a:r>
              <a:rPr lang="en-US" altLang="de-DE" sz="2400" b="1" i="1" dirty="0" err="1">
                <a:solidFill>
                  <a:srgbClr val="FF0000"/>
                </a:solidFill>
              </a:rPr>
              <a:t>Archamps</a:t>
            </a:r>
            <a:r>
              <a:rPr lang="en-US" altLang="de-DE" sz="2400" b="1" i="1" dirty="0">
                <a:solidFill>
                  <a:srgbClr val="FF0000"/>
                </a:solidFill>
              </a:rPr>
              <a:t> at CERN</a:t>
            </a:r>
          </a:p>
          <a:p>
            <a:pPr algn="ctr">
              <a:lnSpc>
                <a:spcPct val="50000"/>
              </a:lnSpc>
            </a:pPr>
            <a:r>
              <a:rPr lang="en-US" altLang="de-DE" sz="2000" b="1" dirty="0">
                <a:solidFill>
                  <a:srgbClr val="008000"/>
                </a:solidFill>
              </a:rPr>
              <a:t>Peter Forck (GSI and University Frankfurt)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16" y="2428130"/>
            <a:ext cx="4785826" cy="367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14184" y="4571049"/>
            <a:ext cx="1835461" cy="1280114"/>
            <a:chOff x="41469" y="4695383"/>
            <a:chExt cx="1835461" cy="128011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06" y="4695383"/>
              <a:ext cx="1350575" cy="66178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9" y="5424160"/>
              <a:ext cx="1835461" cy="5513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294920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for Beam Diagnostics Course 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125413" y="1038224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04775" y="703262"/>
            <a:ext cx="8894763" cy="80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4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Diagnostics is the ’sensory organ’ for the beam.</a:t>
            </a:r>
          </a:p>
          <a:p>
            <a:pPr algn="l">
              <a:lnSpc>
                <a:spcPct val="60000"/>
              </a:lnSpc>
            </a:pPr>
            <a:r>
              <a:rPr lang="en-US" altLang="de-DE" sz="19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required for operation and development of accelerators</a:t>
            </a:r>
          </a:p>
        </p:txBody>
      </p:sp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107424" y="1517649"/>
            <a:ext cx="9175469" cy="206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types of demands leads to different installations: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Quick, non-destructive measurements leading to a single number or simple plots.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Instrumentation for daily check, malfunction diagnosis and wanted parameter variation.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Complex instrumentation used for hard malfunction and accelerator development.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sz="19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Automated measurement and control of beam parameters i.e. feedback</a:t>
            </a:r>
          </a:p>
          <a:p>
            <a:pPr algn="l">
              <a:lnSpc>
                <a:spcPct val="70000"/>
              </a:lnSpc>
            </a:pPr>
            <a:r>
              <a:rPr lang="en-US" alt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A clear interpretation of the results is a important design criterion.</a:t>
            </a:r>
          </a:p>
        </p:txBody>
      </p:sp>
      <p:sp>
        <p:nvSpPr>
          <p:cNvPr id="287751" name="Rectangle 7"/>
          <p:cNvSpPr>
            <a:spLocks noChangeArrowheads="1"/>
          </p:cNvSpPr>
          <p:nvPr/>
        </p:nvSpPr>
        <p:spPr bwMode="auto">
          <a:xfrm>
            <a:off x="125413" y="3462060"/>
            <a:ext cx="8623300" cy="224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comments: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Good knowledge of accelerators, general physics and technologies is needed.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Quite different technologies are used, based on various physics processes.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Each task and each technology calls for an expert.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Accelerator development goes parallel to diagnostics development.</a:t>
            </a:r>
          </a:p>
          <a:p>
            <a:pPr algn="l">
              <a:lnSpc>
                <a:spcPct val="60000"/>
              </a:lnSpc>
              <a:buFont typeface="Symbol" pitchFamily="18" charset="2"/>
              <a:buChar char="Þ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Interesting and challenging subject! </a:t>
            </a:r>
          </a:p>
          <a:p>
            <a:pPr algn="l">
              <a:lnSpc>
                <a:spcPct val="60000"/>
              </a:lnSpc>
              <a:buFont typeface="Symbol" pitchFamily="18" charset="2"/>
              <a:buNone/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  <p:bldP spid="2877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125413" y="1049110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34938" y="690335"/>
            <a:ext cx="8656637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 &amp; transport lines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Single pass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multi pass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always relativistic 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Protons/Ions: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non-relativistic for </a:t>
            </a:r>
            <a:r>
              <a:rPr lang="en-US" altLang="de-DE" sz="20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sz="2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&lt; 1 GeV/u</a:t>
            </a:r>
          </a:p>
          <a:p>
            <a:pPr algn="l">
              <a:lnSpc>
                <a:spcPct val="70000"/>
              </a:lnSpc>
            </a:pPr>
            <a:r>
              <a:rPr lang="en-US" altLang="de-DE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application:</a:t>
            </a: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Low current 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</a:t>
            </a:r>
            <a:r>
              <a:rPr lang="en-US" alt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 high current</a:t>
            </a: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225425" y="1907948"/>
            <a:ext cx="5205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Overview of the most commonly used systems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graphicFrame>
        <p:nvGraphicFramePr>
          <p:cNvPr id="299014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839658"/>
              </p:ext>
            </p:extLst>
          </p:nvPr>
        </p:nvGraphicFramePr>
        <p:xfrm>
          <a:off x="120650" y="2463573"/>
          <a:ext cx="8901113" cy="3465874"/>
        </p:xfrm>
        <a:graphic>
          <a:graphicData uri="http://schemas.openxmlformats.org/drawingml/2006/table">
            <a:tbl>
              <a:tblPr/>
              <a:tblGrid>
                <a:gridCol w="2697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LINAC &amp; transfer line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4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Faraday Cup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Transformer, dc &amp; ac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Signal (relative)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9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Profile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width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Screens, SEM-Grids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Scanners, OTR Screen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MWPC,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Fluorescence Light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 Light Monitor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Position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kumimoji="0" lang="en-US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Using profile measurement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(BPM)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Emittance </a:t>
                      </a:r>
                      <a:r>
                        <a:rPr kumimoji="0" lang="el-GR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</a:t>
                      </a:r>
                      <a:endParaRPr kumimoji="0" lang="el-GR" sz="2000" b="1" i="1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Slit-grid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Pepper-Pot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Ionization Profile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Scanner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Quantities and their Diagnostics II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90500" y="5149624"/>
            <a:ext cx="8953500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Destructive and non-destructive devices depending on the beam parameter.</a:t>
            </a:r>
          </a:p>
          <a:p>
            <a:pPr algn="l">
              <a:lnSpc>
                <a:spcPct val="30000"/>
              </a:lnSpc>
              <a:buFont typeface="Wingdings" pitchFamily="2" charset="2"/>
              <a:buChar char="Ø"/>
            </a:pP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techniques for the same quantity </a:t>
            </a:r>
            <a:r>
              <a:rPr lang="en-US" altLang="de-DE" sz="2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</a:t>
            </a:r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Same technique for the different quantities.</a:t>
            </a:r>
          </a:p>
        </p:txBody>
      </p:sp>
      <p:graphicFrame>
        <p:nvGraphicFramePr>
          <p:cNvPr id="50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68324"/>
              </p:ext>
            </p:extLst>
          </p:nvPr>
        </p:nvGraphicFramePr>
        <p:xfrm>
          <a:off x="131763" y="840467"/>
          <a:ext cx="8901112" cy="4196499"/>
        </p:xfrm>
        <a:graphic>
          <a:graphicData uri="http://schemas.openxmlformats.org/drawingml/2006/table">
            <a:tbl>
              <a:tblPr/>
              <a:tblGrid>
                <a:gridCol w="2697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6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6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quantity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LINAC &amp; transfer line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Synchrotron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de-D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Δφ</a:t>
                      </a:r>
                      <a:r>
                        <a:rPr kumimoji="0" lang="de-D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kumimoji="0" lang="el-GR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electrons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Wall Current Monitor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Streak Camera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Electro-optical laser mod.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Spread </a:t>
                      </a:r>
                      <a:r>
                        <a:rPr kumimoji="0" lang="el-GR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kumimoji="0" lang="de-DE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p/p</a:t>
                      </a:r>
                      <a:endParaRPr kumimoji="0" lang="el-GR" sz="1600" b="1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Pick-ups (Time-of-Flight)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(e.g. tomography)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Noise Spectrum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2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 </a:t>
                      </a: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kumimoji="0" lang="de-DE" sz="2000" b="1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</a:t>
                      </a:r>
                      <a:endParaRPr kumimoji="0" lang="el-GR" sz="2000" b="1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Buncher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variation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Spectrometer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Pick-up &amp; tomography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and Chromaticity 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Q, </a:t>
                      </a:r>
                      <a:r>
                        <a:rPr kumimoji="0" lang="el-GR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ξ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---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Exciter + Pick-up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Schottky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Spectrum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Loss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kumimoji="0" lang="en-US" sz="1600" b="1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Polarization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Laser Scattering (Compton scattering)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Luminocity 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Particle Detectors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Ähnliches Fot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53" y="964953"/>
            <a:ext cx="7252494" cy="475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 for Beam Diagnostics Course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964024" y="5716588"/>
            <a:ext cx="73928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successful construction and operation of an accelerator,</a:t>
            </a:r>
          </a:p>
          <a:p>
            <a:pPr algn="l">
              <a:lnSpc>
                <a:spcPct val="50000"/>
              </a:lnSpc>
            </a:pPr>
            <a:r>
              <a:rPr lang="en-US" altLang="de-DE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understand and appropriate balance of all disciplines is required!</a:t>
            </a:r>
          </a:p>
        </p:txBody>
      </p:sp>
      <p:sp>
        <p:nvSpPr>
          <p:cNvPr id="217095" name="Oval 7"/>
          <p:cNvSpPr>
            <a:spLocks noChangeArrowheads="1"/>
          </p:cNvSpPr>
          <p:nvPr/>
        </p:nvSpPr>
        <p:spPr bwMode="auto">
          <a:xfrm>
            <a:off x="2741952" y="758825"/>
            <a:ext cx="3594554" cy="2115004"/>
          </a:xfrm>
          <a:prstGeom prst="ellipse">
            <a:avLst/>
          </a:prstGeom>
          <a:noFill/>
          <a:ln w="412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e-DE" altLang="de-DE"/>
          </a:p>
        </p:txBody>
      </p: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3692761" y="855725"/>
            <a:ext cx="1891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diagnostics</a:t>
            </a:r>
          </a:p>
        </p:txBody>
      </p:sp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2206625" y="5398950"/>
            <a:ext cx="502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8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6954742" y="3368551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dynamics 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7082171" y="4697174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optics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934460" y="4325876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supplier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214400" y="3446837"/>
            <a:ext cx="25480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engineering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-392936" y="4094931"/>
            <a:ext cx="21892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7355317" y="1549202"/>
            <a:ext cx="1916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frequency 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-157978" y="2790083"/>
            <a:ext cx="1719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9414" y="1297507"/>
            <a:ext cx="17193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Maintenance</a:t>
            </a: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7772538" y="5306592"/>
            <a:ext cx="150008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GB" sz="1400" dirty="0"/>
              <a:t>Copy from </a:t>
            </a:r>
          </a:p>
          <a:p>
            <a:pPr algn="l">
              <a:spcBef>
                <a:spcPts val="0"/>
              </a:spcBef>
            </a:pPr>
            <a:r>
              <a:rPr lang="en-GB" sz="1400" dirty="0"/>
              <a:t>Dream Airplanes </a:t>
            </a:r>
          </a:p>
          <a:p>
            <a:pPr algn="l">
              <a:spcBef>
                <a:spcPts val="0"/>
              </a:spcBef>
            </a:pPr>
            <a:r>
              <a:rPr lang="en-GB" sz="1400" dirty="0"/>
              <a:t>by C.W. Miller</a:t>
            </a:r>
            <a:endParaRPr lang="en-US" altLang="de-DE" sz="1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217095" grpId="0" animBg="1"/>
      <p:bldP spid="217096" grpId="0"/>
      <p:bldP spid="2" grpId="0"/>
      <p:bldP spid="16" grpId="0"/>
      <p:bldP spid="17" grpId="0"/>
      <p:bldP spid="18" grpId="0"/>
      <p:bldP spid="19" grpId="0"/>
      <p:bldP spid="20" grpId="0"/>
      <p:bldP spid="2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2" y="1092652"/>
            <a:ext cx="9023941" cy="1880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0658" y="2726533"/>
            <a:ext cx="885979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46373712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Cyclotron Accelerator Facility as seen by....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072" y="758431"/>
            <a:ext cx="3152846" cy="28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072" y="3100775"/>
            <a:ext cx="4453510" cy="280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918658"/>
            <a:ext cx="2805591" cy="252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797" y="725639"/>
            <a:ext cx="4647191" cy="283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791" y="3796273"/>
            <a:ext cx="5071818" cy="213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50125" y="5929299"/>
            <a:ext cx="4421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Cartoons by Dave Judd and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Ronn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MacKenzie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80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Cyclotron Accelerator Facility as seen by....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072" y="736661"/>
            <a:ext cx="3152846" cy="28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66" y="728685"/>
            <a:ext cx="3820961" cy="275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088" y="804490"/>
            <a:ext cx="3480037" cy="278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574" y="3454764"/>
            <a:ext cx="3593716" cy="256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" y="3469429"/>
            <a:ext cx="3190434" cy="2438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61" y="3592262"/>
            <a:ext cx="2704791" cy="257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50125" y="5907529"/>
            <a:ext cx="44218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Cartoons by Dave Judd and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Ronn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MacKenzie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183639" y="3252245"/>
            <a:ext cx="4339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276990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540</Words>
  <Application>Microsoft Office PowerPoint</Application>
  <PresentationFormat>Bildschirmpräsentation (4:3)</PresentationFormat>
  <Paragraphs>152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Calibri</vt:lpstr>
      <vt:lpstr>Comic Sans MS</vt:lpstr>
      <vt:lpstr>Symbol</vt:lpstr>
      <vt:lpstr>Times</vt:lpstr>
      <vt:lpstr>Times New Roman</vt:lpstr>
      <vt:lpstr>Wingdings</vt:lpstr>
      <vt:lpstr>gsi-folienmaster-2014-II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604</cp:revision>
  <cp:lastPrinted>2001-11-28T12:04:44Z</cp:lastPrinted>
  <dcterms:created xsi:type="dcterms:W3CDTF">2001-11-19T11:22:51Z</dcterms:created>
  <dcterms:modified xsi:type="dcterms:W3CDTF">2025-02-24T16:40:54Z</dcterms:modified>
</cp:coreProperties>
</file>