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663" r:id="rId2"/>
    <p:sldMasterId id="2147483666" r:id="rId3"/>
    <p:sldMasterId id="2147483672" r:id="rId4"/>
  </p:sldMasterIdLst>
  <p:notesMasterIdLst>
    <p:notesMasterId r:id="rId58"/>
  </p:notesMasterIdLst>
  <p:handoutMasterIdLst>
    <p:handoutMasterId r:id="rId59"/>
  </p:handoutMasterIdLst>
  <p:sldIdLst>
    <p:sldId id="431" r:id="rId5"/>
    <p:sldId id="433" r:id="rId6"/>
    <p:sldId id="434" r:id="rId7"/>
    <p:sldId id="435" r:id="rId8"/>
    <p:sldId id="436" r:id="rId9"/>
    <p:sldId id="474" r:id="rId10"/>
    <p:sldId id="471" r:id="rId11"/>
    <p:sldId id="473" r:id="rId12"/>
    <p:sldId id="451" r:id="rId13"/>
    <p:sldId id="452" r:id="rId14"/>
    <p:sldId id="453" r:id="rId15"/>
    <p:sldId id="454" r:id="rId16"/>
    <p:sldId id="455" r:id="rId17"/>
    <p:sldId id="456" r:id="rId18"/>
    <p:sldId id="457" r:id="rId19"/>
    <p:sldId id="458" r:id="rId20"/>
    <p:sldId id="459" r:id="rId21"/>
    <p:sldId id="415" r:id="rId22"/>
    <p:sldId id="416" r:id="rId23"/>
    <p:sldId id="417" r:id="rId24"/>
    <p:sldId id="355" r:id="rId25"/>
    <p:sldId id="418" r:id="rId26"/>
    <p:sldId id="419" r:id="rId27"/>
    <p:sldId id="357" r:id="rId28"/>
    <p:sldId id="420" r:id="rId29"/>
    <p:sldId id="437" r:id="rId30"/>
    <p:sldId id="438" r:id="rId31"/>
    <p:sldId id="439" r:id="rId32"/>
    <p:sldId id="440" r:id="rId33"/>
    <p:sldId id="441" r:id="rId34"/>
    <p:sldId id="446" r:id="rId35"/>
    <p:sldId id="468" r:id="rId36"/>
    <p:sldId id="469" r:id="rId37"/>
    <p:sldId id="470" r:id="rId38"/>
    <p:sldId id="460" r:id="rId39"/>
    <p:sldId id="461" r:id="rId40"/>
    <p:sldId id="462" r:id="rId41"/>
    <p:sldId id="463" r:id="rId42"/>
    <p:sldId id="464" r:id="rId43"/>
    <p:sldId id="465" r:id="rId44"/>
    <p:sldId id="466" r:id="rId45"/>
    <p:sldId id="467" r:id="rId46"/>
    <p:sldId id="363" r:id="rId47"/>
    <p:sldId id="362" r:id="rId48"/>
    <p:sldId id="361" r:id="rId49"/>
    <p:sldId id="358" r:id="rId50"/>
    <p:sldId id="364" r:id="rId51"/>
    <p:sldId id="365" r:id="rId52"/>
    <p:sldId id="360" r:id="rId53"/>
    <p:sldId id="366" r:id="rId54"/>
    <p:sldId id="368" r:id="rId55"/>
    <p:sldId id="369" r:id="rId56"/>
    <p:sldId id="392" r:id="rId57"/>
  </p:sldIdLst>
  <p:sldSz cx="9144000" cy="6858000" type="screen4x3"/>
  <p:notesSz cx="9880600" cy="67818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3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3CC33"/>
    <a:srgbClr val="66FF33"/>
    <a:srgbClr val="FF9933"/>
    <a:srgbClr val="0000FF"/>
    <a:srgbClr val="FF0000"/>
    <a:srgbClr val="008000"/>
    <a:srgbClr val="FF3399"/>
    <a:srgbClr val="FF00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47" autoAdjust="0"/>
    <p:restoredTop sz="94688" autoAdjust="0"/>
  </p:normalViewPr>
  <p:slideViewPr>
    <p:cSldViewPr showGuides="1">
      <p:cViewPr varScale="1">
        <p:scale>
          <a:sx n="110" d="100"/>
          <a:sy n="110" d="100"/>
        </p:scale>
        <p:origin x="936" y="78"/>
      </p:cViewPr>
      <p:guideLst>
        <p:guide orient="horz" pos="2160"/>
        <p:guide pos="53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1" Type="http://schemas.openxmlformats.org/officeDocument/2006/relationships/viewProps" Target="viewProp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830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7525" y="0"/>
            <a:ext cx="42830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43663"/>
            <a:ext cx="4283075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7525" y="6443663"/>
            <a:ext cx="4283075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0E2199C6-3117-48DA-BBAB-68B781EEE5E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78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830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7525" y="0"/>
            <a:ext cx="42830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6438" y="509588"/>
            <a:ext cx="3390900" cy="2543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6038" y="3221038"/>
            <a:ext cx="7248525" cy="305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Mastertextformat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43663"/>
            <a:ext cx="4283075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7525" y="6443663"/>
            <a:ext cx="4283075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680CAF48-16E2-4A38-81DB-6E50EE4FD16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43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B62F483-DB56-4F57-B79C-3875C9E27B66}" type="slidenum">
              <a:rPr lang="en-US" altLang="de-DE" smtClean="0">
                <a:latin typeface="Arial" charset="0"/>
              </a:rPr>
              <a:pPr/>
              <a:t>2</a:t>
            </a:fld>
            <a:endParaRPr lang="en-US" altLang="de-DE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778154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C6C09D0-031C-4DAE-8903-0446300B2D29}" type="slidenum">
              <a:rPr lang="en-US" altLang="de-DE" smtClean="0">
                <a:latin typeface="Arial" charset="0"/>
              </a:rPr>
              <a:pPr/>
              <a:t>11</a:t>
            </a:fld>
            <a:endParaRPr lang="en-US" altLang="de-DE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69404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C6C09D0-031C-4DAE-8903-0446300B2D29}" type="slidenum">
              <a:rPr lang="en-US" altLang="de-DE" smtClean="0">
                <a:latin typeface="Arial" charset="0"/>
              </a:rPr>
              <a:pPr/>
              <a:t>12</a:t>
            </a:fld>
            <a:endParaRPr lang="en-US" altLang="de-DE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805860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C6C09D0-031C-4DAE-8903-0446300B2D29}" type="slidenum">
              <a:rPr lang="en-US" altLang="de-DE" smtClean="0">
                <a:latin typeface="Arial" charset="0"/>
              </a:rPr>
              <a:pPr/>
              <a:t>13</a:t>
            </a:fld>
            <a:endParaRPr lang="en-US" altLang="de-DE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025868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C6C09D0-031C-4DAE-8903-0446300B2D29}" type="slidenum">
              <a:rPr lang="en-US" altLang="de-DE" smtClean="0">
                <a:latin typeface="Arial" charset="0"/>
              </a:rPr>
              <a:pPr/>
              <a:t>14</a:t>
            </a:fld>
            <a:endParaRPr lang="en-US" altLang="de-DE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017965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C6C09D0-031C-4DAE-8903-0446300B2D29}" type="slidenum">
              <a:rPr lang="en-US" altLang="de-DE" smtClean="0">
                <a:latin typeface="Arial" charset="0"/>
              </a:rPr>
              <a:pPr/>
              <a:t>15</a:t>
            </a:fld>
            <a:endParaRPr lang="en-US" altLang="de-DE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879516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C6C09D0-031C-4DAE-8903-0446300B2D29}" type="slidenum">
              <a:rPr lang="en-US" altLang="de-DE" smtClean="0">
                <a:latin typeface="Arial" charset="0"/>
              </a:rPr>
              <a:pPr/>
              <a:t>16</a:t>
            </a:fld>
            <a:endParaRPr lang="en-US" altLang="de-DE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328757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1208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4603" indent="-286386" defTabSz="921208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5543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3760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61978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20195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8413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36630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94847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2120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7F8A99D-0EE2-4BD3-84AB-3EEBF89BB3A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2120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74299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6CF4848-2204-4969-A00F-7FA8E6C21D1E}" type="slidenum">
              <a:rPr lang="en-US" altLang="de-DE" smtClean="0">
                <a:latin typeface="Arial" charset="0"/>
              </a:rPr>
              <a:pPr/>
              <a:t>18</a:t>
            </a:fld>
            <a:endParaRPr lang="en-US" altLang="de-DE">
              <a:latin typeface="Arial" charset="0"/>
            </a:endParaRPr>
          </a:p>
        </p:txBody>
      </p:sp>
      <p:sp>
        <p:nvSpPr>
          <p:cNvPr id="8704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8704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8704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B9961A3-D521-4101-8158-EE0B6233975C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18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6525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4369D1E-E1C3-4463-BA4B-829FB63AFE94}" type="slidenum">
              <a:rPr lang="en-US" altLang="de-DE" smtClean="0">
                <a:latin typeface="Arial" charset="0"/>
              </a:rPr>
              <a:pPr/>
              <a:t>19</a:t>
            </a:fld>
            <a:endParaRPr lang="en-US" altLang="de-DE">
              <a:latin typeface="Arial" charset="0"/>
            </a:endParaRPr>
          </a:p>
        </p:txBody>
      </p:sp>
      <p:sp>
        <p:nvSpPr>
          <p:cNvPr id="94211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94212" name="Notizenplatzhalter 2"/>
          <p:cNvSpPr>
            <a:spLocks noGrp="1"/>
          </p:cNvSpPr>
          <p:nvPr>
            <p:ph type="body" idx="1"/>
          </p:nvPr>
        </p:nvSpPr>
        <p:spPr>
          <a:xfrm>
            <a:off x="731839" y="4560889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94213" name="Foliennummernplatzhalter 3"/>
          <p:cNvSpPr txBox="1">
            <a:spLocks noGrp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4270425-5243-4CFC-823B-E234F916D78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19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1871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85522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15758" indent="-275292" defTabSz="885522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01166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541633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1982099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422566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863032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303499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743965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D86911F-AF66-45DD-AF4A-629AF464A485}" type="slidenum">
              <a:rPr lang="en-US" smtClean="0">
                <a:latin typeface="Arial" charset="0"/>
              </a:rPr>
              <a:pPr/>
              <a:t>20</a:t>
            </a:fld>
            <a:endParaRPr lang="en-US">
              <a:latin typeface="Arial" charset="0"/>
            </a:endParaRPr>
          </a:p>
        </p:txBody>
      </p:sp>
      <p:sp>
        <p:nvSpPr>
          <p:cNvPr id="921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2313"/>
            <a:ext cx="4800600" cy="3600450"/>
          </a:xfrm>
          <a:ln/>
        </p:spPr>
      </p:sp>
      <p:sp>
        <p:nvSpPr>
          <p:cNvPr id="921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9"/>
            <a:ext cx="5851525" cy="4319586"/>
          </a:xfrm>
          <a:noFill/>
        </p:spPr>
        <p:txBody>
          <a:bodyPr lIns="93123" tIns="46562" rIns="93123" bIns="46562"/>
          <a:lstStyle/>
          <a:p>
            <a:pPr defTabSz="440466" eaLnBrk="1" hangingPunct="1">
              <a:spcBef>
                <a:spcPct val="0"/>
              </a:spcBef>
            </a:pPr>
            <a:endParaRPr lang="de-DE"/>
          </a:p>
        </p:txBody>
      </p:sp>
      <p:sp>
        <p:nvSpPr>
          <p:cNvPr id="92165" name="Foliennummernplatzhalter 3"/>
          <p:cNvSpPr txBox="1">
            <a:spLocks noGrp="1"/>
          </p:cNvSpPr>
          <p:nvPr/>
        </p:nvSpPr>
        <p:spPr bwMode="auto">
          <a:xfrm>
            <a:off x="4143375" y="9120187"/>
            <a:ext cx="3170238" cy="47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23" tIns="46562" rIns="93123" bIns="46562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E6261C2-725B-44DE-8D9C-58CF0E1572A2}" type="slidenum">
              <a:rPr lang="en-US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20</a:t>
            </a:fld>
            <a:endParaRPr lang="en-US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864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B62F483-DB56-4F57-B79C-3875C9E27B66}" type="slidenum">
              <a:rPr lang="en-US" altLang="de-DE" smtClean="0">
                <a:latin typeface="Arial" charset="0"/>
              </a:rPr>
              <a:pPr/>
              <a:t>3</a:t>
            </a:fld>
            <a:endParaRPr lang="en-US" altLang="de-DE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370900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CC70348-E47E-464A-89FE-5F6545B0FE4D}" type="slidenum">
              <a:rPr lang="en-US" altLang="de-DE" smtClean="0">
                <a:latin typeface="Arial" charset="0"/>
              </a:rPr>
              <a:pPr/>
              <a:t>21</a:t>
            </a:fld>
            <a:endParaRPr lang="en-US" altLang="de-DE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6CF4848-2204-4969-A00F-7FA8E6C21D1E}" type="slidenum">
              <a:rPr lang="en-US" altLang="de-DE" smtClean="0">
                <a:latin typeface="Arial" charset="0"/>
              </a:rPr>
              <a:pPr/>
              <a:t>22</a:t>
            </a:fld>
            <a:endParaRPr lang="en-US" altLang="de-DE">
              <a:latin typeface="Arial" charset="0"/>
            </a:endParaRPr>
          </a:p>
        </p:txBody>
      </p:sp>
      <p:sp>
        <p:nvSpPr>
          <p:cNvPr id="8704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8704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8704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B9961A3-D521-4101-8158-EE0B6233975C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22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088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85522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15758" indent="-275292" defTabSz="885522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01166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541633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1982099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422566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863032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303499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743965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A8CED87-5BEC-4B21-BB86-D494598DB262}" type="slidenum">
              <a:rPr lang="en-US" smtClean="0">
                <a:latin typeface="Arial" charset="0"/>
              </a:rPr>
              <a:pPr/>
              <a:t>23</a:t>
            </a:fld>
            <a:endParaRPr lang="en-US">
              <a:latin typeface="Arial" charset="0"/>
            </a:endParaRPr>
          </a:p>
        </p:txBody>
      </p:sp>
      <p:sp>
        <p:nvSpPr>
          <p:cNvPr id="93187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2313"/>
            <a:ext cx="4800600" cy="3600450"/>
          </a:xfrm>
          <a:ln/>
        </p:spPr>
      </p:sp>
      <p:sp>
        <p:nvSpPr>
          <p:cNvPr id="93188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9"/>
            <a:ext cx="5851525" cy="4319586"/>
          </a:xfrm>
          <a:noFill/>
        </p:spPr>
        <p:txBody>
          <a:bodyPr lIns="93123" tIns="46562" rIns="93123" bIns="46562"/>
          <a:lstStyle/>
          <a:p>
            <a:pPr defTabSz="440466" eaLnBrk="1" hangingPunct="1">
              <a:spcBef>
                <a:spcPct val="0"/>
              </a:spcBef>
            </a:pPr>
            <a:endParaRPr lang="de-DE"/>
          </a:p>
        </p:txBody>
      </p:sp>
      <p:sp>
        <p:nvSpPr>
          <p:cNvPr id="93189" name="Foliennummernplatzhalter 3"/>
          <p:cNvSpPr txBox="1">
            <a:spLocks noGrp="1"/>
          </p:cNvSpPr>
          <p:nvPr/>
        </p:nvSpPr>
        <p:spPr bwMode="auto">
          <a:xfrm>
            <a:off x="4143375" y="9120187"/>
            <a:ext cx="3170238" cy="47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23" tIns="46562" rIns="93123" bIns="46562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1774A66-286B-4323-B089-40601C0A976D}" type="slidenum">
              <a:rPr lang="en-US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23</a:t>
            </a:fld>
            <a:endParaRPr lang="en-US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9723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0A85E6D-815D-46BB-8AC8-7526365BFA32}" type="slidenum">
              <a:rPr lang="en-US" altLang="de-DE" smtClean="0">
                <a:latin typeface="Arial" charset="0"/>
              </a:rPr>
              <a:pPr/>
              <a:t>24</a:t>
            </a:fld>
            <a:endParaRPr lang="en-US" altLang="de-DE">
              <a:latin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790D2B4-BFEE-4C50-AD61-83BF8BFC87BF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728397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99A9B5-FD39-4F95-964E-791C0B66D661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840247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E419A0B-DA7E-4A46-BC90-2C5AA82BFA7F}" type="slidenum">
              <a:rPr lang="en-US" altLang="de-DE" smtClean="0">
                <a:latin typeface="Arial" charset="0"/>
              </a:rPr>
              <a:pPr/>
              <a:t>27</a:t>
            </a:fld>
            <a:endParaRPr lang="en-US" altLang="de-DE">
              <a:latin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736090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8EFA4DC-34F9-4450-90D1-CD780B5A0CC6}" type="slidenum">
              <a:rPr lang="en-US" smtClean="0">
                <a:latin typeface="Arial" charset="0"/>
              </a:rPr>
              <a:pPr/>
              <a:t>28</a:t>
            </a:fld>
            <a:endParaRPr lang="en-US">
              <a:latin typeface="Arial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7284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5BACD69-FFA4-4074-88D1-F3D58A16555F}" type="slidenum">
              <a:rPr lang="en-US" altLang="de-DE" smtClean="0">
                <a:latin typeface="Arial" charset="0"/>
              </a:rPr>
              <a:pPr/>
              <a:t>31</a:t>
            </a:fld>
            <a:endParaRPr lang="en-US" altLang="de-DE">
              <a:latin typeface="Arial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957081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BF9637F-10AE-4F48-A042-740C3691DBE4}" type="slidenum">
              <a:rPr lang="en-US" altLang="de-DE" smtClean="0">
                <a:latin typeface="Arial" charset="0"/>
              </a:rPr>
              <a:pPr/>
              <a:t>32</a:t>
            </a:fld>
            <a:endParaRPr lang="en-US" altLang="de-DE">
              <a:latin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47694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B62F483-DB56-4F57-B79C-3875C9E27B66}" type="slidenum">
              <a:rPr lang="en-US" altLang="de-DE" smtClean="0">
                <a:latin typeface="Arial" charset="0"/>
              </a:rPr>
              <a:pPr/>
              <a:t>4</a:t>
            </a:fld>
            <a:endParaRPr lang="en-US" altLang="de-DE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480872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93215CB-6C44-41E9-8793-29447840DDA1}" type="slidenum">
              <a:rPr lang="en-US" altLang="de-DE" smtClean="0">
                <a:latin typeface="Arial" charset="0"/>
              </a:rPr>
              <a:pPr/>
              <a:t>33</a:t>
            </a:fld>
            <a:endParaRPr lang="en-US" altLang="de-DE">
              <a:latin typeface="Arial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065911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85522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15758" indent="-275292" defTabSz="885522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01166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541633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1982099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422566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863032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303499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743965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93215CB-6C44-41E9-8793-29447840DDA1}" type="slidenum">
              <a:rPr lang="en-US" altLang="de-DE" smtClean="0">
                <a:latin typeface="Arial" charset="0"/>
              </a:rPr>
              <a:pPr/>
              <a:t>34</a:t>
            </a:fld>
            <a:endParaRPr lang="en-US" altLang="de-DE">
              <a:latin typeface="Arial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5765120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3A247F7-01D3-4679-928C-A8B4FA248BDB}" type="slidenum">
              <a:rPr lang="en-US" altLang="de-DE" smtClean="0">
                <a:latin typeface="Arial" charset="0"/>
              </a:rPr>
              <a:pPr/>
              <a:t>35</a:t>
            </a:fld>
            <a:endParaRPr lang="en-US" altLang="de-DE">
              <a:latin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8421662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8B72CF5-DAAC-4B06-A4FB-5DA47D841A1F}" type="slidenum">
              <a:rPr lang="en-US" altLang="de-DE" smtClean="0">
                <a:latin typeface="Arial" charset="0"/>
              </a:rPr>
              <a:pPr/>
              <a:t>36</a:t>
            </a:fld>
            <a:endParaRPr lang="en-US" altLang="de-DE">
              <a:latin typeface="Arial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4671078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278E4AE-F029-4DF6-9BFE-0B9B2D51FB73}" type="slidenum">
              <a:rPr lang="en-US" smtClean="0">
                <a:latin typeface="Arial" charset="0"/>
              </a:rPr>
              <a:pPr/>
              <a:t>37</a:t>
            </a:fld>
            <a:endParaRPr lang="en-US">
              <a:latin typeface="Arial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228185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3014439-691D-44DC-99A6-131D94CA5F44}" type="slidenum">
              <a:rPr lang="en-US" smtClean="0">
                <a:latin typeface="Arial" charset="0"/>
              </a:rPr>
              <a:pPr/>
              <a:t>38</a:t>
            </a:fld>
            <a:endParaRPr lang="en-US">
              <a:latin typeface="Arial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99902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A1CD2D2-5A7A-472D-A43F-D62CC52DFA6B}" type="slidenum">
              <a:rPr lang="en-US" altLang="de-DE" smtClean="0">
                <a:latin typeface="Arial" charset="0"/>
              </a:rPr>
              <a:pPr/>
              <a:t>39</a:t>
            </a:fld>
            <a:endParaRPr lang="en-US" altLang="de-DE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62359885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E419A0B-DA7E-4A46-BC90-2C5AA82BFA7F}" type="slidenum">
              <a:rPr lang="en-US" altLang="de-DE" smtClean="0">
                <a:latin typeface="Arial" charset="0"/>
              </a:rPr>
              <a:pPr/>
              <a:t>40</a:t>
            </a:fld>
            <a:endParaRPr lang="en-US" altLang="de-DE">
              <a:latin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7405332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EF48E4A-7B42-4E13-BF75-EC8D8D9C32AE}" type="slidenum">
              <a:rPr lang="en-US" altLang="de-DE" smtClean="0">
                <a:latin typeface="Arial" charset="0"/>
              </a:rPr>
              <a:pPr/>
              <a:t>41</a:t>
            </a:fld>
            <a:endParaRPr lang="en-US" altLang="de-DE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9514347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C59F644-5D37-4EED-956D-37FA2A5CDCD4}" type="slidenum">
              <a:rPr lang="en-US" altLang="de-DE" smtClean="0">
                <a:latin typeface="Arial" charset="0"/>
              </a:rPr>
              <a:pPr/>
              <a:t>42</a:t>
            </a:fld>
            <a:endParaRPr lang="en-US" altLang="de-DE">
              <a:latin typeface="Arial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66568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B62F483-DB56-4F57-B79C-3875C9E27B66}" type="slidenum">
              <a:rPr lang="en-US" altLang="de-DE" smtClean="0">
                <a:latin typeface="Arial" charset="0"/>
              </a:rPr>
              <a:pPr/>
              <a:t>5</a:t>
            </a:fld>
            <a:endParaRPr lang="en-US" altLang="de-DE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5062210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F0A1B44-BAED-4A58-BE1F-8D4825EA189A}" type="slidenum">
              <a:rPr lang="en-US" altLang="de-DE" smtClean="0">
                <a:latin typeface="Arial" charset="0"/>
              </a:rPr>
              <a:pPr/>
              <a:t>43</a:t>
            </a:fld>
            <a:endParaRPr lang="en-US" altLang="de-DE">
              <a:latin typeface="Arial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7E840AF-7FC1-418E-9F4C-016EF188A8FA}" type="slidenum">
              <a:rPr lang="en-US" altLang="de-DE" smtClean="0">
                <a:latin typeface="Arial" charset="0"/>
              </a:rPr>
              <a:pPr/>
              <a:t>44</a:t>
            </a:fld>
            <a:endParaRPr lang="en-US" altLang="de-DE">
              <a:latin typeface="Arial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B8FC8CE-B67F-45F9-BF42-D0A6BEAB36EB}" type="slidenum">
              <a:rPr lang="en-US" altLang="de-DE" smtClean="0">
                <a:latin typeface="Arial" charset="0"/>
              </a:rPr>
              <a:pPr/>
              <a:t>45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E9A0176-6CA8-465F-8077-B047286ED85D}" type="slidenum">
              <a:rPr lang="en-US" altLang="de-DE" smtClean="0">
                <a:latin typeface="Arial" charset="0"/>
              </a:rPr>
              <a:pPr/>
              <a:t>46</a:t>
            </a:fld>
            <a:endParaRPr lang="en-US" altLang="de-DE">
              <a:latin typeface="Arial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783D7FA-7B1C-4CB5-93D0-E956221B0218}" type="slidenum">
              <a:rPr lang="en-US" altLang="de-DE" smtClean="0">
                <a:latin typeface="Arial" charset="0"/>
              </a:rPr>
              <a:pPr/>
              <a:t>47</a:t>
            </a:fld>
            <a:endParaRPr lang="en-US" altLang="de-DE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578B71D-BCDC-4F7D-ABF6-9F107B053A30}" type="slidenum">
              <a:rPr lang="en-US" altLang="de-DE" smtClean="0">
                <a:latin typeface="Arial" charset="0"/>
              </a:rPr>
              <a:pPr/>
              <a:t>48</a:t>
            </a:fld>
            <a:endParaRPr lang="en-US" altLang="de-DE">
              <a:latin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72A04C2-A7A8-4226-A0D8-82E761234F12}" type="slidenum">
              <a:rPr lang="en-US" altLang="de-DE" smtClean="0">
                <a:latin typeface="Arial" charset="0"/>
              </a:rPr>
              <a:pPr/>
              <a:t>49</a:t>
            </a:fld>
            <a:endParaRPr lang="en-US" altLang="de-DE">
              <a:latin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B8E05D1-B7D9-46C7-BE28-A8065A872606}" type="slidenum">
              <a:rPr lang="en-US" altLang="de-DE" smtClean="0">
                <a:latin typeface="Arial" charset="0"/>
              </a:rPr>
              <a:pPr/>
              <a:t>50</a:t>
            </a:fld>
            <a:endParaRPr lang="en-US" altLang="de-DE">
              <a:latin typeface="Arial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854D463-A8C3-47C3-8334-7804810E4A30}" type="slidenum">
              <a:rPr lang="en-US" altLang="de-DE" smtClean="0">
                <a:latin typeface="Arial" charset="0"/>
              </a:rPr>
              <a:pPr/>
              <a:t>51</a:t>
            </a:fld>
            <a:endParaRPr lang="en-US" altLang="de-DE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0D2F186-6CF3-491C-8338-266D00799274}" type="slidenum">
              <a:rPr lang="en-US" altLang="de-DE" smtClean="0">
                <a:latin typeface="Arial" charset="0"/>
              </a:rPr>
              <a:pPr/>
              <a:t>52</a:t>
            </a:fld>
            <a:endParaRPr lang="en-US" altLang="de-DE">
              <a:latin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B62F483-DB56-4F57-B79C-3875C9E27B66}" type="slidenum">
              <a:rPr lang="en-US" altLang="de-DE" smtClean="0">
                <a:latin typeface="Arial" charset="0"/>
              </a:rPr>
              <a:pPr/>
              <a:t>6</a:t>
            </a:fld>
            <a:endParaRPr lang="en-US" altLang="de-DE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9133390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C6C09D0-031C-4DAE-8903-0446300B2D29}" type="slidenum">
              <a:rPr lang="en-US" altLang="de-DE" smtClean="0">
                <a:latin typeface="Arial" charset="0"/>
              </a:rPr>
              <a:pPr/>
              <a:t>53</a:t>
            </a:fld>
            <a:endParaRPr lang="en-US" altLang="de-DE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B62F483-DB56-4F57-B79C-3875C9E27B66}" type="slidenum">
              <a:rPr lang="en-US" altLang="de-DE" smtClean="0">
                <a:latin typeface="Arial" charset="0"/>
              </a:rPr>
              <a:pPr/>
              <a:t>7</a:t>
            </a:fld>
            <a:endParaRPr lang="en-US" altLang="de-DE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535658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B62F483-DB56-4F57-B79C-3875C9E27B66}" type="slidenum">
              <a:rPr lang="en-US" altLang="de-DE" smtClean="0">
                <a:latin typeface="Arial" charset="0"/>
              </a:rPr>
              <a:pPr/>
              <a:t>8</a:t>
            </a:fld>
            <a:endParaRPr lang="en-US" altLang="de-DE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878605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E6801B-5B91-464E-92DF-C42ED1332552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01693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91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8C66D4-15C6-4B89-909A-07AD8A3FBDF2}" type="slidenum">
              <a:rPr kumimoji="0" lang="en-US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91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88292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465480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592829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601BE-CC9B-4FFE-A5C7-A3BED4A6E93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98080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7DA5A-2268-4AA7-B833-AFE0CBEDA5D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9876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0C058-6BA4-4ACA-A043-4349285EDBF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8148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54D17-AEB6-4191-9622-E5515B6785D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89855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9653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A30D-6322-48D6-9409-AEE89DB1BB8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95388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36020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001" y="0"/>
            <a:ext cx="8228160" cy="1142040"/>
          </a:xfrm>
          <a:prstGeom prst="rect">
            <a:avLst/>
          </a:prstGeom>
        </p:spPr>
        <p:txBody>
          <a:bodyPr lIns="82945" tIns="41473" rIns="82945" bIns="41473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685440" y="1447353"/>
            <a:ext cx="7770240" cy="4524955"/>
          </a:xfrm>
          <a:prstGeom prst="rect">
            <a:avLst/>
          </a:prstGeom>
        </p:spPr>
        <p:txBody>
          <a:bodyPr lIns="82945" tIns="41473" rIns="82945" bIns="41473"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65184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831711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158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30895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8248297"/>
      </p:ext>
    </p:extLst>
  </p:cSld>
  <p:clrMapOvr>
    <a:masterClrMapping/>
  </p:clrMapOvr>
  <p:transition spd="med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6606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958" y="42029"/>
            <a:ext cx="647149" cy="215717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54643" y="6612673"/>
            <a:ext cx="398387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Peter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Forck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JUAS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Archamps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5267" y="-309585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Exercises</a:t>
            </a: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A8A2AB-8AAB-430B-A288-2C24CCE7A8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524" y="222498"/>
            <a:ext cx="1174899" cy="50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449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958" y="42029"/>
            <a:ext cx="647149" cy="215717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54643" y="6612673"/>
            <a:ext cx="398387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Peter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Forck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JUAS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Archamps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5267" y="-309585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Measurement of Beam Current</a:t>
            </a: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A8A2AB-8AAB-430B-A288-2C24CCE7A8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524" y="222498"/>
            <a:ext cx="1174899" cy="50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5074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958" y="42029"/>
            <a:ext cx="647149" cy="215717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54643" y="6612673"/>
            <a:ext cx="398387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Peter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Forck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JUAS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Archamps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Measurement of Beam Profile</a:t>
            </a: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A8A2AB-8AAB-430B-A288-2C24CCE7A8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 userDrawn="1"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524" y="222498"/>
            <a:ext cx="1174899" cy="50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2373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958" y="42029"/>
            <a:ext cx="647149" cy="215717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54643" y="6612673"/>
            <a:ext cx="398387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Peter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Forck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JUAS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Archamps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Pick-Ups for bunched Beams</a:t>
            </a: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A8A2AB-8AAB-430B-A288-2C24CCE7A8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 userDrawn="1"/>
        </p:nvPicPr>
        <p:blipFill>
          <a:blip r:embed="rId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524" y="222498"/>
            <a:ext cx="1174899" cy="50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974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wmf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33.xml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4.png"/><Relationship Id="rId10" Type="http://schemas.openxmlformats.org/officeDocument/2006/relationships/image" Target="../media/image37.png"/><Relationship Id="rId4" Type="http://schemas.openxmlformats.org/officeDocument/2006/relationships/image" Target="../media/image33.png"/><Relationship Id="rId9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41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4.png"/><Relationship Id="rId4" Type="http://schemas.openxmlformats.org/officeDocument/2006/relationships/image" Target="../media/image16.png"/><Relationship Id="rId9" Type="http://schemas.openxmlformats.org/officeDocument/2006/relationships/image" Target="../media/image17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300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80.png"/><Relationship Id="rId5" Type="http://schemas.openxmlformats.org/officeDocument/2006/relationships/image" Target="../media/image45.wmf"/><Relationship Id="rId4" Type="http://schemas.openxmlformats.org/officeDocument/2006/relationships/oleObject" Target="../embeddings/oleObject4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310.png"/><Relationship Id="rId7" Type="http://schemas.openxmlformats.org/officeDocument/2006/relationships/image" Target="../media/image3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0.png"/><Relationship Id="rId4" Type="http://schemas.openxmlformats.org/officeDocument/2006/relationships/image" Target="../media/image32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4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33.xml"/><Relationship Id="rId5" Type="http://schemas.openxmlformats.org/officeDocument/2006/relationships/image" Target="../media/image53.png"/><Relationship Id="rId4" Type="http://schemas.openxmlformats.org/officeDocument/2006/relationships/image" Target="../media/image42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notesSlide" Target="../notesSlides/notesSlide41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10" Type="http://schemas.openxmlformats.org/officeDocument/2006/relationships/image" Target="../media/image59.wmf"/><Relationship Id="rId4" Type="http://schemas.openxmlformats.org/officeDocument/2006/relationships/image" Target="../media/image60.wmf"/><Relationship Id="rId9" Type="http://schemas.openxmlformats.org/officeDocument/2006/relationships/oleObject" Target="../embeddings/oleObject6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notesSlide" Target="../notesSlides/notesSlide42.xml"/><Relationship Id="rId7" Type="http://schemas.openxmlformats.org/officeDocument/2006/relationships/image" Target="../media/image6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64.wmf"/><Relationship Id="rId4" Type="http://schemas.openxmlformats.org/officeDocument/2006/relationships/oleObject" Target="../embeddings/oleObject7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0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notesSlide" Target="../notesSlides/notesSlide44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7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6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7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hyperlink" Target="https://twiki.cern.ch/twiki/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5412" y="1092652"/>
            <a:ext cx="9023941" cy="188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07484" y="1236970"/>
            <a:ext cx="8859796" cy="122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de-DE" sz="2600" b="1" dirty="0">
                <a:solidFill>
                  <a:srgbClr val="0000FF"/>
                </a:solidFill>
                <a:cs typeface="Times New Roman" panose="02020603050405020304" pitchFamily="18" charset="0"/>
              </a:rPr>
              <a:t>Exercises for Beam Diagnostics</a:t>
            </a:r>
          </a:p>
          <a:p>
            <a:pPr algn="ctr">
              <a:lnSpc>
                <a:spcPct val="50000"/>
              </a:lnSpc>
            </a:pPr>
            <a:r>
              <a:rPr lang="en-US" altLang="de-DE" sz="2400" b="1" i="1" dirty="0">
                <a:solidFill>
                  <a:srgbClr val="FF0000"/>
                </a:solidFill>
              </a:rPr>
              <a:t>JUAS 2025, ESI-</a:t>
            </a:r>
            <a:r>
              <a:rPr lang="en-US" altLang="de-DE" sz="2400" b="1" i="1" dirty="0" err="1">
                <a:solidFill>
                  <a:srgbClr val="FF0000"/>
                </a:solidFill>
              </a:rPr>
              <a:t>Archamps</a:t>
            </a:r>
            <a:r>
              <a:rPr lang="en-US" altLang="de-DE" sz="2400" b="1" i="1" dirty="0">
                <a:solidFill>
                  <a:srgbClr val="FF0000"/>
                </a:solidFill>
              </a:rPr>
              <a:t> at CERN</a:t>
            </a:r>
          </a:p>
          <a:p>
            <a:pPr algn="ctr">
              <a:lnSpc>
                <a:spcPct val="50000"/>
              </a:lnSpc>
            </a:pPr>
            <a:r>
              <a:rPr lang="en-US" altLang="de-DE" sz="2000" b="1" dirty="0">
                <a:solidFill>
                  <a:srgbClr val="008000"/>
                </a:solidFill>
              </a:rPr>
              <a:t>Peter Forck </a:t>
            </a:r>
            <a:r>
              <a:rPr lang="en-US" altLang="de-DE" sz="2200" b="1" dirty="0">
                <a:solidFill>
                  <a:srgbClr val="008000"/>
                </a:solidFill>
              </a:rPr>
              <a:t>(GSI and University Frankfurt</a:t>
            </a:r>
            <a:r>
              <a:rPr lang="en-US" altLang="de-DE" sz="2000" b="1" dirty="0">
                <a:solidFill>
                  <a:srgbClr val="008000"/>
                </a:solidFill>
              </a:rPr>
              <a:t>)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00957" y="4982462"/>
            <a:ext cx="1835461" cy="1280114"/>
            <a:chOff x="41469" y="4695383"/>
            <a:chExt cx="1835461" cy="128011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406" y="4695383"/>
              <a:ext cx="1350575" cy="661781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69" y="5424160"/>
              <a:ext cx="1835461" cy="551337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771" y="2636890"/>
            <a:ext cx="4378434" cy="245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1567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176" y="2446318"/>
            <a:ext cx="3861691" cy="262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Usage of Flying Wire Scanners</a:t>
            </a: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210367" y="764704"/>
            <a:ext cx="8850075" cy="103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Material: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carbon or </a:t>
            </a:r>
            <a:r>
              <a:rPr kumimoji="0" lang="en-US" alt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SiC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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low Z-material for low energy loss and high temperature.</a:t>
            </a:r>
          </a:p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Thickness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down to 10 </a:t>
            </a:r>
            <a:r>
              <a:rPr kumimoji="0" lang="en-US" alt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μm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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high resolution.</a:t>
            </a:r>
          </a:p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Detection: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High energy </a:t>
            </a:r>
            <a:r>
              <a:rPr kumimoji="0" lang="en-US" alt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secondary particles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with a detector like a beam loss monitor</a:t>
            </a:r>
          </a:p>
        </p:txBody>
      </p:sp>
      <p:sp>
        <p:nvSpPr>
          <p:cNvPr id="294919" name="Rectangle 7"/>
          <p:cNvSpPr>
            <a:spLocks noChangeArrowheads="1"/>
          </p:cNvSpPr>
          <p:nvPr/>
        </p:nvSpPr>
        <p:spPr bwMode="auto">
          <a:xfrm>
            <a:off x="5112568" y="1810593"/>
            <a:ext cx="4572000" cy="610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Proton impact on</a:t>
            </a:r>
          </a:p>
          <a:p>
            <a:pPr marL="0" marR="0" lvl="0" indent="0" algn="l" defTabSz="914400" rtl="0" eaLnBrk="0" fontAlgn="base" latinLnBrk="0" hangingPunct="0">
              <a:lnSpc>
                <a:spcPct val="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scanner at CERN-PS Booster:</a:t>
            </a:r>
          </a:p>
        </p:txBody>
      </p:sp>
      <p:sp>
        <p:nvSpPr>
          <p:cNvPr id="20489" name="Rectangle 8"/>
          <p:cNvSpPr>
            <a:spLocks noChangeArrowheads="1"/>
          </p:cNvSpPr>
          <p:nvPr/>
        </p:nvSpPr>
        <p:spPr bwMode="auto">
          <a:xfrm>
            <a:off x="173855" y="1798833"/>
            <a:ext cx="5842000" cy="949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Secondary particles: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Proton beam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→ hadrons shower (π, n, p...) </a:t>
            </a:r>
          </a:p>
          <a:p>
            <a:pPr marL="0" marR="0" lvl="0" indent="0" algn="l" defTabSz="914400" rtl="0" eaLnBrk="0" fontAlgn="base" latinLnBrk="0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Electron beam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→ Bremsstrahlung photons.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839766" y="3531294"/>
            <a:ext cx="2047875" cy="974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Rest mass: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/>
              </a:rPr>
              <a:t>±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/>
              </a:rPr>
              <a:t> = 140 MeV/c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/>
              </a:rPr>
              <a:t>2</a:t>
            </a:r>
            <a:endParaRPr kumimoji="0" lang="en-US" sz="1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/>
              </a:rPr>
              <a:t>0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/>
              </a:rPr>
              <a:t> = 135 MeV/c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/>
              </a:rPr>
              <a:t>2</a:t>
            </a:r>
            <a:endParaRPr kumimoji="0" lang="en-US" sz="18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Textfeld 12"/>
          <p:cNvSpPr txBox="1">
            <a:spLocks noChangeArrowheads="1"/>
          </p:cNvSpPr>
          <p:nvPr/>
        </p:nvSpPr>
        <p:spPr bwMode="auto">
          <a:xfrm>
            <a:off x="175584" y="5243153"/>
            <a:ext cx="8051800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Kinematics of flying wire: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Velocity during passage </a:t>
            </a:r>
            <a:r>
              <a:rPr kumimoji="0" lang="en-US" alt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typi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10 m/s = 36 km/h &amp;  typical beam size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 pitchFamily="18" charset="2"/>
              </a:rPr>
              <a:t>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10 mm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/>
              </a:rPr>
              <a:t>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 pitchFamily="18" charset="2"/>
              </a:rPr>
              <a:t>time for traversing the beam </a:t>
            </a:r>
            <a:r>
              <a:rPr kumimoji="0" lang="en-US" altLang="de-DE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 pitchFamily="18" charset="2"/>
              </a:rPr>
              <a:t>t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 pitchFamily="18" charset="2"/>
              </a:rPr>
              <a:t> 1 </a:t>
            </a:r>
            <a:r>
              <a:rPr kumimoji="0" lang="en-US" alt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 pitchFamily="18" charset="2"/>
              </a:rPr>
              <a:t>ms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 pitchFamily="18" charset="2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 pitchFamily="18" charset="2"/>
              </a:rPr>
              <a:t>Challenges: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Symbol" pitchFamily="18" charset="2"/>
              </a:rPr>
              <a:t>Wire stability for fast movement with high acceleration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	       	 </a:t>
            </a:r>
          </a:p>
        </p:txBody>
      </p:sp>
      <p:sp>
        <p:nvSpPr>
          <p:cNvPr id="12" name="Rechteck 11"/>
          <p:cNvSpPr/>
          <p:nvPr/>
        </p:nvSpPr>
        <p:spPr>
          <a:xfrm>
            <a:off x="6768329" y="5373091"/>
            <a:ext cx="24995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Raich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et al., DIPAC 2005</a:t>
            </a:r>
          </a:p>
        </p:txBody>
      </p:sp>
      <p:grpSp>
        <p:nvGrpSpPr>
          <p:cNvPr id="40" name="Gruppieren 39"/>
          <p:cNvGrpSpPr/>
          <p:nvPr/>
        </p:nvGrpSpPr>
        <p:grpSpPr>
          <a:xfrm>
            <a:off x="0" y="2812514"/>
            <a:ext cx="5241564" cy="2424470"/>
            <a:chOff x="0" y="2812514"/>
            <a:chExt cx="5241564" cy="2424470"/>
          </a:xfrm>
        </p:grpSpPr>
        <p:sp>
          <p:nvSpPr>
            <p:cNvPr id="41" name="Trapezoid 40"/>
            <p:cNvSpPr/>
            <p:nvPr/>
          </p:nvSpPr>
          <p:spPr>
            <a:xfrm rot="16200000">
              <a:off x="1831701" y="2912846"/>
              <a:ext cx="1893889" cy="2069800"/>
            </a:xfrm>
            <a:prstGeom prst="trapezoid">
              <a:avLst>
                <a:gd name="adj" fmla="val 48379"/>
              </a:avLst>
            </a:prstGeom>
            <a:gradFill flip="none" rotWithShape="1">
              <a:gsLst>
                <a:gs pos="1000">
                  <a:schemeClr val="accent3">
                    <a:lumMod val="0"/>
                    <a:lumOff val="100000"/>
                  </a:schemeClr>
                </a:gs>
                <a:gs pos="0">
                  <a:schemeClr val="accent3">
                    <a:lumMod val="0"/>
                    <a:lumOff val="100000"/>
                  </a:schemeClr>
                </a:gs>
                <a:gs pos="100000">
                  <a:srgbClr val="66FF3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2" name="Pfeil nach rechts 41"/>
            <p:cNvSpPr/>
            <p:nvPr/>
          </p:nvSpPr>
          <p:spPr bwMode="auto">
            <a:xfrm>
              <a:off x="751367" y="3716082"/>
              <a:ext cx="3816000" cy="424211"/>
            </a:xfrm>
            <a:prstGeom prst="rightArrow">
              <a:avLst>
                <a:gd name="adj1" fmla="val 45619"/>
                <a:gd name="adj2" fmla="val 76767"/>
              </a:avLst>
            </a:prstGeom>
            <a:gradFill flip="none" rotWithShape="1">
              <a:gsLst>
                <a:gs pos="34000">
                  <a:srgbClr val="FF0000">
                    <a:alpha val="20000"/>
                  </a:srgbClr>
                </a:gs>
                <a:gs pos="47000">
                  <a:srgbClr val="FF0000"/>
                </a:gs>
                <a:gs pos="69000">
                  <a:srgbClr val="FF0000">
                    <a:alpha val="20000"/>
                  </a:srgbClr>
                </a:gs>
              </a:gsLst>
              <a:lin ang="5400000" scaled="0"/>
              <a:tileRect/>
            </a:gra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cxnSp>
          <p:nvCxnSpPr>
            <p:cNvPr id="43" name="Gerader Verbinder 42"/>
            <p:cNvCxnSpPr/>
            <p:nvPr/>
          </p:nvCxnSpPr>
          <p:spPr>
            <a:xfrm flipH="1" flipV="1">
              <a:off x="1360487" y="4285292"/>
              <a:ext cx="7126" cy="407859"/>
            </a:xfrm>
            <a:prstGeom prst="line">
              <a:avLst/>
            </a:prstGeom>
            <a:ln w="5397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r Verbinder 43"/>
            <p:cNvCxnSpPr/>
            <p:nvPr/>
          </p:nvCxnSpPr>
          <p:spPr>
            <a:xfrm flipH="1">
              <a:off x="1350335" y="4301234"/>
              <a:ext cx="407065" cy="4388"/>
            </a:xfrm>
            <a:prstGeom prst="line">
              <a:avLst/>
            </a:prstGeom>
            <a:ln w="5397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r Verbinder 44"/>
            <p:cNvCxnSpPr/>
            <p:nvPr/>
          </p:nvCxnSpPr>
          <p:spPr>
            <a:xfrm flipH="1" flipV="1">
              <a:off x="1733108" y="3526531"/>
              <a:ext cx="10633" cy="774340"/>
            </a:xfrm>
            <a:prstGeom prst="line">
              <a:avLst/>
            </a:prstGeom>
            <a:ln w="5397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r Verbinder 45"/>
            <p:cNvCxnSpPr/>
            <p:nvPr/>
          </p:nvCxnSpPr>
          <p:spPr>
            <a:xfrm flipH="1" flipV="1">
              <a:off x="1371601" y="3141737"/>
              <a:ext cx="7386" cy="410646"/>
            </a:xfrm>
            <a:prstGeom prst="line">
              <a:avLst/>
            </a:prstGeom>
            <a:ln w="5397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 flipH="1">
              <a:off x="1371601" y="3522271"/>
              <a:ext cx="382751" cy="9011"/>
            </a:xfrm>
            <a:prstGeom prst="line">
              <a:avLst/>
            </a:prstGeom>
            <a:ln w="53975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Nach rechts gekrümmter Pfeil 47"/>
            <p:cNvSpPr/>
            <p:nvPr/>
          </p:nvSpPr>
          <p:spPr>
            <a:xfrm>
              <a:off x="974652" y="4429252"/>
              <a:ext cx="704112" cy="405644"/>
            </a:xfrm>
            <a:prstGeom prst="curvedRightArrow">
              <a:avLst>
                <a:gd name="adj1" fmla="val 259"/>
                <a:gd name="adj2" fmla="val 19561"/>
                <a:gd name="adj3" fmla="val 3028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" name="Rectangle 7"/>
            <p:cNvSpPr>
              <a:spLocks noChangeArrowheads="1"/>
            </p:cNvSpPr>
            <p:nvPr/>
          </p:nvSpPr>
          <p:spPr bwMode="auto">
            <a:xfrm>
              <a:off x="98131" y="3073281"/>
              <a:ext cx="1176669" cy="769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rotating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wire</a:t>
              </a:r>
            </a:p>
          </p:txBody>
        </p:sp>
        <p:sp>
          <p:nvSpPr>
            <p:cNvPr id="50" name="Rectangle 7"/>
            <p:cNvSpPr>
              <a:spLocks noChangeArrowheads="1"/>
            </p:cNvSpPr>
            <p:nvPr/>
          </p:nvSpPr>
          <p:spPr bwMode="auto">
            <a:xfrm>
              <a:off x="150777" y="4287994"/>
              <a:ext cx="1093382" cy="3293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rotation</a:t>
              </a:r>
            </a:p>
          </p:txBody>
        </p:sp>
        <p:sp>
          <p:nvSpPr>
            <p:cNvPr id="51" name="Rectangle 7"/>
            <p:cNvSpPr>
              <a:spLocks noChangeArrowheads="1"/>
            </p:cNvSpPr>
            <p:nvPr/>
          </p:nvSpPr>
          <p:spPr bwMode="auto">
            <a:xfrm>
              <a:off x="0" y="3765642"/>
              <a:ext cx="864782" cy="3575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beam</a:t>
              </a:r>
            </a:p>
          </p:txBody>
        </p:sp>
        <p:sp>
          <p:nvSpPr>
            <p:cNvPr id="52" name="Rechteck 51"/>
            <p:cNvSpPr/>
            <p:nvPr/>
          </p:nvSpPr>
          <p:spPr>
            <a:xfrm>
              <a:off x="3076354" y="4318289"/>
              <a:ext cx="127592" cy="380044"/>
            </a:xfrm>
            <a:prstGeom prst="rect">
              <a:avLst/>
            </a:prstGeom>
            <a:noFill/>
            <a:ln w="60325">
              <a:solidFill>
                <a:srgbClr val="CC006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3" name="Rechteck 52"/>
            <p:cNvSpPr/>
            <p:nvPr/>
          </p:nvSpPr>
          <p:spPr>
            <a:xfrm>
              <a:off x="3214576" y="4425968"/>
              <a:ext cx="570614" cy="148851"/>
            </a:xfrm>
            <a:prstGeom prst="rect">
              <a:avLst/>
            </a:prstGeom>
            <a:noFill/>
            <a:ln w="34925">
              <a:solidFill>
                <a:srgbClr val="CC006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4" name="Rectangle 7"/>
            <p:cNvSpPr>
              <a:spLocks noChangeArrowheads="1"/>
            </p:cNvSpPr>
            <p:nvPr/>
          </p:nvSpPr>
          <p:spPr bwMode="auto">
            <a:xfrm>
              <a:off x="1906774" y="4582218"/>
              <a:ext cx="125818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CC006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scintillator</a:t>
              </a: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auto">
            <a:xfrm>
              <a:off x="3196857" y="4590653"/>
              <a:ext cx="1127051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CC006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photo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CC006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multiplier</a:t>
              </a:r>
            </a:p>
          </p:txBody>
        </p:sp>
        <p:cxnSp>
          <p:nvCxnSpPr>
            <p:cNvPr id="56" name="Gerader Verbinder 55"/>
            <p:cNvCxnSpPr>
              <a:stCxn id="57" idx="1"/>
              <a:endCxn id="53" idx="3"/>
            </p:cNvCxnSpPr>
            <p:nvPr/>
          </p:nvCxnSpPr>
          <p:spPr>
            <a:xfrm flipH="1" flipV="1">
              <a:off x="3785190" y="4500394"/>
              <a:ext cx="249965" cy="5675"/>
            </a:xfrm>
            <a:prstGeom prst="line">
              <a:avLst/>
            </a:prstGeom>
            <a:ln w="190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hteck 56"/>
            <p:cNvSpPr/>
            <p:nvPr/>
          </p:nvSpPr>
          <p:spPr>
            <a:xfrm>
              <a:off x="4035155" y="4316047"/>
              <a:ext cx="583019" cy="380044"/>
            </a:xfrm>
            <a:prstGeom prst="rect">
              <a:avLst/>
            </a:prstGeom>
            <a:noFill/>
            <a:ln w="19050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8" name="Gerader Verbinder 57"/>
            <p:cNvCxnSpPr/>
            <p:nvPr/>
          </p:nvCxnSpPr>
          <p:spPr>
            <a:xfrm flipV="1">
              <a:off x="4049333" y="4324624"/>
              <a:ext cx="552893" cy="370542"/>
            </a:xfrm>
            <a:prstGeom prst="line">
              <a:avLst/>
            </a:prstGeom>
            <a:ln w="190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7"/>
            <p:cNvSpPr>
              <a:spLocks noChangeArrowheads="1"/>
            </p:cNvSpPr>
            <p:nvPr/>
          </p:nvSpPr>
          <p:spPr bwMode="auto">
            <a:xfrm>
              <a:off x="4001487" y="4688831"/>
              <a:ext cx="754911" cy="3300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ADC</a:t>
              </a:r>
            </a:p>
          </p:txBody>
        </p:sp>
        <p:sp>
          <p:nvSpPr>
            <p:cNvPr id="60" name="Rectangle 7"/>
            <p:cNvSpPr>
              <a:spLocks noChangeArrowheads="1"/>
            </p:cNvSpPr>
            <p:nvPr/>
          </p:nvSpPr>
          <p:spPr bwMode="auto">
            <a:xfrm>
              <a:off x="4031613" y="4273950"/>
              <a:ext cx="395177" cy="3300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A</a:t>
              </a:r>
            </a:p>
          </p:txBody>
        </p:sp>
        <p:sp>
          <p:nvSpPr>
            <p:cNvPr id="61" name="Rectangle 7"/>
            <p:cNvSpPr>
              <a:spLocks noChangeArrowheads="1"/>
            </p:cNvSpPr>
            <p:nvPr/>
          </p:nvSpPr>
          <p:spPr bwMode="auto">
            <a:xfrm>
              <a:off x="4285023" y="4410132"/>
              <a:ext cx="395177" cy="3300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</a:t>
              </a:r>
            </a:p>
          </p:txBody>
        </p:sp>
        <p:cxnSp>
          <p:nvCxnSpPr>
            <p:cNvPr id="62" name="Gerader Verbinder 61"/>
            <p:cNvCxnSpPr>
              <a:stCxn id="66" idx="2"/>
              <a:endCxn id="57" idx="3"/>
            </p:cNvCxnSpPr>
            <p:nvPr/>
          </p:nvCxnSpPr>
          <p:spPr>
            <a:xfrm flipH="1" flipV="1">
              <a:off x="4618174" y="4506069"/>
              <a:ext cx="254058" cy="7921"/>
            </a:xfrm>
            <a:prstGeom prst="line">
              <a:avLst/>
            </a:prstGeom>
            <a:ln w="190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7"/>
            <p:cNvSpPr>
              <a:spLocks noChangeArrowheads="1"/>
            </p:cNvSpPr>
            <p:nvPr/>
          </p:nvSpPr>
          <p:spPr bwMode="auto">
            <a:xfrm>
              <a:off x="1007970" y="2825938"/>
              <a:ext cx="792126" cy="330029"/>
            </a:xfrm>
            <a:prstGeom prst="rect">
              <a:avLst/>
            </a:prstGeom>
            <a:noFill/>
            <a:ln w="31750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motor</a:t>
              </a:r>
            </a:p>
          </p:txBody>
        </p:sp>
        <p:sp>
          <p:nvSpPr>
            <p:cNvPr id="64" name="Rectangle 7"/>
            <p:cNvSpPr>
              <a:spLocks noChangeArrowheads="1"/>
            </p:cNvSpPr>
            <p:nvPr/>
          </p:nvSpPr>
          <p:spPr bwMode="auto">
            <a:xfrm>
              <a:off x="1979428" y="2812514"/>
              <a:ext cx="1127051" cy="646331"/>
            </a:xfrm>
            <a:prstGeom prst="rect">
              <a:avLst/>
            </a:prstGeom>
            <a:noFill/>
            <a:ln w="3175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position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encoder</a:t>
              </a:r>
            </a:p>
          </p:txBody>
        </p:sp>
        <p:cxnSp>
          <p:nvCxnSpPr>
            <p:cNvPr id="65" name="Gerader Verbinder 64"/>
            <p:cNvCxnSpPr/>
            <p:nvPr/>
          </p:nvCxnSpPr>
          <p:spPr>
            <a:xfrm flipH="1" flipV="1">
              <a:off x="3094413" y="3106308"/>
              <a:ext cx="1958379" cy="155"/>
            </a:xfrm>
            <a:prstGeom prst="line">
              <a:avLst/>
            </a:prstGeom>
            <a:ln w="190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7"/>
            <p:cNvSpPr>
              <a:spLocks noChangeArrowheads="1"/>
            </p:cNvSpPr>
            <p:nvPr/>
          </p:nvSpPr>
          <p:spPr bwMode="auto">
            <a:xfrm rot="5400000">
              <a:off x="4495572" y="4329324"/>
              <a:ext cx="1122652" cy="369332"/>
            </a:xfrm>
            <a:prstGeom prst="rect">
              <a:avLst/>
            </a:prstGeom>
            <a:noFill/>
            <a:ln w="3175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computer</a:t>
              </a:r>
            </a:p>
          </p:txBody>
        </p:sp>
        <p:cxnSp>
          <p:nvCxnSpPr>
            <p:cNvPr id="67" name="Gerader Verbinder 66"/>
            <p:cNvCxnSpPr/>
            <p:nvPr/>
          </p:nvCxnSpPr>
          <p:spPr>
            <a:xfrm flipH="1">
              <a:off x="1790658" y="2996389"/>
              <a:ext cx="192412" cy="0"/>
            </a:xfrm>
            <a:prstGeom prst="line">
              <a:avLst/>
            </a:prstGeom>
            <a:ln w="190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7"/>
            <p:cNvSpPr>
              <a:spLocks noChangeArrowheads="1"/>
            </p:cNvSpPr>
            <p:nvPr/>
          </p:nvSpPr>
          <p:spPr bwMode="auto">
            <a:xfrm>
              <a:off x="1989501" y="4161092"/>
              <a:ext cx="1176669" cy="3850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shower</a:t>
              </a:r>
            </a:p>
          </p:txBody>
        </p:sp>
        <p:cxnSp>
          <p:nvCxnSpPr>
            <p:cNvPr id="69" name="Gerader Verbinder 68"/>
            <p:cNvCxnSpPr>
              <a:stCxn id="66" idx="1"/>
            </p:cNvCxnSpPr>
            <p:nvPr/>
          </p:nvCxnSpPr>
          <p:spPr>
            <a:xfrm flipV="1">
              <a:off x="5056898" y="3090585"/>
              <a:ext cx="4122" cy="862079"/>
            </a:xfrm>
            <a:prstGeom prst="line">
              <a:avLst/>
            </a:prstGeom>
            <a:ln w="190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r Verbinder 69"/>
            <p:cNvCxnSpPr/>
            <p:nvPr/>
          </p:nvCxnSpPr>
          <p:spPr>
            <a:xfrm flipV="1">
              <a:off x="762000" y="3644900"/>
              <a:ext cx="3911600" cy="63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r Verbinder 70"/>
            <p:cNvCxnSpPr/>
            <p:nvPr/>
          </p:nvCxnSpPr>
          <p:spPr>
            <a:xfrm flipV="1">
              <a:off x="717550" y="4178300"/>
              <a:ext cx="3956050" cy="127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tangle 7"/>
            <p:cNvSpPr>
              <a:spLocks noChangeArrowheads="1"/>
            </p:cNvSpPr>
            <p:nvPr/>
          </p:nvSpPr>
          <p:spPr bwMode="auto">
            <a:xfrm>
              <a:off x="3211476" y="3322794"/>
              <a:ext cx="1570073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vacuum tube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5076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19" grpId="0"/>
      <p:bldP spid="11" grpId="0"/>
      <p:bldP spid="13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86142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#7: Transverse profile by flying wire scanner </a:t>
            </a: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125413" y="1191850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187237" y="778199"/>
            <a:ext cx="9040813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Assume a beam of 10</a:t>
            </a:r>
            <a:r>
              <a:rPr lang="en-US" altLang="de-DE" sz="22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protons at 1GeV stored in a synchrotron.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beam size 10 x 10 mm</a:t>
            </a:r>
            <a:r>
              <a:rPr lang="en-US" altLang="de-DE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</a:t>
            </a:r>
            <a:r>
              <a:rPr lang="el-GR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altLang="de-DE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(for simplification), the revolution time is 1.0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wire is made of Carbon with 50 x 50 μm</a:t>
            </a:r>
            <a:r>
              <a:rPr lang="en-US" altLang="de-DE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scanned with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=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m/s.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[Carbon is light material of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=2.2 g/cm</a:t>
            </a:r>
            <a:r>
              <a:rPr lang="en-US" altLang="de-DE" sz="22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density therefore low stopping power.] 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energy loss is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 dx=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4.29 MeV/cm.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Assumptions: rectangular beam and wire, no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betatron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oscillations.</a:t>
            </a:r>
          </a:p>
        </p:txBody>
      </p:sp>
      <p:grpSp>
        <p:nvGrpSpPr>
          <p:cNvPr id="16" name="Gruppieren 15"/>
          <p:cNvGrpSpPr/>
          <p:nvPr/>
        </p:nvGrpSpPr>
        <p:grpSpPr>
          <a:xfrm>
            <a:off x="444841" y="2767424"/>
            <a:ext cx="8059652" cy="3570274"/>
            <a:chOff x="568410" y="2746315"/>
            <a:chExt cx="8390237" cy="3656059"/>
          </a:xfrm>
        </p:grpSpPr>
        <p:sp>
          <p:nvSpPr>
            <p:cNvPr id="3" name="Pfeil nach rechts 2"/>
            <p:cNvSpPr/>
            <p:nvPr/>
          </p:nvSpPr>
          <p:spPr bwMode="auto">
            <a:xfrm>
              <a:off x="1269999" y="3146425"/>
              <a:ext cx="7358063" cy="2532105"/>
            </a:xfrm>
            <a:custGeom>
              <a:avLst/>
              <a:gdLst>
                <a:gd name="connsiteX0" fmla="*/ 0 w 7233165"/>
                <a:gd name="connsiteY0" fmla="*/ 616293 h 2465173"/>
                <a:gd name="connsiteX1" fmla="*/ 6062356 w 7233165"/>
                <a:gd name="connsiteY1" fmla="*/ 616293 h 2465173"/>
                <a:gd name="connsiteX2" fmla="*/ 6062356 w 7233165"/>
                <a:gd name="connsiteY2" fmla="*/ 0 h 2465173"/>
                <a:gd name="connsiteX3" fmla="*/ 7233165 w 7233165"/>
                <a:gd name="connsiteY3" fmla="*/ 1232587 h 2465173"/>
                <a:gd name="connsiteX4" fmla="*/ 6062356 w 7233165"/>
                <a:gd name="connsiteY4" fmla="*/ 2465173 h 2465173"/>
                <a:gd name="connsiteX5" fmla="*/ 6062356 w 7233165"/>
                <a:gd name="connsiteY5" fmla="*/ 1848880 h 2465173"/>
                <a:gd name="connsiteX6" fmla="*/ 0 w 7233165"/>
                <a:gd name="connsiteY6" fmla="*/ 1848880 h 2465173"/>
                <a:gd name="connsiteX7" fmla="*/ 0 w 7233165"/>
                <a:gd name="connsiteY7" fmla="*/ 616293 h 2465173"/>
                <a:gd name="connsiteX0" fmla="*/ 0 w 7233165"/>
                <a:gd name="connsiteY0" fmla="*/ 369157 h 2218037"/>
                <a:gd name="connsiteX1" fmla="*/ 6062356 w 7233165"/>
                <a:gd name="connsiteY1" fmla="*/ 369157 h 2218037"/>
                <a:gd name="connsiteX2" fmla="*/ 6062356 w 7233165"/>
                <a:gd name="connsiteY2" fmla="*/ 0 h 2218037"/>
                <a:gd name="connsiteX3" fmla="*/ 7233165 w 7233165"/>
                <a:gd name="connsiteY3" fmla="*/ 985451 h 2218037"/>
                <a:gd name="connsiteX4" fmla="*/ 6062356 w 7233165"/>
                <a:gd name="connsiteY4" fmla="*/ 2218037 h 2218037"/>
                <a:gd name="connsiteX5" fmla="*/ 6062356 w 7233165"/>
                <a:gd name="connsiteY5" fmla="*/ 1601744 h 2218037"/>
                <a:gd name="connsiteX6" fmla="*/ 0 w 7233165"/>
                <a:gd name="connsiteY6" fmla="*/ 1601744 h 2218037"/>
                <a:gd name="connsiteX7" fmla="*/ 0 w 7233165"/>
                <a:gd name="connsiteY7" fmla="*/ 369157 h 2218037"/>
                <a:gd name="connsiteX0" fmla="*/ 0 w 7233165"/>
                <a:gd name="connsiteY0" fmla="*/ 369157 h 1958545"/>
                <a:gd name="connsiteX1" fmla="*/ 6062356 w 7233165"/>
                <a:gd name="connsiteY1" fmla="*/ 369157 h 1958545"/>
                <a:gd name="connsiteX2" fmla="*/ 6062356 w 7233165"/>
                <a:gd name="connsiteY2" fmla="*/ 0 h 1958545"/>
                <a:gd name="connsiteX3" fmla="*/ 7233165 w 7233165"/>
                <a:gd name="connsiteY3" fmla="*/ 985451 h 1958545"/>
                <a:gd name="connsiteX4" fmla="*/ 6087069 w 7233165"/>
                <a:gd name="connsiteY4" fmla="*/ 1958545 h 1958545"/>
                <a:gd name="connsiteX5" fmla="*/ 6062356 w 7233165"/>
                <a:gd name="connsiteY5" fmla="*/ 1601744 h 1958545"/>
                <a:gd name="connsiteX6" fmla="*/ 0 w 7233165"/>
                <a:gd name="connsiteY6" fmla="*/ 1601744 h 1958545"/>
                <a:gd name="connsiteX7" fmla="*/ 0 w 7233165"/>
                <a:gd name="connsiteY7" fmla="*/ 369157 h 1958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3165" h="1958545">
                  <a:moveTo>
                    <a:pt x="0" y="369157"/>
                  </a:moveTo>
                  <a:lnTo>
                    <a:pt x="6062356" y="369157"/>
                  </a:lnTo>
                  <a:lnTo>
                    <a:pt x="6062356" y="0"/>
                  </a:lnTo>
                  <a:lnTo>
                    <a:pt x="7233165" y="985451"/>
                  </a:lnTo>
                  <a:lnTo>
                    <a:pt x="6087069" y="1958545"/>
                  </a:lnTo>
                  <a:lnTo>
                    <a:pt x="6062356" y="1601744"/>
                  </a:lnTo>
                  <a:lnTo>
                    <a:pt x="0" y="1601744"/>
                  </a:lnTo>
                  <a:lnTo>
                    <a:pt x="0" y="369157"/>
                  </a:lnTo>
                  <a:close/>
                </a:path>
              </a:pathLst>
            </a:custGeom>
            <a:solidFill>
              <a:srgbClr val="FF0000">
                <a:alpha val="19000"/>
              </a:srgbClr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1219199" y="4127500"/>
              <a:ext cx="10985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00" b="1" dirty="0">
                  <a:solidFill>
                    <a:srgbClr val="FF0000"/>
                  </a:solidFill>
                </a:rPr>
                <a:t>beam</a:t>
              </a:r>
            </a:p>
          </p:txBody>
        </p:sp>
        <p:cxnSp>
          <p:nvCxnSpPr>
            <p:cNvPr id="6" name="Gerade Verbindung mit Pfeil 5"/>
            <p:cNvCxnSpPr/>
            <p:nvPr/>
          </p:nvCxnSpPr>
          <p:spPr bwMode="auto">
            <a:xfrm>
              <a:off x="2317749" y="3644900"/>
              <a:ext cx="0" cy="15748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Textfeld 14"/>
            <p:cNvSpPr txBox="1"/>
            <p:nvPr/>
          </p:nvSpPr>
          <p:spPr>
            <a:xfrm>
              <a:off x="2330447" y="4062968"/>
              <a:ext cx="1085853" cy="661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i="1" dirty="0" err="1"/>
                <a:t>d</a:t>
              </a:r>
              <a:r>
                <a:rPr lang="en-US" b="1" i="1" baseline="-25000" dirty="0" err="1"/>
                <a:t>beam</a:t>
              </a:r>
              <a:r>
                <a:rPr lang="en-US" b="1" i="1" dirty="0"/>
                <a:t> </a:t>
              </a:r>
            </a:p>
            <a:p>
              <a:pPr algn="l">
                <a:spcBef>
                  <a:spcPts val="0"/>
                </a:spcBef>
              </a:pPr>
              <a:r>
                <a:rPr lang="en-US" dirty="0"/>
                <a:t>= 10 mm</a:t>
              </a:r>
            </a:p>
          </p:txBody>
        </p:sp>
        <p:sp>
          <p:nvSpPr>
            <p:cNvPr id="7" name="Rechteck 6"/>
            <p:cNvSpPr/>
            <p:nvPr/>
          </p:nvSpPr>
          <p:spPr bwMode="auto">
            <a:xfrm>
              <a:off x="4635500" y="2832100"/>
              <a:ext cx="313530" cy="314325"/>
            </a:xfrm>
            <a:prstGeom prst="rect">
              <a:avLst/>
            </a:prstGeom>
            <a:solidFill>
              <a:schemeClr val="tx1"/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5041899" y="2746315"/>
              <a:ext cx="328930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000" dirty="0"/>
                <a:t>wire scanned with </a:t>
              </a:r>
              <a:r>
                <a:rPr lang="en-US" sz="2000" b="1" i="1" dirty="0"/>
                <a:t>v</a:t>
              </a:r>
              <a:r>
                <a:rPr lang="en-US" sz="2000" dirty="0"/>
                <a:t> = 10 m/s</a:t>
              </a:r>
            </a:p>
          </p:txBody>
        </p:sp>
        <p:cxnSp>
          <p:nvCxnSpPr>
            <p:cNvPr id="20" name="Gerade Verbindung mit Pfeil 19"/>
            <p:cNvCxnSpPr/>
            <p:nvPr/>
          </p:nvCxnSpPr>
          <p:spPr bwMode="auto">
            <a:xfrm>
              <a:off x="4457699" y="2798633"/>
              <a:ext cx="0" cy="34779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Textfeld 21"/>
            <p:cNvSpPr txBox="1"/>
            <p:nvPr/>
          </p:nvSpPr>
          <p:spPr>
            <a:xfrm>
              <a:off x="2140126" y="2760753"/>
              <a:ext cx="2285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ym typeface="Symbol"/>
                </a:rPr>
                <a:t>thickness </a:t>
              </a:r>
              <a:r>
                <a:rPr lang="en-US" b="1" i="1" dirty="0">
                  <a:sym typeface="Symbol"/>
                </a:rPr>
                <a:t></a:t>
              </a:r>
              <a:r>
                <a:rPr lang="en-US" b="1" i="1" dirty="0"/>
                <a:t>x </a:t>
              </a:r>
              <a:r>
                <a:rPr lang="en-US" dirty="0"/>
                <a:t>= 50 µm</a:t>
              </a:r>
            </a:p>
          </p:txBody>
        </p:sp>
        <p:sp>
          <p:nvSpPr>
            <p:cNvPr id="23" name="Rechteck 22"/>
            <p:cNvSpPr/>
            <p:nvPr/>
          </p:nvSpPr>
          <p:spPr bwMode="auto">
            <a:xfrm>
              <a:off x="4636691" y="3970337"/>
              <a:ext cx="313530" cy="314325"/>
            </a:xfrm>
            <a:prstGeom prst="rect">
              <a:avLst/>
            </a:prstGeom>
            <a:solidFill>
              <a:schemeClr val="bg2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Rechteck 23"/>
            <p:cNvSpPr/>
            <p:nvPr/>
          </p:nvSpPr>
          <p:spPr bwMode="auto">
            <a:xfrm>
              <a:off x="4637882" y="4345631"/>
              <a:ext cx="313530" cy="314325"/>
            </a:xfrm>
            <a:prstGeom prst="rect">
              <a:avLst/>
            </a:prstGeom>
            <a:solidFill>
              <a:srgbClr val="008000">
                <a:alpha val="83000"/>
              </a:srgbClr>
            </a:solidFill>
            <a:ln w="38100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3149599" y="3935968"/>
              <a:ext cx="13438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i="1" dirty="0">
                  <a:sym typeface="Symbol"/>
                </a:rPr>
                <a:t></a:t>
              </a:r>
              <a:r>
                <a:rPr lang="en-US" b="1" i="1" dirty="0"/>
                <a:t>x </a:t>
              </a:r>
              <a:r>
                <a:rPr lang="en-US" dirty="0"/>
                <a:t>= 50 µm</a:t>
              </a:r>
            </a:p>
          </p:txBody>
        </p:sp>
        <p:cxnSp>
          <p:nvCxnSpPr>
            <p:cNvPr id="26" name="Gerade Verbindung mit Pfeil 25"/>
            <p:cNvCxnSpPr/>
            <p:nvPr/>
          </p:nvCxnSpPr>
          <p:spPr bwMode="auto">
            <a:xfrm>
              <a:off x="4444998" y="3932966"/>
              <a:ext cx="0" cy="37233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Nach links gekrümmter Pfeil 10"/>
            <p:cNvSpPr/>
            <p:nvPr/>
          </p:nvSpPr>
          <p:spPr bwMode="auto">
            <a:xfrm>
              <a:off x="5334000" y="4076699"/>
              <a:ext cx="368368" cy="637004"/>
            </a:xfrm>
            <a:custGeom>
              <a:avLst/>
              <a:gdLst>
                <a:gd name="connsiteX0" fmla="*/ 0 w 368300"/>
                <a:gd name="connsiteY0" fmla="*/ 477025 h 569100"/>
                <a:gd name="connsiteX1" fmla="*/ 92075 w 368300"/>
                <a:gd name="connsiteY1" fmla="*/ 378107 h 569100"/>
                <a:gd name="connsiteX2" fmla="*/ 92075 w 368300"/>
                <a:gd name="connsiteY2" fmla="*/ 424145 h 569100"/>
                <a:gd name="connsiteX3" fmla="*/ 359797 w 368300"/>
                <a:gd name="connsiteY3" fmla="*/ 261531 h 569100"/>
                <a:gd name="connsiteX4" fmla="*/ 92075 w 368300"/>
                <a:gd name="connsiteY4" fmla="*/ 516220 h 569100"/>
                <a:gd name="connsiteX5" fmla="*/ 92075 w 368300"/>
                <a:gd name="connsiteY5" fmla="*/ 562257 h 569100"/>
                <a:gd name="connsiteX6" fmla="*/ 0 w 368300"/>
                <a:gd name="connsiteY6" fmla="*/ 477025 h 569100"/>
                <a:gd name="connsiteX0" fmla="*/ 368300 w 368300"/>
                <a:gd name="connsiteY0" fmla="*/ 307569 h 569100"/>
                <a:gd name="connsiteX1" fmla="*/ 0 w 368300"/>
                <a:gd name="connsiteY1" fmla="*/ 92075 h 569100"/>
                <a:gd name="connsiteX2" fmla="*/ 0 w 368300"/>
                <a:gd name="connsiteY2" fmla="*/ 0 h 569100"/>
                <a:gd name="connsiteX3" fmla="*/ 368300 w 368300"/>
                <a:gd name="connsiteY3" fmla="*/ 215494 h 569100"/>
                <a:gd name="connsiteX4" fmla="*/ 368300 w 368300"/>
                <a:gd name="connsiteY4" fmla="*/ 307569 h 569100"/>
                <a:gd name="connsiteX0" fmla="*/ 368300 w 368300"/>
                <a:gd name="connsiteY0" fmla="*/ 307569 h 569100"/>
                <a:gd name="connsiteX1" fmla="*/ 0 w 368300"/>
                <a:gd name="connsiteY1" fmla="*/ 92075 h 569100"/>
                <a:gd name="connsiteX2" fmla="*/ 0 w 368300"/>
                <a:gd name="connsiteY2" fmla="*/ 0 h 569100"/>
                <a:gd name="connsiteX3" fmla="*/ 368300 w 368300"/>
                <a:gd name="connsiteY3" fmla="*/ 215494 h 569100"/>
                <a:gd name="connsiteX4" fmla="*/ 368300 w 368300"/>
                <a:gd name="connsiteY4" fmla="*/ 307569 h 569100"/>
                <a:gd name="connsiteX5" fmla="*/ 92075 w 368300"/>
                <a:gd name="connsiteY5" fmla="*/ 516220 h 569100"/>
                <a:gd name="connsiteX6" fmla="*/ 92075 w 368300"/>
                <a:gd name="connsiteY6" fmla="*/ 562257 h 569100"/>
                <a:gd name="connsiteX7" fmla="*/ 0 w 368300"/>
                <a:gd name="connsiteY7" fmla="*/ 477025 h 569100"/>
                <a:gd name="connsiteX8" fmla="*/ 92075 w 368300"/>
                <a:gd name="connsiteY8" fmla="*/ 378107 h 569100"/>
                <a:gd name="connsiteX9" fmla="*/ 92075 w 368300"/>
                <a:gd name="connsiteY9" fmla="*/ 424145 h 569100"/>
                <a:gd name="connsiteX10" fmla="*/ 359797 w 368300"/>
                <a:gd name="connsiteY10" fmla="*/ 261531 h 569100"/>
                <a:gd name="connsiteX0" fmla="*/ 0 w 368368"/>
                <a:gd name="connsiteY0" fmla="*/ 477025 h 562257"/>
                <a:gd name="connsiteX1" fmla="*/ 92075 w 368368"/>
                <a:gd name="connsiteY1" fmla="*/ 378107 h 562257"/>
                <a:gd name="connsiteX2" fmla="*/ 92075 w 368368"/>
                <a:gd name="connsiteY2" fmla="*/ 424145 h 562257"/>
                <a:gd name="connsiteX3" fmla="*/ 359797 w 368368"/>
                <a:gd name="connsiteY3" fmla="*/ 261531 h 562257"/>
                <a:gd name="connsiteX4" fmla="*/ 92075 w 368368"/>
                <a:gd name="connsiteY4" fmla="*/ 516220 h 562257"/>
                <a:gd name="connsiteX5" fmla="*/ 92075 w 368368"/>
                <a:gd name="connsiteY5" fmla="*/ 562257 h 562257"/>
                <a:gd name="connsiteX6" fmla="*/ 0 w 368368"/>
                <a:gd name="connsiteY6" fmla="*/ 477025 h 562257"/>
                <a:gd name="connsiteX0" fmla="*/ 368300 w 368368"/>
                <a:gd name="connsiteY0" fmla="*/ 307569 h 562257"/>
                <a:gd name="connsiteX1" fmla="*/ 0 w 368368"/>
                <a:gd name="connsiteY1" fmla="*/ 92075 h 562257"/>
                <a:gd name="connsiteX2" fmla="*/ 0 w 368368"/>
                <a:gd name="connsiteY2" fmla="*/ 0 h 562257"/>
                <a:gd name="connsiteX3" fmla="*/ 368300 w 368368"/>
                <a:gd name="connsiteY3" fmla="*/ 215494 h 562257"/>
                <a:gd name="connsiteX4" fmla="*/ 368300 w 368368"/>
                <a:gd name="connsiteY4" fmla="*/ 307569 h 562257"/>
                <a:gd name="connsiteX0" fmla="*/ 368300 w 368368"/>
                <a:gd name="connsiteY0" fmla="*/ 307569 h 562257"/>
                <a:gd name="connsiteX1" fmla="*/ 0 w 368368"/>
                <a:gd name="connsiteY1" fmla="*/ 92075 h 562257"/>
                <a:gd name="connsiteX2" fmla="*/ 0 w 368368"/>
                <a:gd name="connsiteY2" fmla="*/ 0 h 562257"/>
                <a:gd name="connsiteX3" fmla="*/ 368300 w 368368"/>
                <a:gd name="connsiteY3" fmla="*/ 215494 h 562257"/>
                <a:gd name="connsiteX4" fmla="*/ 368300 w 368368"/>
                <a:gd name="connsiteY4" fmla="*/ 307569 h 562257"/>
                <a:gd name="connsiteX5" fmla="*/ 92075 w 368368"/>
                <a:gd name="connsiteY5" fmla="*/ 516220 h 562257"/>
                <a:gd name="connsiteX6" fmla="*/ 92075 w 368368"/>
                <a:gd name="connsiteY6" fmla="*/ 562257 h 562257"/>
                <a:gd name="connsiteX7" fmla="*/ 0 w 368368"/>
                <a:gd name="connsiteY7" fmla="*/ 477025 h 562257"/>
                <a:gd name="connsiteX8" fmla="*/ 94567 w 368368"/>
                <a:gd name="connsiteY8" fmla="*/ 325785 h 562257"/>
                <a:gd name="connsiteX9" fmla="*/ 92075 w 368368"/>
                <a:gd name="connsiteY9" fmla="*/ 424145 h 562257"/>
                <a:gd name="connsiteX10" fmla="*/ 359797 w 368368"/>
                <a:gd name="connsiteY10" fmla="*/ 261531 h 562257"/>
                <a:gd name="connsiteX0" fmla="*/ 0 w 368368"/>
                <a:gd name="connsiteY0" fmla="*/ 477025 h 637004"/>
                <a:gd name="connsiteX1" fmla="*/ 92075 w 368368"/>
                <a:gd name="connsiteY1" fmla="*/ 378107 h 637004"/>
                <a:gd name="connsiteX2" fmla="*/ 92075 w 368368"/>
                <a:gd name="connsiteY2" fmla="*/ 424145 h 637004"/>
                <a:gd name="connsiteX3" fmla="*/ 359797 w 368368"/>
                <a:gd name="connsiteY3" fmla="*/ 261531 h 637004"/>
                <a:gd name="connsiteX4" fmla="*/ 92075 w 368368"/>
                <a:gd name="connsiteY4" fmla="*/ 516220 h 637004"/>
                <a:gd name="connsiteX5" fmla="*/ 92075 w 368368"/>
                <a:gd name="connsiteY5" fmla="*/ 562257 h 637004"/>
                <a:gd name="connsiteX6" fmla="*/ 0 w 368368"/>
                <a:gd name="connsiteY6" fmla="*/ 477025 h 637004"/>
                <a:gd name="connsiteX0" fmla="*/ 368300 w 368368"/>
                <a:gd name="connsiteY0" fmla="*/ 307569 h 637004"/>
                <a:gd name="connsiteX1" fmla="*/ 0 w 368368"/>
                <a:gd name="connsiteY1" fmla="*/ 92075 h 637004"/>
                <a:gd name="connsiteX2" fmla="*/ 0 w 368368"/>
                <a:gd name="connsiteY2" fmla="*/ 0 h 637004"/>
                <a:gd name="connsiteX3" fmla="*/ 368300 w 368368"/>
                <a:gd name="connsiteY3" fmla="*/ 215494 h 637004"/>
                <a:gd name="connsiteX4" fmla="*/ 368300 w 368368"/>
                <a:gd name="connsiteY4" fmla="*/ 307569 h 637004"/>
                <a:gd name="connsiteX0" fmla="*/ 368300 w 368368"/>
                <a:gd name="connsiteY0" fmla="*/ 307569 h 637004"/>
                <a:gd name="connsiteX1" fmla="*/ 0 w 368368"/>
                <a:gd name="connsiteY1" fmla="*/ 92075 h 637004"/>
                <a:gd name="connsiteX2" fmla="*/ 0 w 368368"/>
                <a:gd name="connsiteY2" fmla="*/ 0 h 637004"/>
                <a:gd name="connsiteX3" fmla="*/ 368300 w 368368"/>
                <a:gd name="connsiteY3" fmla="*/ 215494 h 637004"/>
                <a:gd name="connsiteX4" fmla="*/ 368300 w 368368"/>
                <a:gd name="connsiteY4" fmla="*/ 307569 h 637004"/>
                <a:gd name="connsiteX5" fmla="*/ 92075 w 368368"/>
                <a:gd name="connsiteY5" fmla="*/ 516220 h 637004"/>
                <a:gd name="connsiteX6" fmla="*/ 97058 w 368368"/>
                <a:gd name="connsiteY6" fmla="*/ 637004 h 637004"/>
                <a:gd name="connsiteX7" fmla="*/ 0 w 368368"/>
                <a:gd name="connsiteY7" fmla="*/ 477025 h 637004"/>
                <a:gd name="connsiteX8" fmla="*/ 94567 w 368368"/>
                <a:gd name="connsiteY8" fmla="*/ 325785 h 637004"/>
                <a:gd name="connsiteX9" fmla="*/ 92075 w 368368"/>
                <a:gd name="connsiteY9" fmla="*/ 424145 h 637004"/>
                <a:gd name="connsiteX10" fmla="*/ 359797 w 368368"/>
                <a:gd name="connsiteY10" fmla="*/ 261531 h 637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8368" h="637004" stroke="0" extrusionOk="0">
                  <a:moveTo>
                    <a:pt x="0" y="477025"/>
                  </a:moveTo>
                  <a:lnTo>
                    <a:pt x="92075" y="378107"/>
                  </a:lnTo>
                  <a:lnTo>
                    <a:pt x="92075" y="424145"/>
                  </a:lnTo>
                  <a:cubicBezTo>
                    <a:pt x="226591" y="403823"/>
                    <a:pt x="330117" y="340942"/>
                    <a:pt x="359797" y="261531"/>
                  </a:cubicBezTo>
                  <a:cubicBezTo>
                    <a:pt x="402108" y="374736"/>
                    <a:pt x="283836" y="487250"/>
                    <a:pt x="92075" y="516220"/>
                  </a:cubicBezTo>
                  <a:lnTo>
                    <a:pt x="92075" y="562257"/>
                  </a:lnTo>
                  <a:lnTo>
                    <a:pt x="0" y="477025"/>
                  </a:lnTo>
                  <a:close/>
                </a:path>
                <a:path w="368368" h="637004" fill="darkenLess" stroke="0" extrusionOk="0">
                  <a:moveTo>
                    <a:pt x="368300" y="307569"/>
                  </a:moveTo>
                  <a:cubicBezTo>
                    <a:pt x="368300" y="188555"/>
                    <a:pt x="203406" y="92075"/>
                    <a:pt x="0" y="92075"/>
                  </a:cubicBezTo>
                  <a:lnTo>
                    <a:pt x="0" y="0"/>
                  </a:lnTo>
                  <a:cubicBezTo>
                    <a:pt x="203406" y="0"/>
                    <a:pt x="368300" y="96480"/>
                    <a:pt x="368300" y="215494"/>
                  </a:cubicBezTo>
                  <a:lnTo>
                    <a:pt x="368300" y="307569"/>
                  </a:lnTo>
                  <a:close/>
                </a:path>
                <a:path w="368368" h="637004" fill="none" extrusionOk="0">
                  <a:moveTo>
                    <a:pt x="368300" y="307569"/>
                  </a:moveTo>
                  <a:cubicBezTo>
                    <a:pt x="368300" y="188555"/>
                    <a:pt x="203406" y="92075"/>
                    <a:pt x="0" y="92075"/>
                  </a:cubicBezTo>
                  <a:lnTo>
                    <a:pt x="0" y="0"/>
                  </a:lnTo>
                  <a:cubicBezTo>
                    <a:pt x="203406" y="0"/>
                    <a:pt x="368300" y="96480"/>
                    <a:pt x="368300" y="215494"/>
                  </a:cubicBezTo>
                  <a:lnTo>
                    <a:pt x="368300" y="307569"/>
                  </a:lnTo>
                  <a:cubicBezTo>
                    <a:pt x="368300" y="405834"/>
                    <a:pt x="254686" y="491654"/>
                    <a:pt x="92075" y="516220"/>
                  </a:cubicBezTo>
                  <a:lnTo>
                    <a:pt x="97058" y="637004"/>
                  </a:lnTo>
                  <a:lnTo>
                    <a:pt x="0" y="477025"/>
                  </a:lnTo>
                  <a:lnTo>
                    <a:pt x="94567" y="325785"/>
                  </a:lnTo>
                  <a:cubicBezTo>
                    <a:pt x="94567" y="341131"/>
                    <a:pt x="92075" y="408799"/>
                    <a:pt x="92075" y="424145"/>
                  </a:cubicBezTo>
                  <a:cubicBezTo>
                    <a:pt x="226591" y="403823"/>
                    <a:pt x="330117" y="340942"/>
                    <a:pt x="359797" y="261531"/>
                  </a:cubicBezTo>
                </a:path>
              </a:pathLst>
            </a:cu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5783942" y="3769349"/>
              <a:ext cx="2611913" cy="948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200"/>
                </a:spcBef>
              </a:pPr>
              <a:r>
                <a:rPr lang="en-US" dirty="0">
                  <a:sym typeface="Symbol"/>
                </a:rPr>
                <a:t>Movement for distance </a:t>
              </a:r>
              <a:r>
                <a:rPr lang="en-US" b="1" i="1" dirty="0">
                  <a:sym typeface="Symbol"/>
                </a:rPr>
                <a:t></a:t>
              </a:r>
              <a:r>
                <a:rPr lang="en-US" b="1" i="1" dirty="0"/>
                <a:t>x </a:t>
              </a:r>
              <a:r>
                <a:rPr lang="en-US" dirty="0"/>
                <a:t>= 50 µm</a:t>
              </a:r>
            </a:p>
            <a:p>
              <a:pPr algn="l">
                <a:spcBef>
                  <a:spcPts val="200"/>
                </a:spcBef>
              </a:pPr>
              <a:r>
                <a:rPr lang="en-US" dirty="0"/>
                <a:t>within </a:t>
              </a:r>
              <a:r>
                <a:rPr lang="en-US" b="1" i="1" dirty="0" err="1"/>
                <a:t>t</a:t>
              </a:r>
              <a:r>
                <a:rPr lang="en-US" b="1" i="1" baseline="-25000" dirty="0" err="1">
                  <a:sym typeface="Symbol"/>
                </a:rPr>
                <a:t></a:t>
              </a:r>
              <a:r>
                <a:rPr lang="en-US" b="1" i="1" baseline="-25000" dirty="0" err="1"/>
                <a:t>x</a:t>
              </a:r>
              <a:r>
                <a:rPr lang="en-US" b="1" i="1" dirty="0"/>
                <a:t>= </a:t>
              </a:r>
              <a:r>
                <a:rPr lang="en-US" b="1" i="1" dirty="0">
                  <a:sym typeface="Symbol"/>
                </a:rPr>
                <a:t></a:t>
              </a:r>
              <a:r>
                <a:rPr lang="en-US" b="1" i="1" dirty="0"/>
                <a:t>x / v = </a:t>
              </a:r>
              <a:r>
                <a:rPr lang="en-US" dirty="0"/>
                <a:t>5 µs</a:t>
              </a:r>
              <a:endParaRPr lang="en-US" baseline="-25000" dirty="0"/>
            </a:p>
          </p:txBody>
        </p:sp>
        <p:sp>
          <p:nvSpPr>
            <p:cNvPr id="12" name="Pfeil nach rechts 11"/>
            <p:cNvSpPr/>
            <p:nvPr/>
          </p:nvSpPr>
          <p:spPr bwMode="auto">
            <a:xfrm rot="5400000">
              <a:off x="4468984" y="3349168"/>
              <a:ext cx="632278" cy="377704"/>
            </a:xfrm>
            <a:custGeom>
              <a:avLst/>
              <a:gdLst>
                <a:gd name="connsiteX0" fmla="*/ 0 w 632278"/>
                <a:gd name="connsiteY0" fmla="*/ 61088 h 244353"/>
                <a:gd name="connsiteX1" fmla="*/ 510099 w 632278"/>
                <a:gd name="connsiteY1" fmla="*/ 61088 h 244353"/>
                <a:gd name="connsiteX2" fmla="*/ 510099 w 632278"/>
                <a:gd name="connsiteY2" fmla="*/ 0 h 244353"/>
                <a:gd name="connsiteX3" fmla="*/ 632278 w 632278"/>
                <a:gd name="connsiteY3" fmla="*/ 122177 h 244353"/>
                <a:gd name="connsiteX4" fmla="*/ 510099 w 632278"/>
                <a:gd name="connsiteY4" fmla="*/ 244353 h 244353"/>
                <a:gd name="connsiteX5" fmla="*/ 510099 w 632278"/>
                <a:gd name="connsiteY5" fmla="*/ 183265 h 244353"/>
                <a:gd name="connsiteX6" fmla="*/ 0 w 632278"/>
                <a:gd name="connsiteY6" fmla="*/ 183265 h 244353"/>
                <a:gd name="connsiteX7" fmla="*/ 0 w 632278"/>
                <a:gd name="connsiteY7" fmla="*/ 61088 h 244353"/>
                <a:gd name="connsiteX0" fmla="*/ 0 w 632278"/>
                <a:gd name="connsiteY0" fmla="*/ 124589 h 307854"/>
                <a:gd name="connsiteX1" fmla="*/ 510099 w 632278"/>
                <a:gd name="connsiteY1" fmla="*/ 124589 h 307854"/>
                <a:gd name="connsiteX2" fmla="*/ 510102 w 632278"/>
                <a:gd name="connsiteY2" fmla="*/ 0 h 307854"/>
                <a:gd name="connsiteX3" fmla="*/ 632278 w 632278"/>
                <a:gd name="connsiteY3" fmla="*/ 185678 h 307854"/>
                <a:gd name="connsiteX4" fmla="*/ 510099 w 632278"/>
                <a:gd name="connsiteY4" fmla="*/ 307854 h 307854"/>
                <a:gd name="connsiteX5" fmla="*/ 510099 w 632278"/>
                <a:gd name="connsiteY5" fmla="*/ 246766 h 307854"/>
                <a:gd name="connsiteX6" fmla="*/ 0 w 632278"/>
                <a:gd name="connsiteY6" fmla="*/ 246766 h 307854"/>
                <a:gd name="connsiteX7" fmla="*/ 0 w 632278"/>
                <a:gd name="connsiteY7" fmla="*/ 124589 h 307854"/>
                <a:gd name="connsiteX0" fmla="*/ 0 w 632278"/>
                <a:gd name="connsiteY0" fmla="*/ 124589 h 377704"/>
                <a:gd name="connsiteX1" fmla="*/ 510099 w 632278"/>
                <a:gd name="connsiteY1" fmla="*/ 124589 h 377704"/>
                <a:gd name="connsiteX2" fmla="*/ 510102 w 632278"/>
                <a:gd name="connsiteY2" fmla="*/ 0 h 377704"/>
                <a:gd name="connsiteX3" fmla="*/ 632278 w 632278"/>
                <a:gd name="connsiteY3" fmla="*/ 185678 h 377704"/>
                <a:gd name="connsiteX4" fmla="*/ 510099 w 632278"/>
                <a:gd name="connsiteY4" fmla="*/ 377704 h 377704"/>
                <a:gd name="connsiteX5" fmla="*/ 510099 w 632278"/>
                <a:gd name="connsiteY5" fmla="*/ 246766 h 377704"/>
                <a:gd name="connsiteX6" fmla="*/ 0 w 632278"/>
                <a:gd name="connsiteY6" fmla="*/ 246766 h 377704"/>
                <a:gd name="connsiteX7" fmla="*/ 0 w 632278"/>
                <a:gd name="connsiteY7" fmla="*/ 124589 h 377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2278" h="377704">
                  <a:moveTo>
                    <a:pt x="0" y="124589"/>
                  </a:moveTo>
                  <a:lnTo>
                    <a:pt x="510099" y="124589"/>
                  </a:lnTo>
                  <a:cubicBezTo>
                    <a:pt x="510100" y="83059"/>
                    <a:pt x="510101" y="41530"/>
                    <a:pt x="510102" y="0"/>
                  </a:cubicBezTo>
                  <a:lnTo>
                    <a:pt x="632278" y="185678"/>
                  </a:lnTo>
                  <a:lnTo>
                    <a:pt x="510099" y="377704"/>
                  </a:lnTo>
                  <a:lnTo>
                    <a:pt x="510099" y="246766"/>
                  </a:lnTo>
                  <a:lnTo>
                    <a:pt x="0" y="246766"/>
                  </a:lnTo>
                  <a:lnTo>
                    <a:pt x="0" y="124589"/>
                  </a:lnTo>
                  <a:close/>
                </a:path>
              </a:pathLst>
            </a:cu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Nach unten gekrümmter Pfeil 13"/>
            <p:cNvSpPr/>
            <p:nvPr/>
          </p:nvSpPr>
          <p:spPr bwMode="auto">
            <a:xfrm rot="10800000">
              <a:off x="568410" y="5219699"/>
              <a:ext cx="8390237" cy="1182675"/>
            </a:xfrm>
            <a:prstGeom prst="curvedDownArrow">
              <a:avLst/>
            </a:prstGeom>
            <a:solidFill>
              <a:srgbClr val="FF0000">
                <a:alpha val="20000"/>
              </a:srgbClr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2470933" y="5703244"/>
              <a:ext cx="5118438" cy="378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FF0000"/>
                  </a:solidFill>
                </a:rPr>
                <a:t>beam: </a:t>
              </a:r>
              <a:r>
                <a:rPr lang="en-US" dirty="0"/>
                <a:t>circulates in synchrotron with </a:t>
              </a:r>
              <a:r>
                <a:rPr lang="en-US" b="1" i="1" dirty="0" err="1"/>
                <a:t>t</a:t>
              </a:r>
              <a:r>
                <a:rPr lang="en-US" b="1" i="1" baseline="-25000" dirty="0" err="1"/>
                <a:t>rev</a:t>
              </a:r>
              <a:r>
                <a:rPr lang="en-US" dirty="0"/>
                <a:t> = 1 µs</a:t>
              </a:r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0" y="2949557"/>
            <a:ext cx="4436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0000FF"/>
                </a:solidFill>
              </a:rPr>
              <a:t>Basic question:</a:t>
            </a: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rgbClr val="0000FF"/>
                </a:solidFill>
              </a:rPr>
              <a:t>Does the beam survive and wire the scan?</a:t>
            </a:r>
          </a:p>
        </p:txBody>
      </p:sp>
    </p:spTree>
    <p:extLst>
      <p:ext uri="{BB962C8B-B14F-4D97-AF65-F5344CB8AC3E}">
        <p14:creationId xmlns:p14="http://schemas.microsoft.com/office/powerpoint/2010/main" val="7228873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86142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#7: Transverse profile by flying wire scanner 1/3 </a:t>
            </a: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125413" y="1119840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5397" name="Text Box 5"/>
          <p:cNvSpPr txBox="1">
            <a:spLocks noChangeArrowheads="1"/>
          </p:cNvSpPr>
          <p:nvPr/>
        </p:nvSpPr>
        <p:spPr bwMode="auto">
          <a:xfrm>
            <a:off x="271463" y="2363666"/>
            <a:ext cx="8993187" cy="1099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relative energy loss per passage through the wire!</a:t>
            </a:r>
          </a:p>
          <a:p>
            <a:pPr algn="l">
              <a:lnSpc>
                <a:spcPct val="9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average energy loss during the scan! How many passages an ion does in average?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Is this device nearly ‘non-destructive’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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Are the particles lost?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79491" y="3501010"/>
                <a:ext cx="9352416" cy="22429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</a:pPr>
                <a:r>
                  <a:rPr lang="en-US" altLang="de-DE" b="1" dirty="0">
                    <a:solidFill>
                      <a:srgbClr val="C00000"/>
                    </a:solidFill>
                  </a:rPr>
                  <a:t>Result: </a:t>
                </a:r>
                <a:r>
                  <a:rPr lang="en-US" altLang="de-DE" dirty="0">
                    <a:solidFill>
                      <a:srgbClr val="C00000"/>
                    </a:solidFill>
                  </a:rPr>
                  <a:t>Energy loss for one passage: </a:t>
                </a:r>
                <a14:m>
                  <m:oMath xmlns:m="http://schemas.openxmlformats.org/officeDocument/2006/math">
                    <m:r>
                      <a:rPr lang="de-DE" altLang="de-DE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𝚫</m:t>
                    </m:r>
                    <m:sSub>
                      <m:sSubPr>
                        <m:ctrlPr>
                          <a:rPr lang="de-DE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𝑝𝑎𝑠𝑠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𝑑𝐸</m:t>
                        </m:r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𝑑𝑥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𝚫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=0.021 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MeV</m:t>
                    </m:r>
                  </m:oMath>
                </a14:m>
                <a:endParaRPr lang="de-DE" altLang="de-DE" b="0" dirty="0">
                  <a:solidFill>
                    <a:srgbClr val="C00000"/>
                  </a:solidFill>
                  <a:ea typeface="Cambria Math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time to move by one wire thickness of 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x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= 50 µm: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de-DE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  <a:sym typeface="Symbol"/>
                          </a:rPr>
                          <m:t>Δ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  <a:sym typeface="Symbol"/>
                          </a:rPr>
                          <m:t>𝑥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  <a:sym typeface="Symbol"/>
                          </a:rPr>
                          <m:t>Δ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  <a:sym typeface="Symbol"/>
                          </a:rPr>
                          <m:t>𝑥</m:t>
                        </m:r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𝑣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=5.0 µ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𝑠</m:t>
                    </m:r>
                  </m:oMath>
                </a14:m>
                <a:endParaRPr lang="de-DE" altLang="de-DE" b="0" dirty="0">
                  <a:solidFill>
                    <a:srgbClr val="C00000"/>
                  </a:solidFill>
                  <a:cs typeface="Times New Roman" pitchFamily="18" charset="0"/>
                  <a:sym typeface="Symbol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average numbers of passages: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𝑁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𝑝𝑎𝑠𝑠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</a:rPr>
                              <m:t>Δ</m:t>
                            </m:r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𝑟𝑒𝑣</m:t>
                            </m:r>
                          </m:sub>
                        </m:sSub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=5</m:t>
                    </m:r>
                  </m:oMath>
                </a14:m>
                <a:r>
                  <a:rPr lang="de-DE" altLang="de-DE" b="0" dirty="0">
                    <a:solidFill>
                      <a:srgbClr val="C00000"/>
                    </a:solidFill>
                    <a:cs typeface="Times New Roman" pitchFamily="18" charset="0"/>
                  </a:rPr>
                  <a:t>, total time </a:t>
                </a:r>
                <a:r>
                  <a:rPr lang="en-US" altLang="de-DE" b="0" dirty="0">
                    <a:solidFill>
                      <a:srgbClr val="C00000"/>
                    </a:solidFill>
                    <a:cs typeface="Times New Roman" pitchFamily="18" charset="0"/>
                  </a:rPr>
                  <a:t>for the scan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𝑡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𝑡𝑜𝑡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𝑏𝑒𝑎𝑚</m:t>
                            </m:r>
                          </m:sub>
                        </m:sSub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𝑣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=1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ms</m:t>
                    </m:r>
                  </m:oMath>
                </a14:m>
                <a:endParaRPr lang="en-US" altLang="de-DE" b="0" dirty="0">
                  <a:solidFill>
                    <a:srgbClr val="C00000"/>
                  </a:solidFill>
                  <a:cs typeface="Times New Roman" pitchFamily="18" charset="0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Proton’s energy loss: </a:t>
                </a:r>
                <a14:m>
                  <m:oMath xmlns:m="http://schemas.openxmlformats.org/officeDocument/2006/math"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𝚫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𝐸</m:t>
                    </m:r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 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𝑁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𝑝𝑎𝑠𝑠</m:t>
                        </m:r>
                      </m:sub>
                    </m:sSub>
                    <m:r>
                      <a:rPr lang="de-DE" altLang="de-DE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𝚫</m:t>
                    </m:r>
                    <m:sSub>
                      <m:sSub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𝑝𝑎𝑠𝑠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=0.1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MeV</m:t>
                    </m:r>
                    <m: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de-DE" altLang="de-DE" b="0" dirty="0">
                  <a:solidFill>
                    <a:srgbClr val="C00000"/>
                  </a:solidFill>
                  <a:latin typeface="Cambria Math"/>
                  <a:ea typeface="Cambria Math"/>
                </a:endParaRPr>
              </a:p>
              <a:p>
                <a:pPr algn="l">
                  <a:lnSpc>
                    <a:spcPct val="70000"/>
                  </a:lnSpc>
                </a:pPr>
                <a14:m>
                  <m:oMath xmlns:m="http://schemas.openxmlformats.org/officeDocument/2006/math"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⇒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𝚫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num>
                      <m:den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𝑘𝑖𝑛</m:t>
                            </m:r>
                          </m:sub>
                        </m:sSub>
                      </m:den>
                    </m:f>
                    <m: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 </m:t>
                    </m:r>
                    <m:sSup>
                      <m:sSup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 i.e. lower than typical longitudinal acceptance i.e. beam survives </a:t>
                </a:r>
              </a:p>
            </p:txBody>
          </p:sp>
        </mc:Choice>
        <mc:Fallback xmlns="">
          <p:sp>
            <p:nvSpPr>
              <p:cNvPr id="1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491" y="3501010"/>
                <a:ext cx="9352416" cy="2242986"/>
              </a:xfrm>
              <a:prstGeom prst="rect">
                <a:avLst/>
              </a:prstGeom>
              <a:blipFill>
                <a:blip r:embed="rId3"/>
                <a:stretch>
                  <a:fillRect l="-522" t="-2717" b="-108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87237" y="778199"/>
            <a:ext cx="9040813" cy="1698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Assume a beam of 10</a:t>
            </a:r>
            <a:r>
              <a:rPr lang="en-US" altLang="de-DE" sz="22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protons at 1GeV stored in a synchrotron.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beam size 10 x 10 mm</a:t>
            </a:r>
            <a:r>
              <a:rPr lang="en-US" altLang="de-DE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</a:t>
            </a:r>
            <a:r>
              <a:rPr lang="el-GR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altLang="de-DE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(for simplification), the revolution time is 1.0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wire is made of Carbon with 50 x 50 μm</a:t>
            </a:r>
            <a:r>
              <a:rPr lang="en-US" altLang="de-DE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scanned with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=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m/s.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[Carbon is light material of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=2.2 g/cm</a:t>
            </a:r>
            <a:r>
              <a:rPr lang="en-US" altLang="de-DE" sz="22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density therefore low stopping power.] 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energy loss is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 dx=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4.29 MeV/cm.</a:t>
            </a:r>
          </a:p>
        </p:txBody>
      </p:sp>
    </p:spTree>
    <p:extLst>
      <p:ext uri="{BB962C8B-B14F-4D97-AF65-F5344CB8AC3E}">
        <p14:creationId xmlns:p14="http://schemas.microsoft.com/office/powerpoint/2010/main" val="9906076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171450" y="3356990"/>
                <a:ext cx="9352416" cy="24670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</a:pPr>
                <a:r>
                  <a:rPr lang="en-US" altLang="de-DE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Result: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Energy loss for one passage: </a:t>
                </a:r>
                <a14:m>
                  <m:oMath xmlns:m="http://schemas.openxmlformats.org/officeDocument/2006/math">
                    <m:r>
                      <a:rPr lang="de-DE" altLang="de-DE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𝚫</m:t>
                    </m:r>
                    <m:sSub>
                      <m:sSubPr>
                        <m:ctrlPr>
                          <a:rPr lang="de-DE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𝑝𝑎𝑠𝑠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=0.021 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MeV</m:t>
                    </m:r>
                  </m:oMath>
                </a14:m>
                <a:endParaRPr lang="de-DE" altLang="de-DE" b="0" dirty="0">
                  <a:solidFill>
                    <a:srgbClr val="C00000"/>
                  </a:solidFill>
                  <a:latin typeface="Calibri" panose="020F0502020204030204" pitchFamily="34" charset="0"/>
                  <a:ea typeface="Cambria Math"/>
                  <a:cs typeface="Calibri" panose="020F0502020204030204" pitchFamily="34" charset="0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average numbers of passages: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𝑁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𝑝𝑎𝑠𝑠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</a:rPr>
                              <m:t>Δ</m:t>
                            </m:r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𝑟𝑒𝑣</m:t>
                            </m:r>
                          </m:sub>
                        </m:sSub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=5</m:t>
                    </m:r>
                  </m:oMath>
                </a14:m>
                <a:endParaRPr lang="de-DE" altLang="de-DE" b="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Total energy </a:t>
                </a:r>
                <a14:m>
                  <m:oMath xmlns:m="http://schemas.openxmlformats.org/officeDocument/2006/math"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𝑊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𝑒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∙</m:t>
                    </m:r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𝚫</m:t>
                    </m:r>
                    <m:sSub>
                      <m:sSubPr>
                        <m:ctrlPr>
                          <a:rPr lang="de-DE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𝑝𝑎𝑠𝑠</m:t>
                        </m:r>
                      </m:sub>
                    </m:sSub>
                    <m:sSub>
                      <m:sSubPr>
                        <m:ctrlPr>
                          <a:rPr lang="en-US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∙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𝑁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𝑝𝑎𝑠𝑠</m:t>
                        </m:r>
                      </m:sub>
                    </m:sSub>
                    <m:sSub>
                      <m:sSubPr>
                        <m:ctrlPr>
                          <a:rPr lang="de-DE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∙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𝑁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𝑠𝑡𝑜𝑟𝑒𝑑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=0.017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J</m:t>
                    </m:r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, total power </a:t>
                </a:r>
                <a14:m>
                  <m:oMath xmlns:m="http://schemas.openxmlformats.org/officeDocument/2006/math"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𝑃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𝑊</m:t>
                        </m:r>
                      </m:num>
                      <m:den>
                        <m:sSub>
                          <m:sSubPr>
                            <m:ctrlPr>
                              <a:rPr lang="en-US" alt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𝑡𝑜𝑡</m:t>
                            </m:r>
                          </m:sub>
                        </m:sSub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=17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W</m:t>
                    </m:r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power per mm: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𝑃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𝑚𝑚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𝑃</m:t>
                        </m:r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10 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𝑚𝑚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=1.7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altLang="de-DE" b="0" i="0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W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de-DE" altLang="de-DE" b="0" i="0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mm</m:t>
                        </m:r>
                      </m:den>
                    </m:f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i.e. on the border </a:t>
                </a: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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more realistic calculations required</a:t>
                </a:r>
              </a:p>
              <a:p>
                <a:pPr algn="l">
                  <a:lnSpc>
                    <a:spcPct val="70000"/>
                  </a:lnSpc>
                </a:pPr>
                <a:endParaRPr lang="en-US" altLang="de-DE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1450" y="3356990"/>
                <a:ext cx="9352416" cy="2467022"/>
              </a:xfrm>
              <a:prstGeom prst="rect">
                <a:avLst/>
              </a:prstGeom>
              <a:blipFill>
                <a:blip r:embed="rId3"/>
                <a:stretch>
                  <a:fillRect l="-522" t="-396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25413" y="2564880"/>
            <a:ext cx="8901112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</a:rPr>
              <a:t>Role of thumb: The maximum power rate to prevent for destruction is about 1 W/mm. </a:t>
            </a:r>
          </a:p>
          <a:p>
            <a:pPr algn="l">
              <a:lnSpc>
                <a:spcPct val="70000"/>
              </a:lnSpc>
            </a:pPr>
            <a:r>
              <a:rPr lang="en-US" altLang="de-DE" dirty="0"/>
              <a:t>Is the wire destroyed? 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86142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#7: Transverse profile by flying wire scanner 2/3 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87237" y="778199"/>
            <a:ext cx="9040813" cy="1698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Assume a beam of 10</a:t>
            </a:r>
            <a:r>
              <a:rPr lang="en-US" altLang="de-DE" sz="22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protons at 1GeV stored in a synchrotron.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beam size 10 x 10 mm</a:t>
            </a:r>
            <a:r>
              <a:rPr lang="en-US" altLang="de-DE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</a:t>
            </a:r>
            <a:r>
              <a:rPr lang="el-GR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altLang="de-DE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(for simplification), the revolution time is 1.0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wire is made of Carbon with 50 x 50 μm</a:t>
            </a:r>
            <a:r>
              <a:rPr lang="en-US" altLang="de-DE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scanned with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=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m/s.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[Carbon is light material of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=2.2 g/cm</a:t>
            </a:r>
            <a:r>
              <a:rPr lang="en-US" altLang="de-DE" sz="22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density therefore low stopping power.] 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energy loss is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 dx=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4.29 MeV/cm.</a:t>
            </a:r>
          </a:p>
        </p:txBody>
      </p:sp>
    </p:spTree>
    <p:extLst>
      <p:ext uri="{BB962C8B-B14F-4D97-AF65-F5344CB8AC3E}">
        <p14:creationId xmlns:p14="http://schemas.microsoft.com/office/powerpoint/2010/main" val="20586478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167237" y="1073088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5397" name="Text Box 5"/>
          <p:cNvSpPr txBox="1">
            <a:spLocks noChangeArrowheads="1"/>
          </p:cNvSpPr>
          <p:nvPr/>
        </p:nvSpPr>
        <p:spPr bwMode="auto">
          <a:xfrm>
            <a:off x="467431" y="836640"/>
            <a:ext cx="7128990" cy="319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Modification of wire thickness due to sublimation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86142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#7: Transverse profile by flying wire scanner: Example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1662" y="1156086"/>
            <a:ext cx="5715237" cy="2268137"/>
          </a:xfrm>
          <a:prstGeom prst="rect">
            <a:avLst/>
          </a:prstGeom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9627" y="1392534"/>
            <a:ext cx="3885842" cy="813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Example of thinning at LHC </a:t>
            </a:r>
          </a:p>
          <a:p>
            <a:pPr algn="l">
              <a:lnSpc>
                <a:spcPct val="80000"/>
              </a:lnSpc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with 1.5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10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13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protons at 3.5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TeV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, </a:t>
            </a:r>
          </a:p>
          <a:p>
            <a:pPr algn="l">
              <a:lnSpc>
                <a:spcPct val="80000"/>
              </a:lnSpc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slower scan v = 5 cm/s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12" y="3385105"/>
            <a:ext cx="3222794" cy="1995063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94087" y="2310879"/>
            <a:ext cx="3161443" cy="1055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Example of thinning at SPS </a:t>
            </a:r>
          </a:p>
          <a:p>
            <a:pPr algn="l">
              <a:lnSpc>
                <a:spcPct val="80000"/>
              </a:lnSpc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with Pb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82+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impact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</a:p>
          <a:p>
            <a:pPr algn="l">
              <a:lnSpc>
                <a:spcPct val="80000"/>
              </a:lnSpc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slow scan v = 2 cm/s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algn="l">
              <a:lnSpc>
                <a:spcPct val="80000"/>
              </a:lnSpc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Min. thickness 4 µm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87619" y="6030961"/>
            <a:ext cx="3161443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Sapinski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, Proc. BIW 2012</a:t>
            </a:r>
          </a:p>
        </p:txBody>
      </p:sp>
    </p:spTree>
    <p:extLst>
      <p:ext uri="{BB962C8B-B14F-4D97-AF65-F5344CB8AC3E}">
        <p14:creationId xmlns:p14="http://schemas.microsoft.com/office/powerpoint/2010/main" val="418841308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167237" y="1073088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5397" name="Text Box 5"/>
          <p:cNvSpPr txBox="1">
            <a:spLocks noChangeArrowheads="1"/>
          </p:cNvSpPr>
          <p:nvPr/>
        </p:nvSpPr>
        <p:spPr bwMode="auto">
          <a:xfrm>
            <a:off x="467431" y="836640"/>
            <a:ext cx="4248589" cy="679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Mechanical realization of a </a:t>
            </a:r>
          </a:p>
          <a:p>
            <a:pPr algn="l">
              <a:lnSpc>
                <a:spcPct val="8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flying wire scanner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86142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#7: Transverse profile by flying wire scanner: Example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87619" y="6030961"/>
            <a:ext cx="3161443" cy="319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Dehning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, Proc. 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HB 2016  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3554" y="836640"/>
            <a:ext cx="5081500" cy="321268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2068" y="4077090"/>
            <a:ext cx="3744521" cy="259333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492870"/>
            <a:ext cx="3927995" cy="273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11149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013" y="2689695"/>
            <a:ext cx="471487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125413" y="1233147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298450" y="844210"/>
            <a:ext cx="9040813" cy="136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Assume a beam of </a:t>
            </a:r>
            <a:r>
              <a:rPr lang="en-US" altLang="de-DE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altLang="de-DE" sz="2200" b="1" u="sng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r>
              <a:rPr lang="en-US" altLang="de-DE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Uranium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(mass 238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amu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chrage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Z=92) ions at 1GeV/u stored.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beam size 10x10 mm with </a:t>
            </a:r>
            <a:r>
              <a:rPr lang="el-GR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altLang="de-DE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(for simplification), the revolution time is 1.0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wire is made of Carbon with 50x50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scanned with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v=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m/s.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energy loss is </a:t>
            </a:r>
            <a:r>
              <a:rPr lang="en-US" altLang="de-DE" b="1" i="1" u="sng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altLang="de-DE" b="1" i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/dx=</a:t>
            </a:r>
            <a:r>
              <a:rPr lang="en-US" altLang="de-DE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35640 MeV/cm 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(instead 4.29 MeV/cm for protons as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/dx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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Z</a:t>
            </a:r>
            <a:r>
              <a:rPr lang="en-US" altLang="de-DE" b="1" i="1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2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).</a:t>
            </a:r>
          </a:p>
        </p:txBody>
      </p:sp>
      <p:sp>
        <p:nvSpPr>
          <p:cNvPr id="315397" name="Text Box 5"/>
          <p:cNvSpPr txBox="1">
            <a:spLocks noChangeArrowheads="1"/>
          </p:cNvSpPr>
          <p:nvPr/>
        </p:nvSpPr>
        <p:spPr bwMode="auto">
          <a:xfrm>
            <a:off x="321391" y="2222970"/>
            <a:ext cx="8993187" cy="674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Why is the energy loss so much larger?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Are the particles lost? Is the wire destroyed? Repeat the same calculation for this case!</a:t>
            </a:r>
          </a:p>
        </p:txBody>
      </p:sp>
      <p:sp>
        <p:nvSpPr>
          <p:cNvPr id="315399" name="Text Box 7"/>
          <p:cNvSpPr txBox="1">
            <a:spLocks noChangeArrowheads="1"/>
          </p:cNvSpPr>
          <p:nvPr/>
        </p:nvSpPr>
        <p:spPr bwMode="auto">
          <a:xfrm>
            <a:off x="195263" y="5700765"/>
            <a:ext cx="8507412" cy="319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What happens for not fully stripped ions (i.e. ions with some bound electrons)?</a:t>
            </a:r>
          </a:p>
        </p:txBody>
      </p:sp>
      <p:sp>
        <p:nvSpPr>
          <p:cNvPr id="315400" name="Text Box 8"/>
          <p:cNvSpPr txBox="1">
            <a:spLocks noChangeArrowheads="1"/>
          </p:cNvSpPr>
          <p:nvPr/>
        </p:nvSpPr>
        <p:spPr bwMode="auto">
          <a:xfrm>
            <a:off x="184259" y="6014697"/>
            <a:ext cx="89011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What is an appropriate method of profile determination for the Uranium case?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60642" y="2929255"/>
            <a:ext cx="4114800" cy="128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Result: </a:t>
            </a: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loss for one passage: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i.e. for Uranium after one passage 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 for longitudinal acceptance</a:t>
            </a:r>
          </a:p>
          <a:p>
            <a:pPr marL="285750" indent="-285750" algn="l">
              <a:lnSpc>
                <a:spcPct val="70000"/>
              </a:lnSpc>
              <a:buFont typeface="Symbol"/>
              <a:buChar char="Þ"/>
            </a:pP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beam is lost during scan!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93434" y="4247267"/>
            <a:ext cx="4693443" cy="951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Result: </a:t>
            </a: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deposition in the wire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is significantly higher than destruction level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 the wire is destroyed!</a:t>
            </a:r>
          </a:p>
        </p:txBody>
      </p:sp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856" y="4036807"/>
            <a:ext cx="3464034" cy="1519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86142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#7: Transverse profile by flying wire scanner 3/3 </a:t>
            </a:r>
          </a:p>
        </p:txBody>
      </p:sp>
    </p:spTree>
    <p:extLst>
      <p:ext uri="{BB962C8B-B14F-4D97-AF65-F5344CB8AC3E}">
        <p14:creationId xmlns:p14="http://schemas.microsoft.com/office/powerpoint/2010/main" val="3614339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399" grpId="0"/>
      <p:bldP spid="31540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Ionization Profile Monitor at GSI Synchrotron</a:t>
            </a:r>
          </a:p>
        </p:txBody>
      </p:sp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0" y="721858"/>
            <a:ext cx="5468938" cy="135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Non-destructive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device for proton synchrotron: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beam ionizes the residual gas by electronic stopping</a:t>
            </a:r>
          </a:p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gas ions or e</a:t>
            </a:r>
            <a:r>
              <a:rPr kumimoji="0" lang="en-US" sz="2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accelerated by E -field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 kV/cm</a:t>
            </a:r>
          </a:p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spatial resolved single particle detection</a:t>
            </a:r>
          </a:p>
        </p:txBody>
      </p:sp>
      <p:sp>
        <p:nvSpPr>
          <p:cNvPr id="26632" name="Rectangle 9"/>
          <p:cNvSpPr>
            <a:spLocks noChangeArrowheads="1"/>
          </p:cNvSpPr>
          <p:nvPr/>
        </p:nvSpPr>
        <p:spPr bwMode="auto">
          <a:xfrm>
            <a:off x="5776859" y="1089088"/>
            <a:ext cx="2178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One device per plane</a:t>
            </a:r>
          </a:p>
        </p:txBody>
      </p:sp>
      <p:sp>
        <p:nvSpPr>
          <p:cNvPr id="300042" name="Text Box 10"/>
          <p:cNvSpPr txBox="1">
            <a:spLocks noChangeArrowheads="1"/>
          </p:cNvSpPr>
          <p:nvPr/>
        </p:nvSpPr>
        <p:spPr bwMode="auto">
          <a:xfrm>
            <a:off x="5732609" y="855136"/>
            <a:ext cx="3011489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Realization at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</a:t>
            </a:r>
            <a:r>
              <a:rPr kumimoji="0" lang="en-US" sz="17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GSI synchrotron: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92075" y="5392283"/>
            <a:ext cx="6064250" cy="97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Typical vacuum pressure:</a:t>
            </a:r>
          </a:p>
          <a:p>
            <a:pPr marL="0" marR="0" lvl="0" indent="0" algn="l" defTabSz="914400" rtl="0" eaLnBrk="0" fontAlgn="base" latinLnBrk="0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Transfer line: N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10</a:t>
            </a:r>
            <a:r>
              <a:rPr kumimoji="0" lang="en-US" sz="2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−8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... 10</a:t>
            </a:r>
            <a:r>
              <a:rPr kumimoji="0" lang="en-US" sz="2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−6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mbar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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10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8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...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10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10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cm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-3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Synchrotron: H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10</a:t>
            </a:r>
            <a:r>
              <a:rPr kumimoji="0" lang="en-US" sz="2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−11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...10</a:t>
            </a:r>
            <a:r>
              <a:rPr kumimoji="0" lang="en-US" sz="2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−9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mbar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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10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5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...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10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7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cm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-3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106" name="Gruppieren 105"/>
          <p:cNvGrpSpPr/>
          <p:nvPr/>
        </p:nvGrpSpPr>
        <p:grpSpPr>
          <a:xfrm>
            <a:off x="5252696" y="1510259"/>
            <a:ext cx="3859051" cy="4552112"/>
            <a:chOff x="4596936" y="1095601"/>
            <a:chExt cx="3859051" cy="4552112"/>
          </a:xfrm>
        </p:grpSpPr>
        <p:pic>
          <p:nvPicPr>
            <p:cNvPr id="107" name="Picture 2" descr="H:\IPM GSI Nov2018\Bilder von Tino\foto-sis-rgm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8982" y="1095601"/>
              <a:ext cx="3035336" cy="4552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8" name="Gerade Verbindung 107"/>
            <p:cNvCxnSpPr/>
            <p:nvPr/>
          </p:nvCxnSpPr>
          <p:spPr bwMode="auto">
            <a:xfrm flipV="1">
              <a:off x="5218982" y="2244725"/>
              <a:ext cx="1794294" cy="490178"/>
            </a:xfrm>
            <a:prstGeom prst="line">
              <a:avLst/>
            </a:prstGeom>
            <a:noFill/>
            <a:ln w="476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9" name="Text Box 5"/>
            <p:cNvSpPr txBox="1">
              <a:spLocks noChangeArrowheads="1"/>
            </p:cNvSpPr>
            <p:nvPr/>
          </p:nvSpPr>
          <p:spPr bwMode="auto">
            <a:xfrm rot="20722576">
              <a:off x="5089583" y="2236771"/>
              <a:ext cx="810827" cy="35394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7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beam</a:t>
              </a:r>
            </a:p>
          </p:txBody>
        </p:sp>
        <p:sp>
          <p:nvSpPr>
            <p:cNvPr id="110" name="Text Box 5"/>
            <p:cNvSpPr txBox="1">
              <a:spLocks noChangeArrowheads="1"/>
            </p:cNvSpPr>
            <p:nvPr/>
          </p:nvSpPr>
          <p:spPr bwMode="auto">
            <a:xfrm>
              <a:off x="6584489" y="5037428"/>
              <a:ext cx="1696560" cy="323165"/>
            </a:xfrm>
            <a:prstGeom prst="rect">
              <a:avLst/>
            </a:prstGeom>
            <a:solidFill>
              <a:schemeClr val="bg1">
                <a:alpha val="56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Symbol"/>
                </a:rPr>
                <a:t>300 mm flange</a:t>
              </a:r>
              <a:endParaRPr kumimoji="0" lang="en-US" altLang="de-DE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11" name="Text Box 5"/>
            <p:cNvSpPr txBox="1">
              <a:spLocks noChangeArrowheads="1"/>
            </p:cNvSpPr>
            <p:nvPr/>
          </p:nvSpPr>
          <p:spPr bwMode="auto">
            <a:xfrm>
              <a:off x="4784431" y="2860053"/>
              <a:ext cx="1441712" cy="553998"/>
            </a:xfrm>
            <a:prstGeom prst="rect">
              <a:avLst/>
            </a:prstGeom>
            <a:solidFill>
              <a:schemeClr val="bg1">
                <a:alpha val="56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Symbol"/>
                </a:rPr>
                <a:t>MCP: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Symbol"/>
                </a:rPr>
                <a:t>100 x 48 mm</a:t>
              </a:r>
              <a:r>
                <a:rPr kumimoji="0" lang="en-US" altLang="de-DE" sz="15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Symbol"/>
                </a:rPr>
                <a:t>2</a:t>
              </a:r>
              <a:r>
                <a:rPr kumimoji="0" lang="en-US" altLang="de-DE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Symbol"/>
                </a:rPr>
                <a:t> </a:t>
              </a:r>
              <a:endParaRPr kumimoji="0" lang="en-US" altLang="de-DE" sz="15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112" name="Gerade Verbindung 111"/>
            <p:cNvCxnSpPr>
              <a:stCxn id="111" idx="3"/>
            </p:cNvCxnSpPr>
            <p:nvPr/>
          </p:nvCxnSpPr>
          <p:spPr bwMode="auto">
            <a:xfrm flipV="1">
              <a:off x="6226143" y="3104439"/>
              <a:ext cx="352906" cy="32613"/>
            </a:xfrm>
            <a:prstGeom prst="line">
              <a:avLst/>
            </a:prstGeom>
            <a:noFill/>
            <a:ln w="349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3" name="Gerade Verbindung 112"/>
            <p:cNvCxnSpPr/>
            <p:nvPr/>
          </p:nvCxnSpPr>
          <p:spPr bwMode="auto">
            <a:xfrm flipV="1">
              <a:off x="7919049" y="1639021"/>
              <a:ext cx="120770" cy="154944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arrow" w="lg" len="lg"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4" name="Text Box 5"/>
            <p:cNvSpPr txBox="1">
              <a:spLocks noChangeArrowheads="1"/>
            </p:cNvSpPr>
            <p:nvPr/>
          </p:nvSpPr>
          <p:spPr bwMode="auto">
            <a:xfrm>
              <a:off x="7919049" y="2377126"/>
              <a:ext cx="536938" cy="55399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Symbol"/>
                </a:rPr>
                <a:t>175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Symbol"/>
                </a:rPr>
                <a:t>mm</a:t>
              </a:r>
              <a:endParaRPr kumimoji="0" lang="en-US" altLang="de-DE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15" name="Text Box 5"/>
            <p:cNvSpPr txBox="1">
              <a:spLocks noChangeArrowheads="1"/>
            </p:cNvSpPr>
            <p:nvPr/>
          </p:nvSpPr>
          <p:spPr bwMode="auto">
            <a:xfrm>
              <a:off x="6305313" y="1098143"/>
              <a:ext cx="862674" cy="32316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Symbol"/>
                </a:rPr>
                <a:t>175mm</a:t>
              </a:r>
              <a:endParaRPr kumimoji="0" lang="en-US" altLang="de-DE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116" name="Gerade Verbindung 115"/>
            <p:cNvCxnSpPr/>
            <p:nvPr/>
          </p:nvCxnSpPr>
          <p:spPr bwMode="auto">
            <a:xfrm flipH="1" flipV="1">
              <a:off x="5946445" y="1265906"/>
              <a:ext cx="1265208" cy="155402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arrow" w="lg" len="lg"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7" name="Text Box 5"/>
            <p:cNvSpPr txBox="1">
              <a:spLocks noChangeArrowheads="1"/>
            </p:cNvSpPr>
            <p:nvPr/>
          </p:nvSpPr>
          <p:spPr bwMode="auto">
            <a:xfrm>
              <a:off x="4779809" y="3779271"/>
              <a:ext cx="1578968" cy="553998"/>
            </a:xfrm>
            <a:prstGeom prst="rect">
              <a:avLst/>
            </a:prstGeom>
            <a:solidFill>
              <a:schemeClr val="bg1">
                <a:alpha val="57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Symbol"/>
                </a:rPr>
                <a:t>63 wires,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Symbol"/>
                </a:rPr>
                <a:t>2.1mm spacing</a:t>
              </a:r>
              <a:endParaRPr kumimoji="0" lang="en-US" altLang="de-DE" sz="15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118" name="Gerade Verbindung 117"/>
            <p:cNvCxnSpPr>
              <a:stCxn id="117" idx="3"/>
            </p:cNvCxnSpPr>
            <p:nvPr/>
          </p:nvCxnSpPr>
          <p:spPr bwMode="auto">
            <a:xfrm flipV="1">
              <a:off x="6358777" y="3429001"/>
              <a:ext cx="315684" cy="627269"/>
            </a:xfrm>
            <a:prstGeom prst="line">
              <a:avLst/>
            </a:prstGeom>
            <a:noFill/>
            <a:ln w="349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9" name="Text Box 5"/>
            <p:cNvSpPr txBox="1">
              <a:spLocks noChangeArrowheads="1"/>
            </p:cNvSpPr>
            <p:nvPr/>
          </p:nvSpPr>
          <p:spPr bwMode="auto">
            <a:xfrm>
              <a:off x="4596936" y="4847652"/>
              <a:ext cx="1344874" cy="323165"/>
            </a:xfrm>
            <a:prstGeom prst="rect">
              <a:avLst/>
            </a:prstGeom>
            <a:solidFill>
              <a:schemeClr val="bg1">
                <a:alpha val="56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Symbol"/>
                </a:rPr>
                <a:t>HV </a:t>
              </a:r>
              <a:r>
                <a:rPr kumimoji="0" lang="en-US" altLang="de-DE" sz="15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Symbol"/>
                </a:rPr>
                <a:t>feedthru</a:t>
              </a:r>
              <a:endParaRPr kumimoji="0" lang="en-US" altLang="de-DE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120" name="Gerade Verbindung 119"/>
            <p:cNvCxnSpPr>
              <a:stCxn id="119" idx="3"/>
            </p:cNvCxnSpPr>
            <p:nvPr/>
          </p:nvCxnSpPr>
          <p:spPr bwMode="auto">
            <a:xfrm flipV="1">
              <a:off x="5941810" y="4813595"/>
              <a:ext cx="536628" cy="195640"/>
            </a:xfrm>
            <a:prstGeom prst="line">
              <a:avLst/>
            </a:prstGeom>
            <a:noFill/>
            <a:ln w="349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21" name="Gruppieren 120"/>
          <p:cNvGrpSpPr/>
          <p:nvPr/>
        </p:nvGrpSpPr>
        <p:grpSpPr>
          <a:xfrm>
            <a:off x="812546" y="1993842"/>
            <a:ext cx="3576075" cy="3151715"/>
            <a:chOff x="812546" y="2276872"/>
            <a:chExt cx="3576075" cy="3151715"/>
          </a:xfrm>
        </p:grpSpPr>
        <p:cxnSp>
          <p:nvCxnSpPr>
            <p:cNvPr id="122" name="Gerade Verbindung 2"/>
            <p:cNvCxnSpPr/>
            <p:nvPr/>
          </p:nvCxnSpPr>
          <p:spPr bwMode="auto">
            <a:xfrm flipV="1">
              <a:off x="836320" y="2591727"/>
              <a:ext cx="2771195" cy="18475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3" name="Rechteck 122"/>
            <p:cNvSpPr/>
            <p:nvPr/>
          </p:nvSpPr>
          <p:spPr bwMode="auto">
            <a:xfrm>
              <a:off x="1341977" y="4756916"/>
              <a:ext cx="1701281" cy="121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24" name="Rechteck 123"/>
            <p:cNvSpPr/>
            <p:nvPr/>
          </p:nvSpPr>
          <p:spPr bwMode="auto">
            <a:xfrm>
              <a:off x="1341977" y="4806446"/>
              <a:ext cx="1701281" cy="121192"/>
            </a:xfrm>
            <a:prstGeom prst="rect">
              <a:avLst/>
            </a:prstGeom>
            <a:pattFill prst="wdDnDiag">
              <a:fgClr>
                <a:srgbClr val="3333CC"/>
              </a:fgClr>
              <a:bgClr>
                <a:schemeClr val="bg1"/>
              </a:bgClr>
            </a:pattFill>
            <a:ln>
              <a:solidFill>
                <a:srgbClr val="000000"/>
              </a:solidFill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cxnSp>
          <p:nvCxnSpPr>
            <p:cNvPr id="125" name="Gerade Verbindung 23"/>
            <p:cNvCxnSpPr/>
            <p:nvPr/>
          </p:nvCxnSpPr>
          <p:spPr bwMode="auto">
            <a:xfrm>
              <a:off x="817786" y="4756916"/>
              <a:ext cx="488832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6" name="Gerade Verbindung 24"/>
            <p:cNvCxnSpPr/>
            <p:nvPr/>
          </p:nvCxnSpPr>
          <p:spPr bwMode="auto">
            <a:xfrm flipV="1">
              <a:off x="1367262" y="5019218"/>
              <a:ext cx="1717034" cy="9237"/>
            </a:xfrm>
            <a:prstGeom prst="line">
              <a:avLst/>
            </a:prstGeom>
            <a:noFill/>
            <a:ln w="381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27" name="Gruppieren 126"/>
            <p:cNvGrpSpPr/>
            <p:nvPr/>
          </p:nvGrpSpPr>
          <p:grpSpPr>
            <a:xfrm>
              <a:off x="3136864" y="2600966"/>
              <a:ext cx="523749" cy="2139351"/>
              <a:chOff x="3353267" y="2686051"/>
              <a:chExt cx="540060" cy="2205978"/>
            </a:xfrm>
          </p:grpSpPr>
          <p:cxnSp>
            <p:nvCxnSpPr>
              <p:cNvPr id="256" name="Gerade Verbindung 14"/>
              <p:cNvCxnSpPr/>
              <p:nvPr/>
            </p:nvCxnSpPr>
            <p:spPr bwMode="auto">
              <a:xfrm>
                <a:off x="3353267" y="4892029"/>
                <a:ext cx="50405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7" name="Gerade Verbindung 26"/>
              <p:cNvCxnSpPr/>
              <p:nvPr/>
            </p:nvCxnSpPr>
            <p:spPr bwMode="auto">
              <a:xfrm>
                <a:off x="3851920" y="2686051"/>
                <a:ext cx="0" cy="94877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58" name="Rechteck 257"/>
              <p:cNvSpPr/>
              <p:nvPr/>
            </p:nvSpPr>
            <p:spPr bwMode="auto">
              <a:xfrm>
                <a:off x="3815916" y="2780928"/>
                <a:ext cx="72008" cy="21602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59" name="Gerade Verbindung 31"/>
              <p:cNvCxnSpPr>
                <a:stCxn id="258" idx="2"/>
              </p:cNvCxnSpPr>
              <p:nvPr/>
            </p:nvCxnSpPr>
            <p:spPr bwMode="auto">
              <a:xfrm>
                <a:off x="3851920" y="299695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0" name="Rechteck 259"/>
              <p:cNvSpPr/>
              <p:nvPr/>
            </p:nvSpPr>
            <p:spPr bwMode="auto">
              <a:xfrm>
                <a:off x="3815916" y="3140968"/>
                <a:ext cx="72008" cy="21602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61" name="Gerade Verbindung 35"/>
              <p:cNvCxnSpPr/>
              <p:nvPr/>
            </p:nvCxnSpPr>
            <p:spPr bwMode="auto">
              <a:xfrm>
                <a:off x="3635896" y="3068960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2" name="Gerade Verbindung 39"/>
              <p:cNvCxnSpPr/>
              <p:nvPr/>
            </p:nvCxnSpPr>
            <p:spPr bwMode="auto">
              <a:xfrm>
                <a:off x="3642241" y="2960948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3" name="Rechteck 262"/>
              <p:cNvSpPr/>
              <p:nvPr/>
            </p:nvSpPr>
            <p:spPr bwMode="auto">
              <a:xfrm>
                <a:off x="3815916" y="3501008"/>
                <a:ext cx="72008" cy="21602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4" name="Rechteck 263"/>
              <p:cNvSpPr/>
              <p:nvPr/>
            </p:nvSpPr>
            <p:spPr bwMode="auto">
              <a:xfrm>
                <a:off x="3815916" y="3861048"/>
                <a:ext cx="72008" cy="21602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5" name="Rechteck 264"/>
              <p:cNvSpPr/>
              <p:nvPr/>
            </p:nvSpPr>
            <p:spPr bwMode="auto">
              <a:xfrm>
                <a:off x="3819539" y="4217504"/>
                <a:ext cx="72008" cy="21602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66" name="Gerade Verbindung 70"/>
              <p:cNvCxnSpPr/>
              <p:nvPr/>
            </p:nvCxnSpPr>
            <p:spPr bwMode="auto">
              <a:xfrm>
                <a:off x="3857323" y="4797152"/>
                <a:ext cx="0" cy="94877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7" name="Rechteck 266"/>
              <p:cNvSpPr/>
              <p:nvPr/>
            </p:nvSpPr>
            <p:spPr bwMode="auto">
              <a:xfrm>
                <a:off x="3821319" y="4581128"/>
                <a:ext cx="72008" cy="21602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68" name="Gerade Verbindung 75"/>
              <p:cNvCxnSpPr/>
              <p:nvPr/>
            </p:nvCxnSpPr>
            <p:spPr bwMode="auto">
              <a:xfrm>
                <a:off x="3855424" y="335699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9" name="Gerade Verbindung 76"/>
              <p:cNvCxnSpPr/>
              <p:nvPr/>
            </p:nvCxnSpPr>
            <p:spPr bwMode="auto">
              <a:xfrm>
                <a:off x="3852553" y="3720440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0" name="Gerade Verbindung 77"/>
              <p:cNvCxnSpPr/>
              <p:nvPr/>
            </p:nvCxnSpPr>
            <p:spPr bwMode="auto">
              <a:xfrm>
                <a:off x="3850358" y="407707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1" name="Gerade Verbindung 81"/>
              <p:cNvCxnSpPr/>
              <p:nvPr/>
            </p:nvCxnSpPr>
            <p:spPr bwMode="auto">
              <a:xfrm>
                <a:off x="3856057" y="443711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2" name="Gerade Verbindung 88"/>
              <p:cNvCxnSpPr/>
              <p:nvPr/>
            </p:nvCxnSpPr>
            <p:spPr bwMode="auto">
              <a:xfrm>
                <a:off x="3642241" y="3415454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3" name="Gerade Verbindung 89"/>
              <p:cNvCxnSpPr/>
              <p:nvPr/>
            </p:nvCxnSpPr>
            <p:spPr bwMode="auto">
              <a:xfrm>
                <a:off x="3635896" y="3773829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4" name="Gerade Verbindung 90"/>
              <p:cNvCxnSpPr/>
              <p:nvPr/>
            </p:nvCxnSpPr>
            <p:spPr bwMode="auto">
              <a:xfrm>
                <a:off x="3642241" y="4149080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5" name="Gerade Verbindung 91"/>
              <p:cNvCxnSpPr/>
              <p:nvPr/>
            </p:nvCxnSpPr>
            <p:spPr bwMode="auto">
              <a:xfrm>
                <a:off x="3639400" y="4513558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6" name="Gerade Verbindung 92"/>
              <p:cNvCxnSpPr/>
              <p:nvPr/>
            </p:nvCxnSpPr>
            <p:spPr bwMode="auto">
              <a:xfrm>
                <a:off x="3642241" y="3307442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7" name="Gerade Verbindung 93"/>
              <p:cNvCxnSpPr/>
              <p:nvPr/>
            </p:nvCxnSpPr>
            <p:spPr bwMode="auto">
              <a:xfrm>
                <a:off x="3647851" y="3671825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8" name="Gerade Verbindung 98"/>
              <p:cNvCxnSpPr/>
              <p:nvPr/>
            </p:nvCxnSpPr>
            <p:spPr bwMode="auto">
              <a:xfrm>
                <a:off x="3647851" y="4040249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9" name="Gerade Verbindung 99"/>
              <p:cNvCxnSpPr/>
              <p:nvPr/>
            </p:nvCxnSpPr>
            <p:spPr bwMode="auto">
              <a:xfrm>
                <a:off x="3647851" y="4405546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28" name="Textfeld 127"/>
            <p:cNvSpPr txBox="1"/>
            <p:nvPr/>
          </p:nvSpPr>
          <p:spPr>
            <a:xfrm>
              <a:off x="3655373" y="2623144"/>
              <a:ext cx="38408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00" b="1" i="1" u="none" strike="noStrike" kern="120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R</a:t>
              </a:r>
            </a:p>
          </p:txBody>
        </p:sp>
        <p:sp>
          <p:nvSpPr>
            <p:cNvPr id="129" name="Textfeld 128"/>
            <p:cNvSpPr txBox="1"/>
            <p:nvPr/>
          </p:nvSpPr>
          <p:spPr>
            <a:xfrm>
              <a:off x="2630572" y="2324663"/>
              <a:ext cx="147871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voltage divider</a:t>
              </a:r>
            </a:p>
          </p:txBody>
        </p:sp>
        <p:sp>
          <p:nvSpPr>
            <p:cNvPr id="130" name="Textfeld 129"/>
            <p:cNvSpPr txBox="1"/>
            <p:nvPr/>
          </p:nvSpPr>
          <p:spPr>
            <a:xfrm>
              <a:off x="3637915" y="2413644"/>
              <a:ext cx="750706" cy="313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+ 6</a:t>
              </a:r>
              <a:r>
                <a:rPr kumimoji="0" lang="en-US" sz="15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kV</a:t>
              </a:r>
            </a:p>
          </p:txBody>
        </p:sp>
        <p:sp>
          <p:nvSpPr>
            <p:cNvPr id="131" name="Textfeld 130"/>
            <p:cNvSpPr txBox="1"/>
            <p:nvPr/>
          </p:nvSpPr>
          <p:spPr>
            <a:xfrm>
              <a:off x="3620456" y="2797727"/>
              <a:ext cx="750706" cy="313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+ 5</a:t>
              </a:r>
              <a:r>
                <a:rPr kumimoji="0" lang="en-US" sz="15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kV</a:t>
              </a:r>
            </a:p>
          </p:txBody>
        </p:sp>
        <p:sp>
          <p:nvSpPr>
            <p:cNvPr id="132" name="Textfeld 131"/>
            <p:cNvSpPr txBox="1"/>
            <p:nvPr/>
          </p:nvSpPr>
          <p:spPr>
            <a:xfrm>
              <a:off x="3620456" y="3147737"/>
              <a:ext cx="750706" cy="313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+ 4</a:t>
              </a:r>
              <a:r>
                <a:rPr kumimoji="0" lang="en-US" sz="15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kV</a:t>
              </a:r>
            </a:p>
          </p:txBody>
        </p:sp>
        <p:sp>
          <p:nvSpPr>
            <p:cNvPr id="133" name="Textfeld 132"/>
            <p:cNvSpPr txBox="1"/>
            <p:nvPr/>
          </p:nvSpPr>
          <p:spPr>
            <a:xfrm>
              <a:off x="3620456" y="3846069"/>
              <a:ext cx="750706" cy="313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+ 2</a:t>
              </a:r>
              <a:r>
                <a:rPr kumimoji="0" lang="en-US" sz="15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kV</a:t>
              </a:r>
            </a:p>
          </p:txBody>
        </p:sp>
        <p:sp>
          <p:nvSpPr>
            <p:cNvPr id="134" name="Textfeld 133"/>
            <p:cNvSpPr txBox="1"/>
            <p:nvPr/>
          </p:nvSpPr>
          <p:spPr>
            <a:xfrm>
              <a:off x="3620456" y="3508782"/>
              <a:ext cx="750706" cy="313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+ 3</a:t>
              </a:r>
              <a:r>
                <a:rPr kumimoji="0" lang="en-US" sz="15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kV</a:t>
              </a:r>
            </a:p>
          </p:txBody>
        </p:sp>
        <p:sp>
          <p:nvSpPr>
            <p:cNvPr id="135" name="Textfeld 134"/>
            <p:cNvSpPr txBox="1"/>
            <p:nvPr/>
          </p:nvSpPr>
          <p:spPr>
            <a:xfrm>
              <a:off x="3620456" y="4195234"/>
              <a:ext cx="750706" cy="313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+ 1</a:t>
              </a:r>
              <a:r>
                <a:rPr kumimoji="0" lang="en-US" sz="15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kV</a:t>
              </a:r>
            </a:p>
          </p:txBody>
        </p:sp>
        <p:sp>
          <p:nvSpPr>
            <p:cNvPr id="136" name="Textfeld 135"/>
            <p:cNvSpPr txBox="1"/>
            <p:nvPr/>
          </p:nvSpPr>
          <p:spPr>
            <a:xfrm>
              <a:off x="3620456" y="4564703"/>
              <a:ext cx="750706" cy="313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   0 kV</a:t>
              </a:r>
            </a:p>
          </p:txBody>
        </p:sp>
        <p:grpSp>
          <p:nvGrpSpPr>
            <p:cNvPr id="137" name="Gruppieren 136"/>
            <p:cNvGrpSpPr/>
            <p:nvPr/>
          </p:nvGrpSpPr>
          <p:grpSpPr>
            <a:xfrm rot="10800000">
              <a:off x="812546" y="2635049"/>
              <a:ext cx="249656" cy="2139351"/>
              <a:chOff x="3635896" y="2686051"/>
              <a:chExt cx="257431" cy="2205978"/>
            </a:xfrm>
          </p:grpSpPr>
          <p:cxnSp>
            <p:nvCxnSpPr>
              <p:cNvPr id="156" name="Gerade Verbindung 112"/>
              <p:cNvCxnSpPr/>
              <p:nvPr/>
            </p:nvCxnSpPr>
            <p:spPr bwMode="auto">
              <a:xfrm>
                <a:off x="3851920" y="2686051"/>
                <a:ext cx="0" cy="94877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7" name="Rechteck 156"/>
              <p:cNvSpPr/>
              <p:nvPr/>
            </p:nvSpPr>
            <p:spPr bwMode="auto">
              <a:xfrm>
                <a:off x="3815916" y="2780928"/>
                <a:ext cx="72008" cy="21602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58" name="Gerade Verbindung 114"/>
              <p:cNvCxnSpPr>
                <a:stCxn id="157" idx="2"/>
              </p:cNvCxnSpPr>
              <p:nvPr/>
            </p:nvCxnSpPr>
            <p:spPr bwMode="auto">
              <a:xfrm>
                <a:off x="3851920" y="299695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9" name="Rechteck 158"/>
              <p:cNvSpPr/>
              <p:nvPr/>
            </p:nvSpPr>
            <p:spPr bwMode="auto">
              <a:xfrm>
                <a:off x="3815916" y="3140968"/>
                <a:ext cx="72008" cy="21602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60" name="Gerade Verbindung 116"/>
              <p:cNvCxnSpPr/>
              <p:nvPr/>
            </p:nvCxnSpPr>
            <p:spPr bwMode="auto">
              <a:xfrm>
                <a:off x="3635896" y="3068960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1" name="Gerade Verbindung 117"/>
              <p:cNvCxnSpPr/>
              <p:nvPr/>
            </p:nvCxnSpPr>
            <p:spPr bwMode="auto">
              <a:xfrm>
                <a:off x="3642241" y="2960948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2" name="Rechteck 161"/>
              <p:cNvSpPr/>
              <p:nvPr/>
            </p:nvSpPr>
            <p:spPr bwMode="auto">
              <a:xfrm>
                <a:off x="3815916" y="3501008"/>
                <a:ext cx="72008" cy="21602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3" name="Rechteck 162"/>
              <p:cNvSpPr/>
              <p:nvPr/>
            </p:nvSpPr>
            <p:spPr bwMode="auto">
              <a:xfrm>
                <a:off x="3815916" y="3861048"/>
                <a:ext cx="72008" cy="21602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4" name="Rechteck 163"/>
              <p:cNvSpPr/>
              <p:nvPr/>
            </p:nvSpPr>
            <p:spPr bwMode="auto">
              <a:xfrm>
                <a:off x="3819539" y="4217504"/>
                <a:ext cx="72008" cy="21602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65" name="Gerade Verbindung 121"/>
              <p:cNvCxnSpPr/>
              <p:nvPr/>
            </p:nvCxnSpPr>
            <p:spPr bwMode="auto">
              <a:xfrm>
                <a:off x="3857323" y="4797152"/>
                <a:ext cx="0" cy="94877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6" name="Rechteck 165"/>
              <p:cNvSpPr/>
              <p:nvPr/>
            </p:nvSpPr>
            <p:spPr bwMode="auto">
              <a:xfrm>
                <a:off x="3821319" y="4581128"/>
                <a:ext cx="72008" cy="21602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67" name="Gerade Verbindung 123"/>
              <p:cNvCxnSpPr/>
              <p:nvPr/>
            </p:nvCxnSpPr>
            <p:spPr bwMode="auto">
              <a:xfrm>
                <a:off x="3855424" y="335699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Gerade Verbindung 124"/>
              <p:cNvCxnSpPr/>
              <p:nvPr/>
            </p:nvCxnSpPr>
            <p:spPr bwMode="auto">
              <a:xfrm>
                <a:off x="3852553" y="3720440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Gerade Verbindung 125"/>
              <p:cNvCxnSpPr/>
              <p:nvPr/>
            </p:nvCxnSpPr>
            <p:spPr bwMode="auto">
              <a:xfrm>
                <a:off x="3850358" y="407707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7" name="Gerade Verbindung 126"/>
              <p:cNvCxnSpPr/>
              <p:nvPr/>
            </p:nvCxnSpPr>
            <p:spPr bwMode="auto">
              <a:xfrm>
                <a:off x="3856057" y="443711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8" name="Gerade Verbindung 127"/>
              <p:cNvCxnSpPr/>
              <p:nvPr/>
            </p:nvCxnSpPr>
            <p:spPr bwMode="auto">
              <a:xfrm>
                <a:off x="3642241" y="3415454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9" name="Gerade Verbindung 128"/>
              <p:cNvCxnSpPr/>
              <p:nvPr/>
            </p:nvCxnSpPr>
            <p:spPr bwMode="auto">
              <a:xfrm>
                <a:off x="3635896" y="3773829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0" name="Gerade Verbindung 129"/>
              <p:cNvCxnSpPr/>
              <p:nvPr/>
            </p:nvCxnSpPr>
            <p:spPr bwMode="auto">
              <a:xfrm>
                <a:off x="3642241" y="4149080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1" name="Gerade Verbindung 130"/>
              <p:cNvCxnSpPr/>
              <p:nvPr/>
            </p:nvCxnSpPr>
            <p:spPr bwMode="auto">
              <a:xfrm>
                <a:off x="3639400" y="4513558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2" name="Gerade Verbindung 131"/>
              <p:cNvCxnSpPr/>
              <p:nvPr/>
            </p:nvCxnSpPr>
            <p:spPr bwMode="auto">
              <a:xfrm>
                <a:off x="3642241" y="3307442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3" name="Gerade Verbindung 132"/>
              <p:cNvCxnSpPr/>
              <p:nvPr/>
            </p:nvCxnSpPr>
            <p:spPr bwMode="auto">
              <a:xfrm>
                <a:off x="3647851" y="3671825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4" name="Gerade Verbindung 133"/>
              <p:cNvCxnSpPr/>
              <p:nvPr/>
            </p:nvCxnSpPr>
            <p:spPr bwMode="auto">
              <a:xfrm>
                <a:off x="3647851" y="4040249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5" name="Gerade Verbindung 134"/>
              <p:cNvCxnSpPr/>
              <p:nvPr/>
            </p:nvCxnSpPr>
            <p:spPr bwMode="auto">
              <a:xfrm>
                <a:off x="3647851" y="4405546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38" name="Gerade Verbindung 37"/>
            <p:cNvCxnSpPr/>
            <p:nvPr/>
          </p:nvCxnSpPr>
          <p:spPr bwMode="auto">
            <a:xfrm flipV="1">
              <a:off x="1269530" y="4740317"/>
              <a:ext cx="1867334" cy="16599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9" name="Textfeld 138"/>
            <p:cNvSpPr txBox="1"/>
            <p:nvPr/>
          </p:nvSpPr>
          <p:spPr>
            <a:xfrm>
              <a:off x="3043258" y="4709127"/>
              <a:ext cx="750706" cy="358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MCP</a:t>
              </a:r>
            </a:p>
          </p:txBody>
        </p:sp>
        <p:sp>
          <p:nvSpPr>
            <p:cNvPr id="140" name="Textfeld 139"/>
            <p:cNvSpPr txBox="1"/>
            <p:nvPr/>
          </p:nvSpPr>
          <p:spPr>
            <a:xfrm>
              <a:off x="1348197" y="4997471"/>
              <a:ext cx="8057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anode</a:t>
              </a:r>
            </a:p>
          </p:txBody>
        </p:sp>
        <p:cxnSp>
          <p:nvCxnSpPr>
            <p:cNvPr id="141" name="Gerade Verbindung 141"/>
            <p:cNvCxnSpPr/>
            <p:nvPr/>
          </p:nvCxnSpPr>
          <p:spPr bwMode="auto">
            <a:xfrm>
              <a:off x="2225779" y="5028455"/>
              <a:ext cx="0" cy="388015"/>
            </a:xfrm>
            <a:prstGeom prst="line">
              <a:avLst/>
            </a:prstGeom>
            <a:noFill/>
            <a:ln w="254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2" name="Gerade Verbindung 144"/>
            <p:cNvCxnSpPr/>
            <p:nvPr/>
          </p:nvCxnSpPr>
          <p:spPr bwMode="auto">
            <a:xfrm>
              <a:off x="2225779" y="5416470"/>
              <a:ext cx="1196772" cy="0"/>
            </a:xfrm>
            <a:prstGeom prst="line">
              <a:avLst/>
            </a:prstGeom>
            <a:noFill/>
            <a:ln w="254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3" name="Textfeld 142"/>
            <p:cNvSpPr txBox="1"/>
            <p:nvPr/>
          </p:nvSpPr>
          <p:spPr>
            <a:xfrm>
              <a:off x="2258392" y="5059255"/>
              <a:ext cx="18508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position readout</a:t>
              </a:r>
            </a:p>
          </p:txBody>
        </p:sp>
        <p:sp>
          <p:nvSpPr>
            <p:cNvPr id="144" name="Textfeld 143"/>
            <p:cNvSpPr txBox="1"/>
            <p:nvPr/>
          </p:nvSpPr>
          <p:spPr>
            <a:xfrm>
              <a:off x="1071229" y="2276872"/>
              <a:ext cx="15715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HV electrode</a:t>
              </a:r>
            </a:p>
          </p:txBody>
        </p:sp>
        <p:cxnSp>
          <p:nvCxnSpPr>
            <p:cNvPr id="145" name="Gerade Verbindung mit Pfeil 144"/>
            <p:cNvCxnSpPr/>
            <p:nvPr/>
          </p:nvCxnSpPr>
          <p:spPr bwMode="auto">
            <a:xfrm>
              <a:off x="1269530" y="2954429"/>
              <a:ext cx="0" cy="1378795"/>
            </a:xfrm>
            <a:prstGeom prst="straightConnector1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6" name="Textfeld 145"/>
                <p:cNvSpPr txBox="1"/>
                <p:nvPr/>
              </p:nvSpPr>
              <p:spPr>
                <a:xfrm>
                  <a:off x="1262247" y="3321475"/>
                  <a:ext cx="402882" cy="4577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en-US" sz="2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de-DE" sz="2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  <m:t>𝑬</m:t>
                            </m:r>
                          </m:e>
                        </m:acc>
                      </m:oMath>
                    </m:oMathPara>
                  </a14:m>
                  <a:endParaRPr kumimoji="0" lang="en-US" sz="2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52" name="Textfeld 1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62247" y="3321475"/>
                  <a:ext cx="402882" cy="45779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7" name="Ellipse 146"/>
            <p:cNvSpPr/>
            <p:nvPr/>
          </p:nvSpPr>
          <p:spPr bwMode="auto">
            <a:xfrm>
              <a:off x="1734962" y="3391309"/>
              <a:ext cx="1019370" cy="541629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lumMod val="97000"/>
                  </a:srgbClr>
                </a:gs>
                <a:gs pos="51000">
                  <a:srgbClr val="FF0000"/>
                </a:gs>
                <a:gs pos="100000">
                  <a:srgbClr val="FF0000">
                    <a:lumMod val="0"/>
                    <a:lumOff val="10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48" name="Freihandform 147"/>
            <p:cNvSpPr/>
            <p:nvPr/>
          </p:nvSpPr>
          <p:spPr bwMode="auto">
            <a:xfrm>
              <a:off x="2388996" y="3647438"/>
              <a:ext cx="253797" cy="1086953"/>
            </a:xfrm>
            <a:custGeom>
              <a:avLst/>
              <a:gdLst>
                <a:gd name="connsiteX0" fmla="*/ 0 w 260350"/>
                <a:gd name="connsiteY0" fmla="*/ 0 h 1092200"/>
                <a:gd name="connsiteX1" fmla="*/ 88900 w 260350"/>
                <a:gd name="connsiteY1" fmla="*/ 107950 h 1092200"/>
                <a:gd name="connsiteX2" fmla="*/ 171450 w 260350"/>
                <a:gd name="connsiteY2" fmla="*/ 273050 h 1092200"/>
                <a:gd name="connsiteX3" fmla="*/ 222250 w 260350"/>
                <a:gd name="connsiteY3" fmla="*/ 457200 h 1092200"/>
                <a:gd name="connsiteX4" fmla="*/ 260350 w 260350"/>
                <a:gd name="connsiteY4" fmla="*/ 1092200 h 1092200"/>
                <a:gd name="connsiteX5" fmla="*/ 260350 w 260350"/>
                <a:gd name="connsiteY5" fmla="*/ 1092200 h 1092200"/>
                <a:gd name="connsiteX0" fmla="*/ 0 w 260350"/>
                <a:gd name="connsiteY0" fmla="*/ 0 h 1092200"/>
                <a:gd name="connsiteX1" fmla="*/ 88900 w 260350"/>
                <a:gd name="connsiteY1" fmla="*/ 107950 h 1092200"/>
                <a:gd name="connsiteX2" fmla="*/ 184150 w 260350"/>
                <a:gd name="connsiteY2" fmla="*/ 279400 h 1092200"/>
                <a:gd name="connsiteX3" fmla="*/ 222250 w 260350"/>
                <a:gd name="connsiteY3" fmla="*/ 457200 h 1092200"/>
                <a:gd name="connsiteX4" fmla="*/ 260350 w 260350"/>
                <a:gd name="connsiteY4" fmla="*/ 1092200 h 1092200"/>
                <a:gd name="connsiteX5" fmla="*/ 260350 w 260350"/>
                <a:gd name="connsiteY5" fmla="*/ 1092200 h 1092200"/>
                <a:gd name="connsiteX0" fmla="*/ 0 w 263172"/>
                <a:gd name="connsiteY0" fmla="*/ 0 h 1144480"/>
                <a:gd name="connsiteX1" fmla="*/ 88900 w 263172"/>
                <a:gd name="connsiteY1" fmla="*/ 107950 h 1144480"/>
                <a:gd name="connsiteX2" fmla="*/ 184150 w 263172"/>
                <a:gd name="connsiteY2" fmla="*/ 279400 h 1144480"/>
                <a:gd name="connsiteX3" fmla="*/ 222250 w 263172"/>
                <a:gd name="connsiteY3" fmla="*/ 457200 h 1144480"/>
                <a:gd name="connsiteX4" fmla="*/ 260350 w 263172"/>
                <a:gd name="connsiteY4" fmla="*/ 1092200 h 1144480"/>
                <a:gd name="connsiteX5" fmla="*/ 260350 w 263172"/>
                <a:gd name="connsiteY5" fmla="*/ 1111250 h 1144480"/>
                <a:gd name="connsiteX0" fmla="*/ 0 w 261701"/>
                <a:gd name="connsiteY0" fmla="*/ 0 h 1120804"/>
                <a:gd name="connsiteX1" fmla="*/ 88900 w 261701"/>
                <a:gd name="connsiteY1" fmla="*/ 107950 h 1120804"/>
                <a:gd name="connsiteX2" fmla="*/ 184150 w 261701"/>
                <a:gd name="connsiteY2" fmla="*/ 279400 h 1120804"/>
                <a:gd name="connsiteX3" fmla="*/ 222250 w 261701"/>
                <a:gd name="connsiteY3" fmla="*/ 457200 h 1120804"/>
                <a:gd name="connsiteX4" fmla="*/ 242105 w 261701"/>
                <a:gd name="connsiteY4" fmla="*/ 781779 h 1120804"/>
                <a:gd name="connsiteX5" fmla="*/ 260350 w 261701"/>
                <a:gd name="connsiteY5" fmla="*/ 1092200 h 1120804"/>
                <a:gd name="connsiteX6" fmla="*/ 260350 w 261701"/>
                <a:gd name="connsiteY6" fmla="*/ 1111250 h 1120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701" h="1120804">
                  <a:moveTo>
                    <a:pt x="0" y="0"/>
                  </a:moveTo>
                  <a:cubicBezTo>
                    <a:pt x="30162" y="31221"/>
                    <a:pt x="58208" y="61383"/>
                    <a:pt x="88900" y="107950"/>
                  </a:cubicBezTo>
                  <a:cubicBezTo>
                    <a:pt x="119592" y="154517"/>
                    <a:pt x="161925" y="221192"/>
                    <a:pt x="184150" y="279400"/>
                  </a:cubicBezTo>
                  <a:cubicBezTo>
                    <a:pt x="206375" y="337608"/>
                    <a:pt x="212591" y="373470"/>
                    <a:pt x="222250" y="457200"/>
                  </a:cubicBezTo>
                  <a:cubicBezTo>
                    <a:pt x="231909" y="540930"/>
                    <a:pt x="235755" y="675946"/>
                    <a:pt x="242105" y="781779"/>
                  </a:cubicBezTo>
                  <a:cubicBezTo>
                    <a:pt x="248455" y="887612"/>
                    <a:pt x="257309" y="1037288"/>
                    <a:pt x="260350" y="1092200"/>
                  </a:cubicBezTo>
                  <a:cubicBezTo>
                    <a:pt x="263391" y="1147112"/>
                    <a:pt x="260350" y="1104900"/>
                    <a:pt x="260350" y="1111250"/>
                  </a:cubicBezTo>
                </a:path>
              </a:pathLst>
            </a:custGeom>
            <a:noFill/>
            <a:ln w="25400">
              <a:solidFill>
                <a:srgbClr val="008000"/>
              </a:solidFill>
              <a:tailEnd type="stealth" w="lg" len="lg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49" name="Textfeld 148"/>
            <p:cNvSpPr txBox="1"/>
            <p:nvPr/>
          </p:nvSpPr>
          <p:spPr>
            <a:xfrm>
              <a:off x="2597992" y="3740474"/>
              <a:ext cx="8905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ion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e.g. H</a:t>
              </a:r>
              <a:r>
                <a:rPr kumimoji="0" lang="en-US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+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150" name="Textfeld 149"/>
            <p:cNvSpPr txBox="1"/>
            <p:nvPr/>
          </p:nvSpPr>
          <p:spPr>
            <a:xfrm>
              <a:off x="1874628" y="2936560"/>
              <a:ext cx="977249" cy="388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beam</a:t>
              </a:r>
            </a:p>
          </p:txBody>
        </p:sp>
        <p:grpSp>
          <p:nvGrpSpPr>
            <p:cNvPr id="151" name="Gruppieren 150"/>
            <p:cNvGrpSpPr/>
            <p:nvPr/>
          </p:nvGrpSpPr>
          <p:grpSpPr>
            <a:xfrm>
              <a:off x="922513" y="4774400"/>
              <a:ext cx="256194" cy="153238"/>
              <a:chOff x="922513" y="4774400"/>
              <a:chExt cx="256194" cy="153238"/>
            </a:xfrm>
          </p:grpSpPr>
          <p:cxnSp>
            <p:nvCxnSpPr>
              <p:cNvPr id="152" name="Gerade Verbindung 85"/>
              <p:cNvCxnSpPr/>
              <p:nvPr/>
            </p:nvCxnSpPr>
            <p:spPr bwMode="auto">
              <a:xfrm>
                <a:off x="922513" y="4845255"/>
                <a:ext cx="256194" cy="1567"/>
              </a:xfrm>
              <a:prstGeom prst="line">
                <a:avLst/>
              </a:prstGeom>
              <a:noFill/>
              <a:ln w="2540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3" name="Gerade Verbindung 94"/>
              <p:cNvCxnSpPr/>
              <p:nvPr/>
            </p:nvCxnSpPr>
            <p:spPr bwMode="auto">
              <a:xfrm>
                <a:off x="983982" y="4888252"/>
                <a:ext cx="128099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4" name="Gerade Verbindung 95"/>
              <p:cNvCxnSpPr/>
              <p:nvPr/>
            </p:nvCxnSpPr>
            <p:spPr bwMode="auto">
              <a:xfrm>
                <a:off x="1030735" y="4927638"/>
                <a:ext cx="39746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5" name="Gerade Verbindung 96"/>
              <p:cNvCxnSpPr/>
              <p:nvPr/>
            </p:nvCxnSpPr>
            <p:spPr bwMode="auto">
              <a:xfrm flipV="1">
                <a:off x="1048031" y="4774400"/>
                <a:ext cx="0" cy="70855"/>
              </a:xfrm>
              <a:prstGeom prst="line">
                <a:avLst/>
              </a:prstGeom>
              <a:noFill/>
              <a:ln w="1270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140908798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Current Measurement for slow Extraction</a:t>
            </a: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396875" y="731146"/>
            <a:ext cx="8702675" cy="76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Slow extraction from synchrotron: lower current compared to LINAC,</a:t>
            </a:r>
          </a:p>
          <a:p>
            <a:pPr algn="l">
              <a:lnSpc>
                <a:spcPct val="6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 higher energies and larger range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&gt;&gt; 1 cm.</a:t>
            </a:r>
          </a:p>
        </p:txBody>
      </p:sp>
      <p:sp>
        <p:nvSpPr>
          <p:cNvPr id="34822" name="Rectangle 9"/>
          <p:cNvSpPr>
            <a:spLocks noChangeArrowheads="1"/>
          </p:cNvSpPr>
          <p:nvPr/>
        </p:nvSpPr>
        <p:spPr bwMode="auto">
          <a:xfrm>
            <a:off x="341313" y="1493760"/>
            <a:ext cx="4572000" cy="2826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altLang="de-DE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 counting: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max: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≃ 10</a:t>
            </a:r>
            <a:r>
              <a:rPr lang="en-US" altLang="de-DE" sz="22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1/s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loss in gas (IC):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min: </a:t>
            </a:r>
            <a:r>
              <a:rPr lang="en-US" altLang="de-DE" b="1" i="1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200" b="1" i="1" baseline="-25000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 </a:t>
            </a:r>
            <a:r>
              <a:rPr lang="en-US" altLang="de-DE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</a:t>
            </a:r>
            <a:endParaRPr lang="en-US" altLang="de-DE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max: </a:t>
            </a:r>
            <a:r>
              <a:rPr lang="en-US" altLang="de-DE" b="1" i="1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200" b="1" i="1" baseline="-25000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</a:t>
            </a:r>
            <a:r>
              <a:rPr lang="en-US" altLang="de-DE" sz="2200" b="1" i="1" baseline="-250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 </a:t>
            </a:r>
            <a:r>
              <a:rPr lang="en-US" altLang="de-DE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μA</a:t>
            </a:r>
            <a:endParaRPr lang="en-US" altLang="de-DE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Sec. e− emission: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min: </a:t>
            </a:r>
            <a:r>
              <a:rPr lang="en-US" altLang="de-DE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200" b="1" i="1" baseline="-25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</a:t>
            </a:r>
            <a:r>
              <a:rPr lang="en-US" alt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 </a:t>
            </a:r>
            <a:r>
              <a:rPr lang="en-US" altLang="de-DE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</a:t>
            </a:r>
            <a:endParaRPr lang="en-US" altLang="de-DE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b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Max. synch. filling: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Space Charge Limit (SCL).</a:t>
            </a:r>
          </a:p>
        </p:txBody>
      </p:sp>
      <p:sp>
        <p:nvSpPr>
          <p:cNvPr id="34823" name="Rectangle 10"/>
          <p:cNvSpPr>
            <a:spLocks noChangeArrowheads="1"/>
          </p:cNvSpPr>
          <p:nvPr/>
        </p:nvSpPr>
        <p:spPr bwMode="auto">
          <a:xfrm>
            <a:off x="3195638" y="1650308"/>
            <a:ext cx="58816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i="1">
                <a:latin typeface="Calibri" panose="020F0502020204030204" pitchFamily="34" charset="0"/>
                <a:cs typeface="Calibri" panose="020F0502020204030204" pitchFamily="34" charset="0"/>
              </a:rPr>
              <a:t>Particle detector technologies for ions of 1 GeV/u, A = 1 cm</a:t>
            </a:r>
            <a:r>
              <a:rPr lang="en-US" altLang="de-DE" sz="2200" i="1" baseline="3000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i="1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pic>
        <p:nvPicPr>
          <p:cNvPr id="34824" name="Picture 11"/>
          <p:cNvPicPr>
            <a:picLocks noChangeAspect="1" noChangeArrowheads="1"/>
          </p:cNvPicPr>
          <p:nvPr/>
        </p:nvPicPr>
        <p:blipFill>
          <a:blip r:embed="rId3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563" y="1980508"/>
            <a:ext cx="5341937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5" name="Text Box 12"/>
          <p:cNvSpPr txBox="1">
            <a:spLocks noChangeArrowheads="1"/>
          </p:cNvSpPr>
          <p:nvPr/>
        </p:nvSpPr>
        <p:spPr bwMode="auto">
          <a:xfrm>
            <a:off x="4556125" y="5593658"/>
            <a:ext cx="3532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/>
              <a:t>Particles per second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665770" y="4524297"/>
            <a:ext cx="3967488" cy="1632443"/>
            <a:chOff x="6004080" y="2553772"/>
            <a:chExt cx="4438541" cy="1826260"/>
          </a:xfrm>
        </p:grpSpPr>
        <p:grpSp>
          <p:nvGrpSpPr>
            <p:cNvPr id="11" name="Gruppieren 10"/>
            <p:cNvGrpSpPr/>
            <p:nvPr/>
          </p:nvGrpSpPr>
          <p:grpSpPr>
            <a:xfrm>
              <a:off x="6004080" y="2553772"/>
              <a:ext cx="1929344" cy="1826260"/>
              <a:chOff x="5899426" y="4498072"/>
              <a:chExt cx="1929344" cy="1826260"/>
            </a:xfrm>
          </p:grpSpPr>
          <p:cxnSp>
            <p:nvCxnSpPr>
              <p:cNvPr id="14" name="Gerade Verbindung 13"/>
              <p:cNvCxnSpPr/>
              <p:nvPr/>
            </p:nvCxnSpPr>
            <p:spPr bwMode="auto">
              <a:xfrm flipH="1">
                <a:off x="5899426" y="5221072"/>
                <a:ext cx="209308" cy="1048821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Gerade Verbindung 14"/>
              <p:cNvCxnSpPr/>
              <p:nvPr/>
            </p:nvCxnSpPr>
            <p:spPr bwMode="auto">
              <a:xfrm>
                <a:off x="7633035" y="5221072"/>
                <a:ext cx="117329" cy="110326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" name="Gerade Verbindung mit Pfeil 15"/>
              <p:cNvCxnSpPr/>
              <p:nvPr/>
            </p:nvCxnSpPr>
            <p:spPr bwMode="auto">
              <a:xfrm flipV="1">
                <a:off x="5899426" y="5745482"/>
                <a:ext cx="104653" cy="524411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" name="Textfeld 16"/>
              <p:cNvSpPr txBox="1"/>
              <p:nvPr/>
            </p:nvSpPr>
            <p:spPr>
              <a:xfrm>
                <a:off x="5951753" y="5967056"/>
                <a:ext cx="1058950" cy="344319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injection</a:t>
                </a: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6715112" y="5969671"/>
                <a:ext cx="1113658" cy="344319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extraction</a:t>
                </a:r>
              </a:p>
            </p:txBody>
          </p:sp>
          <p:sp>
            <p:nvSpPr>
              <p:cNvPr id="20" name="Abgerundetes Rechteck 19"/>
              <p:cNvSpPr/>
              <p:nvPr/>
            </p:nvSpPr>
            <p:spPr bwMode="auto">
              <a:xfrm>
                <a:off x="6108733" y="4498072"/>
                <a:ext cx="1524301" cy="1482397"/>
              </a:xfrm>
              <a:prstGeom prst="roundRect">
                <a:avLst>
                  <a:gd name="adj" fmla="val 38859"/>
                </a:avLst>
              </a:prstGeom>
              <a:noFill/>
              <a:ln w="412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2" name="Textfeld 21"/>
              <p:cNvSpPr txBox="1"/>
              <p:nvPr/>
            </p:nvSpPr>
            <p:spPr>
              <a:xfrm>
                <a:off x="6123974" y="5056390"/>
                <a:ext cx="1511266" cy="395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synchrotron</a:t>
                </a:r>
              </a:p>
            </p:txBody>
          </p:sp>
        </p:grpSp>
        <p:sp>
          <p:nvSpPr>
            <p:cNvPr id="12" name="Rechteck 11"/>
            <p:cNvSpPr/>
            <p:nvPr/>
          </p:nvSpPr>
          <p:spPr bwMode="auto">
            <a:xfrm>
              <a:off x="7737688" y="3828402"/>
              <a:ext cx="171129" cy="260124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8013736" y="3750096"/>
              <a:ext cx="2428885" cy="4303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900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Scint</a:t>
              </a:r>
              <a:r>
                <a:rPr lang="en-US" altLang="de-DE" sz="1900" b="1" dirty="0">
                  <a:latin typeface="Calibri" panose="020F0502020204030204" pitchFamily="34" charset="0"/>
                  <a:cs typeface="Calibri" panose="020F0502020204030204" pitchFamily="34" charset="0"/>
                </a:rPr>
                <a:t>., </a:t>
              </a:r>
              <a:r>
                <a:rPr lang="en-US" altLang="de-DE" sz="19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IC</a:t>
              </a:r>
              <a:r>
                <a:rPr lang="en-US" altLang="de-DE" sz="1900" b="1" dirty="0">
                  <a:solidFill>
                    <a:srgbClr val="00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sz="1900" b="1" dirty="0">
                  <a:latin typeface="Calibri" panose="020F0502020204030204" pitchFamily="34" charset="0"/>
                  <a:cs typeface="Calibri" panose="020F0502020204030204" pitchFamily="34" charset="0"/>
                </a:rPr>
                <a:t>&amp;</a:t>
              </a:r>
              <a:r>
                <a:rPr lang="en-US" altLang="de-DE" sz="1900" b="1" dirty="0">
                  <a:solidFill>
                    <a:srgbClr val="00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sz="19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381357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GSI Installation for SEM, IC and Scintillator</a:t>
            </a: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685" y="3077650"/>
            <a:ext cx="5488166" cy="2929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37" y="724796"/>
            <a:ext cx="3567776" cy="285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34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607" y="735813"/>
            <a:ext cx="3914775" cy="25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92" name="Oval 8"/>
          <p:cNvSpPr>
            <a:spLocks noChangeArrowheads="1"/>
          </p:cNvSpPr>
          <p:nvPr/>
        </p:nvSpPr>
        <p:spPr bwMode="auto">
          <a:xfrm>
            <a:off x="241169" y="2101734"/>
            <a:ext cx="1553378" cy="1053305"/>
          </a:xfrm>
          <a:prstGeom prst="ellips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3417" name="Oval 9"/>
          <p:cNvSpPr>
            <a:spLocks noChangeArrowheads="1"/>
          </p:cNvSpPr>
          <p:nvPr/>
        </p:nvSpPr>
        <p:spPr bwMode="auto">
          <a:xfrm>
            <a:off x="4841236" y="641959"/>
            <a:ext cx="1062678" cy="980401"/>
          </a:xfrm>
          <a:prstGeom prst="ellipse">
            <a:avLst/>
          </a:prstGeom>
          <a:noFill/>
          <a:ln w="31750" algn="ctr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3418" name="Text Box 10"/>
          <p:cNvSpPr txBox="1">
            <a:spLocks noChangeArrowheads="1"/>
          </p:cNvSpPr>
          <p:nvPr/>
        </p:nvSpPr>
        <p:spPr bwMode="auto">
          <a:xfrm>
            <a:off x="5903913" y="891197"/>
            <a:ext cx="26273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IC in </a:t>
            </a:r>
            <a:r>
              <a:rPr lang="en-US" altLang="de-DE" b="1" dirty="0" err="1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altLang="de-DE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-gas at 1 bar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148849" y="891197"/>
            <a:ext cx="21764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 in vacuum</a:t>
            </a:r>
          </a:p>
        </p:txBody>
      </p:sp>
      <p:sp>
        <p:nvSpPr>
          <p:cNvPr id="41996" name="Text Box 13"/>
          <p:cNvSpPr txBox="1">
            <a:spLocks noChangeArrowheads="1"/>
          </p:cNvSpPr>
          <p:nvPr/>
        </p:nvSpPr>
        <p:spPr bwMode="auto">
          <a:xfrm>
            <a:off x="4064000" y="3461359"/>
            <a:ext cx="21764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Feed-through with Ø 200 mm flange </a:t>
            </a:r>
          </a:p>
        </p:txBody>
      </p:sp>
      <p:pic>
        <p:nvPicPr>
          <p:cNvPr id="2" name="Picture 2" descr="H:\Korea 2015\Vorlagen\Bilder\durchfuehrung_mirror2.pn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01"/>
          <a:stretch/>
        </p:blipFill>
        <p:spPr bwMode="auto">
          <a:xfrm rot="3999426">
            <a:off x="1363567" y="3040311"/>
            <a:ext cx="1462283" cy="3369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803937" y="5591710"/>
            <a:ext cx="547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IC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2233613" y="5222378"/>
            <a:ext cx="1316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Scintillator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252396" y="3970678"/>
            <a:ext cx="819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</a:t>
            </a:r>
          </a:p>
        </p:txBody>
      </p:sp>
      <p:cxnSp>
        <p:nvCxnSpPr>
          <p:cNvPr id="5" name="Gerade Verbindung mit Pfeil 4"/>
          <p:cNvCxnSpPr/>
          <p:nvPr/>
        </p:nvCxnSpPr>
        <p:spPr bwMode="auto">
          <a:xfrm>
            <a:off x="558449" y="4138767"/>
            <a:ext cx="851338" cy="201308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feld 20"/>
          <p:cNvSpPr txBox="1"/>
          <p:nvPr/>
        </p:nvSpPr>
        <p:spPr>
          <a:xfrm>
            <a:off x="202813" y="3733377"/>
            <a:ext cx="749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</a:p>
        </p:txBody>
      </p:sp>
      <p:sp>
        <p:nvSpPr>
          <p:cNvPr id="24" name="Textfeld 23"/>
          <p:cNvSpPr txBox="1"/>
          <p:nvPr/>
        </p:nvSpPr>
        <p:spPr>
          <a:xfrm rot="20314265">
            <a:off x="1193194" y="4551577"/>
            <a:ext cx="1054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CC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gas filled </a:t>
            </a:r>
          </a:p>
        </p:txBody>
      </p:sp>
      <p:sp>
        <p:nvSpPr>
          <p:cNvPr id="25" name="Textfeld 24"/>
          <p:cNvSpPr txBox="1"/>
          <p:nvPr/>
        </p:nvSpPr>
        <p:spPr>
          <a:xfrm rot="20089196">
            <a:off x="2551909" y="4297017"/>
            <a:ext cx="822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PMT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6616755" y="5944505"/>
            <a:ext cx="2117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Forck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et al., DIPAC’97</a:t>
            </a:r>
          </a:p>
        </p:txBody>
      </p:sp>
    </p:spTree>
    <p:extLst>
      <p:ext uri="{BB962C8B-B14F-4D97-AF65-F5344CB8AC3E}">
        <p14:creationId xmlns:p14="http://schemas.microsoft.com/office/powerpoint/2010/main" val="223103246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2000" y="216000"/>
            <a:ext cx="83017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#12: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Beam diagnostics design for a proton facility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51256" y="836640"/>
            <a:ext cx="9255022" cy="2386876"/>
            <a:chOff x="14616" y="738692"/>
            <a:chExt cx="9255022" cy="2386876"/>
          </a:xfrm>
        </p:grpSpPr>
        <p:sp>
          <p:nvSpPr>
            <p:cNvPr id="36869" name="Rechteck 1"/>
            <p:cNvSpPr>
              <a:spLocks noChangeArrowheads="1"/>
            </p:cNvSpPr>
            <p:nvPr/>
          </p:nvSpPr>
          <p:spPr bwMode="auto">
            <a:xfrm>
              <a:off x="1238927" y="1457269"/>
              <a:ext cx="1584255" cy="543872"/>
            </a:xfrm>
            <a:prstGeom prst="rect">
              <a:avLst/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70" name="Textfeld 2"/>
            <p:cNvSpPr txBox="1">
              <a:spLocks noChangeArrowheads="1"/>
            </p:cNvSpPr>
            <p:nvPr/>
          </p:nvSpPr>
          <p:spPr bwMode="auto">
            <a:xfrm>
              <a:off x="1238927" y="1540065"/>
              <a:ext cx="1584255" cy="369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RFQ-LINAC</a:t>
              </a:r>
            </a:p>
          </p:txBody>
        </p:sp>
        <p:sp>
          <p:nvSpPr>
            <p:cNvPr id="36871" name="Rechteck 7"/>
            <p:cNvSpPr>
              <a:spLocks noChangeArrowheads="1"/>
            </p:cNvSpPr>
            <p:nvPr/>
          </p:nvSpPr>
          <p:spPr bwMode="auto">
            <a:xfrm>
              <a:off x="4119390" y="1468063"/>
              <a:ext cx="1584255" cy="543872"/>
            </a:xfrm>
            <a:prstGeom prst="rect">
              <a:avLst/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72" name="Textfeld 8"/>
            <p:cNvSpPr txBox="1">
              <a:spLocks noChangeArrowheads="1"/>
            </p:cNvSpPr>
            <p:nvPr/>
          </p:nvSpPr>
          <p:spPr bwMode="auto">
            <a:xfrm>
              <a:off x="4119390" y="1571247"/>
              <a:ext cx="1584255" cy="369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DTL-LINAC</a:t>
              </a:r>
            </a:p>
          </p:txBody>
        </p:sp>
        <p:cxnSp>
          <p:nvCxnSpPr>
            <p:cNvPr id="36873" name="Gerade Verbindung 15"/>
            <p:cNvCxnSpPr>
              <a:cxnSpLocks noChangeShapeType="1"/>
            </p:cNvCxnSpPr>
            <p:nvPr/>
          </p:nvCxnSpPr>
          <p:spPr bwMode="auto">
            <a:xfrm>
              <a:off x="518811" y="1756072"/>
              <a:ext cx="720116" cy="4490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74" name="Gerade Verbindung 16"/>
            <p:cNvCxnSpPr>
              <a:cxnSpLocks noChangeShapeType="1"/>
            </p:cNvCxnSpPr>
            <p:nvPr/>
          </p:nvCxnSpPr>
          <p:spPr bwMode="auto">
            <a:xfrm flipH="1" flipV="1">
              <a:off x="302776" y="1540065"/>
              <a:ext cx="216035" cy="220496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75" name="Gerade Verbindung 17"/>
            <p:cNvCxnSpPr>
              <a:cxnSpLocks noChangeShapeType="1"/>
            </p:cNvCxnSpPr>
            <p:nvPr/>
          </p:nvCxnSpPr>
          <p:spPr bwMode="auto">
            <a:xfrm flipV="1">
              <a:off x="302776" y="1252057"/>
              <a:ext cx="0" cy="288008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76" name="Abgerundetes Rechteck 19"/>
            <p:cNvSpPr>
              <a:spLocks noChangeArrowheads="1"/>
            </p:cNvSpPr>
            <p:nvPr/>
          </p:nvSpPr>
          <p:spPr bwMode="auto">
            <a:xfrm>
              <a:off x="158643" y="1108053"/>
              <a:ext cx="360168" cy="144004"/>
            </a:xfrm>
            <a:prstGeom prst="roundRect">
              <a:avLst>
                <a:gd name="adj" fmla="val 16667"/>
              </a:avLst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77" name="Textfeld 23"/>
            <p:cNvSpPr txBox="1">
              <a:spLocks noChangeArrowheads="1"/>
            </p:cNvSpPr>
            <p:nvPr/>
          </p:nvSpPr>
          <p:spPr bwMode="auto">
            <a:xfrm>
              <a:off x="14616" y="738692"/>
              <a:ext cx="33126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proton source on </a:t>
              </a:r>
              <a:r>
                <a:rPr lang="en-US" altLang="de-DE" b="1" i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 = </a:t>
              </a:r>
              <a:r>
                <a:rPr lang="en-US" altLang="de-DE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100 kV</a:t>
              </a:r>
            </a:p>
          </p:txBody>
        </p:sp>
        <p:sp>
          <p:nvSpPr>
            <p:cNvPr id="36878" name="Textfeld 20"/>
            <p:cNvSpPr txBox="1">
              <a:spLocks noChangeArrowheads="1"/>
            </p:cNvSpPr>
            <p:nvPr/>
          </p:nvSpPr>
          <p:spPr bwMode="auto">
            <a:xfrm>
              <a:off x="549479" y="1035276"/>
              <a:ext cx="26543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altLang="de-DE" b="1" i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max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=50mA, </a:t>
              </a:r>
              <a:r>
                <a:rPr lang="en-US" altLang="de-DE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altLang="de-DE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min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=0.1µA</a:t>
              </a:r>
            </a:p>
          </p:txBody>
        </p:sp>
        <p:sp>
          <p:nvSpPr>
            <p:cNvPr id="36879" name="Textfeld 25"/>
            <p:cNvSpPr txBox="1">
              <a:spLocks noChangeArrowheads="1"/>
            </p:cNvSpPr>
            <p:nvPr/>
          </p:nvSpPr>
          <p:spPr bwMode="auto">
            <a:xfrm>
              <a:off x="60773" y="1971406"/>
              <a:ext cx="2638967" cy="1154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en-US" altLang="de-DE" sz="1600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pulse</a:t>
              </a:r>
              <a:r>
                <a:rPr lang="en-US" altLang="de-DE" sz="16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1ms, repetitions 1s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transverse size: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 = 5 mm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bunch length: 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bunch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= 10</a:t>
              </a:r>
              <a:r>
                <a:rPr lang="en-US" altLang="de-DE" sz="1600" baseline="30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0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of </a:t>
              </a:r>
              <a:r>
                <a:rPr lang="en-US" altLang="de-DE" sz="16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rf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cxnSp>
          <p:nvCxnSpPr>
            <p:cNvPr id="36880" name="Gerade Verbindung 26"/>
            <p:cNvCxnSpPr>
              <a:cxnSpLocks noChangeShapeType="1"/>
              <a:stCxn id="36869" idx="3"/>
              <a:endCxn id="36871" idx="1"/>
            </p:cNvCxnSpPr>
            <p:nvPr/>
          </p:nvCxnSpPr>
          <p:spPr bwMode="auto">
            <a:xfrm>
              <a:off x="2823182" y="1729206"/>
              <a:ext cx="1296209" cy="10794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81" name="Textfeld 35"/>
            <p:cNvSpPr txBox="1">
              <a:spLocks noChangeArrowheads="1"/>
            </p:cNvSpPr>
            <p:nvPr/>
          </p:nvSpPr>
          <p:spPr bwMode="auto">
            <a:xfrm>
              <a:off x="2829443" y="1242024"/>
              <a:ext cx="165507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kin</a:t>
              </a:r>
              <a:r>
                <a:rPr lang="en-US" altLang="de-DE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</a:t>
              </a:r>
              <a:r>
                <a:rPr lang="en-US" altLang="de-DE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 MeV</a:t>
              </a:r>
            </a:p>
          </p:txBody>
        </p:sp>
        <p:cxnSp>
          <p:nvCxnSpPr>
            <p:cNvPr id="36882" name="Gerade Verbindung 36"/>
            <p:cNvCxnSpPr>
              <a:cxnSpLocks noChangeShapeType="1"/>
            </p:cNvCxnSpPr>
            <p:nvPr/>
          </p:nvCxnSpPr>
          <p:spPr bwMode="auto">
            <a:xfrm>
              <a:off x="5731786" y="1760561"/>
              <a:ext cx="1296209" cy="10794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83" name="Gerade Verbindung 37"/>
            <p:cNvCxnSpPr>
              <a:cxnSpLocks noChangeShapeType="1"/>
              <a:endCxn id="36884" idx="2"/>
            </p:cNvCxnSpPr>
            <p:nvPr/>
          </p:nvCxnSpPr>
          <p:spPr bwMode="auto">
            <a:xfrm flipV="1">
              <a:off x="7027994" y="1330351"/>
              <a:ext cx="661388" cy="441005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84" name="Abgerundetes Rechteck 217091"/>
            <p:cNvSpPr>
              <a:spLocks noChangeArrowheads="1"/>
            </p:cNvSpPr>
            <p:nvPr/>
          </p:nvSpPr>
          <p:spPr bwMode="auto">
            <a:xfrm rot="3032341">
              <a:off x="7565588" y="1214874"/>
              <a:ext cx="356616" cy="141216"/>
            </a:xfrm>
            <a:prstGeom prst="roundRect">
              <a:avLst>
                <a:gd name="adj" fmla="val 16667"/>
              </a:avLst>
            </a:prstGeom>
            <a:solidFill>
              <a:srgbClr val="0000FF">
                <a:alpha val="34117"/>
              </a:srgbClr>
            </a:solidFill>
            <a:ln w="31750" algn="ctr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85" name="Textfeld 45"/>
            <p:cNvSpPr txBox="1">
              <a:spLocks noChangeArrowheads="1"/>
            </p:cNvSpPr>
            <p:nvPr/>
          </p:nvSpPr>
          <p:spPr bwMode="auto">
            <a:xfrm>
              <a:off x="7360046" y="738693"/>
              <a:ext cx="1584255" cy="369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experiment</a:t>
              </a:r>
            </a:p>
          </p:txBody>
        </p:sp>
        <p:sp>
          <p:nvSpPr>
            <p:cNvPr id="36886" name="Textfeld 46"/>
            <p:cNvSpPr txBox="1">
              <a:spLocks noChangeArrowheads="1"/>
            </p:cNvSpPr>
            <p:nvPr/>
          </p:nvSpPr>
          <p:spPr bwMode="auto">
            <a:xfrm>
              <a:off x="5199643" y="1035991"/>
              <a:ext cx="18283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kin</a:t>
              </a:r>
              <a:r>
                <a:rPr lang="en-US" altLang="de-DE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</a:t>
              </a:r>
              <a:r>
                <a:rPr lang="en-US" altLang="de-DE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100 MeV</a:t>
              </a:r>
            </a:p>
          </p:txBody>
        </p:sp>
        <p:cxnSp>
          <p:nvCxnSpPr>
            <p:cNvPr id="36887" name="Gerade Verbindung 47"/>
            <p:cNvCxnSpPr>
              <a:cxnSpLocks noChangeShapeType="1"/>
            </p:cNvCxnSpPr>
            <p:nvPr/>
          </p:nvCxnSpPr>
          <p:spPr bwMode="auto">
            <a:xfrm>
              <a:off x="7027994" y="1771356"/>
              <a:ext cx="715901" cy="761254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" name="Textfeld 46"/>
            <p:cNvSpPr txBox="1">
              <a:spLocks noChangeArrowheads="1"/>
            </p:cNvSpPr>
            <p:nvPr/>
          </p:nvSpPr>
          <p:spPr bwMode="auto">
            <a:xfrm>
              <a:off x="2771750" y="1848882"/>
              <a:ext cx="205066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altLang="de-DE" sz="1600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acc</a:t>
              </a:r>
              <a:r>
                <a:rPr lang="en-US" altLang="de-DE" sz="16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300 MHz</a:t>
              </a:r>
            </a:p>
          </p:txBody>
        </p:sp>
        <p:sp>
          <p:nvSpPr>
            <p:cNvPr id="42" name="Textfeld 25"/>
            <p:cNvSpPr txBox="1">
              <a:spLocks noChangeArrowheads="1"/>
            </p:cNvSpPr>
            <p:nvPr/>
          </p:nvSpPr>
          <p:spPr bwMode="auto">
            <a:xfrm>
              <a:off x="7408496" y="1379478"/>
              <a:ext cx="1861142" cy="882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transverse: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=2mm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bunch length: 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bunch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= 10</a:t>
              </a:r>
              <a:r>
                <a:rPr lang="en-US" altLang="de-DE" sz="1600" baseline="30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0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of </a:t>
              </a:r>
              <a:r>
                <a:rPr lang="en-US" altLang="de-DE" sz="16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rf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305737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Ionization Chamber (IC): Electron Ion Pairs</a:t>
            </a:r>
          </a:p>
        </p:txBody>
      </p:sp>
      <p:sp>
        <p:nvSpPr>
          <p:cNvPr id="39942" name="Rectangle 4"/>
          <p:cNvSpPr>
            <a:spLocks noChangeArrowheads="1"/>
          </p:cNvSpPr>
          <p:nvPr/>
        </p:nvSpPr>
        <p:spPr bwMode="auto">
          <a:xfrm>
            <a:off x="192088" y="726192"/>
            <a:ext cx="89519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loss of charged particles in gases </a:t>
            </a:r>
            <a:r>
              <a:rPr lang="en-US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electron-ion pairs </a:t>
            </a:r>
            <a:r>
              <a:rPr lang="en-US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low current meas.</a:t>
            </a:r>
          </a:p>
        </p:txBody>
      </p:sp>
      <p:sp>
        <p:nvSpPr>
          <p:cNvPr id="277514" name="Text Box 10"/>
          <p:cNvSpPr txBox="1">
            <a:spLocks noChangeArrowheads="1"/>
          </p:cNvSpPr>
          <p:nvPr/>
        </p:nvSpPr>
        <p:spPr bwMode="auto">
          <a:xfrm>
            <a:off x="5510213" y="1148467"/>
            <a:ext cx="29987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Example: GSI type:</a:t>
            </a:r>
          </a:p>
        </p:txBody>
      </p:sp>
      <p:sp>
        <p:nvSpPr>
          <p:cNvPr id="39948" name="Text Box 11"/>
          <p:cNvSpPr txBox="1">
            <a:spLocks noChangeArrowheads="1"/>
          </p:cNvSpPr>
          <p:nvPr/>
        </p:nvSpPr>
        <p:spPr bwMode="auto">
          <a:xfrm>
            <a:off x="0" y="4340930"/>
            <a:ext cx="3975586" cy="102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W-value </a:t>
            </a:r>
          </a:p>
          <a:p>
            <a:pPr algn="l">
              <a:spcBef>
                <a:spcPts val="40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is the average energy </a:t>
            </a:r>
          </a:p>
          <a:p>
            <a:pPr algn="l">
              <a:spcBef>
                <a:spcPts val="40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for one e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-ion pair: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1065213" y="1515180"/>
            <a:ext cx="2849311" cy="2601097"/>
            <a:chOff x="1065213" y="1779588"/>
            <a:chExt cx="3079750" cy="2811462"/>
          </a:xfrm>
        </p:grpSpPr>
        <p:pic>
          <p:nvPicPr>
            <p:cNvPr id="39939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213" y="1779588"/>
              <a:ext cx="3079750" cy="281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0" name="Gruppieren 29"/>
            <p:cNvGrpSpPr/>
            <p:nvPr/>
          </p:nvGrpSpPr>
          <p:grpSpPr>
            <a:xfrm>
              <a:off x="3663849" y="4313162"/>
              <a:ext cx="376141" cy="276550"/>
              <a:chOff x="3663849" y="4313162"/>
              <a:chExt cx="376141" cy="276550"/>
            </a:xfrm>
          </p:grpSpPr>
          <p:cxnSp>
            <p:nvCxnSpPr>
              <p:cNvPr id="3" name="Gerade Verbindung 2"/>
              <p:cNvCxnSpPr/>
              <p:nvPr/>
            </p:nvCxnSpPr>
            <p:spPr bwMode="auto">
              <a:xfrm>
                <a:off x="3663849" y="4470565"/>
                <a:ext cx="376141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" name="Gerade Verbindung 13"/>
              <p:cNvCxnSpPr/>
              <p:nvPr/>
            </p:nvCxnSpPr>
            <p:spPr bwMode="auto">
              <a:xfrm>
                <a:off x="3728253" y="4528472"/>
                <a:ext cx="247333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Gerade Verbindung 14"/>
              <p:cNvCxnSpPr/>
              <p:nvPr/>
            </p:nvCxnSpPr>
            <p:spPr bwMode="auto">
              <a:xfrm>
                <a:off x="3808165" y="4589712"/>
                <a:ext cx="106359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" name="Gerade Verbindung 21"/>
              <p:cNvCxnSpPr/>
              <p:nvPr/>
            </p:nvCxnSpPr>
            <p:spPr bwMode="auto">
              <a:xfrm>
                <a:off x="3851919" y="4313162"/>
                <a:ext cx="1" cy="157403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7" name="Gruppieren 26"/>
            <p:cNvGrpSpPr/>
            <p:nvPr/>
          </p:nvGrpSpPr>
          <p:grpSpPr>
            <a:xfrm>
              <a:off x="3336265" y="1976762"/>
              <a:ext cx="418086" cy="419112"/>
              <a:chOff x="3750889" y="2001776"/>
              <a:chExt cx="418086" cy="419112"/>
            </a:xfrm>
          </p:grpSpPr>
          <p:sp>
            <p:nvSpPr>
              <p:cNvPr id="19" name="Rechteck 18"/>
              <p:cNvSpPr/>
              <p:nvPr/>
            </p:nvSpPr>
            <p:spPr bwMode="auto">
              <a:xfrm>
                <a:off x="3844082" y="2001776"/>
                <a:ext cx="245317" cy="419112"/>
              </a:xfrm>
              <a:prstGeom prst="rect">
                <a:avLst/>
              </a:prstGeom>
              <a:solidFill>
                <a:schemeClr val="bg1"/>
              </a:soli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5" name="Gerade Verbindung 24"/>
              <p:cNvCxnSpPr/>
              <p:nvPr/>
            </p:nvCxnSpPr>
            <p:spPr bwMode="auto">
              <a:xfrm flipV="1">
                <a:off x="3923928" y="2024844"/>
                <a:ext cx="0" cy="36004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Gerade Verbindung 27"/>
              <p:cNvCxnSpPr/>
              <p:nvPr/>
            </p:nvCxnSpPr>
            <p:spPr bwMode="auto">
              <a:xfrm flipV="1">
                <a:off x="3992399" y="2132856"/>
                <a:ext cx="1" cy="144016"/>
              </a:xfrm>
              <a:prstGeom prst="line">
                <a:avLst/>
              </a:prstGeom>
              <a:solidFill>
                <a:schemeClr val="accent1"/>
              </a:solidFill>
              <a:ln w="444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" name="Gerade Verbindung 31"/>
              <p:cNvCxnSpPr/>
              <p:nvPr/>
            </p:nvCxnSpPr>
            <p:spPr bwMode="auto">
              <a:xfrm flipH="1">
                <a:off x="3995936" y="2214464"/>
                <a:ext cx="173039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Gerade Verbindung 37"/>
              <p:cNvCxnSpPr/>
              <p:nvPr/>
            </p:nvCxnSpPr>
            <p:spPr bwMode="auto">
              <a:xfrm flipH="1">
                <a:off x="3750889" y="2211128"/>
                <a:ext cx="173039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aphicFrame>
        <p:nvGraphicFramePr>
          <p:cNvPr id="39943" name="Object 5"/>
          <p:cNvGraphicFramePr>
            <a:graphicFrameLocks noChangeAspect="1"/>
          </p:cNvGraphicFramePr>
          <p:nvPr/>
        </p:nvGraphicFramePr>
        <p:xfrm>
          <a:off x="117475" y="1000830"/>
          <a:ext cx="3209925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43" name="Equation" r:id="rId5" imgW="1638000" imgH="457200" progId="Equation.3">
                  <p:embed/>
                </p:oleObj>
              </mc:Choice>
              <mc:Fallback>
                <p:oleObj name="Equation" r:id="rId5" imgW="1638000" imgH="457200" progId="Equation.3">
                  <p:embed/>
                  <p:pic>
                    <p:nvPicPr>
                      <p:cNvPr id="3994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1000830"/>
                        <a:ext cx="3209925" cy="89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Tabelle 32"/>
          <p:cNvGraphicFramePr>
            <a:graphicFrameLocks noGrp="1"/>
          </p:cNvGraphicFramePr>
          <p:nvPr/>
        </p:nvGraphicFramePr>
        <p:xfrm>
          <a:off x="2084592" y="4340930"/>
          <a:ext cx="2737549" cy="20421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33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17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20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8193">
                <a:tc>
                  <a:txBody>
                    <a:bodyPr/>
                    <a:lstStyle/>
                    <a:p>
                      <a:r>
                        <a:rPr lang="en-US" sz="1400" dirty="0"/>
                        <a:t>Gas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Ionization Pot.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W-value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400" dirty="0"/>
                        <a:t>He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24.5 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42.7 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400" dirty="0"/>
                        <a:t>N</a:t>
                      </a:r>
                      <a:r>
                        <a:rPr lang="en-US" sz="1400" baseline="-25000" dirty="0"/>
                        <a:t>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15.5 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36.4 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400" dirty="0"/>
                        <a:t>O</a:t>
                      </a:r>
                      <a:r>
                        <a:rPr lang="en-US" sz="1400" baseline="-25000" dirty="0"/>
                        <a:t>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12.5 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32.2 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400" dirty="0" err="1"/>
                        <a:t>Ar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15.7</a:t>
                      </a:r>
                      <a:r>
                        <a:rPr lang="en-US" sz="1400" baseline="0" dirty="0"/>
                        <a:t> eV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26.3 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400" dirty="0"/>
                        <a:t>CO</a:t>
                      </a:r>
                      <a:r>
                        <a:rPr lang="en-US" sz="1400" baseline="-25000" dirty="0"/>
                        <a:t>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13.7 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33.0 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4937678" y="4433555"/>
            <a:ext cx="4302576" cy="1184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GSI realization:</a:t>
            </a:r>
          </a:p>
          <a:p>
            <a:pPr marL="285750" indent="-28575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Energy calculation </a:t>
            </a:r>
            <a:r>
              <a:rPr lang="en-US" sz="1600" i="1" dirty="0" err="1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/dx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with SRIM or LISE</a:t>
            </a:r>
          </a:p>
          <a:p>
            <a:pPr marL="285750" indent="-28575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Current measurement via </a:t>
            </a:r>
          </a:p>
          <a:p>
            <a:pPr algn="l">
              <a:spcBef>
                <a:spcPts val="200"/>
              </a:spcBef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     current-to-frequency converter IFC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5098098" y="1515180"/>
            <a:ext cx="3532554" cy="2745418"/>
            <a:chOff x="5098098" y="1779588"/>
            <a:chExt cx="3532554" cy="2745418"/>
          </a:xfrm>
        </p:grpSpPr>
        <p:pic>
          <p:nvPicPr>
            <p:cNvPr id="26" name="Picture 24" descr="H:\EuCARD2 Slow Extraction\Vorlagen\Fotos\P1050600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24" t="13251" r="11887" b="3278"/>
            <a:stretch/>
          </p:blipFill>
          <p:spPr bwMode="auto">
            <a:xfrm rot="10800000">
              <a:off x="5098098" y="1806406"/>
              <a:ext cx="3410902" cy="26896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feld 28"/>
            <p:cNvSpPr txBox="1"/>
            <p:nvPr/>
          </p:nvSpPr>
          <p:spPr>
            <a:xfrm>
              <a:off x="6133465" y="1779588"/>
              <a:ext cx="2134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</a:rPr>
                <a:t>diameter  </a:t>
              </a:r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</a:t>
              </a:r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</a:rPr>
                <a:t>55 mm</a:t>
              </a: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7270675" y="2212037"/>
              <a:ext cx="1359977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/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</a:rPr>
                <a:t>Length </a:t>
              </a:r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</a:t>
              </a:r>
              <a:r>
                <a:rPr lang="en-US" b="1" i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x</a:t>
              </a:r>
              <a:endParaRPr lang="en-US" b="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200"/>
                </a:spcBef>
              </a:pPr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</a:rPr>
                <a:t>2x 3.2 mm</a:t>
              </a:r>
            </a:p>
            <a:p>
              <a:pPr algn="l">
                <a:spcBef>
                  <a:spcPts val="200"/>
                </a:spcBef>
              </a:pPr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</a:rPr>
                <a:t>Voltage:</a:t>
              </a:r>
            </a:p>
            <a:p>
              <a:pPr algn="l">
                <a:spcBef>
                  <a:spcPts val="200"/>
                </a:spcBef>
              </a:pPr>
              <a:r>
                <a:rPr lang="en-US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U</a:t>
              </a:r>
              <a:r>
                <a:rPr lang="en-US" b="1" i="1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HV</a:t>
              </a:r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</a:rPr>
                <a:t> = 1 kV</a:t>
              </a: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5809196" y="4155674"/>
              <a:ext cx="2796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</a:rPr>
                <a:t>Gas: 80% </a:t>
              </a:r>
              <a:r>
                <a:rPr lang="en-US" b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Ar</a:t>
              </a:r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</a:rPr>
                <a:t> + 20% CO</a:t>
              </a:r>
              <a:r>
                <a:rPr lang="en-US" b="1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7723632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86142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#4: Slow Extraction Current Measurement 1/2</a:t>
            </a: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125413" y="1037107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227013" y="692620"/>
            <a:ext cx="8678862" cy="160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Assume a beam of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1.25·10</a:t>
            </a:r>
            <a:r>
              <a:rPr lang="en-US" altLang="de-DE" sz="24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protons extracted from a synchrotron within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 s</a:t>
            </a:r>
          </a:p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current should be measured by an ionization chamber of 0.5cm length filled with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average energy to create a ion-electron pair is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26.3 eV</a:t>
            </a:r>
          </a:p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energy loss is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/dx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2.58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/cm</a:t>
            </a:r>
            <a:endParaRPr lang="en-US" altLang="de-DE" b="1" u="sng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0279" name="Text Box 7"/>
          <p:cNvSpPr txBox="1">
            <a:spLocks noChangeArrowheads="1"/>
          </p:cNvSpPr>
          <p:nvPr/>
        </p:nvSpPr>
        <p:spPr bwMode="auto">
          <a:xfrm>
            <a:off x="150813" y="2258962"/>
            <a:ext cx="89931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ion-electron pairs per proton and the secondary current within the IC!</a:t>
            </a:r>
          </a:p>
        </p:txBody>
      </p:sp>
      <p:sp>
        <p:nvSpPr>
          <p:cNvPr id="310281" name="Text Box 9"/>
          <p:cNvSpPr txBox="1">
            <a:spLocks noChangeArrowheads="1"/>
          </p:cNvSpPr>
          <p:nvPr/>
        </p:nvSpPr>
        <p:spPr bwMode="auto">
          <a:xfrm>
            <a:off x="213737" y="4203232"/>
            <a:ext cx="8678863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energy loss (described by Bethe-Bloch equation ) scales with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/dx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 Z</a:t>
            </a:r>
            <a:r>
              <a:rPr lang="en-US" alt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p</a:t>
            </a:r>
            <a:r>
              <a:rPr lang="en-US" altLang="de-DE" sz="2400" b="1" i="1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2</a:t>
            </a:r>
          </a:p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Assume a beam of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400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1.8·10</a:t>
            </a:r>
            <a:r>
              <a:rPr lang="en-US" altLang="de-DE" sz="24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Uranium with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altLang="de-DE" sz="24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=92 extracted within 1 s</a:t>
            </a:r>
          </a:p>
        </p:txBody>
      </p:sp>
      <p:sp>
        <p:nvSpPr>
          <p:cNvPr id="310282" name="Text Box 10"/>
          <p:cNvSpPr txBox="1">
            <a:spLocks noChangeArrowheads="1"/>
          </p:cNvSpPr>
          <p:nvPr/>
        </p:nvSpPr>
        <p:spPr bwMode="auto">
          <a:xfrm>
            <a:off x="236980" y="4992998"/>
            <a:ext cx="89931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ion-electron pair per proton  and the secondary current within the IC!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7"/>
              <p:cNvSpPr txBox="1">
                <a:spLocks noChangeArrowheads="1"/>
              </p:cNvSpPr>
              <p:nvPr/>
            </p:nvSpPr>
            <p:spPr bwMode="auto">
              <a:xfrm>
                <a:off x="141860" y="5407751"/>
                <a:ext cx="9398830" cy="8117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energy loss per Uranium is </a:t>
                </a:r>
                <a14:m>
                  <m:oMath xmlns:m="http://schemas.openxmlformats.org/officeDocument/2006/math">
                    <m:r>
                      <a:rPr lang="en-US" altLang="de-DE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𝑈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de-DE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92</m:t>
                            </m:r>
                          </m:e>
                        </m:d>
                      </m:e>
                      <m:sup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altLang="de-DE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∙∆</m:t>
                    </m:r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𝑝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=8464 ∙∆</m:t>
                    </m:r>
                    <m:sSub>
                      <m:sSub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𝑝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=10.9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MeV</m:t>
                    </m:r>
                  </m:oMath>
                </a14:m>
                <a:endParaRPr lang="en-US" altLang="de-DE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/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same calculation as above leads to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</a:rPr>
                      <m:t>=1.2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</a:rPr>
                      <m:t>m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A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i.e. saturation of the IC and a SEM is better!</a:t>
                </a:r>
              </a:p>
            </p:txBody>
          </p:sp>
        </mc:Choice>
        <mc:Fallback xmlns="">
          <p:sp>
            <p:nvSpPr>
              <p:cNvPr id="9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1860" y="5407751"/>
                <a:ext cx="9398830" cy="811761"/>
              </a:xfrm>
              <a:prstGeom prst="rect">
                <a:avLst/>
              </a:prstGeom>
              <a:blipFill>
                <a:blip r:embed="rId3"/>
                <a:stretch>
                  <a:fillRect l="-519" t="-2256" b="-112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7"/>
              <p:cNvSpPr txBox="1">
                <a:spLocks noChangeArrowheads="1"/>
              </p:cNvSpPr>
              <p:nvPr/>
            </p:nvSpPr>
            <p:spPr bwMode="auto">
              <a:xfrm>
                <a:off x="222824" y="2564880"/>
                <a:ext cx="8632252" cy="16541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dirty="0">
                    <a:solidFill>
                      <a:srgbClr val="C00000"/>
                    </a:solidFill>
                  </a:rPr>
                  <a:t>The energy loss </a:t>
                </a:r>
                <a:r>
                  <a:rPr lang="en-US" altLang="de-DE" dirty="0" err="1">
                    <a:solidFill>
                      <a:srgbClr val="C00000"/>
                    </a:solidFill>
                  </a:rPr>
                  <a:t>dE</a:t>
                </a:r>
                <a:r>
                  <a:rPr lang="en-US" altLang="de-DE" dirty="0">
                    <a:solidFill>
                      <a:srgbClr val="C00000"/>
                    </a:solidFill>
                  </a:rPr>
                  <a:t>/dx of a proton is </a:t>
                </a:r>
                <a14:m>
                  <m:oMath xmlns:m="http://schemas.openxmlformats.org/officeDocument/2006/math">
                    <m:r>
                      <a:rPr lang="en-US" altLang="de-DE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𝑝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𝑑𝐸</m:t>
                        </m:r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𝑑𝑥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∙∆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=1290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eV</m:t>
                    </m:r>
                  </m:oMath>
                </a14:m>
                <a:endParaRPr lang="en-US" altLang="de-DE" dirty="0">
                  <a:solidFill>
                    <a:srgbClr val="C00000"/>
                  </a:solidFill>
                </a:endParaRPr>
              </a:p>
              <a:p>
                <a:pPr algn="l">
                  <a:spcBef>
                    <a:spcPts val="200"/>
                  </a:spcBef>
                </a:pPr>
                <a:r>
                  <a:rPr lang="en-US" altLang="de-DE" dirty="0">
                    <a:solidFill>
                      <a:srgbClr val="C00000"/>
                    </a:solidFill>
                  </a:rPr>
                  <a:t>With the average energy for one ion electron pair W, the number of pair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𝑊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</a:rPr>
                      <m:t>=49  </m:t>
                    </m:r>
                  </m:oMath>
                </a14:m>
                <a:endParaRPr lang="en-US" altLang="de-DE" dirty="0">
                  <a:solidFill>
                    <a:srgbClr val="C00000"/>
                  </a:solidFill>
                </a:endParaRPr>
              </a:p>
              <a:p>
                <a:pPr algn="l">
                  <a:spcBef>
                    <a:spcPts val="200"/>
                  </a:spcBef>
                </a:pPr>
                <a:r>
                  <a:rPr lang="en-US" altLang="de-DE" dirty="0">
                    <a:solidFill>
                      <a:srgbClr val="C00000"/>
                    </a:solidFill>
                  </a:rPr>
                  <a:t>For the extraction ions N</a:t>
                </a:r>
                <a:r>
                  <a:rPr lang="en-US" altLang="de-DE" baseline="-25000" dirty="0">
                    <a:solidFill>
                      <a:srgbClr val="C00000"/>
                    </a:solidFill>
                  </a:rPr>
                  <a:t>i </a:t>
                </a:r>
                <a:r>
                  <a:rPr lang="en-US" altLang="de-DE" dirty="0">
                    <a:solidFill>
                      <a:srgbClr val="C00000"/>
                    </a:solidFill>
                  </a:rPr>
                  <a:t>per second the amount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𝑡𝑜𝑡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𝑁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𝑝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/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𝑡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=6.1∙</m:t>
                    </m:r>
                    <m:sSup>
                      <m:sSup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13</m:t>
                        </m:r>
                      </m:sup>
                    </m:sSup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altLang="de-DE" dirty="0">
                    <a:solidFill>
                      <a:srgbClr val="C00000"/>
                    </a:solidFill>
                  </a:rPr>
                  <a:t> </a:t>
                </a:r>
              </a:p>
              <a:p>
                <a:pPr algn="l">
                  <a:spcBef>
                    <a:spcPts val="200"/>
                  </a:spcBef>
                </a:pPr>
                <a:r>
                  <a:rPr lang="en-US" altLang="de-DE" dirty="0">
                    <a:solidFill>
                      <a:srgbClr val="C00000"/>
                    </a:solidFill>
                  </a:rPr>
                  <a:t>or a current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</a:rPr>
                      <m:t>𝑒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𝑁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𝑡𝑜𝑡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=9.8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μA</m:t>
                    </m:r>
                  </m:oMath>
                </a14:m>
                <a:r>
                  <a:rPr lang="en-US" altLang="de-DE" dirty="0">
                    <a:solidFill>
                      <a:srgbClr val="C00000"/>
                    </a:solidFill>
                  </a:rPr>
                  <a:t> .</a:t>
                </a:r>
              </a:p>
            </p:txBody>
          </p:sp>
        </mc:Choice>
        <mc:Fallback xmlns="">
          <p:sp>
            <p:nvSpPr>
              <p:cNvPr id="10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2824" y="2564880"/>
                <a:ext cx="8632252" cy="1654107"/>
              </a:xfrm>
              <a:prstGeom prst="rect">
                <a:avLst/>
              </a:prstGeom>
              <a:blipFill>
                <a:blip r:embed="rId4"/>
                <a:stretch>
                  <a:fillRect l="-636" b="-516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79" grpId="0"/>
      <p:bldP spid="310281" grpId="0"/>
      <p:bldP spid="310282" grpId="0"/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Current Measurement for slow Extraction</a:t>
            </a: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396875" y="731146"/>
            <a:ext cx="8702675" cy="76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Slow extraction from synchrotron: lower current compared to LINAC,</a:t>
            </a:r>
          </a:p>
          <a:p>
            <a:pPr algn="l">
              <a:lnSpc>
                <a:spcPct val="6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 higher energies and larger range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&gt;&gt; 1 cm.</a:t>
            </a:r>
          </a:p>
        </p:txBody>
      </p:sp>
      <p:sp>
        <p:nvSpPr>
          <p:cNvPr id="34822" name="Rectangle 9"/>
          <p:cNvSpPr>
            <a:spLocks noChangeArrowheads="1"/>
          </p:cNvSpPr>
          <p:nvPr/>
        </p:nvSpPr>
        <p:spPr bwMode="auto">
          <a:xfrm>
            <a:off x="341313" y="1493760"/>
            <a:ext cx="4572000" cy="2826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altLang="de-DE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 counting: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max: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≃ 10</a:t>
            </a:r>
            <a:r>
              <a:rPr lang="en-US" altLang="de-DE" sz="22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1/s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loss in gas (IC):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min: </a:t>
            </a:r>
            <a:r>
              <a:rPr lang="en-US" altLang="de-DE" b="1" i="1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200" b="1" i="1" baseline="-25000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 </a:t>
            </a:r>
            <a:r>
              <a:rPr lang="en-US" altLang="de-DE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</a:t>
            </a:r>
            <a:endParaRPr lang="en-US" altLang="de-DE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max: </a:t>
            </a:r>
            <a:r>
              <a:rPr lang="en-US" altLang="de-DE" b="1" i="1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200" b="1" i="1" baseline="-25000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</a:t>
            </a:r>
            <a:r>
              <a:rPr lang="en-US" altLang="de-DE" sz="2200" b="1" i="1" baseline="-250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 </a:t>
            </a:r>
            <a:r>
              <a:rPr lang="en-US" altLang="de-DE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μA</a:t>
            </a:r>
            <a:endParaRPr lang="en-US" altLang="de-DE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Sec. e− emission: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min: </a:t>
            </a:r>
            <a:r>
              <a:rPr lang="en-US" altLang="de-DE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200" b="1" i="1" baseline="-25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</a:t>
            </a:r>
            <a:r>
              <a:rPr lang="en-US" alt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 </a:t>
            </a:r>
            <a:r>
              <a:rPr lang="en-US" altLang="de-DE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</a:t>
            </a:r>
            <a:endParaRPr lang="en-US" altLang="de-DE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b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Max. synch. filling: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Space Charge Limit (SCL).</a:t>
            </a:r>
          </a:p>
        </p:txBody>
      </p:sp>
      <p:sp>
        <p:nvSpPr>
          <p:cNvPr id="34823" name="Rectangle 10"/>
          <p:cNvSpPr>
            <a:spLocks noChangeArrowheads="1"/>
          </p:cNvSpPr>
          <p:nvPr/>
        </p:nvSpPr>
        <p:spPr bwMode="auto">
          <a:xfrm>
            <a:off x="3195638" y="1650308"/>
            <a:ext cx="58816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i="1">
                <a:latin typeface="Calibri" panose="020F0502020204030204" pitchFamily="34" charset="0"/>
                <a:cs typeface="Calibri" panose="020F0502020204030204" pitchFamily="34" charset="0"/>
              </a:rPr>
              <a:t>Particle detector technologies for ions of 1 GeV/u, A = 1 cm</a:t>
            </a:r>
            <a:r>
              <a:rPr lang="en-US" altLang="de-DE" sz="2200" i="1" baseline="3000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i="1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pic>
        <p:nvPicPr>
          <p:cNvPr id="34824" name="Picture 11"/>
          <p:cNvPicPr>
            <a:picLocks noChangeAspect="1" noChangeArrowheads="1"/>
          </p:cNvPicPr>
          <p:nvPr/>
        </p:nvPicPr>
        <p:blipFill>
          <a:blip r:embed="rId3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563" y="1980508"/>
            <a:ext cx="5341937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5" name="Text Box 12"/>
          <p:cNvSpPr txBox="1">
            <a:spLocks noChangeArrowheads="1"/>
          </p:cNvSpPr>
          <p:nvPr/>
        </p:nvSpPr>
        <p:spPr bwMode="auto">
          <a:xfrm>
            <a:off x="4556125" y="5593658"/>
            <a:ext cx="3532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/>
              <a:t>Particles per second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665770" y="4524297"/>
            <a:ext cx="3967488" cy="1632443"/>
            <a:chOff x="6004080" y="2553772"/>
            <a:chExt cx="4438541" cy="1826260"/>
          </a:xfrm>
        </p:grpSpPr>
        <p:grpSp>
          <p:nvGrpSpPr>
            <p:cNvPr id="11" name="Gruppieren 10"/>
            <p:cNvGrpSpPr/>
            <p:nvPr/>
          </p:nvGrpSpPr>
          <p:grpSpPr>
            <a:xfrm>
              <a:off x="6004080" y="2553772"/>
              <a:ext cx="1929344" cy="1826260"/>
              <a:chOff x="5899426" y="4498072"/>
              <a:chExt cx="1929344" cy="1826260"/>
            </a:xfrm>
          </p:grpSpPr>
          <p:cxnSp>
            <p:nvCxnSpPr>
              <p:cNvPr id="14" name="Gerade Verbindung 13"/>
              <p:cNvCxnSpPr/>
              <p:nvPr/>
            </p:nvCxnSpPr>
            <p:spPr bwMode="auto">
              <a:xfrm flipH="1">
                <a:off x="5899426" y="5221072"/>
                <a:ext cx="209308" cy="1048821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Gerade Verbindung 14"/>
              <p:cNvCxnSpPr/>
              <p:nvPr/>
            </p:nvCxnSpPr>
            <p:spPr bwMode="auto">
              <a:xfrm>
                <a:off x="7633035" y="5221072"/>
                <a:ext cx="117329" cy="110326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" name="Gerade Verbindung mit Pfeil 15"/>
              <p:cNvCxnSpPr/>
              <p:nvPr/>
            </p:nvCxnSpPr>
            <p:spPr bwMode="auto">
              <a:xfrm flipV="1">
                <a:off x="5899426" y="5745482"/>
                <a:ext cx="104653" cy="524411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" name="Textfeld 16"/>
              <p:cNvSpPr txBox="1"/>
              <p:nvPr/>
            </p:nvSpPr>
            <p:spPr>
              <a:xfrm>
                <a:off x="5951753" y="5967056"/>
                <a:ext cx="1058950" cy="344319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injection</a:t>
                </a: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6715112" y="5969671"/>
                <a:ext cx="1113658" cy="344319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extraction</a:t>
                </a:r>
              </a:p>
            </p:txBody>
          </p:sp>
          <p:sp>
            <p:nvSpPr>
              <p:cNvPr id="20" name="Abgerundetes Rechteck 19"/>
              <p:cNvSpPr/>
              <p:nvPr/>
            </p:nvSpPr>
            <p:spPr bwMode="auto">
              <a:xfrm>
                <a:off x="6108733" y="4498072"/>
                <a:ext cx="1524301" cy="1482397"/>
              </a:xfrm>
              <a:prstGeom prst="roundRect">
                <a:avLst>
                  <a:gd name="adj" fmla="val 38859"/>
                </a:avLst>
              </a:prstGeom>
              <a:noFill/>
              <a:ln w="412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2" name="Textfeld 21"/>
              <p:cNvSpPr txBox="1"/>
              <p:nvPr/>
            </p:nvSpPr>
            <p:spPr>
              <a:xfrm>
                <a:off x="6123974" y="5056390"/>
                <a:ext cx="1511266" cy="395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synchrotron</a:t>
                </a:r>
              </a:p>
            </p:txBody>
          </p:sp>
        </p:grpSp>
        <p:sp>
          <p:nvSpPr>
            <p:cNvPr id="12" name="Rechteck 11"/>
            <p:cNvSpPr/>
            <p:nvPr/>
          </p:nvSpPr>
          <p:spPr bwMode="auto">
            <a:xfrm>
              <a:off x="7737688" y="3828402"/>
              <a:ext cx="171129" cy="260124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8013736" y="3750096"/>
              <a:ext cx="2428885" cy="4303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900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Scint</a:t>
              </a:r>
              <a:r>
                <a:rPr lang="en-US" altLang="de-DE" sz="1900" b="1" dirty="0">
                  <a:latin typeface="Calibri" panose="020F0502020204030204" pitchFamily="34" charset="0"/>
                  <a:cs typeface="Calibri" panose="020F0502020204030204" pitchFamily="34" charset="0"/>
                </a:rPr>
                <a:t>., </a:t>
              </a:r>
              <a:r>
                <a:rPr lang="en-US" altLang="de-DE" sz="19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IC</a:t>
              </a:r>
              <a:r>
                <a:rPr lang="en-US" altLang="de-DE" sz="1900" b="1" dirty="0">
                  <a:solidFill>
                    <a:srgbClr val="00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sz="1900" b="1" dirty="0">
                  <a:latin typeface="Calibri" panose="020F0502020204030204" pitchFamily="34" charset="0"/>
                  <a:cs typeface="Calibri" panose="020F0502020204030204" pitchFamily="34" charset="0"/>
                </a:rPr>
                <a:t>&amp;</a:t>
              </a:r>
              <a:r>
                <a:rPr lang="en-US" altLang="de-DE" sz="1900" b="1" dirty="0">
                  <a:solidFill>
                    <a:srgbClr val="00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sz="19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6908886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82600" y="2272508"/>
            <a:ext cx="2913063" cy="2475017"/>
            <a:chOff x="482600" y="2558946"/>
            <a:chExt cx="2913063" cy="2475017"/>
          </a:xfrm>
        </p:grpSpPr>
        <p:pic>
          <p:nvPicPr>
            <p:cNvPr id="40965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600" y="2598738"/>
              <a:ext cx="2913063" cy="2357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3" name="Gruppieren 12"/>
            <p:cNvGrpSpPr/>
            <p:nvPr/>
          </p:nvGrpSpPr>
          <p:grpSpPr>
            <a:xfrm>
              <a:off x="2483768" y="2558946"/>
              <a:ext cx="418086" cy="383108"/>
              <a:chOff x="3750889" y="2001776"/>
              <a:chExt cx="418086" cy="383108"/>
            </a:xfrm>
          </p:grpSpPr>
          <p:sp>
            <p:nvSpPr>
              <p:cNvPr id="14" name="Rechteck 13"/>
              <p:cNvSpPr/>
              <p:nvPr/>
            </p:nvSpPr>
            <p:spPr bwMode="auto">
              <a:xfrm>
                <a:off x="3892457" y="2001776"/>
                <a:ext cx="196942" cy="383108"/>
              </a:xfrm>
              <a:prstGeom prst="rect">
                <a:avLst/>
              </a:prstGeom>
              <a:solidFill>
                <a:schemeClr val="bg1"/>
              </a:soli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15" name="Gerade Verbindung 14"/>
              <p:cNvCxnSpPr/>
              <p:nvPr/>
            </p:nvCxnSpPr>
            <p:spPr bwMode="auto">
              <a:xfrm flipV="1">
                <a:off x="3923928" y="2024844"/>
                <a:ext cx="0" cy="36004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" name="Gerade Verbindung 15"/>
              <p:cNvCxnSpPr/>
              <p:nvPr/>
            </p:nvCxnSpPr>
            <p:spPr bwMode="auto">
              <a:xfrm flipV="1">
                <a:off x="3992399" y="2132856"/>
                <a:ext cx="1" cy="144016"/>
              </a:xfrm>
              <a:prstGeom prst="line">
                <a:avLst/>
              </a:prstGeom>
              <a:solidFill>
                <a:schemeClr val="accent1"/>
              </a:solidFill>
              <a:ln w="444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" name="Gerade Verbindung 16"/>
              <p:cNvCxnSpPr/>
              <p:nvPr/>
            </p:nvCxnSpPr>
            <p:spPr bwMode="auto">
              <a:xfrm flipH="1">
                <a:off x="3995936" y="2211332"/>
                <a:ext cx="173039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" name="Gerade Verbindung 17"/>
              <p:cNvCxnSpPr/>
              <p:nvPr/>
            </p:nvCxnSpPr>
            <p:spPr bwMode="auto">
              <a:xfrm flipH="1">
                <a:off x="3750889" y="2204864"/>
                <a:ext cx="173039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9" name="Gruppieren 18"/>
            <p:cNvGrpSpPr/>
            <p:nvPr/>
          </p:nvGrpSpPr>
          <p:grpSpPr>
            <a:xfrm>
              <a:off x="2922128" y="4757413"/>
              <a:ext cx="376141" cy="276550"/>
              <a:chOff x="3663849" y="4313162"/>
              <a:chExt cx="376141" cy="276550"/>
            </a:xfrm>
          </p:grpSpPr>
          <p:cxnSp>
            <p:nvCxnSpPr>
              <p:cNvPr id="20" name="Gerade Verbindung 19"/>
              <p:cNvCxnSpPr/>
              <p:nvPr/>
            </p:nvCxnSpPr>
            <p:spPr bwMode="auto">
              <a:xfrm>
                <a:off x="3663849" y="4470565"/>
                <a:ext cx="376141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Gerade Verbindung 20"/>
              <p:cNvCxnSpPr/>
              <p:nvPr/>
            </p:nvCxnSpPr>
            <p:spPr bwMode="auto">
              <a:xfrm>
                <a:off x="3728253" y="4528472"/>
                <a:ext cx="247333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" name="Gerade Verbindung 21"/>
              <p:cNvCxnSpPr/>
              <p:nvPr/>
            </p:nvCxnSpPr>
            <p:spPr bwMode="auto">
              <a:xfrm>
                <a:off x="3808165" y="4589712"/>
                <a:ext cx="106359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" name="Gerade Verbindung 22"/>
              <p:cNvCxnSpPr/>
              <p:nvPr/>
            </p:nvCxnSpPr>
            <p:spPr bwMode="auto">
              <a:xfrm>
                <a:off x="3851919" y="4313162"/>
                <a:ext cx="1" cy="157403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Secondary Electron Monitor (SEM): Electrons from Surface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266700" y="744485"/>
            <a:ext cx="8216288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higher intensities SEMs are used.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the energy loss, secondary e</a:t>
            </a:r>
            <a:r>
              <a:rPr lang="en-US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emitted from a metal surface.</a:t>
            </a:r>
          </a:p>
          <a:p>
            <a:pPr algn="l">
              <a:lnSpc>
                <a:spcPct val="60000"/>
              </a:lnSpc>
            </a:pP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amount of secondary e</a:t>
            </a:r>
            <a:r>
              <a:rPr lang="en-US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proportional to the energy loss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84138" y="6160611"/>
            <a:ext cx="7256462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Sometimes they are installed permanently in front of an experiment.</a:t>
            </a:r>
          </a:p>
        </p:txBody>
      </p:sp>
      <p:graphicFrame>
        <p:nvGraphicFramePr>
          <p:cNvPr id="40968" name="Object 8"/>
          <p:cNvGraphicFramePr>
            <a:graphicFrameLocks noChangeAspect="1"/>
          </p:cNvGraphicFramePr>
          <p:nvPr/>
        </p:nvGraphicFramePr>
        <p:xfrm>
          <a:off x="473075" y="1718575"/>
          <a:ext cx="2165350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67" name="Equation" r:id="rId5" imgW="1205977" imgH="393529" progId="Equation.3">
                  <p:embed/>
                </p:oleObj>
              </mc:Choice>
              <mc:Fallback>
                <p:oleObj name="Equation" r:id="rId5" imgW="1205977" imgH="393529" progId="Equation.3">
                  <p:embed/>
                  <p:pic>
                    <p:nvPicPr>
                      <p:cNvPr id="4096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075" y="1718575"/>
                        <a:ext cx="2165350" cy="706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80963" y="4967865"/>
            <a:ext cx="5788025" cy="91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It is a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surface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effect:</a:t>
            </a:r>
          </a:p>
          <a:p>
            <a:pPr algn="l">
              <a:lnSpc>
                <a:spcPct val="50000"/>
              </a:lnSpc>
              <a:buFont typeface="Symbol" pitchFamily="18" charset="2"/>
              <a:buChar char="®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Sensitive to cleaning procedure</a:t>
            </a:r>
          </a:p>
          <a:p>
            <a:pPr algn="l">
              <a:lnSpc>
                <a:spcPct val="50000"/>
              </a:lnSpc>
              <a:buFont typeface="Symbol" pitchFamily="18" charset="2"/>
              <a:buChar char="®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Possible surface modification by  radiation </a:t>
            </a:r>
          </a:p>
        </p:txBody>
      </p:sp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4207934" y="1667966"/>
            <a:ext cx="29987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Example: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GSI SEM type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275468" name="Text Box 12"/>
          <p:cNvSpPr txBox="1">
            <a:spLocks noChangeArrowheads="1"/>
          </p:cNvSpPr>
          <p:nvPr/>
        </p:nvSpPr>
        <p:spPr bwMode="auto">
          <a:xfrm>
            <a:off x="4432300" y="4358726"/>
            <a:ext cx="4919663" cy="137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 for Al</a:t>
            </a:r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good mechanical properties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lnSpc>
                <a:spcPct val="70000"/>
              </a:lnSpc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Disadvantage: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Surface effect!</a:t>
            </a:r>
          </a:p>
          <a:p>
            <a:pPr algn="l">
              <a:lnSpc>
                <a:spcPct val="7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e.g. decrease of yield 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due to radiation</a:t>
            </a:r>
          </a:p>
          <a:p>
            <a:pPr algn="l">
              <a:lnSpc>
                <a:spcPct val="7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calibration versus IC required to reach 5%.</a:t>
            </a:r>
          </a:p>
        </p:txBody>
      </p:sp>
      <p:graphicFrame>
        <p:nvGraphicFramePr>
          <p:cNvPr id="24" name="Tabelle 23"/>
          <p:cNvGraphicFramePr>
            <a:graphicFrameLocks noGrp="1"/>
          </p:cNvGraphicFramePr>
          <p:nvPr/>
        </p:nvGraphicFramePr>
        <p:xfrm>
          <a:off x="4308634" y="2007098"/>
          <a:ext cx="4559944" cy="2362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6895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04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93">
                <a:tc>
                  <a:txBody>
                    <a:bodyPr/>
                    <a:lstStyle/>
                    <a:p>
                      <a:r>
                        <a:rPr lang="en-US" sz="1700" b="0" dirty="0">
                          <a:solidFill>
                            <a:schemeClr val="tx1"/>
                          </a:solidFill>
                        </a:rPr>
                        <a:t>Material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dirty="0"/>
                        <a:t>Pure Al (99.5%)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700" dirty="0"/>
                        <a:t># electrodes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700" dirty="0"/>
                        <a:t>Active</a:t>
                      </a:r>
                      <a:r>
                        <a:rPr lang="en-US" sz="1700" baseline="0" dirty="0"/>
                        <a:t> surface</a:t>
                      </a:r>
                      <a:endParaRPr lang="en-US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/>
                        <a:t>80 x 80 mm </a:t>
                      </a:r>
                      <a:r>
                        <a:rPr lang="en-US" sz="1700" baseline="30000" dirty="0"/>
                        <a:t>2</a:t>
                      </a:r>
                      <a:endParaRPr lang="en-US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700" dirty="0"/>
                        <a:t>Distance</a:t>
                      </a:r>
                      <a:r>
                        <a:rPr lang="en-US" sz="1700" baseline="0" dirty="0"/>
                        <a:t> between electrodes</a:t>
                      </a:r>
                      <a:endParaRPr lang="en-US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/>
                        <a:t>5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700" dirty="0"/>
                        <a:t>Applied</a:t>
                      </a:r>
                      <a:r>
                        <a:rPr lang="en-US" sz="1700" baseline="0" dirty="0"/>
                        <a:t> </a:t>
                      </a:r>
                      <a:r>
                        <a:rPr lang="en-US" sz="1700" baseline="0" dirty="0" err="1"/>
                        <a:t>volatage</a:t>
                      </a:r>
                      <a:r>
                        <a:rPr lang="en-US" sz="1700" baseline="0" dirty="0"/>
                        <a:t> </a:t>
                      </a:r>
                      <a:endParaRPr lang="en-US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/>
                        <a:t>+ 100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93">
                <a:tc>
                  <a:txBody>
                    <a:bodyPr/>
                    <a:lstStyle/>
                    <a:p>
                      <a:r>
                        <a:rPr lang="en-US" sz="1700" dirty="0"/>
                        <a:t>CO</a:t>
                      </a:r>
                      <a:r>
                        <a:rPr lang="en-US" sz="1700" baseline="-25000" dirty="0"/>
                        <a:t>2</a:t>
                      </a:r>
                      <a:endParaRPr lang="en-US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/>
                        <a:t>13.7 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48150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86142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#3: Slow Extraction Current Measurement 2/2</a:t>
            </a: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125413" y="1191850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227013" y="847363"/>
            <a:ext cx="8678862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Assume a beam of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1.25·10</a:t>
            </a:r>
            <a:r>
              <a:rPr lang="en-US" altLang="de-DE" sz="24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protons extracted from a synchrotron within 1 s</a:t>
            </a:r>
          </a:p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current should be measured by an SEM</a:t>
            </a:r>
          </a:p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Aluminium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plates the secondary electron yield is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27.4 e</a:t>
            </a:r>
            <a:r>
              <a:rPr lang="en-US" altLang="de-DE" sz="2800" b="1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/(MeV/mg/cm</a:t>
            </a:r>
            <a:r>
              <a:rPr lang="en-US" altLang="de-DE" sz="24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energy loss (frequently used units!) is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l-GR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dx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1.77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/(mg/cm</a:t>
            </a:r>
            <a:r>
              <a:rPr lang="en-US" altLang="de-DE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altLang="de-DE" b="1" u="sng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3349" name="Text Box 5"/>
          <p:cNvSpPr txBox="1">
            <a:spLocks noChangeArrowheads="1"/>
          </p:cNvSpPr>
          <p:nvPr/>
        </p:nvSpPr>
        <p:spPr bwMode="auto">
          <a:xfrm>
            <a:off x="150813" y="2590438"/>
            <a:ext cx="89931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electrons per proton and the secondary current emitted by the SEM!</a:t>
            </a:r>
          </a:p>
        </p:txBody>
      </p:sp>
      <p:sp>
        <p:nvSpPr>
          <p:cNvPr id="313350" name="Text Box 6"/>
          <p:cNvSpPr txBox="1">
            <a:spLocks noChangeArrowheads="1"/>
          </p:cNvSpPr>
          <p:nvPr/>
        </p:nvSpPr>
        <p:spPr bwMode="auto">
          <a:xfrm>
            <a:off x="179390" y="3831877"/>
            <a:ext cx="8678863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energy loss (described by Bethe-Bloch equation ) scales with </a:t>
            </a:r>
            <a:r>
              <a:rPr lang="en-US" altLang="de-DE" b="1" i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altLang="de-DE" b="1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/dx </a:t>
            </a:r>
            <a:r>
              <a:rPr lang="en-US" altLang="de-DE" b="1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 Z</a:t>
            </a:r>
            <a:r>
              <a:rPr lang="en-US" altLang="de-DE" sz="2400" b="1" i="1" baseline="-250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p</a:t>
            </a:r>
            <a:r>
              <a:rPr lang="en-US" altLang="de-DE" sz="2400" b="1" i="1" baseline="300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2</a:t>
            </a:r>
          </a:p>
          <a:p>
            <a:pPr algn="l"/>
            <a:r>
              <a:rPr lang="en-US" altLang="de-DE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Assume a beam of </a:t>
            </a:r>
            <a:r>
              <a:rPr lang="en-US" altLang="de-DE" b="1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de-DE" sz="2400" b="1" i="1" baseline="-250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400" baseline="-250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1.8·10</a:t>
            </a:r>
            <a:r>
              <a:rPr lang="en-US" altLang="de-DE" sz="2400" baseline="300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altLang="de-DE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Uranium with </a:t>
            </a:r>
            <a:r>
              <a:rPr lang="en-US" altLang="de-DE" b="1" i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altLang="de-DE" sz="2400" b="1" i="1" baseline="-25000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altLang="de-DE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=92 extracted within 1 s</a:t>
            </a:r>
          </a:p>
        </p:txBody>
      </p:sp>
      <p:sp>
        <p:nvSpPr>
          <p:cNvPr id="313351" name="Text Box 7"/>
          <p:cNvSpPr txBox="1">
            <a:spLocks noChangeArrowheads="1"/>
          </p:cNvSpPr>
          <p:nvPr/>
        </p:nvSpPr>
        <p:spPr bwMode="auto">
          <a:xfrm>
            <a:off x="150813" y="4709251"/>
            <a:ext cx="89931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electron per Uranium and the secondary current by the SEM!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7"/>
              <p:cNvSpPr txBox="1">
                <a:spLocks noChangeArrowheads="1"/>
              </p:cNvSpPr>
              <p:nvPr/>
            </p:nvSpPr>
            <p:spPr bwMode="auto">
              <a:xfrm>
                <a:off x="107381" y="2957150"/>
                <a:ext cx="9289290" cy="8747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 secondary electrons for one proton is   a proton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𝐼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𝑝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𝑌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∙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𝑑𝐸</m:t>
                        </m:r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𝜌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𝑑𝑥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=0..048 </m:t>
                    </m:r>
                    <m:sSup>
                      <m:sSup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</m:sup>
                    </m:sSup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ion</m:t>
                    </m:r>
                  </m:oMath>
                </a14:m>
                <a:endParaRPr lang="en-US" altLang="de-DE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spcBef>
                    <a:spcPts val="400"/>
                  </a:spcBef>
                </a:pP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this corresponds for an extraction </a:t>
                </a:r>
                <a:r>
                  <a:rPr lang="en-US" altLang="de-DE" b="1" i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  <a:r>
                  <a:rPr lang="en-US" altLang="de-DE" b="1" i="1" baseline="-25000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proton within </a:t>
                </a:r>
                <a:r>
                  <a:rPr lang="en-US" altLang="de-DE" b="1" i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 1s to a current of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𝐼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𝑝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=9.7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nA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altLang="de-DE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381" y="2957150"/>
                <a:ext cx="9289290" cy="874727"/>
              </a:xfrm>
              <a:prstGeom prst="rect">
                <a:avLst/>
              </a:prstGeom>
              <a:blipFill>
                <a:blip r:embed="rId3"/>
                <a:stretch>
                  <a:fillRect l="-591" b="-763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7"/>
              <p:cNvSpPr txBox="1">
                <a:spLocks noChangeArrowheads="1"/>
              </p:cNvSpPr>
              <p:nvPr/>
            </p:nvSpPr>
            <p:spPr bwMode="auto">
              <a:xfrm>
                <a:off x="144020" y="5157240"/>
                <a:ext cx="9036620" cy="8438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 scaling of the energy loss is </a:t>
                </a:r>
                <a14:m>
                  <m:oMath xmlns:m="http://schemas.openxmlformats.org/officeDocument/2006/math">
                    <m:r>
                      <a:rPr lang="en-US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𝑈</m:t>
                        </m:r>
                      </m:sub>
                    </m:sSub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92</m:t>
                            </m:r>
                          </m:e>
                        </m:d>
                      </m:e>
                      <m:sup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∙∆</m:t>
                    </m:r>
                    <m:sSub>
                      <m:sSubPr>
                        <m:ctrlPr>
                          <a:rPr lang="en-US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𝑝</m:t>
                        </m:r>
                      </m:sub>
                    </m:sSub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altLang="de-DE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/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with the number of Uranium per</a:t>
                </a:r>
                <a:r>
                  <a:rPr lang="en-US" altLang="de-DE" b="1" i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t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 1 s it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𝐼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𝑝</m:t>
                        </m:r>
                      </m:sub>
                    </m:sSub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1.2 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μ</m:t>
                    </m:r>
                    <m:r>
                      <m:rPr>
                        <m:sty m:val="p"/>
                      </m:rPr>
                      <a:rPr lang="de-DE" altLang="de-DE" i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A</m:t>
                    </m:r>
                    <m:r>
                      <a:rPr lang="de-DE" altLang="de-DE" i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  <m: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altLang="de-DE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0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20" y="5157240"/>
                <a:ext cx="9036620" cy="843885"/>
              </a:xfrm>
              <a:prstGeom prst="rect">
                <a:avLst/>
              </a:prstGeom>
              <a:blipFill>
                <a:blip r:embed="rId4"/>
                <a:stretch>
                  <a:fillRect l="-607" t="-2174" b="-86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0"/>
          <p:cNvSpPr txBox="1"/>
          <p:nvPr/>
        </p:nvSpPr>
        <p:spPr>
          <a:xfrm>
            <a:off x="5292100" y="6453420"/>
            <a:ext cx="2160300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dirty="0">
                <a:sym typeface="Symbol" panose="05050102010706020507" pitchFamily="18" charset="2"/>
                <a:hlinkClick r:id="rId5" action="ppaction://hlinksldjump"/>
              </a:rPr>
              <a:t> Flying wire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49" grpId="0"/>
      <p:bldP spid="313350" grpId="0"/>
      <p:bldP spid="313351" grpId="0"/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Summary for Beam Profile</a:t>
            </a:r>
          </a:p>
        </p:txBody>
      </p:sp>
      <p:sp>
        <p:nvSpPr>
          <p:cNvPr id="54276" name="Text Box 3"/>
          <p:cNvSpPr txBox="1">
            <a:spLocks noChangeArrowheads="1"/>
          </p:cNvSpPr>
          <p:nvPr/>
        </p:nvSpPr>
        <p:spPr bwMode="auto">
          <a:xfrm>
            <a:off x="125413" y="108013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0" i="0" u="none" strike="noStrike" kern="1200" cap="none" spc="0" normalizeH="0" baseline="0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0" i="0" u="none" strike="noStrike" kern="1200" cap="none" spc="0" normalizeH="0" baseline="0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0" i="0" u="none" strike="noStrike" kern="1200" cap="none" spc="0" normalizeH="0" baseline="0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0" i="0" u="none" strike="noStrike" kern="1200" cap="none" spc="0" normalizeH="0" baseline="0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0" i="0" u="none" strike="noStrike" kern="1200" cap="none" spc="0" normalizeH="0" baseline="0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22564" name="Text Box 4"/>
          <p:cNvSpPr txBox="1">
            <a:spLocks noChangeArrowheads="1"/>
          </p:cNvSpPr>
          <p:nvPr/>
        </p:nvSpPr>
        <p:spPr bwMode="auto">
          <a:xfrm>
            <a:off x="147638" y="757873"/>
            <a:ext cx="8996362" cy="514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Different techniques are suited for different beam parameters: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</a:t>
            </a:r>
            <a:r>
              <a:rPr kumimoji="0" lang="en-US" altLang="de-DE" sz="2200" b="1" i="0" u="none" strike="noStrike" kern="1200" cap="none" spc="0" normalizeH="0" baseline="3000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−</a:t>
            </a:r>
            <a:r>
              <a:rPr kumimoji="0" lang="en-US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-beam: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typically Ø 0.01 to 3 mm, </a:t>
            </a:r>
            <a:r>
              <a:rPr kumimoji="0" lang="en-US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protons: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typically Ø 3 to 30 mm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Intercepting </a:t>
            </a: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</a:t>
            </a: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non-intercepting methods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Direct observation of electrodynamics processes:</a:t>
            </a:r>
          </a:p>
          <a:p>
            <a:pPr marL="0" marR="0" lvl="0" indent="0" algn="l" defTabSz="914400" rtl="0" eaLnBrk="0" fontAlgn="base" latinLnBrk="0" hangingPunct="0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Optical synchrotron radiation monitor: non-destructive, for e</a:t>
            </a:r>
            <a:r>
              <a:rPr kumimoji="0" lang="en-US" altLang="de-DE" sz="2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−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-beams, complex, limited res.</a:t>
            </a:r>
          </a:p>
          <a:p>
            <a:pPr marL="0" marR="0" lvl="0" indent="0" algn="l" defTabSz="914400" rtl="0" eaLnBrk="0" fontAlgn="base" latinLnBrk="0" hangingPunct="0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X-ray synchrotron radiation monitor: non-destructive, for  e</a:t>
            </a:r>
            <a:r>
              <a:rPr kumimoji="0" lang="en-US" altLang="de-DE" sz="2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−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-beams, very complex</a:t>
            </a:r>
          </a:p>
          <a:p>
            <a:pPr marL="0" marR="0" lvl="0" indent="0" algn="l" defTabSz="914400" rtl="0" eaLnBrk="0" fontAlgn="base" latinLnBrk="0" hangingPunct="0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OTR screen: nearly non-destructive, large relativistic γ needed, e</a:t>
            </a:r>
            <a:r>
              <a:rPr kumimoji="0" lang="en-US" altLang="de-DE" sz="2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−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-beams mainly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Detection of secondary photons, electrons or ions:</a:t>
            </a:r>
          </a:p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Scintillation screen: destructive, large signal, simple, all beams</a:t>
            </a:r>
          </a:p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Ionization profile monitor: non-destructive, expensive, limited resolution, for protons</a:t>
            </a:r>
          </a:p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Residual fluorescence monitor: non-destructive, limited signal strength, for protons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Wire based electronic methods:</a:t>
            </a:r>
          </a:p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SEM-grid: partly destructive, large signal and dynamic range, limited resolution</a:t>
            </a:r>
          </a:p>
          <a:p>
            <a:pPr marL="0" marR="0" lvl="0" indent="0" algn="l" defTabSz="914400" rtl="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Wire scanner: partly destructive, large signal and dynamics, high resolution, slow scan.</a:t>
            </a:r>
            <a:endParaRPr kumimoji="0" lang="en-US" altLang="de-DE" sz="2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4684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Beam Structure of a pulsed LINAC</a:t>
            </a: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125413" y="1034552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0" i="0" u="none" strike="noStrike" kern="1200" cap="none" spc="0" normalizeH="0" baseline="0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0" i="0" u="none" strike="noStrike" kern="1200" cap="none" spc="0" normalizeH="0" baseline="0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0" i="0" u="none" strike="noStrike" kern="1200" cap="none" spc="0" normalizeH="0" baseline="0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0" i="0" u="none" strike="noStrike" kern="1200" cap="none" spc="0" normalizeH="0" baseline="0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0" i="0" u="none" strike="noStrike" kern="1200" cap="none" spc="0" normalizeH="0" baseline="0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169863" y="825002"/>
            <a:ext cx="8382000" cy="672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Pulsed LINACs and cyclotrons used for injection 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to synchrotrons with</a:t>
            </a:r>
            <a:r>
              <a:rPr kumimoji="0" lang="en-US" alt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US" altLang="de-DE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</a:t>
            </a:r>
            <a:r>
              <a:rPr kumimoji="0" lang="en-US" altLang="de-DE" sz="22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pulse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itchFamily="2" charset="2"/>
              </a:rPr>
              <a:t>100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itchFamily="18" charset="2"/>
              </a:rPr>
              <a:t>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itchFamily="2" charset="2"/>
              </a:rPr>
              <a:t>s:</a:t>
            </a:r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5565775" y="894852"/>
            <a:ext cx="3563938" cy="365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One distinguish between: 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Mean current </a:t>
            </a:r>
            <a:r>
              <a:rPr kumimoji="0" lang="en-US" altLang="de-DE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</a:t>
            </a:r>
            <a:r>
              <a:rPr kumimoji="0" lang="en-US" altLang="de-DE" sz="24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mean</a:t>
            </a:r>
            <a:endParaRPr kumimoji="0" lang="en-US" altLang="de-DE" sz="2400" b="1" i="1" u="none" strike="noStrike" kern="1200" cap="none" spc="0" normalizeH="0" baseline="-25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→ long time average in [A]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Pulse current </a:t>
            </a:r>
            <a:r>
              <a:rPr kumimoji="0" lang="en-US" altLang="de-DE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</a:t>
            </a:r>
            <a:r>
              <a:rPr kumimoji="0" lang="en-US" altLang="de-DE" sz="24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pulse</a:t>
            </a:r>
            <a:endParaRPr kumimoji="0" lang="en-US" altLang="de-DE" sz="2400" b="1" i="1" u="none" strike="noStrike" kern="1200" cap="none" spc="0" normalizeH="0" baseline="-25000" noProof="0" dirty="0">
              <a:ln>
                <a:noFill/>
              </a:ln>
              <a:solidFill>
                <a:srgbClr val="00CC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→ during the macro pulse in [A]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Bunch current </a:t>
            </a:r>
            <a:r>
              <a:rPr kumimoji="0" lang="en-US" altLang="de-DE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</a:t>
            </a:r>
            <a:r>
              <a:rPr kumimoji="0" lang="en-US" altLang="de-DE" sz="2400" b="1" i="1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bunch</a:t>
            </a:r>
            <a:endParaRPr kumimoji="0" lang="en-US" altLang="de-DE" sz="2400" b="1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→ during the bunch in [C/bunch] 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    or [particles/bunch]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Remark: 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Van-de-</a:t>
            </a:r>
            <a:r>
              <a:rPr kumimoji="0" lang="en-US" alt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Graaff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(</a:t>
            </a:r>
            <a:r>
              <a:rPr kumimoji="0" lang="en-US" alt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ele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-static):</a:t>
            </a:r>
          </a:p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   → no bunch structure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509215"/>
            <a:ext cx="5654675" cy="285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683460" y="6741460"/>
            <a:ext cx="8351165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200"/>
              </a:spcBef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Question: </a:t>
            </a:r>
          </a:p>
          <a:p>
            <a:pPr algn="l">
              <a:spcBef>
                <a:spcPts val="200"/>
              </a:spcBef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What is the pulse structure of a beam within a synchrotron?</a:t>
            </a:r>
          </a:p>
          <a:p>
            <a:pPr algn="l">
              <a:spcBef>
                <a:spcPts val="200"/>
              </a:spcBef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What does this means for beam current measurement?</a:t>
            </a:r>
          </a:p>
        </p:txBody>
      </p:sp>
    </p:spTree>
    <p:extLst>
      <p:ext uri="{BB962C8B-B14F-4D97-AF65-F5344CB8AC3E}">
        <p14:creationId xmlns:p14="http://schemas.microsoft.com/office/powerpoint/2010/main" val="427838295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Passive Transformer (or Fast Current Transformer FCT)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25413" y="1023534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238125" y="845734"/>
            <a:ext cx="838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Simplified electrical circuit of a passively loaded transformer:</a:t>
            </a:r>
          </a:p>
        </p:txBody>
      </p:sp>
      <p:pic>
        <p:nvPicPr>
          <p:cNvPr id="248837" name="Picture 8" descr="LC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1528359"/>
            <a:ext cx="4475162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9" descr="Acti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319"/>
          <a:stretch>
            <a:fillRect/>
          </a:stretch>
        </p:blipFill>
        <p:spPr bwMode="auto">
          <a:xfrm>
            <a:off x="373063" y="1355322"/>
            <a:ext cx="4327525" cy="236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Text Box 16"/>
          <p:cNvSpPr txBox="1">
            <a:spLocks noChangeArrowheads="1"/>
          </p:cNvSpPr>
          <p:nvPr/>
        </p:nvSpPr>
        <p:spPr bwMode="auto">
          <a:xfrm>
            <a:off x="2634372" y="3831822"/>
            <a:ext cx="5995809" cy="108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 voltages is  measured: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U = R ·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sec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= R /N ·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≡ S ·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lang="en-US" altLang="de-DE" b="1" i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 [V/A]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equivalent to transfer function or transfer impedance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8849" name="Text Box 17"/>
          <p:cNvSpPr txBox="1">
            <a:spLocks noChangeArrowheads="1"/>
          </p:cNvSpPr>
          <p:nvPr/>
        </p:nvSpPr>
        <p:spPr bwMode="auto">
          <a:xfrm>
            <a:off x="2384236" y="5388399"/>
            <a:ext cx="6470839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Equivalent circuit for analysis of sensitivity and bandwidth</a:t>
            </a:r>
          </a:p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(disregarding the loss resistivity 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63451" y="3720043"/>
            <a:ext cx="2473374" cy="2192312"/>
            <a:chOff x="1570222" y="3902431"/>
            <a:chExt cx="2473374" cy="2192312"/>
          </a:xfrm>
        </p:grpSpPr>
        <p:pic>
          <p:nvPicPr>
            <p:cNvPr id="10" name="Picture 2" descr="https://www.bergoz.com/sites/www.bergoz.com/files/image13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017237" y="3902431"/>
              <a:ext cx="1670525" cy="2192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Gerade Verbindung mit Pfeil 10"/>
            <p:cNvCxnSpPr/>
            <p:nvPr/>
          </p:nvCxnSpPr>
          <p:spPr>
            <a:xfrm>
              <a:off x="3492707" y="4989902"/>
              <a:ext cx="550889" cy="868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/>
            <p:cNvCxnSpPr/>
            <p:nvPr/>
          </p:nvCxnSpPr>
          <p:spPr>
            <a:xfrm>
              <a:off x="1813992" y="5017942"/>
              <a:ext cx="113987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1570222" y="4620570"/>
              <a:ext cx="83195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beam</a:t>
              </a:r>
              <a:endParaRPr lang="en-US" altLang="de-DE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55955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4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7074" name="Group 2"/>
          <p:cNvGrpSpPr>
            <a:grpSpLocks/>
          </p:cNvGrpSpPr>
          <p:nvPr/>
        </p:nvGrpSpPr>
        <p:grpSpPr bwMode="auto">
          <a:xfrm>
            <a:off x="323528" y="3628857"/>
            <a:ext cx="6840537" cy="2357438"/>
            <a:chOff x="748" y="2750"/>
            <a:chExt cx="3946" cy="1360"/>
          </a:xfrm>
        </p:grpSpPr>
        <p:pic>
          <p:nvPicPr>
            <p:cNvPr id="19477" name="Picture 3" descr="pickup_fft_simu-cas-da-ibeam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" y="2840"/>
              <a:ext cx="3834" cy="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8" name="Line 4"/>
            <p:cNvSpPr>
              <a:spLocks noChangeShapeType="1"/>
            </p:cNvSpPr>
            <p:nvPr/>
          </p:nvSpPr>
          <p:spPr bwMode="auto">
            <a:xfrm>
              <a:off x="912" y="2840"/>
              <a:ext cx="365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9479" name="Line 5"/>
            <p:cNvSpPr>
              <a:spLocks noChangeShapeType="1"/>
            </p:cNvSpPr>
            <p:nvPr/>
          </p:nvSpPr>
          <p:spPr bwMode="auto">
            <a:xfrm>
              <a:off x="4604" y="2840"/>
              <a:ext cx="0" cy="9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9480" name="Rectangle 6"/>
            <p:cNvSpPr>
              <a:spLocks noChangeArrowheads="1"/>
            </p:cNvSpPr>
            <p:nvPr/>
          </p:nvSpPr>
          <p:spPr bwMode="auto">
            <a:xfrm>
              <a:off x="2200" y="2750"/>
              <a:ext cx="2494" cy="1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</p:grpSp>
      <p:grpSp>
        <p:nvGrpSpPr>
          <p:cNvPr id="19460" name="Group 7"/>
          <p:cNvGrpSpPr>
            <a:grpSpLocks/>
          </p:cNvGrpSpPr>
          <p:nvPr/>
        </p:nvGrpSpPr>
        <p:grpSpPr bwMode="auto">
          <a:xfrm>
            <a:off x="-36512" y="961723"/>
            <a:ext cx="7629525" cy="2349500"/>
            <a:chOff x="569" y="1389"/>
            <a:chExt cx="4216" cy="1315"/>
          </a:xfrm>
        </p:grpSpPr>
        <p:grpSp>
          <p:nvGrpSpPr>
            <p:cNvPr id="19471" name="Group 8"/>
            <p:cNvGrpSpPr>
              <a:grpSpLocks/>
            </p:cNvGrpSpPr>
            <p:nvPr/>
          </p:nvGrpSpPr>
          <p:grpSpPr bwMode="auto">
            <a:xfrm>
              <a:off x="703" y="1525"/>
              <a:ext cx="3901" cy="1126"/>
              <a:chOff x="839" y="2523"/>
              <a:chExt cx="4115" cy="1262"/>
            </a:xfrm>
          </p:grpSpPr>
          <p:pic>
            <p:nvPicPr>
              <p:cNvPr id="19475" name="Picture 9" descr="pickup_signal_simu_cas-da-ibeam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9" y="2523"/>
                <a:ext cx="4115" cy="1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76" name="Line 10"/>
              <p:cNvSpPr>
                <a:spLocks noChangeShapeType="1"/>
              </p:cNvSpPr>
              <p:nvPr/>
            </p:nvSpPr>
            <p:spPr bwMode="auto">
              <a:xfrm flipV="1">
                <a:off x="1020" y="2523"/>
                <a:ext cx="390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9472" name="Rectangle 11"/>
            <p:cNvSpPr>
              <a:spLocks noChangeArrowheads="1"/>
            </p:cNvSpPr>
            <p:nvPr/>
          </p:nvSpPr>
          <p:spPr bwMode="auto">
            <a:xfrm>
              <a:off x="2245" y="1434"/>
              <a:ext cx="2540" cy="12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9473" name="Rectangle 12"/>
            <p:cNvSpPr>
              <a:spLocks noChangeArrowheads="1"/>
            </p:cNvSpPr>
            <p:nvPr/>
          </p:nvSpPr>
          <p:spPr bwMode="auto">
            <a:xfrm>
              <a:off x="2154" y="1389"/>
              <a:ext cx="1574" cy="10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9474" name="Text Box 13"/>
            <p:cNvSpPr txBox="1">
              <a:spLocks noChangeArrowheads="1"/>
            </p:cNvSpPr>
            <p:nvPr/>
          </p:nvSpPr>
          <p:spPr bwMode="auto">
            <a:xfrm rot="-5400000">
              <a:off x="285" y="1900"/>
              <a:ext cx="771" cy="2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b="1">
                  <a:latin typeface="Times" pitchFamily="18" charset="0"/>
                </a:rPr>
                <a:t>I</a:t>
              </a:r>
              <a:r>
                <a:rPr lang="en-US" b="1" baseline="-25000">
                  <a:latin typeface="Times" pitchFamily="18" charset="0"/>
                </a:rPr>
                <a:t>beam</a:t>
              </a:r>
            </a:p>
          </p:txBody>
        </p:sp>
      </p:grpSp>
      <p:sp>
        <p:nvSpPr>
          <p:cNvPr id="19461" name="Text Box 14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Excurse: Time Domain 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 Frequency Domain</a:t>
            </a:r>
          </a:p>
        </p:txBody>
      </p:sp>
      <p:sp>
        <p:nvSpPr>
          <p:cNvPr id="19463" name="Text Box 16"/>
          <p:cNvSpPr txBox="1">
            <a:spLocks noChangeArrowheads="1"/>
          </p:cNvSpPr>
          <p:nvPr/>
        </p:nvSpPr>
        <p:spPr bwMode="auto">
          <a:xfrm>
            <a:off x="205982" y="813281"/>
            <a:ext cx="718200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8775" indent="-358775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Time domain: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Recording of a voltage as a function of time:</a:t>
            </a:r>
            <a:endParaRPr lang="en-US" dirty="0">
              <a:latin typeface="Times" pitchFamily="18" charset="0"/>
              <a:sym typeface="Symbol" pitchFamily="18" charset="2"/>
            </a:endParaRPr>
          </a:p>
        </p:txBody>
      </p:sp>
      <p:sp>
        <p:nvSpPr>
          <p:cNvPr id="387090" name="Text Box 18"/>
          <p:cNvSpPr txBox="1">
            <a:spLocks noChangeArrowheads="1"/>
          </p:cNvSpPr>
          <p:nvPr/>
        </p:nvSpPr>
        <p:spPr bwMode="auto">
          <a:xfrm>
            <a:off x="152400" y="3374802"/>
            <a:ext cx="89916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8775" indent="-358775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Frequency domain: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Displaying of a voltage as a function of frequency:</a:t>
            </a:r>
          </a:p>
        </p:txBody>
      </p:sp>
      <p:sp>
        <p:nvSpPr>
          <p:cNvPr id="387091" name="Text Box 19"/>
          <p:cNvSpPr txBox="1">
            <a:spLocks noChangeArrowheads="1"/>
          </p:cNvSpPr>
          <p:nvPr/>
        </p:nvSpPr>
        <p:spPr bwMode="auto">
          <a:xfrm>
            <a:off x="3060006" y="3797942"/>
            <a:ext cx="2520106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8775" indent="-358775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Instrument: </a:t>
            </a:r>
          </a:p>
          <a:p>
            <a:pPr algn="l">
              <a:spcBef>
                <a:spcPts val="0"/>
              </a:spcBef>
              <a:buFont typeface="Wingdings" pitchFamily="2" charset="2"/>
              <a:buNone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Spectrum Analyzer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387093" name="Text Box 21"/>
          <p:cNvSpPr txBox="1">
            <a:spLocks noChangeArrowheads="1"/>
          </p:cNvSpPr>
          <p:nvPr/>
        </p:nvSpPr>
        <p:spPr bwMode="auto">
          <a:xfrm>
            <a:off x="5547581" y="1127665"/>
            <a:ext cx="244792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 sz="22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Fourier</a:t>
            </a:r>
          </a:p>
          <a:p>
            <a:pPr algn="l" eaLnBrk="1" hangingPunct="1">
              <a:lnSpc>
                <a:spcPct val="50000"/>
              </a:lnSpc>
              <a:buFont typeface="Wingdings" pitchFamily="2" charset="2"/>
              <a:buNone/>
            </a:pPr>
            <a:r>
              <a:rPr lang="en-US" sz="22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Transformation:</a:t>
            </a:r>
          </a:p>
        </p:txBody>
      </p:sp>
      <p:graphicFrame>
        <p:nvGraphicFramePr>
          <p:cNvPr id="387094" name="Object 22"/>
          <p:cNvGraphicFramePr>
            <a:graphicFrameLocks noChangeAspect="1"/>
          </p:cNvGraphicFramePr>
          <p:nvPr/>
        </p:nvGraphicFramePr>
        <p:xfrm>
          <a:off x="5557816" y="1775611"/>
          <a:ext cx="2742696" cy="1011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87" name="Equation" r:id="rId6" imgW="1282680" imgH="469800" progId="Equation.3">
                  <p:embed/>
                </p:oleObj>
              </mc:Choice>
              <mc:Fallback>
                <p:oleObj name="Equation" r:id="rId6" imgW="1282680" imgH="469800" progId="Equation.3">
                  <p:embed/>
                  <p:pic>
                    <p:nvPicPr>
                      <p:cNvPr id="387094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7816" y="1775611"/>
                        <a:ext cx="2742696" cy="10117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0" name="Rectangle 23"/>
          <p:cNvSpPr>
            <a:spLocks noChangeArrowheads="1"/>
          </p:cNvSpPr>
          <p:nvPr/>
        </p:nvSpPr>
        <p:spPr bwMode="auto">
          <a:xfrm>
            <a:off x="2987675" y="5803457"/>
            <a:ext cx="3603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9464" name="Text Box 17"/>
          <p:cNvSpPr txBox="1">
            <a:spLocks noChangeArrowheads="1"/>
          </p:cNvSpPr>
          <p:nvPr/>
        </p:nvSpPr>
        <p:spPr bwMode="auto">
          <a:xfrm>
            <a:off x="3059832" y="1204713"/>
            <a:ext cx="1714314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8775" indent="-358775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I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nstrument: </a:t>
            </a:r>
          </a:p>
          <a:p>
            <a:pPr algn="l">
              <a:spcBef>
                <a:spcPts val="0"/>
              </a:spcBef>
              <a:buFont typeface="Wingdings" pitchFamily="2" charset="2"/>
              <a:buNone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Oscilloscope</a:t>
            </a:r>
          </a:p>
        </p:txBody>
      </p:sp>
      <p:sp>
        <p:nvSpPr>
          <p:cNvPr id="387092" name="AutoShape 20"/>
          <p:cNvSpPr>
            <a:spLocks noChangeArrowheads="1"/>
          </p:cNvSpPr>
          <p:nvPr/>
        </p:nvSpPr>
        <p:spPr bwMode="auto">
          <a:xfrm>
            <a:off x="7828477" y="2615121"/>
            <a:ext cx="647700" cy="2089150"/>
          </a:xfrm>
          <a:prstGeom prst="curvedLeftArrow">
            <a:avLst>
              <a:gd name="adj1" fmla="val 64510"/>
              <a:gd name="adj2" fmla="val 129020"/>
              <a:gd name="adj3" fmla="val 33333"/>
            </a:avLst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-36512" y="6277166"/>
            <a:ext cx="903212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58775" indent="-358775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Care: 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Fourier Transformation of time domain data contains amplitude </a:t>
            </a:r>
            <a:r>
              <a:rPr lang="en-US" sz="2000" b="1" i="1" u="sng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and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phase </a:t>
            </a:r>
            <a:endParaRPr lang="en-US" dirty="0">
              <a:latin typeface="Times" pitchFamily="18" charset="0"/>
              <a:sym typeface="Symbol" pitchFamily="18" charset="2"/>
            </a:endParaRPr>
          </a:p>
        </p:txBody>
      </p:sp>
      <p:pic>
        <p:nvPicPr>
          <p:cNvPr id="99423" name="Picture 9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399" y="4388676"/>
            <a:ext cx="3153651" cy="1336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425" name="Picture 97" descr="https://www.tek.com/sites/default/files/media/image/mdo4000-angle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007" y="1816142"/>
            <a:ext cx="2594883" cy="1597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Gruppieren 26"/>
          <p:cNvGrpSpPr/>
          <p:nvPr/>
        </p:nvGrpSpPr>
        <p:grpSpPr>
          <a:xfrm>
            <a:off x="4479549" y="3702885"/>
            <a:ext cx="4503704" cy="2382024"/>
            <a:chOff x="4607223" y="3987800"/>
            <a:chExt cx="4503704" cy="2382024"/>
          </a:xfrm>
        </p:grpSpPr>
        <p:pic>
          <p:nvPicPr>
            <p:cNvPr id="28" name="Picture 153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7223" y="3987800"/>
              <a:ext cx="4503704" cy="2363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feld 28"/>
            <p:cNvSpPr txBox="1"/>
            <p:nvPr/>
          </p:nvSpPr>
          <p:spPr>
            <a:xfrm>
              <a:off x="5785268" y="6092825"/>
              <a:ext cx="21751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courtesy company </a:t>
              </a:r>
              <a:r>
                <a:rPr lang="en-US" sz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Keysight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6049716" y="3987800"/>
              <a:ext cx="7901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voltage</a:t>
              </a: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6671897" y="5486131"/>
              <a:ext cx="7901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time</a:t>
              </a: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6910967" y="4813741"/>
              <a:ext cx="10494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frequency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87672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90" grpId="0"/>
      <p:bldP spid="387091" grpId="0"/>
      <p:bldP spid="387093" grpId="0"/>
      <p:bldP spid="387092" grpId="0" animBg="1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5"/>
          <p:cNvSpPr>
            <a:spLocks noChangeArrowheads="1"/>
          </p:cNvSpPr>
          <p:nvPr/>
        </p:nvSpPr>
        <p:spPr bwMode="auto">
          <a:xfrm>
            <a:off x="107504" y="755348"/>
            <a:ext cx="85931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spectrum analyzer determines the frequency spectrum of a signal: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07380" y="1070552"/>
            <a:ext cx="5114330" cy="2790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Steps for an </a:t>
            </a:r>
            <a:r>
              <a:rPr lang="en-US" b="1" u="sng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analog</a:t>
            </a:r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device: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Low pass filter, typ.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f 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&lt; 3 GHz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Mixing with </a:t>
            </a:r>
          </a:p>
          <a:p>
            <a:pPr algn="l">
              <a:spcBef>
                <a:spcPts val="20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scanning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local oscillator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Difference frequency by narrow </a:t>
            </a:r>
          </a:p>
          <a:p>
            <a:pPr algn="l">
              <a:spcBef>
                <a:spcPts val="20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  band pass filter, width typ.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 kHz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Rectification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 units W or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dBm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Scan duration typically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 s  </a:t>
            </a:r>
          </a:p>
          <a:p>
            <a:pPr algn="l">
              <a:spcBef>
                <a:spcPts val="20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   i.e. averaging signal over many turns 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18661" y="3821539"/>
            <a:ext cx="4669369" cy="248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Parameter to be chosen: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Reference level 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re</a:t>
            </a:r>
            <a:r>
              <a:rPr lang="en-US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[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dBm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Center frequency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LO</a:t>
            </a:r>
            <a:r>
              <a:rPr lang="en-US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center</a:t>
            </a:r>
            <a:r>
              <a:rPr lang="en-US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Span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span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stop</a:t>
            </a:r>
            <a:r>
              <a:rPr lang="en-US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start</a:t>
            </a:r>
            <a:endParaRPr lang="en-US" b="1" i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Resolution bandwidth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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res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spcBef>
                <a:spcPts val="20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   i.e. band-pass filter width 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Video bandwidth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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video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i.e. data smoothing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Sweep time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sweep</a:t>
            </a:r>
            <a:endParaRPr lang="en-US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AutoShape 10" descr="Image result for agilent spectrum analyz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12" descr="Image result for agilent spectrum analyz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89" name="Picture 17" descr="Image result for agilent spectrum analyzer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979" y="4131111"/>
            <a:ext cx="4089400" cy="2538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uppieren 14"/>
          <p:cNvGrpSpPr/>
          <p:nvPr/>
        </p:nvGrpSpPr>
        <p:grpSpPr>
          <a:xfrm>
            <a:off x="2771800" y="1196752"/>
            <a:ext cx="6336704" cy="2917195"/>
            <a:chOff x="1331640" y="1541323"/>
            <a:chExt cx="7697941" cy="3543861"/>
          </a:xfrm>
        </p:grpSpPr>
        <p:cxnSp>
          <p:nvCxnSpPr>
            <p:cNvPr id="16" name="Gerade Verbindung 15"/>
            <p:cNvCxnSpPr/>
            <p:nvPr/>
          </p:nvCxnSpPr>
          <p:spPr>
            <a:xfrm>
              <a:off x="1691680" y="2708920"/>
              <a:ext cx="432048" cy="0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uppieren 16"/>
            <p:cNvGrpSpPr/>
            <p:nvPr/>
          </p:nvGrpSpPr>
          <p:grpSpPr>
            <a:xfrm>
              <a:off x="2123728" y="2420888"/>
              <a:ext cx="360040" cy="576064"/>
              <a:chOff x="2123728" y="2420888"/>
              <a:chExt cx="360040" cy="576064"/>
            </a:xfrm>
          </p:grpSpPr>
          <p:sp>
            <p:nvSpPr>
              <p:cNvPr id="92" name="Gleichschenkliges Dreieck 91"/>
              <p:cNvSpPr/>
              <p:nvPr/>
            </p:nvSpPr>
            <p:spPr>
              <a:xfrm rot="5400000">
                <a:off x="2087724" y="2528900"/>
                <a:ext cx="432048" cy="360040"/>
              </a:xfrm>
              <a:prstGeom prst="triangle">
                <a:avLst/>
              </a:prstGeom>
              <a:solidFill>
                <a:srgbClr val="0000FF">
                  <a:alpha val="21000"/>
                </a:srgbClr>
              </a:solidFill>
              <a:ln w="254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93" name="Gerade Verbindung mit Pfeil 92"/>
              <p:cNvCxnSpPr/>
              <p:nvPr/>
            </p:nvCxnSpPr>
            <p:spPr>
              <a:xfrm flipV="1">
                <a:off x="2195736" y="2420888"/>
                <a:ext cx="144016" cy="57606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uppieren 17"/>
            <p:cNvGrpSpPr/>
            <p:nvPr/>
          </p:nvGrpSpPr>
          <p:grpSpPr>
            <a:xfrm>
              <a:off x="2699792" y="2282329"/>
              <a:ext cx="576064" cy="864096"/>
              <a:chOff x="2699792" y="2282329"/>
              <a:chExt cx="576064" cy="864096"/>
            </a:xfrm>
          </p:grpSpPr>
          <p:sp>
            <p:nvSpPr>
              <p:cNvPr id="86" name="Rechteck 85"/>
              <p:cNvSpPr/>
              <p:nvPr/>
            </p:nvSpPr>
            <p:spPr>
              <a:xfrm>
                <a:off x="2699792" y="2282329"/>
                <a:ext cx="576064" cy="864096"/>
              </a:xfrm>
              <a:prstGeom prst="rect">
                <a:avLst/>
              </a:prstGeom>
              <a:solidFill>
                <a:srgbClr val="0000FF">
                  <a:alpha val="10000"/>
                </a:srgbClr>
              </a:solidFill>
              <a:ln w="254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7" name="Freihandform 86"/>
              <p:cNvSpPr/>
              <p:nvPr/>
            </p:nvSpPr>
            <p:spPr>
              <a:xfrm>
                <a:off x="2794911" y="2348880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8" name="Freihandform 87"/>
              <p:cNvSpPr/>
              <p:nvPr/>
            </p:nvSpPr>
            <p:spPr>
              <a:xfrm>
                <a:off x="2771800" y="2608610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9" name="Freihandform 88"/>
              <p:cNvSpPr/>
              <p:nvPr/>
            </p:nvSpPr>
            <p:spPr>
              <a:xfrm>
                <a:off x="2771800" y="2824634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90" name="Gerade Verbindung 89"/>
              <p:cNvCxnSpPr/>
              <p:nvPr/>
            </p:nvCxnSpPr>
            <p:spPr>
              <a:xfrm flipV="1">
                <a:off x="2914987" y="2395789"/>
                <a:ext cx="167129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Gerade Verbindung 90"/>
              <p:cNvCxnSpPr/>
              <p:nvPr/>
            </p:nvCxnSpPr>
            <p:spPr>
              <a:xfrm flipV="1">
                <a:off x="2882695" y="2615059"/>
                <a:ext cx="167129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Gerade Verbindung 18"/>
            <p:cNvCxnSpPr>
              <a:endCxn id="86" idx="1"/>
            </p:cNvCxnSpPr>
            <p:nvPr/>
          </p:nvCxnSpPr>
          <p:spPr>
            <a:xfrm>
              <a:off x="2483768" y="2708920"/>
              <a:ext cx="216024" cy="5457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uppieren 19"/>
            <p:cNvGrpSpPr/>
            <p:nvPr/>
          </p:nvGrpSpPr>
          <p:grpSpPr>
            <a:xfrm>
              <a:off x="3563888" y="2445965"/>
              <a:ext cx="504056" cy="525909"/>
              <a:chOff x="3563888" y="2445965"/>
              <a:chExt cx="504056" cy="525909"/>
            </a:xfrm>
          </p:grpSpPr>
          <p:sp>
            <p:nvSpPr>
              <p:cNvPr id="83" name="Ellipse 82"/>
              <p:cNvSpPr/>
              <p:nvPr/>
            </p:nvSpPr>
            <p:spPr>
              <a:xfrm>
                <a:off x="3563888" y="2445965"/>
                <a:ext cx="504056" cy="525909"/>
              </a:xfrm>
              <a:prstGeom prst="ellipse">
                <a:avLst/>
              </a:prstGeom>
              <a:solidFill>
                <a:srgbClr val="0000FF">
                  <a:alpha val="10000"/>
                </a:srgbClr>
              </a:solidFill>
              <a:ln w="1905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84" name="Gerade Verbindung 83"/>
              <p:cNvCxnSpPr>
                <a:stCxn id="83" idx="3"/>
                <a:endCxn id="83" idx="7"/>
              </p:cNvCxnSpPr>
              <p:nvPr/>
            </p:nvCxnSpPr>
            <p:spPr>
              <a:xfrm flipV="1">
                <a:off x="3637705" y="2522983"/>
                <a:ext cx="356422" cy="371873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Gerade Verbindung 84"/>
              <p:cNvCxnSpPr>
                <a:stCxn id="83" idx="1"/>
                <a:endCxn id="83" idx="5"/>
              </p:cNvCxnSpPr>
              <p:nvPr/>
            </p:nvCxnSpPr>
            <p:spPr>
              <a:xfrm>
                <a:off x="3637705" y="2522983"/>
                <a:ext cx="356422" cy="371873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Gerade Verbindung 20"/>
            <p:cNvCxnSpPr>
              <a:endCxn id="83" idx="2"/>
            </p:cNvCxnSpPr>
            <p:nvPr/>
          </p:nvCxnSpPr>
          <p:spPr>
            <a:xfrm>
              <a:off x="3277916" y="2708919"/>
              <a:ext cx="285972" cy="1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>
              <a:stCxn id="81" idx="0"/>
            </p:cNvCxnSpPr>
            <p:nvPr/>
          </p:nvCxnSpPr>
          <p:spPr>
            <a:xfrm flipH="1" flipV="1">
              <a:off x="3815916" y="2970598"/>
              <a:ext cx="7343" cy="580565"/>
            </a:xfrm>
            <a:prstGeom prst="line">
              <a:avLst/>
            </a:prstGeom>
            <a:ln>
              <a:solidFill>
                <a:srgbClr val="99003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uppieren 22"/>
            <p:cNvGrpSpPr/>
            <p:nvPr/>
          </p:nvGrpSpPr>
          <p:grpSpPr>
            <a:xfrm>
              <a:off x="3571231" y="3551163"/>
              <a:ext cx="504056" cy="525909"/>
              <a:chOff x="3571231" y="3551163"/>
              <a:chExt cx="504056" cy="525909"/>
            </a:xfrm>
          </p:grpSpPr>
          <p:sp>
            <p:nvSpPr>
              <p:cNvPr id="81" name="Ellipse 80"/>
              <p:cNvSpPr/>
              <p:nvPr/>
            </p:nvSpPr>
            <p:spPr>
              <a:xfrm>
                <a:off x="3571231" y="3551163"/>
                <a:ext cx="504056" cy="525909"/>
              </a:xfrm>
              <a:prstGeom prst="ellipse">
                <a:avLst/>
              </a:prstGeom>
              <a:solidFill>
                <a:srgbClr val="990033">
                  <a:alpha val="10000"/>
                </a:srgbClr>
              </a:solidFill>
              <a:ln w="19050">
                <a:solidFill>
                  <a:srgbClr val="99003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2" name="Freihandform 81"/>
              <p:cNvSpPr/>
              <p:nvPr/>
            </p:nvSpPr>
            <p:spPr>
              <a:xfrm>
                <a:off x="3623004" y="3702203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cxnSp>
          <p:nvCxnSpPr>
            <p:cNvPr id="24" name="Gerade Verbindung 23"/>
            <p:cNvCxnSpPr>
              <a:stCxn id="81" idx="6"/>
            </p:cNvCxnSpPr>
            <p:nvPr/>
          </p:nvCxnSpPr>
          <p:spPr>
            <a:xfrm flipV="1">
              <a:off x="4075287" y="3814117"/>
              <a:ext cx="280689" cy="1"/>
            </a:xfrm>
            <a:prstGeom prst="line">
              <a:avLst/>
            </a:prstGeom>
            <a:ln>
              <a:solidFill>
                <a:srgbClr val="99003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uppieren 24"/>
            <p:cNvGrpSpPr/>
            <p:nvPr/>
          </p:nvGrpSpPr>
          <p:grpSpPr>
            <a:xfrm>
              <a:off x="4305672" y="3472454"/>
              <a:ext cx="1418456" cy="827972"/>
              <a:chOff x="4305672" y="3472454"/>
              <a:chExt cx="1418456" cy="827972"/>
            </a:xfrm>
          </p:grpSpPr>
          <p:sp>
            <p:nvSpPr>
              <p:cNvPr id="75" name="Abgerundetes Rechteck 74"/>
              <p:cNvSpPr/>
              <p:nvPr/>
            </p:nvSpPr>
            <p:spPr>
              <a:xfrm>
                <a:off x="4355976" y="3472454"/>
                <a:ext cx="1368152" cy="683328"/>
              </a:xfrm>
              <a:prstGeom prst="roundRect">
                <a:avLst/>
              </a:prstGeom>
              <a:solidFill>
                <a:srgbClr val="990033">
                  <a:alpha val="10000"/>
                </a:srgbClr>
              </a:solidFill>
              <a:ln w="19050">
                <a:solidFill>
                  <a:srgbClr val="99003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76" name="Gerade Verbindung mit Pfeil 75"/>
              <p:cNvCxnSpPr/>
              <p:nvPr/>
            </p:nvCxnSpPr>
            <p:spPr>
              <a:xfrm flipV="1">
                <a:off x="4644008" y="3941494"/>
                <a:ext cx="936104" cy="50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Gerade Verbindung mit Pfeil 76"/>
              <p:cNvCxnSpPr/>
              <p:nvPr/>
            </p:nvCxnSpPr>
            <p:spPr>
              <a:xfrm flipV="1">
                <a:off x="4644008" y="3551164"/>
                <a:ext cx="0" cy="39536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feld 77"/>
              <p:cNvSpPr txBox="1"/>
              <p:nvPr/>
            </p:nvSpPr>
            <p:spPr>
              <a:xfrm>
                <a:off x="4305672" y="3517537"/>
                <a:ext cx="360040" cy="411281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algn="l"/>
                <a:r>
                  <a:rPr lang="de-DE" sz="1600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U</a:t>
                </a:r>
              </a:p>
            </p:txBody>
          </p:sp>
          <p:sp>
            <p:nvSpPr>
              <p:cNvPr id="79" name="Textfeld 78"/>
              <p:cNvSpPr txBox="1"/>
              <p:nvPr/>
            </p:nvSpPr>
            <p:spPr>
              <a:xfrm>
                <a:off x="5220072" y="3851755"/>
                <a:ext cx="360040" cy="448671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algn="l"/>
                <a:r>
                  <a:rPr 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t</a:t>
                </a:r>
                <a:endParaRPr lang="de-DE" sz="1600" b="1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80" name="Gerade Verbindung 79"/>
              <p:cNvCxnSpPr/>
              <p:nvPr/>
            </p:nvCxnSpPr>
            <p:spPr>
              <a:xfrm flipV="1">
                <a:off x="4788024" y="3645024"/>
                <a:ext cx="648072" cy="24184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Gerade Verbindung 25"/>
            <p:cNvCxnSpPr>
              <a:stCxn id="83" idx="6"/>
              <a:endCxn id="69" idx="1"/>
            </p:cNvCxnSpPr>
            <p:nvPr/>
          </p:nvCxnSpPr>
          <p:spPr>
            <a:xfrm>
              <a:off x="4067944" y="2708920"/>
              <a:ext cx="504056" cy="0"/>
            </a:xfrm>
            <a:prstGeom prst="line">
              <a:avLst/>
            </a:prstGeom>
            <a:ln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uppieren 26"/>
            <p:cNvGrpSpPr/>
            <p:nvPr/>
          </p:nvGrpSpPr>
          <p:grpSpPr>
            <a:xfrm>
              <a:off x="4572000" y="2276872"/>
              <a:ext cx="576064" cy="864096"/>
              <a:chOff x="2699792" y="2282329"/>
              <a:chExt cx="576064" cy="864096"/>
            </a:xfrm>
          </p:grpSpPr>
          <p:sp>
            <p:nvSpPr>
              <p:cNvPr id="69" name="Rechteck 68"/>
              <p:cNvSpPr/>
              <p:nvPr/>
            </p:nvSpPr>
            <p:spPr>
              <a:xfrm>
                <a:off x="2699792" y="2282329"/>
                <a:ext cx="576064" cy="864096"/>
              </a:xfrm>
              <a:prstGeom prst="rect">
                <a:avLst/>
              </a:prstGeom>
              <a:solidFill>
                <a:srgbClr val="006600">
                  <a:alpha val="10000"/>
                </a:srgbClr>
              </a:solidFill>
              <a:ln w="25400">
                <a:solidFill>
                  <a:srgbClr val="00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0" name="Freihandform 69"/>
              <p:cNvSpPr/>
              <p:nvPr/>
            </p:nvSpPr>
            <p:spPr>
              <a:xfrm>
                <a:off x="2794911" y="2348880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1" name="Freihandform 70"/>
              <p:cNvSpPr/>
              <p:nvPr/>
            </p:nvSpPr>
            <p:spPr>
              <a:xfrm>
                <a:off x="2771800" y="2608610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2" name="Freihandform 71"/>
              <p:cNvSpPr/>
              <p:nvPr/>
            </p:nvSpPr>
            <p:spPr>
              <a:xfrm>
                <a:off x="2771800" y="2824634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73" name="Gerade Verbindung 72"/>
              <p:cNvCxnSpPr/>
              <p:nvPr/>
            </p:nvCxnSpPr>
            <p:spPr>
              <a:xfrm flipV="1">
                <a:off x="2914987" y="2395789"/>
                <a:ext cx="167129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Gerade Verbindung 73"/>
              <p:cNvCxnSpPr/>
              <p:nvPr/>
            </p:nvCxnSpPr>
            <p:spPr>
              <a:xfrm flipV="1">
                <a:off x="2881146" y="2880246"/>
                <a:ext cx="167129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uppieren 27"/>
            <p:cNvGrpSpPr/>
            <p:nvPr/>
          </p:nvGrpSpPr>
          <p:grpSpPr>
            <a:xfrm>
              <a:off x="5508104" y="2420888"/>
              <a:ext cx="360040" cy="576064"/>
              <a:chOff x="2123728" y="2420888"/>
              <a:chExt cx="360040" cy="576064"/>
            </a:xfrm>
          </p:grpSpPr>
          <p:sp>
            <p:nvSpPr>
              <p:cNvPr id="67" name="Gleichschenkliges Dreieck 66"/>
              <p:cNvSpPr/>
              <p:nvPr/>
            </p:nvSpPr>
            <p:spPr>
              <a:xfrm rot="5400000">
                <a:off x="2087724" y="2528900"/>
                <a:ext cx="432048" cy="360040"/>
              </a:xfrm>
              <a:prstGeom prst="triangle">
                <a:avLst/>
              </a:prstGeom>
              <a:solidFill>
                <a:srgbClr val="006600">
                  <a:alpha val="21000"/>
                </a:srgbClr>
              </a:solidFill>
              <a:ln w="25400">
                <a:solidFill>
                  <a:srgbClr val="00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68" name="Gerade Verbindung mit Pfeil 67"/>
              <p:cNvCxnSpPr/>
              <p:nvPr/>
            </p:nvCxnSpPr>
            <p:spPr>
              <a:xfrm flipV="1">
                <a:off x="2195736" y="2420888"/>
                <a:ext cx="144016" cy="57606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Gerade Verbindung 28"/>
            <p:cNvCxnSpPr>
              <a:stCxn id="69" idx="3"/>
              <a:endCxn id="67" idx="3"/>
            </p:cNvCxnSpPr>
            <p:nvPr/>
          </p:nvCxnSpPr>
          <p:spPr>
            <a:xfrm>
              <a:off x="5148064" y="2708920"/>
              <a:ext cx="360040" cy="0"/>
            </a:xfrm>
            <a:prstGeom prst="line">
              <a:avLst/>
            </a:prstGeom>
            <a:ln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mit Pfeil 29"/>
            <p:cNvCxnSpPr/>
            <p:nvPr/>
          </p:nvCxnSpPr>
          <p:spPr>
            <a:xfrm flipV="1">
              <a:off x="4461748" y="2122267"/>
              <a:ext cx="806388" cy="1081082"/>
            </a:xfrm>
            <a:prstGeom prst="straightConnector1">
              <a:avLst/>
            </a:prstGeom>
            <a:ln w="31750">
              <a:solidFill>
                <a:srgbClr val="FF0000"/>
              </a:solidFill>
              <a:prstDash val="sysDash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Abgerundetes Rechteck 30"/>
            <p:cNvSpPr/>
            <p:nvPr/>
          </p:nvSpPr>
          <p:spPr>
            <a:xfrm>
              <a:off x="6084168" y="2385632"/>
              <a:ext cx="732641" cy="683328"/>
            </a:xfrm>
            <a:prstGeom prst="roundRect">
              <a:avLst/>
            </a:prstGeom>
            <a:solidFill>
              <a:srgbClr val="006600">
                <a:alpha val="10000"/>
              </a:srgbClr>
            </a:solidFill>
            <a:ln w="25400">
              <a:solidFill>
                <a:srgbClr val="00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Gleichschenkliges Dreieck 31"/>
            <p:cNvSpPr/>
            <p:nvPr/>
          </p:nvSpPr>
          <p:spPr>
            <a:xfrm rot="5400000">
              <a:off x="6296968" y="2568129"/>
              <a:ext cx="288032" cy="281583"/>
            </a:xfrm>
            <a:prstGeom prst="triangle">
              <a:avLst/>
            </a:prstGeom>
            <a:noFill/>
            <a:ln w="317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3" name="Gerade Verbindung 32"/>
            <p:cNvCxnSpPr/>
            <p:nvPr/>
          </p:nvCxnSpPr>
          <p:spPr>
            <a:xfrm>
              <a:off x="6588224" y="2492896"/>
              <a:ext cx="0" cy="403746"/>
            </a:xfrm>
            <a:prstGeom prst="line">
              <a:avLst/>
            </a:prstGeom>
            <a:ln w="476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/>
          </p:nvCxnSpPr>
          <p:spPr>
            <a:xfrm flipV="1">
              <a:off x="6156176" y="2701218"/>
              <a:ext cx="150464" cy="770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>
              <a:stCxn id="67" idx="0"/>
              <a:endCxn id="31" idx="1"/>
            </p:cNvCxnSpPr>
            <p:nvPr/>
          </p:nvCxnSpPr>
          <p:spPr>
            <a:xfrm>
              <a:off x="5868144" y="2708920"/>
              <a:ext cx="216024" cy="18376"/>
            </a:xfrm>
            <a:prstGeom prst="line">
              <a:avLst/>
            </a:prstGeom>
            <a:ln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feld 35"/>
            <p:cNvSpPr txBox="1"/>
            <p:nvPr/>
          </p:nvSpPr>
          <p:spPr>
            <a:xfrm>
              <a:off x="3275856" y="2204864"/>
              <a:ext cx="877620" cy="411281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RF</a:t>
              </a: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3955938" y="2204864"/>
              <a:ext cx="532210" cy="41128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IF</a:t>
              </a: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3823766" y="2915652"/>
              <a:ext cx="748234" cy="411281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LO</a:t>
              </a: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1331640" y="2110979"/>
              <a:ext cx="1656183" cy="373893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input amp. </a:t>
              </a: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2473547" y="1628801"/>
              <a:ext cx="1216246" cy="63561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low pass</a:t>
              </a:r>
            </a:p>
            <a:p>
              <a:pPr algn="l"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 filter</a:t>
              </a: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3391211" y="1905799"/>
              <a:ext cx="824420" cy="373893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mixer</a:t>
              </a: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4240345" y="1541323"/>
              <a:ext cx="1580320" cy="65431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band pass filter </a:t>
              </a: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 </a:t>
              </a:r>
              <a:r>
                <a:rPr lang="en-US" sz="1500" b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</a:t>
              </a:r>
              <a:r>
                <a:rPr lang="en-US" sz="1500" b="1" i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sz="1500" b="1" i="1" baseline="-25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res</a:t>
              </a:r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5220073" y="2051556"/>
              <a:ext cx="1182498" cy="373893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IF gain</a:t>
              </a: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5967900" y="1541323"/>
              <a:ext cx="1616324" cy="63561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amplitude </a:t>
              </a:r>
            </a:p>
            <a:p>
              <a:pPr algn="l"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detector</a:t>
              </a:r>
            </a:p>
          </p:txBody>
        </p:sp>
        <p:grpSp>
          <p:nvGrpSpPr>
            <p:cNvPr id="45" name="Gruppieren 44"/>
            <p:cNvGrpSpPr/>
            <p:nvPr/>
          </p:nvGrpSpPr>
          <p:grpSpPr>
            <a:xfrm>
              <a:off x="7236296" y="2276872"/>
              <a:ext cx="576064" cy="864096"/>
              <a:chOff x="2699792" y="2282329"/>
              <a:chExt cx="576064" cy="864096"/>
            </a:xfrm>
          </p:grpSpPr>
          <p:sp>
            <p:nvSpPr>
              <p:cNvPr id="61" name="Rechteck 60"/>
              <p:cNvSpPr/>
              <p:nvPr/>
            </p:nvSpPr>
            <p:spPr>
              <a:xfrm>
                <a:off x="2699792" y="2282329"/>
                <a:ext cx="576064" cy="864096"/>
              </a:xfrm>
              <a:prstGeom prst="rect">
                <a:avLst/>
              </a:prstGeom>
              <a:solidFill>
                <a:srgbClr val="006600">
                  <a:alpha val="10000"/>
                </a:srgbClr>
              </a:solidFill>
              <a:ln w="25400">
                <a:solidFill>
                  <a:srgbClr val="00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2" name="Freihandform 61"/>
              <p:cNvSpPr/>
              <p:nvPr/>
            </p:nvSpPr>
            <p:spPr>
              <a:xfrm>
                <a:off x="2794911" y="2348880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3" name="Freihandform 62"/>
              <p:cNvSpPr/>
              <p:nvPr/>
            </p:nvSpPr>
            <p:spPr>
              <a:xfrm>
                <a:off x="2771800" y="2608610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4" name="Freihandform 63"/>
              <p:cNvSpPr/>
              <p:nvPr/>
            </p:nvSpPr>
            <p:spPr>
              <a:xfrm>
                <a:off x="2771800" y="2824634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65" name="Gerade Verbindung 64"/>
              <p:cNvCxnSpPr/>
              <p:nvPr/>
            </p:nvCxnSpPr>
            <p:spPr>
              <a:xfrm flipV="1">
                <a:off x="2914987" y="2395789"/>
                <a:ext cx="167129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Gerade Verbindung 65"/>
              <p:cNvCxnSpPr/>
              <p:nvPr/>
            </p:nvCxnSpPr>
            <p:spPr>
              <a:xfrm flipV="1">
                <a:off x="2881146" y="2880246"/>
                <a:ext cx="167129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6" name="Gerade Verbindung mit Pfeil 45"/>
            <p:cNvCxnSpPr/>
            <p:nvPr/>
          </p:nvCxnSpPr>
          <p:spPr>
            <a:xfrm flipV="1">
              <a:off x="7149988" y="2122267"/>
              <a:ext cx="806388" cy="1081082"/>
            </a:xfrm>
            <a:prstGeom prst="straightConnector1">
              <a:avLst/>
            </a:prstGeom>
            <a:ln w="31750">
              <a:solidFill>
                <a:srgbClr val="FF0000"/>
              </a:solidFill>
              <a:prstDash val="sysDash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46"/>
            <p:cNvCxnSpPr>
              <a:stCxn id="31" idx="3"/>
              <a:endCxn id="61" idx="1"/>
            </p:cNvCxnSpPr>
            <p:nvPr/>
          </p:nvCxnSpPr>
          <p:spPr>
            <a:xfrm flipV="1">
              <a:off x="6816809" y="2708920"/>
              <a:ext cx="419487" cy="18376"/>
            </a:xfrm>
            <a:prstGeom prst="line">
              <a:avLst/>
            </a:prstGeom>
            <a:ln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feld 47"/>
            <p:cNvSpPr txBox="1"/>
            <p:nvPr/>
          </p:nvSpPr>
          <p:spPr>
            <a:xfrm>
              <a:off x="7283097" y="1541323"/>
              <a:ext cx="1746484" cy="69170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video </a:t>
              </a:r>
            </a:p>
            <a:p>
              <a:pPr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filter</a:t>
              </a:r>
              <a:r>
                <a:rPr lang="en-US" sz="1500" b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</a:t>
              </a:r>
              <a:r>
                <a:rPr lang="en-US" sz="1500" b="1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</a:t>
              </a:r>
              <a:r>
                <a:rPr lang="en-US" sz="1600" b="1" i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sz="1600" b="1" i="1" baseline="-25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video</a:t>
              </a:r>
              <a:endParaRPr lang="en-US" sz="15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2708886" y="4061187"/>
              <a:ext cx="2034375" cy="63561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voltage controlled oscillator </a:t>
              </a: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 </a:t>
              </a:r>
              <a:r>
                <a:rPr lang="en-US" sz="1400" b="1" i="1" dirty="0" err="1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f</a:t>
              </a:r>
              <a:r>
                <a:rPr lang="en-US" sz="1400" b="1" i="1" baseline="-25000" dirty="0" err="1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span</a:t>
              </a: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</a:t>
              </a:r>
              <a:endParaRPr lang="en-US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50" name="Gruppieren 49"/>
            <p:cNvGrpSpPr/>
            <p:nvPr/>
          </p:nvGrpSpPr>
          <p:grpSpPr>
            <a:xfrm>
              <a:off x="6444208" y="3501008"/>
              <a:ext cx="2088232" cy="1449452"/>
              <a:chOff x="6516216" y="3203684"/>
              <a:chExt cx="2088232" cy="1449452"/>
            </a:xfrm>
          </p:grpSpPr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25000"/>
                        </a14:imgEffect>
                        <a14:imgEffect>
                          <a14:brightnessContrast bright="-38000" contrast="8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525" t="44914" r="2564" b="16257"/>
              <a:stretch/>
            </p:blipFill>
            <p:spPr bwMode="auto">
              <a:xfrm>
                <a:off x="6783087" y="3468415"/>
                <a:ext cx="1540190" cy="11634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9" name="Abgerundetes Rechteck 58"/>
              <p:cNvSpPr/>
              <p:nvPr/>
            </p:nvSpPr>
            <p:spPr>
              <a:xfrm>
                <a:off x="6516216" y="3212976"/>
                <a:ext cx="2088232" cy="1440160"/>
              </a:xfrm>
              <a:prstGeom prst="roundRect">
                <a:avLst/>
              </a:prstGeom>
              <a:noFill/>
              <a:ln w="28575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0" name="Textfeld 59"/>
              <p:cNvSpPr txBox="1"/>
              <p:nvPr/>
            </p:nvSpPr>
            <p:spPr>
              <a:xfrm>
                <a:off x="7066665" y="3203684"/>
                <a:ext cx="1105735" cy="392587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algn="l"/>
                <a:r>
                  <a:rPr lang="en-US" sz="15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display</a:t>
                </a:r>
              </a:p>
            </p:txBody>
          </p:sp>
        </p:grpSp>
        <p:cxnSp>
          <p:nvCxnSpPr>
            <p:cNvPr id="51" name="Gerade Verbindung 50"/>
            <p:cNvCxnSpPr>
              <a:stCxn id="75" idx="2"/>
            </p:cNvCxnSpPr>
            <p:nvPr/>
          </p:nvCxnSpPr>
          <p:spPr>
            <a:xfrm>
              <a:off x="5040052" y="4155782"/>
              <a:ext cx="6445" cy="929402"/>
            </a:xfrm>
            <a:prstGeom prst="line">
              <a:avLst/>
            </a:prstGeom>
            <a:ln>
              <a:solidFill>
                <a:srgbClr val="99003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/>
          </p:nvCxnSpPr>
          <p:spPr>
            <a:xfrm>
              <a:off x="5040052" y="5085184"/>
              <a:ext cx="2461163" cy="0"/>
            </a:xfrm>
            <a:prstGeom prst="line">
              <a:avLst/>
            </a:prstGeom>
            <a:ln>
              <a:solidFill>
                <a:srgbClr val="99003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>
              <a:endCxn id="59" idx="2"/>
            </p:cNvCxnSpPr>
            <p:nvPr/>
          </p:nvCxnSpPr>
          <p:spPr>
            <a:xfrm flipV="1">
              <a:off x="7481174" y="4950460"/>
              <a:ext cx="7150" cy="134724"/>
            </a:xfrm>
            <a:prstGeom prst="line">
              <a:avLst/>
            </a:prstGeom>
            <a:ln>
              <a:solidFill>
                <a:srgbClr val="99003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>
              <a:endCxn id="61" idx="2"/>
            </p:cNvCxnSpPr>
            <p:nvPr/>
          </p:nvCxnSpPr>
          <p:spPr>
            <a:xfrm flipH="1" flipV="1">
              <a:off x="7524328" y="3140968"/>
              <a:ext cx="10727" cy="144016"/>
            </a:xfrm>
            <a:prstGeom prst="line">
              <a:avLst/>
            </a:prstGeom>
            <a:ln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/>
          </p:nvCxnSpPr>
          <p:spPr>
            <a:xfrm flipV="1">
              <a:off x="6306640" y="3260880"/>
              <a:ext cx="1240884" cy="24104"/>
            </a:xfrm>
            <a:prstGeom prst="line">
              <a:avLst/>
            </a:prstGeom>
            <a:ln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/>
          </p:nvCxnSpPr>
          <p:spPr>
            <a:xfrm flipH="1" flipV="1">
              <a:off x="6300192" y="3293368"/>
              <a:ext cx="6448" cy="937012"/>
            </a:xfrm>
            <a:prstGeom prst="line">
              <a:avLst/>
            </a:prstGeom>
            <a:ln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>
              <a:endCxn id="59" idx="1"/>
            </p:cNvCxnSpPr>
            <p:nvPr/>
          </p:nvCxnSpPr>
          <p:spPr>
            <a:xfrm>
              <a:off x="6306640" y="4230380"/>
              <a:ext cx="137568" cy="0"/>
            </a:xfrm>
            <a:prstGeom prst="line">
              <a:avLst/>
            </a:prstGeom>
            <a:ln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Textfeld 93"/>
          <p:cNvSpPr txBox="1"/>
          <p:nvPr/>
        </p:nvSpPr>
        <p:spPr>
          <a:xfrm>
            <a:off x="5809720" y="3348893"/>
            <a:ext cx="933488" cy="31169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 </a:t>
            </a:r>
            <a:r>
              <a:rPr lang="en-US" sz="1400" b="1" i="1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</a:t>
            </a:r>
            <a:r>
              <a:rPr lang="en-US" sz="1400" b="1" i="1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sweep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" name="Text Box 14"/>
          <p:cNvSpPr txBox="1">
            <a:spLocks noChangeArrowheads="1"/>
          </p:cNvSpPr>
          <p:nvPr/>
        </p:nvSpPr>
        <p:spPr bwMode="auto">
          <a:xfrm>
            <a:off x="252000" y="144000"/>
            <a:ext cx="8447341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Excurse: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Basic Detection Instrument: </a:t>
            </a:r>
            <a:r>
              <a:rPr lang="en-US" sz="22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Analog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Spectrum Analyzer</a:t>
            </a:r>
          </a:p>
        </p:txBody>
      </p:sp>
    </p:spTree>
    <p:extLst>
      <p:ext uri="{BB962C8B-B14F-4D97-AF65-F5344CB8AC3E}">
        <p14:creationId xmlns:p14="http://schemas.microsoft.com/office/powerpoint/2010/main" val="115123407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2000" y="216000"/>
            <a:ext cx="83017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#12: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Beam diagnostics design for a proton facility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51256" y="836640"/>
            <a:ext cx="9311354" cy="4853761"/>
            <a:chOff x="14616" y="738692"/>
            <a:chExt cx="9311354" cy="4853761"/>
          </a:xfrm>
        </p:grpSpPr>
        <p:sp>
          <p:nvSpPr>
            <p:cNvPr id="36868" name="Abgerundetes Rechteck 217096"/>
            <p:cNvSpPr>
              <a:spLocks noChangeArrowheads="1"/>
            </p:cNvSpPr>
            <p:nvPr/>
          </p:nvSpPr>
          <p:spPr bwMode="auto">
            <a:xfrm>
              <a:off x="5847717" y="2547486"/>
              <a:ext cx="3096584" cy="2535610"/>
            </a:xfrm>
            <a:prstGeom prst="roundRect">
              <a:avLst>
                <a:gd name="adj" fmla="val 50000"/>
              </a:avLst>
            </a:prstGeom>
            <a:noFill/>
            <a:ln w="63500" algn="ctr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69" name="Rechteck 1"/>
            <p:cNvSpPr>
              <a:spLocks noChangeArrowheads="1"/>
            </p:cNvSpPr>
            <p:nvPr/>
          </p:nvSpPr>
          <p:spPr bwMode="auto">
            <a:xfrm>
              <a:off x="1238927" y="1457269"/>
              <a:ext cx="1584255" cy="543872"/>
            </a:xfrm>
            <a:prstGeom prst="rect">
              <a:avLst/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70" name="Textfeld 2"/>
            <p:cNvSpPr txBox="1">
              <a:spLocks noChangeArrowheads="1"/>
            </p:cNvSpPr>
            <p:nvPr/>
          </p:nvSpPr>
          <p:spPr bwMode="auto">
            <a:xfrm>
              <a:off x="1238927" y="1540065"/>
              <a:ext cx="1584255" cy="369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RFQ-LINAC</a:t>
              </a:r>
            </a:p>
          </p:txBody>
        </p:sp>
        <p:sp>
          <p:nvSpPr>
            <p:cNvPr id="36871" name="Rechteck 7"/>
            <p:cNvSpPr>
              <a:spLocks noChangeArrowheads="1"/>
            </p:cNvSpPr>
            <p:nvPr/>
          </p:nvSpPr>
          <p:spPr bwMode="auto">
            <a:xfrm>
              <a:off x="4119390" y="1468063"/>
              <a:ext cx="1584255" cy="543872"/>
            </a:xfrm>
            <a:prstGeom prst="rect">
              <a:avLst/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72" name="Textfeld 8"/>
            <p:cNvSpPr txBox="1">
              <a:spLocks noChangeArrowheads="1"/>
            </p:cNvSpPr>
            <p:nvPr/>
          </p:nvSpPr>
          <p:spPr bwMode="auto">
            <a:xfrm>
              <a:off x="4119390" y="1571247"/>
              <a:ext cx="1584255" cy="369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DTL-LINAC</a:t>
              </a:r>
            </a:p>
          </p:txBody>
        </p:sp>
        <p:cxnSp>
          <p:nvCxnSpPr>
            <p:cNvPr id="36873" name="Gerade Verbindung 15"/>
            <p:cNvCxnSpPr>
              <a:cxnSpLocks noChangeShapeType="1"/>
            </p:cNvCxnSpPr>
            <p:nvPr/>
          </p:nvCxnSpPr>
          <p:spPr bwMode="auto">
            <a:xfrm>
              <a:off x="518811" y="1756072"/>
              <a:ext cx="720116" cy="4490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74" name="Gerade Verbindung 16"/>
            <p:cNvCxnSpPr>
              <a:cxnSpLocks noChangeShapeType="1"/>
            </p:cNvCxnSpPr>
            <p:nvPr/>
          </p:nvCxnSpPr>
          <p:spPr bwMode="auto">
            <a:xfrm flipH="1" flipV="1">
              <a:off x="302776" y="1540065"/>
              <a:ext cx="216035" cy="220496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75" name="Gerade Verbindung 17"/>
            <p:cNvCxnSpPr>
              <a:cxnSpLocks noChangeShapeType="1"/>
            </p:cNvCxnSpPr>
            <p:nvPr/>
          </p:nvCxnSpPr>
          <p:spPr bwMode="auto">
            <a:xfrm flipV="1">
              <a:off x="302776" y="1252057"/>
              <a:ext cx="0" cy="288008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76" name="Abgerundetes Rechteck 19"/>
            <p:cNvSpPr>
              <a:spLocks noChangeArrowheads="1"/>
            </p:cNvSpPr>
            <p:nvPr/>
          </p:nvSpPr>
          <p:spPr bwMode="auto">
            <a:xfrm>
              <a:off x="158643" y="1108053"/>
              <a:ext cx="360168" cy="144004"/>
            </a:xfrm>
            <a:prstGeom prst="roundRect">
              <a:avLst>
                <a:gd name="adj" fmla="val 16667"/>
              </a:avLst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77" name="Textfeld 23"/>
            <p:cNvSpPr txBox="1">
              <a:spLocks noChangeArrowheads="1"/>
            </p:cNvSpPr>
            <p:nvPr/>
          </p:nvSpPr>
          <p:spPr bwMode="auto">
            <a:xfrm>
              <a:off x="14616" y="738692"/>
              <a:ext cx="33126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proton source on </a:t>
              </a:r>
              <a:r>
                <a:rPr lang="en-US" altLang="de-DE" b="1" i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 = </a:t>
              </a:r>
              <a:r>
                <a:rPr lang="en-US" altLang="de-DE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100 kV</a:t>
              </a:r>
            </a:p>
          </p:txBody>
        </p:sp>
        <p:sp>
          <p:nvSpPr>
            <p:cNvPr id="36878" name="Textfeld 20"/>
            <p:cNvSpPr txBox="1">
              <a:spLocks noChangeArrowheads="1"/>
            </p:cNvSpPr>
            <p:nvPr/>
          </p:nvSpPr>
          <p:spPr bwMode="auto">
            <a:xfrm>
              <a:off x="549479" y="1035276"/>
              <a:ext cx="26543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altLang="de-DE" b="1" i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max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=50mA, </a:t>
              </a:r>
              <a:r>
                <a:rPr lang="en-US" altLang="de-DE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altLang="de-DE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min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=0.1µA</a:t>
              </a:r>
            </a:p>
          </p:txBody>
        </p:sp>
        <p:sp>
          <p:nvSpPr>
            <p:cNvPr id="36879" name="Textfeld 25"/>
            <p:cNvSpPr txBox="1">
              <a:spLocks noChangeArrowheads="1"/>
            </p:cNvSpPr>
            <p:nvPr/>
          </p:nvSpPr>
          <p:spPr bwMode="auto">
            <a:xfrm>
              <a:off x="60773" y="1971406"/>
              <a:ext cx="2638967" cy="1154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en-US" altLang="de-DE" sz="1600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pulse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1ms, repetitions 1s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transverse size: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=5mm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bunch length: 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bunch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= 10</a:t>
              </a:r>
              <a:r>
                <a:rPr lang="en-US" altLang="de-DE" sz="1600" baseline="30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0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of </a:t>
              </a:r>
              <a:r>
                <a:rPr lang="en-US" altLang="de-DE" sz="16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rf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cxnSp>
          <p:nvCxnSpPr>
            <p:cNvPr id="36880" name="Gerade Verbindung 26"/>
            <p:cNvCxnSpPr>
              <a:cxnSpLocks noChangeShapeType="1"/>
              <a:stCxn id="36869" idx="3"/>
              <a:endCxn id="36871" idx="1"/>
            </p:cNvCxnSpPr>
            <p:nvPr/>
          </p:nvCxnSpPr>
          <p:spPr bwMode="auto">
            <a:xfrm>
              <a:off x="2823182" y="1729206"/>
              <a:ext cx="1296209" cy="10794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81" name="Textfeld 35"/>
            <p:cNvSpPr txBox="1">
              <a:spLocks noChangeArrowheads="1"/>
            </p:cNvSpPr>
            <p:nvPr/>
          </p:nvSpPr>
          <p:spPr bwMode="auto">
            <a:xfrm>
              <a:off x="2829443" y="1242024"/>
              <a:ext cx="165507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kin</a:t>
              </a:r>
              <a:r>
                <a:rPr lang="en-US" altLang="de-DE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 MeV</a:t>
              </a:r>
            </a:p>
          </p:txBody>
        </p:sp>
        <p:cxnSp>
          <p:nvCxnSpPr>
            <p:cNvPr id="36882" name="Gerade Verbindung 36"/>
            <p:cNvCxnSpPr>
              <a:cxnSpLocks noChangeShapeType="1"/>
            </p:cNvCxnSpPr>
            <p:nvPr/>
          </p:nvCxnSpPr>
          <p:spPr bwMode="auto">
            <a:xfrm>
              <a:off x="5731786" y="1760561"/>
              <a:ext cx="1296209" cy="10794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83" name="Gerade Verbindung 37"/>
            <p:cNvCxnSpPr>
              <a:cxnSpLocks noChangeShapeType="1"/>
              <a:endCxn id="36884" idx="2"/>
            </p:cNvCxnSpPr>
            <p:nvPr/>
          </p:nvCxnSpPr>
          <p:spPr bwMode="auto">
            <a:xfrm flipV="1">
              <a:off x="7027994" y="1330351"/>
              <a:ext cx="661388" cy="441005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84" name="Abgerundetes Rechteck 217091"/>
            <p:cNvSpPr>
              <a:spLocks noChangeArrowheads="1"/>
            </p:cNvSpPr>
            <p:nvPr/>
          </p:nvSpPr>
          <p:spPr bwMode="auto">
            <a:xfrm rot="3032341">
              <a:off x="7565588" y="1214874"/>
              <a:ext cx="356616" cy="141216"/>
            </a:xfrm>
            <a:prstGeom prst="roundRect">
              <a:avLst>
                <a:gd name="adj" fmla="val 16667"/>
              </a:avLst>
            </a:prstGeom>
            <a:solidFill>
              <a:srgbClr val="0000FF">
                <a:alpha val="34117"/>
              </a:srgbClr>
            </a:solidFill>
            <a:ln w="31750" algn="ctr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85" name="Textfeld 45"/>
            <p:cNvSpPr txBox="1">
              <a:spLocks noChangeArrowheads="1"/>
            </p:cNvSpPr>
            <p:nvPr/>
          </p:nvSpPr>
          <p:spPr bwMode="auto">
            <a:xfrm>
              <a:off x="7360046" y="738693"/>
              <a:ext cx="1584255" cy="369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experiment</a:t>
              </a:r>
            </a:p>
          </p:txBody>
        </p:sp>
        <p:sp>
          <p:nvSpPr>
            <p:cNvPr id="36886" name="Textfeld 46"/>
            <p:cNvSpPr txBox="1">
              <a:spLocks noChangeArrowheads="1"/>
            </p:cNvSpPr>
            <p:nvPr/>
          </p:nvSpPr>
          <p:spPr bwMode="auto">
            <a:xfrm>
              <a:off x="5199643" y="1035991"/>
              <a:ext cx="18283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kin</a:t>
              </a:r>
              <a:r>
                <a:rPr lang="en-US" altLang="de-DE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100 MeV</a:t>
              </a:r>
            </a:p>
          </p:txBody>
        </p:sp>
        <p:cxnSp>
          <p:nvCxnSpPr>
            <p:cNvPr id="36887" name="Gerade Verbindung 47"/>
            <p:cNvCxnSpPr>
              <a:cxnSpLocks noChangeShapeType="1"/>
            </p:cNvCxnSpPr>
            <p:nvPr/>
          </p:nvCxnSpPr>
          <p:spPr bwMode="auto">
            <a:xfrm>
              <a:off x="7027994" y="1771356"/>
              <a:ext cx="715901" cy="761254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92" name="Gerade Verbindung 113"/>
            <p:cNvCxnSpPr>
              <a:cxnSpLocks noChangeShapeType="1"/>
            </p:cNvCxnSpPr>
            <p:nvPr/>
          </p:nvCxnSpPr>
          <p:spPr bwMode="auto">
            <a:xfrm flipV="1">
              <a:off x="6905383" y="5086878"/>
              <a:ext cx="711985" cy="505575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" name="Textfeld 46"/>
            <p:cNvSpPr txBox="1">
              <a:spLocks noChangeArrowheads="1"/>
            </p:cNvSpPr>
            <p:nvPr/>
          </p:nvSpPr>
          <p:spPr bwMode="auto">
            <a:xfrm>
              <a:off x="2771750" y="1848882"/>
              <a:ext cx="205066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altLang="de-DE" sz="1600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acc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300 MHz</a:t>
              </a:r>
            </a:p>
          </p:txBody>
        </p:sp>
        <p:sp>
          <p:nvSpPr>
            <p:cNvPr id="40" name="Textfeld 51"/>
            <p:cNvSpPr txBox="1">
              <a:spLocks noChangeArrowheads="1"/>
            </p:cNvSpPr>
            <p:nvPr/>
          </p:nvSpPr>
          <p:spPr bwMode="auto">
            <a:xfrm>
              <a:off x="6093146" y="4195045"/>
              <a:ext cx="3232824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Tune: </a:t>
              </a:r>
              <a:r>
                <a:rPr lang="en-US" altLang="de-DE" sz="1500" b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</a:t>
              </a:r>
              <a:r>
                <a:rPr lang="en-US" altLang="de-DE" sz="1500" b="1" baseline="-25000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x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= 4.28, </a:t>
              </a:r>
              <a:r>
                <a:rPr lang="en-US" altLang="de-DE" sz="1500" b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</a:t>
              </a:r>
              <a:r>
                <a:rPr lang="en-US" altLang="de-DE" sz="1500" b="1" baseline="-25000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y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= 3.22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Bunch length: 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</a:t>
              </a:r>
              <a:r>
                <a:rPr lang="en-US" altLang="de-DE" sz="1500" b="1" baseline="-25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bunch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= 20</a:t>
              </a:r>
              <a:r>
                <a:rPr lang="en-US" altLang="de-DE" sz="1500" b="1" baseline="30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0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of </a:t>
              </a:r>
              <a:r>
                <a:rPr lang="en-US" altLang="de-DE" sz="1500" b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rf</a:t>
              </a:r>
              <a:endPara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endParaRPr>
            </a:p>
            <a:p>
              <a:pPr algn="l">
                <a:spcBef>
                  <a:spcPts val="0"/>
                </a:spcBef>
              </a:pP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      trans. size: 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500" b="1" baseline="-25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x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=5…3 mm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   </a:t>
              </a:r>
              <a:endPara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2" name="Textfeld 25"/>
            <p:cNvSpPr txBox="1">
              <a:spLocks noChangeArrowheads="1"/>
            </p:cNvSpPr>
            <p:nvPr/>
          </p:nvSpPr>
          <p:spPr bwMode="auto">
            <a:xfrm>
              <a:off x="7408496" y="1379478"/>
              <a:ext cx="1861142" cy="882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transverse: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=2mm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bunch length: 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bunch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= 10</a:t>
              </a:r>
              <a:r>
                <a:rPr lang="en-US" altLang="de-DE" sz="1600" baseline="30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0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of </a:t>
              </a:r>
              <a:r>
                <a:rPr lang="en-US" altLang="de-DE" sz="16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rf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</p:grpSp>
      <p:sp>
        <p:nvSpPr>
          <p:cNvPr id="29" name="Textfeld 51"/>
          <p:cNvSpPr txBox="1">
            <a:spLocks noChangeArrowheads="1"/>
          </p:cNvSpPr>
          <p:nvPr/>
        </p:nvSpPr>
        <p:spPr bwMode="auto">
          <a:xfrm>
            <a:off x="6131098" y="2687017"/>
            <a:ext cx="3230201" cy="2026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</a:t>
            </a:r>
            <a:r>
              <a:rPr lang="en-US" altLang="de-DE" sz="1700" b="1" u="sng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</a:t>
            </a:r>
            <a:r>
              <a:rPr lang="en-US" altLang="de-DE" sz="1700" b="1" u="sng" baseline="30000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altLang="de-DE" sz="1700" b="1" u="sng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synchrotron</a:t>
            </a:r>
          </a:p>
          <a:p>
            <a:pPr algn="l">
              <a:spcBef>
                <a:spcPts val="0"/>
              </a:spcBef>
            </a:pP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l =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 m</a:t>
            </a:r>
          </a:p>
          <a:p>
            <a:pPr algn="l">
              <a:spcBef>
                <a:spcPts val="400"/>
              </a:spcBef>
            </a:pP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sz="1500" b="1" i="1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1500" b="1" i="1" baseline="-25000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en-US" altLang="de-DE" sz="1500" b="1" i="1" baseline="-25000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</a:t>
            </a: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MeV,</a:t>
            </a: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500" b="1" i="1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1500" b="1" i="1" baseline="-25000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</a:t>
            </a: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GeV</a:t>
            </a:r>
          </a:p>
          <a:p>
            <a:pPr algn="l">
              <a:spcBef>
                <a:spcPts val="400"/>
              </a:spcBef>
            </a:pP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0.76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s &lt;  </a:t>
            </a:r>
            <a:r>
              <a:rPr lang="en-US" altLang="de-DE" sz="1500" b="1" i="1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</a:t>
            </a:r>
            <a:r>
              <a:rPr lang="en-US" altLang="de-DE" sz="1500" b="1" i="1" baseline="-25000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rev</a:t>
            </a:r>
            <a:r>
              <a:rPr lang="en-US" altLang="de-DE" sz="1500" b="1" i="1" baseline="-25000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&lt; 1.6 s</a:t>
            </a:r>
            <a:endParaRPr lang="en-US" altLang="de-DE" sz="1500" b="1" dirty="0">
              <a:solidFill>
                <a:srgbClr val="FF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400"/>
              </a:spcBef>
            </a:pP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I</a:t>
            </a:r>
            <a:r>
              <a:rPr lang="en-US" altLang="de-DE" sz="1500" b="1" i="1" baseline="-25000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10</a:t>
            </a:r>
            <a:r>
              <a:rPr lang="en-US" altLang="de-DE" sz="1500" b="1" baseline="30000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protons</a:t>
            </a:r>
          </a:p>
          <a:p>
            <a:pPr algn="l">
              <a:spcBef>
                <a:spcPts val="400"/>
              </a:spcBef>
            </a:pP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2.57MHz&lt; </a:t>
            </a:r>
            <a:r>
              <a:rPr lang="en-US" altLang="de-DE" sz="1500" b="1" i="1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sz="1500" b="1" i="1" baseline="-25000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</a:t>
            </a: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5.25MHz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 4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bunches </a:t>
            </a:r>
          </a:p>
          <a:p>
            <a:pPr algn="l">
              <a:spcBef>
                <a:spcPts val="400"/>
              </a:spcBef>
            </a:pPr>
            <a:r>
              <a:rPr lang="en-US" altLang="de-DE" sz="17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2981876459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11795" y="1085159"/>
            <a:ext cx="4460205" cy="248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Steps for an </a:t>
            </a:r>
            <a:r>
              <a:rPr lang="en-US" b="1" u="sng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digital, ‘real time’ </a:t>
            </a:r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device: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Low pass filter, typ.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f 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&lt; 3 GHz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Down mixing with </a:t>
            </a:r>
          </a:p>
          <a:p>
            <a:pPr algn="l">
              <a:spcBef>
                <a:spcPts val="20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fixed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local oscillator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IF filtering 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Digitalization: some 10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MSa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/s, 16 bit 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FFT calculation with </a:t>
            </a:r>
          </a:p>
          <a:p>
            <a:pPr algn="l">
              <a:spcBef>
                <a:spcPts val="20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  various parameters, windowing, filter ...  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18661" y="3573020"/>
            <a:ext cx="4669369" cy="248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Parameter to be chosen: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FFT parameter, windowing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digital filters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time window</a:t>
            </a:r>
          </a:p>
          <a:p>
            <a:pPr algn="l">
              <a:spcBef>
                <a:spcPts val="20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Most often given in traditional parameters 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reference level 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re</a:t>
            </a:r>
            <a:r>
              <a:rPr lang="en-US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[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dBm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Span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span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stop</a:t>
            </a:r>
            <a:r>
              <a:rPr lang="en-US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start</a:t>
            </a:r>
            <a:endParaRPr lang="en-US" b="1" i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Resolution bandwidth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</a:t>
            </a: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res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" name="AutoShape 10" descr="Image result for agilent spectrum analyz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12" descr="Image result for agilent spectrum analyz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15" name="Gruppieren 14"/>
          <p:cNvGrpSpPr/>
          <p:nvPr/>
        </p:nvGrpSpPr>
        <p:grpSpPr>
          <a:xfrm>
            <a:off x="2771800" y="1177540"/>
            <a:ext cx="5927473" cy="2825506"/>
            <a:chOff x="1331640" y="1517983"/>
            <a:chExt cx="7200800" cy="3432477"/>
          </a:xfrm>
        </p:grpSpPr>
        <p:cxnSp>
          <p:nvCxnSpPr>
            <p:cNvPr id="16" name="Gerade Verbindung 15"/>
            <p:cNvCxnSpPr/>
            <p:nvPr/>
          </p:nvCxnSpPr>
          <p:spPr>
            <a:xfrm>
              <a:off x="1691680" y="2708920"/>
              <a:ext cx="432048" cy="0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uppieren 16"/>
            <p:cNvGrpSpPr/>
            <p:nvPr/>
          </p:nvGrpSpPr>
          <p:grpSpPr>
            <a:xfrm>
              <a:off x="2123728" y="2420888"/>
              <a:ext cx="360040" cy="576064"/>
              <a:chOff x="2123728" y="2420888"/>
              <a:chExt cx="360040" cy="576064"/>
            </a:xfrm>
          </p:grpSpPr>
          <p:sp>
            <p:nvSpPr>
              <p:cNvPr id="92" name="Gleichschenkliges Dreieck 91"/>
              <p:cNvSpPr/>
              <p:nvPr/>
            </p:nvSpPr>
            <p:spPr>
              <a:xfrm rot="5400000">
                <a:off x="2087724" y="2528900"/>
                <a:ext cx="432048" cy="360040"/>
              </a:xfrm>
              <a:prstGeom prst="triangle">
                <a:avLst/>
              </a:prstGeom>
              <a:solidFill>
                <a:srgbClr val="0000FF">
                  <a:alpha val="21000"/>
                </a:srgbClr>
              </a:solidFill>
              <a:ln w="254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93" name="Gerade Verbindung mit Pfeil 92"/>
              <p:cNvCxnSpPr/>
              <p:nvPr/>
            </p:nvCxnSpPr>
            <p:spPr>
              <a:xfrm flipV="1">
                <a:off x="2195736" y="2420888"/>
                <a:ext cx="144016" cy="57606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uppieren 17"/>
            <p:cNvGrpSpPr/>
            <p:nvPr/>
          </p:nvGrpSpPr>
          <p:grpSpPr>
            <a:xfrm>
              <a:off x="2699792" y="2282329"/>
              <a:ext cx="576064" cy="864096"/>
              <a:chOff x="2699792" y="2282329"/>
              <a:chExt cx="576064" cy="864096"/>
            </a:xfrm>
          </p:grpSpPr>
          <p:sp>
            <p:nvSpPr>
              <p:cNvPr id="86" name="Rechteck 85"/>
              <p:cNvSpPr/>
              <p:nvPr/>
            </p:nvSpPr>
            <p:spPr>
              <a:xfrm>
                <a:off x="2699792" y="2282329"/>
                <a:ext cx="576064" cy="864096"/>
              </a:xfrm>
              <a:prstGeom prst="rect">
                <a:avLst/>
              </a:prstGeom>
              <a:solidFill>
                <a:srgbClr val="0000FF">
                  <a:alpha val="10000"/>
                </a:srgbClr>
              </a:solidFill>
              <a:ln w="254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7" name="Freihandform 86"/>
              <p:cNvSpPr/>
              <p:nvPr/>
            </p:nvSpPr>
            <p:spPr>
              <a:xfrm>
                <a:off x="2794911" y="2348880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8" name="Freihandform 87"/>
              <p:cNvSpPr/>
              <p:nvPr/>
            </p:nvSpPr>
            <p:spPr>
              <a:xfrm>
                <a:off x="2771800" y="2608610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9" name="Freihandform 88"/>
              <p:cNvSpPr/>
              <p:nvPr/>
            </p:nvSpPr>
            <p:spPr>
              <a:xfrm>
                <a:off x="2771800" y="2824634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90" name="Gerade Verbindung 89"/>
              <p:cNvCxnSpPr/>
              <p:nvPr/>
            </p:nvCxnSpPr>
            <p:spPr>
              <a:xfrm flipV="1">
                <a:off x="2914987" y="2395789"/>
                <a:ext cx="167129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Gerade Verbindung 90"/>
              <p:cNvCxnSpPr/>
              <p:nvPr/>
            </p:nvCxnSpPr>
            <p:spPr>
              <a:xfrm flipV="1">
                <a:off x="2882695" y="2615059"/>
                <a:ext cx="167129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Gerade Verbindung 18"/>
            <p:cNvCxnSpPr>
              <a:endCxn id="86" idx="1"/>
            </p:cNvCxnSpPr>
            <p:nvPr/>
          </p:nvCxnSpPr>
          <p:spPr>
            <a:xfrm>
              <a:off x="2483768" y="2708920"/>
              <a:ext cx="216024" cy="5457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uppieren 19"/>
            <p:cNvGrpSpPr/>
            <p:nvPr/>
          </p:nvGrpSpPr>
          <p:grpSpPr>
            <a:xfrm>
              <a:off x="3563888" y="2445965"/>
              <a:ext cx="504056" cy="525909"/>
              <a:chOff x="3563888" y="2445965"/>
              <a:chExt cx="504056" cy="525909"/>
            </a:xfrm>
          </p:grpSpPr>
          <p:sp>
            <p:nvSpPr>
              <p:cNvPr id="83" name="Ellipse 82"/>
              <p:cNvSpPr/>
              <p:nvPr/>
            </p:nvSpPr>
            <p:spPr>
              <a:xfrm>
                <a:off x="3563888" y="2445965"/>
                <a:ext cx="504056" cy="525909"/>
              </a:xfrm>
              <a:prstGeom prst="ellipse">
                <a:avLst/>
              </a:prstGeom>
              <a:solidFill>
                <a:srgbClr val="0000FF">
                  <a:alpha val="10000"/>
                </a:srgbClr>
              </a:solidFill>
              <a:ln w="1905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84" name="Gerade Verbindung 83"/>
              <p:cNvCxnSpPr>
                <a:stCxn id="83" idx="3"/>
                <a:endCxn id="83" idx="7"/>
              </p:cNvCxnSpPr>
              <p:nvPr/>
            </p:nvCxnSpPr>
            <p:spPr>
              <a:xfrm flipV="1">
                <a:off x="3637705" y="2522983"/>
                <a:ext cx="356422" cy="371873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Gerade Verbindung 84"/>
              <p:cNvCxnSpPr>
                <a:stCxn id="83" idx="1"/>
                <a:endCxn id="83" idx="5"/>
              </p:cNvCxnSpPr>
              <p:nvPr/>
            </p:nvCxnSpPr>
            <p:spPr>
              <a:xfrm>
                <a:off x="3637705" y="2522983"/>
                <a:ext cx="356422" cy="371873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Gerade Verbindung 20"/>
            <p:cNvCxnSpPr>
              <a:endCxn id="83" idx="2"/>
            </p:cNvCxnSpPr>
            <p:nvPr/>
          </p:nvCxnSpPr>
          <p:spPr>
            <a:xfrm>
              <a:off x="3277916" y="2708919"/>
              <a:ext cx="285972" cy="1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>
              <a:stCxn id="81" idx="0"/>
            </p:cNvCxnSpPr>
            <p:nvPr/>
          </p:nvCxnSpPr>
          <p:spPr>
            <a:xfrm flipH="1" flipV="1">
              <a:off x="3815916" y="2970598"/>
              <a:ext cx="7343" cy="580565"/>
            </a:xfrm>
            <a:prstGeom prst="line">
              <a:avLst/>
            </a:prstGeom>
            <a:ln>
              <a:solidFill>
                <a:srgbClr val="99003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uppieren 22"/>
            <p:cNvGrpSpPr/>
            <p:nvPr/>
          </p:nvGrpSpPr>
          <p:grpSpPr>
            <a:xfrm>
              <a:off x="3571231" y="3551163"/>
              <a:ext cx="504056" cy="525909"/>
              <a:chOff x="3571231" y="3551163"/>
              <a:chExt cx="504056" cy="525909"/>
            </a:xfrm>
          </p:grpSpPr>
          <p:sp>
            <p:nvSpPr>
              <p:cNvPr id="81" name="Ellipse 80"/>
              <p:cNvSpPr/>
              <p:nvPr/>
            </p:nvSpPr>
            <p:spPr>
              <a:xfrm>
                <a:off x="3571231" y="3551163"/>
                <a:ext cx="504056" cy="525909"/>
              </a:xfrm>
              <a:prstGeom prst="ellipse">
                <a:avLst/>
              </a:prstGeom>
              <a:solidFill>
                <a:srgbClr val="990033">
                  <a:alpha val="10000"/>
                </a:srgbClr>
              </a:solidFill>
              <a:ln w="19050">
                <a:solidFill>
                  <a:srgbClr val="99003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2" name="Freihandform 81"/>
              <p:cNvSpPr/>
              <p:nvPr/>
            </p:nvSpPr>
            <p:spPr>
              <a:xfrm>
                <a:off x="3623004" y="3702203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cxnSp>
          <p:nvCxnSpPr>
            <p:cNvPr id="26" name="Gerade Verbindung 25"/>
            <p:cNvCxnSpPr>
              <a:stCxn id="83" idx="6"/>
              <a:endCxn id="69" idx="1"/>
            </p:cNvCxnSpPr>
            <p:nvPr/>
          </p:nvCxnSpPr>
          <p:spPr>
            <a:xfrm>
              <a:off x="4067944" y="2708920"/>
              <a:ext cx="504056" cy="0"/>
            </a:xfrm>
            <a:prstGeom prst="line">
              <a:avLst/>
            </a:prstGeom>
            <a:ln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uppieren 26"/>
            <p:cNvGrpSpPr/>
            <p:nvPr/>
          </p:nvGrpSpPr>
          <p:grpSpPr>
            <a:xfrm>
              <a:off x="4572000" y="2276872"/>
              <a:ext cx="576064" cy="864096"/>
              <a:chOff x="2699792" y="2282329"/>
              <a:chExt cx="576064" cy="864096"/>
            </a:xfrm>
          </p:grpSpPr>
          <p:sp>
            <p:nvSpPr>
              <p:cNvPr id="69" name="Rechteck 68"/>
              <p:cNvSpPr/>
              <p:nvPr/>
            </p:nvSpPr>
            <p:spPr>
              <a:xfrm>
                <a:off x="2699792" y="2282329"/>
                <a:ext cx="576064" cy="864096"/>
              </a:xfrm>
              <a:prstGeom prst="rect">
                <a:avLst/>
              </a:prstGeom>
              <a:solidFill>
                <a:srgbClr val="006600">
                  <a:alpha val="10000"/>
                </a:srgbClr>
              </a:solidFill>
              <a:ln w="25400">
                <a:solidFill>
                  <a:srgbClr val="00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0" name="Freihandform 69"/>
              <p:cNvSpPr/>
              <p:nvPr/>
            </p:nvSpPr>
            <p:spPr>
              <a:xfrm>
                <a:off x="2794911" y="2348880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1" name="Freihandform 70"/>
              <p:cNvSpPr/>
              <p:nvPr/>
            </p:nvSpPr>
            <p:spPr>
              <a:xfrm>
                <a:off x="2771800" y="2608610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2" name="Freihandform 71"/>
              <p:cNvSpPr/>
              <p:nvPr/>
            </p:nvSpPr>
            <p:spPr>
              <a:xfrm>
                <a:off x="2771800" y="2824634"/>
                <a:ext cx="385823" cy="244326"/>
              </a:xfrm>
              <a:custGeom>
                <a:avLst/>
                <a:gdLst>
                  <a:gd name="connsiteX0" fmla="*/ 0 w 628650"/>
                  <a:gd name="connsiteY0" fmla="*/ 158750 h 300056"/>
                  <a:gd name="connsiteX1" fmla="*/ 171450 w 628650"/>
                  <a:gd name="connsiteY1" fmla="*/ 0 h 300056"/>
                  <a:gd name="connsiteX2" fmla="*/ 298450 w 628650"/>
                  <a:gd name="connsiteY2" fmla="*/ 158750 h 300056"/>
                  <a:gd name="connsiteX3" fmla="*/ 469900 w 628650"/>
                  <a:gd name="connsiteY3" fmla="*/ 298450 h 300056"/>
                  <a:gd name="connsiteX4" fmla="*/ 628650 w 628650"/>
                  <a:gd name="connsiteY4" fmla="*/ 63500 h 300056"/>
                  <a:gd name="connsiteX5" fmla="*/ 628650 w 628650"/>
                  <a:gd name="connsiteY5" fmla="*/ 63500 h 300056"/>
                  <a:gd name="connsiteX0" fmla="*/ 0 w 628650"/>
                  <a:gd name="connsiteY0" fmla="*/ 158756 h 299826"/>
                  <a:gd name="connsiteX1" fmla="*/ 171450 w 628650"/>
                  <a:gd name="connsiteY1" fmla="*/ 6 h 299826"/>
                  <a:gd name="connsiteX2" fmla="*/ 312873 w 628650"/>
                  <a:gd name="connsiteY2" fmla="*/ 152987 h 299826"/>
                  <a:gd name="connsiteX3" fmla="*/ 469900 w 628650"/>
                  <a:gd name="connsiteY3" fmla="*/ 298456 h 299826"/>
                  <a:gd name="connsiteX4" fmla="*/ 628650 w 628650"/>
                  <a:gd name="connsiteY4" fmla="*/ 63506 h 299826"/>
                  <a:gd name="connsiteX5" fmla="*/ 628650 w 628650"/>
                  <a:gd name="connsiteY5" fmla="*/ 63506 h 299826"/>
                  <a:gd name="connsiteX0" fmla="*/ 0 w 632288"/>
                  <a:gd name="connsiteY0" fmla="*/ 158756 h 299826"/>
                  <a:gd name="connsiteX1" fmla="*/ 171450 w 632288"/>
                  <a:gd name="connsiteY1" fmla="*/ 6 h 299826"/>
                  <a:gd name="connsiteX2" fmla="*/ 312873 w 632288"/>
                  <a:gd name="connsiteY2" fmla="*/ 152987 h 299826"/>
                  <a:gd name="connsiteX3" fmla="*/ 469900 w 632288"/>
                  <a:gd name="connsiteY3" fmla="*/ 298456 h 299826"/>
                  <a:gd name="connsiteX4" fmla="*/ 628650 w 632288"/>
                  <a:gd name="connsiteY4" fmla="*/ 63506 h 299826"/>
                  <a:gd name="connsiteX5" fmla="*/ 576728 w 632288"/>
                  <a:gd name="connsiteY5" fmla="*/ 173119 h 299826"/>
                  <a:gd name="connsiteX0" fmla="*/ 0 w 603747"/>
                  <a:gd name="connsiteY0" fmla="*/ 158756 h 298484"/>
                  <a:gd name="connsiteX1" fmla="*/ 171450 w 603747"/>
                  <a:gd name="connsiteY1" fmla="*/ 6 h 298484"/>
                  <a:gd name="connsiteX2" fmla="*/ 312873 w 603747"/>
                  <a:gd name="connsiteY2" fmla="*/ 152987 h 298484"/>
                  <a:gd name="connsiteX3" fmla="*/ 469900 w 603747"/>
                  <a:gd name="connsiteY3" fmla="*/ 298456 h 298484"/>
                  <a:gd name="connsiteX4" fmla="*/ 596920 w 603747"/>
                  <a:gd name="connsiteY4" fmla="*/ 141389 h 298484"/>
                  <a:gd name="connsiteX5" fmla="*/ 576728 w 603747"/>
                  <a:gd name="connsiteY5" fmla="*/ 173119 h 298484"/>
                  <a:gd name="connsiteX0" fmla="*/ 0 w 595033"/>
                  <a:gd name="connsiteY0" fmla="*/ 158756 h 298461"/>
                  <a:gd name="connsiteX1" fmla="*/ 171450 w 595033"/>
                  <a:gd name="connsiteY1" fmla="*/ 6 h 298461"/>
                  <a:gd name="connsiteX2" fmla="*/ 312873 w 595033"/>
                  <a:gd name="connsiteY2" fmla="*/ 152987 h 298461"/>
                  <a:gd name="connsiteX3" fmla="*/ 469900 w 595033"/>
                  <a:gd name="connsiteY3" fmla="*/ 298456 h 298461"/>
                  <a:gd name="connsiteX4" fmla="*/ 585382 w 595033"/>
                  <a:gd name="connsiteY4" fmla="*/ 158696 h 298461"/>
                  <a:gd name="connsiteX5" fmla="*/ 576728 w 595033"/>
                  <a:gd name="connsiteY5" fmla="*/ 173119 h 298461"/>
                  <a:gd name="connsiteX0" fmla="*/ 0 w 595033"/>
                  <a:gd name="connsiteY0" fmla="*/ 158777 h 298499"/>
                  <a:gd name="connsiteX1" fmla="*/ 171450 w 595033"/>
                  <a:gd name="connsiteY1" fmla="*/ 27 h 298499"/>
                  <a:gd name="connsiteX2" fmla="*/ 321527 w 595033"/>
                  <a:gd name="connsiteY2" fmla="*/ 147239 h 298499"/>
                  <a:gd name="connsiteX3" fmla="*/ 469900 w 595033"/>
                  <a:gd name="connsiteY3" fmla="*/ 298477 h 298499"/>
                  <a:gd name="connsiteX4" fmla="*/ 585382 w 595033"/>
                  <a:gd name="connsiteY4" fmla="*/ 158717 h 298499"/>
                  <a:gd name="connsiteX5" fmla="*/ 576728 w 595033"/>
                  <a:gd name="connsiteY5" fmla="*/ 173140 h 298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033" h="298499">
                    <a:moveTo>
                      <a:pt x="0" y="158777"/>
                    </a:moveTo>
                    <a:cubicBezTo>
                      <a:pt x="60854" y="79402"/>
                      <a:pt x="117862" y="1950"/>
                      <a:pt x="171450" y="27"/>
                    </a:cubicBezTo>
                    <a:cubicBezTo>
                      <a:pt x="225038" y="-1896"/>
                      <a:pt x="271785" y="97497"/>
                      <a:pt x="321527" y="147239"/>
                    </a:cubicBezTo>
                    <a:cubicBezTo>
                      <a:pt x="371269" y="196981"/>
                      <a:pt x="425924" y="296564"/>
                      <a:pt x="469900" y="298477"/>
                    </a:cubicBezTo>
                    <a:cubicBezTo>
                      <a:pt x="513876" y="300390"/>
                      <a:pt x="567577" y="179607"/>
                      <a:pt x="585382" y="158717"/>
                    </a:cubicBezTo>
                    <a:cubicBezTo>
                      <a:pt x="603187" y="137827"/>
                      <a:pt x="594035" y="136602"/>
                      <a:pt x="576728" y="173140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73" name="Gerade Verbindung 72"/>
              <p:cNvCxnSpPr/>
              <p:nvPr/>
            </p:nvCxnSpPr>
            <p:spPr>
              <a:xfrm flipV="1">
                <a:off x="2914987" y="2395789"/>
                <a:ext cx="167129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Gerade Verbindung 73"/>
              <p:cNvCxnSpPr/>
              <p:nvPr/>
            </p:nvCxnSpPr>
            <p:spPr>
              <a:xfrm flipV="1">
                <a:off x="2881146" y="2880246"/>
                <a:ext cx="167129" cy="14401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uppieren 27"/>
            <p:cNvGrpSpPr/>
            <p:nvPr/>
          </p:nvGrpSpPr>
          <p:grpSpPr>
            <a:xfrm>
              <a:off x="5508104" y="2420888"/>
              <a:ext cx="360040" cy="576064"/>
              <a:chOff x="2123728" y="2420888"/>
              <a:chExt cx="360040" cy="576064"/>
            </a:xfrm>
          </p:grpSpPr>
          <p:sp>
            <p:nvSpPr>
              <p:cNvPr id="67" name="Gleichschenkliges Dreieck 66"/>
              <p:cNvSpPr/>
              <p:nvPr/>
            </p:nvSpPr>
            <p:spPr>
              <a:xfrm rot="5400000">
                <a:off x="2087724" y="2528900"/>
                <a:ext cx="432048" cy="360040"/>
              </a:xfrm>
              <a:prstGeom prst="triangle">
                <a:avLst/>
              </a:prstGeom>
              <a:solidFill>
                <a:srgbClr val="006600">
                  <a:alpha val="21000"/>
                </a:srgbClr>
              </a:solidFill>
              <a:ln w="25400">
                <a:solidFill>
                  <a:srgbClr val="0066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68" name="Gerade Verbindung mit Pfeil 67"/>
              <p:cNvCxnSpPr/>
              <p:nvPr/>
            </p:nvCxnSpPr>
            <p:spPr>
              <a:xfrm flipV="1">
                <a:off x="2195736" y="2420888"/>
                <a:ext cx="144016" cy="57606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Gerade Verbindung 28"/>
            <p:cNvCxnSpPr>
              <a:stCxn id="69" idx="3"/>
              <a:endCxn id="67" idx="3"/>
            </p:cNvCxnSpPr>
            <p:nvPr/>
          </p:nvCxnSpPr>
          <p:spPr>
            <a:xfrm>
              <a:off x="5148064" y="2708920"/>
              <a:ext cx="360040" cy="0"/>
            </a:xfrm>
            <a:prstGeom prst="line">
              <a:avLst/>
            </a:prstGeom>
            <a:ln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hteck 30"/>
            <p:cNvSpPr/>
            <p:nvPr/>
          </p:nvSpPr>
          <p:spPr>
            <a:xfrm>
              <a:off x="6084168" y="2385632"/>
              <a:ext cx="732641" cy="683328"/>
            </a:xfrm>
            <a:prstGeom prst="rect">
              <a:avLst/>
            </a:prstGeom>
            <a:solidFill>
              <a:srgbClr val="006600">
                <a:alpha val="10000"/>
              </a:srgbClr>
            </a:solidFill>
            <a:ln w="25400">
              <a:solidFill>
                <a:srgbClr val="00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5" name="Gerade Verbindung 34"/>
            <p:cNvCxnSpPr>
              <a:stCxn id="67" idx="0"/>
            </p:cNvCxnSpPr>
            <p:nvPr/>
          </p:nvCxnSpPr>
          <p:spPr>
            <a:xfrm>
              <a:off x="5868144" y="2708920"/>
              <a:ext cx="216024" cy="18376"/>
            </a:xfrm>
            <a:prstGeom prst="line">
              <a:avLst/>
            </a:prstGeom>
            <a:ln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feld 35"/>
            <p:cNvSpPr txBox="1"/>
            <p:nvPr/>
          </p:nvSpPr>
          <p:spPr>
            <a:xfrm>
              <a:off x="3275856" y="2204864"/>
              <a:ext cx="877620" cy="411281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RF</a:t>
              </a: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3955938" y="2204864"/>
              <a:ext cx="532210" cy="41128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IF</a:t>
              </a: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3823766" y="2915652"/>
              <a:ext cx="748234" cy="411281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LO</a:t>
              </a: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1331640" y="2110979"/>
              <a:ext cx="1656183" cy="373893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input amp. </a:t>
              </a: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2473547" y="1628801"/>
              <a:ext cx="1216246" cy="63561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low pass</a:t>
              </a:r>
            </a:p>
            <a:p>
              <a:pPr algn="l"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 filter</a:t>
              </a: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3391211" y="1905799"/>
              <a:ext cx="824420" cy="373893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mixer</a:t>
              </a: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4130908" y="1517983"/>
              <a:ext cx="2059846" cy="63561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band pass filter </a:t>
              </a:r>
            </a:p>
            <a:p>
              <a:pPr algn="l"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0.1 .... 10MHz</a:t>
              </a:r>
              <a:endParaRPr lang="en-US" sz="15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5220073" y="2051556"/>
              <a:ext cx="1182498" cy="373893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IF gain</a:t>
              </a: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5880423" y="1605519"/>
              <a:ext cx="1513274" cy="63561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ADC e.g. </a:t>
              </a:r>
            </a:p>
            <a:p>
              <a:pPr algn="l"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 </a:t>
              </a: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10 </a:t>
              </a:r>
              <a:r>
                <a:rPr lang="en-US" sz="1400" b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MSa</a:t>
              </a: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/s</a:t>
              </a:r>
            </a:p>
          </p:txBody>
        </p:sp>
        <p:sp>
          <p:nvSpPr>
            <p:cNvPr id="61" name="Rechteck 60"/>
            <p:cNvSpPr/>
            <p:nvPr/>
          </p:nvSpPr>
          <p:spPr>
            <a:xfrm>
              <a:off x="7236296" y="2390333"/>
              <a:ext cx="576064" cy="678629"/>
            </a:xfrm>
            <a:prstGeom prst="rect">
              <a:avLst/>
            </a:prstGeom>
            <a:solidFill>
              <a:srgbClr val="990033">
                <a:alpha val="10000"/>
              </a:srgbClr>
            </a:solidFill>
            <a:ln w="25400">
              <a:solidFill>
                <a:srgbClr val="99003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7" name="Gerade Verbindung 46"/>
            <p:cNvCxnSpPr>
              <a:endCxn id="61" idx="1"/>
            </p:cNvCxnSpPr>
            <p:nvPr/>
          </p:nvCxnSpPr>
          <p:spPr>
            <a:xfrm>
              <a:off x="6816809" y="2727298"/>
              <a:ext cx="419486" cy="2349"/>
            </a:xfrm>
            <a:prstGeom prst="line">
              <a:avLst/>
            </a:prstGeom>
            <a:ln>
              <a:solidFill>
                <a:srgbClr val="99003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feld 47"/>
            <p:cNvSpPr txBox="1"/>
            <p:nvPr/>
          </p:nvSpPr>
          <p:spPr>
            <a:xfrm>
              <a:off x="7195620" y="1586824"/>
              <a:ext cx="753940" cy="63561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FFT</a:t>
              </a:r>
            </a:p>
            <a:p>
              <a:pPr algn="l"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calc.</a:t>
              </a:r>
              <a:endParaRPr lang="en-US" sz="15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2533899" y="3617481"/>
              <a:ext cx="2034375" cy="63561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local</a:t>
              </a:r>
            </a:p>
            <a:p>
              <a:pPr algn="l">
                <a:spcBef>
                  <a:spcPts val="0"/>
                </a:spcBef>
              </a:pPr>
              <a:r>
                <a:rPr lang="en-US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oscillator</a:t>
              </a:r>
            </a:p>
          </p:txBody>
        </p:sp>
        <p:grpSp>
          <p:nvGrpSpPr>
            <p:cNvPr id="50" name="Gruppieren 49"/>
            <p:cNvGrpSpPr/>
            <p:nvPr/>
          </p:nvGrpSpPr>
          <p:grpSpPr>
            <a:xfrm>
              <a:off x="6444208" y="3501008"/>
              <a:ext cx="2088232" cy="1449452"/>
              <a:chOff x="6516216" y="3203684"/>
              <a:chExt cx="2088232" cy="1449452"/>
            </a:xfrm>
          </p:grpSpPr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25000"/>
                        </a14:imgEffect>
                        <a14:imgEffect>
                          <a14:brightnessContrast bright="-38000" contrast="8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525" t="44914" r="2564" b="16257"/>
              <a:stretch/>
            </p:blipFill>
            <p:spPr bwMode="auto">
              <a:xfrm>
                <a:off x="6783087" y="3468415"/>
                <a:ext cx="1540190" cy="11634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9" name="Abgerundetes Rechteck 58"/>
              <p:cNvSpPr/>
              <p:nvPr/>
            </p:nvSpPr>
            <p:spPr>
              <a:xfrm>
                <a:off x="6516216" y="3212976"/>
                <a:ext cx="2088232" cy="1440160"/>
              </a:xfrm>
              <a:prstGeom prst="roundRect">
                <a:avLst/>
              </a:prstGeom>
              <a:noFill/>
              <a:ln w="28575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0" name="Textfeld 59"/>
              <p:cNvSpPr txBox="1"/>
              <p:nvPr/>
            </p:nvSpPr>
            <p:spPr>
              <a:xfrm>
                <a:off x="7066665" y="3203684"/>
                <a:ext cx="1105735" cy="392587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algn="l"/>
                <a:r>
                  <a:rPr lang="en-US" sz="15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display</a:t>
                </a:r>
              </a:p>
            </p:txBody>
          </p:sp>
        </p:grpSp>
        <p:cxnSp>
          <p:nvCxnSpPr>
            <p:cNvPr id="54" name="Gerade Verbindung 53"/>
            <p:cNvCxnSpPr>
              <a:endCxn id="103" idx="2"/>
            </p:cNvCxnSpPr>
            <p:nvPr/>
          </p:nvCxnSpPr>
          <p:spPr>
            <a:xfrm flipV="1">
              <a:off x="8355371" y="3068961"/>
              <a:ext cx="0" cy="224407"/>
            </a:xfrm>
            <a:prstGeom prst="line">
              <a:avLst/>
            </a:prstGeom>
            <a:ln>
              <a:solidFill>
                <a:srgbClr val="99003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/>
          </p:nvCxnSpPr>
          <p:spPr>
            <a:xfrm>
              <a:off x="6306640" y="3284985"/>
              <a:ext cx="2048731" cy="8383"/>
            </a:xfrm>
            <a:prstGeom prst="line">
              <a:avLst/>
            </a:prstGeom>
            <a:ln>
              <a:solidFill>
                <a:srgbClr val="99003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/>
          </p:nvCxnSpPr>
          <p:spPr>
            <a:xfrm flipH="1" flipV="1">
              <a:off x="6300192" y="3293368"/>
              <a:ext cx="6448" cy="937012"/>
            </a:xfrm>
            <a:prstGeom prst="line">
              <a:avLst/>
            </a:prstGeom>
            <a:ln>
              <a:solidFill>
                <a:srgbClr val="99003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>
              <a:endCxn id="59" idx="1"/>
            </p:cNvCxnSpPr>
            <p:nvPr/>
          </p:nvCxnSpPr>
          <p:spPr>
            <a:xfrm>
              <a:off x="6306640" y="4230380"/>
              <a:ext cx="137568" cy="0"/>
            </a:xfrm>
            <a:prstGeom prst="line">
              <a:avLst/>
            </a:prstGeom>
            <a:ln>
              <a:solidFill>
                <a:srgbClr val="99003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6" name="Picture 2" descr="Related image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49" b="27354"/>
          <a:stretch/>
        </p:blipFill>
        <p:spPr bwMode="auto">
          <a:xfrm>
            <a:off x="4038982" y="4226104"/>
            <a:ext cx="4740708" cy="212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Gerade Verbindung 7"/>
          <p:cNvCxnSpPr/>
          <p:nvPr/>
        </p:nvCxnSpPr>
        <p:spPr>
          <a:xfrm flipV="1">
            <a:off x="6683932" y="1895630"/>
            <a:ext cx="603087" cy="55862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Textfeld 97"/>
          <p:cNvSpPr txBox="1"/>
          <p:nvPr/>
        </p:nvSpPr>
        <p:spPr>
          <a:xfrm>
            <a:off x="6715259" y="1893353"/>
            <a:ext cx="484728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99" name="Textfeld 98"/>
          <p:cNvSpPr txBox="1"/>
          <p:nvPr/>
        </p:nvSpPr>
        <p:spPr>
          <a:xfrm>
            <a:off x="6967592" y="2154342"/>
            <a:ext cx="484728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102" name="Textfeld 101"/>
          <p:cNvSpPr txBox="1"/>
          <p:nvPr/>
        </p:nvSpPr>
        <p:spPr>
          <a:xfrm>
            <a:off x="7596336" y="1988840"/>
            <a:ext cx="578681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FFT</a:t>
            </a:r>
          </a:p>
        </p:txBody>
      </p:sp>
      <p:sp>
        <p:nvSpPr>
          <p:cNvPr id="103" name="Rechteck 102"/>
          <p:cNvSpPr/>
          <p:nvPr/>
        </p:nvSpPr>
        <p:spPr>
          <a:xfrm>
            <a:off x="8316416" y="1895630"/>
            <a:ext cx="474198" cy="558626"/>
          </a:xfrm>
          <a:prstGeom prst="rect">
            <a:avLst/>
          </a:prstGeom>
          <a:solidFill>
            <a:srgbClr val="990033">
              <a:alpha val="10000"/>
            </a:srgbClr>
          </a:solidFill>
          <a:ln w="25400">
            <a:solidFill>
              <a:srgbClr val="9900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4" name="Gerade Verbindung 103"/>
          <p:cNvCxnSpPr>
            <a:endCxn id="103" idx="1"/>
          </p:cNvCxnSpPr>
          <p:nvPr/>
        </p:nvCxnSpPr>
        <p:spPr>
          <a:xfrm>
            <a:off x="8122514" y="2168134"/>
            <a:ext cx="193902" cy="6809"/>
          </a:xfrm>
          <a:prstGeom prst="line">
            <a:avLst/>
          </a:prstGeom>
          <a:ln>
            <a:solidFill>
              <a:srgbClr val="99003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/>
          <p:cNvSpPr txBox="1"/>
          <p:nvPr/>
        </p:nvSpPr>
        <p:spPr>
          <a:xfrm>
            <a:off x="8271860" y="1249596"/>
            <a:ext cx="872140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data </a:t>
            </a:r>
          </a:p>
          <a:p>
            <a:pPr algn="l">
              <a:spcBef>
                <a:spcPts val="0"/>
              </a:spcBef>
            </a:pPr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treatm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15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Text Box 14"/>
          <p:cNvSpPr txBox="1">
            <a:spLocks noChangeArrowheads="1"/>
          </p:cNvSpPr>
          <p:nvPr/>
        </p:nvSpPr>
        <p:spPr bwMode="auto">
          <a:xfrm>
            <a:off x="252000" y="144000"/>
            <a:ext cx="8447341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Excurse: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Basic Detection Instrument: </a:t>
            </a:r>
            <a:r>
              <a:rPr lang="en-US" sz="22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Spectrum Analyzer</a:t>
            </a:r>
          </a:p>
        </p:txBody>
      </p:sp>
      <p:sp>
        <p:nvSpPr>
          <p:cNvPr id="78" name="Rectangle 5"/>
          <p:cNvSpPr>
            <a:spLocks noChangeArrowheads="1"/>
          </p:cNvSpPr>
          <p:nvPr/>
        </p:nvSpPr>
        <p:spPr bwMode="auto">
          <a:xfrm>
            <a:off x="107504" y="755348"/>
            <a:ext cx="85931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spectrum analyzer determines the frequency spectrum of a signal:</a:t>
            </a:r>
          </a:p>
        </p:txBody>
      </p:sp>
    </p:spTree>
    <p:extLst>
      <p:ext uri="{BB962C8B-B14F-4D97-AF65-F5344CB8AC3E}">
        <p14:creationId xmlns:p14="http://schemas.microsoft.com/office/powerpoint/2010/main" val="1368923400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Group 64"/>
          <p:cNvGrpSpPr>
            <a:grpSpLocks/>
          </p:cNvGrpSpPr>
          <p:nvPr/>
        </p:nvGrpSpPr>
        <p:grpSpPr bwMode="auto">
          <a:xfrm>
            <a:off x="3638523" y="2761228"/>
            <a:ext cx="2651125" cy="2792413"/>
            <a:chOff x="3736" y="726"/>
            <a:chExt cx="1670" cy="1759"/>
          </a:xfrm>
        </p:grpSpPr>
        <p:pic>
          <p:nvPicPr>
            <p:cNvPr id="7177" name="Picture 7" descr="wcm_bandwidth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6" y="726"/>
              <a:ext cx="1670" cy="1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Line 8"/>
            <p:cNvSpPr>
              <a:spLocks noChangeShapeType="1"/>
            </p:cNvSpPr>
            <p:nvPr/>
          </p:nvSpPr>
          <p:spPr bwMode="auto">
            <a:xfrm flipH="1" flipV="1">
              <a:off x="4272" y="1795"/>
              <a:ext cx="0" cy="244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179" name="Line 9"/>
            <p:cNvSpPr>
              <a:spLocks noChangeShapeType="1"/>
            </p:cNvSpPr>
            <p:nvPr/>
          </p:nvSpPr>
          <p:spPr bwMode="auto">
            <a:xfrm flipV="1">
              <a:off x="5014" y="1812"/>
              <a:ext cx="0" cy="235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180" name="Text Box 10"/>
            <p:cNvSpPr txBox="1">
              <a:spLocks noChangeArrowheads="1"/>
            </p:cNvSpPr>
            <p:nvPr/>
          </p:nvSpPr>
          <p:spPr bwMode="auto">
            <a:xfrm>
              <a:off x="4067" y="2039"/>
              <a:ext cx="483" cy="446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20000"/>
                </a:spcBef>
                <a:buFont typeface="Symbol" pitchFamily="18" charset="2"/>
                <a:buNone/>
              </a:pPr>
              <a:r>
                <a:rPr lang="de-DE" altLang="de-DE" sz="1600" b="1" i="1" dirty="0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2</a:t>
              </a:r>
              <a:r>
                <a:rPr lang="el-GR" altLang="de-DE" sz="1600" b="1" i="1" dirty="0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π</a:t>
              </a:r>
              <a:r>
                <a:rPr lang="de-DE" altLang="de-DE" sz="1600" b="1" i="1" dirty="0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 </a:t>
              </a:r>
              <a:r>
                <a:rPr lang="de-DE" altLang="de-DE" sz="1600" b="1" i="1" dirty="0" err="1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f</a:t>
              </a:r>
              <a:r>
                <a:rPr lang="de-DE" altLang="de-DE" sz="2000" i="1" baseline="-25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low</a:t>
              </a:r>
              <a:endParaRPr lang="de-DE" altLang="de-DE" sz="2000" i="1" baseline="-25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 eaLnBrk="1" hangingPunct="1">
                <a:spcBef>
                  <a:spcPct val="20000"/>
                </a:spcBef>
                <a:buFont typeface="Symbol" pitchFamily="18" charset="2"/>
                <a:buNone/>
              </a:pPr>
              <a:r>
                <a:rPr lang="de-DE" altLang="de-DE" sz="2000" i="1" dirty="0">
                  <a:latin typeface="Calibri" panose="020F0502020204030204" pitchFamily="34" charset="0"/>
                  <a:cs typeface="Calibri" panose="020F0502020204030204" pitchFamily="34" charset="0"/>
                </a:rPr>
                <a:t>=R/L</a:t>
              </a:r>
              <a:endParaRPr lang="en-US" altLang="de-DE" sz="2000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181" name="Text Box 11"/>
            <p:cNvSpPr txBox="1">
              <a:spLocks noChangeArrowheads="1"/>
            </p:cNvSpPr>
            <p:nvPr/>
          </p:nvSpPr>
          <p:spPr bwMode="auto">
            <a:xfrm>
              <a:off x="4708" y="2036"/>
              <a:ext cx="561" cy="446"/>
            </a:xfrm>
            <a:prstGeom prst="rect">
              <a:avLst/>
            </a:prstGeom>
            <a:noFill/>
            <a:ln w="63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20000"/>
                </a:spcBef>
                <a:buFont typeface="Symbol" pitchFamily="18" charset="2"/>
                <a:buNone/>
              </a:pPr>
              <a:r>
                <a:rPr lang="de-DE" altLang="de-DE" sz="1600" b="1" i="1" dirty="0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2</a:t>
              </a:r>
              <a:r>
                <a:rPr lang="el-GR" altLang="de-DE" sz="1600" b="1" i="1" dirty="0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π</a:t>
              </a:r>
              <a:r>
                <a:rPr lang="de-DE" altLang="de-DE" sz="1600" b="1" i="1" dirty="0" err="1"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f</a:t>
              </a:r>
              <a:r>
                <a:rPr lang="de-DE" altLang="de-DE" sz="2000" i="1" baseline="-25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high</a:t>
              </a:r>
              <a:endParaRPr lang="de-DE" altLang="de-DE" sz="2000" i="1" baseline="-25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 eaLnBrk="1" hangingPunct="1">
                <a:spcBef>
                  <a:spcPct val="20000"/>
                </a:spcBef>
                <a:buFont typeface="Symbol" pitchFamily="18" charset="2"/>
                <a:buNone/>
              </a:pPr>
              <a:r>
                <a:rPr lang="de-DE" altLang="de-DE" sz="2000" i="1" dirty="0">
                  <a:latin typeface="Calibri" panose="020F0502020204030204" pitchFamily="34" charset="0"/>
                  <a:cs typeface="Calibri" panose="020F0502020204030204" pitchFamily="34" charset="0"/>
                </a:rPr>
                <a:t>=1/RC</a:t>
              </a:r>
              <a:r>
                <a:rPr lang="de-DE" altLang="de-DE" sz="2000" i="1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S</a:t>
              </a:r>
              <a:endParaRPr lang="en-US" altLang="de-DE" sz="2000" i="1" baseline="-25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125413" y="1122685"/>
            <a:ext cx="6053883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5" name="Rectangle 5"/>
              <p:cNvSpPr>
                <a:spLocks noChangeArrowheads="1"/>
              </p:cNvSpPr>
              <p:nvPr/>
            </p:nvSpPr>
            <p:spPr bwMode="auto">
              <a:xfrm>
                <a:off x="176213" y="737468"/>
                <a:ext cx="6286500" cy="17997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0"/>
                  </a:spcBef>
                </a:pPr>
                <a:r>
                  <a:rPr lang="en-US" altLang="de-DE" sz="2000" b="1" i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Time domain description:</a:t>
                </a:r>
              </a:p>
              <a:p>
                <a:pPr algn="l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Droop time: </a:t>
                </a:r>
                <a:r>
                  <a:rPr lang="el-GR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τ</a:t>
                </a:r>
                <a:r>
                  <a:rPr lang="en-US" altLang="de-DE" b="1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droop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1/( 2</a:t>
                </a:r>
                <a:r>
                  <a:rPr lang="el-GR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π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f</a:t>
                </a:r>
                <a:r>
                  <a:rPr lang="en-US" altLang="de-DE" b="1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low 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= L/R</a:t>
                </a:r>
              </a:p>
              <a:p>
                <a:pPr algn="l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Rise time:     </a:t>
                </a:r>
                <a:r>
                  <a:rPr lang="el-GR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τ</a:t>
                </a:r>
                <a:r>
                  <a:rPr lang="en-US" altLang="de-DE" b="1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rise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= 1/( 2</a:t>
                </a:r>
                <a:r>
                  <a:rPr lang="el-GR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π</a:t>
                </a:r>
                <a:r>
                  <a:rPr lang="en-US" altLang="de-DE" b="1" i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</a:t>
                </a:r>
                <a:r>
                  <a:rPr lang="en-US" altLang="de-DE" b="1" i="1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high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) = 1/RC</a:t>
                </a:r>
                <a:r>
                  <a:rPr lang="en-US" altLang="de-DE" b="1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(ideal without cables)</a:t>
                </a:r>
              </a:p>
              <a:p>
                <a:pPr algn="l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Rise time:     </a:t>
                </a:r>
                <a:r>
                  <a:rPr lang="el-GR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τ</a:t>
                </a:r>
                <a:r>
                  <a:rPr lang="en-US" altLang="de-DE" b="1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rise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= 1/(2</a:t>
                </a:r>
                <a:r>
                  <a:rPr lang="el-GR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π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b="1" i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</a:t>
                </a:r>
                <a:r>
                  <a:rPr lang="en-US" altLang="de-DE" b="1" i="1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high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) </a:t>
                </a:r>
                <a14:m>
                  <m:oMath xmlns:m="http://schemas.openxmlformats.org/officeDocument/2006/math">
                    <m:r>
                      <a:rPr lang="de-DE" altLang="de-DE" b="1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altLang="de-DE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altLang="de-DE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de-DE" altLang="de-DE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𝑳</m:t>
                            </m:r>
                          </m:e>
                          <m:sub>
                            <m:r>
                              <a:rPr lang="de-DE" altLang="de-DE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𝑺</m:t>
                            </m:r>
                          </m:sub>
                        </m:sSub>
                        <m:sSub>
                          <m:sSubPr>
                            <m:ctrlPr>
                              <a:rPr lang="de-DE" altLang="de-DE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de-DE" altLang="de-DE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de-DE" altLang="de-DE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𝑺</m:t>
                            </m:r>
                          </m:sub>
                        </m:sSub>
                        <m:r>
                          <a:rPr lang="de-DE" altLang="de-DE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 </m:t>
                        </m:r>
                      </m:e>
                    </m:rad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(with cables)</a:t>
                </a:r>
              </a:p>
              <a:p>
                <a:pPr algn="l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altLang="de-DE" b="1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: loss resistivity, 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: for measuring.</a:t>
                </a:r>
              </a:p>
            </p:txBody>
          </p:sp>
        </mc:Choice>
        <mc:Fallback xmlns="">
          <p:sp>
            <p:nvSpPr>
              <p:cNvPr id="7175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6213" y="737468"/>
                <a:ext cx="6286500" cy="1799788"/>
              </a:xfrm>
              <a:prstGeom prst="rect">
                <a:avLst/>
              </a:prstGeom>
              <a:blipFill>
                <a:blip r:embed="rId4"/>
                <a:stretch>
                  <a:fillRect l="-1067" t="-2034" b="-339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uppieren 10"/>
          <p:cNvGrpSpPr/>
          <p:nvPr/>
        </p:nvGrpSpPr>
        <p:grpSpPr>
          <a:xfrm>
            <a:off x="5681565" y="2818318"/>
            <a:ext cx="3326799" cy="3331590"/>
            <a:chOff x="5318947" y="3417042"/>
            <a:chExt cx="3326799" cy="3331590"/>
          </a:xfrm>
        </p:grpSpPr>
        <p:grpSp>
          <p:nvGrpSpPr>
            <p:cNvPr id="4" name="Gruppieren 3"/>
            <p:cNvGrpSpPr/>
            <p:nvPr/>
          </p:nvGrpSpPr>
          <p:grpSpPr>
            <a:xfrm>
              <a:off x="6148867" y="3645612"/>
              <a:ext cx="2496879" cy="2422446"/>
              <a:chOff x="6244560" y="3390149"/>
              <a:chExt cx="2496879" cy="2560945"/>
            </a:xfrm>
          </p:grpSpPr>
          <p:pic>
            <p:nvPicPr>
              <p:cNvPr id="7444" name="Picture 276" descr="E:\CAS General 2018\Vorlagen Instrumentation\baseline shift model_beam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22" t="13545" r="12992" b="11464"/>
              <a:stretch/>
            </p:blipFill>
            <p:spPr bwMode="auto">
              <a:xfrm>
                <a:off x="6244560" y="3390968"/>
                <a:ext cx="2426946" cy="12317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445" name="Picture 277" descr="E:\CAS General 2018\Vorlagen Instrumentation\baseline shift model_shift.png"/>
              <p:cNvPicPr>
                <a:picLocks noChangeAspect="1" noChangeArrowheads="1"/>
              </p:cNvPicPr>
              <p:nvPr/>
            </p:nvPicPr>
            <p:blipFill rotWithShape="1"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34" t="9725" r="11651"/>
              <a:stretch/>
            </p:blipFill>
            <p:spPr bwMode="auto">
              <a:xfrm>
                <a:off x="6274989" y="4445223"/>
                <a:ext cx="2466450" cy="150587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Textfeld 2"/>
              <p:cNvSpPr txBox="1"/>
              <p:nvPr/>
            </p:nvSpPr>
            <p:spPr>
              <a:xfrm>
                <a:off x="6997551" y="3390149"/>
                <a:ext cx="1360967" cy="2928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beam current</a:t>
                </a:r>
              </a:p>
            </p:txBody>
          </p:sp>
          <p:sp>
            <p:nvSpPr>
              <p:cNvPr id="22" name="Textfeld 21"/>
              <p:cNvSpPr txBox="1"/>
              <p:nvPr/>
            </p:nvSpPr>
            <p:spPr>
              <a:xfrm>
                <a:off x="7675563" y="4506085"/>
                <a:ext cx="884272" cy="309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signal</a:t>
                </a:r>
              </a:p>
            </p:txBody>
          </p:sp>
          <p:sp>
            <p:nvSpPr>
              <p:cNvPr id="23" name="Textfeld 22"/>
              <p:cNvSpPr txBox="1"/>
              <p:nvPr/>
            </p:nvSpPr>
            <p:spPr>
              <a:xfrm>
                <a:off x="6658824" y="5402765"/>
                <a:ext cx="1101803" cy="309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3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baseline</a:t>
                </a:r>
              </a:p>
            </p:txBody>
          </p:sp>
        </p:grpSp>
        <p:sp>
          <p:nvSpPr>
            <p:cNvPr id="5" name="Textfeld 4"/>
            <p:cNvSpPr txBox="1"/>
            <p:nvPr/>
          </p:nvSpPr>
          <p:spPr>
            <a:xfrm>
              <a:off x="5318947" y="6194634"/>
              <a:ext cx="3091523" cy="5539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Baseline</a:t>
              </a:r>
              <a:r>
                <a:rPr lang="en-US" sz="1500" b="1" dirty="0">
                  <a:latin typeface="Calibri" panose="020F0502020204030204" pitchFamily="34" charset="0"/>
                  <a:cs typeface="Calibri" panose="020F0502020204030204" pitchFamily="34" charset="0"/>
                </a:rPr>
                <a:t>: </a:t>
              </a:r>
              <a:r>
                <a:rPr lang="en-US" sz="1500" b="1" i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U</a:t>
              </a:r>
              <a:r>
                <a:rPr lang="en-US" sz="1500" b="1" i="1" baseline="-25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base</a:t>
              </a:r>
              <a:r>
                <a:rPr lang="en-US" sz="15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500" b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 1 </a:t>
              </a:r>
              <a:r>
                <a:rPr lang="en-US" sz="1500" b="1" i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- </a:t>
              </a:r>
              <a:r>
                <a:rPr lang="en-US" sz="1500" b="1" dirty="0" err="1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exp</a:t>
              </a:r>
              <a:r>
                <a:rPr lang="en-US" sz="1500" b="1" i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(-t/</a:t>
              </a:r>
              <a:r>
                <a:rPr lang="en-US" sz="1500" b="1" i="1" baseline="-25000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droop</a:t>
              </a:r>
              <a:r>
                <a:rPr lang="en-US" sz="1500" b="1" dirty="0"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)</a:t>
              </a:r>
              <a:endParaRPr lang="en-US" sz="15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0"/>
                </a:spcBef>
              </a:pPr>
              <a:r>
                <a:rPr lang="en-US" sz="1500" b="1" dirty="0">
                  <a:solidFill>
                    <a:srgbClr val="CC00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positive</a:t>
              </a:r>
              <a:r>
                <a:rPr lang="en-US" sz="1500" b="1" dirty="0">
                  <a:latin typeface="Calibri" panose="020F0502020204030204" pitchFamily="34" charset="0"/>
                  <a:cs typeface="Calibri" panose="020F0502020204030204" pitchFamily="34" charset="0"/>
                </a:rPr>
                <a:t> &amp; </a:t>
              </a:r>
              <a:r>
                <a:rPr lang="en-US" sz="1500" b="1" dirty="0">
                  <a:solidFill>
                    <a:srgbClr val="0000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negative</a:t>
              </a:r>
              <a:r>
                <a:rPr lang="en-US" sz="1500" b="1" dirty="0">
                  <a:latin typeface="Calibri" panose="020F0502020204030204" pitchFamily="34" charset="0"/>
                  <a:cs typeface="Calibri" panose="020F0502020204030204" pitchFamily="34" charset="0"/>
                </a:rPr>
                <a:t> areas are equal</a:t>
              </a:r>
            </a:p>
          </p:txBody>
        </p:sp>
        <p:cxnSp>
          <p:nvCxnSpPr>
            <p:cNvPr id="7" name="Gerade Verbindung mit Pfeil 6"/>
            <p:cNvCxnSpPr/>
            <p:nvPr/>
          </p:nvCxnSpPr>
          <p:spPr bwMode="auto">
            <a:xfrm flipV="1">
              <a:off x="8204479" y="5687670"/>
              <a:ext cx="58346" cy="47414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" name="Textfeld 28"/>
            <p:cNvSpPr txBox="1"/>
            <p:nvPr/>
          </p:nvSpPr>
          <p:spPr>
            <a:xfrm>
              <a:off x="6438680" y="3417042"/>
              <a:ext cx="1226254" cy="3231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Bunch train:</a:t>
              </a:r>
            </a:p>
          </p:txBody>
        </p:sp>
        <p:sp>
          <p:nvSpPr>
            <p:cNvPr id="9" name="Freihandform 8"/>
            <p:cNvSpPr/>
            <p:nvPr/>
          </p:nvSpPr>
          <p:spPr bwMode="auto">
            <a:xfrm>
              <a:off x="8204479" y="5447157"/>
              <a:ext cx="121546" cy="198596"/>
            </a:xfrm>
            <a:custGeom>
              <a:avLst/>
              <a:gdLst>
                <a:gd name="connsiteX0" fmla="*/ 0 w 121546"/>
                <a:gd name="connsiteY0" fmla="*/ 0 h 202350"/>
                <a:gd name="connsiteX1" fmla="*/ 20097 w 121546"/>
                <a:gd name="connsiteY1" fmla="*/ 125604 h 202350"/>
                <a:gd name="connsiteX2" fmla="*/ 40194 w 121546"/>
                <a:gd name="connsiteY2" fmla="*/ 170822 h 202350"/>
                <a:gd name="connsiteX3" fmla="*/ 75363 w 121546"/>
                <a:gd name="connsiteY3" fmla="*/ 200967 h 202350"/>
                <a:gd name="connsiteX4" fmla="*/ 110532 w 121546"/>
                <a:gd name="connsiteY4" fmla="*/ 125604 h 202350"/>
                <a:gd name="connsiteX5" fmla="*/ 120580 w 121546"/>
                <a:gd name="connsiteY5" fmla="*/ 30145 h 202350"/>
                <a:gd name="connsiteX6" fmla="*/ 120580 w 121546"/>
                <a:gd name="connsiteY6" fmla="*/ 0 h 202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546" h="202350">
                  <a:moveTo>
                    <a:pt x="0" y="0"/>
                  </a:moveTo>
                  <a:cubicBezTo>
                    <a:pt x="6699" y="48567"/>
                    <a:pt x="13398" y="97134"/>
                    <a:pt x="20097" y="125604"/>
                  </a:cubicBezTo>
                  <a:cubicBezTo>
                    <a:pt x="26796" y="154074"/>
                    <a:pt x="30983" y="158262"/>
                    <a:pt x="40194" y="170822"/>
                  </a:cubicBezTo>
                  <a:cubicBezTo>
                    <a:pt x="49405" y="183383"/>
                    <a:pt x="63640" y="208503"/>
                    <a:pt x="75363" y="200967"/>
                  </a:cubicBezTo>
                  <a:cubicBezTo>
                    <a:pt x="87086" y="193431"/>
                    <a:pt x="102996" y="154074"/>
                    <a:pt x="110532" y="125604"/>
                  </a:cubicBezTo>
                  <a:cubicBezTo>
                    <a:pt x="118068" y="97134"/>
                    <a:pt x="118905" y="51079"/>
                    <a:pt x="120580" y="30145"/>
                  </a:cubicBezTo>
                  <a:cubicBezTo>
                    <a:pt x="122255" y="9211"/>
                    <a:pt x="121417" y="4605"/>
                    <a:pt x="120580" y="0"/>
                  </a:cubicBezTo>
                </a:path>
              </a:pathLst>
            </a:custGeom>
            <a:solidFill>
              <a:srgbClr val="000099">
                <a:alpha val="84000"/>
              </a:srgbClr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Freihandform 9"/>
            <p:cNvSpPr/>
            <p:nvPr/>
          </p:nvSpPr>
          <p:spPr bwMode="auto">
            <a:xfrm>
              <a:off x="8326025" y="4983255"/>
              <a:ext cx="84445" cy="473000"/>
            </a:xfrm>
            <a:custGeom>
              <a:avLst/>
              <a:gdLst>
                <a:gd name="connsiteX0" fmla="*/ 0 w 85411"/>
                <a:gd name="connsiteY0" fmla="*/ 437831 h 457928"/>
                <a:gd name="connsiteX1" fmla="*/ 10049 w 85411"/>
                <a:gd name="connsiteY1" fmla="*/ 297154 h 457928"/>
                <a:gd name="connsiteX2" fmla="*/ 15073 w 85411"/>
                <a:gd name="connsiteY2" fmla="*/ 141405 h 457928"/>
                <a:gd name="connsiteX3" fmla="*/ 30145 w 85411"/>
                <a:gd name="connsiteY3" fmla="*/ 40921 h 457928"/>
                <a:gd name="connsiteX4" fmla="*/ 35169 w 85411"/>
                <a:gd name="connsiteY4" fmla="*/ 728 h 457928"/>
                <a:gd name="connsiteX5" fmla="*/ 45218 w 85411"/>
                <a:gd name="connsiteY5" fmla="*/ 71066 h 457928"/>
                <a:gd name="connsiteX6" fmla="*/ 60290 w 85411"/>
                <a:gd name="connsiteY6" fmla="*/ 191646 h 457928"/>
                <a:gd name="connsiteX7" fmla="*/ 70339 w 85411"/>
                <a:gd name="connsiteY7" fmla="*/ 307202 h 457928"/>
                <a:gd name="connsiteX8" fmla="*/ 70339 w 85411"/>
                <a:gd name="connsiteY8" fmla="*/ 422758 h 457928"/>
                <a:gd name="connsiteX9" fmla="*/ 85411 w 85411"/>
                <a:gd name="connsiteY9" fmla="*/ 457928 h 457928"/>
                <a:gd name="connsiteX0" fmla="*/ 0 w 85411"/>
                <a:gd name="connsiteY0" fmla="*/ 461685 h 461685"/>
                <a:gd name="connsiteX1" fmla="*/ 10049 w 85411"/>
                <a:gd name="connsiteY1" fmla="*/ 297154 h 461685"/>
                <a:gd name="connsiteX2" fmla="*/ 15073 w 85411"/>
                <a:gd name="connsiteY2" fmla="*/ 141405 h 461685"/>
                <a:gd name="connsiteX3" fmla="*/ 30145 w 85411"/>
                <a:gd name="connsiteY3" fmla="*/ 40921 h 461685"/>
                <a:gd name="connsiteX4" fmla="*/ 35169 w 85411"/>
                <a:gd name="connsiteY4" fmla="*/ 728 h 461685"/>
                <a:gd name="connsiteX5" fmla="*/ 45218 w 85411"/>
                <a:gd name="connsiteY5" fmla="*/ 71066 h 461685"/>
                <a:gd name="connsiteX6" fmla="*/ 60290 w 85411"/>
                <a:gd name="connsiteY6" fmla="*/ 191646 h 461685"/>
                <a:gd name="connsiteX7" fmla="*/ 70339 w 85411"/>
                <a:gd name="connsiteY7" fmla="*/ 307202 h 461685"/>
                <a:gd name="connsiteX8" fmla="*/ 70339 w 85411"/>
                <a:gd name="connsiteY8" fmla="*/ 422758 h 461685"/>
                <a:gd name="connsiteX9" fmla="*/ 85411 w 85411"/>
                <a:gd name="connsiteY9" fmla="*/ 457928 h 461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411" h="461685">
                  <a:moveTo>
                    <a:pt x="0" y="461685"/>
                  </a:moveTo>
                  <a:cubicBezTo>
                    <a:pt x="3768" y="416048"/>
                    <a:pt x="7537" y="350534"/>
                    <a:pt x="10049" y="297154"/>
                  </a:cubicBezTo>
                  <a:cubicBezTo>
                    <a:pt x="12561" y="243774"/>
                    <a:pt x="11724" y="184110"/>
                    <a:pt x="15073" y="141405"/>
                  </a:cubicBezTo>
                  <a:cubicBezTo>
                    <a:pt x="18422" y="98700"/>
                    <a:pt x="26796" y="64367"/>
                    <a:pt x="30145" y="40921"/>
                  </a:cubicBezTo>
                  <a:cubicBezTo>
                    <a:pt x="33494" y="17475"/>
                    <a:pt x="32657" y="-4296"/>
                    <a:pt x="35169" y="728"/>
                  </a:cubicBezTo>
                  <a:cubicBezTo>
                    <a:pt x="37681" y="5752"/>
                    <a:pt x="41031" y="39246"/>
                    <a:pt x="45218" y="71066"/>
                  </a:cubicBezTo>
                  <a:cubicBezTo>
                    <a:pt x="49405" y="102886"/>
                    <a:pt x="56103" y="152290"/>
                    <a:pt x="60290" y="191646"/>
                  </a:cubicBezTo>
                  <a:cubicBezTo>
                    <a:pt x="64477" y="231002"/>
                    <a:pt x="68664" y="268683"/>
                    <a:pt x="70339" y="307202"/>
                  </a:cubicBezTo>
                  <a:cubicBezTo>
                    <a:pt x="72014" y="345721"/>
                    <a:pt x="67827" y="397637"/>
                    <a:pt x="70339" y="422758"/>
                  </a:cubicBezTo>
                  <a:cubicBezTo>
                    <a:pt x="72851" y="447879"/>
                    <a:pt x="79131" y="452903"/>
                    <a:pt x="85411" y="457928"/>
                  </a:cubicBezTo>
                </a:path>
              </a:pathLst>
            </a:custGeom>
            <a:solidFill>
              <a:srgbClr val="CC0099"/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6" name="Picture 8" descr="LCR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1" y="816298"/>
            <a:ext cx="3090490" cy="186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Response of the Passive Transformer: Rise and Droop Time</a:t>
            </a:r>
          </a:p>
        </p:txBody>
      </p:sp>
      <p:grpSp>
        <p:nvGrpSpPr>
          <p:cNvPr id="88" name="Gruppieren 87"/>
          <p:cNvGrpSpPr/>
          <p:nvPr/>
        </p:nvGrpSpPr>
        <p:grpSpPr>
          <a:xfrm>
            <a:off x="182167" y="2756784"/>
            <a:ext cx="3307122" cy="2584597"/>
            <a:chOff x="182167" y="2756784"/>
            <a:chExt cx="3307122" cy="2584597"/>
          </a:xfrm>
        </p:grpSpPr>
        <p:sp>
          <p:nvSpPr>
            <p:cNvPr id="89" name="Freihandform 88"/>
            <p:cNvSpPr/>
            <p:nvPr/>
          </p:nvSpPr>
          <p:spPr bwMode="auto">
            <a:xfrm>
              <a:off x="666750" y="4063807"/>
              <a:ext cx="1131005" cy="779803"/>
            </a:xfrm>
            <a:custGeom>
              <a:avLst/>
              <a:gdLst>
                <a:gd name="connsiteX0" fmla="*/ 0 w 1131005"/>
                <a:gd name="connsiteY0" fmla="*/ 616142 h 778899"/>
                <a:gd name="connsiteX1" fmla="*/ 31750 w 1131005"/>
                <a:gd name="connsiteY1" fmla="*/ 438342 h 778899"/>
                <a:gd name="connsiteX2" fmla="*/ 50800 w 1131005"/>
                <a:gd name="connsiteY2" fmla="*/ 330392 h 778899"/>
                <a:gd name="connsiteX3" fmla="*/ 69850 w 1131005"/>
                <a:gd name="connsiteY3" fmla="*/ 241492 h 778899"/>
                <a:gd name="connsiteX4" fmla="*/ 88900 w 1131005"/>
                <a:gd name="connsiteY4" fmla="*/ 165292 h 778899"/>
                <a:gd name="connsiteX5" fmla="*/ 101600 w 1131005"/>
                <a:gd name="connsiteY5" fmla="*/ 89092 h 778899"/>
                <a:gd name="connsiteX6" fmla="*/ 127000 w 1131005"/>
                <a:gd name="connsiteY6" fmla="*/ 63692 h 778899"/>
                <a:gd name="connsiteX7" fmla="*/ 171450 w 1131005"/>
                <a:gd name="connsiteY7" fmla="*/ 12892 h 778899"/>
                <a:gd name="connsiteX8" fmla="*/ 222250 w 1131005"/>
                <a:gd name="connsiteY8" fmla="*/ 192 h 778899"/>
                <a:gd name="connsiteX9" fmla="*/ 298450 w 1131005"/>
                <a:gd name="connsiteY9" fmla="*/ 19242 h 778899"/>
                <a:gd name="connsiteX10" fmla="*/ 355600 w 1131005"/>
                <a:gd name="connsiteY10" fmla="*/ 57342 h 778899"/>
                <a:gd name="connsiteX11" fmla="*/ 457200 w 1131005"/>
                <a:gd name="connsiteY11" fmla="*/ 114492 h 778899"/>
                <a:gd name="connsiteX12" fmla="*/ 539750 w 1131005"/>
                <a:gd name="connsiteY12" fmla="*/ 171642 h 778899"/>
                <a:gd name="connsiteX13" fmla="*/ 622300 w 1131005"/>
                <a:gd name="connsiteY13" fmla="*/ 235142 h 778899"/>
                <a:gd name="connsiteX14" fmla="*/ 685800 w 1131005"/>
                <a:gd name="connsiteY14" fmla="*/ 279592 h 778899"/>
                <a:gd name="connsiteX15" fmla="*/ 749300 w 1131005"/>
                <a:gd name="connsiteY15" fmla="*/ 349442 h 778899"/>
                <a:gd name="connsiteX16" fmla="*/ 768350 w 1131005"/>
                <a:gd name="connsiteY16" fmla="*/ 444692 h 778899"/>
                <a:gd name="connsiteX17" fmla="*/ 787400 w 1131005"/>
                <a:gd name="connsiteY17" fmla="*/ 539942 h 778899"/>
                <a:gd name="connsiteX18" fmla="*/ 806450 w 1131005"/>
                <a:gd name="connsiteY18" fmla="*/ 590742 h 778899"/>
                <a:gd name="connsiteX19" fmla="*/ 825500 w 1131005"/>
                <a:gd name="connsiteY19" fmla="*/ 654242 h 778899"/>
                <a:gd name="connsiteX20" fmla="*/ 838200 w 1131005"/>
                <a:gd name="connsiteY20" fmla="*/ 749492 h 778899"/>
                <a:gd name="connsiteX21" fmla="*/ 857250 w 1131005"/>
                <a:gd name="connsiteY21" fmla="*/ 774892 h 778899"/>
                <a:gd name="connsiteX22" fmla="*/ 863600 w 1131005"/>
                <a:gd name="connsiteY22" fmla="*/ 774892 h 778899"/>
                <a:gd name="connsiteX23" fmla="*/ 889000 w 1131005"/>
                <a:gd name="connsiteY23" fmla="*/ 736792 h 778899"/>
                <a:gd name="connsiteX24" fmla="*/ 933450 w 1131005"/>
                <a:gd name="connsiteY24" fmla="*/ 705042 h 778899"/>
                <a:gd name="connsiteX25" fmla="*/ 990600 w 1131005"/>
                <a:gd name="connsiteY25" fmla="*/ 654242 h 778899"/>
                <a:gd name="connsiteX26" fmla="*/ 1041400 w 1131005"/>
                <a:gd name="connsiteY26" fmla="*/ 635192 h 778899"/>
                <a:gd name="connsiteX27" fmla="*/ 1079500 w 1131005"/>
                <a:gd name="connsiteY27" fmla="*/ 628842 h 778899"/>
                <a:gd name="connsiteX28" fmla="*/ 1123950 w 1131005"/>
                <a:gd name="connsiteY28" fmla="*/ 616142 h 778899"/>
                <a:gd name="connsiteX29" fmla="*/ 1130300 w 1131005"/>
                <a:gd name="connsiteY29" fmla="*/ 616142 h 778899"/>
                <a:gd name="connsiteX0" fmla="*/ 0 w 1131005"/>
                <a:gd name="connsiteY0" fmla="*/ 616142 h 778899"/>
                <a:gd name="connsiteX1" fmla="*/ 31750 w 1131005"/>
                <a:gd name="connsiteY1" fmla="*/ 438342 h 778899"/>
                <a:gd name="connsiteX2" fmla="*/ 50800 w 1131005"/>
                <a:gd name="connsiteY2" fmla="*/ 330392 h 778899"/>
                <a:gd name="connsiteX3" fmla="*/ 69850 w 1131005"/>
                <a:gd name="connsiteY3" fmla="*/ 241492 h 778899"/>
                <a:gd name="connsiteX4" fmla="*/ 88900 w 1131005"/>
                <a:gd name="connsiteY4" fmla="*/ 165292 h 778899"/>
                <a:gd name="connsiteX5" fmla="*/ 101600 w 1131005"/>
                <a:gd name="connsiteY5" fmla="*/ 89092 h 778899"/>
                <a:gd name="connsiteX6" fmla="*/ 127000 w 1131005"/>
                <a:gd name="connsiteY6" fmla="*/ 63692 h 778899"/>
                <a:gd name="connsiteX7" fmla="*/ 171450 w 1131005"/>
                <a:gd name="connsiteY7" fmla="*/ 12892 h 778899"/>
                <a:gd name="connsiteX8" fmla="*/ 222250 w 1131005"/>
                <a:gd name="connsiteY8" fmla="*/ 192 h 778899"/>
                <a:gd name="connsiteX9" fmla="*/ 298450 w 1131005"/>
                <a:gd name="connsiteY9" fmla="*/ 19242 h 778899"/>
                <a:gd name="connsiteX10" fmla="*/ 355600 w 1131005"/>
                <a:gd name="connsiteY10" fmla="*/ 57342 h 778899"/>
                <a:gd name="connsiteX11" fmla="*/ 457200 w 1131005"/>
                <a:gd name="connsiteY11" fmla="*/ 114492 h 778899"/>
                <a:gd name="connsiteX12" fmla="*/ 539750 w 1131005"/>
                <a:gd name="connsiteY12" fmla="*/ 171642 h 778899"/>
                <a:gd name="connsiteX13" fmla="*/ 622300 w 1131005"/>
                <a:gd name="connsiteY13" fmla="*/ 235142 h 778899"/>
                <a:gd name="connsiteX14" fmla="*/ 685800 w 1131005"/>
                <a:gd name="connsiteY14" fmla="*/ 279592 h 778899"/>
                <a:gd name="connsiteX15" fmla="*/ 742721 w 1131005"/>
                <a:gd name="connsiteY15" fmla="*/ 362598 h 778899"/>
                <a:gd name="connsiteX16" fmla="*/ 768350 w 1131005"/>
                <a:gd name="connsiteY16" fmla="*/ 444692 h 778899"/>
                <a:gd name="connsiteX17" fmla="*/ 787400 w 1131005"/>
                <a:gd name="connsiteY17" fmla="*/ 539942 h 778899"/>
                <a:gd name="connsiteX18" fmla="*/ 806450 w 1131005"/>
                <a:gd name="connsiteY18" fmla="*/ 590742 h 778899"/>
                <a:gd name="connsiteX19" fmla="*/ 825500 w 1131005"/>
                <a:gd name="connsiteY19" fmla="*/ 654242 h 778899"/>
                <a:gd name="connsiteX20" fmla="*/ 838200 w 1131005"/>
                <a:gd name="connsiteY20" fmla="*/ 749492 h 778899"/>
                <a:gd name="connsiteX21" fmla="*/ 857250 w 1131005"/>
                <a:gd name="connsiteY21" fmla="*/ 774892 h 778899"/>
                <a:gd name="connsiteX22" fmla="*/ 863600 w 1131005"/>
                <a:gd name="connsiteY22" fmla="*/ 774892 h 778899"/>
                <a:gd name="connsiteX23" fmla="*/ 889000 w 1131005"/>
                <a:gd name="connsiteY23" fmla="*/ 736792 h 778899"/>
                <a:gd name="connsiteX24" fmla="*/ 933450 w 1131005"/>
                <a:gd name="connsiteY24" fmla="*/ 705042 h 778899"/>
                <a:gd name="connsiteX25" fmla="*/ 990600 w 1131005"/>
                <a:gd name="connsiteY25" fmla="*/ 654242 h 778899"/>
                <a:gd name="connsiteX26" fmla="*/ 1041400 w 1131005"/>
                <a:gd name="connsiteY26" fmla="*/ 635192 h 778899"/>
                <a:gd name="connsiteX27" fmla="*/ 1079500 w 1131005"/>
                <a:gd name="connsiteY27" fmla="*/ 628842 h 778899"/>
                <a:gd name="connsiteX28" fmla="*/ 1123950 w 1131005"/>
                <a:gd name="connsiteY28" fmla="*/ 616142 h 778899"/>
                <a:gd name="connsiteX29" fmla="*/ 1130300 w 1131005"/>
                <a:gd name="connsiteY29" fmla="*/ 616142 h 778899"/>
                <a:gd name="connsiteX0" fmla="*/ 0 w 1131005"/>
                <a:gd name="connsiteY0" fmla="*/ 616142 h 778899"/>
                <a:gd name="connsiteX1" fmla="*/ 31750 w 1131005"/>
                <a:gd name="connsiteY1" fmla="*/ 438342 h 778899"/>
                <a:gd name="connsiteX2" fmla="*/ 50800 w 1131005"/>
                <a:gd name="connsiteY2" fmla="*/ 330392 h 778899"/>
                <a:gd name="connsiteX3" fmla="*/ 69850 w 1131005"/>
                <a:gd name="connsiteY3" fmla="*/ 241492 h 778899"/>
                <a:gd name="connsiteX4" fmla="*/ 88900 w 1131005"/>
                <a:gd name="connsiteY4" fmla="*/ 165292 h 778899"/>
                <a:gd name="connsiteX5" fmla="*/ 101600 w 1131005"/>
                <a:gd name="connsiteY5" fmla="*/ 89092 h 778899"/>
                <a:gd name="connsiteX6" fmla="*/ 127000 w 1131005"/>
                <a:gd name="connsiteY6" fmla="*/ 63692 h 778899"/>
                <a:gd name="connsiteX7" fmla="*/ 171450 w 1131005"/>
                <a:gd name="connsiteY7" fmla="*/ 12892 h 778899"/>
                <a:gd name="connsiteX8" fmla="*/ 222250 w 1131005"/>
                <a:gd name="connsiteY8" fmla="*/ 192 h 778899"/>
                <a:gd name="connsiteX9" fmla="*/ 298450 w 1131005"/>
                <a:gd name="connsiteY9" fmla="*/ 19242 h 778899"/>
                <a:gd name="connsiteX10" fmla="*/ 355600 w 1131005"/>
                <a:gd name="connsiteY10" fmla="*/ 57342 h 778899"/>
                <a:gd name="connsiteX11" fmla="*/ 457200 w 1131005"/>
                <a:gd name="connsiteY11" fmla="*/ 114492 h 778899"/>
                <a:gd name="connsiteX12" fmla="*/ 539750 w 1131005"/>
                <a:gd name="connsiteY12" fmla="*/ 171642 h 778899"/>
                <a:gd name="connsiteX13" fmla="*/ 622300 w 1131005"/>
                <a:gd name="connsiteY13" fmla="*/ 235142 h 778899"/>
                <a:gd name="connsiteX14" fmla="*/ 685800 w 1131005"/>
                <a:gd name="connsiteY14" fmla="*/ 279592 h 778899"/>
                <a:gd name="connsiteX15" fmla="*/ 742721 w 1131005"/>
                <a:gd name="connsiteY15" fmla="*/ 362598 h 778899"/>
                <a:gd name="connsiteX16" fmla="*/ 768350 w 1131005"/>
                <a:gd name="connsiteY16" fmla="*/ 444692 h 778899"/>
                <a:gd name="connsiteX17" fmla="*/ 787400 w 1131005"/>
                <a:gd name="connsiteY17" fmla="*/ 539942 h 778899"/>
                <a:gd name="connsiteX18" fmla="*/ 793293 w 1131005"/>
                <a:gd name="connsiteY18" fmla="*/ 600610 h 778899"/>
                <a:gd name="connsiteX19" fmla="*/ 825500 w 1131005"/>
                <a:gd name="connsiteY19" fmla="*/ 654242 h 778899"/>
                <a:gd name="connsiteX20" fmla="*/ 838200 w 1131005"/>
                <a:gd name="connsiteY20" fmla="*/ 749492 h 778899"/>
                <a:gd name="connsiteX21" fmla="*/ 857250 w 1131005"/>
                <a:gd name="connsiteY21" fmla="*/ 774892 h 778899"/>
                <a:gd name="connsiteX22" fmla="*/ 863600 w 1131005"/>
                <a:gd name="connsiteY22" fmla="*/ 774892 h 778899"/>
                <a:gd name="connsiteX23" fmla="*/ 889000 w 1131005"/>
                <a:gd name="connsiteY23" fmla="*/ 736792 h 778899"/>
                <a:gd name="connsiteX24" fmla="*/ 933450 w 1131005"/>
                <a:gd name="connsiteY24" fmla="*/ 705042 h 778899"/>
                <a:gd name="connsiteX25" fmla="*/ 990600 w 1131005"/>
                <a:gd name="connsiteY25" fmla="*/ 654242 h 778899"/>
                <a:gd name="connsiteX26" fmla="*/ 1041400 w 1131005"/>
                <a:gd name="connsiteY26" fmla="*/ 635192 h 778899"/>
                <a:gd name="connsiteX27" fmla="*/ 1079500 w 1131005"/>
                <a:gd name="connsiteY27" fmla="*/ 628842 h 778899"/>
                <a:gd name="connsiteX28" fmla="*/ 1123950 w 1131005"/>
                <a:gd name="connsiteY28" fmla="*/ 616142 h 778899"/>
                <a:gd name="connsiteX29" fmla="*/ 1130300 w 1131005"/>
                <a:gd name="connsiteY29" fmla="*/ 616142 h 778899"/>
                <a:gd name="connsiteX0" fmla="*/ 0 w 1131005"/>
                <a:gd name="connsiteY0" fmla="*/ 616142 h 778899"/>
                <a:gd name="connsiteX1" fmla="*/ 31750 w 1131005"/>
                <a:gd name="connsiteY1" fmla="*/ 438342 h 778899"/>
                <a:gd name="connsiteX2" fmla="*/ 50800 w 1131005"/>
                <a:gd name="connsiteY2" fmla="*/ 330392 h 778899"/>
                <a:gd name="connsiteX3" fmla="*/ 69850 w 1131005"/>
                <a:gd name="connsiteY3" fmla="*/ 241492 h 778899"/>
                <a:gd name="connsiteX4" fmla="*/ 88900 w 1131005"/>
                <a:gd name="connsiteY4" fmla="*/ 165292 h 778899"/>
                <a:gd name="connsiteX5" fmla="*/ 101600 w 1131005"/>
                <a:gd name="connsiteY5" fmla="*/ 89092 h 778899"/>
                <a:gd name="connsiteX6" fmla="*/ 127000 w 1131005"/>
                <a:gd name="connsiteY6" fmla="*/ 63692 h 778899"/>
                <a:gd name="connsiteX7" fmla="*/ 171450 w 1131005"/>
                <a:gd name="connsiteY7" fmla="*/ 12892 h 778899"/>
                <a:gd name="connsiteX8" fmla="*/ 222250 w 1131005"/>
                <a:gd name="connsiteY8" fmla="*/ 192 h 778899"/>
                <a:gd name="connsiteX9" fmla="*/ 298450 w 1131005"/>
                <a:gd name="connsiteY9" fmla="*/ 19242 h 778899"/>
                <a:gd name="connsiteX10" fmla="*/ 355600 w 1131005"/>
                <a:gd name="connsiteY10" fmla="*/ 57342 h 778899"/>
                <a:gd name="connsiteX11" fmla="*/ 457200 w 1131005"/>
                <a:gd name="connsiteY11" fmla="*/ 114492 h 778899"/>
                <a:gd name="connsiteX12" fmla="*/ 539750 w 1131005"/>
                <a:gd name="connsiteY12" fmla="*/ 171642 h 778899"/>
                <a:gd name="connsiteX13" fmla="*/ 622300 w 1131005"/>
                <a:gd name="connsiteY13" fmla="*/ 235142 h 778899"/>
                <a:gd name="connsiteX14" fmla="*/ 685800 w 1131005"/>
                <a:gd name="connsiteY14" fmla="*/ 279592 h 778899"/>
                <a:gd name="connsiteX15" fmla="*/ 742721 w 1131005"/>
                <a:gd name="connsiteY15" fmla="*/ 362598 h 778899"/>
                <a:gd name="connsiteX16" fmla="*/ 768350 w 1131005"/>
                <a:gd name="connsiteY16" fmla="*/ 444692 h 778899"/>
                <a:gd name="connsiteX17" fmla="*/ 787400 w 1131005"/>
                <a:gd name="connsiteY17" fmla="*/ 539942 h 778899"/>
                <a:gd name="connsiteX18" fmla="*/ 793293 w 1131005"/>
                <a:gd name="connsiteY18" fmla="*/ 600610 h 778899"/>
                <a:gd name="connsiteX19" fmla="*/ 809053 w 1131005"/>
                <a:gd name="connsiteY19" fmla="*/ 664110 h 778899"/>
                <a:gd name="connsiteX20" fmla="*/ 838200 w 1131005"/>
                <a:gd name="connsiteY20" fmla="*/ 749492 h 778899"/>
                <a:gd name="connsiteX21" fmla="*/ 857250 w 1131005"/>
                <a:gd name="connsiteY21" fmla="*/ 774892 h 778899"/>
                <a:gd name="connsiteX22" fmla="*/ 863600 w 1131005"/>
                <a:gd name="connsiteY22" fmla="*/ 774892 h 778899"/>
                <a:gd name="connsiteX23" fmla="*/ 889000 w 1131005"/>
                <a:gd name="connsiteY23" fmla="*/ 736792 h 778899"/>
                <a:gd name="connsiteX24" fmla="*/ 933450 w 1131005"/>
                <a:gd name="connsiteY24" fmla="*/ 705042 h 778899"/>
                <a:gd name="connsiteX25" fmla="*/ 990600 w 1131005"/>
                <a:gd name="connsiteY25" fmla="*/ 654242 h 778899"/>
                <a:gd name="connsiteX26" fmla="*/ 1041400 w 1131005"/>
                <a:gd name="connsiteY26" fmla="*/ 635192 h 778899"/>
                <a:gd name="connsiteX27" fmla="*/ 1079500 w 1131005"/>
                <a:gd name="connsiteY27" fmla="*/ 628842 h 778899"/>
                <a:gd name="connsiteX28" fmla="*/ 1123950 w 1131005"/>
                <a:gd name="connsiteY28" fmla="*/ 616142 h 778899"/>
                <a:gd name="connsiteX29" fmla="*/ 1130300 w 1131005"/>
                <a:gd name="connsiteY29" fmla="*/ 616142 h 778899"/>
                <a:gd name="connsiteX0" fmla="*/ 0 w 1131005"/>
                <a:gd name="connsiteY0" fmla="*/ 616142 h 778422"/>
                <a:gd name="connsiteX1" fmla="*/ 31750 w 1131005"/>
                <a:gd name="connsiteY1" fmla="*/ 438342 h 778422"/>
                <a:gd name="connsiteX2" fmla="*/ 50800 w 1131005"/>
                <a:gd name="connsiteY2" fmla="*/ 330392 h 778422"/>
                <a:gd name="connsiteX3" fmla="*/ 69850 w 1131005"/>
                <a:gd name="connsiteY3" fmla="*/ 241492 h 778422"/>
                <a:gd name="connsiteX4" fmla="*/ 88900 w 1131005"/>
                <a:gd name="connsiteY4" fmla="*/ 165292 h 778422"/>
                <a:gd name="connsiteX5" fmla="*/ 101600 w 1131005"/>
                <a:gd name="connsiteY5" fmla="*/ 89092 h 778422"/>
                <a:gd name="connsiteX6" fmla="*/ 127000 w 1131005"/>
                <a:gd name="connsiteY6" fmla="*/ 63692 h 778422"/>
                <a:gd name="connsiteX7" fmla="*/ 171450 w 1131005"/>
                <a:gd name="connsiteY7" fmla="*/ 12892 h 778422"/>
                <a:gd name="connsiteX8" fmla="*/ 222250 w 1131005"/>
                <a:gd name="connsiteY8" fmla="*/ 192 h 778422"/>
                <a:gd name="connsiteX9" fmla="*/ 298450 w 1131005"/>
                <a:gd name="connsiteY9" fmla="*/ 19242 h 778422"/>
                <a:gd name="connsiteX10" fmla="*/ 355600 w 1131005"/>
                <a:gd name="connsiteY10" fmla="*/ 57342 h 778422"/>
                <a:gd name="connsiteX11" fmla="*/ 457200 w 1131005"/>
                <a:gd name="connsiteY11" fmla="*/ 114492 h 778422"/>
                <a:gd name="connsiteX12" fmla="*/ 539750 w 1131005"/>
                <a:gd name="connsiteY12" fmla="*/ 171642 h 778422"/>
                <a:gd name="connsiteX13" fmla="*/ 622300 w 1131005"/>
                <a:gd name="connsiteY13" fmla="*/ 235142 h 778422"/>
                <a:gd name="connsiteX14" fmla="*/ 685800 w 1131005"/>
                <a:gd name="connsiteY14" fmla="*/ 279592 h 778422"/>
                <a:gd name="connsiteX15" fmla="*/ 742721 w 1131005"/>
                <a:gd name="connsiteY15" fmla="*/ 362598 h 778422"/>
                <a:gd name="connsiteX16" fmla="*/ 768350 w 1131005"/>
                <a:gd name="connsiteY16" fmla="*/ 444692 h 778422"/>
                <a:gd name="connsiteX17" fmla="*/ 787400 w 1131005"/>
                <a:gd name="connsiteY17" fmla="*/ 539942 h 778422"/>
                <a:gd name="connsiteX18" fmla="*/ 793293 w 1131005"/>
                <a:gd name="connsiteY18" fmla="*/ 600610 h 778422"/>
                <a:gd name="connsiteX19" fmla="*/ 809053 w 1131005"/>
                <a:gd name="connsiteY19" fmla="*/ 664110 h 778422"/>
                <a:gd name="connsiteX20" fmla="*/ 838200 w 1131005"/>
                <a:gd name="connsiteY20" fmla="*/ 749492 h 778422"/>
                <a:gd name="connsiteX21" fmla="*/ 857250 w 1131005"/>
                <a:gd name="connsiteY21" fmla="*/ 774892 h 778422"/>
                <a:gd name="connsiteX22" fmla="*/ 863600 w 1131005"/>
                <a:gd name="connsiteY22" fmla="*/ 774892 h 778422"/>
                <a:gd name="connsiteX23" fmla="*/ 903287 w 1131005"/>
                <a:gd name="connsiteY23" fmla="*/ 743936 h 778422"/>
                <a:gd name="connsiteX24" fmla="*/ 933450 w 1131005"/>
                <a:gd name="connsiteY24" fmla="*/ 705042 h 778422"/>
                <a:gd name="connsiteX25" fmla="*/ 990600 w 1131005"/>
                <a:gd name="connsiteY25" fmla="*/ 654242 h 778422"/>
                <a:gd name="connsiteX26" fmla="*/ 1041400 w 1131005"/>
                <a:gd name="connsiteY26" fmla="*/ 635192 h 778422"/>
                <a:gd name="connsiteX27" fmla="*/ 1079500 w 1131005"/>
                <a:gd name="connsiteY27" fmla="*/ 628842 h 778422"/>
                <a:gd name="connsiteX28" fmla="*/ 1123950 w 1131005"/>
                <a:gd name="connsiteY28" fmla="*/ 616142 h 778422"/>
                <a:gd name="connsiteX29" fmla="*/ 1130300 w 1131005"/>
                <a:gd name="connsiteY29" fmla="*/ 616142 h 778422"/>
                <a:gd name="connsiteX0" fmla="*/ 0 w 1131005"/>
                <a:gd name="connsiteY0" fmla="*/ 616142 h 778422"/>
                <a:gd name="connsiteX1" fmla="*/ 31750 w 1131005"/>
                <a:gd name="connsiteY1" fmla="*/ 438342 h 778422"/>
                <a:gd name="connsiteX2" fmla="*/ 50800 w 1131005"/>
                <a:gd name="connsiteY2" fmla="*/ 330392 h 778422"/>
                <a:gd name="connsiteX3" fmla="*/ 69850 w 1131005"/>
                <a:gd name="connsiteY3" fmla="*/ 241492 h 778422"/>
                <a:gd name="connsiteX4" fmla="*/ 88900 w 1131005"/>
                <a:gd name="connsiteY4" fmla="*/ 165292 h 778422"/>
                <a:gd name="connsiteX5" fmla="*/ 101600 w 1131005"/>
                <a:gd name="connsiteY5" fmla="*/ 89092 h 778422"/>
                <a:gd name="connsiteX6" fmla="*/ 127000 w 1131005"/>
                <a:gd name="connsiteY6" fmla="*/ 63692 h 778422"/>
                <a:gd name="connsiteX7" fmla="*/ 171450 w 1131005"/>
                <a:gd name="connsiteY7" fmla="*/ 12892 h 778422"/>
                <a:gd name="connsiteX8" fmla="*/ 222250 w 1131005"/>
                <a:gd name="connsiteY8" fmla="*/ 192 h 778422"/>
                <a:gd name="connsiteX9" fmla="*/ 298450 w 1131005"/>
                <a:gd name="connsiteY9" fmla="*/ 19242 h 778422"/>
                <a:gd name="connsiteX10" fmla="*/ 355600 w 1131005"/>
                <a:gd name="connsiteY10" fmla="*/ 57342 h 778422"/>
                <a:gd name="connsiteX11" fmla="*/ 457200 w 1131005"/>
                <a:gd name="connsiteY11" fmla="*/ 114492 h 778422"/>
                <a:gd name="connsiteX12" fmla="*/ 539750 w 1131005"/>
                <a:gd name="connsiteY12" fmla="*/ 171642 h 778422"/>
                <a:gd name="connsiteX13" fmla="*/ 622300 w 1131005"/>
                <a:gd name="connsiteY13" fmla="*/ 235142 h 778422"/>
                <a:gd name="connsiteX14" fmla="*/ 685800 w 1131005"/>
                <a:gd name="connsiteY14" fmla="*/ 279592 h 778422"/>
                <a:gd name="connsiteX15" fmla="*/ 742721 w 1131005"/>
                <a:gd name="connsiteY15" fmla="*/ 362598 h 778422"/>
                <a:gd name="connsiteX16" fmla="*/ 768350 w 1131005"/>
                <a:gd name="connsiteY16" fmla="*/ 444692 h 778422"/>
                <a:gd name="connsiteX17" fmla="*/ 787400 w 1131005"/>
                <a:gd name="connsiteY17" fmla="*/ 539942 h 778422"/>
                <a:gd name="connsiteX18" fmla="*/ 793293 w 1131005"/>
                <a:gd name="connsiteY18" fmla="*/ 600610 h 778422"/>
                <a:gd name="connsiteX19" fmla="*/ 809053 w 1131005"/>
                <a:gd name="connsiteY19" fmla="*/ 664110 h 778422"/>
                <a:gd name="connsiteX20" fmla="*/ 838200 w 1131005"/>
                <a:gd name="connsiteY20" fmla="*/ 749492 h 778422"/>
                <a:gd name="connsiteX21" fmla="*/ 857250 w 1131005"/>
                <a:gd name="connsiteY21" fmla="*/ 774892 h 778422"/>
                <a:gd name="connsiteX22" fmla="*/ 863600 w 1131005"/>
                <a:gd name="connsiteY22" fmla="*/ 774892 h 778422"/>
                <a:gd name="connsiteX23" fmla="*/ 903287 w 1131005"/>
                <a:gd name="connsiteY23" fmla="*/ 743936 h 778422"/>
                <a:gd name="connsiteX24" fmla="*/ 933450 w 1131005"/>
                <a:gd name="connsiteY24" fmla="*/ 705042 h 778422"/>
                <a:gd name="connsiteX25" fmla="*/ 990600 w 1131005"/>
                <a:gd name="connsiteY25" fmla="*/ 654242 h 778422"/>
                <a:gd name="connsiteX26" fmla="*/ 1041400 w 1131005"/>
                <a:gd name="connsiteY26" fmla="*/ 635192 h 778422"/>
                <a:gd name="connsiteX27" fmla="*/ 1077119 w 1131005"/>
                <a:gd name="connsiteY27" fmla="*/ 619317 h 778422"/>
                <a:gd name="connsiteX28" fmla="*/ 1123950 w 1131005"/>
                <a:gd name="connsiteY28" fmla="*/ 616142 h 778422"/>
                <a:gd name="connsiteX29" fmla="*/ 1130300 w 1131005"/>
                <a:gd name="connsiteY29" fmla="*/ 616142 h 778422"/>
                <a:gd name="connsiteX0" fmla="*/ 0 w 1131005"/>
                <a:gd name="connsiteY0" fmla="*/ 616142 h 778422"/>
                <a:gd name="connsiteX1" fmla="*/ 31750 w 1131005"/>
                <a:gd name="connsiteY1" fmla="*/ 438342 h 778422"/>
                <a:gd name="connsiteX2" fmla="*/ 50800 w 1131005"/>
                <a:gd name="connsiteY2" fmla="*/ 330392 h 778422"/>
                <a:gd name="connsiteX3" fmla="*/ 69850 w 1131005"/>
                <a:gd name="connsiteY3" fmla="*/ 241492 h 778422"/>
                <a:gd name="connsiteX4" fmla="*/ 88900 w 1131005"/>
                <a:gd name="connsiteY4" fmla="*/ 165292 h 778422"/>
                <a:gd name="connsiteX5" fmla="*/ 101600 w 1131005"/>
                <a:gd name="connsiteY5" fmla="*/ 89092 h 778422"/>
                <a:gd name="connsiteX6" fmla="*/ 127000 w 1131005"/>
                <a:gd name="connsiteY6" fmla="*/ 63692 h 778422"/>
                <a:gd name="connsiteX7" fmla="*/ 171450 w 1131005"/>
                <a:gd name="connsiteY7" fmla="*/ 12892 h 778422"/>
                <a:gd name="connsiteX8" fmla="*/ 222250 w 1131005"/>
                <a:gd name="connsiteY8" fmla="*/ 192 h 778422"/>
                <a:gd name="connsiteX9" fmla="*/ 298450 w 1131005"/>
                <a:gd name="connsiteY9" fmla="*/ 19242 h 778422"/>
                <a:gd name="connsiteX10" fmla="*/ 355600 w 1131005"/>
                <a:gd name="connsiteY10" fmla="*/ 57342 h 778422"/>
                <a:gd name="connsiteX11" fmla="*/ 457200 w 1131005"/>
                <a:gd name="connsiteY11" fmla="*/ 114492 h 778422"/>
                <a:gd name="connsiteX12" fmla="*/ 539750 w 1131005"/>
                <a:gd name="connsiteY12" fmla="*/ 171642 h 778422"/>
                <a:gd name="connsiteX13" fmla="*/ 622300 w 1131005"/>
                <a:gd name="connsiteY13" fmla="*/ 235142 h 778422"/>
                <a:gd name="connsiteX14" fmla="*/ 685800 w 1131005"/>
                <a:gd name="connsiteY14" fmla="*/ 279592 h 778422"/>
                <a:gd name="connsiteX15" fmla="*/ 742721 w 1131005"/>
                <a:gd name="connsiteY15" fmla="*/ 362598 h 778422"/>
                <a:gd name="connsiteX16" fmla="*/ 768350 w 1131005"/>
                <a:gd name="connsiteY16" fmla="*/ 444692 h 778422"/>
                <a:gd name="connsiteX17" fmla="*/ 787400 w 1131005"/>
                <a:gd name="connsiteY17" fmla="*/ 539942 h 778422"/>
                <a:gd name="connsiteX18" fmla="*/ 793293 w 1131005"/>
                <a:gd name="connsiteY18" fmla="*/ 600610 h 778422"/>
                <a:gd name="connsiteX19" fmla="*/ 809053 w 1131005"/>
                <a:gd name="connsiteY19" fmla="*/ 664110 h 778422"/>
                <a:gd name="connsiteX20" fmla="*/ 838200 w 1131005"/>
                <a:gd name="connsiteY20" fmla="*/ 749492 h 778422"/>
                <a:gd name="connsiteX21" fmla="*/ 857250 w 1131005"/>
                <a:gd name="connsiteY21" fmla="*/ 774892 h 778422"/>
                <a:gd name="connsiteX22" fmla="*/ 863600 w 1131005"/>
                <a:gd name="connsiteY22" fmla="*/ 774892 h 778422"/>
                <a:gd name="connsiteX23" fmla="*/ 903287 w 1131005"/>
                <a:gd name="connsiteY23" fmla="*/ 743936 h 778422"/>
                <a:gd name="connsiteX24" fmla="*/ 933450 w 1131005"/>
                <a:gd name="connsiteY24" fmla="*/ 705042 h 778422"/>
                <a:gd name="connsiteX25" fmla="*/ 990600 w 1131005"/>
                <a:gd name="connsiteY25" fmla="*/ 654242 h 778422"/>
                <a:gd name="connsiteX26" fmla="*/ 1036638 w 1131005"/>
                <a:gd name="connsiteY26" fmla="*/ 632811 h 778422"/>
                <a:gd name="connsiteX27" fmla="*/ 1077119 w 1131005"/>
                <a:gd name="connsiteY27" fmla="*/ 619317 h 778422"/>
                <a:gd name="connsiteX28" fmla="*/ 1123950 w 1131005"/>
                <a:gd name="connsiteY28" fmla="*/ 616142 h 778422"/>
                <a:gd name="connsiteX29" fmla="*/ 1130300 w 1131005"/>
                <a:gd name="connsiteY29" fmla="*/ 616142 h 778422"/>
                <a:gd name="connsiteX0" fmla="*/ 0 w 1131005"/>
                <a:gd name="connsiteY0" fmla="*/ 616142 h 778422"/>
                <a:gd name="connsiteX1" fmla="*/ 31750 w 1131005"/>
                <a:gd name="connsiteY1" fmla="*/ 438342 h 778422"/>
                <a:gd name="connsiteX2" fmla="*/ 50800 w 1131005"/>
                <a:gd name="connsiteY2" fmla="*/ 330392 h 778422"/>
                <a:gd name="connsiteX3" fmla="*/ 69850 w 1131005"/>
                <a:gd name="connsiteY3" fmla="*/ 241492 h 778422"/>
                <a:gd name="connsiteX4" fmla="*/ 88900 w 1131005"/>
                <a:gd name="connsiteY4" fmla="*/ 165292 h 778422"/>
                <a:gd name="connsiteX5" fmla="*/ 103981 w 1131005"/>
                <a:gd name="connsiteY5" fmla="*/ 96236 h 778422"/>
                <a:gd name="connsiteX6" fmla="*/ 127000 w 1131005"/>
                <a:gd name="connsiteY6" fmla="*/ 63692 h 778422"/>
                <a:gd name="connsiteX7" fmla="*/ 171450 w 1131005"/>
                <a:gd name="connsiteY7" fmla="*/ 12892 h 778422"/>
                <a:gd name="connsiteX8" fmla="*/ 222250 w 1131005"/>
                <a:gd name="connsiteY8" fmla="*/ 192 h 778422"/>
                <a:gd name="connsiteX9" fmla="*/ 298450 w 1131005"/>
                <a:gd name="connsiteY9" fmla="*/ 19242 h 778422"/>
                <a:gd name="connsiteX10" fmla="*/ 355600 w 1131005"/>
                <a:gd name="connsiteY10" fmla="*/ 57342 h 778422"/>
                <a:gd name="connsiteX11" fmla="*/ 457200 w 1131005"/>
                <a:gd name="connsiteY11" fmla="*/ 114492 h 778422"/>
                <a:gd name="connsiteX12" fmla="*/ 539750 w 1131005"/>
                <a:gd name="connsiteY12" fmla="*/ 171642 h 778422"/>
                <a:gd name="connsiteX13" fmla="*/ 622300 w 1131005"/>
                <a:gd name="connsiteY13" fmla="*/ 235142 h 778422"/>
                <a:gd name="connsiteX14" fmla="*/ 685800 w 1131005"/>
                <a:gd name="connsiteY14" fmla="*/ 279592 h 778422"/>
                <a:gd name="connsiteX15" fmla="*/ 742721 w 1131005"/>
                <a:gd name="connsiteY15" fmla="*/ 362598 h 778422"/>
                <a:gd name="connsiteX16" fmla="*/ 768350 w 1131005"/>
                <a:gd name="connsiteY16" fmla="*/ 444692 h 778422"/>
                <a:gd name="connsiteX17" fmla="*/ 787400 w 1131005"/>
                <a:gd name="connsiteY17" fmla="*/ 539942 h 778422"/>
                <a:gd name="connsiteX18" fmla="*/ 793293 w 1131005"/>
                <a:gd name="connsiteY18" fmla="*/ 600610 h 778422"/>
                <a:gd name="connsiteX19" fmla="*/ 809053 w 1131005"/>
                <a:gd name="connsiteY19" fmla="*/ 664110 h 778422"/>
                <a:gd name="connsiteX20" fmla="*/ 838200 w 1131005"/>
                <a:gd name="connsiteY20" fmla="*/ 749492 h 778422"/>
                <a:gd name="connsiteX21" fmla="*/ 857250 w 1131005"/>
                <a:gd name="connsiteY21" fmla="*/ 774892 h 778422"/>
                <a:gd name="connsiteX22" fmla="*/ 863600 w 1131005"/>
                <a:gd name="connsiteY22" fmla="*/ 774892 h 778422"/>
                <a:gd name="connsiteX23" fmla="*/ 903287 w 1131005"/>
                <a:gd name="connsiteY23" fmla="*/ 743936 h 778422"/>
                <a:gd name="connsiteX24" fmla="*/ 933450 w 1131005"/>
                <a:gd name="connsiteY24" fmla="*/ 705042 h 778422"/>
                <a:gd name="connsiteX25" fmla="*/ 990600 w 1131005"/>
                <a:gd name="connsiteY25" fmla="*/ 654242 h 778422"/>
                <a:gd name="connsiteX26" fmla="*/ 1036638 w 1131005"/>
                <a:gd name="connsiteY26" fmla="*/ 632811 h 778422"/>
                <a:gd name="connsiteX27" fmla="*/ 1077119 w 1131005"/>
                <a:gd name="connsiteY27" fmla="*/ 619317 h 778422"/>
                <a:gd name="connsiteX28" fmla="*/ 1123950 w 1131005"/>
                <a:gd name="connsiteY28" fmla="*/ 616142 h 778422"/>
                <a:gd name="connsiteX29" fmla="*/ 1130300 w 1131005"/>
                <a:gd name="connsiteY29" fmla="*/ 616142 h 778422"/>
                <a:gd name="connsiteX0" fmla="*/ 0 w 1131005"/>
                <a:gd name="connsiteY0" fmla="*/ 616142 h 778422"/>
                <a:gd name="connsiteX1" fmla="*/ 31750 w 1131005"/>
                <a:gd name="connsiteY1" fmla="*/ 438342 h 778422"/>
                <a:gd name="connsiteX2" fmla="*/ 50800 w 1131005"/>
                <a:gd name="connsiteY2" fmla="*/ 330392 h 778422"/>
                <a:gd name="connsiteX3" fmla="*/ 69850 w 1131005"/>
                <a:gd name="connsiteY3" fmla="*/ 241492 h 778422"/>
                <a:gd name="connsiteX4" fmla="*/ 88900 w 1131005"/>
                <a:gd name="connsiteY4" fmla="*/ 165292 h 778422"/>
                <a:gd name="connsiteX5" fmla="*/ 103981 w 1131005"/>
                <a:gd name="connsiteY5" fmla="*/ 96236 h 778422"/>
                <a:gd name="connsiteX6" fmla="*/ 127000 w 1131005"/>
                <a:gd name="connsiteY6" fmla="*/ 63692 h 778422"/>
                <a:gd name="connsiteX7" fmla="*/ 171450 w 1131005"/>
                <a:gd name="connsiteY7" fmla="*/ 12892 h 778422"/>
                <a:gd name="connsiteX8" fmla="*/ 222250 w 1131005"/>
                <a:gd name="connsiteY8" fmla="*/ 192 h 778422"/>
                <a:gd name="connsiteX9" fmla="*/ 298450 w 1131005"/>
                <a:gd name="connsiteY9" fmla="*/ 19242 h 778422"/>
                <a:gd name="connsiteX10" fmla="*/ 360363 w 1131005"/>
                <a:gd name="connsiteY10" fmla="*/ 52580 h 778422"/>
                <a:gd name="connsiteX11" fmla="*/ 457200 w 1131005"/>
                <a:gd name="connsiteY11" fmla="*/ 114492 h 778422"/>
                <a:gd name="connsiteX12" fmla="*/ 539750 w 1131005"/>
                <a:gd name="connsiteY12" fmla="*/ 171642 h 778422"/>
                <a:gd name="connsiteX13" fmla="*/ 622300 w 1131005"/>
                <a:gd name="connsiteY13" fmla="*/ 235142 h 778422"/>
                <a:gd name="connsiteX14" fmla="*/ 685800 w 1131005"/>
                <a:gd name="connsiteY14" fmla="*/ 279592 h 778422"/>
                <a:gd name="connsiteX15" fmla="*/ 742721 w 1131005"/>
                <a:gd name="connsiteY15" fmla="*/ 362598 h 778422"/>
                <a:gd name="connsiteX16" fmla="*/ 768350 w 1131005"/>
                <a:gd name="connsiteY16" fmla="*/ 444692 h 778422"/>
                <a:gd name="connsiteX17" fmla="*/ 787400 w 1131005"/>
                <a:gd name="connsiteY17" fmla="*/ 539942 h 778422"/>
                <a:gd name="connsiteX18" fmla="*/ 793293 w 1131005"/>
                <a:gd name="connsiteY18" fmla="*/ 600610 h 778422"/>
                <a:gd name="connsiteX19" fmla="*/ 809053 w 1131005"/>
                <a:gd name="connsiteY19" fmla="*/ 664110 h 778422"/>
                <a:gd name="connsiteX20" fmla="*/ 838200 w 1131005"/>
                <a:gd name="connsiteY20" fmla="*/ 749492 h 778422"/>
                <a:gd name="connsiteX21" fmla="*/ 857250 w 1131005"/>
                <a:gd name="connsiteY21" fmla="*/ 774892 h 778422"/>
                <a:gd name="connsiteX22" fmla="*/ 863600 w 1131005"/>
                <a:gd name="connsiteY22" fmla="*/ 774892 h 778422"/>
                <a:gd name="connsiteX23" fmla="*/ 903287 w 1131005"/>
                <a:gd name="connsiteY23" fmla="*/ 743936 h 778422"/>
                <a:gd name="connsiteX24" fmla="*/ 933450 w 1131005"/>
                <a:gd name="connsiteY24" fmla="*/ 705042 h 778422"/>
                <a:gd name="connsiteX25" fmla="*/ 990600 w 1131005"/>
                <a:gd name="connsiteY25" fmla="*/ 654242 h 778422"/>
                <a:gd name="connsiteX26" fmla="*/ 1036638 w 1131005"/>
                <a:gd name="connsiteY26" fmla="*/ 632811 h 778422"/>
                <a:gd name="connsiteX27" fmla="*/ 1077119 w 1131005"/>
                <a:gd name="connsiteY27" fmla="*/ 619317 h 778422"/>
                <a:gd name="connsiteX28" fmla="*/ 1123950 w 1131005"/>
                <a:gd name="connsiteY28" fmla="*/ 616142 h 778422"/>
                <a:gd name="connsiteX29" fmla="*/ 1130300 w 1131005"/>
                <a:gd name="connsiteY29" fmla="*/ 616142 h 778422"/>
                <a:gd name="connsiteX0" fmla="*/ 0 w 1131005"/>
                <a:gd name="connsiteY0" fmla="*/ 616142 h 780626"/>
                <a:gd name="connsiteX1" fmla="*/ 31750 w 1131005"/>
                <a:gd name="connsiteY1" fmla="*/ 438342 h 780626"/>
                <a:gd name="connsiteX2" fmla="*/ 50800 w 1131005"/>
                <a:gd name="connsiteY2" fmla="*/ 330392 h 780626"/>
                <a:gd name="connsiteX3" fmla="*/ 69850 w 1131005"/>
                <a:gd name="connsiteY3" fmla="*/ 241492 h 780626"/>
                <a:gd name="connsiteX4" fmla="*/ 88900 w 1131005"/>
                <a:gd name="connsiteY4" fmla="*/ 165292 h 780626"/>
                <a:gd name="connsiteX5" fmla="*/ 103981 w 1131005"/>
                <a:gd name="connsiteY5" fmla="*/ 96236 h 780626"/>
                <a:gd name="connsiteX6" fmla="*/ 127000 w 1131005"/>
                <a:gd name="connsiteY6" fmla="*/ 63692 h 780626"/>
                <a:gd name="connsiteX7" fmla="*/ 171450 w 1131005"/>
                <a:gd name="connsiteY7" fmla="*/ 12892 h 780626"/>
                <a:gd name="connsiteX8" fmla="*/ 222250 w 1131005"/>
                <a:gd name="connsiteY8" fmla="*/ 192 h 780626"/>
                <a:gd name="connsiteX9" fmla="*/ 298450 w 1131005"/>
                <a:gd name="connsiteY9" fmla="*/ 19242 h 780626"/>
                <a:gd name="connsiteX10" fmla="*/ 360363 w 1131005"/>
                <a:gd name="connsiteY10" fmla="*/ 52580 h 780626"/>
                <a:gd name="connsiteX11" fmla="*/ 457200 w 1131005"/>
                <a:gd name="connsiteY11" fmla="*/ 114492 h 780626"/>
                <a:gd name="connsiteX12" fmla="*/ 539750 w 1131005"/>
                <a:gd name="connsiteY12" fmla="*/ 171642 h 780626"/>
                <a:gd name="connsiteX13" fmla="*/ 622300 w 1131005"/>
                <a:gd name="connsiteY13" fmla="*/ 235142 h 780626"/>
                <a:gd name="connsiteX14" fmla="*/ 685800 w 1131005"/>
                <a:gd name="connsiteY14" fmla="*/ 279592 h 780626"/>
                <a:gd name="connsiteX15" fmla="*/ 742721 w 1131005"/>
                <a:gd name="connsiteY15" fmla="*/ 362598 h 780626"/>
                <a:gd name="connsiteX16" fmla="*/ 768350 w 1131005"/>
                <a:gd name="connsiteY16" fmla="*/ 444692 h 780626"/>
                <a:gd name="connsiteX17" fmla="*/ 787400 w 1131005"/>
                <a:gd name="connsiteY17" fmla="*/ 539942 h 780626"/>
                <a:gd name="connsiteX18" fmla="*/ 793293 w 1131005"/>
                <a:gd name="connsiteY18" fmla="*/ 600610 h 780626"/>
                <a:gd name="connsiteX19" fmla="*/ 809053 w 1131005"/>
                <a:gd name="connsiteY19" fmla="*/ 664110 h 780626"/>
                <a:gd name="connsiteX20" fmla="*/ 821532 w 1131005"/>
                <a:gd name="connsiteY20" fmla="*/ 716155 h 780626"/>
                <a:gd name="connsiteX21" fmla="*/ 857250 w 1131005"/>
                <a:gd name="connsiteY21" fmla="*/ 774892 h 780626"/>
                <a:gd name="connsiteX22" fmla="*/ 863600 w 1131005"/>
                <a:gd name="connsiteY22" fmla="*/ 774892 h 780626"/>
                <a:gd name="connsiteX23" fmla="*/ 903287 w 1131005"/>
                <a:gd name="connsiteY23" fmla="*/ 743936 h 780626"/>
                <a:gd name="connsiteX24" fmla="*/ 933450 w 1131005"/>
                <a:gd name="connsiteY24" fmla="*/ 705042 h 780626"/>
                <a:gd name="connsiteX25" fmla="*/ 990600 w 1131005"/>
                <a:gd name="connsiteY25" fmla="*/ 654242 h 780626"/>
                <a:gd name="connsiteX26" fmla="*/ 1036638 w 1131005"/>
                <a:gd name="connsiteY26" fmla="*/ 632811 h 780626"/>
                <a:gd name="connsiteX27" fmla="*/ 1077119 w 1131005"/>
                <a:gd name="connsiteY27" fmla="*/ 619317 h 780626"/>
                <a:gd name="connsiteX28" fmla="*/ 1123950 w 1131005"/>
                <a:gd name="connsiteY28" fmla="*/ 616142 h 780626"/>
                <a:gd name="connsiteX29" fmla="*/ 1130300 w 1131005"/>
                <a:gd name="connsiteY29" fmla="*/ 616142 h 780626"/>
                <a:gd name="connsiteX0" fmla="*/ 0 w 1131005"/>
                <a:gd name="connsiteY0" fmla="*/ 616142 h 779803"/>
                <a:gd name="connsiteX1" fmla="*/ 31750 w 1131005"/>
                <a:gd name="connsiteY1" fmla="*/ 438342 h 779803"/>
                <a:gd name="connsiteX2" fmla="*/ 50800 w 1131005"/>
                <a:gd name="connsiteY2" fmla="*/ 330392 h 779803"/>
                <a:gd name="connsiteX3" fmla="*/ 69850 w 1131005"/>
                <a:gd name="connsiteY3" fmla="*/ 241492 h 779803"/>
                <a:gd name="connsiteX4" fmla="*/ 88900 w 1131005"/>
                <a:gd name="connsiteY4" fmla="*/ 165292 h 779803"/>
                <a:gd name="connsiteX5" fmla="*/ 103981 w 1131005"/>
                <a:gd name="connsiteY5" fmla="*/ 96236 h 779803"/>
                <a:gd name="connsiteX6" fmla="*/ 127000 w 1131005"/>
                <a:gd name="connsiteY6" fmla="*/ 63692 h 779803"/>
                <a:gd name="connsiteX7" fmla="*/ 171450 w 1131005"/>
                <a:gd name="connsiteY7" fmla="*/ 12892 h 779803"/>
                <a:gd name="connsiteX8" fmla="*/ 222250 w 1131005"/>
                <a:gd name="connsiteY8" fmla="*/ 192 h 779803"/>
                <a:gd name="connsiteX9" fmla="*/ 298450 w 1131005"/>
                <a:gd name="connsiteY9" fmla="*/ 19242 h 779803"/>
                <a:gd name="connsiteX10" fmla="*/ 360363 w 1131005"/>
                <a:gd name="connsiteY10" fmla="*/ 52580 h 779803"/>
                <a:gd name="connsiteX11" fmla="*/ 457200 w 1131005"/>
                <a:gd name="connsiteY11" fmla="*/ 114492 h 779803"/>
                <a:gd name="connsiteX12" fmla="*/ 539750 w 1131005"/>
                <a:gd name="connsiteY12" fmla="*/ 171642 h 779803"/>
                <a:gd name="connsiteX13" fmla="*/ 622300 w 1131005"/>
                <a:gd name="connsiteY13" fmla="*/ 235142 h 779803"/>
                <a:gd name="connsiteX14" fmla="*/ 685800 w 1131005"/>
                <a:gd name="connsiteY14" fmla="*/ 279592 h 779803"/>
                <a:gd name="connsiteX15" fmla="*/ 742721 w 1131005"/>
                <a:gd name="connsiteY15" fmla="*/ 362598 h 779803"/>
                <a:gd name="connsiteX16" fmla="*/ 768350 w 1131005"/>
                <a:gd name="connsiteY16" fmla="*/ 444692 h 779803"/>
                <a:gd name="connsiteX17" fmla="*/ 787400 w 1131005"/>
                <a:gd name="connsiteY17" fmla="*/ 539942 h 779803"/>
                <a:gd name="connsiteX18" fmla="*/ 793293 w 1131005"/>
                <a:gd name="connsiteY18" fmla="*/ 600610 h 779803"/>
                <a:gd name="connsiteX19" fmla="*/ 809053 w 1131005"/>
                <a:gd name="connsiteY19" fmla="*/ 664110 h 779803"/>
                <a:gd name="connsiteX20" fmla="*/ 831057 w 1131005"/>
                <a:gd name="connsiteY20" fmla="*/ 728061 h 779803"/>
                <a:gd name="connsiteX21" fmla="*/ 857250 w 1131005"/>
                <a:gd name="connsiteY21" fmla="*/ 774892 h 779803"/>
                <a:gd name="connsiteX22" fmla="*/ 863600 w 1131005"/>
                <a:gd name="connsiteY22" fmla="*/ 774892 h 779803"/>
                <a:gd name="connsiteX23" fmla="*/ 903287 w 1131005"/>
                <a:gd name="connsiteY23" fmla="*/ 743936 h 779803"/>
                <a:gd name="connsiteX24" fmla="*/ 933450 w 1131005"/>
                <a:gd name="connsiteY24" fmla="*/ 705042 h 779803"/>
                <a:gd name="connsiteX25" fmla="*/ 990600 w 1131005"/>
                <a:gd name="connsiteY25" fmla="*/ 654242 h 779803"/>
                <a:gd name="connsiteX26" fmla="*/ 1036638 w 1131005"/>
                <a:gd name="connsiteY26" fmla="*/ 632811 h 779803"/>
                <a:gd name="connsiteX27" fmla="*/ 1077119 w 1131005"/>
                <a:gd name="connsiteY27" fmla="*/ 619317 h 779803"/>
                <a:gd name="connsiteX28" fmla="*/ 1123950 w 1131005"/>
                <a:gd name="connsiteY28" fmla="*/ 616142 h 779803"/>
                <a:gd name="connsiteX29" fmla="*/ 1130300 w 1131005"/>
                <a:gd name="connsiteY29" fmla="*/ 616142 h 779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31005" h="779803">
                  <a:moveTo>
                    <a:pt x="0" y="616142"/>
                  </a:moveTo>
                  <a:lnTo>
                    <a:pt x="31750" y="438342"/>
                  </a:lnTo>
                  <a:cubicBezTo>
                    <a:pt x="40217" y="390717"/>
                    <a:pt x="44450" y="363200"/>
                    <a:pt x="50800" y="330392"/>
                  </a:cubicBezTo>
                  <a:cubicBezTo>
                    <a:pt x="57150" y="297584"/>
                    <a:pt x="63500" y="269009"/>
                    <a:pt x="69850" y="241492"/>
                  </a:cubicBezTo>
                  <a:cubicBezTo>
                    <a:pt x="76200" y="213975"/>
                    <a:pt x="83211" y="189501"/>
                    <a:pt x="88900" y="165292"/>
                  </a:cubicBezTo>
                  <a:cubicBezTo>
                    <a:pt x="94589" y="141083"/>
                    <a:pt x="97631" y="113169"/>
                    <a:pt x="103981" y="96236"/>
                  </a:cubicBezTo>
                  <a:cubicBezTo>
                    <a:pt x="110331" y="79303"/>
                    <a:pt x="115755" y="77583"/>
                    <a:pt x="127000" y="63692"/>
                  </a:cubicBezTo>
                  <a:cubicBezTo>
                    <a:pt x="138245" y="49801"/>
                    <a:pt x="155575" y="23475"/>
                    <a:pt x="171450" y="12892"/>
                  </a:cubicBezTo>
                  <a:cubicBezTo>
                    <a:pt x="187325" y="2309"/>
                    <a:pt x="201083" y="-866"/>
                    <a:pt x="222250" y="192"/>
                  </a:cubicBezTo>
                  <a:cubicBezTo>
                    <a:pt x="243417" y="1250"/>
                    <a:pt x="275431" y="10511"/>
                    <a:pt x="298450" y="19242"/>
                  </a:cubicBezTo>
                  <a:cubicBezTo>
                    <a:pt x="321469" y="27973"/>
                    <a:pt x="333905" y="36705"/>
                    <a:pt x="360363" y="52580"/>
                  </a:cubicBezTo>
                  <a:cubicBezTo>
                    <a:pt x="386821" y="68455"/>
                    <a:pt x="427302" y="94648"/>
                    <a:pt x="457200" y="114492"/>
                  </a:cubicBezTo>
                  <a:cubicBezTo>
                    <a:pt x="487098" y="134336"/>
                    <a:pt x="512233" y="151534"/>
                    <a:pt x="539750" y="171642"/>
                  </a:cubicBezTo>
                  <a:cubicBezTo>
                    <a:pt x="567267" y="191750"/>
                    <a:pt x="597958" y="217150"/>
                    <a:pt x="622300" y="235142"/>
                  </a:cubicBezTo>
                  <a:cubicBezTo>
                    <a:pt x="646642" y="253134"/>
                    <a:pt x="665730" y="258349"/>
                    <a:pt x="685800" y="279592"/>
                  </a:cubicBezTo>
                  <a:cubicBezTo>
                    <a:pt x="705870" y="300835"/>
                    <a:pt x="728963" y="335081"/>
                    <a:pt x="742721" y="362598"/>
                  </a:cubicBezTo>
                  <a:cubicBezTo>
                    <a:pt x="756479" y="390115"/>
                    <a:pt x="760904" y="415135"/>
                    <a:pt x="768350" y="444692"/>
                  </a:cubicBezTo>
                  <a:cubicBezTo>
                    <a:pt x="775796" y="474249"/>
                    <a:pt x="783243" y="513956"/>
                    <a:pt x="787400" y="539942"/>
                  </a:cubicBezTo>
                  <a:cubicBezTo>
                    <a:pt x="791557" y="565928"/>
                    <a:pt x="789684" y="579915"/>
                    <a:pt x="793293" y="600610"/>
                  </a:cubicBezTo>
                  <a:cubicBezTo>
                    <a:pt x="796902" y="621305"/>
                    <a:pt x="802759" y="642868"/>
                    <a:pt x="809053" y="664110"/>
                  </a:cubicBezTo>
                  <a:cubicBezTo>
                    <a:pt x="815347" y="685352"/>
                    <a:pt x="823024" y="709597"/>
                    <a:pt x="831057" y="728061"/>
                  </a:cubicBezTo>
                  <a:cubicBezTo>
                    <a:pt x="839090" y="746525"/>
                    <a:pt x="851826" y="767087"/>
                    <a:pt x="857250" y="774892"/>
                  </a:cubicBezTo>
                  <a:cubicBezTo>
                    <a:pt x="862674" y="782697"/>
                    <a:pt x="855927" y="780051"/>
                    <a:pt x="863600" y="774892"/>
                  </a:cubicBezTo>
                  <a:cubicBezTo>
                    <a:pt x="871273" y="769733"/>
                    <a:pt x="891645" y="755578"/>
                    <a:pt x="903287" y="743936"/>
                  </a:cubicBezTo>
                  <a:cubicBezTo>
                    <a:pt x="914929" y="732294"/>
                    <a:pt x="918898" y="719991"/>
                    <a:pt x="933450" y="705042"/>
                  </a:cubicBezTo>
                  <a:cubicBezTo>
                    <a:pt x="948002" y="690093"/>
                    <a:pt x="973402" y="666281"/>
                    <a:pt x="990600" y="654242"/>
                  </a:cubicBezTo>
                  <a:cubicBezTo>
                    <a:pt x="1007798" y="642203"/>
                    <a:pt x="1022218" y="638632"/>
                    <a:pt x="1036638" y="632811"/>
                  </a:cubicBezTo>
                  <a:cubicBezTo>
                    <a:pt x="1051058" y="626990"/>
                    <a:pt x="1062567" y="622095"/>
                    <a:pt x="1077119" y="619317"/>
                  </a:cubicBezTo>
                  <a:cubicBezTo>
                    <a:pt x="1091671" y="616539"/>
                    <a:pt x="1115483" y="618259"/>
                    <a:pt x="1123950" y="616142"/>
                  </a:cubicBezTo>
                  <a:cubicBezTo>
                    <a:pt x="1132417" y="614025"/>
                    <a:pt x="1131358" y="615083"/>
                    <a:pt x="1130300" y="616142"/>
                  </a:cubicBezTo>
                </a:path>
              </a:pathLst>
            </a:cu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90" name="Gerade Verbindung 7"/>
            <p:cNvCxnSpPr>
              <a:endCxn id="89" idx="0"/>
            </p:cNvCxnSpPr>
            <p:nvPr/>
          </p:nvCxnSpPr>
          <p:spPr bwMode="auto">
            <a:xfrm>
              <a:off x="322342" y="4678606"/>
              <a:ext cx="344408" cy="1343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1" name="Freihandform 90"/>
            <p:cNvSpPr/>
            <p:nvPr/>
          </p:nvSpPr>
          <p:spPr bwMode="auto">
            <a:xfrm>
              <a:off x="2121540" y="3942416"/>
              <a:ext cx="1056019" cy="866407"/>
            </a:xfrm>
            <a:custGeom>
              <a:avLst/>
              <a:gdLst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91415 w 1056019"/>
                <a:gd name="connsiteY8" fmla="*/ 438810 h 866407"/>
                <a:gd name="connsiteX9" fmla="*/ 401283 w 1056019"/>
                <a:gd name="connsiteY9" fmla="*/ 396050 h 866407"/>
                <a:gd name="connsiteX10" fmla="*/ 414440 w 1056019"/>
                <a:gd name="connsiteY10" fmla="*/ 350001 h 866407"/>
                <a:gd name="connsiteX11" fmla="*/ 427597 w 1056019"/>
                <a:gd name="connsiteY11" fmla="*/ 297374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87444 w 1056019"/>
                <a:gd name="connsiteY26" fmla="*/ 451967 h 866407"/>
                <a:gd name="connsiteX27" fmla="*/ 703890 w 1056019"/>
                <a:gd name="connsiteY27" fmla="*/ 573667 h 866407"/>
                <a:gd name="connsiteX28" fmla="*/ 740072 w 1056019"/>
                <a:gd name="connsiteY28" fmla="*/ 662476 h 866407"/>
                <a:gd name="connsiteX29" fmla="*/ 740072 w 1056019"/>
                <a:gd name="connsiteY29" fmla="*/ 692079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91415 w 1056019"/>
                <a:gd name="connsiteY8" fmla="*/ 438810 h 866407"/>
                <a:gd name="connsiteX9" fmla="*/ 401283 w 1056019"/>
                <a:gd name="connsiteY9" fmla="*/ 396050 h 866407"/>
                <a:gd name="connsiteX10" fmla="*/ 414440 w 1056019"/>
                <a:gd name="connsiteY10" fmla="*/ 350001 h 866407"/>
                <a:gd name="connsiteX11" fmla="*/ 427597 w 1056019"/>
                <a:gd name="connsiteY11" fmla="*/ 297374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3890 w 1056019"/>
                <a:gd name="connsiteY27" fmla="*/ 573667 h 866407"/>
                <a:gd name="connsiteX28" fmla="*/ 740072 w 1056019"/>
                <a:gd name="connsiteY28" fmla="*/ 662476 h 866407"/>
                <a:gd name="connsiteX29" fmla="*/ 740072 w 1056019"/>
                <a:gd name="connsiteY29" fmla="*/ 692079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91415 w 1056019"/>
                <a:gd name="connsiteY8" fmla="*/ 438810 h 866407"/>
                <a:gd name="connsiteX9" fmla="*/ 401283 w 1056019"/>
                <a:gd name="connsiteY9" fmla="*/ 396050 h 866407"/>
                <a:gd name="connsiteX10" fmla="*/ 414440 w 1056019"/>
                <a:gd name="connsiteY10" fmla="*/ 350001 h 866407"/>
                <a:gd name="connsiteX11" fmla="*/ 427597 w 1056019"/>
                <a:gd name="connsiteY11" fmla="*/ 297374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3890 w 1056019"/>
                <a:gd name="connsiteY27" fmla="*/ 573667 h 866407"/>
                <a:gd name="connsiteX28" fmla="*/ 730204 w 1056019"/>
                <a:gd name="connsiteY28" fmla="*/ 646030 h 866407"/>
                <a:gd name="connsiteX29" fmla="*/ 740072 w 1056019"/>
                <a:gd name="connsiteY29" fmla="*/ 692079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91415 w 1056019"/>
                <a:gd name="connsiteY8" fmla="*/ 438810 h 866407"/>
                <a:gd name="connsiteX9" fmla="*/ 401283 w 1056019"/>
                <a:gd name="connsiteY9" fmla="*/ 396050 h 866407"/>
                <a:gd name="connsiteX10" fmla="*/ 414440 w 1056019"/>
                <a:gd name="connsiteY10" fmla="*/ 350001 h 866407"/>
                <a:gd name="connsiteX11" fmla="*/ 427597 w 1056019"/>
                <a:gd name="connsiteY11" fmla="*/ 297374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3890 w 1056019"/>
                <a:gd name="connsiteY27" fmla="*/ 573667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91415 w 1056019"/>
                <a:gd name="connsiteY8" fmla="*/ 438810 h 866407"/>
                <a:gd name="connsiteX9" fmla="*/ 401283 w 1056019"/>
                <a:gd name="connsiteY9" fmla="*/ 396050 h 866407"/>
                <a:gd name="connsiteX10" fmla="*/ 414440 w 1056019"/>
                <a:gd name="connsiteY10" fmla="*/ 350001 h 866407"/>
                <a:gd name="connsiteX11" fmla="*/ 427597 w 1056019"/>
                <a:gd name="connsiteY11" fmla="*/ 297374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84272 w 1056019"/>
                <a:gd name="connsiteY8" fmla="*/ 457860 h 866407"/>
                <a:gd name="connsiteX9" fmla="*/ 401283 w 1056019"/>
                <a:gd name="connsiteY9" fmla="*/ 396050 h 866407"/>
                <a:gd name="connsiteX10" fmla="*/ 414440 w 1056019"/>
                <a:gd name="connsiteY10" fmla="*/ 350001 h 866407"/>
                <a:gd name="connsiteX11" fmla="*/ 427597 w 1056019"/>
                <a:gd name="connsiteY11" fmla="*/ 297374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396050 h 866407"/>
                <a:gd name="connsiteX10" fmla="*/ 414440 w 1056019"/>
                <a:gd name="connsiteY10" fmla="*/ 350001 h 866407"/>
                <a:gd name="connsiteX11" fmla="*/ 427597 w 1056019"/>
                <a:gd name="connsiteY11" fmla="*/ 297374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396050 h 866407"/>
                <a:gd name="connsiteX10" fmla="*/ 414440 w 1056019"/>
                <a:gd name="connsiteY10" fmla="*/ 350001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396050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43" fmla="*/ 1024091 w 1056019"/>
                <a:gd name="connsiteY43" fmla="*/ 710547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42" fmla="*/ 1019654 w 1056019"/>
                <a:gd name="connsiteY42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41" fmla="*/ 1019654 w 1056019"/>
                <a:gd name="connsiteY41" fmla="*/ 705236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0" fmla="*/ 0 w 1056019"/>
                <a:gd name="connsiteY0" fmla="*/ 738128 h 866407"/>
                <a:gd name="connsiteX1" fmla="*/ 101965 w 1056019"/>
                <a:gd name="connsiteY1" fmla="*/ 728260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  <a:gd name="connsiteX0" fmla="*/ 0 w 1056019"/>
                <a:gd name="connsiteY0" fmla="*/ 738128 h 866407"/>
                <a:gd name="connsiteX1" fmla="*/ 101965 w 1056019"/>
                <a:gd name="connsiteY1" fmla="*/ 733022 h 866407"/>
                <a:gd name="connsiteX2" fmla="*/ 187484 w 1056019"/>
                <a:gd name="connsiteY2" fmla="*/ 718393 h 866407"/>
                <a:gd name="connsiteX3" fmla="*/ 217087 w 1056019"/>
                <a:gd name="connsiteY3" fmla="*/ 705236 h 866407"/>
                <a:gd name="connsiteX4" fmla="*/ 259847 w 1056019"/>
                <a:gd name="connsiteY4" fmla="*/ 685501 h 866407"/>
                <a:gd name="connsiteX5" fmla="*/ 292739 w 1056019"/>
                <a:gd name="connsiteY5" fmla="*/ 646030 h 866407"/>
                <a:gd name="connsiteX6" fmla="*/ 319053 w 1056019"/>
                <a:gd name="connsiteY6" fmla="*/ 599981 h 866407"/>
                <a:gd name="connsiteX7" fmla="*/ 355234 w 1056019"/>
                <a:gd name="connsiteY7" fmla="*/ 537486 h 866407"/>
                <a:gd name="connsiteX8" fmla="*/ 377128 w 1056019"/>
                <a:gd name="connsiteY8" fmla="*/ 474529 h 866407"/>
                <a:gd name="connsiteX9" fmla="*/ 401283 w 1056019"/>
                <a:gd name="connsiteY9" fmla="*/ 403194 h 866407"/>
                <a:gd name="connsiteX10" fmla="*/ 421584 w 1056019"/>
                <a:gd name="connsiteY10" fmla="*/ 352383 h 866407"/>
                <a:gd name="connsiteX11" fmla="*/ 434741 w 1056019"/>
                <a:gd name="connsiteY11" fmla="*/ 304518 h 866407"/>
                <a:gd name="connsiteX12" fmla="*/ 447332 w 1056019"/>
                <a:gd name="connsiteY12" fmla="*/ 251325 h 866407"/>
                <a:gd name="connsiteX13" fmla="*/ 460489 w 1056019"/>
                <a:gd name="connsiteY13" fmla="*/ 195408 h 866407"/>
                <a:gd name="connsiteX14" fmla="*/ 473646 w 1056019"/>
                <a:gd name="connsiteY14" fmla="*/ 129624 h 866407"/>
                <a:gd name="connsiteX15" fmla="*/ 483513 w 1056019"/>
                <a:gd name="connsiteY15" fmla="*/ 93443 h 866407"/>
                <a:gd name="connsiteX16" fmla="*/ 490092 w 1056019"/>
                <a:gd name="connsiteY16" fmla="*/ 60551 h 866407"/>
                <a:gd name="connsiteX17" fmla="*/ 513116 w 1056019"/>
                <a:gd name="connsiteY17" fmla="*/ 21080 h 866407"/>
                <a:gd name="connsiteX18" fmla="*/ 532851 w 1056019"/>
                <a:gd name="connsiteY18" fmla="*/ 1345 h 866407"/>
                <a:gd name="connsiteX19" fmla="*/ 549297 w 1056019"/>
                <a:gd name="connsiteY19" fmla="*/ 7924 h 866407"/>
                <a:gd name="connsiteX20" fmla="*/ 572322 w 1056019"/>
                <a:gd name="connsiteY20" fmla="*/ 57262 h 866407"/>
                <a:gd name="connsiteX21" fmla="*/ 592057 w 1056019"/>
                <a:gd name="connsiteY21" fmla="*/ 116467 h 866407"/>
                <a:gd name="connsiteX22" fmla="*/ 611792 w 1056019"/>
                <a:gd name="connsiteY22" fmla="*/ 172384 h 866407"/>
                <a:gd name="connsiteX23" fmla="*/ 631528 w 1056019"/>
                <a:gd name="connsiteY23" fmla="*/ 248036 h 866407"/>
                <a:gd name="connsiteX24" fmla="*/ 641395 w 1056019"/>
                <a:gd name="connsiteY24" fmla="*/ 310531 h 866407"/>
                <a:gd name="connsiteX25" fmla="*/ 661131 w 1056019"/>
                <a:gd name="connsiteY25" fmla="*/ 376315 h 866407"/>
                <a:gd name="connsiteX26" fmla="*/ 677576 w 1056019"/>
                <a:gd name="connsiteY26" fmla="*/ 458546 h 866407"/>
                <a:gd name="connsiteX27" fmla="*/ 700601 w 1056019"/>
                <a:gd name="connsiteY27" fmla="*/ 540775 h 866407"/>
                <a:gd name="connsiteX28" fmla="*/ 730204 w 1056019"/>
                <a:gd name="connsiteY28" fmla="*/ 646030 h 866407"/>
                <a:gd name="connsiteX29" fmla="*/ 749939 w 1056019"/>
                <a:gd name="connsiteY29" fmla="*/ 701947 h 866407"/>
                <a:gd name="connsiteX30" fmla="*/ 769674 w 1056019"/>
                <a:gd name="connsiteY30" fmla="*/ 761152 h 866407"/>
                <a:gd name="connsiteX31" fmla="*/ 792699 w 1056019"/>
                <a:gd name="connsiteY31" fmla="*/ 820358 h 866407"/>
                <a:gd name="connsiteX32" fmla="*/ 812434 w 1056019"/>
                <a:gd name="connsiteY32" fmla="*/ 846672 h 866407"/>
                <a:gd name="connsiteX33" fmla="*/ 855194 w 1056019"/>
                <a:gd name="connsiteY33" fmla="*/ 866407 h 866407"/>
                <a:gd name="connsiteX34" fmla="*/ 914400 w 1056019"/>
                <a:gd name="connsiteY34" fmla="*/ 846672 h 866407"/>
                <a:gd name="connsiteX35" fmla="*/ 953870 w 1056019"/>
                <a:gd name="connsiteY35" fmla="*/ 797334 h 866407"/>
                <a:gd name="connsiteX36" fmla="*/ 973605 w 1056019"/>
                <a:gd name="connsiteY36" fmla="*/ 777598 h 866407"/>
                <a:gd name="connsiteX37" fmla="*/ 990051 w 1056019"/>
                <a:gd name="connsiteY37" fmla="*/ 757863 h 866407"/>
                <a:gd name="connsiteX38" fmla="*/ 1013076 w 1056019"/>
                <a:gd name="connsiteY38" fmla="*/ 744706 h 866407"/>
                <a:gd name="connsiteX39" fmla="*/ 1032811 w 1056019"/>
                <a:gd name="connsiteY39" fmla="*/ 738128 h 866407"/>
                <a:gd name="connsiteX40" fmla="*/ 1055836 w 1056019"/>
                <a:gd name="connsiteY40" fmla="*/ 734839 h 86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056019" h="866407">
                  <a:moveTo>
                    <a:pt x="0" y="738128"/>
                  </a:moveTo>
                  <a:lnTo>
                    <a:pt x="101965" y="733022"/>
                  </a:lnTo>
                  <a:cubicBezTo>
                    <a:pt x="133212" y="729733"/>
                    <a:pt x="168297" y="723024"/>
                    <a:pt x="187484" y="718393"/>
                  </a:cubicBezTo>
                  <a:cubicBezTo>
                    <a:pt x="206671" y="713762"/>
                    <a:pt x="217087" y="705236"/>
                    <a:pt x="217087" y="705236"/>
                  </a:cubicBezTo>
                  <a:cubicBezTo>
                    <a:pt x="229147" y="699754"/>
                    <a:pt x="247238" y="695369"/>
                    <a:pt x="259847" y="685501"/>
                  </a:cubicBezTo>
                  <a:cubicBezTo>
                    <a:pt x="272456" y="675633"/>
                    <a:pt x="282871" y="660283"/>
                    <a:pt x="292739" y="646030"/>
                  </a:cubicBezTo>
                  <a:cubicBezTo>
                    <a:pt x="302607" y="631777"/>
                    <a:pt x="319053" y="599981"/>
                    <a:pt x="319053" y="599981"/>
                  </a:cubicBezTo>
                  <a:cubicBezTo>
                    <a:pt x="329469" y="581890"/>
                    <a:pt x="345555" y="558395"/>
                    <a:pt x="355234" y="537486"/>
                  </a:cubicBezTo>
                  <a:cubicBezTo>
                    <a:pt x="364913" y="516577"/>
                    <a:pt x="369453" y="496911"/>
                    <a:pt x="377128" y="474529"/>
                  </a:cubicBezTo>
                  <a:cubicBezTo>
                    <a:pt x="384803" y="452147"/>
                    <a:pt x="393874" y="423552"/>
                    <a:pt x="401283" y="403194"/>
                  </a:cubicBezTo>
                  <a:cubicBezTo>
                    <a:pt x="408692" y="382836"/>
                    <a:pt x="416008" y="368829"/>
                    <a:pt x="421584" y="352383"/>
                  </a:cubicBezTo>
                  <a:cubicBezTo>
                    <a:pt x="427160" y="335937"/>
                    <a:pt x="430450" y="321361"/>
                    <a:pt x="434741" y="304518"/>
                  </a:cubicBezTo>
                  <a:cubicBezTo>
                    <a:pt x="439032" y="287675"/>
                    <a:pt x="443041" y="269510"/>
                    <a:pt x="447332" y="251325"/>
                  </a:cubicBezTo>
                  <a:cubicBezTo>
                    <a:pt x="451623" y="233140"/>
                    <a:pt x="456103" y="215692"/>
                    <a:pt x="460489" y="195408"/>
                  </a:cubicBezTo>
                  <a:cubicBezTo>
                    <a:pt x="464875" y="175124"/>
                    <a:pt x="469809" y="146618"/>
                    <a:pt x="473646" y="129624"/>
                  </a:cubicBezTo>
                  <a:cubicBezTo>
                    <a:pt x="477483" y="112630"/>
                    <a:pt x="480772" y="104955"/>
                    <a:pt x="483513" y="93443"/>
                  </a:cubicBezTo>
                  <a:cubicBezTo>
                    <a:pt x="486254" y="81931"/>
                    <a:pt x="485158" y="72611"/>
                    <a:pt x="490092" y="60551"/>
                  </a:cubicBezTo>
                  <a:cubicBezTo>
                    <a:pt x="495026" y="48491"/>
                    <a:pt x="505990" y="30948"/>
                    <a:pt x="513116" y="21080"/>
                  </a:cubicBezTo>
                  <a:cubicBezTo>
                    <a:pt x="520243" y="11212"/>
                    <a:pt x="526821" y="3538"/>
                    <a:pt x="532851" y="1345"/>
                  </a:cubicBezTo>
                  <a:cubicBezTo>
                    <a:pt x="538881" y="-848"/>
                    <a:pt x="542719" y="-1395"/>
                    <a:pt x="549297" y="7924"/>
                  </a:cubicBezTo>
                  <a:cubicBezTo>
                    <a:pt x="555875" y="17243"/>
                    <a:pt x="565195" y="39171"/>
                    <a:pt x="572322" y="57262"/>
                  </a:cubicBezTo>
                  <a:cubicBezTo>
                    <a:pt x="579449" y="75352"/>
                    <a:pt x="585479" y="97280"/>
                    <a:pt x="592057" y="116467"/>
                  </a:cubicBezTo>
                  <a:cubicBezTo>
                    <a:pt x="598635" y="135654"/>
                    <a:pt x="605213" y="150456"/>
                    <a:pt x="611792" y="172384"/>
                  </a:cubicBezTo>
                  <a:cubicBezTo>
                    <a:pt x="618371" y="194312"/>
                    <a:pt x="626594" y="225012"/>
                    <a:pt x="631528" y="248036"/>
                  </a:cubicBezTo>
                  <a:cubicBezTo>
                    <a:pt x="636462" y="271060"/>
                    <a:pt x="636461" y="289151"/>
                    <a:pt x="641395" y="310531"/>
                  </a:cubicBezTo>
                  <a:cubicBezTo>
                    <a:pt x="646329" y="331911"/>
                    <a:pt x="655101" y="351646"/>
                    <a:pt x="661131" y="376315"/>
                  </a:cubicBezTo>
                  <a:cubicBezTo>
                    <a:pt x="667161" y="400984"/>
                    <a:pt x="670998" y="431136"/>
                    <a:pt x="677576" y="458546"/>
                  </a:cubicBezTo>
                  <a:cubicBezTo>
                    <a:pt x="684154" y="485956"/>
                    <a:pt x="691830" y="509528"/>
                    <a:pt x="700601" y="540775"/>
                  </a:cubicBezTo>
                  <a:cubicBezTo>
                    <a:pt x="709372" y="572022"/>
                    <a:pt x="721981" y="619168"/>
                    <a:pt x="730204" y="646030"/>
                  </a:cubicBezTo>
                  <a:cubicBezTo>
                    <a:pt x="738427" y="672892"/>
                    <a:pt x="743361" y="682760"/>
                    <a:pt x="749939" y="701947"/>
                  </a:cubicBezTo>
                  <a:cubicBezTo>
                    <a:pt x="756517" y="721134"/>
                    <a:pt x="762547" y="741417"/>
                    <a:pt x="769674" y="761152"/>
                  </a:cubicBezTo>
                  <a:cubicBezTo>
                    <a:pt x="776801" y="780887"/>
                    <a:pt x="785572" y="806105"/>
                    <a:pt x="792699" y="820358"/>
                  </a:cubicBezTo>
                  <a:cubicBezTo>
                    <a:pt x="799826" y="834611"/>
                    <a:pt x="802018" y="838997"/>
                    <a:pt x="812434" y="846672"/>
                  </a:cubicBezTo>
                  <a:cubicBezTo>
                    <a:pt x="822850" y="854347"/>
                    <a:pt x="838200" y="866407"/>
                    <a:pt x="855194" y="866407"/>
                  </a:cubicBezTo>
                  <a:cubicBezTo>
                    <a:pt x="872188" y="866407"/>
                    <a:pt x="897954" y="858184"/>
                    <a:pt x="914400" y="846672"/>
                  </a:cubicBezTo>
                  <a:cubicBezTo>
                    <a:pt x="930846" y="835160"/>
                    <a:pt x="944003" y="808846"/>
                    <a:pt x="953870" y="797334"/>
                  </a:cubicBezTo>
                  <a:cubicBezTo>
                    <a:pt x="963737" y="785822"/>
                    <a:pt x="967575" y="784176"/>
                    <a:pt x="973605" y="777598"/>
                  </a:cubicBezTo>
                  <a:cubicBezTo>
                    <a:pt x="979635" y="771020"/>
                    <a:pt x="983473" y="763345"/>
                    <a:pt x="990051" y="757863"/>
                  </a:cubicBezTo>
                  <a:cubicBezTo>
                    <a:pt x="996630" y="752381"/>
                    <a:pt x="1005949" y="747995"/>
                    <a:pt x="1013076" y="744706"/>
                  </a:cubicBezTo>
                  <a:cubicBezTo>
                    <a:pt x="1020203" y="741417"/>
                    <a:pt x="1025684" y="739773"/>
                    <a:pt x="1032811" y="738128"/>
                  </a:cubicBezTo>
                  <a:cubicBezTo>
                    <a:pt x="1039938" y="736483"/>
                    <a:pt x="1058029" y="740321"/>
                    <a:pt x="1055836" y="734839"/>
                  </a:cubicBezTo>
                </a:path>
              </a:pathLst>
            </a:cu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2" name="Freihandform 91"/>
            <p:cNvSpPr/>
            <p:nvPr/>
          </p:nvSpPr>
          <p:spPr bwMode="auto">
            <a:xfrm>
              <a:off x="2105094" y="3027534"/>
              <a:ext cx="973605" cy="739530"/>
            </a:xfrm>
            <a:custGeom>
              <a:avLst/>
              <a:gdLst>
                <a:gd name="connsiteX0" fmla="*/ 0 w 973605"/>
                <a:gd name="connsiteY0" fmla="*/ 738610 h 739530"/>
                <a:gd name="connsiteX1" fmla="*/ 82230 w 973605"/>
                <a:gd name="connsiteY1" fmla="*/ 735321 h 739530"/>
                <a:gd name="connsiteX2" fmla="*/ 148014 w 973605"/>
                <a:gd name="connsiteY2" fmla="*/ 715585 h 739530"/>
                <a:gd name="connsiteX3" fmla="*/ 200641 w 973605"/>
                <a:gd name="connsiteY3" fmla="*/ 679404 h 739530"/>
                <a:gd name="connsiteX4" fmla="*/ 236823 w 973605"/>
                <a:gd name="connsiteY4" fmla="*/ 639934 h 739530"/>
                <a:gd name="connsiteX5" fmla="*/ 266425 w 973605"/>
                <a:gd name="connsiteY5" fmla="*/ 603752 h 739530"/>
                <a:gd name="connsiteX6" fmla="*/ 279582 w 973605"/>
                <a:gd name="connsiteY6" fmla="*/ 564282 h 739530"/>
                <a:gd name="connsiteX7" fmla="*/ 299318 w 973605"/>
                <a:gd name="connsiteY7" fmla="*/ 514944 h 739530"/>
                <a:gd name="connsiteX8" fmla="*/ 309185 w 973605"/>
                <a:gd name="connsiteY8" fmla="*/ 462316 h 739530"/>
                <a:gd name="connsiteX9" fmla="*/ 332210 w 973605"/>
                <a:gd name="connsiteY9" fmla="*/ 419557 h 739530"/>
                <a:gd name="connsiteX10" fmla="*/ 348656 w 973605"/>
                <a:gd name="connsiteY10" fmla="*/ 347194 h 739530"/>
                <a:gd name="connsiteX11" fmla="*/ 368391 w 973605"/>
                <a:gd name="connsiteY11" fmla="*/ 294567 h 739530"/>
                <a:gd name="connsiteX12" fmla="*/ 374969 w 973605"/>
                <a:gd name="connsiteY12" fmla="*/ 238650 h 739530"/>
                <a:gd name="connsiteX13" fmla="*/ 388126 w 973605"/>
                <a:gd name="connsiteY13" fmla="*/ 205758 h 739530"/>
                <a:gd name="connsiteX14" fmla="*/ 401283 w 973605"/>
                <a:gd name="connsiteY14" fmla="*/ 156420 h 739530"/>
                <a:gd name="connsiteX15" fmla="*/ 414440 w 973605"/>
                <a:gd name="connsiteY15" fmla="*/ 107082 h 739530"/>
                <a:gd name="connsiteX16" fmla="*/ 430886 w 973605"/>
                <a:gd name="connsiteY16" fmla="*/ 77479 h 739530"/>
                <a:gd name="connsiteX17" fmla="*/ 460489 w 973605"/>
                <a:gd name="connsiteY17" fmla="*/ 34719 h 739530"/>
                <a:gd name="connsiteX18" fmla="*/ 480224 w 973605"/>
                <a:gd name="connsiteY18" fmla="*/ 8406 h 739530"/>
                <a:gd name="connsiteX19" fmla="*/ 496670 w 973605"/>
                <a:gd name="connsiteY19" fmla="*/ 1827 h 739530"/>
                <a:gd name="connsiteX20" fmla="*/ 542719 w 973605"/>
                <a:gd name="connsiteY20" fmla="*/ 38008 h 739530"/>
                <a:gd name="connsiteX21" fmla="*/ 549297 w 973605"/>
                <a:gd name="connsiteY21" fmla="*/ 84057 h 739530"/>
                <a:gd name="connsiteX22" fmla="*/ 572322 w 973605"/>
                <a:gd name="connsiteY22" fmla="*/ 153131 h 739530"/>
                <a:gd name="connsiteX23" fmla="*/ 598635 w 973605"/>
                <a:gd name="connsiteY23" fmla="*/ 258385 h 739530"/>
                <a:gd name="connsiteX24" fmla="*/ 628238 w 973605"/>
                <a:gd name="connsiteY24" fmla="*/ 350483 h 739530"/>
                <a:gd name="connsiteX25" fmla="*/ 651263 w 973605"/>
                <a:gd name="connsiteY25" fmla="*/ 429424 h 739530"/>
                <a:gd name="connsiteX26" fmla="*/ 677577 w 973605"/>
                <a:gd name="connsiteY26" fmla="*/ 482052 h 739530"/>
                <a:gd name="connsiteX27" fmla="*/ 700601 w 973605"/>
                <a:gd name="connsiteY27" fmla="*/ 574149 h 739530"/>
                <a:gd name="connsiteX28" fmla="*/ 720336 w 973605"/>
                <a:gd name="connsiteY28" fmla="*/ 613620 h 739530"/>
                <a:gd name="connsiteX29" fmla="*/ 746650 w 973605"/>
                <a:gd name="connsiteY29" fmla="*/ 679404 h 739530"/>
                <a:gd name="connsiteX30" fmla="*/ 795988 w 973605"/>
                <a:gd name="connsiteY30" fmla="*/ 715585 h 739530"/>
                <a:gd name="connsiteX31" fmla="*/ 845326 w 973605"/>
                <a:gd name="connsiteY31" fmla="*/ 738610 h 739530"/>
                <a:gd name="connsiteX32" fmla="*/ 920978 w 973605"/>
                <a:gd name="connsiteY32" fmla="*/ 735321 h 739530"/>
                <a:gd name="connsiteX33" fmla="*/ 953870 w 973605"/>
                <a:gd name="connsiteY33" fmla="*/ 738610 h 739530"/>
                <a:gd name="connsiteX34" fmla="*/ 973605 w 973605"/>
                <a:gd name="connsiteY34" fmla="*/ 738610 h 739530"/>
                <a:gd name="connsiteX0" fmla="*/ 0 w 973605"/>
                <a:gd name="connsiteY0" fmla="*/ 738610 h 739530"/>
                <a:gd name="connsiteX1" fmla="*/ 82230 w 973605"/>
                <a:gd name="connsiteY1" fmla="*/ 735321 h 739530"/>
                <a:gd name="connsiteX2" fmla="*/ 148014 w 973605"/>
                <a:gd name="connsiteY2" fmla="*/ 715585 h 739530"/>
                <a:gd name="connsiteX3" fmla="*/ 200641 w 973605"/>
                <a:gd name="connsiteY3" fmla="*/ 679404 h 739530"/>
                <a:gd name="connsiteX4" fmla="*/ 236823 w 973605"/>
                <a:gd name="connsiteY4" fmla="*/ 639934 h 739530"/>
                <a:gd name="connsiteX5" fmla="*/ 266425 w 973605"/>
                <a:gd name="connsiteY5" fmla="*/ 603752 h 739530"/>
                <a:gd name="connsiteX6" fmla="*/ 279582 w 973605"/>
                <a:gd name="connsiteY6" fmla="*/ 564282 h 739530"/>
                <a:gd name="connsiteX7" fmla="*/ 299318 w 973605"/>
                <a:gd name="connsiteY7" fmla="*/ 514944 h 739530"/>
                <a:gd name="connsiteX8" fmla="*/ 312474 w 973605"/>
                <a:gd name="connsiteY8" fmla="*/ 462316 h 739530"/>
                <a:gd name="connsiteX9" fmla="*/ 332210 w 973605"/>
                <a:gd name="connsiteY9" fmla="*/ 419557 h 739530"/>
                <a:gd name="connsiteX10" fmla="*/ 348656 w 973605"/>
                <a:gd name="connsiteY10" fmla="*/ 347194 h 739530"/>
                <a:gd name="connsiteX11" fmla="*/ 368391 w 973605"/>
                <a:gd name="connsiteY11" fmla="*/ 294567 h 739530"/>
                <a:gd name="connsiteX12" fmla="*/ 374969 w 973605"/>
                <a:gd name="connsiteY12" fmla="*/ 238650 h 739530"/>
                <a:gd name="connsiteX13" fmla="*/ 388126 w 973605"/>
                <a:gd name="connsiteY13" fmla="*/ 205758 h 739530"/>
                <a:gd name="connsiteX14" fmla="*/ 401283 w 973605"/>
                <a:gd name="connsiteY14" fmla="*/ 156420 h 739530"/>
                <a:gd name="connsiteX15" fmla="*/ 414440 w 973605"/>
                <a:gd name="connsiteY15" fmla="*/ 107082 h 739530"/>
                <a:gd name="connsiteX16" fmla="*/ 430886 w 973605"/>
                <a:gd name="connsiteY16" fmla="*/ 77479 h 739530"/>
                <a:gd name="connsiteX17" fmla="*/ 460489 w 973605"/>
                <a:gd name="connsiteY17" fmla="*/ 34719 h 739530"/>
                <a:gd name="connsiteX18" fmla="*/ 480224 w 973605"/>
                <a:gd name="connsiteY18" fmla="*/ 8406 h 739530"/>
                <a:gd name="connsiteX19" fmla="*/ 496670 w 973605"/>
                <a:gd name="connsiteY19" fmla="*/ 1827 h 739530"/>
                <a:gd name="connsiteX20" fmla="*/ 542719 w 973605"/>
                <a:gd name="connsiteY20" fmla="*/ 38008 h 739530"/>
                <a:gd name="connsiteX21" fmla="*/ 549297 w 973605"/>
                <a:gd name="connsiteY21" fmla="*/ 84057 h 739530"/>
                <a:gd name="connsiteX22" fmla="*/ 572322 w 973605"/>
                <a:gd name="connsiteY22" fmla="*/ 153131 h 739530"/>
                <a:gd name="connsiteX23" fmla="*/ 598635 w 973605"/>
                <a:gd name="connsiteY23" fmla="*/ 258385 h 739530"/>
                <a:gd name="connsiteX24" fmla="*/ 628238 w 973605"/>
                <a:gd name="connsiteY24" fmla="*/ 350483 h 739530"/>
                <a:gd name="connsiteX25" fmla="*/ 651263 w 973605"/>
                <a:gd name="connsiteY25" fmla="*/ 429424 h 739530"/>
                <a:gd name="connsiteX26" fmla="*/ 677577 w 973605"/>
                <a:gd name="connsiteY26" fmla="*/ 482052 h 739530"/>
                <a:gd name="connsiteX27" fmla="*/ 700601 w 973605"/>
                <a:gd name="connsiteY27" fmla="*/ 574149 h 739530"/>
                <a:gd name="connsiteX28" fmla="*/ 720336 w 973605"/>
                <a:gd name="connsiteY28" fmla="*/ 613620 h 739530"/>
                <a:gd name="connsiteX29" fmla="*/ 746650 w 973605"/>
                <a:gd name="connsiteY29" fmla="*/ 679404 h 739530"/>
                <a:gd name="connsiteX30" fmla="*/ 795988 w 973605"/>
                <a:gd name="connsiteY30" fmla="*/ 715585 h 739530"/>
                <a:gd name="connsiteX31" fmla="*/ 845326 w 973605"/>
                <a:gd name="connsiteY31" fmla="*/ 738610 h 739530"/>
                <a:gd name="connsiteX32" fmla="*/ 920978 w 973605"/>
                <a:gd name="connsiteY32" fmla="*/ 735321 h 739530"/>
                <a:gd name="connsiteX33" fmla="*/ 953870 w 973605"/>
                <a:gd name="connsiteY33" fmla="*/ 738610 h 739530"/>
                <a:gd name="connsiteX34" fmla="*/ 973605 w 973605"/>
                <a:gd name="connsiteY34" fmla="*/ 738610 h 739530"/>
                <a:gd name="connsiteX0" fmla="*/ 0 w 973605"/>
                <a:gd name="connsiteY0" fmla="*/ 738610 h 739530"/>
                <a:gd name="connsiteX1" fmla="*/ 82230 w 973605"/>
                <a:gd name="connsiteY1" fmla="*/ 735321 h 739530"/>
                <a:gd name="connsiteX2" fmla="*/ 148014 w 973605"/>
                <a:gd name="connsiteY2" fmla="*/ 715585 h 739530"/>
                <a:gd name="connsiteX3" fmla="*/ 200641 w 973605"/>
                <a:gd name="connsiteY3" fmla="*/ 679404 h 739530"/>
                <a:gd name="connsiteX4" fmla="*/ 236823 w 973605"/>
                <a:gd name="connsiteY4" fmla="*/ 639934 h 739530"/>
                <a:gd name="connsiteX5" fmla="*/ 266425 w 973605"/>
                <a:gd name="connsiteY5" fmla="*/ 603752 h 739530"/>
                <a:gd name="connsiteX6" fmla="*/ 279582 w 973605"/>
                <a:gd name="connsiteY6" fmla="*/ 564282 h 739530"/>
                <a:gd name="connsiteX7" fmla="*/ 299318 w 973605"/>
                <a:gd name="connsiteY7" fmla="*/ 514944 h 739530"/>
                <a:gd name="connsiteX8" fmla="*/ 312474 w 973605"/>
                <a:gd name="connsiteY8" fmla="*/ 462316 h 739530"/>
                <a:gd name="connsiteX9" fmla="*/ 332210 w 973605"/>
                <a:gd name="connsiteY9" fmla="*/ 419557 h 739530"/>
                <a:gd name="connsiteX10" fmla="*/ 348656 w 973605"/>
                <a:gd name="connsiteY10" fmla="*/ 347194 h 739530"/>
                <a:gd name="connsiteX11" fmla="*/ 368391 w 973605"/>
                <a:gd name="connsiteY11" fmla="*/ 294567 h 739530"/>
                <a:gd name="connsiteX12" fmla="*/ 374969 w 973605"/>
                <a:gd name="connsiteY12" fmla="*/ 238650 h 739530"/>
                <a:gd name="connsiteX13" fmla="*/ 388126 w 973605"/>
                <a:gd name="connsiteY13" fmla="*/ 205758 h 739530"/>
                <a:gd name="connsiteX14" fmla="*/ 401283 w 973605"/>
                <a:gd name="connsiteY14" fmla="*/ 156420 h 739530"/>
                <a:gd name="connsiteX15" fmla="*/ 414440 w 973605"/>
                <a:gd name="connsiteY15" fmla="*/ 107082 h 739530"/>
                <a:gd name="connsiteX16" fmla="*/ 430886 w 973605"/>
                <a:gd name="connsiteY16" fmla="*/ 77479 h 739530"/>
                <a:gd name="connsiteX17" fmla="*/ 460489 w 973605"/>
                <a:gd name="connsiteY17" fmla="*/ 34719 h 739530"/>
                <a:gd name="connsiteX18" fmla="*/ 480224 w 973605"/>
                <a:gd name="connsiteY18" fmla="*/ 8406 h 739530"/>
                <a:gd name="connsiteX19" fmla="*/ 496670 w 973605"/>
                <a:gd name="connsiteY19" fmla="*/ 1827 h 739530"/>
                <a:gd name="connsiteX20" fmla="*/ 542719 w 973605"/>
                <a:gd name="connsiteY20" fmla="*/ 38008 h 739530"/>
                <a:gd name="connsiteX21" fmla="*/ 549297 w 973605"/>
                <a:gd name="connsiteY21" fmla="*/ 84057 h 739530"/>
                <a:gd name="connsiteX22" fmla="*/ 572322 w 973605"/>
                <a:gd name="connsiteY22" fmla="*/ 153131 h 739530"/>
                <a:gd name="connsiteX23" fmla="*/ 598635 w 973605"/>
                <a:gd name="connsiteY23" fmla="*/ 258385 h 739530"/>
                <a:gd name="connsiteX24" fmla="*/ 628238 w 973605"/>
                <a:gd name="connsiteY24" fmla="*/ 350483 h 739530"/>
                <a:gd name="connsiteX25" fmla="*/ 651263 w 973605"/>
                <a:gd name="connsiteY25" fmla="*/ 429424 h 739530"/>
                <a:gd name="connsiteX26" fmla="*/ 669413 w 973605"/>
                <a:gd name="connsiteY26" fmla="*/ 490216 h 739530"/>
                <a:gd name="connsiteX27" fmla="*/ 700601 w 973605"/>
                <a:gd name="connsiteY27" fmla="*/ 574149 h 739530"/>
                <a:gd name="connsiteX28" fmla="*/ 720336 w 973605"/>
                <a:gd name="connsiteY28" fmla="*/ 613620 h 739530"/>
                <a:gd name="connsiteX29" fmla="*/ 746650 w 973605"/>
                <a:gd name="connsiteY29" fmla="*/ 679404 h 739530"/>
                <a:gd name="connsiteX30" fmla="*/ 795988 w 973605"/>
                <a:gd name="connsiteY30" fmla="*/ 715585 h 739530"/>
                <a:gd name="connsiteX31" fmla="*/ 845326 w 973605"/>
                <a:gd name="connsiteY31" fmla="*/ 738610 h 739530"/>
                <a:gd name="connsiteX32" fmla="*/ 920978 w 973605"/>
                <a:gd name="connsiteY32" fmla="*/ 735321 h 739530"/>
                <a:gd name="connsiteX33" fmla="*/ 953870 w 973605"/>
                <a:gd name="connsiteY33" fmla="*/ 738610 h 739530"/>
                <a:gd name="connsiteX34" fmla="*/ 973605 w 973605"/>
                <a:gd name="connsiteY34" fmla="*/ 738610 h 739530"/>
                <a:gd name="connsiteX0" fmla="*/ 0 w 973605"/>
                <a:gd name="connsiteY0" fmla="*/ 738610 h 739530"/>
                <a:gd name="connsiteX1" fmla="*/ 82230 w 973605"/>
                <a:gd name="connsiteY1" fmla="*/ 735321 h 739530"/>
                <a:gd name="connsiteX2" fmla="*/ 148014 w 973605"/>
                <a:gd name="connsiteY2" fmla="*/ 715585 h 739530"/>
                <a:gd name="connsiteX3" fmla="*/ 200641 w 973605"/>
                <a:gd name="connsiteY3" fmla="*/ 679404 h 739530"/>
                <a:gd name="connsiteX4" fmla="*/ 236823 w 973605"/>
                <a:gd name="connsiteY4" fmla="*/ 639934 h 739530"/>
                <a:gd name="connsiteX5" fmla="*/ 266425 w 973605"/>
                <a:gd name="connsiteY5" fmla="*/ 603752 h 739530"/>
                <a:gd name="connsiteX6" fmla="*/ 279582 w 973605"/>
                <a:gd name="connsiteY6" fmla="*/ 564282 h 739530"/>
                <a:gd name="connsiteX7" fmla="*/ 299318 w 973605"/>
                <a:gd name="connsiteY7" fmla="*/ 514944 h 739530"/>
                <a:gd name="connsiteX8" fmla="*/ 312474 w 973605"/>
                <a:gd name="connsiteY8" fmla="*/ 462316 h 739530"/>
                <a:gd name="connsiteX9" fmla="*/ 332210 w 973605"/>
                <a:gd name="connsiteY9" fmla="*/ 419557 h 739530"/>
                <a:gd name="connsiteX10" fmla="*/ 348656 w 973605"/>
                <a:gd name="connsiteY10" fmla="*/ 347194 h 739530"/>
                <a:gd name="connsiteX11" fmla="*/ 368391 w 973605"/>
                <a:gd name="connsiteY11" fmla="*/ 294567 h 739530"/>
                <a:gd name="connsiteX12" fmla="*/ 374969 w 973605"/>
                <a:gd name="connsiteY12" fmla="*/ 238650 h 739530"/>
                <a:gd name="connsiteX13" fmla="*/ 388126 w 973605"/>
                <a:gd name="connsiteY13" fmla="*/ 205758 h 739530"/>
                <a:gd name="connsiteX14" fmla="*/ 401283 w 973605"/>
                <a:gd name="connsiteY14" fmla="*/ 156420 h 739530"/>
                <a:gd name="connsiteX15" fmla="*/ 414440 w 973605"/>
                <a:gd name="connsiteY15" fmla="*/ 107082 h 739530"/>
                <a:gd name="connsiteX16" fmla="*/ 430886 w 973605"/>
                <a:gd name="connsiteY16" fmla="*/ 77479 h 739530"/>
                <a:gd name="connsiteX17" fmla="*/ 460489 w 973605"/>
                <a:gd name="connsiteY17" fmla="*/ 34719 h 739530"/>
                <a:gd name="connsiteX18" fmla="*/ 480224 w 973605"/>
                <a:gd name="connsiteY18" fmla="*/ 8406 h 739530"/>
                <a:gd name="connsiteX19" fmla="*/ 496670 w 973605"/>
                <a:gd name="connsiteY19" fmla="*/ 1827 h 739530"/>
                <a:gd name="connsiteX20" fmla="*/ 531834 w 973605"/>
                <a:gd name="connsiteY20" fmla="*/ 38008 h 739530"/>
                <a:gd name="connsiteX21" fmla="*/ 549297 w 973605"/>
                <a:gd name="connsiteY21" fmla="*/ 84057 h 739530"/>
                <a:gd name="connsiteX22" fmla="*/ 572322 w 973605"/>
                <a:gd name="connsiteY22" fmla="*/ 153131 h 739530"/>
                <a:gd name="connsiteX23" fmla="*/ 598635 w 973605"/>
                <a:gd name="connsiteY23" fmla="*/ 258385 h 739530"/>
                <a:gd name="connsiteX24" fmla="*/ 628238 w 973605"/>
                <a:gd name="connsiteY24" fmla="*/ 350483 h 739530"/>
                <a:gd name="connsiteX25" fmla="*/ 651263 w 973605"/>
                <a:gd name="connsiteY25" fmla="*/ 429424 h 739530"/>
                <a:gd name="connsiteX26" fmla="*/ 669413 w 973605"/>
                <a:gd name="connsiteY26" fmla="*/ 490216 h 739530"/>
                <a:gd name="connsiteX27" fmla="*/ 700601 w 973605"/>
                <a:gd name="connsiteY27" fmla="*/ 574149 h 739530"/>
                <a:gd name="connsiteX28" fmla="*/ 720336 w 973605"/>
                <a:gd name="connsiteY28" fmla="*/ 613620 h 739530"/>
                <a:gd name="connsiteX29" fmla="*/ 746650 w 973605"/>
                <a:gd name="connsiteY29" fmla="*/ 679404 h 739530"/>
                <a:gd name="connsiteX30" fmla="*/ 795988 w 973605"/>
                <a:gd name="connsiteY30" fmla="*/ 715585 h 739530"/>
                <a:gd name="connsiteX31" fmla="*/ 845326 w 973605"/>
                <a:gd name="connsiteY31" fmla="*/ 738610 h 739530"/>
                <a:gd name="connsiteX32" fmla="*/ 920978 w 973605"/>
                <a:gd name="connsiteY32" fmla="*/ 735321 h 739530"/>
                <a:gd name="connsiteX33" fmla="*/ 953870 w 973605"/>
                <a:gd name="connsiteY33" fmla="*/ 738610 h 739530"/>
                <a:gd name="connsiteX34" fmla="*/ 973605 w 973605"/>
                <a:gd name="connsiteY34" fmla="*/ 738610 h 73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73605" h="739530">
                  <a:moveTo>
                    <a:pt x="0" y="738610"/>
                  </a:moveTo>
                  <a:cubicBezTo>
                    <a:pt x="28780" y="738884"/>
                    <a:pt x="57561" y="739158"/>
                    <a:pt x="82230" y="735321"/>
                  </a:cubicBezTo>
                  <a:cubicBezTo>
                    <a:pt x="106899" y="731484"/>
                    <a:pt x="128279" y="724904"/>
                    <a:pt x="148014" y="715585"/>
                  </a:cubicBezTo>
                  <a:cubicBezTo>
                    <a:pt x="167749" y="706266"/>
                    <a:pt x="185840" y="692012"/>
                    <a:pt x="200641" y="679404"/>
                  </a:cubicBezTo>
                  <a:cubicBezTo>
                    <a:pt x="215442" y="666796"/>
                    <a:pt x="225859" y="652543"/>
                    <a:pt x="236823" y="639934"/>
                  </a:cubicBezTo>
                  <a:cubicBezTo>
                    <a:pt x="247787" y="627325"/>
                    <a:pt x="259299" y="616361"/>
                    <a:pt x="266425" y="603752"/>
                  </a:cubicBezTo>
                  <a:cubicBezTo>
                    <a:pt x="273552" y="591143"/>
                    <a:pt x="274100" y="579083"/>
                    <a:pt x="279582" y="564282"/>
                  </a:cubicBezTo>
                  <a:cubicBezTo>
                    <a:pt x="285064" y="549481"/>
                    <a:pt x="293836" y="531938"/>
                    <a:pt x="299318" y="514944"/>
                  </a:cubicBezTo>
                  <a:cubicBezTo>
                    <a:pt x="304800" y="497950"/>
                    <a:pt x="306992" y="478214"/>
                    <a:pt x="312474" y="462316"/>
                  </a:cubicBezTo>
                  <a:cubicBezTo>
                    <a:pt x="317956" y="446418"/>
                    <a:pt x="326180" y="438744"/>
                    <a:pt x="332210" y="419557"/>
                  </a:cubicBezTo>
                  <a:cubicBezTo>
                    <a:pt x="338240" y="400370"/>
                    <a:pt x="342626" y="368026"/>
                    <a:pt x="348656" y="347194"/>
                  </a:cubicBezTo>
                  <a:cubicBezTo>
                    <a:pt x="354686" y="326362"/>
                    <a:pt x="364006" y="312658"/>
                    <a:pt x="368391" y="294567"/>
                  </a:cubicBezTo>
                  <a:cubicBezTo>
                    <a:pt x="372776" y="276476"/>
                    <a:pt x="371680" y="253451"/>
                    <a:pt x="374969" y="238650"/>
                  </a:cubicBezTo>
                  <a:cubicBezTo>
                    <a:pt x="378258" y="223848"/>
                    <a:pt x="383740" y="219463"/>
                    <a:pt x="388126" y="205758"/>
                  </a:cubicBezTo>
                  <a:cubicBezTo>
                    <a:pt x="392512" y="192053"/>
                    <a:pt x="401283" y="156420"/>
                    <a:pt x="401283" y="156420"/>
                  </a:cubicBezTo>
                  <a:cubicBezTo>
                    <a:pt x="405669" y="139974"/>
                    <a:pt x="409506" y="120239"/>
                    <a:pt x="414440" y="107082"/>
                  </a:cubicBezTo>
                  <a:cubicBezTo>
                    <a:pt x="419374" y="93925"/>
                    <a:pt x="423211" y="89539"/>
                    <a:pt x="430886" y="77479"/>
                  </a:cubicBezTo>
                  <a:cubicBezTo>
                    <a:pt x="438561" y="65418"/>
                    <a:pt x="452266" y="46231"/>
                    <a:pt x="460489" y="34719"/>
                  </a:cubicBezTo>
                  <a:cubicBezTo>
                    <a:pt x="468712" y="23207"/>
                    <a:pt x="474194" y="13888"/>
                    <a:pt x="480224" y="8406"/>
                  </a:cubicBezTo>
                  <a:cubicBezTo>
                    <a:pt x="486254" y="2924"/>
                    <a:pt x="488068" y="-3107"/>
                    <a:pt x="496670" y="1827"/>
                  </a:cubicBezTo>
                  <a:cubicBezTo>
                    <a:pt x="505272" y="6761"/>
                    <a:pt x="523063" y="24303"/>
                    <a:pt x="531834" y="38008"/>
                  </a:cubicBezTo>
                  <a:cubicBezTo>
                    <a:pt x="540605" y="51713"/>
                    <a:pt x="542549" y="64870"/>
                    <a:pt x="549297" y="84057"/>
                  </a:cubicBezTo>
                  <a:cubicBezTo>
                    <a:pt x="556045" y="103244"/>
                    <a:pt x="564099" y="124076"/>
                    <a:pt x="572322" y="153131"/>
                  </a:cubicBezTo>
                  <a:cubicBezTo>
                    <a:pt x="580545" y="182186"/>
                    <a:pt x="589316" y="225493"/>
                    <a:pt x="598635" y="258385"/>
                  </a:cubicBezTo>
                  <a:cubicBezTo>
                    <a:pt x="607954" y="291277"/>
                    <a:pt x="619467" y="321976"/>
                    <a:pt x="628238" y="350483"/>
                  </a:cubicBezTo>
                  <a:cubicBezTo>
                    <a:pt x="637009" y="378990"/>
                    <a:pt x="644401" y="406135"/>
                    <a:pt x="651263" y="429424"/>
                  </a:cubicBezTo>
                  <a:cubicBezTo>
                    <a:pt x="658126" y="452713"/>
                    <a:pt x="661190" y="466095"/>
                    <a:pt x="669413" y="490216"/>
                  </a:cubicBezTo>
                  <a:cubicBezTo>
                    <a:pt x="677636" y="514337"/>
                    <a:pt x="692114" y="553582"/>
                    <a:pt x="700601" y="574149"/>
                  </a:cubicBezTo>
                  <a:cubicBezTo>
                    <a:pt x="709088" y="594716"/>
                    <a:pt x="712661" y="596078"/>
                    <a:pt x="720336" y="613620"/>
                  </a:cubicBezTo>
                  <a:cubicBezTo>
                    <a:pt x="728011" y="631162"/>
                    <a:pt x="734041" y="662410"/>
                    <a:pt x="746650" y="679404"/>
                  </a:cubicBezTo>
                  <a:cubicBezTo>
                    <a:pt x="759259" y="696398"/>
                    <a:pt x="779542" y="705717"/>
                    <a:pt x="795988" y="715585"/>
                  </a:cubicBezTo>
                  <a:cubicBezTo>
                    <a:pt x="812434" y="725453"/>
                    <a:pt x="824494" y="735321"/>
                    <a:pt x="845326" y="738610"/>
                  </a:cubicBezTo>
                  <a:cubicBezTo>
                    <a:pt x="866158" y="741899"/>
                    <a:pt x="902887" y="735321"/>
                    <a:pt x="920978" y="735321"/>
                  </a:cubicBezTo>
                  <a:cubicBezTo>
                    <a:pt x="939069" y="735321"/>
                    <a:pt x="945099" y="738062"/>
                    <a:pt x="953870" y="738610"/>
                  </a:cubicBezTo>
                  <a:cubicBezTo>
                    <a:pt x="962641" y="739158"/>
                    <a:pt x="968123" y="738884"/>
                    <a:pt x="973605" y="738610"/>
                  </a:cubicBezTo>
                </a:path>
              </a:pathLst>
            </a:cu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93" name="Gerade Verbindung 16"/>
            <p:cNvCxnSpPr/>
            <p:nvPr/>
          </p:nvCxnSpPr>
          <p:spPr bwMode="auto">
            <a:xfrm>
              <a:off x="322342" y="3767064"/>
              <a:ext cx="344408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4" name="Gerade Verbindung 33"/>
            <p:cNvCxnSpPr/>
            <p:nvPr/>
          </p:nvCxnSpPr>
          <p:spPr bwMode="auto">
            <a:xfrm>
              <a:off x="1383699" y="3767064"/>
              <a:ext cx="414056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5" name="Gerade Verbindung 35"/>
            <p:cNvCxnSpPr/>
            <p:nvPr/>
          </p:nvCxnSpPr>
          <p:spPr bwMode="auto">
            <a:xfrm flipV="1">
              <a:off x="666750" y="3099707"/>
              <a:ext cx="0" cy="66735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Gerade Verbindung 38"/>
            <p:cNvCxnSpPr/>
            <p:nvPr/>
          </p:nvCxnSpPr>
          <p:spPr bwMode="auto">
            <a:xfrm flipV="1">
              <a:off x="1380978" y="3099707"/>
              <a:ext cx="0" cy="66735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Gerade Verbindung 39"/>
            <p:cNvCxnSpPr/>
            <p:nvPr/>
          </p:nvCxnSpPr>
          <p:spPr bwMode="auto">
            <a:xfrm flipH="1">
              <a:off x="666750" y="3099707"/>
              <a:ext cx="716949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8" name="Gerade Verbindung mit Pfeil 97"/>
            <p:cNvCxnSpPr/>
            <p:nvPr/>
          </p:nvCxnSpPr>
          <p:spPr bwMode="auto">
            <a:xfrm>
              <a:off x="266700" y="3767064"/>
              <a:ext cx="1692729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Gerade Verbindung mit Pfeil 98"/>
            <p:cNvCxnSpPr/>
            <p:nvPr/>
          </p:nvCxnSpPr>
          <p:spPr bwMode="auto">
            <a:xfrm flipV="1">
              <a:off x="259965" y="2879271"/>
              <a:ext cx="0" cy="88779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Gerade Verbindung mit Pfeil 99"/>
            <p:cNvCxnSpPr/>
            <p:nvPr/>
          </p:nvCxnSpPr>
          <p:spPr bwMode="auto">
            <a:xfrm flipV="1">
              <a:off x="266700" y="3821345"/>
              <a:ext cx="0" cy="88779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1" name="Gerade Verbindung mit Pfeil 100"/>
            <p:cNvCxnSpPr/>
            <p:nvPr/>
          </p:nvCxnSpPr>
          <p:spPr bwMode="auto">
            <a:xfrm>
              <a:off x="269206" y="4679950"/>
              <a:ext cx="1692729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2" name="Gerade Verbindung mit Pfeil 101"/>
            <p:cNvCxnSpPr/>
            <p:nvPr/>
          </p:nvCxnSpPr>
          <p:spPr bwMode="auto">
            <a:xfrm>
              <a:off x="2040191" y="4679950"/>
              <a:ext cx="127927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Gerade Verbindung mit Pfeil 102"/>
            <p:cNvCxnSpPr/>
            <p:nvPr/>
          </p:nvCxnSpPr>
          <p:spPr bwMode="auto">
            <a:xfrm flipV="1">
              <a:off x="2040191" y="3762480"/>
              <a:ext cx="1237577" cy="458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4" name="Textfeld 103"/>
            <p:cNvSpPr txBox="1"/>
            <p:nvPr/>
          </p:nvSpPr>
          <p:spPr>
            <a:xfrm>
              <a:off x="2879003" y="4375619"/>
              <a:ext cx="57036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</a:p>
          </p:txBody>
        </p:sp>
        <p:sp>
          <p:nvSpPr>
            <p:cNvPr id="105" name="Textfeld 104"/>
            <p:cNvSpPr txBox="1"/>
            <p:nvPr/>
          </p:nvSpPr>
          <p:spPr>
            <a:xfrm>
              <a:off x="2820155" y="3473332"/>
              <a:ext cx="57036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</a:p>
          </p:txBody>
        </p:sp>
        <p:sp>
          <p:nvSpPr>
            <p:cNvPr id="106" name="Textfeld 105"/>
            <p:cNvSpPr txBox="1"/>
            <p:nvPr/>
          </p:nvSpPr>
          <p:spPr>
            <a:xfrm>
              <a:off x="1548787" y="3470092"/>
              <a:ext cx="57036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</a:p>
          </p:txBody>
        </p:sp>
        <p:sp>
          <p:nvSpPr>
            <p:cNvPr id="107" name="Textfeld 106"/>
            <p:cNvSpPr txBox="1"/>
            <p:nvPr/>
          </p:nvSpPr>
          <p:spPr>
            <a:xfrm>
              <a:off x="1530200" y="4381271"/>
              <a:ext cx="57036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</a:p>
          </p:txBody>
        </p:sp>
        <p:sp>
          <p:nvSpPr>
            <p:cNvPr id="108" name="Textfeld 107"/>
            <p:cNvSpPr txBox="1"/>
            <p:nvPr/>
          </p:nvSpPr>
          <p:spPr>
            <a:xfrm>
              <a:off x="272180" y="2760499"/>
              <a:ext cx="128588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beam current</a:t>
              </a:r>
            </a:p>
          </p:txBody>
        </p:sp>
        <p:sp>
          <p:nvSpPr>
            <p:cNvPr id="109" name="Textfeld 108"/>
            <p:cNvSpPr txBox="1"/>
            <p:nvPr/>
          </p:nvSpPr>
          <p:spPr>
            <a:xfrm>
              <a:off x="312447" y="3771627"/>
              <a:ext cx="128588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output volt.</a:t>
              </a:r>
            </a:p>
          </p:txBody>
        </p:sp>
        <p:sp>
          <p:nvSpPr>
            <p:cNvPr id="110" name="Textfeld 109"/>
            <p:cNvSpPr txBox="1"/>
            <p:nvPr/>
          </p:nvSpPr>
          <p:spPr>
            <a:xfrm>
              <a:off x="658031" y="3188385"/>
              <a:ext cx="128588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3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test</a:t>
              </a:r>
            </a:p>
            <a:p>
              <a:pPr algn="l">
                <a:spcBef>
                  <a:spcPts val="0"/>
                </a:spcBef>
              </a:pPr>
              <a:r>
                <a:rPr lang="en-US" sz="13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pulse</a:t>
              </a:r>
            </a:p>
          </p:txBody>
        </p:sp>
        <p:sp>
          <p:nvSpPr>
            <p:cNvPr id="111" name="Textfeld 110"/>
            <p:cNvSpPr txBox="1"/>
            <p:nvPr/>
          </p:nvSpPr>
          <p:spPr>
            <a:xfrm>
              <a:off x="2203400" y="2756784"/>
              <a:ext cx="128588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3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beam bunch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Textfeld 111"/>
                <p:cNvSpPr txBox="1"/>
                <p:nvPr/>
              </p:nvSpPr>
              <p:spPr>
                <a:xfrm>
                  <a:off x="1213277" y="3914744"/>
                  <a:ext cx="1285889" cy="34381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l">
                    <a:spcBef>
                      <a:spcPts val="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𝝉</m:t>
                            </m:r>
                          </m:e>
                          <m:sub>
                            <m:r>
                              <a:rPr lang="de-DE" sz="1500" b="1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𝒅𝒓𝒐𝒐𝒑</m:t>
                            </m:r>
                          </m:sub>
                        </m:sSub>
                        <m:r>
                          <a:rPr lang="de-DE" sz="1500" b="1" i="1" dirty="0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=</m:t>
                        </m:r>
                        <m:r>
                          <a:rPr lang="de-DE" sz="1500" b="1" i="1" dirty="0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𝑳</m:t>
                        </m:r>
                        <m:r>
                          <a:rPr lang="de-DE" sz="1500" b="1" i="1" dirty="0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/</m:t>
                        </m:r>
                        <m:r>
                          <a:rPr lang="de-DE" sz="1500" b="1" i="1" dirty="0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𝑹</m:t>
                        </m:r>
                      </m:oMath>
                    </m:oMathPara>
                  </a14:m>
                  <a:endParaRPr lang="en-US" sz="15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12" name="Textfeld 1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3277" y="3914744"/>
                  <a:ext cx="1285889" cy="343812"/>
                </a:xfrm>
                <a:prstGeom prst="rect">
                  <a:avLst/>
                </a:prstGeom>
                <a:blipFill>
                  <a:blip r:embed="rId8"/>
                  <a:stretch>
                    <a:fillRect b="-526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3" name="Textfeld 112"/>
                <p:cNvSpPr txBox="1"/>
                <p:nvPr/>
              </p:nvSpPr>
              <p:spPr>
                <a:xfrm>
                  <a:off x="182167" y="4969548"/>
                  <a:ext cx="1416169" cy="37183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l">
                    <a:spcBef>
                      <a:spcPts val="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1500" b="1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𝝉</m:t>
                            </m:r>
                          </m:e>
                          <m:sub>
                            <m:r>
                              <a:rPr lang="de-DE" sz="1500" b="1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𝒓𝒊𝒔𝒆</m:t>
                            </m:r>
                          </m:sub>
                        </m:sSub>
                        <m:r>
                          <a:rPr lang="de-DE" sz="1500" b="1" i="1" dirty="0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de-DE" sz="15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de-DE" sz="1500" b="1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𝑳</m:t>
                            </m:r>
                            <m:r>
                              <a:rPr lang="de-DE" sz="1500" b="1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de-DE" sz="15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sz="1500" b="1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de-DE" sz="1500" b="1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𝑺</m:t>
                                </m:r>
                              </m:sub>
                            </m:sSub>
                          </m:e>
                        </m:rad>
                      </m:oMath>
                    </m:oMathPara>
                  </a14:m>
                  <a:endParaRPr lang="en-US" sz="15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13" name="Textfeld 1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2167" y="4969548"/>
                  <a:ext cx="1416169" cy="371833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788460" y="1431391"/>
            <a:ext cx="3024753" cy="398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47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86142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#3: Transformers for a pulsed LINAC 1/4 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25413" y="1191850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227013" y="847363"/>
            <a:ext cx="8286750" cy="1046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Assume a beam with 1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macro-pulse length at a LINAC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current should be measured by a current transformer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maximum droop should be 3% within 1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.</a:t>
            </a:r>
          </a:p>
        </p:txBody>
      </p:sp>
      <p:sp>
        <p:nvSpPr>
          <p:cNvPr id="292869" name="Text Box 5"/>
          <p:cNvSpPr txBox="1">
            <a:spLocks noChangeArrowheads="1"/>
          </p:cNvSpPr>
          <p:nvPr/>
        </p:nvSpPr>
        <p:spPr bwMode="auto">
          <a:xfrm>
            <a:off x="207963" y="1834357"/>
            <a:ext cx="8993187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required droop time constant and the lower cut-off frequency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sz="22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low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</a:p>
        </p:txBody>
      </p:sp>
      <p:sp>
        <p:nvSpPr>
          <p:cNvPr id="292872" name="Text Box 8"/>
          <p:cNvSpPr txBox="1">
            <a:spLocks noChangeArrowheads="1"/>
          </p:cNvSpPr>
          <p:nvPr/>
        </p:nvSpPr>
        <p:spPr bwMode="auto">
          <a:xfrm>
            <a:off x="239713" y="3163596"/>
            <a:ext cx="8286750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Core size: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24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30 mm,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24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60 mm, length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40 mm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Permeability of the core: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alt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10</a:t>
            </a:r>
            <a:r>
              <a:rPr lang="en-US" altLang="de-DE" sz="24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(µ</a:t>
            </a:r>
            <a:r>
              <a:rPr lang="en-US" altLang="de-DE" sz="2400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4</a:t>
            </a:r>
            <a:r>
              <a:rPr lang="el-GR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π·</a:t>
            </a:r>
            <a:r>
              <a:rPr lang="de-DE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de-DE" altLang="de-DE" sz="24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-7</a:t>
            </a:r>
            <a:r>
              <a:rPr lang="de-DE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Vs/Am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>
              <a:lnSpc>
                <a:spcPct val="70000"/>
              </a:lnSpc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Passive transformer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 k</a:t>
            </a:r>
            <a:r>
              <a:rPr lang="el-GR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DE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termination,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10 Ω loss resistivity </a:t>
            </a:r>
          </a:p>
        </p:txBody>
      </p:sp>
      <p:sp>
        <p:nvSpPr>
          <p:cNvPr id="292873" name="Text Box 9"/>
          <p:cNvSpPr txBox="1">
            <a:spLocks noChangeArrowheads="1"/>
          </p:cNvSpPr>
          <p:nvPr/>
        </p:nvSpPr>
        <p:spPr bwMode="auto">
          <a:xfrm>
            <a:off x="217919" y="4081277"/>
            <a:ext cx="8993187" cy="119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number of winding for the given droop and the sensitivity [V/A]!</a:t>
            </a:r>
          </a:p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Hint: 1. Calculate the required inductance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L:</a:t>
            </a:r>
          </a:p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 2. The inductance of a core with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windings is: </a:t>
            </a:r>
          </a:p>
        </p:txBody>
      </p:sp>
      <p:graphicFrame>
        <p:nvGraphicFramePr>
          <p:cNvPr id="292878" name="Object 14"/>
          <p:cNvGraphicFramePr>
            <a:graphicFrameLocks noChangeAspect="1"/>
          </p:cNvGraphicFramePr>
          <p:nvPr/>
        </p:nvGraphicFramePr>
        <p:xfrm>
          <a:off x="5220090" y="4620520"/>
          <a:ext cx="2673350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07" name="Equation" r:id="rId4" imgW="1358310" imgH="431613" progId="Equation.3">
                  <p:embed/>
                </p:oleObj>
              </mc:Choice>
              <mc:Fallback>
                <p:oleObj name="Equation" r:id="rId4" imgW="1358310" imgH="431613" progId="Equation.3">
                  <p:embed/>
                  <p:pic>
                    <p:nvPicPr>
                      <p:cNvPr id="292878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90" y="4620520"/>
                        <a:ext cx="2673350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39713" y="2187683"/>
                <a:ext cx="8904287" cy="9804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</a:pPr>
                <a:r>
                  <a:rPr lang="en-US" altLang="de-DE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Result: </a:t>
                </a:r>
                <a14:m>
                  <m:oMath xmlns:m="http://schemas.openxmlformats.org/officeDocument/2006/math"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</a:rPr>
                      <m:t>𝑈</m:t>
                    </m:r>
                    <m:d>
                      <m:d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∙ </m:t>
                    </m:r>
                    <m:sSup>
                      <m:sSup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/</m:t>
                        </m:r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𝑑𝑟𝑜𝑜𝑝</m:t>
                            </m:r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for </a:t>
                </a:r>
                <a:r>
                  <a:rPr lang="en-US" altLang="de-DE" b="1" i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 </a:t>
                </a:r>
                <a:r>
                  <a:rPr lang="en-US" altLang="de-DE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 </a:t>
                </a:r>
                <a:r>
                  <a:rPr lang="en-US" altLang="de-DE" dirty="0" err="1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ms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𝑈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altLang="de-DE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1 </m:t>
                        </m:r>
                        <m:r>
                          <m:rPr>
                            <m:sty m:val="p"/>
                          </m:rPr>
                          <a:rPr lang="de-DE" altLang="de-DE" b="0" i="0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ms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/</m:t>
                        </m:r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𝑑𝑟𝑜𝑜𝑝</m:t>
                            </m:r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b>
                        </m:sSub>
                      </m:sup>
                    </m:sSup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=0.97 ⇒</m:t>
                    </m:r>
                    <m:sSub>
                      <m:sSub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𝑑𝑟𝑜𝑜𝑝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 32 </a:t>
                </a:r>
                <a:r>
                  <a:rPr lang="en-US" altLang="de-DE" dirty="0" err="1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ms</a:t>
                </a:r>
                <a:endParaRPr lang="en-US" altLang="de-DE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 cut-off frequency: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𝑓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𝑙𝑜𝑤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𝑑𝑟𝑜𝑜𝑝</m:t>
                            </m:r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= 4.9 Hz</a:t>
                </a:r>
              </a:p>
            </p:txBody>
          </p:sp>
        </mc:Choice>
        <mc:Fallback xmlns="">
          <p:sp>
            <p:nvSpPr>
              <p:cNvPr id="1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9713" y="2187683"/>
                <a:ext cx="8904287" cy="980461"/>
              </a:xfrm>
              <a:prstGeom prst="rect">
                <a:avLst/>
              </a:prstGeom>
              <a:blipFill>
                <a:blip r:embed="rId6"/>
                <a:stretch>
                  <a:fillRect l="-548" t="-6832" b="-124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8"/>
              <p:cNvSpPr txBox="1">
                <a:spLocks noChangeArrowheads="1"/>
              </p:cNvSpPr>
              <p:nvPr/>
            </p:nvSpPr>
            <p:spPr bwMode="auto">
              <a:xfrm>
                <a:off x="145812" y="5522799"/>
                <a:ext cx="8904287" cy="13626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</a:pPr>
                <a:r>
                  <a:rPr lang="en-US" altLang="de-DE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Result: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Inductance via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𝑑𝑟𝑜𝑜𝑝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𝐿</m:t>
                        </m:r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𝑅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𝐿</m:t>
                            </m:r>
                          </m:sub>
                        </m:sSub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⟺  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𝐿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=33 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Hy</m:t>
                    </m:r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  </a:t>
                </a:r>
                <a14:m>
                  <m:oMath xmlns:m="http://schemas.openxmlformats.org/officeDocument/2006/math"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𝑁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  <a:sym typeface="Symbol"/>
                              </a:rPr>
                            </m:ctrlPr>
                          </m:fPr>
                          <m:num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  <a:sym typeface="Symbol"/>
                              </a:rPr>
                              <m:t>2</m:t>
                            </m:r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  <a:sym typeface="Symbol"/>
                              </a:rPr>
                              <m:t>𝜋</m:t>
                            </m:r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  <a:sym typeface="Symbol"/>
                              </a:rPr>
                              <m:t>𝐿</m:t>
                            </m:r>
                          </m:num>
                          <m:den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  <a:sym typeface="Symbol"/>
                              </a:rPr>
                              <m:t>𝜇</m:t>
                            </m:r>
                            <m:sSub>
                              <m:sSubPr>
                                <m:ctrlP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</m:ctrlPr>
                              </m:sSubPr>
                              <m:e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  <a:sym typeface="Symbol"/>
                              </a:rPr>
                              <m:t>𝑙</m:t>
                            </m:r>
                            <m:func>
                              <m:funcPr>
                                <m:ctrlP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  <m:t>ln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  <m:t>𝑜</m:t>
                                    </m:r>
                                  </m:sub>
                                </m:sSub>
                              </m:e>
                            </m:func>
                          </m:den>
                        </m:f>
                      </m:e>
                    </m:rad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244</a:t>
                </a: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Sensitivity </a:t>
                </a:r>
                <a14:m>
                  <m:oMath xmlns:m="http://schemas.openxmlformats.org/officeDocument/2006/math"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𝑆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𝑏𝑒𝑎𝑚</m:t>
                            </m:r>
                          </m:sub>
                        </m:sSub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𝑅</m:t>
                        </m:r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𝑁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≈4 </m:t>
                    </m:r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V/A</a:t>
                </a: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11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5812" y="5522799"/>
                <a:ext cx="8904287" cy="1362681"/>
              </a:xfrm>
              <a:prstGeom prst="rect">
                <a:avLst/>
              </a:prstGeom>
              <a:blipFill>
                <a:blip r:embed="rId7"/>
                <a:stretch>
                  <a:fillRect l="-616" t="-223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feld 2"/>
          <p:cNvSpPr txBox="1"/>
          <p:nvPr/>
        </p:nvSpPr>
        <p:spPr>
          <a:xfrm>
            <a:off x="5292100" y="6453420"/>
            <a:ext cx="2160300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dirty="0">
                <a:sym typeface="Symbol" panose="05050102010706020507" pitchFamily="18" charset="2"/>
                <a:hlinkClick r:id="rId8" action="ppaction://hlinksldjump"/>
              </a:rPr>
              <a:t> Flying wire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38515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69" grpId="0"/>
      <p:bldP spid="292872" grpId="0"/>
      <p:bldP spid="292873" grpId="0"/>
      <p:bldP spid="10" grpId="0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Noise Sources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7" name="TextBox 33"/>
              <p:cNvSpPr txBox="1">
                <a:spLocks noChangeArrowheads="1"/>
              </p:cNvSpPr>
              <p:nvPr/>
            </p:nvSpPr>
            <p:spPr bwMode="auto">
              <a:xfrm>
                <a:off x="247862" y="805206"/>
                <a:ext cx="8534400" cy="29195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defTabSz="4572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defTabSz="4572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defTabSz="4572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defTabSz="4572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defTabSz="4572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defTabSz="4572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defTabSz="4572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defTabSz="4572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Any electronics is accompanied with noise due to: </a:t>
                </a:r>
              </a:p>
              <a:p>
                <a:pPr marL="285750" indent="-285750" algn="l" eaLnBrk="1" hangingPunct="1">
                  <a:spcBef>
                    <a:spcPct val="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Thermal noise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as given by the thermal movement of </a:t>
                </a:r>
              </a:p>
              <a:p>
                <a:pPr algn="l" eaLnBrk="1" hangingPunct="1">
                  <a:spcBef>
                    <a:spcPts val="3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 electrons described by Maxwell-Boltzmann distribution</a:t>
                </a:r>
              </a:p>
              <a:p>
                <a:pPr algn="l" eaLnBrk="1" hangingPunct="1">
                  <a:spcBef>
                    <a:spcPts val="3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Within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resistive matter </a:t>
                </a:r>
              </a:p>
              <a:p>
                <a:pPr algn="l" eaLnBrk="1" hangingPunct="1">
                  <a:spcBef>
                    <a:spcPts val="300"/>
                  </a:spcBef>
                </a:pP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average movement cancels </a:t>
                </a:r>
                <a:r>
                  <a:rPr lang="en-US" altLang="de-DE" b="1" i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U</a:t>
                </a:r>
                <a:r>
                  <a:rPr lang="en-US" altLang="de-DE" b="1" i="1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mean</a:t>
                </a:r>
                <a:r>
                  <a:rPr lang="en-US" altLang="de-DE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&lt; U &gt; = 0</a:t>
                </a:r>
              </a:p>
              <a:p>
                <a:pPr algn="l" eaLnBrk="1" hangingPunct="1">
                  <a:spcBef>
                    <a:spcPts val="3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but standard deviation remains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: </a:t>
                </a:r>
              </a:p>
              <a:p>
                <a:pPr algn="l" eaLnBrk="1" hangingPunct="1">
                  <a:spcBef>
                    <a:spcPts val="3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𝑼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𝒆𝒇𝒇</m:t>
                        </m:r>
                      </m:sub>
                    </m:sSub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&lt;</m:t>
                        </m:r>
                        <m:sSup>
                          <m:sSupPr>
                            <m:ctrlPr>
                              <a:rPr lang="de-DE" altLang="de-DE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altLang="de-DE" b="1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𝑼</m:t>
                            </m:r>
                          </m:e>
                          <m:sup>
                            <m:r>
                              <a:rPr lang="de-DE" altLang="de-DE" b="1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&gt;</m:t>
                        </m:r>
                      </m:e>
                    </m:rad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𝟒</m:t>
                        </m:r>
                        <m:sSub>
                          <m:sSubPr>
                            <m:ctrlPr>
                              <a:rPr lang="de-DE" altLang="de-DE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1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de-DE" altLang="de-DE" b="1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𝑩</m:t>
                            </m:r>
                          </m:sub>
                        </m:sSub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𝑻</m:t>
                        </m:r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𝑹</m:t>
                        </m:r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∙∆</m:t>
                        </m:r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𝒇</m:t>
                        </m:r>
                      </m:e>
                    </m:rad>
                  </m:oMath>
                </a14:m>
                <a:endParaRPr lang="en-US" altLang="de-DE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 eaLnBrk="1" hangingPunct="1">
                  <a:spcBef>
                    <a:spcPts val="3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this is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white noise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i.e. no frequency dependence</a:t>
                </a:r>
              </a:p>
              <a:p>
                <a:pPr algn="l" eaLnBrk="1" hangingPunct="1">
                  <a:spcBef>
                    <a:spcPts val="3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k</a:t>
                </a:r>
                <a:r>
                  <a:rPr lang="en-US" altLang="de-DE" b="1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Boltzmann constant, 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T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temperature, 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resistivity,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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f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bandwidth</a:t>
                </a: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177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7862" y="805206"/>
                <a:ext cx="8534400" cy="2919582"/>
              </a:xfrm>
              <a:prstGeom prst="rect">
                <a:avLst/>
              </a:prstGeom>
              <a:blipFill>
                <a:blip r:embed="rId3"/>
                <a:stretch>
                  <a:fillRect l="-643" t="-1044" b="-271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feld 40"/>
              <p:cNvSpPr txBox="1"/>
              <p:nvPr/>
            </p:nvSpPr>
            <p:spPr>
              <a:xfrm>
                <a:off x="355818" y="5959327"/>
                <a:ext cx="8318487" cy="555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de-DE" sz="15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Maxwell-Boltzmann distribution: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15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5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de-DE" sz="1500" b="0" i="1" smtClean="0">
                            <a:latin typeface="Cambria Math"/>
                          </a:rPr>
                          <m:t>𝑁</m:t>
                        </m:r>
                      </m:den>
                    </m:f>
                    <m:r>
                      <a:rPr lang="de-DE" sz="1500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de-DE" sz="15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de-DE" sz="1500" b="0" i="1" smtClean="0">
                            <a:latin typeface="Cambria Math"/>
                            <a:ea typeface="Cambria Math"/>
                          </a:rPr>
                          <m:t>𝑑𝑁</m:t>
                        </m:r>
                      </m:num>
                      <m:den>
                        <m:r>
                          <a:rPr lang="de-DE" sz="1500" b="0" i="1" smtClean="0">
                            <a:latin typeface="Cambria Math"/>
                            <a:ea typeface="Cambria Math"/>
                          </a:rPr>
                          <m:t>𝑑𝑣</m:t>
                        </m:r>
                      </m:den>
                    </m:f>
                    <m:r>
                      <a:rPr lang="de-DE" sz="1500" b="0" i="1" smtClean="0"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de-DE" sz="15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de-DE" sz="15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de-DE" sz="15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de-DE" sz="15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de-DE" sz="15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sz="15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15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de-DE" sz="1500" i="1">
                                    <a:latin typeface="Cambria Math"/>
                                    <a:ea typeface="Cambria Math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de-DE" sz="1500" i="1">
                                    <a:latin typeface="Cambria Math"/>
                                    <a:ea typeface="Cambria Math"/>
                                  </a:rPr>
                                  <m:t>3</m:t>
                                </m:r>
                                <m:sSub>
                                  <m:sSubPr>
                                    <m:ctrlPr>
                                      <a:rPr lang="de-DE" sz="15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500" i="1">
                                        <a:latin typeface="Cambria Math"/>
                                        <a:ea typeface="Cambria Math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de-DE" sz="1500" i="1">
                                        <a:latin typeface="Cambria Math"/>
                                        <a:ea typeface="Cambria Math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de-DE" sz="1500" i="1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de-DE" sz="1500" b="0" i="1" smtClean="0">
                            <a:latin typeface="Cambria Math"/>
                            <a:ea typeface="Cambria Math"/>
                          </a:rPr>
                          <m:t>3/2</m:t>
                        </m:r>
                      </m:sup>
                    </m:sSup>
                    <m:r>
                      <a:rPr lang="de-DE" sz="1500" b="0" i="1" smtClean="0">
                        <a:latin typeface="Cambria Math"/>
                        <a:ea typeface="Cambria Math"/>
                      </a:rPr>
                      <m:t>∙ </m:t>
                    </m:r>
                    <m:sSup>
                      <m:sSupPr>
                        <m:ctrlPr>
                          <a:rPr lang="de-DE" sz="15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de-DE" sz="1500" b="0" i="1" smtClean="0"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p>
                        <m:r>
                          <a:rPr lang="de-DE" sz="15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de-DE" sz="1500" b="0" i="1" smtClean="0">
                        <a:latin typeface="Cambria Math"/>
                        <a:ea typeface="Cambria Math"/>
                      </a:rPr>
                      <m:t> ∙</m:t>
                    </m:r>
                    <m:r>
                      <m:rPr>
                        <m:sty m:val="p"/>
                      </m:rPr>
                      <a:rPr lang="de-DE" sz="1500" b="0" i="0" smtClean="0">
                        <a:latin typeface="Cambria Math"/>
                        <a:ea typeface="Cambria Math"/>
                      </a:rPr>
                      <m:t>exp</m:t>
                    </m:r>
                    <m:r>
                      <a:rPr lang="de-DE" sz="1500" b="0" i="0" smtClean="0">
                        <a:latin typeface="Cambria Math"/>
                        <a:ea typeface="Cambria Math"/>
                      </a:rPr>
                      <m:t> </m:t>
                    </m:r>
                    <m:d>
                      <m:dPr>
                        <m:ctrlPr>
                          <a:rPr lang="de-DE" sz="15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de-DE" sz="1500" i="1">
                            <a:latin typeface="Cambria Math"/>
                            <a:ea typeface="Cambria Math"/>
                          </a:rPr>
                          <m:t>− </m:t>
                        </m:r>
                        <m:f>
                          <m:fPr>
                            <m:ctrlPr>
                              <a:rPr lang="de-DE" sz="15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de-DE" sz="15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  <m:sSup>
                              <m:sSupPr>
                                <m:ctrlPr>
                                  <a:rPr lang="de-DE" sz="15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de-DE" sz="1500" i="1">
                                    <a:latin typeface="Cambria Math"/>
                                    <a:ea typeface="Cambria Math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de-DE" sz="15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de-DE" sz="15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de-DE" sz="15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sz="1500" i="1"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de-DE" sz="1500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de-DE" sz="1500" i="1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den>
                        </m:f>
                      </m:e>
                    </m:d>
                    <m:r>
                      <a:rPr lang="de-DE" sz="1500" b="0" i="1" smtClean="0">
                        <a:latin typeface="Cambria Math"/>
                        <a:ea typeface="Cambria Math"/>
                      </a:rPr>
                      <m:t>⁡</m:t>
                    </m:r>
                  </m:oMath>
                </a14:m>
                <a:endParaRPr lang="en-US" sz="1500" dirty="0"/>
              </a:p>
            </p:txBody>
          </p:sp>
        </mc:Choice>
        <mc:Fallback xmlns="">
          <p:sp>
            <p:nvSpPr>
              <p:cNvPr id="41" name="Textfeld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818" y="5959327"/>
                <a:ext cx="8318487" cy="555408"/>
              </a:xfrm>
              <a:prstGeom prst="rect">
                <a:avLst/>
              </a:prstGeom>
              <a:blipFill>
                <a:blip r:embed="rId4"/>
                <a:stretch>
                  <a:fillRect l="-2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33"/>
          <p:cNvSpPr txBox="1">
            <a:spLocks noChangeArrowheads="1"/>
          </p:cNvSpPr>
          <p:nvPr/>
        </p:nvSpPr>
        <p:spPr bwMode="auto">
          <a:xfrm>
            <a:off x="5904185" y="764630"/>
            <a:ext cx="314898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sz="1600" i="1" dirty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Maxwell-Boltzmann distribution of a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free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electron gas</a:t>
            </a:r>
          </a:p>
        </p:txBody>
      </p:sp>
      <p:sp>
        <p:nvSpPr>
          <p:cNvPr id="80" name="TextBox 33"/>
          <p:cNvSpPr txBox="1">
            <a:spLocks noChangeArrowheads="1"/>
          </p:cNvSpPr>
          <p:nvPr/>
        </p:nvSpPr>
        <p:spPr bwMode="auto">
          <a:xfrm>
            <a:off x="179390" y="3717041"/>
            <a:ext cx="75842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 algn="l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Shot noise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as given by the fluctuations of finite amount of electrons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for most electronics not important due to large amount of electrons</a:t>
            </a:r>
          </a:p>
        </p:txBody>
      </p:sp>
      <p:sp>
        <p:nvSpPr>
          <p:cNvPr id="81" name="TextBox 33"/>
          <p:cNvSpPr txBox="1">
            <a:spLocks noChangeArrowheads="1"/>
          </p:cNvSpPr>
          <p:nvPr/>
        </p:nvSpPr>
        <p:spPr bwMode="auto">
          <a:xfrm>
            <a:off x="179389" y="4293121"/>
            <a:ext cx="92892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 algn="l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Flicker noise  or ‘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1/f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- noise’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as given by trapping of electrons in matter 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pink noise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due to a frequency , ‘corner-frequency’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c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3 kHz i.e. 1/f-noise = thermal noise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dirty="0"/>
              <a:t> </a:t>
            </a:r>
          </a:p>
        </p:txBody>
      </p:sp>
      <p:sp>
        <p:nvSpPr>
          <p:cNvPr id="82" name="TextBox 33"/>
          <p:cNvSpPr txBox="1">
            <a:spLocks noChangeArrowheads="1"/>
          </p:cNvSpPr>
          <p:nvPr/>
        </p:nvSpPr>
        <p:spPr bwMode="auto">
          <a:xfrm>
            <a:off x="179390" y="4941211"/>
            <a:ext cx="7584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Disturbance by Electro-Magnetic Interference EMI: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Not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noise but pick-up of electro-magnetic waves from the environment 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leads unwanted signal deformation and depends on the surrounding   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7031977" y="3206235"/>
            <a:ext cx="2032829" cy="1230906"/>
            <a:chOff x="7020340" y="2977556"/>
            <a:chExt cx="2032829" cy="1230906"/>
          </a:xfrm>
        </p:grpSpPr>
        <p:sp>
          <p:nvSpPr>
            <p:cNvPr id="7" name="Rechteck 6"/>
            <p:cNvSpPr/>
            <p:nvPr/>
          </p:nvSpPr>
          <p:spPr bwMode="auto">
            <a:xfrm>
              <a:off x="7612969" y="3308088"/>
              <a:ext cx="237995" cy="579457"/>
            </a:xfrm>
            <a:prstGeom prst="rect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0" name="Gerade Verbindung 9"/>
            <p:cNvCxnSpPr/>
            <p:nvPr/>
          </p:nvCxnSpPr>
          <p:spPr bwMode="auto">
            <a:xfrm flipV="1">
              <a:off x="7731966" y="2977556"/>
              <a:ext cx="0" cy="323442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Gerade Verbindung 49"/>
            <p:cNvCxnSpPr/>
            <p:nvPr/>
          </p:nvCxnSpPr>
          <p:spPr bwMode="auto">
            <a:xfrm flipV="1">
              <a:off x="7731966" y="3887545"/>
              <a:ext cx="0" cy="32091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Gerade Verbindung 52"/>
            <p:cNvCxnSpPr/>
            <p:nvPr/>
          </p:nvCxnSpPr>
          <p:spPr bwMode="auto">
            <a:xfrm>
              <a:off x="7731966" y="2977556"/>
              <a:ext cx="632853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Gerade Verbindung 56"/>
            <p:cNvCxnSpPr/>
            <p:nvPr/>
          </p:nvCxnSpPr>
          <p:spPr bwMode="auto">
            <a:xfrm>
              <a:off x="7731966" y="4208462"/>
              <a:ext cx="632853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" name="Gerade Verbindung 57"/>
            <p:cNvCxnSpPr>
              <a:endCxn id="22" idx="0"/>
            </p:cNvCxnSpPr>
            <p:nvPr/>
          </p:nvCxnSpPr>
          <p:spPr bwMode="auto">
            <a:xfrm>
              <a:off x="8364819" y="2977556"/>
              <a:ext cx="0" cy="36005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stealth" w="med" len="lg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Ellipse 21"/>
            <p:cNvSpPr/>
            <p:nvPr/>
          </p:nvSpPr>
          <p:spPr bwMode="auto">
            <a:xfrm>
              <a:off x="8147074" y="3337606"/>
              <a:ext cx="435490" cy="474193"/>
            </a:xfrm>
            <a:prstGeom prst="ellips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4" name="Gerade Verbindung mit Pfeil 23"/>
            <p:cNvCxnSpPr/>
            <p:nvPr/>
          </p:nvCxnSpPr>
          <p:spPr bwMode="auto">
            <a:xfrm flipV="1">
              <a:off x="8283833" y="3386538"/>
              <a:ext cx="217745" cy="331822"/>
            </a:xfrm>
            <a:prstGeom prst="straightConnector1">
              <a:avLst/>
            </a:prstGeom>
            <a:solidFill>
              <a:schemeClr val="accent1"/>
            </a:solidFill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feld 24"/>
                <p:cNvSpPr txBox="1"/>
                <p:nvPr/>
              </p:nvSpPr>
              <p:spPr>
                <a:xfrm>
                  <a:off x="8549099" y="3337606"/>
                  <a:ext cx="50407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𝑼</m:t>
                            </m:r>
                          </m:e>
                          <m:sub>
                            <m:r>
                              <a:rPr lang="de-DE" sz="2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∼</m:t>
                            </m:r>
                          </m:sub>
                        </m:sSub>
                      </m:oMath>
                    </m:oMathPara>
                  </a14:m>
                  <a:endParaRPr lang="de-DE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feld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49099" y="3337606"/>
                  <a:ext cx="504070" cy="4616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2410" r="-241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3" name="Gerade Verbindung 72"/>
            <p:cNvCxnSpPr/>
            <p:nvPr/>
          </p:nvCxnSpPr>
          <p:spPr bwMode="auto">
            <a:xfrm flipV="1">
              <a:off x="8364819" y="3813428"/>
              <a:ext cx="0" cy="39503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stealth" w="med" len="lg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8" name="Textfeld 77"/>
            <p:cNvSpPr txBox="1"/>
            <p:nvPr/>
          </p:nvSpPr>
          <p:spPr>
            <a:xfrm>
              <a:off x="7020340" y="3243873"/>
              <a:ext cx="7201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de-DE" sz="2000" b="1" i="1" dirty="0">
                  <a:solidFill>
                    <a:srgbClr val="0000FF"/>
                  </a:solidFill>
                </a:rPr>
                <a:t>R</a:t>
              </a:r>
              <a:r>
                <a:rPr lang="de-DE" sz="2000" b="1" dirty="0">
                  <a:solidFill>
                    <a:srgbClr val="0000FF"/>
                  </a:solidFill>
                </a:rPr>
                <a:t> </a:t>
              </a:r>
            </a:p>
            <a:p>
              <a:pPr algn="l">
                <a:spcBef>
                  <a:spcPts val="0"/>
                </a:spcBef>
              </a:pPr>
              <a:r>
                <a:rPr lang="de-DE" sz="2000" b="1" dirty="0">
                  <a:solidFill>
                    <a:srgbClr val="0000FF"/>
                  </a:solidFill>
                </a:rPr>
                <a:t>at </a:t>
              </a:r>
              <a:r>
                <a:rPr lang="de-DE" sz="2000" b="1" i="1" dirty="0">
                  <a:solidFill>
                    <a:srgbClr val="0000FF"/>
                  </a:solidFill>
                </a:rPr>
                <a:t>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feld 22"/>
                <p:cNvSpPr txBox="1"/>
                <p:nvPr/>
              </p:nvSpPr>
              <p:spPr>
                <a:xfrm>
                  <a:off x="8064122" y="3293719"/>
                  <a:ext cx="50407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de-DE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~</m:t>
                        </m:r>
                      </m:oMath>
                    </m:oMathPara>
                  </a14:m>
                  <a:endParaRPr lang="de-DE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feld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64122" y="3293719"/>
                  <a:ext cx="504070" cy="46166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" name="Picture 2" descr="F:\JUAS 2017\maxwell-boltzmann-electron.png"/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34" t="50635" r="10891" b="8238"/>
          <a:stretch/>
        </p:blipFill>
        <p:spPr bwMode="auto">
          <a:xfrm>
            <a:off x="5951657" y="1268701"/>
            <a:ext cx="2880739" cy="179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Gerader Verbinder 4"/>
          <p:cNvCxnSpPr/>
          <p:nvPr/>
        </p:nvCxnSpPr>
        <p:spPr>
          <a:xfrm>
            <a:off x="179389" y="5941668"/>
            <a:ext cx="8873780" cy="17659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27888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80" grpId="0"/>
      <p:bldP spid="81" grpId="0"/>
      <p:bldP spid="8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04" name="Picture 36" descr="F:\Frankfurt Vorlesung\signal-noise-simulation-Gauss-histogra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1" t="20580" r="59059" b="11400"/>
          <a:stretch>
            <a:fillRect/>
          </a:stretch>
        </p:blipFill>
        <p:spPr bwMode="auto">
          <a:xfrm>
            <a:off x="3117850" y="1922463"/>
            <a:ext cx="1246188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2" descr="signal-noise-simulation-Gaus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74" b="46577"/>
          <a:stretch>
            <a:fillRect/>
          </a:stretch>
        </p:blipFill>
        <p:spPr bwMode="auto">
          <a:xfrm>
            <a:off x="260350" y="1738313"/>
            <a:ext cx="2836863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pieren 3"/>
          <p:cNvGrpSpPr>
            <a:grpSpLocks/>
          </p:cNvGrpSpPr>
          <p:nvPr/>
        </p:nvGrpSpPr>
        <p:grpSpPr bwMode="auto">
          <a:xfrm>
            <a:off x="2991644" y="1701155"/>
            <a:ext cx="3035300" cy="2393950"/>
            <a:chOff x="3767931" y="1759755"/>
            <a:chExt cx="3036379" cy="2394733"/>
          </a:xfrm>
        </p:grpSpPr>
        <p:sp>
          <p:nvSpPr>
            <p:cNvPr id="7197" name="Text Box 8"/>
            <p:cNvSpPr txBox="1">
              <a:spLocks noChangeArrowheads="1"/>
            </p:cNvSpPr>
            <p:nvPr/>
          </p:nvSpPr>
          <p:spPr bwMode="auto">
            <a:xfrm>
              <a:off x="3932238" y="1936750"/>
              <a:ext cx="1706562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>
                  <a:latin typeface="Arial" charset="0"/>
                </a:rPr>
                <a:t>signal only</a:t>
              </a:r>
            </a:p>
          </p:txBody>
        </p:sp>
        <p:sp>
          <p:nvSpPr>
            <p:cNvPr id="7198" name="Text Box 9"/>
            <p:cNvSpPr txBox="1">
              <a:spLocks noChangeArrowheads="1"/>
            </p:cNvSpPr>
            <p:nvPr/>
          </p:nvSpPr>
          <p:spPr bwMode="auto">
            <a:xfrm>
              <a:off x="4017963" y="2197100"/>
              <a:ext cx="754062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>
                  <a:latin typeface="Arial" charset="0"/>
                </a:rPr>
                <a:t>S/N=2</a:t>
              </a:r>
            </a:p>
          </p:txBody>
        </p:sp>
        <p:pic>
          <p:nvPicPr>
            <p:cNvPr id="7199" name="Picture 2" descr="signal-noise-simulation-Gaus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053" b="46884"/>
            <a:stretch>
              <a:fillRect/>
            </a:stretch>
          </p:blipFill>
          <p:spPr bwMode="auto">
            <a:xfrm>
              <a:off x="3767931" y="1759755"/>
              <a:ext cx="3036379" cy="2394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00" name="Text Box 8"/>
            <p:cNvSpPr txBox="1">
              <a:spLocks noChangeArrowheads="1"/>
            </p:cNvSpPr>
            <p:nvPr/>
          </p:nvSpPr>
          <p:spPr bwMode="auto">
            <a:xfrm>
              <a:off x="4631023" y="1958192"/>
              <a:ext cx="1706562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dirty="0">
                  <a:latin typeface="Arial" charset="0"/>
                </a:rPr>
                <a:t>signal only</a:t>
              </a:r>
            </a:p>
          </p:txBody>
        </p:sp>
        <p:sp>
          <p:nvSpPr>
            <p:cNvPr id="7201" name="Text Box 9"/>
            <p:cNvSpPr txBox="1">
              <a:spLocks noChangeArrowheads="1"/>
            </p:cNvSpPr>
            <p:nvPr/>
          </p:nvSpPr>
          <p:spPr bwMode="auto">
            <a:xfrm>
              <a:off x="4716748" y="2218542"/>
              <a:ext cx="754062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>
                  <a:latin typeface="Arial" charset="0"/>
                </a:rPr>
                <a:t>S/N=2</a:t>
              </a:r>
            </a:p>
          </p:txBody>
        </p:sp>
        <p:sp>
          <p:nvSpPr>
            <p:cNvPr id="7202" name="Line 12"/>
            <p:cNvSpPr>
              <a:spLocks noChangeShapeType="1"/>
            </p:cNvSpPr>
            <p:nvPr/>
          </p:nvSpPr>
          <p:spPr bwMode="auto">
            <a:xfrm>
              <a:off x="4262723" y="2143930"/>
              <a:ext cx="319087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203" name="Line 13"/>
            <p:cNvSpPr>
              <a:spLocks noChangeShapeType="1"/>
            </p:cNvSpPr>
            <p:nvPr/>
          </p:nvSpPr>
          <p:spPr bwMode="auto">
            <a:xfrm>
              <a:off x="4275423" y="2405867"/>
              <a:ext cx="319087" cy="0"/>
            </a:xfrm>
            <a:prstGeom prst="line">
              <a:avLst/>
            </a:prstGeom>
            <a:noFill/>
            <a:ln w="317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901700" y="1966913"/>
            <a:ext cx="10969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600">
                <a:latin typeface="Arial" charset="0"/>
              </a:rPr>
              <a:t>noise only</a:t>
            </a:r>
          </a:p>
        </p:txBody>
      </p:sp>
      <p:sp>
        <p:nvSpPr>
          <p:cNvPr id="7174" name="Line 7"/>
          <p:cNvSpPr>
            <a:spLocks noChangeShapeType="1"/>
          </p:cNvSpPr>
          <p:nvPr/>
        </p:nvSpPr>
        <p:spPr bwMode="auto">
          <a:xfrm>
            <a:off x="574675" y="2168525"/>
            <a:ext cx="3190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0" name="Foliennummernplatzhalt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176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Excurse: Signal to Noise Consideration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7" name="TextBox 33"/>
              <p:cNvSpPr txBox="1">
                <a:spLocks noChangeArrowheads="1"/>
              </p:cNvSpPr>
              <p:nvPr/>
            </p:nvSpPr>
            <p:spPr bwMode="auto">
              <a:xfrm>
                <a:off x="203994" y="813041"/>
                <a:ext cx="8940006" cy="9956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defTabSz="4572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defTabSz="4572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defTabSz="4572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defTabSz="4572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defTabSz="4572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defTabSz="4572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defTabSz="4572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defTabSz="4572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minimum noise is given thermal noise:</a:t>
                </a:r>
                <a:r>
                  <a:rPr lang="en-US" altLang="de-DE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0000FF"/>
                            </a:solidFill>
                            <a:latin typeface="Cambria Math"/>
                          </a:rPr>
                          <m:t>𝑼</m:t>
                        </m:r>
                      </m:e>
                      <m:sub>
                        <m:r>
                          <a:rPr lang="de-DE" altLang="de-DE" b="1" i="1">
                            <a:solidFill>
                              <a:srgbClr val="0000FF"/>
                            </a:solidFill>
                            <a:latin typeface="Cambria Math"/>
                          </a:rPr>
                          <m:t>𝒆𝒇𝒇</m:t>
                        </m:r>
                      </m:sub>
                    </m:sSub>
                    <m:r>
                      <a:rPr lang="de-DE" altLang="de-DE" b="1" i="1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altLang="de-DE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altLang="de-DE" b="1" i="1">
                            <a:solidFill>
                              <a:srgbClr val="0000FF"/>
                            </a:solidFill>
                            <a:latin typeface="Cambria Math"/>
                          </a:rPr>
                          <m:t>&lt;</m:t>
                        </m:r>
                        <m:sSup>
                          <m:sSupPr>
                            <m:ctrlPr>
                              <a:rPr lang="de-DE" altLang="de-DE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altLang="de-DE" b="1" i="1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𝑼</m:t>
                            </m:r>
                          </m:e>
                          <m:sup>
                            <m:r>
                              <a:rPr lang="de-DE" altLang="de-DE" b="1" i="1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de-DE" altLang="de-DE" b="1" i="1">
                            <a:solidFill>
                              <a:srgbClr val="0000FF"/>
                            </a:solidFill>
                            <a:latin typeface="Cambria Math"/>
                          </a:rPr>
                          <m:t>&gt;</m:t>
                        </m:r>
                      </m:e>
                    </m:rad>
                    <m:r>
                      <a:rPr lang="de-DE" altLang="de-DE" b="1" i="1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altLang="de-DE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altLang="de-DE" b="1" i="1">
                            <a:solidFill>
                              <a:srgbClr val="0000FF"/>
                            </a:solidFill>
                            <a:latin typeface="Cambria Math"/>
                          </a:rPr>
                          <m:t>𝟒</m:t>
                        </m:r>
                        <m:sSub>
                          <m:sSubPr>
                            <m:ctrlPr>
                              <a:rPr lang="de-DE" altLang="de-DE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1" i="1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de-DE" altLang="de-DE" b="1" i="1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𝑩</m:t>
                            </m:r>
                          </m:sub>
                        </m:sSub>
                        <m:r>
                          <a:rPr lang="de-DE" altLang="de-DE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de-DE" altLang="de-DE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𝑻</m:t>
                        </m:r>
                        <m:r>
                          <a:rPr lang="de-DE" altLang="de-DE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de-DE" altLang="de-DE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𝑹</m:t>
                        </m:r>
                        <m:r>
                          <a:rPr lang="de-DE" altLang="de-DE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∙∆</m:t>
                        </m:r>
                        <m:r>
                          <a:rPr lang="de-DE" altLang="de-DE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𝒇</m:t>
                        </m:r>
                      </m:e>
                    </m:rad>
                  </m:oMath>
                </a14:m>
                <a:r>
                  <a:rPr lang="en-US" altLang="de-DE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:endParaRPr lang="en-US" altLang="de-DE" b="1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is the input </a:t>
                </a:r>
                <a:r>
                  <a:rPr lang="en-US" altLang="de-D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Ohmic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resistor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 input of a low-noise amplifier (realistic noise figure 2-3 x </a:t>
                </a:r>
                <a:r>
                  <a:rPr lang="en-US" altLang="de-DE" b="1" i="1" dirty="0" err="1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U</a:t>
                </a:r>
                <a:r>
                  <a:rPr lang="en-US" altLang="de-DE" b="1" i="1" baseline="-25000" dirty="0" err="1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eff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)</a:t>
                </a: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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f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is the bandwidth of the signal chain</a:t>
                </a:r>
                <a:endParaRPr lang="en-US" altLang="de-DE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177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3994" y="813041"/>
                <a:ext cx="8940006" cy="995657"/>
              </a:xfrm>
              <a:prstGeom prst="rect">
                <a:avLst/>
              </a:prstGeom>
              <a:blipFill>
                <a:blip r:embed="rId5"/>
                <a:stretch>
                  <a:fillRect l="-545" b="-853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78" name="Text Box 24"/>
          <p:cNvSpPr txBox="1">
            <a:spLocks noChangeArrowheads="1"/>
          </p:cNvSpPr>
          <p:nvPr/>
        </p:nvSpPr>
        <p:spPr bwMode="auto">
          <a:xfrm>
            <a:off x="6748463" y="2481263"/>
            <a:ext cx="18002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7645" name="Text Box 29"/>
          <p:cNvSpPr txBox="1">
            <a:spLocks noChangeArrowheads="1"/>
          </p:cNvSpPr>
          <p:nvPr/>
        </p:nvSpPr>
        <p:spPr bwMode="auto">
          <a:xfrm>
            <a:off x="5845175" y="1658207"/>
            <a:ext cx="3502025" cy="4042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Simulation: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Broadband ‘white’ noise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For Signal-to-Noise = 2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500" dirty="0">
                <a:latin typeface="Calibri" panose="020F0502020204030204" pitchFamily="34" charset="0"/>
                <a:cs typeface="Calibri" panose="020F0502020204030204" pitchFamily="34" charset="0"/>
              </a:rPr>
              <a:t>(Noise: std. deviation, signal: maximum)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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peak just visible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For Signal-to-Noise = 4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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peak well visible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Filtering improves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S/N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here: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=50 taps moving average 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 bandwidth restriction</a:t>
            </a:r>
          </a:p>
          <a:p>
            <a:pPr algn="l">
              <a:lnSpc>
                <a:spcPct val="70000"/>
              </a:lnSpc>
            </a:pPr>
            <a:endParaRPr lang="en-US" altLang="de-DE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uppieren 5"/>
          <p:cNvGrpSpPr>
            <a:grpSpLocks/>
          </p:cNvGrpSpPr>
          <p:nvPr/>
        </p:nvGrpSpPr>
        <p:grpSpPr bwMode="auto">
          <a:xfrm>
            <a:off x="250825" y="4076700"/>
            <a:ext cx="2922588" cy="2376488"/>
            <a:chOff x="8775518" y="4511050"/>
            <a:chExt cx="2922587" cy="2377113"/>
          </a:xfrm>
        </p:grpSpPr>
        <p:pic>
          <p:nvPicPr>
            <p:cNvPr id="7189" name="Picture 2" descr="signal-noise-simulation-Gaus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698" r="50000"/>
            <a:stretch>
              <a:fillRect/>
            </a:stretch>
          </p:blipFill>
          <p:spPr bwMode="auto">
            <a:xfrm>
              <a:off x="8775518" y="4511050"/>
              <a:ext cx="2922587" cy="2132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0" name="Text Box 11"/>
            <p:cNvSpPr txBox="1">
              <a:spLocks noChangeArrowheads="1"/>
            </p:cNvSpPr>
            <p:nvPr/>
          </p:nvSpPr>
          <p:spPr bwMode="auto">
            <a:xfrm>
              <a:off x="9797868" y="6551613"/>
              <a:ext cx="8382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>
                  <a:latin typeface="Arial" charset="0"/>
                </a:rPr>
                <a:t>sample</a:t>
              </a:r>
            </a:p>
          </p:txBody>
        </p:sp>
        <p:sp>
          <p:nvSpPr>
            <p:cNvPr id="7191" name="Text Box 17"/>
            <p:cNvSpPr txBox="1">
              <a:spLocks noChangeArrowheads="1"/>
            </p:cNvSpPr>
            <p:nvPr/>
          </p:nvSpPr>
          <p:spPr bwMode="auto">
            <a:xfrm>
              <a:off x="9537518" y="4551363"/>
              <a:ext cx="1141413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>
                  <a:latin typeface="Arial" charset="0"/>
                </a:rPr>
                <a:t>signal only</a:t>
              </a:r>
            </a:p>
          </p:txBody>
        </p:sp>
        <p:sp>
          <p:nvSpPr>
            <p:cNvPr id="7192" name="Text Box 18"/>
            <p:cNvSpPr txBox="1">
              <a:spLocks noChangeArrowheads="1"/>
            </p:cNvSpPr>
            <p:nvPr/>
          </p:nvSpPr>
          <p:spPr bwMode="auto">
            <a:xfrm>
              <a:off x="9215256" y="4927600"/>
              <a:ext cx="754062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>
                  <a:latin typeface="Arial" charset="0"/>
                </a:rPr>
                <a:t>S/N=4</a:t>
              </a:r>
            </a:p>
          </p:txBody>
        </p:sp>
        <p:sp>
          <p:nvSpPr>
            <p:cNvPr id="7193" name="Line 19"/>
            <p:cNvSpPr>
              <a:spLocks noChangeShapeType="1"/>
            </p:cNvSpPr>
            <p:nvPr/>
          </p:nvSpPr>
          <p:spPr bwMode="auto">
            <a:xfrm>
              <a:off x="9193031" y="4754563"/>
              <a:ext cx="319087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194" name="Line 20"/>
            <p:cNvSpPr>
              <a:spLocks noChangeShapeType="1"/>
            </p:cNvSpPr>
            <p:nvPr/>
          </p:nvSpPr>
          <p:spPr bwMode="auto">
            <a:xfrm>
              <a:off x="9178743" y="4972050"/>
              <a:ext cx="319088" cy="0"/>
            </a:xfrm>
            <a:prstGeom prst="line">
              <a:avLst/>
            </a:prstGeom>
            <a:noFill/>
            <a:ln w="3175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195" name="Line 21"/>
            <p:cNvSpPr>
              <a:spLocks noChangeShapeType="1"/>
            </p:cNvSpPr>
            <p:nvPr/>
          </p:nvSpPr>
          <p:spPr bwMode="auto">
            <a:xfrm>
              <a:off x="10395172" y="4957763"/>
              <a:ext cx="319088" cy="0"/>
            </a:xfrm>
            <a:prstGeom prst="line">
              <a:avLst/>
            </a:prstGeom>
            <a:noFill/>
            <a:ln w="44450">
              <a:solidFill>
                <a:srgbClr val="CC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196" name="Text Box 22"/>
            <p:cNvSpPr txBox="1">
              <a:spLocks noChangeArrowheads="1"/>
            </p:cNvSpPr>
            <p:nvPr/>
          </p:nvSpPr>
          <p:spPr bwMode="auto">
            <a:xfrm>
              <a:off x="10666103" y="4784725"/>
              <a:ext cx="797027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>
                  <a:latin typeface="Arial" charset="0"/>
                </a:rPr>
                <a:t>filtered</a:t>
              </a:r>
            </a:p>
          </p:txBody>
        </p:sp>
      </p:grpSp>
      <p:grpSp>
        <p:nvGrpSpPr>
          <p:cNvPr id="5" name="Gruppieren 4"/>
          <p:cNvGrpSpPr>
            <a:grpSpLocks/>
          </p:cNvGrpSpPr>
          <p:nvPr/>
        </p:nvGrpSpPr>
        <p:grpSpPr bwMode="auto">
          <a:xfrm>
            <a:off x="3059113" y="4149725"/>
            <a:ext cx="2922587" cy="2351088"/>
            <a:chOff x="10951067" y="3728875"/>
            <a:chExt cx="2922588" cy="2351089"/>
          </a:xfrm>
        </p:grpSpPr>
        <p:pic>
          <p:nvPicPr>
            <p:cNvPr id="7183" name="Picture 2" descr="signal-noise-simulation-Gaus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53555"/>
            <a:stretch>
              <a:fillRect/>
            </a:stretch>
          </p:blipFill>
          <p:spPr bwMode="auto">
            <a:xfrm>
              <a:off x="10951067" y="3728875"/>
              <a:ext cx="2922588" cy="209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4" name="Text Box 10"/>
            <p:cNvSpPr txBox="1">
              <a:spLocks noChangeArrowheads="1"/>
            </p:cNvSpPr>
            <p:nvPr/>
          </p:nvSpPr>
          <p:spPr bwMode="auto">
            <a:xfrm>
              <a:off x="11689255" y="3728876"/>
              <a:ext cx="1141413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>
                  <a:latin typeface="Arial" charset="0"/>
                </a:rPr>
                <a:t>signal only</a:t>
              </a:r>
            </a:p>
          </p:txBody>
        </p:sp>
        <p:sp>
          <p:nvSpPr>
            <p:cNvPr id="7185" name="Line 14"/>
            <p:cNvSpPr>
              <a:spLocks noChangeShapeType="1"/>
            </p:cNvSpPr>
            <p:nvPr/>
          </p:nvSpPr>
          <p:spPr bwMode="auto">
            <a:xfrm>
              <a:off x="11344768" y="3932076"/>
              <a:ext cx="319087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186" name="Line 15"/>
            <p:cNvSpPr>
              <a:spLocks noChangeShapeType="1"/>
            </p:cNvSpPr>
            <p:nvPr/>
          </p:nvSpPr>
          <p:spPr bwMode="auto">
            <a:xfrm>
              <a:off x="11344768" y="4135276"/>
              <a:ext cx="319087" cy="0"/>
            </a:xfrm>
            <a:prstGeom prst="line">
              <a:avLst/>
            </a:prstGeom>
            <a:noFill/>
            <a:ln w="3175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187" name="Text Box 16"/>
            <p:cNvSpPr txBox="1">
              <a:spLocks noChangeArrowheads="1"/>
            </p:cNvSpPr>
            <p:nvPr/>
          </p:nvSpPr>
          <p:spPr bwMode="auto">
            <a:xfrm>
              <a:off x="11366993" y="4090826"/>
              <a:ext cx="754062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>
                  <a:latin typeface="Arial" charset="0"/>
                </a:rPr>
                <a:t>S/N=4</a:t>
              </a:r>
            </a:p>
          </p:txBody>
        </p:sp>
        <p:sp>
          <p:nvSpPr>
            <p:cNvPr id="7188" name="Text Box 23"/>
            <p:cNvSpPr txBox="1">
              <a:spLocks noChangeArrowheads="1"/>
            </p:cNvSpPr>
            <p:nvPr/>
          </p:nvSpPr>
          <p:spPr bwMode="auto">
            <a:xfrm>
              <a:off x="11997230" y="5743414"/>
              <a:ext cx="8382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>
                  <a:latin typeface="Arial" charset="0"/>
                </a:rPr>
                <a:t>sample</a:t>
              </a:r>
            </a:p>
          </p:txBody>
        </p:sp>
      </p:grpSp>
      <p:cxnSp>
        <p:nvCxnSpPr>
          <p:cNvPr id="3" name="Gerade Verbindung 2"/>
          <p:cNvCxnSpPr/>
          <p:nvPr/>
        </p:nvCxnSpPr>
        <p:spPr bwMode="auto">
          <a:xfrm>
            <a:off x="3371850" y="3333750"/>
            <a:ext cx="857251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 Verbindung mit Pfeil 7"/>
          <p:cNvCxnSpPr/>
          <p:nvPr/>
        </p:nvCxnSpPr>
        <p:spPr bwMode="auto">
          <a:xfrm>
            <a:off x="3852070" y="3127972"/>
            <a:ext cx="0" cy="22087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stealth" w="med" len="med"/>
            <a:tailEnd type="stealth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feld 13"/>
          <p:cNvSpPr txBox="1"/>
          <p:nvPr/>
        </p:nvSpPr>
        <p:spPr>
          <a:xfrm>
            <a:off x="3332198" y="3027363"/>
            <a:ext cx="534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>
                <a:solidFill>
                  <a:srgbClr val="0000FF"/>
                </a:solidFill>
              </a:rPr>
              <a:t>U</a:t>
            </a:r>
            <a:r>
              <a:rPr lang="en-US" sz="1600" b="1" i="1" baseline="-25000" dirty="0" err="1">
                <a:solidFill>
                  <a:srgbClr val="0000FF"/>
                </a:solidFill>
              </a:rPr>
              <a:t>eff</a:t>
            </a:r>
            <a:endParaRPr lang="en-US" sz="1600" b="1" i="1" baseline="-250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5845175" y="5370853"/>
                <a:ext cx="3214837" cy="916148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𝑓𝑖𝑙𝑡𝑒𝑟𝑒𝑑</m:t>
                          </m:r>
                        </m:sup>
                      </m:sSubSup>
                      <m:r>
                        <a:rPr lang="de-DE" i="1"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de-DE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den>
                          </m:f>
                        </m:e>
                      </m:box>
                      <m:nary>
                        <m:naryPr>
                          <m:chr m:val="∑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/2</m:t>
                          </m:r>
                        </m:sub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/2</m:t>
                          </m:r>
                        </m:sup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5175" y="5370853"/>
                <a:ext cx="3214837" cy="91614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67782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8199" name="Text Box 6"/>
          <p:cNvSpPr txBox="1">
            <a:spLocks noChangeArrowheads="1"/>
          </p:cNvSpPr>
          <p:nvPr/>
        </p:nvSpPr>
        <p:spPr bwMode="auto">
          <a:xfrm>
            <a:off x="185650" y="1907859"/>
            <a:ext cx="8286750" cy="963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Core size: </a:t>
            </a:r>
            <a:r>
              <a:rPr lang="en-US" altLang="de-DE" b="1" i="1" dirty="0" err="1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2400" b="1" i="1" baseline="-25000" dirty="0" err="1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400" b="1" i="1" baseline="-25000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30mm, </a:t>
            </a:r>
            <a:r>
              <a:rPr lang="en-US" altLang="de-DE" b="1" i="1" dirty="0" err="1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2400" b="1" i="1" baseline="-25000" dirty="0" err="1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de-DE" sz="2400" b="1" i="1" baseline="-25000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60 mm, length </a:t>
            </a:r>
            <a:r>
              <a:rPr lang="en-US" altLang="de-DE" b="1" i="1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en-US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40 mm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Permeability of the core: </a:t>
            </a:r>
            <a:r>
              <a:rPr lang="en-US" altLang="de-DE" b="1" i="1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altLang="de-DE" sz="2400" b="1" i="1" baseline="-25000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 </a:t>
            </a:r>
            <a:r>
              <a:rPr lang="en-US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10</a:t>
            </a:r>
            <a:r>
              <a:rPr lang="en-US" altLang="de-DE" sz="2400" baseline="30000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US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(µ</a:t>
            </a:r>
            <a:r>
              <a:rPr lang="en-US" altLang="de-DE" sz="2400" baseline="-25000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 </a:t>
            </a:r>
            <a:r>
              <a:rPr lang="en-US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4</a:t>
            </a:r>
            <a:r>
              <a:rPr lang="el-GR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π·</a:t>
            </a:r>
            <a:r>
              <a:rPr lang="de-DE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de-DE" altLang="de-DE" sz="2400" baseline="30000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-7</a:t>
            </a:r>
            <a:r>
              <a:rPr lang="de-DE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Vs/Am</a:t>
            </a:r>
            <a:r>
              <a:rPr lang="en-US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>
              <a:lnSpc>
                <a:spcPct val="70000"/>
              </a:lnSpc>
            </a:pPr>
            <a:r>
              <a:rPr lang="en-US" altLang="de-DE" b="1" i="1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Passive transformer</a:t>
            </a:r>
            <a:r>
              <a:rPr lang="en-US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</a:t>
            </a:r>
            <a:r>
              <a:rPr lang="en-US" altLang="de-DE" b="1" i="1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 </a:t>
            </a:r>
            <a:r>
              <a:rPr lang="en-US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 k</a:t>
            </a:r>
            <a:r>
              <a:rPr lang="el-GR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DE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termination, </a:t>
            </a:r>
            <a:r>
              <a:rPr lang="en-US" altLang="de-DE" b="1" i="1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2400" b="1" i="1" baseline="-25000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en-US" altLang="de-DE" dirty="0">
                <a:solidFill>
                  <a:srgbClr val="5F5F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10 Ω loss resistivity </a:t>
            </a:r>
          </a:p>
        </p:txBody>
      </p:sp>
      <p:sp>
        <p:nvSpPr>
          <p:cNvPr id="8201" name="Text Box 8"/>
          <p:cNvSpPr txBox="1">
            <a:spLocks noChangeArrowheads="1"/>
          </p:cNvSpPr>
          <p:nvPr/>
        </p:nvSpPr>
        <p:spPr bwMode="auto">
          <a:xfrm>
            <a:off x="140178" y="2979876"/>
            <a:ext cx="8916987" cy="707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The upper cut-off frequency is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high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=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100 kHz, the lower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sz="22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low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=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100 Hz,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is at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=300 K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Use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altLang="de-DE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noise</a:t>
            </a:r>
            <a:r>
              <a:rPr lang="en-US" altLang="de-DE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= (4k</a:t>
            </a:r>
            <a:r>
              <a:rPr lang="en-US" altLang="de-DE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l-GR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·</a:t>
            </a:r>
            <a:r>
              <a:rPr lang="de-DE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l-GR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·</a:t>
            </a:r>
            <a:r>
              <a:rPr lang="de-DE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l-GR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·Δ</a:t>
            </a:r>
            <a:r>
              <a:rPr lang="de-DE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altLang="de-DE" sz="2400" b="1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de-DE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de-DE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de-DE" altLang="de-DE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 </a:t>
            </a:r>
            <a:r>
              <a:rPr lang="de-DE" altLang="de-DE" dirty="0">
                <a:latin typeface="Calibri" panose="020F0502020204030204" pitchFamily="34" charset="0"/>
                <a:cs typeface="Calibri" panose="020F0502020204030204" pitchFamily="34" charset="0"/>
              </a:rPr>
              <a:t>= 1.4·10</a:t>
            </a:r>
            <a:r>
              <a:rPr lang="de-DE" altLang="de-DE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-23</a:t>
            </a:r>
            <a:r>
              <a:rPr lang="de-DE" altLang="de-DE" dirty="0">
                <a:latin typeface="Calibri" panose="020F0502020204030204" pitchFamily="34" charset="0"/>
                <a:cs typeface="Calibri" panose="020F0502020204030204" pitchFamily="34" charset="0"/>
              </a:rPr>
              <a:t> J/K, </a:t>
            </a:r>
            <a:r>
              <a:rPr lang="de-DE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bandwidth</a:t>
            </a:r>
            <a:r>
              <a:rPr lang="de-DE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de-DE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f  = </a:t>
            </a:r>
            <a:r>
              <a:rPr lang="de-DE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de-DE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high</a:t>
            </a:r>
            <a:r>
              <a:rPr lang="de-DE" altLang="de-DE" sz="22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de-DE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de-DE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low</a:t>
            </a:r>
            <a:endParaRPr lang="el-GR" altLang="de-DE" sz="22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7385" name="Text Box 9"/>
          <p:cNvSpPr txBox="1">
            <a:spLocks noChangeArrowheads="1"/>
          </p:cNvSpPr>
          <p:nvPr/>
        </p:nvSpPr>
        <p:spPr bwMode="auto">
          <a:xfrm>
            <a:off x="185650" y="3697652"/>
            <a:ext cx="8993188" cy="674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thermal noise contribution for a resistor at T=300 K!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threshold concerning the beam current for a signal-to-noise ratio of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S/N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= 1!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8"/>
              <p:cNvSpPr txBox="1">
                <a:spLocks noChangeArrowheads="1"/>
              </p:cNvSpPr>
              <p:nvPr/>
            </p:nvSpPr>
            <p:spPr bwMode="auto">
              <a:xfrm>
                <a:off x="183719" y="4488858"/>
                <a:ext cx="8904287" cy="11435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</a:pPr>
                <a:r>
                  <a:rPr lang="en-US" altLang="de-DE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Result: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Thermal noise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𝑈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𝑛𝑜𝑖𝑠𝑒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4</m:t>
                        </m:r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𝑇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𝑅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𝐿</m:t>
                            </m:r>
                          </m:sub>
                        </m:s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l-GR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Δ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</m:rad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=1.3 µ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V</m:t>
                    </m:r>
                  </m:oMath>
                </a14:m>
                <a:endParaRPr lang="en-US" altLang="de-DE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Beam current for </a:t>
                </a:r>
                <a:r>
                  <a:rPr lang="en-US" altLang="de-DE" b="1" i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S/N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=1 : Sensitivity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𝐼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𝑏𝑒𝑎𝑚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𝑆</m:t>
                        </m:r>
                      </m:den>
                    </m:f>
                    <m:sSub>
                      <m:sSub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∙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𝑈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𝑛𝑜𝑖𝑠𝑒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=0.32 µ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A</m:t>
                    </m:r>
                  </m:oMath>
                </a14:m>
                <a:endParaRPr lang="en-US" altLang="de-DE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11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719" y="4488858"/>
                <a:ext cx="8904287" cy="1143518"/>
              </a:xfrm>
              <a:prstGeom prst="rect">
                <a:avLst/>
              </a:prstGeom>
              <a:blipFill>
                <a:blip r:embed="rId3"/>
                <a:stretch>
                  <a:fillRect l="-548" t="-585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86142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#3: Transformers for a pulsed LINAC 2/4 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27013" y="847363"/>
            <a:ext cx="8286750" cy="1046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Assume a beam with 1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macro-pulse length at a LINAC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current should be measured by a current transformer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maximum droop should be 3% within 1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.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5148080" y="6597440"/>
            <a:ext cx="1656230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dirty="0">
                <a:sym typeface="Symbol" panose="05050102010706020507" pitchFamily="18" charset="2"/>
                <a:hlinkClick r:id="rId4" action="ppaction://hlinksldjump"/>
              </a:rPr>
              <a:t></a:t>
            </a:r>
            <a:r>
              <a:rPr lang="en-GB" dirty="0">
                <a:hlinkClick r:id="rId4" action="ppaction://hlinksldjump"/>
              </a:rPr>
              <a:t>Flying wire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3515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1" grpId="0"/>
      <p:bldP spid="357385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‘Active’ Transformer with longer Droop Time</a:t>
            </a: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25413" y="1111670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21" name="TextBox 33"/>
          <p:cNvSpPr txBox="1">
            <a:spLocks noChangeArrowheads="1"/>
          </p:cNvSpPr>
          <p:nvPr/>
        </p:nvSpPr>
        <p:spPr bwMode="auto">
          <a:xfrm>
            <a:off x="266700" y="756070"/>
            <a:ext cx="91440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572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 Transformer or Alternating Current Transformer ACT: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uses a trans-impedance amplifier (I/U converter) to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0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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load impedance i.e. a current sink 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+ compensation feedback 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longer droop time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US" altLang="de-DE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droop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hangingPunct="1">
              <a:spcBef>
                <a:spcPct val="0"/>
              </a:spcBef>
            </a:pPr>
            <a:endParaRPr lang="en-US" altLang="de-DE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hangingPunct="1">
              <a:spcBef>
                <a:spcPct val="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Application: measurement of longer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&gt;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e.g. at pulsed LINACs</a:t>
            </a:r>
          </a:p>
          <a:p>
            <a:pPr algn="l" eaLnBrk="1" hangingPunct="1">
              <a:spcBef>
                <a:spcPct val="0"/>
              </a:spcBef>
            </a:pPr>
            <a:endParaRPr lang="en-US" altLang="de-DE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222" name="Picture 11" descr="Active.png"/>
          <p:cNvPicPr>
            <a:picLocks noChangeAspect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53" r="2370"/>
          <a:stretch>
            <a:fillRect/>
          </a:stretch>
        </p:blipFill>
        <p:spPr bwMode="auto">
          <a:xfrm>
            <a:off x="0" y="2529308"/>
            <a:ext cx="4075113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4206875" y="2595983"/>
            <a:ext cx="4572000" cy="18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The input resistor is for an op-amp: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/A &lt;&lt; R</a:t>
            </a:r>
            <a:r>
              <a:rPr lang="en-US" altLang="de-DE" sz="2200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</a:p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US" altLang="de-DE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droop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 = L/(R</a:t>
            </a:r>
            <a:r>
              <a:rPr lang="en-US" altLang="de-DE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f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/A+R</a:t>
            </a:r>
            <a:r>
              <a:rPr lang="en-US" altLang="de-DE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) ≃ L/R</a:t>
            </a:r>
            <a:r>
              <a:rPr lang="en-US" altLang="de-DE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</a:p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Droop time constant can be up to 1 s!</a:t>
            </a:r>
          </a:p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The feedback resistor is also used for range switching.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903288" y="5277270"/>
            <a:ext cx="72342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An additional active feedback loop is used to compensate the droop.</a:t>
            </a:r>
          </a:p>
        </p:txBody>
      </p:sp>
    </p:spTree>
    <p:extLst>
      <p:ext uri="{BB962C8B-B14F-4D97-AF65-F5344CB8AC3E}">
        <p14:creationId xmlns:p14="http://schemas.microsoft.com/office/powerpoint/2010/main" val="2086043809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Amplifier Principle</a:t>
            </a:r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250825" y="836613"/>
            <a:ext cx="6192838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Operational Amplifier: Chips used as a simple equivalent circuit, </a:t>
            </a:r>
          </a:p>
          <a:p>
            <a:pPr algn="l">
              <a:spcBef>
                <a:spcPct val="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but has complex built-in electronics</a:t>
            </a:r>
          </a:p>
          <a:p>
            <a:pPr algn="l">
              <a:lnSpc>
                <a:spcPct val="120000"/>
              </a:lnSpc>
              <a:spcBef>
                <a:spcPct val="0"/>
              </a:spcBef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Without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feedback: </a:t>
            </a:r>
            <a:r>
              <a:rPr lang="en-US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out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US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ol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 ∙ ( U</a:t>
            </a:r>
            <a:r>
              <a:rPr lang="en-US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 - U</a:t>
            </a:r>
            <a:r>
              <a:rPr lang="en-US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algn="l">
              <a:spcBef>
                <a:spcPct val="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Open loop gain: </a:t>
            </a:r>
            <a:r>
              <a:rPr lang="en-US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ol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10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4 </a:t>
            </a:r>
          </a:p>
          <a:p>
            <a:pPr algn="l">
              <a:spcBef>
                <a:spcPct val="0"/>
              </a:spcBef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With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feedback: compensation of both inputs</a:t>
            </a:r>
          </a:p>
          <a:p>
            <a:pPr algn="l">
              <a:spcBef>
                <a:spcPct val="0"/>
              </a:spcBef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1741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033" y="1268413"/>
            <a:ext cx="1798637" cy="175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1420" name="Text Box 12"/>
          <p:cNvSpPr txBox="1">
            <a:spLocks noChangeArrowheads="1"/>
          </p:cNvSpPr>
          <p:nvPr/>
        </p:nvSpPr>
        <p:spPr bwMode="auto">
          <a:xfrm>
            <a:off x="395287" y="2781300"/>
            <a:ext cx="7375361" cy="832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Examples of applications: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Inverting voltage amplifier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out</a:t>
            </a:r>
            <a:r>
              <a:rPr lang="en-US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= g ∙ </a:t>
            </a:r>
            <a:r>
              <a:rPr lang="en-US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 = -R</a:t>
            </a:r>
            <a:r>
              <a:rPr lang="en-US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/ R</a:t>
            </a:r>
            <a:r>
              <a:rPr lang="en-US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 ∙ </a:t>
            </a:r>
            <a:r>
              <a:rPr lang="en-US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endParaRPr lang="en-US" sz="2400" b="1" i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1421" name="Text Box 13"/>
          <p:cNvSpPr txBox="1">
            <a:spLocks noChangeArrowheads="1"/>
          </p:cNvSpPr>
          <p:nvPr/>
        </p:nvSpPr>
        <p:spPr bwMode="auto">
          <a:xfrm>
            <a:off x="395288" y="3644900"/>
            <a:ext cx="6264275" cy="778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sz="2000" b="1" dirty="0"/>
              <a:t>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Current-to-voltage converter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out</a:t>
            </a:r>
            <a:r>
              <a:rPr lang="en-US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= - R ∙ </a:t>
            </a:r>
            <a:r>
              <a:rPr lang="en-US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endParaRPr lang="en-US" sz="2400" b="1" i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i.e. feedback leads current sink at inverting input </a:t>
            </a:r>
          </a:p>
        </p:txBody>
      </p:sp>
      <p:grpSp>
        <p:nvGrpSpPr>
          <p:cNvPr id="17419" name="Group 35"/>
          <p:cNvGrpSpPr>
            <a:grpSpLocks/>
          </p:cNvGrpSpPr>
          <p:nvPr/>
        </p:nvGrpSpPr>
        <p:grpSpPr bwMode="auto">
          <a:xfrm>
            <a:off x="6659563" y="1123950"/>
            <a:ext cx="2368550" cy="1816100"/>
            <a:chOff x="4258" y="472"/>
            <a:chExt cx="1492" cy="1144"/>
          </a:xfrm>
        </p:grpSpPr>
        <p:sp>
          <p:nvSpPr>
            <p:cNvPr id="17420" name="Line 16"/>
            <p:cNvSpPr>
              <a:spLocks noChangeShapeType="1"/>
            </p:cNvSpPr>
            <p:nvPr/>
          </p:nvSpPr>
          <p:spPr bwMode="auto">
            <a:xfrm>
              <a:off x="4618" y="663"/>
              <a:ext cx="0" cy="799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7421" name="Line 17"/>
            <p:cNvSpPr>
              <a:spLocks noChangeShapeType="1"/>
            </p:cNvSpPr>
            <p:nvPr/>
          </p:nvSpPr>
          <p:spPr bwMode="auto">
            <a:xfrm>
              <a:off x="4618" y="663"/>
              <a:ext cx="710" cy="4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7422" name="Line 18"/>
            <p:cNvSpPr>
              <a:spLocks noChangeShapeType="1"/>
            </p:cNvSpPr>
            <p:nvPr/>
          </p:nvSpPr>
          <p:spPr bwMode="auto">
            <a:xfrm flipV="1">
              <a:off x="4618" y="1063"/>
              <a:ext cx="710" cy="399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7423" name="Line 19"/>
            <p:cNvSpPr>
              <a:spLocks noChangeShapeType="1"/>
            </p:cNvSpPr>
            <p:nvPr/>
          </p:nvSpPr>
          <p:spPr bwMode="auto">
            <a:xfrm>
              <a:off x="4689" y="863"/>
              <a:ext cx="71" cy="0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17424" name="Group 23"/>
            <p:cNvGrpSpPr>
              <a:grpSpLocks/>
            </p:cNvGrpSpPr>
            <p:nvPr/>
          </p:nvGrpSpPr>
          <p:grpSpPr bwMode="auto">
            <a:xfrm>
              <a:off x="4689" y="1223"/>
              <a:ext cx="71" cy="80"/>
              <a:chOff x="4967" y="2523"/>
              <a:chExt cx="91" cy="91"/>
            </a:xfrm>
          </p:grpSpPr>
          <p:sp>
            <p:nvSpPr>
              <p:cNvPr id="17434" name="Line 21"/>
              <p:cNvSpPr>
                <a:spLocks noChangeShapeType="1"/>
              </p:cNvSpPr>
              <p:nvPr/>
            </p:nvSpPr>
            <p:spPr bwMode="auto">
              <a:xfrm flipV="1">
                <a:off x="5012" y="2523"/>
                <a:ext cx="0" cy="91"/>
              </a:xfrm>
              <a:prstGeom prst="line">
                <a:avLst/>
              </a:prstGeom>
              <a:noFill/>
              <a:ln w="412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7435" name="Line 22"/>
              <p:cNvSpPr>
                <a:spLocks noChangeShapeType="1"/>
              </p:cNvSpPr>
              <p:nvPr/>
            </p:nvSpPr>
            <p:spPr bwMode="auto">
              <a:xfrm>
                <a:off x="4967" y="2569"/>
                <a:ext cx="91" cy="0"/>
              </a:xfrm>
              <a:prstGeom prst="line">
                <a:avLst/>
              </a:prstGeom>
              <a:noFill/>
              <a:ln w="412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7425" name="Line 25"/>
            <p:cNvSpPr>
              <a:spLocks noChangeShapeType="1"/>
            </p:cNvSpPr>
            <p:nvPr/>
          </p:nvSpPr>
          <p:spPr bwMode="auto">
            <a:xfrm flipH="1">
              <a:off x="4369" y="822"/>
              <a:ext cx="249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7426" name="Line 26"/>
            <p:cNvSpPr>
              <a:spLocks noChangeShapeType="1"/>
            </p:cNvSpPr>
            <p:nvPr/>
          </p:nvSpPr>
          <p:spPr bwMode="auto">
            <a:xfrm flipH="1">
              <a:off x="4369" y="1303"/>
              <a:ext cx="249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7427" name="Oval 27"/>
            <p:cNvSpPr>
              <a:spLocks noChangeArrowheads="1"/>
            </p:cNvSpPr>
            <p:nvPr/>
          </p:nvSpPr>
          <p:spPr bwMode="auto">
            <a:xfrm>
              <a:off x="4298" y="783"/>
              <a:ext cx="71" cy="80"/>
            </a:xfrm>
            <a:prstGeom prst="ellips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  <p:sp>
          <p:nvSpPr>
            <p:cNvPr id="17428" name="Oval 28"/>
            <p:cNvSpPr>
              <a:spLocks noChangeArrowheads="1"/>
            </p:cNvSpPr>
            <p:nvPr/>
          </p:nvSpPr>
          <p:spPr bwMode="auto">
            <a:xfrm>
              <a:off x="5542" y="1023"/>
              <a:ext cx="71" cy="80"/>
            </a:xfrm>
            <a:prstGeom prst="ellips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  <p:sp>
          <p:nvSpPr>
            <p:cNvPr id="17429" name="Oval 29"/>
            <p:cNvSpPr>
              <a:spLocks noChangeArrowheads="1"/>
            </p:cNvSpPr>
            <p:nvPr/>
          </p:nvSpPr>
          <p:spPr bwMode="auto">
            <a:xfrm>
              <a:off x="4298" y="1262"/>
              <a:ext cx="71" cy="80"/>
            </a:xfrm>
            <a:prstGeom prst="ellips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  <p:sp>
          <p:nvSpPr>
            <p:cNvPr id="17430" name="Line 30"/>
            <p:cNvSpPr>
              <a:spLocks noChangeShapeType="1"/>
            </p:cNvSpPr>
            <p:nvPr/>
          </p:nvSpPr>
          <p:spPr bwMode="auto">
            <a:xfrm flipH="1">
              <a:off x="5307" y="1063"/>
              <a:ext cx="248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7431" name="Text Box 31"/>
            <p:cNvSpPr txBox="1">
              <a:spLocks noChangeArrowheads="1"/>
            </p:cNvSpPr>
            <p:nvPr/>
          </p:nvSpPr>
          <p:spPr bwMode="auto">
            <a:xfrm>
              <a:off x="4304" y="1289"/>
              <a:ext cx="39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8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U</a:t>
              </a:r>
              <a:r>
                <a:rPr lang="en-US" sz="3200" b="1" i="1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+</a:t>
              </a:r>
            </a:p>
          </p:txBody>
        </p:sp>
        <p:sp>
          <p:nvSpPr>
            <p:cNvPr id="17432" name="Text Box 32"/>
            <p:cNvSpPr txBox="1">
              <a:spLocks noChangeArrowheads="1"/>
            </p:cNvSpPr>
            <p:nvPr/>
          </p:nvSpPr>
          <p:spPr bwMode="auto">
            <a:xfrm>
              <a:off x="5239" y="663"/>
              <a:ext cx="51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800" b="1" i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U</a:t>
              </a:r>
              <a:r>
                <a:rPr lang="en-US" sz="3200" b="1" i="1" baseline="-25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out</a:t>
              </a:r>
              <a:endParaRPr lang="en-US" sz="3200" b="1" i="1" baseline="-25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433" name="Text Box 33"/>
            <p:cNvSpPr txBox="1">
              <a:spLocks noChangeArrowheads="1"/>
            </p:cNvSpPr>
            <p:nvPr/>
          </p:nvSpPr>
          <p:spPr bwMode="auto">
            <a:xfrm>
              <a:off x="4258" y="472"/>
              <a:ext cx="39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8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U</a:t>
              </a:r>
              <a:r>
                <a:rPr lang="en-US" sz="3200" b="1" i="1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-</a:t>
              </a:r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611188" y="4395788"/>
            <a:ext cx="3456742" cy="2017712"/>
            <a:chOff x="611188" y="4395788"/>
            <a:chExt cx="3456742" cy="2017712"/>
          </a:xfrm>
        </p:grpSpPr>
        <p:pic>
          <p:nvPicPr>
            <p:cNvPr id="401418" name="Picture 10" descr="1000px-Inverting_Amplifier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188" y="4395788"/>
              <a:ext cx="3024187" cy="2017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feld 30"/>
            <p:cNvSpPr txBox="1"/>
            <p:nvPr/>
          </p:nvSpPr>
          <p:spPr>
            <a:xfrm>
              <a:off x="3356390" y="5728378"/>
              <a:ext cx="71154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U</a:t>
              </a:r>
              <a:r>
                <a:rPr lang="en-US" b="1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out</a:t>
              </a:r>
              <a:endParaRPr lang="en-US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839997" y="5612266"/>
              <a:ext cx="563563" cy="3802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U</a:t>
              </a:r>
              <a:r>
                <a:rPr lang="en-US" b="1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endParaRPr lang="en-US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4572000" y="4365625"/>
            <a:ext cx="3554419" cy="2065338"/>
            <a:chOff x="4572000" y="4365625"/>
            <a:chExt cx="3554419" cy="2065338"/>
          </a:xfrm>
        </p:grpSpPr>
        <p:pic>
          <p:nvPicPr>
            <p:cNvPr id="401432" name="Picture 24" descr="1000px-Current_Voltage_Converter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4365625"/>
              <a:ext cx="3095625" cy="2065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feld 29"/>
            <p:cNvSpPr txBox="1"/>
            <p:nvPr/>
          </p:nvSpPr>
          <p:spPr>
            <a:xfrm>
              <a:off x="7414879" y="5728378"/>
              <a:ext cx="71154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U</a:t>
              </a:r>
              <a:r>
                <a:rPr lang="en-US" b="1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out</a:t>
              </a:r>
              <a:endParaRPr lang="en-US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5008676" y="4959412"/>
              <a:ext cx="56356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b="1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endParaRPr lang="en-US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6893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42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Excurse: Trans-impedance Amplifier = I/U Converter</a:t>
            </a: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125413" y="1239292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225956" y="758596"/>
            <a:ext cx="8785222" cy="766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None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Current-to-voltage converter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= - R ∙ </a:t>
            </a:r>
            <a:r>
              <a:rPr lang="en-US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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- </a:t>
            </a:r>
            <a:r>
              <a:rPr lang="en-US" sz="2400" b="1" i="1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Z</a:t>
            </a:r>
            <a:r>
              <a:rPr lang="en-US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∙ </a:t>
            </a:r>
            <a:r>
              <a:rPr lang="en-US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         </a:t>
            </a:r>
            <a:r>
              <a:rPr lang="en-US" sz="17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sz="17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is called trans-impedance</a:t>
            </a: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6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i.e. feedback leads current sink at inverting input </a:t>
            </a:r>
          </a:p>
        </p:txBody>
      </p:sp>
      <p:pic>
        <p:nvPicPr>
          <p:cNvPr id="18439" name="Picture 2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5" r="2217"/>
          <a:stretch>
            <a:fillRect/>
          </a:stretch>
        </p:blipFill>
        <p:spPr bwMode="auto">
          <a:xfrm>
            <a:off x="0" y="4081156"/>
            <a:ext cx="5868180" cy="2436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479" name="Text Box 115"/>
              <p:cNvSpPr txBox="1">
                <a:spLocks noChangeArrowheads="1"/>
              </p:cNvSpPr>
              <p:nvPr/>
            </p:nvSpPr>
            <p:spPr bwMode="auto">
              <a:xfrm>
                <a:off x="6227763" y="2964905"/>
                <a:ext cx="2520950" cy="15103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Counteraction between</a:t>
                </a:r>
              </a:p>
              <a:p>
                <a:pPr algn="l">
                  <a:lnSpc>
                    <a:spcPct val="50000"/>
                  </a:lnSpc>
                  <a:buFont typeface="Wingdings" pitchFamily="2" charset="2"/>
                  <a:buChar char="Ø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Current resolution</a:t>
                </a:r>
              </a:p>
              <a:p>
                <a:pPr algn="l">
                  <a:lnSpc>
                    <a:spcPct val="50000"/>
                  </a:lnSpc>
                  <a:buFont typeface="Wingdings" pitchFamily="2" charset="2"/>
                  <a:buChar char="Ø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Time resolution</a:t>
                </a:r>
              </a:p>
              <a:p>
                <a:pPr algn="l">
                  <a:lnSpc>
                    <a:spcPct val="50000"/>
                  </a:lnSpc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de-DE" sz="2200" b="0" i="1" smtClean="0">
                            <a:latin typeface="Cambria Math"/>
                            <a:sym typeface="Symbol"/>
                          </a:rPr>
                          <m:t>      </m:t>
                        </m:r>
                        <m:r>
                          <a:rPr lang="de-DE" sz="2200" b="0" i="1" smtClean="0">
                            <a:latin typeface="Cambria Math"/>
                            <a:sym typeface="Symbol"/>
                          </a:rPr>
                          <m:t>𝑡</m:t>
                        </m:r>
                      </m:e>
                      <m:sub>
                        <m:r>
                          <a:rPr lang="de-DE" sz="2200" b="0" i="1" smtClean="0">
                            <a:latin typeface="Cambria Math"/>
                            <a:sym typeface="Symbol"/>
                          </a:rPr>
                          <m:t>𝑟𝑖𝑠𝑒</m:t>
                        </m:r>
                        <m:r>
                          <a:rPr lang="de-DE" sz="2200" b="0" i="1" smtClean="0">
                            <a:latin typeface="Cambria Math"/>
                            <a:sym typeface="Symbol"/>
                          </a:rPr>
                          <m:t> </m:t>
                        </m:r>
                      </m:sub>
                    </m:sSub>
                    <m:r>
                      <a:rPr lang="de-DE" sz="2200" b="0" i="1" smtClean="0">
                        <a:latin typeface="Cambria Math"/>
                        <a:ea typeface="Cambria Math"/>
                        <a:sym typeface="Symbol"/>
                      </a:rPr>
                      <m:t>≈</m:t>
                    </m:r>
                    <m:r>
                      <a:rPr lang="de-DE" sz="2200" b="0" i="1" smtClean="0">
                        <a:latin typeface="Cambria Math"/>
                        <a:sym typeface="Symbol"/>
                      </a:rPr>
                      <m:t> </m:t>
                    </m:r>
                    <m:f>
                      <m:fPr>
                        <m:ctrlPr>
                          <a:rPr lang="de-DE" sz="2200" b="0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de-DE" sz="2200" b="0" i="1" smtClean="0">
                            <a:latin typeface="Cambria Math"/>
                            <a:sym typeface="Symbol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de-DE" sz="2200" b="0" i="1" smtClean="0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de-DE" sz="2200" b="0" i="1" smtClean="0">
                                <a:latin typeface="Cambria Math" panose="02040503050406030204" pitchFamily="18" charset="0"/>
                                <a:sym typeface="Symbol"/>
                              </a:rPr>
                              <m:t>3</m:t>
                            </m:r>
                            <m:r>
                              <a:rPr lang="de-DE" sz="2200" b="0" i="1" smtClean="0">
                                <a:latin typeface="Cambria Math"/>
                                <a:ea typeface="Cambria Math"/>
                                <a:sym typeface="Symbol"/>
                              </a:rPr>
                              <m:t>∙</m:t>
                            </m:r>
                            <m:r>
                              <a:rPr lang="de-DE" sz="2200" b="0" i="1" smtClean="0">
                                <a:latin typeface="Cambria Math"/>
                                <a:sym typeface="Symbol"/>
                              </a:rPr>
                              <m:t>𝑓</m:t>
                            </m:r>
                          </m:e>
                          <m:sub>
                            <m:r>
                              <a:rPr lang="de-DE" sz="2200" b="0" i="1" smtClean="0">
                                <a:latin typeface="Cambria Math"/>
                                <a:sym typeface="Symbol"/>
                              </a:rPr>
                              <m:t>𝑐𝑢𝑡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200" dirty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</a:t>
                </a:r>
                <a:endParaRPr lang="en-US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479" name="Text Box 1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27763" y="2964905"/>
                <a:ext cx="2520950" cy="1510350"/>
              </a:xfrm>
              <a:prstGeom prst="rect">
                <a:avLst/>
              </a:prstGeom>
              <a:blipFill>
                <a:blip r:embed="rId4"/>
                <a:stretch>
                  <a:fillRect l="-2179" t="-201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uppieren 10"/>
          <p:cNvGrpSpPr/>
          <p:nvPr/>
        </p:nvGrpSpPr>
        <p:grpSpPr>
          <a:xfrm>
            <a:off x="6175622" y="1190889"/>
            <a:ext cx="2968378" cy="1712805"/>
            <a:chOff x="4572000" y="4365625"/>
            <a:chExt cx="3554419" cy="2065338"/>
          </a:xfrm>
        </p:grpSpPr>
        <p:pic>
          <p:nvPicPr>
            <p:cNvPr id="12" name="Picture 24" descr="1000px-Current_Voltage_Converter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4365625"/>
              <a:ext cx="3095625" cy="2065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feld 12"/>
            <p:cNvSpPr txBox="1"/>
            <p:nvPr/>
          </p:nvSpPr>
          <p:spPr>
            <a:xfrm>
              <a:off x="7414879" y="5728378"/>
              <a:ext cx="71154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U</a:t>
              </a:r>
              <a:r>
                <a:rPr lang="en-US" b="1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out</a:t>
              </a:r>
              <a:endParaRPr lang="en-US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5008676" y="4959412"/>
              <a:ext cx="56356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b="1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endParaRPr lang="en-US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5" name="Group 113"/>
          <p:cNvGraphicFramePr>
            <a:graphicFrameLocks noGrp="1"/>
          </p:cNvGraphicFramePr>
          <p:nvPr/>
        </p:nvGraphicFramePr>
        <p:xfrm>
          <a:off x="157294" y="1614056"/>
          <a:ext cx="5942882" cy="2575331"/>
        </p:xfrm>
        <a:graphic>
          <a:graphicData uri="http://schemas.openxmlformats.org/drawingml/2006/table">
            <a:tbl>
              <a:tblPr/>
              <a:tblGrid>
                <a:gridCol w="22978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18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69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92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70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</a:t>
                      </a:r>
                      <a:r>
                        <a:rPr kumimoji="0" lang="en-US" sz="18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[V/A]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kumimoji="0" 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kumimoji="0" 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kumimoji="0" 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3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Full scale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itchFamily="18" charset="2"/>
                        </a:rPr>
                        <a:t>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itchFamily="18" charset="2"/>
                        </a:rPr>
                        <a:t>A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10nA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100pA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39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Bandwidth  </a:t>
                      </a:r>
                      <a:r>
                        <a:rPr kumimoji="0" lang="en-US" sz="18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kumimoji="0" lang="en-US" sz="18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cut</a:t>
                      </a: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[kHz]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500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400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49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Risetime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n-US" sz="18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/>
                        </a:rPr>
                        <a:t>t</a:t>
                      </a:r>
                      <a:r>
                        <a:rPr kumimoji="0" lang="en-US" sz="18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rise</a:t>
                      </a:r>
                      <a:r>
                        <a:rPr kumimoji="0" lang="en-US" sz="1800" b="1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 to 90%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itchFamily="18" charset="2"/>
                        </a:rPr>
                        <a:t>s</a:t>
                      </a:r>
                      <a:endParaRPr kumimoji="0" lang="en-US" sz="20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itchFamily="18" charset="2"/>
                        </a:rPr>
                        <a:t>s</a:t>
                      </a:r>
                      <a:endParaRPr kumimoji="0" lang="en-US" sz="20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itchFamily="18" charset="2"/>
                        </a:rPr>
                        <a:t>s</a:t>
                      </a:r>
                      <a:endParaRPr kumimoji="0" lang="en-US" sz="20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itchFamily="18" charset="2"/>
                        </a:rPr>
                        <a:t>s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81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Equivalent input noise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Noise/full-scale (rel.)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Rel.to thermal noise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10nA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/>
                        </a:rPr>
                        <a:t>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450pA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2∙10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/>
                        </a:rPr>
                        <a:t>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3.7pA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3∙10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/>
                        </a:rPr>
                        <a:t>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1.6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0.8pA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/>
                        </a:rPr>
                        <a:t>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 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5292100" y="6453420"/>
            <a:ext cx="2160300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dirty="0">
                <a:sym typeface="Symbol" panose="05050102010706020507" pitchFamily="18" charset="2"/>
                <a:hlinkClick r:id="rId6" action="ppaction://hlinksldjump"/>
              </a:rPr>
              <a:t> Flying wire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8107656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125413" y="117154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227013" y="764630"/>
            <a:ext cx="8721725" cy="2036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for the previous example: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Assume a beam with 1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macro-pulse length at a LINAC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current should be measured by  current transformer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Core size: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24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30mm,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24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60 mm, length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40 mm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Permeability of the core: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alt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10</a:t>
            </a:r>
            <a:r>
              <a:rPr lang="en-US" altLang="de-DE" sz="24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(µ</a:t>
            </a:r>
            <a:r>
              <a:rPr lang="en-US" altLang="de-DE" sz="2400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4</a:t>
            </a:r>
            <a:r>
              <a:rPr lang="el-GR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π·</a:t>
            </a:r>
            <a:r>
              <a:rPr lang="de-DE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de-DE" altLang="de-DE" sz="24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-7</a:t>
            </a:r>
            <a:r>
              <a:rPr lang="de-DE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Vs/Am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maximum droop should be 3% within 1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upper cut-off frequency is 100 kHz, the resistor is at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300 K</a:t>
            </a:r>
          </a:p>
        </p:txBody>
      </p:sp>
      <p:sp>
        <p:nvSpPr>
          <p:cNvPr id="12294" name="Text Box 10"/>
          <p:cNvSpPr txBox="1">
            <a:spLocks noChangeArrowheads="1"/>
          </p:cNvSpPr>
          <p:nvPr/>
        </p:nvSpPr>
        <p:spPr bwMode="auto">
          <a:xfrm>
            <a:off x="227013" y="2953605"/>
            <a:ext cx="8286750" cy="29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 transformer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open-loop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ampl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10</a:t>
            </a:r>
            <a:r>
              <a:rPr lang="en-US" altLang="de-DE" sz="24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24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 M</a:t>
            </a:r>
            <a:r>
              <a:rPr lang="el-GR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DE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feedback</a:t>
            </a:r>
            <a:r>
              <a:rPr lang="de-DE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de-DE" alt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de-DE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10 </a:t>
            </a:r>
            <a:r>
              <a:rPr lang="el-GR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DE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l-GR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3899" name="Text Box 11"/>
          <p:cNvSpPr txBox="1">
            <a:spLocks noChangeArrowheads="1"/>
          </p:cNvSpPr>
          <p:nvPr/>
        </p:nvSpPr>
        <p:spPr bwMode="auto">
          <a:xfrm>
            <a:off x="241525" y="3166932"/>
            <a:ext cx="8993187" cy="1095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inductance for the given droop time!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number of winding and the sensitivity!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threshold concerning the beam current for a signal-to-noise ratio of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S/N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= 1!</a:t>
            </a:r>
          </a:p>
        </p:txBody>
      </p:sp>
      <p:sp>
        <p:nvSpPr>
          <p:cNvPr id="12296" name="Line 12"/>
          <p:cNvSpPr>
            <a:spLocks noChangeShapeType="1"/>
          </p:cNvSpPr>
          <p:nvPr/>
        </p:nvSpPr>
        <p:spPr bwMode="auto">
          <a:xfrm>
            <a:off x="106362" y="2864026"/>
            <a:ext cx="8359775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8"/>
              <p:cNvSpPr txBox="1">
                <a:spLocks noChangeArrowheads="1"/>
              </p:cNvSpPr>
              <p:nvPr/>
            </p:nvSpPr>
            <p:spPr bwMode="auto">
              <a:xfrm>
                <a:off x="-1" y="4221110"/>
                <a:ext cx="9352416" cy="23157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</a:pPr>
                <a:r>
                  <a:rPr lang="en-US" altLang="de-DE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Result: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Inductance via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𝑑𝑟𝑜𝑜𝑝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𝐿</m:t>
                        </m:r>
                      </m:num>
                      <m:den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𝐿</m:t>
                            </m:r>
                          </m:sub>
                        </m:sSub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due</m:t>
                    </m:r>
                    <m: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to</m:t>
                    </m:r>
                    <m: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𝐴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≪</m:t>
                    </m:r>
                    <m:sSub>
                      <m:sSub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𝑅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𝐿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⟹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𝐿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=0.32 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𝐻𝑦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 &amp; 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𝑁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  <a:sym typeface="Symbol"/>
                              </a:rPr>
                            </m:ctrlPr>
                          </m:fPr>
                          <m:num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  <a:sym typeface="Symbol"/>
                              </a:rPr>
                              <m:t>2</m:t>
                            </m:r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  <a:sym typeface="Symbol"/>
                              </a:rPr>
                              <m:t>𝜋</m:t>
                            </m:r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  <a:sym typeface="Symbol"/>
                              </a:rPr>
                              <m:t>𝐿</m:t>
                            </m:r>
                          </m:num>
                          <m:den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  <a:sym typeface="Symbol"/>
                              </a:rPr>
                              <m:t>𝜇</m:t>
                            </m:r>
                            <m:sSub>
                              <m:sSubPr>
                                <m:ctrlP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</m:ctrlPr>
                              </m:sSubPr>
                              <m:e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  <a:sym typeface="Symbol"/>
                              </a:rPr>
                              <m:t>𝑙</m:t>
                            </m:r>
                            <m:func>
                              <m:funcPr>
                                <m:ctrlP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  <m:t>ln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  <m:t>𝑜</m:t>
                                    </m:r>
                                  </m:sub>
                                </m:sSub>
                              </m:e>
                            </m:func>
                          </m:den>
                        </m:f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 24</a:t>
                </a: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Sensitivity </a:t>
                </a:r>
                <a14:m>
                  <m:oMath xmlns:m="http://schemas.openxmlformats.org/officeDocument/2006/math"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𝑆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𝑁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≈4.2 ∙</m:t>
                    </m:r>
                    <m:sSup>
                      <m:sSup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10</m:t>
                        </m:r>
                      </m:e>
                      <m:sup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4</m:t>
                        </m:r>
                      </m:sup>
                    </m:sSup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V/A </a:t>
                </a:r>
                <a:endParaRPr lang="de-DE" altLang="de-DE" i="1" dirty="0">
                  <a:solidFill>
                    <a:srgbClr val="C00000"/>
                  </a:solidFill>
                  <a:latin typeface="Calibri" panose="020F0502020204030204" pitchFamily="34" charset="0"/>
                  <a:ea typeface="Cambria Math"/>
                  <a:cs typeface="Calibri" panose="020F0502020204030204" pitchFamily="34" charset="0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de-DE" altLang="de-DE" dirty="0">
                    <a:solidFill>
                      <a:srgbClr val="C00000"/>
                    </a:solidFill>
                    <a:latin typeface="Calibri" panose="020F0502020204030204" pitchFamily="34" charset="0"/>
                    <a:ea typeface="Cambria Math"/>
                    <a:cs typeface="Calibri" panose="020F0502020204030204" pitchFamily="34" charset="0"/>
                  </a:rPr>
                  <a:t>            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ea typeface="Cambria Math"/>
                    <a:cs typeface="Calibri" panose="020F0502020204030204" pitchFamily="34" charset="0"/>
                  </a:rPr>
                  <a:t>Noise</a:t>
                </a:r>
                <a:r>
                  <a:rPr lang="de-DE" altLang="de-DE" dirty="0">
                    <a:solidFill>
                      <a:srgbClr val="C00000"/>
                    </a:solidFill>
                    <a:latin typeface="Calibri" panose="020F0502020204030204" pitchFamily="34" charset="0"/>
                    <a:ea typeface="Cambria Math"/>
                    <a:cs typeface="Calibri" panose="020F0502020204030204" pitchFamily="34" charset="0"/>
                  </a:rPr>
                  <a:t>:</a:t>
                </a:r>
                <a14:m>
                  <m:oMath xmlns:m="http://schemas.openxmlformats.org/officeDocument/2006/math">
                    <m: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𝑈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𝑛𝑜𝑖𝑠𝑒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</m:sub>
                    </m:sSub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4</m:t>
                        </m:r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𝑇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de-DE" altLang="de-DE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sub>
                        </m:s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/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𝐴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𝐿</m:t>
                            </m:r>
                          </m:sub>
                        </m:s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l-GR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Δ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</m:rad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0.14</m:t>
                    </m:r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 µ</m:t>
                    </m:r>
                    <m:r>
                      <m:rPr>
                        <m:sty m:val="p"/>
                      </m:rPr>
                      <a:rPr lang="de-DE" altLang="de-DE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V</m:t>
                    </m:r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𝐼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𝑛𝑜𝑖𝑠𝑒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𝐴</m:t>
                        </m:r>
                      </m:num>
                      <m:den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𝑓</m:t>
                            </m:r>
                          </m:sub>
                        </m:sSub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∙</m:t>
                    </m:r>
                    <m:sSub>
                      <m:sSub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𝑈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𝑛𝑜𝑖𝑠𝑒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=0.14 µ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A</m:t>
                    </m:r>
                  </m:oMath>
                </a14:m>
                <a:endParaRPr lang="en-US" altLang="de-DE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Minimum beam current: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𝐼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𝑏𝑒𝑎𝑚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𝑛𝑜𝑖𝑠𝑒</m:t>
                            </m:r>
                          </m:sub>
                        </m:sSub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𝑁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=6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nA</m:t>
                    </m:r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 unrealistically low due further noise</a:t>
                </a:r>
                <a:endParaRPr lang="en-US" altLang="de-DE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9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4221110"/>
                <a:ext cx="9352416" cy="2315762"/>
              </a:xfrm>
              <a:prstGeom prst="rect">
                <a:avLst/>
              </a:prstGeom>
              <a:blipFill>
                <a:blip r:embed="rId3"/>
                <a:stretch>
                  <a:fillRect l="-522" t="-131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86142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#3: Transformers for a pulsed LINAC 3/4 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292100" y="6453420"/>
            <a:ext cx="2160300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dirty="0">
                <a:sym typeface="Symbol" panose="05050102010706020507" pitchFamily="18" charset="2"/>
                <a:hlinkClick r:id="rId4" action="ppaction://hlinksldjump"/>
              </a:rPr>
              <a:t> Flying wire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0590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9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2000" y="216000"/>
            <a:ext cx="83017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#12: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Beam diagnostics design for a proton facility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51256" y="836640"/>
            <a:ext cx="9255022" cy="4853761"/>
            <a:chOff x="14616" y="738692"/>
            <a:chExt cx="9255022" cy="4853761"/>
          </a:xfrm>
        </p:grpSpPr>
        <p:sp>
          <p:nvSpPr>
            <p:cNvPr id="36900" name="Textfeld 140"/>
            <p:cNvSpPr txBox="1">
              <a:spLocks noChangeArrowheads="1"/>
            </p:cNvSpPr>
            <p:nvPr/>
          </p:nvSpPr>
          <p:spPr bwMode="auto">
            <a:xfrm>
              <a:off x="2175025" y="2259446"/>
              <a:ext cx="194436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experiment:</a:t>
              </a:r>
            </a:p>
            <a:p>
              <a:pPr algn="l">
                <a:spcBef>
                  <a:spcPct val="0"/>
                </a:spcBef>
              </a:pP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fast extraction</a:t>
              </a:r>
            </a:p>
            <a:p>
              <a:pPr algn="l">
                <a:spcBef>
                  <a:spcPct val="0"/>
                </a:spcBef>
              </a:pP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 bunches within 0.7 </a:t>
              </a: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s</a:t>
              </a:r>
              <a:endPara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868" name="Abgerundetes Rechteck 217096"/>
            <p:cNvSpPr>
              <a:spLocks noChangeArrowheads="1"/>
            </p:cNvSpPr>
            <p:nvPr/>
          </p:nvSpPr>
          <p:spPr bwMode="auto">
            <a:xfrm>
              <a:off x="5847717" y="2547486"/>
              <a:ext cx="3096584" cy="2535610"/>
            </a:xfrm>
            <a:prstGeom prst="roundRect">
              <a:avLst>
                <a:gd name="adj" fmla="val 50000"/>
              </a:avLst>
            </a:prstGeom>
            <a:noFill/>
            <a:ln w="63500" algn="ctr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69" name="Rechteck 1"/>
            <p:cNvSpPr>
              <a:spLocks noChangeArrowheads="1"/>
            </p:cNvSpPr>
            <p:nvPr/>
          </p:nvSpPr>
          <p:spPr bwMode="auto">
            <a:xfrm>
              <a:off x="1238927" y="1457269"/>
              <a:ext cx="1584255" cy="543872"/>
            </a:xfrm>
            <a:prstGeom prst="rect">
              <a:avLst/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70" name="Textfeld 2"/>
            <p:cNvSpPr txBox="1">
              <a:spLocks noChangeArrowheads="1"/>
            </p:cNvSpPr>
            <p:nvPr/>
          </p:nvSpPr>
          <p:spPr bwMode="auto">
            <a:xfrm>
              <a:off x="1238927" y="1540065"/>
              <a:ext cx="1584255" cy="369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RFQ-LINAC</a:t>
              </a:r>
            </a:p>
          </p:txBody>
        </p:sp>
        <p:sp>
          <p:nvSpPr>
            <p:cNvPr id="36871" name="Rechteck 7"/>
            <p:cNvSpPr>
              <a:spLocks noChangeArrowheads="1"/>
            </p:cNvSpPr>
            <p:nvPr/>
          </p:nvSpPr>
          <p:spPr bwMode="auto">
            <a:xfrm>
              <a:off x="4119390" y="1468063"/>
              <a:ext cx="1584255" cy="543872"/>
            </a:xfrm>
            <a:prstGeom prst="rect">
              <a:avLst/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72" name="Textfeld 8"/>
            <p:cNvSpPr txBox="1">
              <a:spLocks noChangeArrowheads="1"/>
            </p:cNvSpPr>
            <p:nvPr/>
          </p:nvSpPr>
          <p:spPr bwMode="auto">
            <a:xfrm>
              <a:off x="4119390" y="1571247"/>
              <a:ext cx="1584255" cy="369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DTL-LINAC</a:t>
              </a:r>
            </a:p>
          </p:txBody>
        </p:sp>
        <p:cxnSp>
          <p:nvCxnSpPr>
            <p:cNvPr id="36873" name="Gerade Verbindung 15"/>
            <p:cNvCxnSpPr>
              <a:cxnSpLocks noChangeShapeType="1"/>
            </p:cNvCxnSpPr>
            <p:nvPr/>
          </p:nvCxnSpPr>
          <p:spPr bwMode="auto">
            <a:xfrm>
              <a:off x="518811" y="1756072"/>
              <a:ext cx="720116" cy="4490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74" name="Gerade Verbindung 16"/>
            <p:cNvCxnSpPr>
              <a:cxnSpLocks noChangeShapeType="1"/>
            </p:cNvCxnSpPr>
            <p:nvPr/>
          </p:nvCxnSpPr>
          <p:spPr bwMode="auto">
            <a:xfrm flipH="1" flipV="1">
              <a:off x="302776" y="1540065"/>
              <a:ext cx="216035" cy="220496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75" name="Gerade Verbindung 17"/>
            <p:cNvCxnSpPr>
              <a:cxnSpLocks noChangeShapeType="1"/>
            </p:cNvCxnSpPr>
            <p:nvPr/>
          </p:nvCxnSpPr>
          <p:spPr bwMode="auto">
            <a:xfrm flipV="1">
              <a:off x="302776" y="1252057"/>
              <a:ext cx="0" cy="288008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76" name="Abgerundetes Rechteck 19"/>
            <p:cNvSpPr>
              <a:spLocks noChangeArrowheads="1"/>
            </p:cNvSpPr>
            <p:nvPr/>
          </p:nvSpPr>
          <p:spPr bwMode="auto">
            <a:xfrm>
              <a:off x="158643" y="1108053"/>
              <a:ext cx="360168" cy="144004"/>
            </a:xfrm>
            <a:prstGeom prst="roundRect">
              <a:avLst>
                <a:gd name="adj" fmla="val 16667"/>
              </a:avLst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77" name="Textfeld 23"/>
            <p:cNvSpPr txBox="1">
              <a:spLocks noChangeArrowheads="1"/>
            </p:cNvSpPr>
            <p:nvPr/>
          </p:nvSpPr>
          <p:spPr bwMode="auto">
            <a:xfrm>
              <a:off x="14616" y="738692"/>
              <a:ext cx="33126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proton source on </a:t>
              </a:r>
              <a:r>
                <a:rPr lang="en-US" altLang="de-DE" b="1" i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 = </a:t>
              </a:r>
              <a:r>
                <a:rPr lang="en-US" altLang="de-DE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100 kV</a:t>
              </a:r>
            </a:p>
          </p:txBody>
        </p:sp>
        <p:sp>
          <p:nvSpPr>
            <p:cNvPr id="36878" name="Textfeld 20"/>
            <p:cNvSpPr txBox="1">
              <a:spLocks noChangeArrowheads="1"/>
            </p:cNvSpPr>
            <p:nvPr/>
          </p:nvSpPr>
          <p:spPr bwMode="auto">
            <a:xfrm>
              <a:off x="549479" y="1035276"/>
              <a:ext cx="26543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altLang="de-DE" b="1" i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max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=50mA, </a:t>
              </a:r>
              <a:r>
                <a:rPr lang="en-US" altLang="de-DE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altLang="de-DE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min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=0.1µA</a:t>
              </a:r>
            </a:p>
          </p:txBody>
        </p:sp>
        <p:sp>
          <p:nvSpPr>
            <p:cNvPr id="36879" name="Textfeld 25"/>
            <p:cNvSpPr txBox="1">
              <a:spLocks noChangeArrowheads="1"/>
            </p:cNvSpPr>
            <p:nvPr/>
          </p:nvSpPr>
          <p:spPr bwMode="auto">
            <a:xfrm>
              <a:off x="60773" y="1971406"/>
              <a:ext cx="2638967" cy="1154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en-US" altLang="de-DE" sz="1600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pulse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1ms, repetitions 1s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transverse size: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=5mm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bunch length: 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bunch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= 10</a:t>
              </a:r>
              <a:r>
                <a:rPr lang="en-US" altLang="de-DE" sz="1600" baseline="30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0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of </a:t>
              </a:r>
              <a:r>
                <a:rPr lang="en-US" altLang="de-DE" sz="16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rf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cxnSp>
          <p:nvCxnSpPr>
            <p:cNvPr id="36880" name="Gerade Verbindung 26"/>
            <p:cNvCxnSpPr>
              <a:cxnSpLocks noChangeShapeType="1"/>
              <a:stCxn id="36869" idx="3"/>
              <a:endCxn id="36871" idx="1"/>
            </p:cNvCxnSpPr>
            <p:nvPr/>
          </p:nvCxnSpPr>
          <p:spPr bwMode="auto">
            <a:xfrm>
              <a:off x="2823182" y="1729206"/>
              <a:ext cx="1296209" cy="10794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81" name="Textfeld 35"/>
            <p:cNvSpPr txBox="1">
              <a:spLocks noChangeArrowheads="1"/>
            </p:cNvSpPr>
            <p:nvPr/>
          </p:nvSpPr>
          <p:spPr bwMode="auto">
            <a:xfrm>
              <a:off x="2829443" y="1242024"/>
              <a:ext cx="165507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kin</a:t>
              </a:r>
              <a:r>
                <a:rPr lang="en-US" altLang="de-DE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 MeV</a:t>
              </a:r>
            </a:p>
          </p:txBody>
        </p:sp>
        <p:cxnSp>
          <p:nvCxnSpPr>
            <p:cNvPr id="36882" name="Gerade Verbindung 36"/>
            <p:cNvCxnSpPr>
              <a:cxnSpLocks noChangeShapeType="1"/>
            </p:cNvCxnSpPr>
            <p:nvPr/>
          </p:nvCxnSpPr>
          <p:spPr bwMode="auto">
            <a:xfrm>
              <a:off x="5731786" y="1760561"/>
              <a:ext cx="1296209" cy="10794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83" name="Gerade Verbindung 37"/>
            <p:cNvCxnSpPr>
              <a:cxnSpLocks noChangeShapeType="1"/>
              <a:endCxn id="36884" idx="2"/>
            </p:cNvCxnSpPr>
            <p:nvPr/>
          </p:nvCxnSpPr>
          <p:spPr bwMode="auto">
            <a:xfrm flipV="1">
              <a:off x="7027994" y="1330351"/>
              <a:ext cx="661388" cy="441005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84" name="Abgerundetes Rechteck 217091"/>
            <p:cNvSpPr>
              <a:spLocks noChangeArrowheads="1"/>
            </p:cNvSpPr>
            <p:nvPr/>
          </p:nvSpPr>
          <p:spPr bwMode="auto">
            <a:xfrm rot="3032341">
              <a:off x="7565588" y="1214874"/>
              <a:ext cx="356616" cy="141216"/>
            </a:xfrm>
            <a:prstGeom prst="roundRect">
              <a:avLst>
                <a:gd name="adj" fmla="val 16667"/>
              </a:avLst>
            </a:prstGeom>
            <a:solidFill>
              <a:srgbClr val="0000FF">
                <a:alpha val="34117"/>
              </a:srgbClr>
            </a:solidFill>
            <a:ln w="31750" algn="ctr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85" name="Textfeld 45"/>
            <p:cNvSpPr txBox="1">
              <a:spLocks noChangeArrowheads="1"/>
            </p:cNvSpPr>
            <p:nvPr/>
          </p:nvSpPr>
          <p:spPr bwMode="auto">
            <a:xfrm>
              <a:off x="7360046" y="738693"/>
              <a:ext cx="1584255" cy="369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experiment</a:t>
              </a:r>
            </a:p>
          </p:txBody>
        </p:sp>
        <p:sp>
          <p:nvSpPr>
            <p:cNvPr id="36886" name="Textfeld 46"/>
            <p:cNvSpPr txBox="1">
              <a:spLocks noChangeArrowheads="1"/>
            </p:cNvSpPr>
            <p:nvPr/>
          </p:nvSpPr>
          <p:spPr bwMode="auto">
            <a:xfrm>
              <a:off x="5199643" y="1035991"/>
              <a:ext cx="18283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kin</a:t>
              </a:r>
              <a:r>
                <a:rPr lang="en-US" altLang="de-DE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100 MeV</a:t>
              </a:r>
            </a:p>
          </p:txBody>
        </p:sp>
        <p:cxnSp>
          <p:nvCxnSpPr>
            <p:cNvPr id="36887" name="Gerade Verbindung 47"/>
            <p:cNvCxnSpPr>
              <a:cxnSpLocks noChangeShapeType="1"/>
            </p:cNvCxnSpPr>
            <p:nvPr/>
          </p:nvCxnSpPr>
          <p:spPr bwMode="auto">
            <a:xfrm>
              <a:off x="7027994" y="1771356"/>
              <a:ext cx="715901" cy="761254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89" name="Gerade Verbindung 79"/>
            <p:cNvCxnSpPr>
              <a:cxnSpLocks noChangeShapeType="1"/>
            </p:cNvCxnSpPr>
            <p:nvPr/>
          </p:nvCxnSpPr>
          <p:spPr bwMode="auto">
            <a:xfrm flipH="1" flipV="1">
              <a:off x="3111200" y="3772146"/>
              <a:ext cx="3794183" cy="1820307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90" name="Gerade Verbindung 93"/>
            <p:cNvCxnSpPr>
              <a:cxnSpLocks noChangeShapeType="1"/>
              <a:endCxn id="36896" idx="2"/>
            </p:cNvCxnSpPr>
            <p:nvPr/>
          </p:nvCxnSpPr>
          <p:spPr bwMode="auto">
            <a:xfrm flipV="1">
              <a:off x="4733185" y="3317535"/>
              <a:ext cx="1" cy="1246231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91" name="Gerade Verbindung 96"/>
            <p:cNvCxnSpPr>
              <a:cxnSpLocks noChangeShapeType="1"/>
              <a:endCxn id="36895" idx="2"/>
            </p:cNvCxnSpPr>
            <p:nvPr/>
          </p:nvCxnSpPr>
          <p:spPr bwMode="auto">
            <a:xfrm flipV="1">
              <a:off x="3505573" y="3340121"/>
              <a:ext cx="0" cy="647565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92" name="Gerade Verbindung 113"/>
            <p:cNvCxnSpPr>
              <a:cxnSpLocks noChangeShapeType="1"/>
            </p:cNvCxnSpPr>
            <p:nvPr/>
          </p:nvCxnSpPr>
          <p:spPr bwMode="auto">
            <a:xfrm flipV="1">
              <a:off x="6905383" y="5086878"/>
              <a:ext cx="711985" cy="505575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94" name="Gerade Verbindung 121"/>
            <p:cNvCxnSpPr>
              <a:cxnSpLocks noChangeShapeType="1"/>
              <a:endCxn id="36893" idx="0"/>
            </p:cNvCxnSpPr>
            <p:nvPr/>
          </p:nvCxnSpPr>
          <p:spPr bwMode="auto">
            <a:xfrm flipH="1">
              <a:off x="2124181" y="3772146"/>
              <a:ext cx="987021" cy="631630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95" name="Abgerundetes Rechteck 123"/>
            <p:cNvSpPr>
              <a:spLocks noChangeArrowheads="1"/>
            </p:cNvSpPr>
            <p:nvPr/>
          </p:nvSpPr>
          <p:spPr bwMode="auto">
            <a:xfrm>
              <a:off x="3327241" y="3198924"/>
              <a:ext cx="356663" cy="141197"/>
            </a:xfrm>
            <a:prstGeom prst="roundRect">
              <a:avLst>
                <a:gd name="adj" fmla="val 16667"/>
              </a:avLst>
            </a:prstGeom>
            <a:solidFill>
              <a:srgbClr val="0000FF">
                <a:alpha val="34117"/>
              </a:srgbClr>
            </a:solidFill>
            <a:ln w="31750" algn="ctr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96" name="Abgerundetes Rechteck 124"/>
            <p:cNvSpPr>
              <a:spLocks noChangeArrowheads="1"/>
            </p:cNvSpPr>
            <p:nvPr/>
          </p:nvSpPr>
          <p:spPr bwMode="auto">
            <a:xfrm>
              <a:off x="4554854" y="3176338"/>
              <a:ext cx="356663" cy="141197"/>
            </a:xfrm>
            <a:prstGeom prst="roundRect">
              <a:avLst>
                <a:gd name="adj" fmla="val 16667"/>
              </a:avLst>
            </a:prstGeom>
            <a:solidFill>
              <a:srgbClr val="0000FF">
                <a:alpha val="34117"/>
              </a:srgbClr>
            </a:solidFill>
            <a:ln w="31750" algn="ctr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99" name="Textfeld 139"/>
            <p:cNvSpPr txBox="1">
              <a:spLocks noChangeArrowheads="1"/>
            </p:cNvSpPr>
            <p:nvPr/>
          </p:nvSpPr>
          <p:spPr bwMode="auto">
            <a:xfrm>
              <a:off x="3974173" y="2253008"/>
              <a:ext cx="2369061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experiment:</a:t>
              </a:r>
            </a:p>
            <a:p>
              <a:pPr algn="l">
                <a:spcBef>
                  <a:spcPct val="0"/>
                </a:spcBef>
              </a:pP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slow extraction</a:t>
              </a:r>
            </a:p>
            <a:p>
              <a:pPr algn="l">
                <a:spcBef>
                  <a:spcPct val="0"/>
                </a:spcBef>
              </a:pP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1s extraction</a:t>
              </a:r>
            </a:p>
          </p:txBody>
        </p:sp>
        <p:sp>
          <p:nvSpPr>
            <p:cNvPr id="37" name="Textfeld 46"/>
            <p:cNvSpPr txBox="1">
              <a:spLocks noChangeArrowheads="1"/>
            </p:cNvSpPr>
            <p:nvPr/>
          </p:nvSpPr>
          <p:spPr bwMode="auto">
            <a:xfrm>
              <a:off x="2771750" y="1848882"/>
              <a:ext cx="205066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altLang="de-DE" sz="1600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acc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300 MHz</a:t>
              </a:r>
            </a:p>
          </p:txBody>
        </p:sp>
        <p:sp>
          <p:nvSpPr>
            <p:cNvPr id="38" name="Textfeld 139"/>
            <p:cNvSpPr txBox="1">
              <a:spLocks noChangeArrowheads="1"/>
            </p:cNvSpPr>
            <p:nvPr/>
          </p:nvSpPr>
          <p:spPr bwMode="auto">
            <a:xfrm>
              <a:off x="4583234" y="4828643"/>
              <a:ext cx="155956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HEBT</a:t>
              </a:r>
            </a:p>
            <a:p>
              <a:pPr algn="l">
                <a:spcBef>
                  <a:spcPct val="0"/>
                </a:spcBef>
              </a:pP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length 300 m </a:t>
              </a:r>
            </a:p>
          </p:txBody>
        </p:sp>
        <p:sp>
          <p:nvSpPr>
            <p:cNvPr id="42" name="Textfeld 25"/>
            <p:cNvSpPr txBox="1">
              <a:spLocks noChangeArrowheads="1"/>
            </p:cNvSpPr>
            <p:nvPr/>
          </p:nvSpPr>
          <p:spPr bwMode="auto">
            <a:xfrm>
              <a:off x="7408496" y="1379478"/>
              <a:ext cx="1861142" cy="882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transverse: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=2mm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bunch length: 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bunch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= 10</a:t>
              </a:r>
              <a:r>
                <a:rPr lang="en-US" altLang="de-DE" sz="1600" baseline="30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0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of </a:t>
              </a:r>
              <a:r>
                <a:rPr lang="en-US" altLang="de-DE" sz="16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rf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</p:grpSp>
      <p:sp>
        <p:nvSpPr>
          <p:cNvPr id="41" name="Rechteck 40"/>
          <p:cNvSpPr/>
          <p:nvPr/>
        </p:nvSpPr>
        <p:spPr>
          <a:xfrm>
            <a:off x="3491850" y="3429000"/>
            <a:ext cx="16530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altLang="de-DE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trans. size: </a:t>
            </a:r>
          </a:p>
          <a:p>
            <a:pPr algn="l">
              <a:spcBef>
                <a:spcPts val="0"/>
              </a:spcBef>
            </a:pPr>
            <a:r>
              <a:rPr lang="en-US" altLang="de-DE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</a:t>
            </a:r>
            <a:r>
              <a:rPr lang="en-US" altLang="de-DE" b="1" baseline="-25000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x</a:t>
            </a:r>
            <a:r>
              <a:rPr lang="en-US" altLang="de-DE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=5 …3 mm</a:t>
            </a:r>
            <a:r>
              <a:rPr lang="en-US" altLang="de-DE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 </a:t>
            </a:r>
            <a:endParaRPr lang="en-US" altLang="de-DE" b="1" dirty="0">
              <a:solidFill>
                <a:srgbClr val="FF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feld 51"/>
          <p:cNvSpPr txBox="1">
            <a:spLocks noChangeArrowheads="1"/>
          </p:cNvSpPr>
          <p:nvPr/>
        </p:nvSpPr>
        <p:spPr bwMode="auto">
          <a:xfrm>
            <a:off x="6129786" y="4292993"/>
            <a:ext cx="3232824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Tune: </a:t>
            </a:r>
            <a:r>
              <a:rPr lang="en-US" altLang="de-DE" sz="1500" b="1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altLang="de-DE" sz="1500" b="1" baseline="-25000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4.28, </a:t>
            </a:r>
            <a:r>
              <a:rPr lang="en-US" altLang="de-DE" sz="1500" b="1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altLang="de-DE" sz="1500" b="1" baseline="-25000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3.22</a:t>
            </a:r>
          </a:p>
          <a:p>
            <a:pPr algn="l">
              <a:spcBef>
                <a:spcPts val="0"/>
              </a:spcBef>
            </a:pP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Bunch length: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</a:t>
            </a:r>
            <a:r>
              <a:rPr lang="en-US" altLang="de-DE" sz="1500" b="1" baseline="-25000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bunch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= 20</a:t>
            </a:r>
            <a:r>
              <a:rPr lang="en-US" altLang="de-DE" sz="1500" b="1" baseline="30000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0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of </a:t>
            </a:r>
            <a:r>
              <a:rPr lang="en-US" altLang="de-DE" sz="1500" b="1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rf</a:t>
            </a:r>
            <a:endParaRPr lang="en-US" altLang="de-DE" sz="1500" b="1" dirty="0">
              <a:solidFill>
                <a:srgbClr val="FF3399"/>
              </a:solidFill>
              <a:latin typeface="Calibri" panose="020F0502020204030204" pitchFamily="34" charset="0"/>
              <a:cs typeface="Calibri" panose="020F0502020204030204" pitchFamily="34" charset="0"/>
              <a:sym typeface="Symbol"/>
            </a:endParaRPr>
          </a:p>
          <a:p>
            <a:pPr algn="l">
              <a:spcBef>
                <a:spcPts val="0"/>
              </a:spcBef>
            </a:pP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    trans. size: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</a:t>
            </a:r>
            <a:r>
              <a:rPr lang="en-US" altLang="de-DE" sz="1500" b="1" baseline="-25000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x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=5…3 mm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 </a:t>
            </a:r>
            <a:endParaRPr lang="en-US" altLang="de-DE" sz="1500" b="1" dirty="0">
              <a:solidFill>
                <a:srgbClr val="FF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Textfeld 51"/>
          <p:cNvSpPr txBox="1">
            <a:spLocks noChangeArrowheads="1"/>
          </p:cNvSpPr>
          <p:nvPr/>
        </p:nvSpPr>
        <p:spPr bwMode="auto">
          <a:xfrm>
            <a:off x="6131098" y="2687017"/>
            <a:ext cx="3230201" cy="2026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</a:t>
            </a:r>
            <a:r>
              <a:rPr lang="en-US" altLang="de-DE" sz="1700" b="1" u="sng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</a:t>
            </a:r>
            <a:r>
              <a:rPr lang="en-US" altLang="de-DE" sz="1700" b="1" u="sng" baseline="30000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altLang="de-DE" sz="1700" b="1" u="sng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synchrotron</a:t>
            </a:r>
          </a:p>
          <a:p>
            <a:pPr algn="l">
              <a:spcBef>
                <a:spcPts val="0"/>
              </a:spcBef>
            </a:pP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l =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 m</a:t>
            </a:r>
          </a:p>
          <a:p>
            <a:pPr algn="l">
              <a:spcBef>
                <a:spcPts val="400"/>
              </a:spcBef>
            </a:pP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sz="1500" b="1" i="1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1500" b="1" i="1" baseline="-25000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en-US" altLang="de-DE" sz="1500" b="1" i="1" baseline="-25000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</a:t>
            </a: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MeV,</a:t>
            </a: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500" b="1" i="1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1500" b="1" i="1" baseline="-25000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</a:t>
            </a: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GeV</a:t>
            </a:r>
          </a:p>
          <a:p>
            <a:pPr algn="l">
              <a:spcBef>
                <a:spcPts val="400"/>
              </a:spcBef>
            </a:pP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0.76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s &lt;  </a:t>
            </a:r>
            <a:r>
              <a:rPr lang="en-US" altLang="de-DE" sz="1500" b="1" i="1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</a:t>
            </a:r>
            <a:r>
              <a:rPr lang="en-US" altLang="de-DE" sz="1500" b="1" i="1" baseline="-25000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rev</a:t>
            </a:r>
            <a:r>
              <a:rPr lang="en-US" altLang="de-DE" sz="1500" b="1" i="1" baseline="-25000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&lt; 1.6 s</a:t>
            </a:r>
            <a:endParaRPr lang="en-US" altLang="de-DE" sz="1500" b="1" dirty="0">
              <a:solidFill>
                <a:srgbClr val="FF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400"/>
              </a:spcBef>
            </a:pP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I</a:t>
            </a:r>
            <a:r>
              <a:rPr lang="en-US" altLang="de-DE" sz="1500" b="1" i="1" baseline="-25000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10</a:t>
            </a:r>
            <a:r>
              <a:rPr lang="en-US" altLang="de-DE" sz="1500" b="1" baseline="30000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protons</a:t>
            </a:r>
          </a:p>
          <a:p>
            <a:pPr algn="l">
              <a:spcBef>
                <a:spcPts val="400"/>
              </a:spcBef>
            </a:pP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2.57MHz&lt; </a:t>
            </a:r>
            <a:r>
              <a:rPr lang="en-US" altLang="de-DE" sz="1500" b="1" i="1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sz="1500" b="1" i="1" baseline="-25000" dirty="0" err="1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</a:t>
            </a:r>
            <a:r>
              <a:rPr lang="en-US" altLang="de-DE" sz="1500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5.25MHz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 4 </a:t>
            </a:r>
            <a:r>
              <a: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bunches </a:t>
            </a:r>
          </a:p>
          <a:p>
            <a:pPr algn="l">
              <a:spcBef>
                <a:spcPts val="400"/>
              </a:spcBef>
            </a:pPr>
            <a:r>
              <a:rPr lang="en-US" altLang="de-DE" sz="17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3755320783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Passive Transformer (or Fast Current Transformer FCT)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25413" y="1023534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238125" y="845734"/>
            <a:ext cx="838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Simplified electrical circuit of a passively loaded transformer:</a:t>
            </a:r>
          </a:p>
        </p:txBody>
      </p:sp>
      <p:pic>
        <p:nvPicPr>
          <p:cNvPr id="248837" name="Picture 8" descr="LC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1528359"/>
            <a:ext cx="4475162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9" descr="Acti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319"/>
          <a:stretch>
            <a:fillRect/>
          </a:stretch>
        </p:blipFill>
        <p:spPr bwMode="auto">
          <a:xfrm>
            <a:off x="373063" y="1355322"/>
            <a:ext cx="4327525" cy="236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Text Box 16"/>
          <p:cNvSpPr txBox="1">
            <a:spLocks noChangeArrowheads="1"/>
          </p:cNvSpPr>
          <p:nvPr/>
        </p:nvSpPr>
        <p:spPr bwMode="auto">
          <a:xfrm>
            <a:off x="2634372" y="3831822"/>
            <a:ext cx="5995809" cy="108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 voltages is  measured: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U = R ·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sec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= R /N ·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≡ S ·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lang="en-US" altLang="de-DE" b="1" i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 [V/A]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equivalent to transfer function or transfer impedance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8849" name="Text Box 17"/>
          <p:cNvSpPr txBox="1">
            <a:spLocks noChangeArrowheads="1"/>
          </p:cNvSpPr>
          <p:nvPr/>
        </p:nvSpPr>
        <p:spPr bwMode="auto">
          <a:xfrm>
            <a:off x="2384236" y="5388399"/>
            <a:ext cx="6470839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Equivalent circuit for analysis of sensitivity and bandwidth</a:t>
            </a:r>
          </a:p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(disregarding the loss resistivity 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63451" y="3720043"/>
            <a:ext cx="2473374" cy="2192312"/>
            <a:chOff x="1570222" y="3902431"/>
            <a:chExt cx="2473374" cy="2192312"/>
          </a:xfrm>
        </p:grpSpPr>
        <p:pic>
          <p:nvPicPr>
            <p:cNvPr id="10" name="Picture 2" descr="https://www.bergoz.com/sites/www.bergoz.com/files/image13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017237" y="3902431"/>
              <a:ext cx="1670525" cy="2192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Gerade Verbindung mit Pfeil 10"/>
            <p:cNvCxnSpPr/>
            <p:nvPr/>
          </p:nvCxnSpPr>
          <p:spPr>
            <a:xfrm>
              <a:off x="3492707" y="4989902"/>
              <a:ext cx="550889" cy="868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/>
            <p:cNvCxnSpPr/>
            <p:nvPr/>
          </p:nvCxnSpPr>
          <p:spPr>
            <a:xfrm>
              <a:off x="1813992" y="5017942"/>
              <a:ext cx="113987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1570222" y="4620570"/>
              <a:ext cx="83195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beam</a:t>
              </a:r>
              <a:endParaRPr lang="en-US" altLang="de-DE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29676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4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125413" y="1150142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67359" y="805655"/>
            <a:ext cx="9279844" cy="136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Assume a beam with </a:t>
            </a:r>
            <a:r>
              <a:rPr lang="en-US" altLang="de-DE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µs pulse length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behind a synchrotron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measured by a transformer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Core size: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24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30mm, </a:t>
            </a:r>
            <a:r>
              <a:rPr lang="en-US" altLang="de-DE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24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60 mm, length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40mm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maximum droop should be </a:t>
            </a:r>
            <a:r>
              <a:rPr lang="en-US" altLang="de-DE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3% within 1 µs</a:t>
            </a:r>
          </a:p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Permeability of the core: </a:t>
            </a:r>
            <a:r>
              <a:rPr lang="en-US" altLang="de-DE" b="1" i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altLang="de-DE" sz="2400" b="1" i="1" u="sng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b="1" i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10</a:t>
            </a:r>
            <a:r>
              <a:rPr lang="en-US" altLang="de-DE" sz="2400" u="sng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due to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altLang="de-DE" sz="24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 1/f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for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f 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&gt; 100 kHz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(µ</a:t>
            </a:r>
            <a:r>
              <a:rPr lang="en-US" altLang="de-DE" sz="2400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4</a:t>
            </a:r>
            <a:r>
              <a:rPr lang="el-GR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π·</a:t>
            </a:r>
            <a:r>
              <a:rPr lang="de-DE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de-DE" altLang="de-DE" sz="24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-7</a:t>
            </a:r>
            <a:r>
              <a:rPr lang="de-DE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Vs/Am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altLang="de-DE" b="1" u="sng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18" name="Text Box 5"/>
          <p:cNvSpPr txBox="1">
            <a:spLocks noChangeArrowheads="1"/>
          </p:cNvSpPr>
          <p:nvPr/>
        </p:nvSpPr>
        <p:spPr bwMode="auto">
          <a:xfrm>
            <a:off x="134713" y="2220576"/>
            <a:ext cx="8286750" cy="29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upper cut-off frequency is </a:t>
            </a:r>
            <a:r>
              <a:rPr lang="en-US" altLang="de-DE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 MHz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the resistor is at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=300 K</a:t>
            </a:r>
          </a:p>
        </p:txBody>
      </p:sp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136527" y="2680834"/>
            <a:ext cx="8286750" cy="29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 passive transformer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altLang="de-DE" b="1" i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 = </a:t>
            </a:r>
            <a:r>
              <a:rPr lang="en-US" altLang="de-DE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 </a:t>
            </a:r>
            <a:r>
              <a:rPr lang="el-GR" altLang="de-DE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DE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termination</a:t>
            </a:r>
            <a:endParaRPr lang="el-GR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4919" name="Text Box 7"/>
          <p:cNvSpPr txBox="1">
            <a:spLocks noChangeArrowheads="1"/>
          </p:cNvSpPr>
          <p:nvPr/>
        </p:nvSpPr>
        <p:spPr bwMode="auto">
          <a:xfrm>
            <a:off x="188912" y="2919641"/>
            <a:ext cx="8993187" cy="1392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droop time and the lower cut-off frequency!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inductance for the given droop time!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number of winding and the sensitivity!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Calculate the threshold concerning the beam current for a signal-to-noise ratio of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S/N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= 1!</a:t>
            </a:r>
          </a:p>
        </p:txBody>
      </p:sp>
      <p:sp>
        <p:nvSpPr>
          <p:cNvPr id="13321" name="Line 8"/>
          <p:cNvSpPr>
            <a:spLocks noChangeShapeType="1"/>
          </p:cNvSpPr>
          <p:nvPr/>
        </p:nvSpPr>
        <p:spPr bwMode="auto">
          <a:xfrm>
            <a:off x="320675" y="2614049"/>
            <a:ext cx="8359775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-1" y="4340845"/>
                <a:ext cx="9352416" cy="18965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</a:pPr>
                <a:r>
                  <a:rPr lang="en-US" altLang="de-DE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Result: </a:t>
                </a:r>
                <a14:m>
                  <m:oMath xmlns:m="http://schemas.openxmlformats.org/officeDocument/2006/math"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</a:rPr>
                      <m:t>𝑈</m:t>
                    </m:r>
                    <m:d>
                      <m:d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∙ </m:t>
                    </m:r>
                    <m:sSup>
                      <m:sSup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/</m:t>
                        </m:r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𝑑𝑟𝑜𝑜𝑝</m:t>
                            </m:r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for </a:t>
                </a:r>
                <a:r>
                  <a:rPr lang="en-US" altLang="de-DE" b="1" i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 </a:t>
                </a:r>
                <a:r>
                  <a:rPr lang="en-US" altLang="de-DE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 µs 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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𝑈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alt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−1 </m:t>
                        </m:r>
                        <m:r>
                          <a:rPr lang="de-DE" altLang="de-DE" b="0" i="0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µ</m:t>
                        </m:r>
                        <m:r>
                          <m:rPr>
                            <m:sty m:val="p"/>
                          </m:rPr>
                          <a:rPr lang="de-DE" altLang="de-DE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s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/</m:t>
                        </m:r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𝑑𝑟𝑜𝑜𝑝</m:t>
                            </m:r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b>
                        </m:sSub>
                      </m:sup>
                    </m:sSup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=0.97 ⇒</m:t>
                    </m:r>
                    <m:sSub>
                      <m:sSub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𝑑𝑟𝑜𝑜𝑝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 33 µs</a:t>
                </a:r>
              </a:p>
              <a:p>
                <a:pPr algn="l">
                  <a:lnSpc>
                    <a:spcPct val="70000"/>
                  </a:lnSpc>
                  <a:spcBef>
                    <a:spcPts val="400"/>
                  </a:spcBef>
                </a:pP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cut-off frequency: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𝑓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𝑙𝑜𝑤</m:t>
                        </m:r>
                      </m:sub>
                    </m:sSub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𝑑𝑟𝑜𝑜𝑝</m:t>
                            </m:r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= 4.9 kHz</a:t>
                </a:r>
              </a:p>
              <a:p>
                <a:pPr algn="l">
                  <a:lnSpc>
                    <a:spcPct val="70000"/>
                  </a:lnSpc>
                  <a:spcBef>
                    <a:spcPts val="400"/>
                  </a:spcBef>
                </a:pP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Inductance via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𝑑𝑟𝑜𝑜𝑝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𝐿</m:t>
                        </m:r>
                      </m:num>
                      <m:den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𝑅</m:t>
                            </m:r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𝐿</m:t>
                            </m:r>
                          </m:sub>
                        </m:sSub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 ⟹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𝐿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=1.97 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𝐻𝑦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 &amp; 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𝑁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  <a:sym typeface="Symbol"/>
                              </a:rPr>
                            </m:ctrlPr>
                          </m:fPr>
                          <m:num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  <a:sym typeface="Symbol"/>
                              </a:rPr>
                              <m:t>2</m:t>
                            </m:r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  <a:sym typeface="Symbol"/>
                              </a:rPr>
                              <m:t>𝜋</m:t>
                            </m:r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  <a:sym typeface="Symbol"/>
                              </a:rPr>
                              <m:t>𝐿</m:t>
                            </m:r>
                          </m:num>
                          <m:den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  <a:sym typeface="Symbol"/>
                              </a:rPr>
                              <m:t>𝜇</m:t>
                            </m:r>
                            <m:sSub>
                              <m:sSubPr>
                                <m:ctrlP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</m:ctrlPr>
                              </m:sSubPr>
                              <m:e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  <a:sym typeface="Symbol"/>
                              </a:rPr>
                              <m:t>𝑙</m:t>
                            </m:r>
                            <m:func>
                              <m:funcPr>
                                <m:ctrlP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de-DE" altLang="de-DE" b="0" i="0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  <m:t>ln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de-DE" altLang="de-DE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de-DE" altLang="de-DE" b="0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itchFamily="18" charset="0"/>
                                        <a:sym typeface="Symbol"/>
                                      </a:rPr>
                                      <m:t>𝑜</m:t>
                                    </m:r>
                                  </m:sub>
                                </m:sSub>
                              </m:e>
                            </m:func>
                          </m:den>
                        </m:f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 19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 20</a:t>
                </a:r>
                <a:endParaRPr lang="en-US" altLang="de-DE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lnSpc>
                    <a:spcPct val="70000"/>
                  </a:lnSpc>
                  <a:spcBef>
                    <a:spcPts val="400"/>
                  </a:spcBef>
                </a:pP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Sensitivity </a:t>
                </a:r>
                <a14:m>
                  <m:oMath xmlns:m="http://schemas.openxmlformats.org/officeDocument/2006/math"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𝑆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𝑅</m:t>
                        </m:r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𝑁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≈2.5 </m:t>
                    </m:r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V/A </a:t>
                </a:r>
                <a:endParaRPr lang="de-DE" altLang="de-DE" i="1" dirty="0">
                  <a:solidFill>
                    <a:srgbClr val="C00000"/>
                  </a:solidFill>
                  <a:latin typeface="Calibri" panose="020F0502020204030204" pitchFamily="34" charset="0"/>
                  <a:ea typeface="Cambria Math"/>
                  <a:cs typeface="Calibri" panose="020F0502020204030204" pitchFamily="34" charset="0"/>
                </a:endParaRPr>
              </a:p>
              <a:p>
                <a:pPr algn="l">
                  <a:lnSpc>
                    <a:spcPct val="70000"/>
                  </a:lnSpc>
                  <a:spcBef>
                    <a:spcPts val="400"/>
                  </a:spcBef>
                </a:pPr>
                <a:r>
                  <a:rPr lang="de-DE" altLang="de-DE" dirty="0">
                    <a:solidFill>
                      <a:srgbClr val="C00000"/>
                    </a:solidFill>
                    <a:latin typeface="Calibri" panose="020F0502020204030204" pitchFamily="34" charset="0"/>
                    <a:ea typeface="Cambria Math"/>
                    <a:cs typeface="Calibri" panose="020F0502020204030204" pitchFamily="34" charset="0"/>
                  </a:rPr>
                  <a:t>            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ea typeface="Cambria Math"/>
                    <a:cs typeface="Calibri" panose="020F0502020204030204" pitchFamily="34" charset="0"/>
                  </a:rPr>
                  <a:t>Noise</a:t>
                </a:r>
                <a:r>
                  <a:rPr lang="de-DE" altLang="de-DE" dirty="0">
                    <a:solidFill>
                      <a:srgbClr val="C00000"/>
                    </a:solidFill>
                    <a:latin typeface="Calibri" panose="020F0502020204030204" pitchFamily="34" charset="0"/>
                    <a:ea typeface="Cambria Math"/>
                    <a:cs typeface="Calibri" panose="020F0502020204030204" pitchFamily="34" charset="0"/>
                  </a:rPr>
                  <a:t>:</a:t>
                </a:r>
                <a14:m>
                  <m:oMath xmlns:m="http://schemas.openxmlformats.org/officeDocument/2006/math">
                    <m: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𝑈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𝑛𝑜𝑖𝑠𝑒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</m:sub>
                    </m:sSub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4</m:t>
                        </m:r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𝑇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𝑅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𝐿</m:t>
                            </m:r>
                          </m:sub>
                        </m:s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l-GR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Δ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</m:rad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10</m:t>
                    </m:r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 µ</m:t>
                    </m:r>
                    <m:r>
                      <m:rPr>
                        <m:sty m:val="p"/>
                      </m:rPr>
                      <a:rPr lang="de-DE" altLang="de-DE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V</m:t>
                    </m:r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 </a:t>
                </a:r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min.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𝐼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𝑏𝑒𝑎𝑚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cs typeface="Times New Roman" pitchFamily="18" charset="0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𝑆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∙</m:t>
                    </m:r>
                    <m:sSub>
                      <m:sSub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𝑈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𝑛𝑜𝑖𝑠𝑒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=4 µ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A</m:t>
                    </m:r>
                  </m:oMath>
                </a14:m>
                <a:r>
                  <a:rPr lang="en-US" altLang="de-DE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1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4340845"/>
                <a:ext cx="9352416" cy="1896545"/>
              </a:xfrm>
              <a:prstGeom prst="rect">
                <a:avLst/>
              </a:prstGeom>
              <a:blipFill>
                <a:blip r:embed="rId3"/>
                <a:stretch>
                  <a:fillRect l="-522" t="-3537" b="-12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861426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#3: Transformers for a pulsed LINAC 4/4 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292100" y="6453420"/>
            <a:ext cx="2160300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dirty="0">
                <a:sym typeface="Symbol" panose="05050102010706020507" pitchFamily="18" charset="2"/>
                <a:hlinkClick r:id="rId4" action="ppaction://hlinksldjump"/>
              </a:rPr>
              <a:t> Flying wire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00403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19" grpId="0"/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Criteria for a Current Transformer</a:t>
            </a: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125413" y="1078619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93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975" y="3772607"/>
            <a:ext cx="2741613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142875" y="762707"/>
            <a:ext cx="8432800" cy="3137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Criteria: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1. The output voltage is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U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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1/N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low number of windings for large signal.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2. For a longer droop time, a large inductance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is required due to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droop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= L/R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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N</a:t>
            </a:r>
            <a:r>
              <a:rPr lang="en-US" altLang="de-DE" sz="2200" b="1" i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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for amorphous alloy)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3. For a large bandwidth the integrating capacitance 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de-DE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should be low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rise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= √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Depending on applications the behavior is influenced by external elements: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Passive transformer: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= 50 </a:t>
            </a:r>
            <a:r>
              <a:rPr lang="el-GR" altLang="de-DE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rise</a:t>
            </a:r>
            <a:r>
              <a:rPr lang="en-US" altLang="de-DE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1 ns for short pulses </a:t>
            </a:r>
          </a:p>
          <a:p>
            <a:pPr algn="l">
              <a:lnSpc>
                <a:spcPct val="60000"/>
              </a:lnSpc>
              <a:buFont typeface="Wingdings" pitchFamily="2" charset="2"/>
              <a:buNone/>
            </a:pP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       Application: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Transfer between synchrotrons : 100 ns &lt;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pulse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&lt;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 transformer: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Current sink by I/U-converter,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droop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1 s for long pulses</a:t>
            </a:r>
          </a:p>
          <a:p>
            <a:pPr algn="l">
              <a:lnSpc>
                <a:spcPct val="5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Application: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macro-pulses at LINACs : 100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&lt;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pulse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&lt;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19" name="Text Box 8"/>
          <p:cNvSpPr txBox="1">
            <a:spLocks noChangeArrowheads="1"/>
          </p:cNvSpPr>
          <p:nvPr/>
        </p:nvSpPr>
        <p:spPr bwMode="auto">
          <a:xfrm>
            <a:off x="428625" y="7072313"/>
            <a:ext cx="71516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29385" name="Text Box 9"/>
          <p:cNvSpPr txBox="1">
            <a:spLocks noChangeArrowheads="1"/>
          </p:cNvSpPr>
          <p:nvPr/>
        </p:nvSpPr>
        <p:spPr bwMode="auto">
          <a:xfrm>
            <a:off x="173038" y="3872619"/>
            <a:ext cx="5764212" cy="26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General:</a:t>
            </a:r>
          </a:p>
          <a:p>
            <a:pPr algn="l">
              <a:lnSpc>
                <a:spcPct val="4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The beam pipe has to be intersected to prevent the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flow of the image current through the torus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The torus is made of 25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μm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isolated flat ribbon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spiraled to get a torus of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15 mm thickness, 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to have large electrical resistivity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Additional winding for calibration with current source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7412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373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A8008C5-9DA5-4955-B9F0-891EA84E09AA}" type="slidenum">
              <a:rPr lang="en-US"/>
              <a:pPr>
                <a:defRPr/>
              </a:pPr>
              <a:t>43</a:t>
            </a:fld>
            <a:endParaRPr lang="en-US"/>
          </a:p>
        </p:txBody>
      </p:sp>
      <p:grpSp>
        <p:nvGrpSpPr>
          <p:cNvPr id="26627" name="Group 2"/>
          <p:cNvGrpSpPr>
            <a:grpSpLocks/>
          </p:cNvGrpSpPr>
          <p:nvPr/>
        </p:nvGrpSpPr>
        <p:grpSpPr bwMode="auto">
          <a:xfrm>
            <a:off x="3492500" y="1628775"/>
            <a:ext cx="5651500" cy="4818063"/>
            <a:chOff x="2381" y="991"/>
            <a:chExt cx="3583" cy="2989"/>
          </a:xfrm>
        </p:grpSpPr>
        <p:sp>
          <p:nvSpPr>
            <p:cNvPr id="26633" name="Rectangle 3"/>
            <p:cNvSpPr>
              <a:spLocks noChangeArrowheads="1"/>
            </p:cNvSpPr>
            <p:nvPr/>
          </p:nvSpPr>
          <p:spPr bwMode="auto">
            <a:xfrm>
              <a:off x="2918" y="1066"/>
              <a:ext cx="2631" cy="2862"/>
            </a:xfrm>
            <a:prstGeom prst="rect">
              <a:avLst/>
            </a:prstGeom>
            <a:solidFill>
              <a:srgbClr val="99CC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pic>
          <p:nvPicPr>
            <p:cNvPr id="26634" name="Picture 4" descr="bpm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383838"/>
                </a:clrFrom>
                <a:clrTo>
                  <a:srgbClr val="38383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991"/>
              <a:ext cx="3583" cy="2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5" name="Line 5"/>
            <p:cNvSpPr>
              <a:spLocks noChangeShapeType="1"/>
            </p:cNvSpPr>
            <p:nvPr/>
          </p:nvSpPr>
          <p:spPr bwMode="auto">
            <a:xfrm>
              <a:off x="4401" y="2427"/>
              <a:ext cx="104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6" name="Line 6"/>
            <p:cNvSpPr>
              <a:spLocks noChangeShapeType="1"/>
            </p:cNvSpPr>
            <p:nvPr/>
          </p:nvSpPr>
          <p:spPr bwMode="auto">
            <a:xfrm>
              <a:off x="4390" y="2782"/>
              <a:ext cx="964" cy="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7" name="Text Box 7"/>
            <p:cNvSpPr txBox="1">
              <a:spLocks noChangeArrowheads="1"/>
            </p:cNvSpPr>
            <p:nvPr/>
          </p:nvSpPr>
          <p:spPr bwMode="auto">
            <a:xfrm>
              <a:off x="5198" y="2464"/>
              <a:ext cx="466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altLang="de-DE" sz="2000">
                  <a:solidFill>
                    <a:schemeClr val="tx2"/>
                  </a:solidFill>
                  <a:latin typeface="Times" pitchFamily="18" charset="0"/>
                </a:rPr>
                <a:t>70</a:t>
              </a:r>
            </a:p>
          </p:txBody>
        </p:sp>
        <p:sp>
          <p:nvSpPr>
            <p:cNvPr id="26638" name="Line 8"/>
            <p:cNvSpPr>
              <a:spLocks noChangeShapeType="1"/>
            </p:cNvSpPr>
            <p:nvPr/>
          </p:nvSpPr>
          <p:spPr bwMode="auto">
            <a:xfrm>
              <a:off x="3623" y="2736"/>
              <a:ext cx="1" cy="1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9" name="Line 9"/>
            <p:cNvSpPr>
              <a:spLocks noChangeShapeType="1"/>
            </p:cNvSpPr>
            <p:nvPr/>
          </p:nvSpPr>
          <p:spPr bwMode="auto">
            <a:xfrm>
              <a:off x="4394" y="2781"/>
              <a:ext cx="0" cy="108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40" name="Text Box 10"/>
            <p:cNvSpPr txBox="1">
              <a:spLocks noChangeArrowheads="1"/>
            </p:cNvSpPr>
            <p:nvPr/>
          </p:nvSpPr>
          <p:spPr bwMode="auto">
            <a:xfrm>
              <a:off x="3850" y="3734"/>
              <a:ext cx="465" cy="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altLang="de-DE" sz="2000">
                  <a:solidFill>
                    <a:schemeClr val="tx2"/>
                  </a:solidFill>
                  <a:latin typeface="Times" pitchFamily="18" charset="0"/>
                </a:rPr>
                <a:t>180</a:t>
              </a:r>
            </a:p>
          </p:txBody>
        </p:sp>
        <p:sp>
          <p:nvSpPr>
            <p:cNvPr id="26641" name="Text Box 11"/>
            <p:cNvSpPr txBox="1">
              <a:spLocks noChangeArrowheads="1"/>
            </p:cNvSpPr>
            <p:nvPr/>
          </p:nvSpPr>
          <p:spPr bwMode="auto">
            <a:xfrm rot="-5400000">
              <a:off x="4657" y="1718"/>
              <a:ext cx="97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buFont typeface="Wingdings" pitchFamily="2" charset="2"/>
                <a:buNone/>
              </a:pPr>
              <a:r>
                <a:rPr lang="en-US" altLang="de-DE">
                  <a:latin typeface="Times" pitchFamily="18" charset="0"/>
                </a:rPr>
                <a:t>Linear Ampl.</a:t>
              </a:r>
            </a:p>
          </p:txBody>
        </p:sp>
        <p:sp>
          <p:nvSpPr>
            <p:cNvPr id="26642" name="Text Box 12"/>
            <p:cNvSpPr txBox="1">
              <a:spLocks noChangeArrowheads="1"/>
            </p:cNvSpPr>
            <p:nvPr/>
          </p:nvSpPr>
          <p:spPr bwMode="auto">
            <a:xfrm>
              <a:off x="4802" y="2872"/>
              <a:ext cx="681" cy="3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buFont typeface="Wingdings" pitchFamily="2" charset="2"/>
                <a:buNone/>
              </a:pPr>
              <a:r>
                <a:rPr lang="en-US" altLang="de-DE" sz="2000">
                  <a:latin typeface="Times" pitchFamily="18" charset="0"/>
                </a:rPr>
                <a:t>Right</a:t>
              </a:r>
            </a:p>
            <a:p>
              <a:pPr algn="l" eaLnBrk="1" hangingPunct="1">
                <a:lnSpc>
                  <a:spcPct val="30000"/>
                </a:lnSpc>
                <a:buFont typeface="Wingdings" pitchFamily="2" charset="2"/>
                <a:buNone/>
              </a:pPr>
              <a:r>
                <a:rPr lang="en-US" altLang="de-DE" sz="2000">
                  <a:latin typeface="Times" pitchFamily="18" charset="0"/>
                </a:rPr>
                <a:t>channel</a:t>
              </a:r>
            </a:p>
          </p:txBody>
        </p:sp>
      </p:grpSp>
      <p:sp>
        <p:nvSpPr>
          <p:cNvPr id="26628" name="Text Box 13"/>
          <p:cNvSpPr txBox="1">
            <a:spLocks noChangeArrowheads="1"/>
          </p:cNvSpPr>
          <p:nvPr/>
        </p:nvSpPr>
        <p:spPr bwMode="auto">
          <a:xfrm>
            <a:off x="300038" y="361950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>
                <a:latin typeface="Comic Sans MS" pitchFamily="66" charset="0"/>
              </a:rPr>
              <a:t>Technical Realization of a Shoe-Box BPM</a:t>
            </a:r>
          </a:p>
        </p:txBody>
      </p:sp>
      <p:sp>
        <p:nvSpPr>
          <p:cNvPr id="26629" name="Text Box 14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6630" name="Text Box 15"/>
          <p:cNvSpPr txBox="1">
            <a:spLocks noChangeArrowheads="1"/>
          </p:cNvSpPr>
          <p:nvPr/>
        </p:nvSpPr>
        <p:spPr bwMode="auto">
          <a:xfrm>
            <a:off x="279400" y="981075"/>
            <a:ext cx="8864600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>
                <a:sym typeface="Symbol" pitchFamily="18" charset="2"/>
              </a:rPr>
              <a:t>Technical realization at HIT synchrotron of 46 m length for 7 MeV/u 440 MeV/u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>
                <a:sym typeface="Symbol" pitchFamily="18" charset="2"/>
              </a:rPr>
              <a:t>BPM clearance: 180x70 mm</a:t>
            </a:r>
            <a:r>
              <a:rPr lang="en-US" altLang="de-DE" sz="2400" baseline="30000">
                <a:sym typeface="Symbol" pitchFamily="18" charset="2"/>
              </a:rPr>
              <a:t>2</a:t>
            </a:r>
            <a:r>
              <a:rPr lang="en-US" altLang="de-DE" sz="2000">
                <a:sym typeface="Symbol" pitchFamily="18" charset="2"/>
              </a:rPr>
              <a:t>, standard beam pipe diameter: 200 mm.</a:t>
            </a:r>
          </a:p>
        </p:txBody>
      </p:sp>
      <p:pic>
        <p:nvPicPr>
          <p:cNvPr id="26631" name="Picture 16" descr="RC2876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1739900"/>
            <a:ext cx="3800475" cy="422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17" descr="RC2876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4005263"/>
            <a:ext cx="3216275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373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6C5C83D-A5AD-4E8A-A046-F32E6081C94A}" type="slidenum">
              <a:rPr lang="en-US"/>
              <a:pPr>
                <a:defRPr/>
              </a:pPr>
              <a:t>44</a:t>
            </a:fld>
            <a:endParaRPr lang="en-US"/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628775"/>
            <a:ext cx="3024188" cy="263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870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149725"/>
            <a:ext cx="3213100" cy="23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653" name="Picture 4" descr="BPM-ESR-bunt-xfi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911350"/>
            <a:ext cx="3429000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300038" y="361950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>
                <a:latin typeface="Comic Sans MS" pitchFamily="66" charset="0"/>
              </a:rPr>
              <a:t>Shoe-box BPM for Proton Synchrotrons</a:t>
            </a:r>
          </a:p>
        </p:txBody>
      </p:sp>
      <p:sp>
        <p:nvSpPr>
          <p:cNvPr id="27655" name="Text Box 6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7656" name="Text Box 7"/>
          <p:cNvSpPr txBox="1">
            <a:spLocks noChangeArrowheads="1"/>
          </p:cNvSpPr>
          <p:nvPr/>
        </p:nvSpPr>
        <p:spPr bwMode="auto">
          <a:xfrm>
            <a:off x="288925" y="1020763"/>
            <a:ext cx="8509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>
                <a:solidFill>
                  <a:schemeClr val="accent2"/>
                </a:solidFill>
                <a:sym typeface="Symbol" pitchFamily="18" charset="2"/>
              </a:rPr>
              <a:t>Frequency range: 1 MHz &lt; </a:t>
            </a:r>
            <a:r>
              <a:rPr lang="en-US" altLang="de-DE" sz="2000" b="1" i="1">
                <a:solidFill>
                  <a:schemeClr val="accent2"/>
                </a:solidFill>
                <a:sym typeface="Symbol" pitchFamily="18" charset="2"/>
              </a:rPr>
              <a:t>f</a:t>
            </a:r>
            <a:r>
              <a:rPr lang="en-US" altLang="de-DE" sz="2400" b="1" i="1" baseline="-25000">
                <a:solidFill>
                  <a:schemeClr val="accent2"/>
                </a:solidFill>
                <a:sym typeface="Symbol" pitchFamily="18" charset="2"/>
              </a:rPr>
              <a:t>rf </a:t>
            </a:r>
            <a:r>
              <a:rPr lang="en-US" altLang="de-DE" sz="2000">
                <a:solidFill>
                  <a:schemeClr val="accent2"/>
                </a:solidFill>
                <a:sym typeface="Symbol" pitchFamily="18" charset="2"/>
              </a:rPr>
              <a:t>&lt; 10 MHz  bunch-length &gt;&gt; BPM length.</a:t>
            </a:r>
          </a:p>
        </p:txBody>
      </p:sp>
      <p:sp>
        <p:nvSpPr>
          <p:cNvPr id="27657" name="Text Box 8"/>
          <p:cNvSpPr txBox="1">
            <a:spLocks noChangeArrowheads="1"/>
          </p:cNvSpPr>
          <p:nvPr/>
        </p:nvSpPr>
        <p:spPr bwMode="auto">
          <a:xfrm>
            <a:off x="0" y="1616075"/>
            <a:ext cx="4659313" cy="302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altLang="de-DE">
                <a:solidFill>
                  <a:schemeClr val="tx2"/>
                </a:solidFill>
                <a:latin typeface="Times" pitchFamily="18" charset="0"/>
              </a:rPr>
              <a:t>Signal is proportional to actual plate length</a:t>
            </a:r>
            <a:r>
              <a:rPr lang="de-DE" altLang="de-DE">
                <a:solidFill>
                  <a:schemeClr val="tx2"/>
                </a:solidFill>
                <a:latin typeface="Times" pitchFamily="18" charset="0"/>
              </a:rPr>
              <a:t>:</a:t>
            </a:r>
            <a:r>
              <a:rPr lang="de-DE" altLang="de-DE" sz="1600">
                <a:solidFill>
                  <a:schemeClr val="tx2"/>
                </a:solidFill>
                <a:latin typeface="Times" pitchFamily="18" charset="0"/>
              </a:rPr>
              <a:t> </a:t>
            </a:r>
          </a:p>
          <a:p>
            <a:pPr algn="l" eaLnBrk="1" hangingPunct="1"/>
            <a:endParaRPr lang="de-DE" altLang="de-DE" sz="1600">
              <a:solidFill>
                <a:schemeClr val="tx2"/>
              </a:solidFill>
              <a:latin typeface="Times" pitchFamily="18" charset="0"/>
            </a:endParaRPr>
          </a:p>
          <a:p>
            <a:pPr algn="l" eaLnBrk="1" hangingPunct="1"/>
            <a:endParaRPr lang="de-DE" altLang="de-DE" sz="1600">
              <a:solidFill>
                <a:schemeClr val="tx2"/>
              </a:solidFill>
              <a:latin typeface="Times" pitchFamily="18" charset="0"/>
            </a:endParaRPr>
          </a:p>
          <a:p>
            <a:pPr algn="l" eaLnBrk="1" hangingPunct="1"/>
            <a:r>
              <a:rPr lang="en-US" altLang="de-DE" sz="1600">
                <a:solidFill>
                  <a:schemeClr val="tx2"/>
                </a:solidFill>
                <a:latin typeface="Times" pitchFamily="18" charset="0"/>
              </a:rPr>
              <a:t> </a:t>
            </a:r>
          </a:p>
          <a:p>
            <a:pPr algn="l" eaLnBrk="1" hangingPunct="1">
              <a:buFont typeface="Symbol" pitchFamily="18" charset="2"/>
              <a:buNone/>
            </a:pPr>
            <a:r>
              <a:rPr lang="en-US" altLang="de-DE" sz="2000" b="1">
                <a:solidFill>
                  <a:schemeClr val="accent2"/>
                </a:solidFill>
                <a:latin typeface="Times" pitchFamily="18" charset="0"/>
              </a:rPr>
              <a:t>In ideal case: linear reading </a:t>
            </a:r>
          </a:p>
          <a:p>
            <a:pPr algn="l" eaLnBrk="1" hangingPunct="1">
              <a:buFont typeface="Symbol" pitchFamily="18" charset="2"/>
              <a:buNone/>
            </a:pPr>
            <a:endParaRPr lang="en-US" altLang="de-DE" sz="1600" b="1">
              <a:solidFill>
                <a:schemeClr val="accent2"/>
              </a:solidFill>
              <a:latin typeface="Times" pitchFamily="18" charset="0"/>
            </a:endParaRPr>
          </a:p>
          <a:p>
            <a:pPr algn="l" eaLnBrk="1" hangingPunct="1">
              <a:buFont typeface="Symbol" pitchFamily="18" charset="2"/>
              <a:buChar char="Þ"/>
            </a:pPr>
            <a:endParaRPr lang="en-US" altLang="de-DE" sz="1600">
              <a:solidFill>
                <a:schemeClr val="tx2"/>
              </a:solidFill>
              <a:latin typeface="Times" pitchFamily="18" charset="0"/>
            </a:endParaRPr>
          </a:p>
          <a:p>
            <a:pPr algn="l" eaLnBrk="1" hangingPunct="1">
              <a:buFont typeface="Symbol" pitchFamily="18" charset="2"/>
              <a:buChar char="Þ"/>
            </a:pPr>
            <a:endParaRPr lang="en-US" altLang="de-DE" sz="1600">
              <a:solidFill>
                <a:schemeClr val="tx2"/>
              </a:solidFill>
              <a:latin typeface="Times" pitchFamily="18" charset="0"/>
            </a:endParaRPr>
          </a:p>
        </p:txBody>
      </p:sp>
      <p:graphicFrame>
        <p:nvGraphicFramePr>
          <p:cNvPr id="27658" name="Object 9"/>
          <p:cNvGraphicFramePr>
            <a:graphicFrameLocks noChangeAspect="1"/>
          </p:cNvGraphicFramePr>
          <p:nvPr/>
        </p:nvGraphicFramePr>
        <p:xfrm>
          <a:off x="141288" y="3481388"/>
          <a:ext cx="3132137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52" name="Equation" r:id="rId7" imgW="1714500" imgH="457200" progId="Equation.3">
                  <p:embed/>
                </p:oleObj>
              </mc:Choice>
              <mc:Fallback>
                <p:oleObj name="Equation" r:id="rId7" imgW="1714500" imgH="457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288" y="3481388"/>
                        <a:ext cx="3132137" cy="83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714" name="Text Box 10"/>
          <p:cNvSpPr txBox="1">
            <a:spLocks noChangeArrowheads="1"/>
          </p:cNvSpPr>
          <p:nvPr/>
        </p:nvSpPr>
        <p:spPr bwMode="auto">
          <a:xfrm>
            <a:off x="3924300" y="4868863"/>
            <a:ext cx="5018088" cy="160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</a:pPr>
            <a:r>
              <a:rPr lang="en-US" altLang="de-DE" b="1">
                <a:solidFill>
                  <a:schemeClr val="accent2"/>
                </a:solidFill>
                <a:latin typeface="Times" pitchFamily="18" charset="0"/>
              </a:rPr>
              <a:t>Shoe-box BPM:</a:t>
            </a:r>
          </a:p>
          <a:p>
            <a:pPr algn="l" eaLnBrk="1" hangingPunct="1">
              <a:lnSpc>
                <a:spcPct val="70000"/>
              </a:lnSpc>
            </a:pPr>
            <a:r>
              <a:rPr lang="en-US" altLang="de-DE" b="1">
                <a:solidFill>
                  <a:srgbClr val="008000"/>
                </a:solidFill>
                <a:latin typeface="Times" pitchFamily="18" charset="0"/>
              </a:rPr>
              <a:t>Advantage:</a:t>
            </a:r>
            <a:r>
              <a:rPr lang="en-US" altLang="de-DE">
                <a:solidFill>
                  <a:srgbClr val="008000"/>
                </a:solidFill>
                <a:latin typeface="Times" pitchFamily="18" charset="0"/>
              </a:rPr>
              <a:t> </a:t>
            </a:r>
            <a:r>
              <a:rPr lang="en-US" altLang="de-DE">
                <a:latin typeface="Times" pitchFamily="18" charset="0"/>
              </a:rPr>
              <a:t>Very linear, low frequency dependence</a:t>
            </a:r>
          </a:p>
          <a:p>
            <a:pPr algn="l" eaLnBrk="1" hangingPunct="1">
              <a:lnSpc>
                <a:spcPct val="70000"/>
              </a:lnSpc>
            </a:pPr>
            <a:r>
              <a:rPr lang="en-US" altLang="de-DE">
                <a:latin typeface="Times" pitchFamily="18" charset="0"/>
              </a:rPr>
              <a:t>	       i.e. position sensitivity </a:t>
            </a:r>
            <a:r>
              <a:rPr lang="en-US" altLang="de-DE" b="1" i="1">
                <a:latin typeface="Times" pitchFamily="18" charset="0"/>
              </a:rPr>
              <a:t>S </a:t>
            </a:r>
            <a:r>
              <a:rPr lang="en-US" altLang="de-DE">
                <a:latin typeface="Times" pitchFamily="18" charset="0"/>
              </a:rPr>
              <a:t>is constant</a:t>
            </a:r>
          </a:p>
          <a:p>
            <a:pPr algn="l" eaLnBrk="1" hangingPunct="1">
              <a:lnSpc>
                <a:spcPct val="70000"/>
              </a:lnSpc>
            </a:pPr>
            <a:r>
              <a:rPr lang="en-US" altLang="de-DE" b="1">
                <a:solidFill>
                  <a:srgbClr val="FF0000"/>
                </a:solidFill>
                <a:latin typeface="Times" pitchFamily="18" charset="0"/>
              </a:rPr>
              <a:t>Disadvantage:</a:t>
            </a:r>
            <a:r>
              <a:rPr lang="en-US" altLang="de-DE">
                <a:solidFill>
                  <a:srgbClr val="FF0000"/>
                </a:solidFill>
                <a:latin typeface="Times" pitchFamily="18" charset="0"/>
              </a:rPr>
              <a:t> </a:t>
            </a:r>
            <a:r>
              <a:rPr lang="en-US" altLang="de-DE">
                <a:latin typeface="Times" pitchFamily="18" charset="0"/>
              </a:rPr>
              <a:t>Large size, complex mechanics</a:t>
            </a:r>
          </a:p>
          <a:p>
            <a:pPr algn="l" eaLnBrk="1" hangingPunct="1">
              <a:lnSpc>
                <a:spcPct val="70000"/>
              </a:lnSpc>
            </a:pPr>
            <a:r>
              <a:rPr lang="en-US" altLang="de-DE">
                <a:latin typeface="Times" pitchFamily="18" charset="0"/>
              </a:rPr>
              <a:t>                         high capacitance</a:t>
            </a:r>
          </a:p>
        </p:txBody>
      </p:sp>
      <p:sp>
        <p:nvSpPr>
          <p:cNvPr id="27660" name="Text Box 11"/>
          <p:cNvSpPr txBox="1">
            <a:spLocks noChangeArrowheads="1"/>
          </p:cNvSpPr>
          <p:nvPr/>
        </p:nvSpPr>
        <p:spPr bwMode="auto">
          <a:xfrm>
            <a:off x="5230813" y="1565275"/>
            <a:ext cx="18303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altLang="de-DE" sz="1600">
                <a:solidFill>
                  <a:schemeClr val="tx2"/>
                </a:solidFill>
                <a:latin typeface="Times" pitchFamily="18" charset="0"/>
              </a:rPr>
              <a:t>Size:</a:t>
            </a:r>
            <a:r>
              <a:rPr lang="en-US" altLang="de-DE" sz="200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US" altLang="de-DE" sz="1600">
                <a:solidFill>
                  <a:schemeClr val="tx2"/>
                </a:solidFill>
                <a:latin typeface="Times" pitchFamily="18" charset="0"/>
              </a:rPr>
              <a:t>200x70 mm</a:t>
            </a:r>
            <a:r>
              <a:rPr lang="en-US" altLang="de-DE" baseline="30000">
                <a:solidFill>
                  <a:schemeClr val="tx2"/>
                </a:solidFill>
                <a:latin typeface="Times" pitchFamily="18" charset="0"/>
              </a:rPr>
              <a:t>2</a:t>
            </a:r>
          </a:p>
        </p:txBody>
      </p:sp>
      <p:graphicFrame>
        <p:nvGraphicFramePr>
          <p:cNvPr id="27661" name="Object 12"/>
          <p:cNvGraphicFramePr>
            <a:graphicFrameLocks noChangeAspect="1"/>
          </p:cNvGraphicFramePr>
          <p:nvPr/>
        </p:nvGraphicFramePr>
        <p:xfrm>
          <a:off x="179388" y="1928813"/>
          <a:ext cx="3814762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53" name="Equation" r:id="rId9" imgW="2501900" imgH="711200" progId="Equation.3">
                  <p:embed/>
                </p:oleObj>
              </mc:Choice>
              <mc:Fallback>
                <p:oleObj name="Equation" r:id="rId9" imgW="2501900" imgH="711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1928813"/>
                        <a:ext cx="3814762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1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373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B27AABE-8BBD-46B5-BE1B-D1D4503BD159}" type="slidenum">
              <a:rPr lang="en-US"/>
              <a:pPr>
                <a:defRPr/>
              </a:pPr>
              <a:t>45</a:t>
            </a:fld>
            <a:endParaRPr lang="en-US"/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300038" y="361950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>
                <a:latin typeface="Comic Sans MS" pitchFamily="66" charset="0"/>
              </a:rPr>
              <a:t>Example of Transfer Impedance for Proton Synchrotron</a:t>
            </a:r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290513" y="1082675"/>
            <a:ext cx="85090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>
                <a:solidFill>
                  <a:schemeClr val="accent2"/>
                </a:solidFill>
                <a:sym typeface="Symbol" pitchFamily="18" charset="2"/>
              </a:rPr>
              <a:t>The high-pass characteristic for typical synchrotron BPM: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400" b="1" i="1">
                <a:solidFill>
                  <a:schemeClr val="accent2"/>
                </a:solidFill>
                <a:sym typeface="Symbol" pitchFamily="18" charset="2"/>
              </a:rPr>
              <a:t>U</a:t>
            </a:r>
            <a:r>
              <a:rPr lang="en-US" altLang="de-DE" sz="2400" b="1" i="1" baseline="-25000">
                <a:solidFill>
                  <a:schemeClr val="accent2"/>
                </a:solidFill>
                <a:sym typeface="Symbol" pitchFamily="18" charset="2"/>
              </a:rPr>
              <a:t>im</a:t>
            </a:r>
            <a:r>
              <a:rPr lang="en-US" altLang="de-DE" sz="2400" b="1" i="1">
                <a:solidFill>
                  <a:schemeClr val="accent2"/>
                </a:solidFill>
                <a:sym typeface="Symbol" pitchFamily="18" charset="2"/>
              </a:rPr>
              <a:t>(</a:t>
            </a:r>
            <a:r>
              <a:rPr lang="el-GR" altLang="de-DE" sz="2400" b="1" i="1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ω</a:t>
            </a:r>
            <a:r>
              <a:rPr lang="de-DE" altLang="de-DE" sz="2400" b="1" i="1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)</a:t>
            </a:r>
            <a:r>
              <a:rPr lang="en-US" altLang="de-DE" sz="2400" b="1" i="1">
                <a:solidFill>
                  <a:schemeClr val="accent2"/>
                </a:solidFill>
                <a:sym typeface="Symbol" pitchFamily="18" charset="2"/>
              </a:rPr>
              <a:t>=Z</a:t>
            </a:r>
            <a:r>
              <a:rPr lang="en-US" altLang="de-DE" sz="2400" b="1" i="1" baseline="-25000">
                <a:solidFill>
                  <a:schemeClr val="accent2"/>
                </a:solidFill>
                <a:sym typeface="Symbol" pitchFamily="18" charset="2"/>
              </a:rPr>
              <a:t>t</a:t>
            </a:r>
            <a:r>
              <a:rPr lang="en-US" altLang="de-DE" sz="2400" b="1" i="1">
                <a:solidFill>
                  <a:schemeClr val="accent2"/>
                </a:solidFill>
                <a:sym typeface="Symbol" pitchFamily="18" charset="2"/>
              </a:rPr>
              <a:t>(</a:t>
            </a:r>
            <a:r>
              <a:rPr lang="el-GR" altLang="de-DE" sz="2400" b="1" i="1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ω</a:t>
            </a:r>
            <a:r>
              <a:rPr lang="de-DE" altLang="de-DE" sz="2400" b="1" i="1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)</a:t>
            </a:r>
            <a:r>
              <a:rPr lang="en-US" altLang="de-DE" sz="2000" b="1" i="1">
                <a:solidFill>
                  <a:schemeClr val="accent2"/>
                </a:solidFill>
                <a:latin typeface="Comic Sans MS" pitchFamily="66" charset="0"/>
                <a:sym typeface="Symbol" pitchFamily="18" charset="2"/>
              </a:rPr>
              <a:t>·</a:t>
            </a:r>
            <a:r>
              <a:rPr lang="en-US" altLang="de-DE" sz="2400" b="1" i="1">
                <a:solidFill>
                  <a:schemeClr val="accent2"/>
                </a:solidFill>
                <a:latin typeface="Times" pitchFamily="18" charset="0"/>
                <a:sym typeface="Symbol" pitchFamily="18" charset="2"/>
              </a:rPr>
              <a:t>I</a:t>
            </a:r>
            <a:r>
              <a:rPr lang="en-US" altLang="de-DE" sz="2400" b="1" i="1" baseline="-25000">
                <a:solidFill>
                  <a:schemeClr val="accent2"/>
                </a:solidFill>
                <a:latin typeface="Times" pitchFamily="18" charset="0"/>
                <a:sym typeface="Symbol" pitchFamily="18" charset="2"/>
              </a:rPr>
              <a:t>beam</a:t>
            </a:r>
            <a:r>
              <a:rPr lang="en-US" altLang="de-DE" sz="2400" b="1" i="1">
                <a:solidFill>
                  <a:schemeClr val="accent2"/>
                </a:solidFill>
                <a:latin typeface="Times" pitchFamily="18" charset="0"/>
                <a:sym typeface="Symbol" pitchFamily="18" charset="2"/>
              </a:rPr>
              <a:t>(</a:t>
            </a:r>
            <a:r>
              <a:rPr lang="el-GR" altLang="de-DE" sz="2400" b="1" i="1">
                <a:solidFill>
                  <a:schemeClr val="accent2"/>
                </a:solidFill>
                <a:latin typeface="Times" pitchFamily="18" charset="0"/>
                <a:sym typeface="Symbol" pitchFamily="18" charset="2"/>
              </a:rPr>
              <a:t>ω</a:t>
            </a:r>
            <a:r>
              <a:rPr lang="de-DE" altLang="de-DE" sz="2400" b="1" i="1">
                <a:solidFill>
                  <a:schemeClr val="accent2"/>
                </a:solidFill>
                <a:latin typeface="Times" pitchFamily="18" charset="0"/>
                <a:sym typeface="Symbol" pitchFamily="18" charset="2"/>
              </a:rPr>
              <a:t>)</a:t>
            </a:r>
            <a:endParaRPr lang="el-GR" altLang="de-DE" sz="2400" baseline="-25000">
              <a:solidFill>
                <a:schemeClr val="tx2"/>
              </a:solidFill>
              <a:latin typeface="Times" pitchFamily="18" charset="0"/>
              <a:sym typeface="Symbol" pitchFamily="18" charset="2"/>
            </a:endParaRPr>
          </a:p>
        </p:txBody>
      </p:sp>
      <p:sp>
        <p:nvSpPr>
          <p:cNvPr id="326661" name="Text Box 5"/>
          <p:cNvSpPr txBox="1">
            <a:spLocks noChangeArrowheads="1"/>
          </p:cNvSpPr>
          <p:nvPr/>
        </p:nvSpPr>
        <p:spPr bwMode="auto">
          <a:xfrm>
            <a:off x="284163" y="5160963"/>
            <a:ext cx="7386637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</a:pPr>
            <a:r>
              <a:rPr lang="en-US" altLang="de-DE">
                <a:solidFill>
                  <a:schemeClr val="tx2"/>
                </a:solidFill>
                <a:latin typeface="Times" pitchFamily="18" charset="0"/>
              </a:rPr>
              <a:t>Large signal strength  </a:t>
            </a:r>
            <a:r>
              <a:rPr lang="en-US" altLang="de-DE" b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 </a:t>
            </a:r>
            <a:r>
              <a:rPr lang="en-US" altLang="de-DE" b="1">
                <a:solidFill>
                  <a:schemeClr val="accent2"/>
                </a:solidFill>
                <a:latin typeface="Times" pitchFamily="18" charset="0"/>
              </a:rPr>
              <a:t>high impedance</a:t>
            </a:r>
            <a:r>
              <a:rPr lang="en-US" altLang="de-DE">
                <a:solidFill>
                  <a:schemeClr val="tx2"/>
                </a:solidFill>
                <a:latin typeface="Times" pitchFamily="18" charset="0"/>
              </a:rPr>
              <a:t>   </a:t>
            </a:r>
          </a:p>
          <a:p>
            <a:pPr algn="l" eaLnBrk="1" hangingPunct="1">
              <a:lnSpc>
                <a:spcPct val="70000"/>
              </a:lnSpc>
            </a:pPr>
            <a:r>
              <a:rPr lang="en-US" altLang="de-DE">
                <a:solidFill>
                  <a:schemeClr val="tx2"/>
                </a:solidFill>
                <a:latin typeface="Times" pitchFamily="18" charset="0"/>
              </a:rPr>
              <a:t>Smooth signal transmission </a:t>
            </a:r>
            <a:r>
              <a:rPr lang="en-US" altLang="de-DE" b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 </a:t>
            </a:r>
            <a:r>
              <a:rPr lang="en-US" altLang="de-DE" b="1">
                <a:solidFill>
                  <a:srgbClr val="FF0000"/>
                </a:solidFill>
                <a:latin typeface="Times" pitchFamily="18" charset="0"/>
                <a:sym typeface="Symbol" pitchFamily="18" charset="2"/>
              </a:rPr>
              <a:t>50 </a:t>
            </a:r>
            <a:r>
              <a:rPr lang="en-US" altLang="de-DE" b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 </a:t>
            </a:r>
            <a:r>
              <a:rPr lang="en-US" altLang="de-DE">
                <a:solidFill>
                  <a:schemeClr val="tx2"/>
                </a:solidFill>
                <a:latin typeface="Times" pitchFamily="18" charset="0"/>
              </a:rPr>
              <a:t> </a:t>
            </a:r>
            <a:endParaRPr lang="el-GR" altLang="de-DE">
              <a:solidFill>
                <a:schemeClr val="tx2"/>
              </a:solidFill>
              <a:latin typeface="Times" pitchFamily="18" charset="0"/>
            </a:endParaRPr>
          </a:p>
        </p:txBody>
      </p:sp>
      <p:graphicFrame>
        <p:nvGraphicFramePr>
          <p:cNvPr id="28679" name="Object 6"/>
          <p:cNvGraphicFramePr>
            <a:graphicFrameLocks noChangeAspect="1"/>
          </p:cNvGraphicFramePr>
          <p:nvPr/>
        </p:nvGraphicFramePr>
        <p:xfrm>
          <a:off x="82550" y="1957388"/>
          <a:ext cx="3998913" cy="127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73" name="Equation" r:id="rId4" imgW="2159000" imgH="685800" progId="Equation.3">
                  <p:embed/>
                </p:oleObj>
              </mc:Choice>
              <mc:Fallback>
                <p:oleObj name="Equation" r:id="rId4" imgW="2159000" imgH="685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50" y="1957388"/>
                        <a:ext cx="3998913" cy="127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0" name="Object 7"/>
          <p:cNvGraphicFramePr>
            <a:graphicFrameLocks noChangeAspect="1"/>
          </p:cNvGraphicFramePr>
          <p:nvPr/>
        </p:nvGraphicFramePr>
        <p:xfrm>
          <a:off x="371475" y="2774950"/>
          <a:ext cx="2279650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74" name="Equation" r:id="rId6" imgW="1193800" imgH="228600" progId="Equation.3">
                  <p:embed/>
                </p:oleObj>
              </mc:Choice>
              <mc:Fallback>
                <p:oleObj name="Equation" r:id="rId6" imgW="11938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5" y="2774950"/>
                        <a:ext cx="2279650" cy="43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1" name="Text Box 8"/>
          <p:cNvSpPr txBox="1">
            <a:spLocks noChangeArrowheads="1"/>
          </p:cNvSpPr>
          <p:nvPr/>
        </p:nvSpPr>
        <p:spPr bwMode="auto">
          <a:xfrm>
            <a:off x="298450" y="3287713"/>
            <a:ext cx="3160713" cy="152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de-DE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Parameter for shoe-box BPM:</a:t>
            </a:r>
          </a:p>
          <a:p>
            <a:pPr algn="l">
              <a:lnSpc>
                <a:spcPct val="60000"/>
              </a:lnSpc>
              <a:buFont typeface="Wingdings" pitchFamily="2" charset="2"/>
              <a:buNone/>
            </a:pPr>
            <a:r>
              <a:rPr lang="de-DE" altLang="de-DE" b="1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C</a:t>
            </a:r>
            <a:r>
              <a:rPr lang="de-DE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=100pF, </a:t>
            </a:r>
            <a:r>
              <a:rPr lang="de-DE" altLang="de-DE" b="1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l</a:t>
            </a:r>
            <a:r>
              <a:rPr lang="de-DE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=10cm, </a:t>
            </a:r>
            <a:r>
              <a:rPr lang="el-GR" altLang="de-DE" b="1" i="1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β</a:t>
            </a:r>
            <a:r>
              <a:rPr lang="de-DE" altLang="de-DE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=50%</a:t>
            </a:r>
            <a:endParaRPr lang="de-DE" altLang="de-DE">
              <a:solidFill>
                <a:schemeClr val="tx2"/>
              </a:solidFill>
              <a:latin typeface="Times" pitchFamily="18" charset="0"/>
              <a:sym typeface="Symbol" pitchFamily="18" charset="2"/>
            </a:endParaRPr>
          </a:p>
          <a:p>
            <a:pPr algn="l">
              <a:lnSpc>
                <a:spcPct val="60000"/>
              </a:lnSpc>
              <a:buFont typeface="Wingdings" pitchFamily="2" charset="2"/>
              <a:buNone/>
            </a:pPr>
            <a:r>
              <a:rPr lang="de-DE" altLang="de-DE" b="1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f</a:t>
            </a:r>
            <a:r>
              <a:rPr lang="de-DE" altLang="de-DE" sz="2400" b="1" i="1" baseline="-25000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cut</a:t>
            </a:r>
            <a:r>
              <a:rPr lang="de-DE" altLang="de-DE" b="1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= </a:t>
            </a:r>
            <a:r>
              <a:rPr lang="el-GR" altLang="de-DE" b="1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ω</a:t>
            </a:r>
            <a:r>
              <a:rPr lang="de-DE" altLang="de-DE" b="1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/2</a:t>
            </a:r>
            <a:r>
              <a:rPr lang="el-GR" altLang="de-DE" b="1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π</a:t>
            </a:r>
            <a:r>
              <a:rPr lang="de-DE" altLang="de-DE" b="1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=(2</a:t>
            </a:r>
            <a:r>
              <a:rPr lang="el-GR" altLang="de-DE" b="1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π</a:t>
            </a:r>
            <a:r>
              <a:rPr lang="de-DE" altLang="de-DE" b="1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RC)</a:t>
            </a:r>
            <a:r>
              <a:rPr lang="de-DE" altLang="de-DE" sz="2400" b="1" i="1" baseline="30000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-1</a:t>
            </a:r>
          </a:p>
          <a:p>
            <a:pPr algn="l">
              <a:lnSpc>
                <a:spcPct val="60000"/>
              </a:lnSpc>
              <a:buFont typeface="Wingdings" pitchFamily="2" charset="2"/>
              <a:buNone/>
            </a:pPr>
            <a:r>
              <a:rPr lang="de-DE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for </a:t>
            </a:r>
            <a:r>
              <a:rPr lang="de-DE" altLang="de-DE" sz="2000" b="1" i="1">
                <a:solidFill>
                  <a:srgbClr val="FF0000"/>
                </a:solidFill>
                <a:latin typeface="Times" pitchFamily="18" charset="0"/>
                <a:sym typeface="Symbol" pitchFamily="18" charset="2"/>
              </a:rPr>
              <a:t>R</a:t>
            </a:r>
            <a:r>
              <a:rPr lang="de-DE" altLang="de-DE" sz="2000" b="1">
                <a:solidFill>
                  <a:srgbClr val="FF0000"/>
                </a:solidFill>
                <a:latin typeface="Times" pitchFamily="18" charset="0"/>
                <a:sym typeface="Symbol" pitchFamily="18" charset="2"/>
              </a:rPr>
              <a:t>=50 </a:t>
            </a:r>
            <a:r>
              <a:rPr lang="de-DE" altLang="de-DE" sz="2000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 </a:t>
            </a:r>
            <a:r>
              <a:rPr lang="de-DE" altLang="de-DE" sz="2000" b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</a:t>
            </a:r>
            <a:r>
              <a:rPr lang="de-DE" altLang="de-DE" sz="2000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 </a:t>
            </a:r>
            <a:r>
              <a:rPr lang="de-DE" altLang="de-DE" b="1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f</a:t>
            </a:r>
            <a:r>
              <a:rPr lang="de-DE" altLang="de-DE" sz="2400" b="1" i="1" baseline="-25000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cut</a:t>
            </a:r>
            <a:r>
              <a:rPr lang="de-DE" altLang="de-DE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=</a:t>
            </a:r>
            <a:r>
              <a:rPr lang="de-DE" altLang="de-DE" sz="2000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 </a:t>
            </a:r>
            <a:r>
              <a:rPr lang="de-DE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32 MHz</a:t>
            </a:r>
            <a:endParaRPr lang="el-GR" altLang="de-DE">
              <a:solidFill>
                <a:schemeClr val="tx2"/>
              </a:solidFill>
              <a:latin typeface="Times" pitchFamily="18" charset="0"/>
              <a:sym typeface="Symbol" pitchFamily="18" charset="2"/>
            </a:endParaRPr>
          </a:p>
          <a:p>
            <a:pPr algn="l">
              <a:lnSpc>
                <a:spcPct val="60000"/>
              </a:lnSpc>
              <a:buFont typeface="Wingdings" pitchFamily="2" charset="2"/>
              <a:buNone/>
            </a:pPr>
            <a:r>
              <a:rPr lang="de-DE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for </a:t>
            </a:r>
            <a:r>
              <a:rPr lang="de-DE" altLang="de-DE" b="1" i="1">
                <a:solidFill>
                  <a:schemeClr val="accent2"/>
                </a:solidFill>
                <a:latin typeface="Times" pitchFamily="18" charset="0"/>
                <a:sym typeface="Symbol" pitchFamily="18" charset="2"/>
              </a:rPr>
              <a:t>R</a:t>
            </a:r>
            <a:r>
              <a:rPr lang="de-DE" altLang="de-DE" b="1">
                <a:solidFill>
                  <a:schemeClr val="accent2"/>
                </a:solidFill>
                <a:latin typeface="Times" pitchFamily="18" charset="0"/>
                <a:sym typeface="Symbol" pitchFamily="18" charset="2"/>
              </a:rPr>
              <a:t>=1 M</a:t>
            </a:r>
            <a:r>
              <a:rPr lang="de-DE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 </a:t>
            </a:r>
            <a:r>
              <a:rPr lang="de-DE" altLang="de-DE" b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</a:t>
            </a:r>
            <a:r>
              <a:rPr lang="de-DE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 </a:t>
            </a:r>
            <a:r>
              <a:rPr lang="de-DE" altLang="de-DE" b="1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f</a:t>
            </a:r>
            <a:r>
              <a:rPr lang="de-DE" altLang="de-DE" sz="2400" b="1" i="1" baseline="-25000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cut</a:t>
            </a:r>
            <a:r>
              <a:rPr lang="de-DE" altLang="de-DE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=</a:t>
            </a:r>
            <a:r>
              <a:rPr lang="de-DE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 1.6 kHz</a:t>
            </a:r>
            <a:endParaRPr lang="el-GR" altLang="de-DE" sz="2400" baseline="-25000">
              <a:solidFill>
                <a:schemeClr val="tx2"/>
              </a:solidFill>
              <a:latin typeface="Times" pitchFamily="18" charset="0"/>
              <a:sym typeface="Symbol" pitchFamily="18" charset="2"/>
            </a:endParaRPr>
          </a:p>
        </p:txBody>
      </p:sp>
      <p:pic>
        <p:nvPicPr>
          <p:cNvPr id="28682" name="Picture 9"/>
          <p:cNvPicPr>
            <a:picLocks noChangeAspect="1" noChangeArrowheads="1"/>
          </p:cNvPicPr>
          <p:nvPr/>
        </p:nvPicPr>
        <p:blipFill>
          <a:blip r:embed="rId8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0" y="1477963"/>
            <a:ext cx="4503738" cy="3595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61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373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7CB25C6-4233-455A-B871-D87827F67DE0}" type="slidenum">
              <a:rPr lang="en-US"/>
              <a:pPr>
                <a:defRPr/>
              </a:pPr>
              <a:t>46</a:t>
            </a:fld>
            <a:endParaRPr lang="en-US"/>
          </a:p>
        </p:txBody>
      </p:sp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-144463" y="339725"/>
            <a:ext cx="8861426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 dirty="0">
                <a:solidFill>
                  <a:srgbClr val="000000"/>
                </a:solidFill>
                <a:latin typeface="Comic Sans MS" pitchFamily="66" charset="0"/>
              </a:rPr>
              <a:t>Exercise #8: Signal Estimation for a broad-band BPM 1/2 </a:t>
            </a:r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306824" y="954088"/>
            <a:ext cx="8845550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de-DE" dirty="0">
                <a:solidFill>
                  <a:schemeClr val="accent2"/>
                </a:solidFill>
              </a:rPr>
              <a:t>Assume a shoe-box BPM of length </a:t>
            </a:r>
            <a:r>
              <a:rPr lang="en-US" altLang="de-DE" b="1" i="1" dirty="0">
                <a:solidFill>
                  <a:schemeClr val="accent2"/>
                </a:solidFill>
              </a:rPr>
              <a:t>l=</a:t>
            </a:r>
            <a:r>
              <a:rPr lang="en-US" altLang="de-DE" dirty="0">
                <a:solidFill>
                  <a:schemeClr val="accent2"/>
                </a:solidFill>
              </a:rPr>
              <a:t>20 cm, radius</a:t>
            </a:r>
            <a:r>
              <a:rPr lang="en-US" altLang="de-DE" b="1" i="1" dirty="0">
                <a:solidFill>
                  <a:schemeClr val="accent2"/>
                </a:solidFill>
              </a:rPr>
              <a:t> a=</a:t>
            </a:r>
            <a:r>
              <a:rPr lang="en-US" altLang="de-DE" dirty="0">
                <a:solidFill>
                  <a:schemeClr val="accent2"/>
                </a:solidFill>
              </a:rPr>
              <a:t>10 cm and capacitance </a:t>
            </a:r>
            <a:r>
              <a:rPr lang="en-US" altLang="de-DE" b="1" i="1" dirty="0">
                <a:solidFill>
                  <a:schemeClr val="accent2"/>
                </a:solidFill>
              </a:rPr>
              <a:t>C=</a:t>
            </a:r>
            <a:r>
              <a:rPr lang="en-US" altLang="de-DE" dirty="0">
                <a:solidFill>
                  <a:schemeClr val="accent2"/>
                </a:solidFill>
              </a:rPr>
              <a:t>100 pF</a:t>
            </a:r>
            <a:br>
              <a:rPr lang="en-US" altLang="de-DE" dirty="0">
                <a:solidFill>
                  <a:schemeClr val="accent2"/>
                </a:solidFill>
              </a:rPr>
            </a:br>
            <a:r>
              <a:rPr lang="en-US" altLang="de-DE" dirty="0">
                <a:solidFill>
                  <a:schemeClr val="accent2"/>
                </a:solidFill>
              </a:rPr>
              <a:t>The beam velocity is </a:t>
            </a:r>
            <a:r>
              <a:rPr lang="el-GR" altLang="de-DE" b="1" i="1" dirty="0">
                <a:solidFill>
                  <a:schemeClr val="accent2"/>
                </a:solidFill>
                <a:cs typeface="Times New Roman" pitchFamily="18" charset="0"/>
              </a:rPr>
              <a:t>β</a:t>
            </a:r>
            <a:r>
              <a:rPr lang="de-DE" altLang="de-DE" b="1" i="1" dirty="0">
                <a:solidFill>
                  <a:schemeClr val="accent2"/>
                </a:solidFill>
                <a:cs typeface="Times New Roman" pitchFamily="18" charset="0"/>
              </a:rPr>
              <a:t>=</a:t>
            </a:r>
            <a:r>
              <a:rPr lang="de-DE" altLang="de-DE" dirty="0">
                <a:solidFill>
                  <a:schemeClr val="accent2"/>
                </a:solidFill>
                <a:cs typeface="Times New Roman" pitchFamily="18" charset="0"/>
              </a:rPr>
              <a:t> 0.5 </a:t>
            </a: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and the bunch length is </a:t>
            </a:r>
            <a:r>
              <a:rPr lang="en-US" altLang="de-DE" b="1" i="1" dirty="0" err="1">
                <a:solidFill>
                  <a:schemeClr val="accent2"/>
                </a:solidFill>
                <a:cs typeface="Times New Roman" pitchFamily="18" charset="0"/>
              </a:rPr>
              <a:t>σ</a:t>
            </a:r>
            <a:r>
              <a:rPr lang="en-US" altLang="de-DE" sz="2400" b="1" i="1" baseline="-25000" dirty="0" err="1">
                <a:solidFill>
                  <a:schemeClr val="accent2"/>
                </a:solidFill>
                <a:cs typeface="Times New Roman" pitchFamily="18" charset="0"/>
              </a:rPr>
              <a:t>t</a:t>
            </a:r>
            <a:r>
              <a:rPr lang="en-US" altLang="de-DE" b="1" i="1" dirty="0">
                <a:solidFill>
                  <a:schemeClr val="accent2"/>
                </a:solidFill>
                <a:cs typeface="Times New Roman" pitchFamily="18" charset="0"/>
              </a:rPr>
              <a:t>=</a:t>
            </a: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 100 ns.</a:t>
            </a:r>
          </a:p>
          <a:p>
            <a:pPr algn="l"/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Assume a position linear sensitivity of</a:t>
            </a:r>
            <a:r>
              <a:rPr lang="en-US" altLang="de-DE" b="1" i="1" dirty="0">
                <a:solidFill>
                  <a:schemeClr val="accent2"/>
                </a:solidFill>
                <a:cs typeface="Times New Roman" pitchFamily="18" charset="0"/>
              </a:rPr>
              <a:t> S=1/a</a:t>
            </a: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 i.e. </a:t>
            </a:r>
            <a:r>
              <a:rPr lang="en-US" altLang="de-DE" b="1" i="1" dirty="0">
                <a:solidFill>
                  <a:schemeClr val="accent2"/>
                </a:solidFill>
                <a:cs typeface="Times New Roman" pitchFamily="18" charset="0"/>
              </a:rPr>
              <a:t>U</a:t>
            </a:r>
            <a:r>
              <a:rPr lang="el-GR" altLang="de-DE" sz="2200" b="1" i="1" baseline="-25000" dirty="0">
                <a:solidFill>
                  <a:schemeClr val="accent2"/>
                </a:solidFill>
                <a:cs typeface="Times New Roman" pitchFamily="18" charset="0"/>
              </a:rPr>
              <a:t>Δ</a:t>
            </a:r>
            <a:r>
              <a:rPr lang="de-DE" altLang="de-DE" b="1" i="1" dirty="0">
                <a:solidFill>
                  <a:schemeClr val="accent2"/>
                </a:solidFill>
                <a:cs typeface="Times New Roman" pitchFamily="18" charset="0"/>
              </a:rPr>
              <a:t>/U</a:t>
            </a:r>
            <a:r>
              <a:rPr lang="el-GR" altLang="de-DE" sz="2200" b="1" i="1" baseline="-25000" dirty="0">
                <a:solidFill>
                  <a:schemeClr val="accent2"/>
                </a:solidFill>
                <a:cs typeface="Times New Roman" pitchFamily="18" charset="0"/>
              </a:rPr>
              <a:t>Σ</a:t>
            </a:r>
            <a:r>
              <a:rPr lang="de-DE" altLang="de-DE" b="1" i="1" dirty="0">
                <a:solidFill>
                  <a:schemeClr val="accent2"/>
                </a:solidFill>
                <a:cs typeface="Times New Roman" pitchFamily="18" charset="0"/>
              </a:rPr>
              <a:t> = x/a.</a:t>
            </a:r>
            <a:endParaRPr lang="el-GR" altLang="de-DE" b="1" i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314373" name="Text Box 5"/>
          <p:cNvSpPr txBox="1">
            <a:spLocks noChangeArrowheads="1"/>
          </p:cNvSpPr>
          <p:nvPr/>
        </p:nvSpPr>
        <p:spPr bwMode="auto">
          <a:xfrm>
            <a:off x="277922" y="2208213"/>
            <a:ext cx="8993187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altLang="de-DE" dirty="0"/>
              <a:t>Calculate the transfer impedance for half-cylindrical plate and termination of </a:t>
            </a:r>
            <a:r>
              <a:rPr lang="en-US" altLang="de-DE" b="1" i="1" dirty="0"/>
              <a:t>R = </a:t>
            </a:r>
            <a:r>
              <a:rPr lang="en-US" altLang="de-DE" dirty="0"/>
              <a:t>1 M</a:t>
            </a:r>
            <a:r>
              <a:rPr lang="el-GR" altLang="de-DE" dirty="0">
                <a:cs typeface="Times New Roman" pitchFamily="18" charset="0"/>
              </a:rPr>
              <a:t>Ω</a:t>
            </a:r>
            <a:r>
              <a:rPr lang="en-US" altLang="de-DE" dirty="0"/>
              <a:t>!</a:t>
            </a:r>
          </a:p>
        </p:txBody>
      </p:sp>
      <p:sp>
        <p:nvSpPr>
          <p:cNvPr id="314374" name="Text Box 6"/>
          <p:cNvSpPr txBox="1">
            <a:spLocks noChangeArrowheads="1"/>
          </p:cNvSpPr>
          <p:nvPr/>
        </p:nvSpPr>
        <p:spPr bwMode="auto">
          <a:xfrm>
            <a:off x="271463" y="2616200"/>
            <a:ext cx="8901112" cy="66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altLang="de-DE" dirty="0"/>
              <a:t>Calculate the sum voltage </a:t>
            </a:r>
            <a:r>
              <a:rPr lang="en-US" altLang="de-DE" b="1" i="1" dirty="0"/>
              <a:t>U</a:t>
            </a:r>
            <a:r>
              <a:rPr lang="en-US" altLang="de-DE" sz="2200" b="1" i="1" baseline="-25000" dirty="0">
                <a:cs typeface="Times New Roman" pitchFamily="18" charset="0"/>
              </a:rPr>
              <a:t>Σ</a:t>
            </a:r>
            <a:r>
              <a:rPr lang="en-US" altLang="de-DE" dirty="0">
                <a:cs typeface="Times New Roman" pitchFamily="18" charset="0"/>
              </a:rPr>
              <a:t> for </a:t>
            </a:r>
            <a:r>
              <a:rPr lang="en-US" altLang="de-DE" b="1" i="1" dirty="0" err="1">
                <a:cs typeface="Times New Roman" pitchFamily="18" charset="0"/>
              </a:rPr>
              <a:t>I</a:t>
            </a:r>
            <a:r>
              <a:rPr lang="en-US" altLang="de-DE" sz="2200" b="1" i="1" baseline="-25000" dirty="0" err="1">
                <a:cs typeface="Times New Roman" pitchFamily="18" charset="0"/>
              </a:rPr>
              <a:t>beam</a:t>
            </a:r>
            <a:r>
              <a:rPr lang="en-US" altLang="de-DE" sz="2200" b="1" i="1" baseline="-25000" dirty="0">
                <a:cs typeface="Times New Roman" pitchFamily="18" charset="0"/>
              </a:rPr>
              <a:t> </a:t>
            </a:r>
            <a:r>
              <a:rPr lang="en-US" altLang="de-DE" b="1" i="1" dirty="0">
                <a:cs typeface="Times New Roman" pitchFamily="18" charset="0"/>
              </a:rPr>
              <a:t>= </a:t>
            </a:r>
            <a:r>
              <a:rPr lang="en-US" altLang="de-DE" dirty="0">
                <a:cs typeface="Times New Roman" pitchFamily="18" charset="0"/>
              </a:rPr>
              <a:t>1 A !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cs typeface="Times New Roman" pitchFamily="18" charset="0"/>
              </a:rPr>
              <a:t>Calculate the different voltage for</a:t>
            </a:r>
            <a:r>
              <a:rPr lang="en-US" altLang="de-DE" b="1" i="1" dirty="0">
                <a:cs typeface="Times New Roman" pitchFamily="18" charset="0"/>
              </a:rPr>
              <a:t> x</a:t>
            </a:r>
            <a:r>
              <a:rPr lang="en-US" altLang="de-DE" dirty="0">
                <a:cs typeface="Times New Roman" pitchFamily="18" charset="0"/>
              </a:rPr>
              <a:t> = 1 mm displacement!</a:t>
            </a:r>
            <a:endParaRPr lang="en-US" altLang="de-DE" dirty="0"/>
          </a:p>
        </p:txBody>
      </p:sp>
      <p:sp>
        <p:nvSpPr>
          <p:cNvPr id="314375" name="Text Box 7"/>
          <p:cNvSpPr txBox="1">
            <a:spLocks noChangeArrowheads="1"/>
          </p:cNvSpPr>
          <p:nvPr/>
        </p:nvSpPr>
        <p:spPr bwMode="auto">
          <a:xfrm>
            <a:off x="189240" y="4652940"/>
            <a:ext cx="8507412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dirty="0"/>
              <a:t>What are the corresponding values for a termination with </a:t>
            </a:r>
            <a:r>
              <a:rPr lang="en-US" altLang="de-DE" b="1" i="1" dirty="0"/>
              <a:t>R =</a:t>
            </a:r>
            <a:r>
              <a:rPr lang="en-US" altLang="de-DE" dirty="0"/>
              <a:t> 50 </a:t>
            </a:r>
            <a:r>
              <a:rPr lang="el-GR" altLang="de-DE" dirty="0">
                <a:cs typeface="Times New Roman" pitchFamily="18" charset="0"/>
              </a:rPr>
              <a:t>Ω</a:t>
            </a:r>
            <a:r>
              <a:rPr lang="de-DE" altLang="de-DE" dirty="0">
                <a:cs typeface="Times New Roman" pitchFamily="18" charset="0"/>
              </a:rPr>
              <a:t>?</a:t>
            </a:r>
            <a:endParaRPr lang="en-US" altLang="de-DE" dirty="0"/>
          </a:p>
        </p:txBody>
      </p:sp>
      <p:sp>
        <p:nvSpPr>
          <p:cNvPr id="314377" name="Text Box 9"/>
          <p:cNvSpPr txBox="1">
            <a:spLocks noChangeArrowheads="1"/>
          </p:cNvSpPr>
          <p:nvPr/>
        </p:nvSpPr>
        <p:spPr bwMode="auto">
          <a:xfrm>
            <a:off x="196358" y="4984400"/>
            <a:ext cx="9224141" cy="28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chemeClr val="accent2"/>
                </a:solidFill>
              </a:rPr>
              <a:t>The transfer impedance is not constant, what does it mean? Use  </a:t>
            </a:r>
            <a:r>
              <a:rPr lang="en-US" altLang="de-DE" b="1" i="1" dirty="0" err="1">
                <a:solidFill>
                  <a:schemeClr val="accent2"/>
                </a:solidFill>
              </a:rPr>
              <a:t>Z</a:t>
            </a:r>
            <a:r>
              <a:rPr lang="en-US" altLang="de-DE" sz="2200" b="1" i="1" baseline="-25000" dirty="0" err="1">
                <a:solidFill>
                  <a:schemeClr val="accent2"/>
                </a:solidFill>
              </a:rPr>
              <a:t>t</a:t>
            </a:r>
            <a:r>
              <a:rPr lang="en-US" altLang="de-DE" b="1" i="1" dirty="0">
                <a:solidFill>
                  <a:schemeClr val="accent2"/>
                </a:solidFill>
              </a:rPr>
              <a:t>(50</a:t>
            </a:r>
            <a:r>
              <a:rPr lang="el-GR" altLang="de-DE" b="1" i="1" dirty="0">
                <a:solidFill>
                  <a:schemeClr val="accent2"/>
                </a:solidFill>
                <a:cs typeface="Times New Roman" pitchFamily="18" charset="0"/>
              </a:rPr>
              <a:t>Ω</a:t>
            </a:r>
            <a:r>
              <a:rPr lang="de-DE" altLang="de-DE" b="1" i="1" dirty="0">
                <a:solidFill>
                  <a:schemeClr val="accent2"/>
                </a:solidFill>
                <a:cs typeface="Times New Roman" pitchFamily="18" charset="0"/>
              </a:rPr>
              <a:t>)=</a:t>
            </a:r>
            <a:r>
              <a:rPr lang="de-DE" altLang="de-DE" b="1" i="1" dirty="0" err="1">
                <a:solidFill>
                  <a:schemeClr val="accent2"/>
                </a:solidFill>
                <a:cs typeface="Times New Roman" pitchFamily="18" charset="0"/>
              </a:rPr>
              <a:t>Z</a:t>
            </a:r>
            <a:r>
              <a:rPr lang="de-DE" altLang="de-DE" sz="2200" b="1" i="1" baseline="-25000" dirty="0" err="1">
                <a:solidFill>
                  <a:schemeClr val="accent2"/>
                </a:solidFill>
                <a:cs typeface="Times New Roman" pitchFamily="18" charset="0"/>
              </a:rPr>
              <a:t>t</a:t>
            </a:r>
            <a:r>
              <a:rPr lang="de-DE" altLang="de-DE" b="1" i="1" dirty="0">
                <a:solidFill>
                  <a:schemeClr val="accent2"/>
                </a:solidFill>
                <a:cs typeface="Times New Roman" pitchFamily="18" charset="0"/>
              </a:rPr>
              <a:t>(1M</a:t>
            </a:r>
            <a:r>
              <a:rPr lang="el-GR" altLang="de-DE" b="1" i="1" dirty="0">
                <a:solidFill>
                  <a:schemeClr val="accent2"/>
                </a:solidFill>
                <a:cs typeface="Times New Roman" pitchFamily="18" charset="0"/>
              </a:rPr>
              <a:t>Ω</a:t>
            </a:r>
            <a:r>
              <a:rPr lang="en-US" altLang="de-DE" b="1" i="1" dirty="0">
                <a:solidFill>
                  <a:schemeClr val="accent2"/>
                </a:solidFill>
              </a:rPr>
              <a:t>)/20 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29550" y="3375310"/>
                <a:ext cx="8788326" cy="11986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</a:pPr>
                <a:r>
                  <a:rPr lang="en-US" altLang="de-DE" b="1" dirty="0">
                    <a:solidFill>
                      <a:srgbClr val="C00000"/>
                    </a:solidFill>
                  </a:rPr>
                  <a:t>Result: </a:t>
                </a:r>
                <a:r>
                  <a:rPr lang="en-US" altLang="de-DE" dirty="0">
                    <a:solidFill>
                      <a:srgbClr val="C00000"/>
                    </a:solidFill>
                  </a:rPr>
                  <a:t>Transfer impedance for R= 1 M</a:t>
                </a:r>
                <a:r>
                  <a:rPr lang="en-US" altLang="de-DE" dirty="0">
                    <a:solidFill>
                      <a:srgbClr val="C00000"/>
                    </a:solidFill>
                    <a:sym typeface="Symbol"/>
                  </a:rPr>
                  <a:t>: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𝑍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𝑡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sym typeface="Symbol"/>
                      </a:rPr>
                      <m:t>=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𝑙</m:t>
                        </m:r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𝛽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𝑐𝐶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∙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𝐴</m:t>
                        </m:r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𝜋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𝑎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=</m:t>
                    </m:r>
                    <m:f>
                      <m:f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1</m:t>
                        </m:r>
                      </m:num>
                      <m:den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𝛽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𝑐𝐶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=6.7 </m:t>
                    </m:r>
                    <m:r>
                      <m:rPr>
                        <m:sty m:val="p"/>
                      </m:rPr>
                      <a:rPr lang="el-GR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Ω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with</m:t>
                    </m:r>
                    <m: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  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𝐴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= 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𝜋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𝑎𝑙</m:t>
                    </m:r>
                  </m:oMath>
                </a14:m>
                <a:r>
                  <a:rPr lang="de-DE" altLang="de-DE" b="0" dirty="0">
                    <a:solidFill>
                      <a:srgbClr val="C00000"/>
                    </a:solidFill>
                    <a:ea typeface="Cambria Math"/>
                  </a:rPr>
                  <a:t>  </a:t>
                </a: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Sum voltage for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</a:rPr>
                  <a:t> </a:t>
                </a:r>
                <a:r>
                  <a:rPr lang="en-US" altLang="de-DE" b="1" i="1" dirty="0" err="1">
                    <a:solidFill>
                      <a:srgbClr val="C00000"/>
                    </a:solidFill>
                    <a:cs typeface="Times New Roman" pitchFamily="18" charset="0"/>
                  </a:rPr>
                  <a:t>I</a:t>
                </a:r>
                <a:r>
                  <a:rPr lang="en-US" altLang="de-DE" b="1" i="1" baseline="-25000" dirty="0" err="1">
                    <a:solidFill>
                      <a:srgbClr val="C00000"/>
                    </a:solidFill>
                    <a:cs typeface="Times New Roman" pitchFamily="18" charset="0"/>
                  </a:rPr>
                  <a:t>beam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</a:rPr>
                  <a:t> 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= 1 A: 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</a:rPr>
                  <a:t>U</a:t>
                </a:r>
                <a:r>
                  <a:rPr lang="en-US" altLang="de-DE" b="1" i="1" baseline="-25000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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= 2 </a:t>
                </a:r>
                <a:r>
                  <a:rPr lang="en-US" altLang="de-DE" b="1" i="1" dirty="0" err="1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Z</a:t>
                </a:r>
                <a:r>
                  <a:rPr lang="en-US" altLang="de-DE" b="1" i="1" baseline="-25000" dirty="0" err="1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t</a:t>
                </a:r>
                <a:r>
                  <a:rPr lang="en-US" altLang="de-DE" b="1" i="1" baseline="-25000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 </a:t>
                </a:r>
                <a:r>
                  <a:rPr lang="en-US" altLang="de-DE" b="1" i="1" dirty="0" err="1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I</a:t>
                </a:r>
                <a:r>
                  <a:rPr lang="en-US" altLang="de-DE" b="1" i="1" baseline="-25000" dirty="0" err="1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beam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= 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13.3 V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 </a:t>
                </a: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Difference voltage for 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</a:rPr>
                  <a:t>x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 = 1 mm: 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</a:rPr>
                  <a:t>U</a:t>
                </a:r>
                <a:r>
                  <a:rPr lang="en-US" altLang="de-DE" b="1" i="1" baseline="-25000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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𝒙</m:t>
                        </m:r>
                      </m:num>
                      <m:den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</a:t>
                </a:r>
                <a:r>
                  <a:rPr lang="en-US" altLang="de-DE" b="1" i="1" dirty="0" err="1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Z</a:t>
                </a:r>
                <a:r>
                  <a:rPr lang="en-US" altLang="de-DE" b="1" i="1" baseline="-25000" dirty="0" err="1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t</a:t>
                </a:r>
                <a:r>
                  <a:rPr lang="en-US" altLang="de-DE" b="1" i="1" baseline="-25000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 </a:t>
                </a:r>
                <a:r>
                  <a:rPr lang="en-US" altLang="de-DE" b="1" i="1" dirty="0" err="1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I</a:t>
                </a:r>
                <a:r>
                  <a:rPr lang="en-US" altLang="de-DE" b="1" i="1" baseline="-25000" dirty="0" err="1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beam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= 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67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mV</a:t>
                </a:r>
                <a:endParaRPr lang="en-US" altLang="de-DE" dirty="0">
                  <a:solidFill>
                    <a:srgbClr val="C00000"/>
                  </a:solidFill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9550" y="3375310"/>
                <a:ext cx="8788326" cy="1198661"/>
              </a:xfrm>
              <a:prstGeom prst="rect">
                <a:avLst/>
              </a:prstGeom>
              <a:blipFill rotWithShape="1">
                <a:blip r:embed="rId3"/>
                <a:stretch>
                  <a:fillRect l="-625" t="-6122" b="-255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8"/>
              <p:cNvSpPr txBox="1">
                <a:spLocks noChangeArrowheads="1"/>
              </p:cNvSpPr>
              <p:nvPr/>
            </p:nvSpPr>
            <p:spPr bwMode="auto">
              <a:xfrm>
                <a:off x="246390" y="5396760"/>
                <a:ext cx="8561387" cy="7295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</a:pPr>
                <a:r>
                  <a:rPr lang="en-US" altLang="de-DE" b="1" dirty="0">
                    <a:solidFill>
                      <a:srgbClr val="C00000"/>
                    </a:solidFill>
                  </a:rPr>
                  <a:t>Result: 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Sum voltage for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</a:rPr>
                  <a:t> </a:t>
                </a:r>
                <a:r>
                  <a:rPr lang="en-US" altLang="de-DE" b="1" i="1" dirty="0" err="1">
                    <a:solidFill>
                      <a:srgbClr val="C00000"/>
                    </a:solidFill>
                    <a:cs typeface="Times New Roman" pitchFamily="18" charset="0"/>
                  </a:rPr>
                  <a:t>I</a:t>
                </a:r>
                <a:r>
                  <a:rPr lang="en-US" altLang="de-DE" b="1" i="1" baseline="-25000" dirty="0" err="1">
                    <a:solidFill>
                      <a:srgbClr val="C00000"/>
                    </a:solidFill>
                    <a:cs typeface="Times New Roman" pitchFamily="18" charset="0"/>
                  </a:rPr>
                  <a:t>beam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</a:rPr>
                  <a:t> 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= 1 A: 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</a:rPr>
                  <a:t>U</a:t>
                </a:r>
                <a:r>
                  <a:rPr lang="en-US" altLang="de-DE" b="1" i="1" baseline="-25000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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= 2 </a:t>
                </a:r>
                <a:r>
                  <a:rPr lang="en-US" altLang="de-DE" b="1" i="1" dirty="0" err="1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Z</a:t>
                </a:r>
                <a:r>
                  <a:rPr lang="en-US" altLang="de-DE" b="1" i="1" baseline="-25000" dirty="0" err="1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t</a:t>
                </a:r>
                <a:r>
                  <a:rPr lang="en-US" altLang="de-DE" b="1" i="1" baseline="-25000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(50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Ω</m:t>
                    </m:r>
                  </m:oMath>
                </a14:m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)  </a:t>
                </a:r>
                <a:r>
                  <a:rPr lang="en-US" altLang="de-DE" b="1" i="1" dirty="0" err="1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I</a:t>
                </a:r>
                <a:r>
                  <a:rPr lang="en-US" altLang="de-DE" b="1" i="1" baseline="-25000" dirty="0" err="1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beam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= 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670 mV</a:t>
                </a:r>
                <a:endParaRPr lang="en-US" altLang="de-DE" dirty="0">
                  <a:solidFill>
                    <a:srgbClr val="C00000"/>
                  </a:solidFill>
                  <a:cs typeface="Times New Roman" pitchFamily="18" charset="0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Difference voltage for 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</a:rPr>
                  <a:t>x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 = 1 mm: 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</a:rPr>
                  <a:t>U</a:t>
                </a:r>
                <a:r>
                  <a:rPr lang="en-US" altLang="de-DE" b="1" i="1" baseline="-25000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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𝒙</m:t>
                        </m:r>
                      </m:num>
                      <m:den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</a:t>
                </a:r>
                <a:r>
                  <a:rPr lang="en-US" altLang="de-DE" b="1" i="1" dirty="0" err="1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Z</a:t>
                </a:r>
                <a:r>
                  <a:rPr lang="en-US" altLang="de-DE" b="1" i="1" baseline="-25000" dirty="0" err="1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t</a:t>
                </a:r>
                <a:r>
                  <a:rPr lang="en-US" altLang="de-DE" b="1" i="1" baseline="-25000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(50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Ω</m:t>
                    </m:r>
                  </m:oMath>
                </a14:m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)  </a:t>
                </a:r>
                <a:r>
                  <a:rPr lang="en-US" altLang="de-DE" b="1" i="1" dirty="0" err="1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I</a:t>
                </a:r>
                <a:r>
                  <a:rPr lang="en-US" altLang="de-DE" b="1" i="1" baseline="-25000" dirty="0" err="1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beam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= 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3.3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 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mV</a:t>
                </a:r>
                <a:endParaRPr lang="en-US" altLang="de-DE" dirty="0">
                  <a:solidFill>
                    <a:srgbClr val="C00000"/>
                  </a:solidFill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1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6390" y="5396760"/>
                <a:ext cx="8561387" cy="729559"/>
              </a:xfrm>
              <a:prstGeom prst="rect">
                <a:avLst/>
              </a:prstGeom>
              <a:blipFill rotWithShape="1">
                <a:blip r:embed="rId4"/>
                <a:stretch>
                  <a:fillRect l="-569" t="-15000" b="-75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373" grpId="0"/>
      <p:bldP spid="314374" grpId="0"/>
      <p:bldP spid="314375" grpId="0"/>
      <p:bldP spid="314377" grpId="0"/>
      <p:bldP spid="10" grpId="0"/>
      <p:bldP spid="11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373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79C2C1A-75EC-4495-8746-3C74EA451924}" type="slidenum">
              <a:rPr lang="en-US"/>
              <a:pPr>
                <a:defRPr/>
              </a:pPr>
              <a:t>47</a:t>
            </a:fld>
            <a:endParaRPr lang="en-US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300038" y="361950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>
                <a:latin typeface="Comic Sans MS" pitchFamily="66" charset="0"/>
              </a:rPr>
              <a:t>Signal Shape for capacitive BPMs: differentiated </a:t>
            </a:r>
            <a:r>
              <a:rPr lang="en-US" altLang="de-DE" b="1">
                <a:latin typeface="Times" pitchFamily="18" charset="0"/>
              </a:rPr>
              <a:t>↔ </a:t>
            </a:r>
            <a:r>
              <a:rPr lang="en-US" altLang="de-DE" b="1">
                <a:latin typeface="Comic Sans MS" pitchFamily="66" charset="0"/>
              </a:rPr>
              <a:t>proportional</a:t>
            </a:r>
            <a:r>
              <a:rPr lang="en-US" altLang="de-DE" sz="2000" b="1">
                <a:latin typeface="Comic Sans MS" pitchFamily="66" charset="0"/>
              </a:rPr>
              <a:t> </a:t>
            </a: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332804" name="Text Box 4"/>
          <p:cNvSpPr txBox="1">
            <a:spLocks noChangeArrowheads="1"/>
          </p:cNvSpPr>
          <p:nvPr/>
        </p:nvSpPr>
        <p:spPr bwMode="auto">
          <a:xfrm>
            <a:off x="279400" y="1082675"/>
            <a:ext cx="8864600" cy="333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>
                <a:solidFill>
                  <a:schemeClr val="accent2"/>
                </a:solidFill>
                <a:sym typeface="Symbol" pitchFamily="18" charset="2"/>
              </a:rPr>
              <a:t>Depending on the frequency range </a:t>
            </a:r>
            <a:r>
              <a:rPr lang="en-US" altLang="de-DE" b="1" i="1">
                <a:solidFill>
                  <a:schemeClr val="accent2"/>
                </a:solidFill>
                <a:sym typeface="Symbol" pitchFamily="18" charset="2"/>
              </a:rPr>
              <a:t>and</a:t>
            </a:r>
            <a:r>
              <a:rPr lang="en-US" altLang="de-DE">
                <a:solidFill>
                  <a:schemeClr val="accent2"/>
                </a:solidFill>
                <a:sym typeface="Symbol" pitchFamily="18" charset="2"/>
              </a:rPr>
              <a:t> termination the signal looks different:</a:t>
            </a:r>
          </a:p>
          <a:p>
            <a:pPr algn="l">
              <a:lnSpc>
                <a:spcPct val="40000"/>
              </a:lnSpc>
              <a:buFont typeface="Wingdings" pitchFamily="2" charset="2"/>
              <a:buChar char="Ø"/>
            </a:pPr>
            <a:r>
              <a:rPr lang="en-US" altLang="de-DE" sz="2000">
                <a:solidFill>
                  <a:schemeClr val="accent2"/>
                </a:solidFill>
                <a:sym typeface="Symbol" pitchFamily="18" charset="2"/>
              </a:rPr>
              <a:t> </a:t>
            </a:r>
            <a:r>
              <a:rPr lang="en-US" altLang="de-DE" sz="2000" b="1" i="1">
                <a:solidFill>
                  <a:schemeClr val="accent2"/>
                </a:solidFill>
                <a:sym typeface="Symbol" pitchFamily="18" charset="2"/>
              </a:rPr>
              <a:t>High frequency range  </a:t>
            </a:r>
            <a:r>
              <a:rPr lang="en-US" altLang="de-DE" sz="2000" b="1" i="1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ω &gt;&gt; ω</a:t>
            </a:r>
            <a:r>
              <a:rPr lang="en-US" altLang="de-DE" sz="2400" b="1" i="1" baseline="-2500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cut</a:t>
            </a:r>
            <a:r>
              <a:rPr lang="en-US" altLang="de-DE" sz="2000" b="1" i="1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endParaRPr lang="en-US" altLang="de-DE" sz="2000" b="1" i="1">
              <a:solidFill>
                <a:schemeClr val="accent2"/>
              </a:solidFill>
              <a:cs typeface="Times New Roman" pitchFamily="18" charset="0"/>
              <a:sym typeface="Symbol" pitchFamily="18" charset="2"/>
            </a:endParaRP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endParaRPr lang="en-US" altLang="de-DE" sz="2400">
              <a:solidFill>
                <a:schemeClr val="accent2"/>
              </a:solidFill>
              <a:cs typeface="Times New Roman" pitchFamily="18" charset="0"/>
              <a:sym typeface="Symbol" pitchFamily="18" charset="2"/>
            </a:endParaRPr>
          </a:p>
          <a:p>
            <a:pPr algn="l">
              <a:lnSpc>
                <a:spcPct val="30000"/>
              </a:lnSpc>
              <a:buFont typeface="Symbol" pitchFamily="18" charset="2"/>
              <a:buNone/>
            </a:pPr>
            <a:r>
              <a:rPr lang="en-US" altLang="de-DE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   </a:t>
            </a:r>
            <a:r>
              <a:rPr lang="en-US" altLang="de-DE">
                <a:solidFill>
                  <a:srgbClr val="008000"/>
                </a:solidFill>
                <a:cs typeface="Times New Roman" pitchFamily="18" charset="0"/>
                <a:sym typeface="Symbol" pitchFamily="18" charset="2"/>
              </a:rPr>
              <a:t> </a:t>
            </a:r>
            <a:r>
              <a:rPr lang="en-US" altLang="de-DE" b="1">
                <a:solidFill>
                  <a:srgbClr val="008000"/>
                </a:solidFill>
                <a:cs typeface="Times New Roman" pitchFamily="18" charset="0"/>
                <a:sym typeface="Symbol" pitchFamily="18" charset="2"/>
              </a:rPr>
              <a:t>direct image</a:t>
            </a:r>
            <a:r>
              <a:rPr lang="en-US" altLang="de-DE">
                <a:solidFill>
                  <a:srgbClr val="008000"/>
                </a:solidFill>
                <a:cs typeface="Times New Roman" pitchFamily="18" charset="0"/>
                <a:sym typeface="Symbol" pitchFamily="18" charset="2"/>
              </a:rPr>
              <a:t> of the bunch. Signal strength </a:t>
            </a:r>
            <a:r>
              <a:rPr lang="en-US" altLang="de-DE" b="1" i="1">
                <a:solidFill>
                  <a:srgbClr val="008000"/>
                </a:solidFill>
                <a:cs typeface="Times New Roman" pitchFamily="18" charset="0"/>
                <a:sym typeface="Symbol" pitchFamily="18" charset="2"/>
              </a:rPr>
              <a:t>Z</a:t>
            </a:r>
            <a:r>
              <a:rPr lang="en-US" altLang="de-DE" sz="2000" b="1" i="1" baseline="-25000">
                <a:solidFill>
                  <a:srgbClr val="008000"/>
                </a:solidFill>
                <a:cs typeface="Times New Roman" pitchFamily="18" charset="0"/>
                <a:sym typeface="Symbol" pitchFamily="18" charset="2"/>
              </a:rPr>
              <a:t>t</a:t>
            </a:r>
            <a:r>
              <a:rPr lang="en-US" altLang="de-DE" b="1" i="1">
                <a:solidFill>
                  <a:srgbClr val="008000"/>
                </a:solidFill>
                <a:cs typeface="Times New Roman" pitchFamily="18" charset="0"/>
                <a:sym typeface="Symbol" pitchFamily="18" charset="2"/>
              </a:rPr>
              <a:t>  A/C</a:t>
            </a:r>
            <a:r>
              <a:rPr lang="en-US" altLang="de-DE">
                <a:solidFill>
                  <a:srgbClr val="008000"/>
                </a:solidFill>
                <a:cs typeface="Times New Roman" pitchFamily="18" charset="0"/>
                <a:sym typeface="Symbol" pitchFamily="18" charset="2"/>
              </a:rPr>
              <a:t> i.e. nearly independent on length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sz="200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de-DE" sz="2000" b="1" i="1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Low frequency range </a:t>
            </a:r>
            <a:r>
              <a:rPr lang="en-US" altLang="de-DE" sz="2000" b="1" i="1">
                <a:solidFill>
                  <a:schemeClr val="accent2"/>
                </a:solidFill>
                <a:latin typeface="Times" pitchFamily="18" charset="0"/>
                <a:sym typeface="Symbol" pitchFamily="18" charset="2"/>
              </a:rPr>
              <a:t>ω &lt;&lt; ω</a:t>
            </a:r>
            <a:r>
              <a:rPr lang="en-US" altLang="de-DE" sz="2400" b="1" i="1" baseline="-25000">
                <a:solidFill>
                  <a:schemeClr val="accent2"/>
                </a:solidFill>
                <a:latin typeface="Times" pitchFamily="18" charset="0"/>
                <a:sym typeface="Symbol" pitchFamily="18" charset="2"/>
              </a:rPr>
              <a:t>cut</a:t>
            </a:r>
            <a:r>
              <a:rPr lang="en-US" altLang="de-DE" sz="2000" b="1" i="1">
                <a:solidFill>
                  <a:schemeClr val="accent2"/>
                </a:solidFill>
                <a:latin typeface="Times" pitchFamily="18" charset="0"/>
                <a:sym typeface="Symbol" pitchFamily="18" charset="2"/>
              </a:rPr>
              <a:t>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endParaRPr lang="en-US" altLang="de-DE" sz="2000" b="1" i="1">
              <a:solidFill>
                <a:schemeClr val="accent2"/>
              </a:solidFill>
              <a:latin typeface="Times" pitchFamily="18" charset="0"/>
              <a:sym typeface="Symbol" pitchFamily="18" charset="2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endParaRPr lang="en-US" altLang="de-DE" sz="2000">
              <a:solidFill>
                <a:schemeClr val="accent2"/>
              </a:solidFill>
              <a:latin typeface="Times" pitchFamily="18" charset="0"/>
              <a:sym typeface="Symbol" pitchFamily="18" charset="2"/>
            </a:endParaRP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>
                <a:solidFill>
                  <a:srgbClr val="008000"/>
                </a:solidFill>
                <a:cs typeface="Times New Roman" pitchFamily="18" charset="0"/>
                <a:sym typeface="Symbol" pitchFamily="18" charset="2"/>
              </a:rPr>
              <a:t>   </a:t>
            </a:r>
            <a:r>
              <a:rPr lang="en-US" altLang="de-DE" b="1">
                <a:solidFill>
                  <a:srgbClr val="008000"/>
                </a:solidFill>
                <a:cs typeface="Times New Roman" pitchFamily="18" charset="0"/>
                <a:sym typeface="Symbol" pitchFamily="18" charset="2"/>
              </a:rPr>
              <a:t>derivative</a:t>
            </a:r>
            <a:r>
              <a:rPr lang="en-US" altLang="de-DE">
                <a:solidFill>
                  <a:srgbClr val="008000"/>
                </a:solidFill>
                <a:cs typeface="Times New Roman" pitchFamily="18" charset="0"/>
                <a:sym typeface="Symbol" pitchFamily="18" charset="2"/>
              </a:rPr>
              <a:t> of bunch, single strength </a:t>
            </a:r>
            <a:r>
              <a:rPr lang="en-US" altLang="de-DE" b="1" i="1">
                <a:solidFill>
                  <a:srgbClr val="008000"/>
                </a:solidFill>
                <a:cs typeface="Times New Roman" pitchFamily="18" charset="0"/>
                <a:sym typeface="Symbol" pitchFamily="18" charset="2"/>
              </a:rPr>
              <a:t>Z</a:t>
            </a:r>
            <a:r>
              <a:rPr lang="en-US" altLang="de-DE" sz="2000" b="1" i="1" baseline="-25000">
                <a:solidFill>
                  <a:srgbClr val="008000"/>
                </a:solidFill>
                <a:cs typeface="Times New Roman" pitchFamily="18" charset="0"/>
                <a:sym typeface="Symbol" pitchFamily="18" charset="2"/>
              </a:rPr>
              <a:t>t </a:t>
            </a:r>
            <a:r>
              <a:rPr lang="en-US" altLang="de-DE" b="1" i="1">
                <a:solidFill>
                  <a:srgbClr val="008000"/>
                </a:solidFill>
                <a:sym typeface="Symbol" pitchFamily="18" charset="2"/>
              </a:rPr>
              <a:t></a:t>
            </a:r>
            <a:r>
              <a:rPr lang="en-US" altLang="de-DE" b="1" i="1">
                <a:solidFill>
                  <a:srgbClr val="008000"/>
                </a:solidFill>
                <a:cs typeface="Times New Roman" pitchFamily="18" charset="0"/>
                <a:sym typeface="Symbol" pitchFamily="18" charset="2"/>
              </a:rPr>
              <a:t> A</a:t>
            </a:r>
            <a:r>
              <a:rPr lang="en-US" altLang="de-DE">
                <a:solidFill>
                  <a:srgbClr val="008000"/>
                </a:solidFill>
                <a:cs typeface="Times New Roman" pitchFamily="18" charset="0"/>
                <a:sym typeface="Symbol" pitchFamily="18" charset="2"/>
              </a:rPr>
              <a:t>, i.e. (nearly) independent on </a:t>
            </a:r>
            <a:r>
              <a:rPr lang="en-US" altLang="de-DE" b="1" i="1">
                <a:solidFill>
                  <a:srgbClr val="008000"/>
                </a:solidFill>
                <a:cs typeface="Times New Roman" pitchFamily="18" charset="0"/>
                <a:sym typeface="Symbol" pitchFamily="18" charset="2"/>
              </a:rPr>
              <a:t>C</a:t>
            </a:r>
            <a:r>
              <a:rPr lang="en-US" altLang="de-DE">
                <a:solidFill>
                  <a:srgbClr val="008000"/>
                </a:solidFill>
                <a:cs typeface="Times New Roman" pitchFamily="18" charset="0"/>
                <a:sym typeface="Symbol" pitchFamily="18" charset="2"/>
              </a:rPr>
              <a:t> 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Example from synchrotron BPM with 50  termination (reality at p</a:t>
            </a:r>
            <a:r>
              <a:rPr lang="de-DE" altLang="de-DE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-</a:t>
            </a:r>
            <a:r>
              <a:rPr lang="en-US" altLang="de-DE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synchrotron : </a:t>
            </a:r>
            <a:r>
              <a:rPr lang="el-GR" altLang="de-DE" b="1" i="1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σ</a:t>
            </a:r>
            <a:r>
              <a:rPr lang="de-DE" altLang="de-DE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&gt;&gt;1 ns):</a:t>
            </a:r>
            <a:endParaRPr lang="el-GR" altLang="de-DE">
              <a:solidFill>
                <a:schemeClr val="accent2"/>
              </a:solidFill>
              <a:cs typeface="Times New Roman" pitchFamily="18" charset="0"/>
              <a:sym typeface="Symbol" pitchFamily="18" charset="2"/>
            </a:endParaRPr>
          </a:p>
        </p:txBody>
      </p:sp>
      <p:pic>
        <p:nvPicPr>
          <p:cNvPr id="3072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00" y="4351338"/>
            <a:ext cx="5865813" cy="205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0727" name="Object 6"/>
          <p:cNvGraphicFramePr>
            <a:graphicFrameLocks noChangeAspect="1"/>
          </p:cNvGraphicFramePr>
          <p:nvPr/>
        </p:nvGraphicFramePr>
        <p:xfrm>
          <a:off x="876300" y="1597025"/>
          <a:ext cx="6359525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0" name="Equation" r:id="rId5" imgW="3289300" imgH="431800" progId="Equation.3">
                  <p:embed/>
                </p:oleObj>
              </mc:Choice>
              <mc:Fallback>
                <p:oleObj name="Equation" r:id="rId5" imgW="3289300" imgH="431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300" y="1597025"/>
                        <a:ext cx="6359525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2807" name="Object 7"/>
          <p:cNvGraphicFramePr>
            <a:graphicFrameLocks noChangeAspect="1"/>
          </p:cNvGraphicFramePr>
          <p:nvPr/>
        </p:nvGraphicFramePr>
        <p:xfrm>
          <a:off x="263525" y="2997200"/>
          <a:ext cx="8701088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1" name="Equation" r:id="rId7" imgW="5054600" imgH="431800" progId="Equation.3">
                  <p:embed/>
                </p:oleObj>
              </mc:Choice>
              <mc:Fallback>
                <p:oleObj name="Equation" r:id="rId7" imgW="5054600" imgH="431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525" y="2997200"/>
                        <a:ext cx="8701088" cy="741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2808" name="Rectangle 8"/>
          <p:cNvSpPr>
            <a:spLocks noChangeArrowheads="1"/>
          </p:cNvSpPr>
          <p:nvPr/>
        </p:nvSpPr>
        <p:spPr bwMode="auto">
          <a:xfrm>
            <a:off x="1446213" y="4364038"/>
            <a:ext cx="3751262" cy="20939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8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373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4756C5C-7358-4905-B9F5-1E86FAC8F637}" type="slidenum">
              <a:rPr lang="en-US"/>
              <a:pPr>
                <a:defRPr/>
              </a:pPr>
              <a:t>48</a:t>
            </a:fld>
            <a:endParaRPr lang="en-US"/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3868738"/>
            <a:ext cx="5907087" cy="193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300038" y="361950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>
                <a:latin typeface="Comic Sans MS" pitchFamily="66" charset="0"/>
              </a:rPr>
              <a:t>Calculation of Signal Shape (here single bunch)</a:t>
            </a:r>
          </a:p>
        </p:txBody>
      </p:sp>
      <p:sp>
        <p:nvSpPr>
          <p:cNvPr id="31749" name="Text Box 4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185738" y="1082675"/>
            <a:ext cx="87884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>
                <a:solidFill>
                  <a:schemeClr val="accent2"/>
                </a:solidFill>
                <a:sym typeface="Symbol" pitchFamily="18" charset="2"/>
              </a:rPr>
              <a:t>The transfer impedance is used in frequency domain! The following is performed: 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b="1">
                <a:sym typeface="Symbol" pitchFamily="18" charset="2"/>
              </a:rPr>
              <a:t>1. Start:</a:t>
            </a:r>
            <a:r>
              <a:rPr lang="en-US" altLang="de-DE">
                <a:sym typeface="Symbol" pitchFamily="18" charset="2"/>
              </a:rPr>
              <a:t> Time domain Gaussian function </a:t>
            </a:r>
            <a:r>
              <a:rPr lang="en-US" altLang="de-DE" b="1" i="1">
                <a:solidFill>
                  <a:schemeClr val="accent2"/>
                </a:solidFill>
                <a:sym typeface="Symbol" pitchFamily="18" charset="2"/>
              </a:rPr>
              <a:t>I</a:t>
            </a:r>
            <a:r>
              <a:rPr lang="en-US" altLang="de-DE" sz="2400" b="1" i="1" baseline="-25000">
                <a:solidFill>
                  <a:schemeClr val="accent2"/>
                </a:solidFill>
                <a:sym typeface="Symbol" pitchFamily="18" charset="2"/>
              </a:rPr>
              <a:t>beam</a:t>
            </a:r>
            <a:r>
              <a:rPr lang="en-US" altLang="de-DE" b="1" i="1">
                <a:solidFill>
                  <a:schemeClr val="accent2"/>
                </a:solidFill>
                <a:sym typeface="Symbol" pitchFamily="18" charset="2"/>
              </a:rPr>
              <a:t>(t)</a:t>
            </a:r>
            <a:r>
              <a:rPr lang="en-US" altLang="de-DE">
                <a:sym typeface="Symbol" pitchFamily="18" charset="2"/>
              </a:rPr>
              <a:t> having a width of </a:t>
            </a:r>
            <a:r>
              <a:rPr lang="el-GR" altLang="de-DE" b="1" i="1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σ</a:t>
            </a:r>
            <a:r>
              <a:rPr lang="en-US" altLang="de-DE" sz="2400" b="1" i="1" baseline="-2500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t</a:t>
            </a:r>
            <a:endParaRPr lang="el-GR" altLang="de-DE" sz="2400" b="1" i="1" baseline="-25000">
              <a:solidFill>
                <a:schemeClr val="accent2"/>
              </a:solidFill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231775" y="3613150"/>
            <a:ext cx="8477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altLang="de-DE" b="1">
                <a:solidFill>
                  <a:schemeClr val="tx2"/>
                </a:solidFill>
                <a:latin typeface="Times" pitchFamily="18" charset="0"/>
              </a:rPr>
              <a:t>2. FFT </a:t>
            </a:r>
            <a:r>
              <a:rPr lang="en-US" altLang="de-DE">
                <a:solidFill>
                  <a:schemeClr val="tx2"/>
                </a:solidFill>
                <a:latin typeface="Times" pitchFamily="18" charset="0"/>
              </a:rPr>
              <a:t>of </a:t>
            </a:r>
            <a:r>
              <a:rPr lang="en-US" altLang="de-DE" b="1" i="1">
                <a:solidFill>
                  <a:schemeClr val="accent2"/>
                </a:solidFill>
                <a:latin typeface="Times" pitchFamily="18" charset="0"/>
              </a:rPr>
              <a:t>I</a:t>
            </a:r>
            <a:r>
              <a:rPr lang="en-US" altLang="de-DE" sz="2400" b="1" i="1" baseline="-25000">
                <a:solidFill>
                  <a:schemeClr val="accent2"/>
                </a:solidFill>
                <a:latin typeface="Times" pitchFamily="18" charset="0"/>
              </a:rPr>
              <a:t>beam</a:t>
            </a:r>
            <a:r>
              <a:rPr lang="en-US" altLang="de-DE" b="1" i="1">
                <a:solidFill>
                  <a:schemeClr val="accent2"/>
                </a:solidFill>
                <a:latin typeface="Times" pitchFamily="18" charset="0"/>
              </a:rPr>
              <a:t>(t)</a:t>
            </a:r>
            <a:r>
              <a:rPr lang="en-US" altLang="de-DE">
                <a:solidFill>
                  <a:schemeClr val="tx2"/>
                </a:solidFill>
                <a:latin typeface="Times" pitchFamily="18" charset="0"/>
              </a:rPr>
              <a:t> leads to the frequency domain Gaussian </a:t>
            </a:r>
            <a:r>
              <a:rPr lang="en-US" altLang="de-DE" b="1" i="1">
                <a:solidFill>
                  <a:schemeClr val="accent2"/>
                </a:solidFill>
                <a:latin typeface="Times" pitchFamily="18" charset="0"/>
              </a:rPr>
              <a:t>I</a:t>
            </a:r>
            <a:r>
              <a:rPr lang="en-US" altLang="de-DE" sz="2400" b="1" i="1" baseline="-25000">
                <a:solidFill>
                  <a:schemeClr val="accent2"/>
                </a:solidFill>
                <a:latin typeface="Times" pitchFamily="18" charset="0"/>
              </a:rPr>
              <a:t>beam</a:t>
            </a:r>
            <a:r>
              <a:rPr lang="en-US" altLang="de-DE" b="1" i="1">
                <a:solidFill>
                  <a:schemeClr val="accent2"/>
                </a:solidFill>
                <a:latin typeface="Times" pitchFamily="18" charset="0"/>
              </a:rPr>
              <a:t>(f)</a:t>
            </a:r>
            <a:r>
              <a:rPr lang="en-US" altLang="de-DE">
                <a:solidFill>
                  <a:schemeClr val="tx2"/>
                </a:solidFill>
                <a:latin typeface="Times" pitchFamily="18" charset="0"/>
              </a:rPr>
              <a:t> with </a:t>
            </a:r>
            <a:r>
              <a:rPr lang="el-GR" altLang="de-DE" b="1" i="1">
                <a:solidFill>
                  <a:schemeClr val="accent2"/>
                </a:solidFill>
                <a:cs typeface="Times New Roman" pitchFamily="18" charset="0"/>
              </a:rPr>
              <a:t>σ</a:t>
            </a:r>
            <a:r>
              <a:rPr lang="en-US" altLang="de-DE" sz="2400" b="1" i="1" baseline="-25000">
                <a:solidFill>
                  <a:schemeClr val="accent2"/>
                </a:solidFill>
                <a:cs typeface="Times New Roman" pitchFamily="18" charset="0"/>
              </a:rPr>
              <a:t>f</a:t>
            </a:r>
            <a:r>
              <a:rPr lang="en-US" altLang="de-DE" b="1" i="1">
                <a:solidFill>
                  <a:schemeClr val="accent2"/>
                </a:solidFill>
                <a:cs typeface="Times New Roman" pitchFamily="18" charset="0"/>
              </a:rPr>
              <a:t>=(2</a:t>
            </a:r>
            <a:r>
              <a:rPr lang="el-GR" altLang="de-DE" b="1" i="1">
                <a:solidFill>
                  <a:schemeClr val="accent2"/>
                </a:solidFill>
                <a:cs typeface="Times New Roman" pitchFamily="18" charset="0"/>
              </a:rPr>
              <a:t>πσ</a:t>
            </a:r>
            <a:r>
              <a:rPr lang="en-US" altLang="de-DE" sz="2400" b="1" i="1" baseline="-25000">
                <a:solidFill>
                  <a:schemeClr val="accent2"/>
                </a:solidFill>
                <a:cs typeface="Times New Roman" pitchFamily="18" charset="0"/>
              </a:rPr>
              <a:t>t</a:t>
            </a:r>
            <a:r>
              <a:rPr lang="en-US" altLang="de-DE" b="1" i="1">
                <a:solidFill>
                  <a:schemeClr val="accent2"/>
                </a:solidFill>
                <a:cs typeface="Times New Roman" pitchFamily="18" charset="0"/>
              </a:rPr>
              <a:t>)</a:t>
            </a:r>
            <a:r>
              <a:rPr lang="en-US" altLang="de-DE" sz="2000" b="1" i="1" baseline="30000">
                <a:solidFill>
                  <a:schemeClr val="accent2"/>
                </a:solidFill>
                <a:cs typeface="Times New Roman" pitchFamily="18" charset="0"/>
              </a:rPr>
              <a:t>-1</a:t>
            </a:r>
            <a:endParaRPr lang="el-GR" altLang="de-DE" sz="2000" b="1" i="1" baseline="3000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31752" name="Text Box 7"/>
          <p:cNvSpPr txBox="1">
            <a:spLocks noChangeArrowheads="1"/>
          </p:cNvSpPr>
          <p:nvPr/>
        </p:nvSpPr>
        <p:spPr bwMode="auto">
          <a:xfrm>
            <a:off x="250825" y="5799138"/>
            <a:ext cx="75041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altLang="de-DE" b="1">
                <a:solidFill>
                  <a:schemeClr val="tx2"/>
                </a:solidFill>
                <a:latin typeface="Times" pitchFamily="18" charset="0"/>
              </a:rPr>
              <a:t>3. Multiplication</a:t>
            </a:r>
            <a:r>
              <a:rPr lang="en-US" altLang="de-DE">
                <a:solidFill>
                  <a:schemeClr val="tx2"/>
                </a:solidFill>
                <a:latin typeface="Times" pitchFamily="18" charset="0"/>
              </a:rPr>
              <a:t> with </a:t>
            </a:r>
            <a:r>
              <a:rPr lang="en-US" altLang="de-DE" b="1" i="1">
                <a:solidFill>
                  <a:schemeClr val="tx2"/>
                </a:solidFill>
                <a:latin typeface="Times" pitchFamily="18" charset="0"/>
              </a:rPr>
              <a:t>Z</a:t>
            </a:r>
            <a:r>
              <a:rPr lang="en-US" altLang="de-DE" sz="2400" b="1" i="1" baseline="-25000">
                <a:solidFill>
                  <a:schemeClr val="tx2"/>
                </a:solidFill>
                <a:latin typeface="Times" pitchFamily="18" charset="0"/>
              </a:rPr>
              <a:t>t</a:t>
            </a:r>
            <a:r>
              <a:rPr lang="en-US" altLang="de-DE" b="1" i="1">
                <a:solidFill>
                  <a:schemeClr val="tx2"/>
                </a:solidFill>
                <a:latin typeface="Times" pitchFamily="18" charset="0"/>
              </a:rPr>
              <a:t>(f)</a:t>
            </a:r>
            <a:r>
              <a:rPr lang="en-US" altLang="de-DE">
                <a:solidFill>
                  <a:schemeClr val="tx2"/>
                </a:solidFill>
                <a:latin typeface="Times" pitchFamily="18" charset="0"/>
              </a:rPr>
              <a:t>  with </a:t>
            </a:r>
            <a:r>
              <a:rPr lang="en-US" altLang="de-DE" b="1" i="1">
                <a:solidFill>
                  <a:schemeClr val="tx2"/>
                </a:solidFill>
                <a:latin typeface="Times" pitchFamily="18" charset="0"/>
              </a:rPr>
              <a:t>f</a:t>
            </a:r>
            <a:r>
              <a:rPr lang="en-US" altLang="de-DE" sz="2400" b="1" i="1" baseline="-25000">
                <a:solidFill>
                  <a:schemeClr val="tx2"/>
                </a:solidFill>
                <a:latin typeface="Times" pitchFamily="18" charset="0"/>
              </a:rPr>
              <a:t>cut</a:t>
            </a:r>
            <a:r>
              <a:rPr lang="en-US" altLang="de-DE">
                <a:solidFill>
                  <a:schemeClr val="tx2"/>
                </a:solidFill>
                <a:latin typeface="Times" pitchFamily="18" charset="0"/>
              </a:rPr>
              <a:t>=32 MHz leads to </a:t>
            </a:r>
            <a:r>
              <a:rPr lang="en-US" altLang="de-DE" b="1" i="1">
                <a:solidFill>
                  <a:srgbClr val="FF0000"/>
                </a:solidFill>
                <a:latin typeface="Times" pitchFamily="18" charset="0"/>
              </a:rPr>
              <a:t>U</a:t>
            </a:r>
            <a:r>
              <a:rPr lang="en-US" altLang="de-DE" sz="2400" b="1" i="1" baseline="-25000">
                <a:solidFill>
                  <a:srgbClr val="FF0000"/>
                </a:solidFill>
                <a:latin typeface="Times" pitchFamily="18" charset="0"/>
              </a:rPr>
              <a:t>im</a:t>
            </a:r>
            <a:r>
              <a:rPr lang="en-US" altLang="de-DE" b="1" i="1">
                <a:solidFill>
                  <a:srgbClr val="FF0000"/>
                </a:solidFill>
                <a:latin typeface="Times" pitchFamily="18" charset="0"/>
              </a:rPr>
              <a:t>(f)</a:t>
            </a:r>
            <a:r>
              <a:rPr lang="en-US" altLang="de-DE" b="1" i="1">
                <a:solidFill>
                  <a:schemeClr val="tx2"/>
                </a:solidFill>
                <a:latin typeface="Times" pitchFamily="18" charset="0"/>
              </a:rPr>
              <a:t> =Z</a:t>
            </a:r>
            <a:r>
              <a:rPr lang="en-US" altLang="de-DE" sz="2400" b="1" i="1" baseline="-25000">
                <a:solidFill>
                  <a:schemeClr val="tx2"/>
                </a:solidFill>
                <a:latin typeface="Times" pitchFamily="18" charset="0"/>
              </a:rPr>
              <a:t>t</a:t>
            </a:r>
            <a:r>
              <a:rPr lang="en-US" altLang="de-DE" b="1" i="1">
                <a:solidFill>
                  <a:schemeClr val="tx2"/>
                </a:solidFill>
                <a:latin typeface="Times" pitchFamily="18" charset="0"/>
              </a:rPr>
              <a:t>(f)∙</a:t>
            </a:r>
            <a:r>
              <a:rPr lang="en-US" altLang="de-DE" b="1" i="1">
                <a:solidFill>
                  <a:schemeClr val="accent2"/>
                </a:solidFill>
                <a:latin typeface="Times" pitchFamily="18" charset="0"/>
              </a:rPr>
              <a:t>I</a:t>
            </a:r>
            <a:r>
              <a:rPr lang="en-US" altLang="de-DE" sz="2400" b="1" i="1" baseline="-25000">
                <a:solidFill>
                  <a:schemeClr val="accent2"/>
                </a:solidFill>
                <a:latin typeface="Times" pitchFamily="18" charset="0"/>
              </a:rPr>
              <a:t>beam</a:t>
            </a:r>
            <a:r>
              <a:rPr lang="en-US" altLang="de-DE" b="1" i="1">
                <a:solidFill>
                  <a:schemeClr val="accent2"/>
                </a:solidFill>
                <a:latin typeface="Times" pitchFamily="18" charset="0"/>
              </a:rPr>
              <a:t>(f)</a:t>
            </a:r>
          </a:p>
        </p:txBody>
      </p:sp>
      <p:sp>
        <p:nvSpPr>
          <p:cNvPr id="31753" name="Text Box 8"/>
          <p:cNvSpPr txBox="1">
            <a:spLocks noChangeArrowheads="1"/>
          </p:cNvSpPr>
          <p:nvPr/>
        </p:nvSpPr>
        <p:spPr bwMode="auto">
          <a:xfrm>
            <a:off x="247650" y="6092825"/>
            <a:ext cx="81137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altLang="de-DE" b="1">
                <a:solidFill>
                  <a:schemeClr val="tx2"/>
                </a:solidFill>
                <a:latin typeface="Times" pitchFamily="18" charset="0"/>
              </a:rPr>
              <a:t>4. Inverse FFT</a:t>
            </a:r>
            <a:r>
              <a:rPr lang="en-US" altLang="de-DE">
                <a:solidFill>
                  <a:schemeClr val="tx2"/>
                </a:solidFill>
                <a:latin typeface="Times" pitchFamily="18" charset="0"/>
              </a:rPr>
              <a:t> leads to </a:t>
            </a:r>
            <a:r>
              <a:rPr lang="en-US" altLang="de-DE" b="1" i="1">
                <a:solidFill>
                  <a:srgbClr val="FF0000"/>
                </a:solidFill>
                <a:latin typeface="Times" pitchFamily="18" charset="0"/>
              </a:rPr>
              <a:t>U</a:t>
            </a:r>
            <a:r>
              <a:rPr lang="en-US" altLang="de-DE" sz="2400" b="1" i="1" baseline="-25000">
                <a:solidFill>
                  <a:srgbClr val="FF0000"/>
                </a:solidFill>
                <a:latin typeface="Times" pitchFamily="18" charset="0"/>
              </a:rPr>
              <a:t>im</a:t>
            </a:r>
            <a:r>
              <a:rPr lang="en-US" altLang="de-DE" b="1" i="1">
                <a:solidFill>
                  <a:srgbClr val="FF0000"/>
                </a:solidFill>
                <a:latin typeface="Times" pitchFamily="18" charset="0"/>
              </a:rPr>
              <a:t>(t)</a:t>
            </a:r>
            <a:endParaRPr lang="de-DE" altLang="de-DE" b="1" i="1">
              <a:solidFill>
                <a:srgbClr val="FF0000"/>
              </a:solidFill>
              <a:latin typeface="Times" pitchFamily="18" charset="0"/>
            </a:endParaRPr>
          </a:p>
        </p:txBody>
      </p:sp>
      <p:pic>
        <p:nvPicPr>
          <p:cNvPr id="31754" name="Picture 9" descr="pickup_signal_sim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8" y="1711325"/>
            <a:ext cx="5484812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373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73130EE-CBC0-4ACB-9F26-C8EC951FEFCD}" type="slidenum">
              <a:rPr lang="en-US"/>
              <a:pPr>
                <a:defRPr/>
              </a:pPr>
              <a:t>49</a:t>
            </a:fld>
            <a:endParaRPr lang="en-US"/>
          </a:p>
        </p:txBody>
      </p:sp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-144463" y="339725"/>
            <a:ext cx="8861426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 dirty="0">
                <a:solidFill>
                  <a:srgbClr val="000000"/>
                </a:solidFill>
                <a:latin typeface="Comic Sans MS" pitchFamily="66" charset="0"/>
              </a:rPr>
              <a:t>Exercise #8: Signal Estimation for a broad-band BPM 2/2  </a:t>
            </a: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322590" y="954088"/>
            <a:ext cx="8845550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de-DE" dirty="0">
                <a:solidFill>
                  <a:schemeClr val="accent2"/>
                </a:solidFill>
              </a:rPr>
              <a:t>Assume a shoe-box BPM of length </a:t>
            </a:r>
            <a:r>
              <a:rPr lang="en-US" altLang="de-DE" b="1" i="1" dirty="0">
                <a:solidFill>
                  <a:schemeClr val="accent2"/>
                </a:solidFill>
              </a:rPr>
              <a:t>l=</a:t>
            </a:r>
            <a:r>
              <a:rPr lang="en-US" altLang="de-DE" dirty="0">
                <a:solidFill>
                  <a:schemeClr val="accent2"/>
                </a:solidFill>
              </a:rPr>
              <a:t>20 cm, radius</a:t>
            </a:r>
            <a:r>
              <a:rPr lang="en-US" altLang="de-DE" b="1" i="1" dirty="0">
                <a:solidFill>
                  <a:schemeClr val="accent2"/>
                </a:solidFill>
              </a:rPr>
              <a:t> a=</a:t>
            </a:r>
            <a:r>
              <a:rPr lang="en-US" altLang="de-DE" dirty="0">
                <a:solidFill>
                  <a:schemeClr val="accent2"/>
                </a:solidFill>
              </a:rPr>
              <a:t>10 cm and capacitance </a:t>
            </a:r>
            <a:r>
              <a:rPr lang="en-US" altLang="de-DE" b="1" i="1" dirty="0">
                <a:solidFill>
                  <a:schemeClr val="accent2"/>
                </a:solidFill>
              </a:rPr>
              <a:t>C=</a:t>
            </a:r>
            <a:r>
              <a:rPr lang="en-US" altLang="de-DE" dirty="0">
                <a:solidFill>
                  <a:schemeClr val="accent2"/>
                </a:solidFill>
              </a:rPr>
              <a:t>100 pF</a:t>
            </a:r>
            <a:br>
              <a:rPr lang="en-US" altLang="de-DE" dirty="0">
                <a:solidFill>
                  <a:schemeClr val="accent2"/>
                </a:solidFill>
              </a:rPr>
            </a:br>
            <a:r>
              <a:rPr lang="en-US" altLang="de-DE" dirty="0">
                <a:solidFill>
                  <a:schemeClr val="accent2"/>
                </a:solidFill>
              </a:rPr>
              <a:t>The beam velocity is </a:t>
            </a:r>
            <a:r>
              <a:rPr lang="el-GR" altLang="de-DE" b="1" i="1" dirty="0">
                <a:solidFill>
                  <a:schemeClr val="accent2"/>
                </a:solidFill>
                <a:cs typeface="Times New Roman" pitchFamily="18" charset="0"/>
              </a:rPr>
              <a:t>β</a:t>
            </a:r>
            <a:r>
              <a:rPr lang="de-DE" altLang="de-DE" b="1" i="1" dirty="0">
                <a:solidFill>
                  <a:schemeClr val="accent2"/>
                </a:solidFill>
                <a:cs typeface="Times New Roman" pitchFamily="18" charset="0"/>
              </a:rPr>
              <a:t>=</a:t>
            </a:r>
            <a:r>
              <a:rPr lang="de-DE" altLang="de-DE" dirty="0">
                <a:solidFill>
                  <a:schemeClr val="accent2"/>
                </a:solidFill>
                <a:cs typeface="Times New Roman" pitchFamily="18" charset="0"/>
              </a:rPr>
              <a:t> 0.5 </a:t>
            </a: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and the bunch length is </a:t>
            </a:r>
            <a:r>
              <a:rPr lang="en-US" altLang="de-DE" b="1" i="1" dirty="0" err="1">
                <a:solidFill>
                  <a:schemeClr val="accent2"/>
                </a:solidFill>
                <a:cs typeface="Times New Roman" pitchFamily="18" charset="0"/>
              </a:rPr>
              <a:t>σ</a:t>
            </a:r>
            <a:r>
              <a:rPr lang="en-US" altLang="de-DE" sz="2400" b="1" i="1" baseline="-25000" dirty="0" err="1">
                <a:solidFill>
                  <a:schemeClr val="accent2"/>
                </a:solidFill>
                <a:cs typeface="Times New Roman" pitchFamily="18" charset="0"/>
              </a:rPr>
              <a:t>t</a:t>
            </a:r>
            <a:r>
              <a:rPr lang="en-US" altLang="de-DE" b="1" i="1" dirty="0">
                <a:solidFill>
                  <a:schemeClr val="accent2"/>
                </a:solidFill>
                <a:cs typeface="Times New Roman" pitchFamily="18" charset="0"/>
              </a:rPr>
              <a:t>=</a:t>
            </a: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 100 ns.</a:t>
            </a:r>
          </a:p>
          <a:p>
            <a:pPr algn="l"/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Assume a position linear sensitivity of</a:t>
            </a:r>
            <a:r>
              <a:rPr lang="en-US" altLang="de-DE" b="1" i="1" dirty="0">
                <a:solidFill>
                  <a:schemeClr val="accent2"/>
                </a:solidFill>
                <a:cs typeface="Times New Roman" pitchFamily="18" charset="0"/>
              </a:rPr>
              <a:t> S=1/a</a:t>
            </a: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 i.e. </a:t>
            </a:r>
            <a:r>
              <a:rPr lang="en-US" altLang="de-DE" b="1" i="1" dirty="0">
                <a:solidFill>
                  <a:schemeClr val="accent2"/>
                </a:solidFill>
                <a:cs typeface="Times New Roman" pitchFamily="18" charset="0"/>
              </a:rPr>
              <a:t>U</a:t>
            </a:r>
            <a:r>
              <a:rPr lang="el-GR" altLang="de-DE" sz="2200" b="1" i="1" baseline="-25000" dirty="0">
                <a:solidFill>
                  <a:schemeClr val="accent2"/>
                </a:solidFill>
                <a:cs typeface="Times New Roman" pitchFamily="18" charset="0"/>
              </a:rPr>
              <a:t>Δ</a:t>
            </a:r>
            <a:r>
              <a:rPr lang="de-DE" altLang="de-DE" b="1" i="1" dirty="0">
                <a:solidFill>
                  <a:schemeClr val="accent2"/>
                </a:solidFill>
                <a:cs typeface="Times New Roman" pitchFamily="18" charset="0"/>
              </a:rPr>
              <a:t>/U</a:t>
            </a:r>
            <a:r>
              <a:rPr lang="el-GR" altLang="de-DE" sz="2200" b="1" i="1" baseline="-25000" dirty="0">
                <a:solidFill>
                  <a:schemeClr val="accent2"/>
                </a:solidFill>
                <a:cs typeface="Times New Roman" pitchFamily="18" charset="0"/>
              </a:rPr>
              <a:t>Σ</a:t>
            </a:r>
            <a:r>
              <a:rPr lang="de-DE" altLang="de-DE" b="1" i="1" dirty="0">
                <a:solidFill>
                  <a:schemeClr val="accent2"/>
                </a:solidFill>
                <a:cs typeface="Times New Roman" pitchFamily="18" charset="0"/>
              </a:rPr>
              <a:t> = x/a.</a:t>
            </a:r>
            <a:endParaRPr lang="el-GR" altLang="de-DE" b="1" i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316421" name="Text Box 5"/>
          <p:cNvSpPr txBox="1">
            <a:spLocks noChangeArrowheads="1"/>
          </p:cNvSpPr>
          <p:nvPr/>
        </p:nvSpPr>
        <p:spPr bwMode="auto">
          <a:xfrm>
            <a:off x="289252" y="2129383"/>
            <a:ext cx="8993188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altLang="de-DE" dirty="0">
                <a:solidFill>
                  <a:schemeClr val="accent2"/>
                </a:solidFill>
              </a:rPr>
              <a:t>Compare the signal strength to the thermal noise (using the theoretical minimum):</a:t>
            </a:r>
          </a:p>
          <a:p>
            <a:pPr algn="l"/>
            <a:r>
              <a:rPr lang="en-US" altLang="de-DE" dirty="0">
                <a:solidFill>
                  <a:schemeClr val="accent2"/>
                </a:solidFill>
              </a:rPr>
              <a:t>The thermal noise voltage at </a:t>
            </a:r>
            <a:r>
              <a:rPr lang="en-US" altLang="de-DE" b="1" i="1" dirty="0">
                <a:solidFill>
                  <a:schemeClr val="accent2"/>
                </a:solidFill>
              </a:rPr>
              <a:t>T</a:t>
            </a:r>
            <a:r>
              <a:rPr lang="en-US" altLang="de-DE" dirty="0">
                <a:solidFill>
                  <a:schemeClr val="accent2"/>
                </a:solidFill>
              </a:rPr>
              <a:t>=300 K is given by </a:t>
            </a:r>
          </a:p>
          <a:p>
            <a:pPr algn="l"/>
            <a:r>
              <a:rPr lang="en-US" altLang="de-DE" b="1" i="1" dirty="0" err="1">
                <a:solidFill>
                  <a:schemeClr val="accent2"/>
                </a:solidFill>
              </a:rPr>
              <a:t>U</a:t>
            </a:r>
            <a:r>
              <a:rPr lang="en-US" altLang="de-DE" sz="2400" b="1" i="1" baseline="-25000" dirty="0" err="1">
                <a:solidFill>
                  <a:schemeClr val="accent2"/>
                </a:solidFill>
              </a:rPr>
              <a:t>noise</a:t>
            </a:r>
            <a:r>
              <a:rPr lang="en-US" altLang="de-DE" b="1" i="1" dirty="0">
                <a:solidFill>
                  <a:schemeClr val="accent2"/>
                </a:solidFill>
              </a:rPr>
              <a:t> = (4k</a:t>
            </a:r>
            <a:r>
              <a:rPr lang="en-US" altLang="de-DE" b="1" i="1" baseline="-25000" dirty="0">
                <a:solidFill>
                  <a:schemeClr val="accent2"/>
                </a:solidFill>
              </a:rPr>
              <a:t>B</a:t>
            </a:r>
            <a:r>
              <a:rPr lang="el-GR" altLang="de-DE" b="1" i="1" dirty="0">
                <a:solidFill>
                  <a:schemeClr val="accent2"/>
                </a:solidFill>
              </a:rPr>
              <a:t>·</a:t>
            </a:r>
            <a:r>
              <a:rPr lang="de-DE" altLang="de-DE" b="1" i="1" dirty="0">
                <a:solidFill>
                  <a:schemeClr val="accent2"/>
                </a:solidFill>
              </a:rPr>
              <a:t>T</a:t>
            </a:r>
            <a:r>
              <a:rPr lang="el-GR" altLang="de-DE" b="1" i="1" dirty="0">
                <a:solidFill>
                  <a:schemeClr val="accent2"/>
                </a:solidFill>
              </a:rPr>
              <a:t>·</a:t>
            </a:r>
            <a:r>
              <a:rPr lang="de-DE" altLang="de-DE" b="1" i="1" dirty="0">
                <a:solidFill>
                  <a:schemeClr val="accent2"/>
                </a:solidFill>
              </a:rPr>
              <a:t>R</a:t>
            </a:r>
            <a:r>
              <a:rPr lang="el-GR" altLang="de-DE" b="1" i="1" dirty="0">
                <a:solidFill>
                  <a:schemeClr val="accent2"/>
                </a:solidFill>
              </a:rPr>
              <a:t>·Δ</a:t>
            </a:r>
            <a:r>
              <a:rPr lang="de-DE" altLang="de-DE" b="1" i="1" dirty="0">
                <a:solidFill>
                  <a:schemeClr val="accent2"/>
                </a:solidFill>
              </a:rPr>
              <a:t>f</a:t>
            </a:r>
            <a:r>
              <a:rPr lang="en-US" altLang="de-DE" b="1" i="1" dirty="0">
                <a:solidFill>
                  <a:schemeClr val="accent2"/>
                </a:solidFill>
              </a:rPr>
              <a:t>)</a:t>
            </a:r>
            <a:r>
              <a:rPr lang="en-US" altLang="de-DE" sz="2400" b="1" i="1" baseline="30000" dirty="0">
                <a:solidFill>
                  <a:schemeClr val="accent2"/>
                </a:solidFill>
              </a:rPr>
              <a:t>1/2</a:t>
            </a:r>
            <a:r>
              <a:rPr lang="de-DE" altLang="de-DE" dirty="0">
                <a:solidFill>
                  <a:schemeClr val="accent2"/>
                </a:solidFill>
              </a:rPr>
              <a:t> </a:t>
            </a:r>
            <a:r>
              <a:rPr lang="de-DE" altLang="de-DE" dirty="0" err="1">
                <a:solidFill>
                  <a:schemeClr val="accent2"/>
                </a:solidFill>
              </a:rPr>
              <a:t>and</a:t>
            </a:r>
            <a:r>
              <a:rPr lang="de-DE" altLang="de-DE" dirty="0">
                <a:solidFill>
                  <a:schemeClr val="accent2"/>
                </a:solidFill>
              </a:rPr>
              <a:t> </a:t>
            </a:r>
            <a:r>
              <a:rPr lang="de-DE" altLang="de-DE" b="1" i="1" dirty="0">
                <a:solidFill>
                  <a:schemeClr val="accent2"/>
                </a:solidFill>
              </a:rPr>
              <a:t>k</a:t>
            </a:r>
            <a:r>
              <a:rPr lang="de-DE" altLang="de-DE" sz="2200" b="1" i="1" baseline="-25000" dirty="0">
                <a:solidFill>
                  <a:schemeClr val="accent2"/>
                </a:solidFill>
              </a:rPr>
              <a:t>B</a:t>
            </a:r>
            <a:r>
              <a:rPr lang="de-DE" altLang="de-DE" dirty="0">
                <a:solidFill>
                  <a:schemeClr val="accent2"/>
                </a:solidFill>
              </a:rPr>
              <a:t>=1.4·10</a:t>
            </a:r>
            <a:r>
              <a:rPr lang="de-DE" altLang="de-DE" sz="2400" baseline="30000" dirty="0">
                <a:solidFill>
                  <a:schemeClr val="accent2"/>
                </a:solidFill>
              </a:rPr>
              <a:t>-23</a:t>
            </a:r>
            <a:r>
              <a:rPr lang="de-DE" altLang="de-DE" dirty="0">
                <a:solidFill>
                  <a:schemeClr val="accent2"/>
                </a:solidFill>
              </a:rPr>
              <a:t> J/K </a:t>
            </a:r>
            <a:r>
              <a:rPr lang="en-US" altLang="de-DE" dirty="0">
                <a:solidFill>
                  <a:schemeClr val="accent2"/>
                </a:solidFill>
              </a:rPr>
              <a:t>within the bandwidth </a:t>
            </a:r>
            <a:r>
              <a:rPr lang="en-US" altLang="de-DE" b="1" i="1" dirty="0" err="1">
                <a:solidFill>
                  <a:schemeClr val="accent2"/>
                </a:solidFill>
              </a:rPr>
              <a:t>Δf</a:t>
            </a:r>
            <a:r>
              <a:rPr lang="en-US" altLang="de-DE" b="1" i="1" dirty="0">
                <a:solidFill>
                  <a:schemeClr val="accent2"/>
                </a:solidFill>
              </a:rPr>
              <a:t> = 100 MHz !</a:t>
            </a:r>
            <a:endParaRPr lang="en-US" altLang="de-DE" dirty="0">
              <a:solidFill>
                <a:schemeClr val="accent2"/>
              </a:solidFill>
            </a:endParaRPr>
          </a:p>
          <a:p>
            <a:pPr algn="l">
              <a:lnSpc>
                <a:spcPct val="70000"/>
              </a:lnSpc>
            </a:pPr>
            <a:r>
              <a:rPr lang="en-US" altLang="de-DE" dirty="0"/>
              <a:t>Calculate </a:t>
            </a:r>
            <a:r>
              <a:rPr lang="en-US" altLang="de-DE" b="1" i="1" dirty="0" err="1"/>
              <a:t>U</a:t>
            </a:r>
            <a:r>
              <a:rPr lang="en-US" altLang="de-DE" sz="2400" b="1" i="1" baseline="-25000" dirty="0" err="1"/>
              <a:t>eff</a:t>
            </a:r>
            <a:r>
              <a:rPr lang="en-US" altLang="de-DE" dirty="0"/>
              <a:t> for </a:t>
            </a:r>
            <a:r>
              <a:rPr lang="en-US" altLang="de-DE" b="1" i="1" dirty="0"/>
              <a:t>R=</a:t>
            </a:r>
            <a:r>
              <a:rPr lang="en-US" altLang="de-DE" dirty="0"/>
              <a:t>1 M</a:t>
            </a:r>
            <a:r>
              <a:rPr lang="en-US" altLang="de-DE" dirty="0">
                <a:cs typeface="Times New Roman" pitchFamily="18" charset="0"/>
              </a:rPr>
              <a:t>Ω and </a:t>
            </a:r>
            <a:r>
              <a:rPr lang="en-US" altLang="de-DE" b="1" i="1" dirty="0">
                <a:cs typeface="Times New Roman" pitchFamily="18" charset="0"/>
              </a:rPr>
              <a:t>R=</a:t>
            </a:r>
            <a:r>
              <a:rPr lang="en-US" altLang="de-DE" dirty="0">
                <a:cs typeface="Times New Roman" pitchFamily="18" charset="0"/>
              </a:rPr>
              <a:t>50 Ω termination !</a:t>
            </a:r>
          </a:p>
        </p:txBody>
      </p:sp>
      <p:sp>
        <p:nvSpPr>
          <p:cNvPr id="316422" name="Text Box 6"/>
          <p:cNvSpPr txBox="1">
            <a:spLocks noChangeArrowheads="1"/>
          </p:cNvSpPr>
          <p:nvPr/>
        </p:nvSpPr>
        <p:spPr bwMode="auto">
          <a:xfrm>
            <a:off x="240693" y="4346629"/>
            <a:ext cx="8901113" cy="66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altLang="de-DE" dirty="0">
                <a:solidFill>
                  <a:schemeClr val="accent2"/>
                </a:solidFill>
              </a:rPr>
              <a:t>A displacement of </a:t>
            </a:r>
            <a:r>
              <a:rPr lang="en-US" altLang="de-DE" b="1" i="1" dirty="0">
                <a:solidFill>
                  <a:schemeClr val="accent2"/>
                </a:solidFill>
              </a:rPr>
              <a:t>x =</a:t>
            </a:r>
            <a:r>
              <a:rPr lang="en-US" altLang="de-DE" dirty="0">
                <a:solidFill>
                  <a:schemeClr val="accent2"/>
                </a:solidFill>
              </a:rPr>
              <a:t> 1 mm should be detected.</a:t>
            </a:r>
          </a:p>
          <a:p>
            <a:pPr algn="l">
              <a:lnSpc>
                <a:spcPct val="80000"/>
              </a:lnSpc>
            </a:pPr>
            <a:r>
              <a:rPr lang="en-US" altLang="de-DE" dirty="0"/>
              <a:t>What is the minimum beam current </a:t>
            </a:r>
            <a:r>
              <a:rPr lang="en-US" altLang="de-DE" b="1" i="1" dirty="0" err="1"/>
              <a:t>I</a:t>
            </a:r>
            <a:r>
              <a:rPr lang="en-US" altLang="de-DE" sz="2400" b="1" i="1" baseline="-25000" dirty="0" err="1"/>
              <a:t>beam</a:t>
            </a:r>
            <a:r>
              <a:rPr lang="en-US" altLang="de-DE" dirty="0"/>
              <a:t> to achieve a Signal-to-Noise Ratio S/N=2 </a:t>
            </a:r>
            <a:r>
              <a:rPr lang="en-US" altLang="de-DE" dirty="0">
                <a:cs typeface="Times New Roman" pitchFamily="18" charset="0"/>
              </a:rPr>
              <a:t>!</a:t>
            </a:r>
          </a:p>
        </p:txBody>
      </p:sp>
      <p:sp>
        <p:nvSpPr>
          <p:cNvPr id="316424" name="Text Box 8"/>
          <p:cNvSpPr txBox="1">
            <a:spLocks noChangeArrowheads="1"/>
          </p:cNvSpPr>
          <p:nvPr/>
        </p:nvSpPr>
        <p:spPr bwMode="auto">
          <a:xfrm>
            <a:off x="347663" y="6090526"/>
            <a:ext cx="8507412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altLang="de-DE" dirty="0"/>
              <a:t>How can the position resolution be improved significantly? What is the physical reason?</a:t>
            </a:r>
            <a:endParaRPr lang="en-US" altLang="de-DE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8"/>
              <p:cNvSpPr txBox="1">
                <a:spLocks noChangeArrowheads="1"/>
              </p:cNvSpPr>
              <p:nvPr/>
            </p:nvSpPr>
            <p:spPr bwMode="auto">
              <a:xfrm>
                <a:off x="284599" y="3596233"/>
                <a:ext cx="8561387" cy="7296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</a:pPr>
                <a:r>
                  <a:rPr lang="en-US" altLang="de-DE" b="1" dirty="0">
                    <a:solidFill>
                      <a:srgbClr val="C00000"/>
                    </a:solidFill>
                  </a:rPr>
                  <a:t>Result: </a:t>
                </a:r>
                <a:r>
                  <a:rPr lang="en-US" altLang="de-DE" dirty="0">
                    <a:solidFill>
                      <a:srgbClr val="C00000"/>
                    </a:solidFill>
                  </a:rPr>
                  <a:t>Thermal noise for </a:t>
                </a:r>
                <a:r>
                  <a:rPr lang="en-US" altLang="de-DE" b="1" i="1" dirty="0">
                    <a:solidFill>
                      <a:srgbClr val="C00000"/>
                    </a:solidFill>
                  </a:rPr>
                  <a:t>R </a:t>
                </a:r>
                <a:r>
                  <a:rPr lang="en-US" altLang="de-DE" dirty="0">
                    <a:solidFill>
                      <a:srgbClr val="C00000"/>
                    </a:solidFill>
                  </a:rPr>
                  <a:t>= 1 M</a:t>
                </a:r>
                <a:r>
                  <a:rPr lang="en-US" altLang="de-DE" dirty="0">
                    <a:solidFill>
                      <a:srgbClr val="C00000"/>
                    </a:solidFill>
                    <a:sym typeface="Symbol"/>
                  </a:rPr>
                  <a:t>: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𝑈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𝑛𝑜𝑖𝑠𝑒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sym typeface="Symbol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radPr>
                      <m:deg/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4</m:t>
                        </m:r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sym typeface="Symbol"/>
                              </a:rPr>
                              <m:t>𝑘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sym typeface="Symbol"/>
                              </a:rPr>
                              <m:t>𝐵</m:t>
                            </m:r>
                          </m:sub>
                        </m:s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𝑇𝑅</m:t>
                        </m:r>
                        <m:r>
                          <m:rPr>
                            <m:sty m:val="p"/>
                          </m:rPr>
                          <a:rPr lang="el-GR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Δ</m:t>
                        </m:r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𝑓</m:t>
                        </m:r>
                      </m:e>
                    </m:rad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sym typeface="Symbol"/>
                      </a:rPr>
                      <m:t>=1.3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sym typeface="Symbol"/>
                      </a:rPr>
                      <m:t>mV</m:t>
                    </m:r>
                  </m:oMath>
                </a14:m>
                <a:endParaRPr lang="en-US" altLang="de-DE" dirty="0">
                  <a:solidFill>
                    <a:srgbClr val="C00000"/>
                  </a:solidFill>
                  <a:cs typeface="Times New Roman" pitchFamily="18" charset="0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</a:rPr>
                  <a:t>Thermal noise for </a:t>
                </a:r>
                <a:r>
                  <a:rPr lang="en-US" altLang="de-DE" b="1" i="1" dirty="0">
                    <a:solidFill>
                      <a:srgbClr val="C00000"/>
                    </a:solidFill>
                  </a:rPr>
                  <a:t>R</a:t>
                </a:r>
                <a:r>
                  <a:rPr lang="en-US" altLang="de-DE" dirty="0">
                    <a:solidFill>
                      <a:srgbClr val="C00000"/>
                    </a:solidFill>
                  </a:rPr>
                  <a:t> = 50 </a:t>
                </a:r>
                <a:r>
                  <a:rPr lang="en-US" altLang="de-DE" dirty="0">
                    <a:solidFill>
                      <a:srgbClr val="C00000"/>
                    </a:solidFill>
                    <a:sym typeface="Symbol"/>
                  </a:rPr>
                  <a:t>: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𝑈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𝑛𝑜𝑖𝑠𝑒</m:t>
                        </m:r>
                      </m:sub>
                    </m:sSub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sym typeface="Symbol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radPr>
                      <m:deg/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4</m:t>
                        </m:r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sym typeface="Symbol"/>
                              </a:rPr>
                              <m:t>𝑘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sym typeface="Symbol"/>
                              </a:rPr>
                              <m:t>𝐵</m:t>
                            </m:r>
                          </m:sub>
                        </m:s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𝑇𝑅</m:t>
                        </m:r>
                        <m:r>
                          <m:rPr>
                            <m:sty m:val="p"/>
                          </m:rPr>
                          <a:rPr lang="el-GR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Δ</m:t>
                        </m:r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𝑓</m:t>
                        </m:r>
                      </m:e>
                    </m:rad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sym typeface="Symbol"/>
                      </a:rPr>
                      <m:t>=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sym typeface="Symbol"/>
                      </a:rPr>
                      <m:t>9.2</m:t>
                    </m:r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sym typeface="Symbol"/>
                      </a:rPr>
                      <m:t> </m:t>
                    </m:r>
                    <m: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sym typeface="Symbol"/>
                      </a:rPr>
                      <m:t>µ</m:t>
                    </m:r>
                    <m:r>
                      <m:rPr>
                        <m:sty m:val="p"/>
                      </m:rPr>
                      <a:rPr lang="de-DE" altLang="de-DE">
                        <a:solidFill>
                          <a:srgbClr val="C00000"/>
                        </a:solidFill>
                        <a:latin typeface="Cambria Math"/>
                        <a:sym typeface="Symbol"/>
                      </a:rPr>
                      <m:t>V</m:t>
                    </m:r>
                  </m:oMath>
                </a14:m>
                <a:endParaRPr lang="en-US" altLang="de-DE" dirty="0">
                  <a:solidFill>
                    <a:srgbClr val="C00000"/>
                  </a:solidFill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4599" y="3596233"/>
                <a:ext cx="8561387" cy="729687"/>
              </a:xfrm>
              <a:prstGeom prst="rect">
                <a:avLst/>
              </a:prstGeom>
              <a:blipFill rotWithShape="1">
                <a:blip r:embed="rId3"/>
                <a:stretch>
                  <a:fillRect l="-641" t="-10833" b="-116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56459" y="5004237"/>
                <a:ext cx="8832851" cy="10736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lnSpc>
                    <a:spcPct val="70000"/>
                  </a:lnSpc>
                </a:pPr>
                <a:r>
                  <a:rPr lang="en-US" altLang="de-DE" b="1" dirty="0">
                    <a:solidFill>
                      <a:srgbClr val="C00000"/>
                    </a:solidFill>
                  </a:rPr>
                  <a:t>Result: </a:t>
                </a:r>
                <a:r>
                  <a:rPr lang="en-US" altLang="de-DE" dirty="0">
                    <a:solidFill>
                      <a:srgbClr val="C00000"/>
                    </a:solidFill>
                  </a:rPr>
                  <a:t>For</a:t>
                </a:r>
                <a:r>
                  <a:rPr lang="en-US" altLang="de-DE" b="1" dirty="0">
                    <a:solidFill>
                      <a:srgbClr val="C00000"/>
                    </a:solidFill>
                  </a:rPr>
                  <a:t> </a:t>
                </a:r>
                <a:r>
                  <a:rPr lang="en-US" altLang="de-DE" b="1" i="1" dirty="0">
                    <a:solidFill>
                      <a:srgbClr val="C00000"/>
                    </a:solidFill>
                  </a:rPr>
                  <a:t>R </a:t>
                </a:r>
                <a:r>
                  <a:rPr lang="en-US" altLang="de-DE" dirty="0">
                    <a:solidFill>
                      <a:srgbClr val="C00000"/>
                    </a:solidFill>
                  </a:rPr>
                  <a:t>= 1 M</a:t>
                </a:r>
                <a:r>
                  <a:rPr lang="en-US" altLang="de-DE" dirty="0">
                    <a:solidFill>
                      <a:srgbClr val="C00000"/>
                    </a:solidFill>
                    <a:sym typeface="Symbol"/>
                  </a:rPr>
                  <a:t> &amp; </a:t>
                </a:r>
                <a:r>
                  <a:rPr lang="en-US" altLang="de-DE" b="1" i="1" dirty="0">
                    <a:solidFill>
                      <a:srgbClr val="C00000"/>
                    </a:solidFill>
                    <a:sym typeface="Symbol"/>
                  </a:rPr>
                  <a:t>U</a:t>
                </a:r>
                <a:r>
                  <a:rPr lang="en-US" altLang="de-DE" b="1" i="1" baseline="-25000" dirty="0">
                    <a:solidFill>
                      <a:srgbClr val="C00000"/>
                    </a:solidFill>
                    <a:sym typeface="Symbol"/>
                  </a:rPr>
                  <a:t> </a:t>
                </a:r>
                <a:r>
                  <a:rPr lang="en-US" altLang="de-DE" b="1" i="1" dirty="0">
                    <a:solidFill>
                      <a:srgbClr val="C00000"/>
                    </a:solidFill>
                    <a:sym typeface="Symbol"/>
                  </a:rPr>
                  <a:t>= 2 </a:t>
                </a:r>
                <a:r>
                  <a:rPr lang="en-US" altLang="de-DE" b="1" i="1" dirty="0" err="1">
                    <a:solidFill>
                      <a:srgbClr val="C00000"/>
                    </a:solidFill>
                    <a:sym typeface="Symbol"/>
                  </a:rPr>
                  <a:t>U</a:t>
                </a:r>
                <a:r>
                  <a:rPr lang="en-US" altLang="de-DE" b="1" i="1" baseline="-25000" dirty="0" err="1">
                    <a:solidFill>
                      <a:srgbClr val="C00000"/>
                    </a:solidFill>
                    <a:sym typeface="Symbol"/>
                  </a:rPr>
                  <a:t>noise</a:t>
                </a:r>
                <a:r>
                  <a:rPr lang="en-US" altLang="de-DE" b="1" i="1" dirty="0">
                    <a:solidFill>
                      <a:srgbClr val="C00000"/>
                    </a:solidFill>
                    <a:sym typeface="Symbol"/>
                  </a:rPr>
                  <a:t>(</a:t>
                </a:r>
                <a:r>
                  <a:rPr lang="en-US" altLang="de-DE" b="1" dirty="0">
                    <a:solidFill>
                      <a:srgbClr val="C00000"/>
                    </a:solidFill>
                    <a:sym typeface="Symbol"/>
                  </a:rPr>
                  <a:t>1M</a:t>
                </a:r>
                <a:r>
                  <a:rPr lang="en-US" altLang="de-DE" b="1" i="1" dirty="0">
                    <a:solidFill>
                      <a:srgbClr val="C00000"/>
                    </a:solidFill>
                    <a:sym typeface="Symbol"/>
                  </a:rPr>
                  <a:t>)</a:t>
                </a:r>
                <a:r>
                  <a:rPr lang="en-US" altLang="de-DE" dirty="0">
                    <a:solidFill>
                      <a:srgbClr val="C00000"/>
                    </a:solidFill>
                    <a:sym typeface="Symbol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𝐼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𝑏𝑒𝑎𝑚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sym typeface="Symbol"/>
                      </a:rPr>
                      <m:t>=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𝑎</m:t>
                        </m:r>
                      </m:num>
                      <m:den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𝑥</m:t>
                        </m:r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∙ </m:t>
                    </m:r>
                    <m:f>
                      <m:f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𝑍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𝑡</m:t>
                            </m:r>
                          </m:sub>
                        </m:sSub>
                        <m:d>
                          <m:dPr>
                            <m:ctrlP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sym typeface="Symbol"/>
                              </a:rPr>
                            </m:ctrlPr>
                          </m:d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1</m:t>
                            </m:r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𝑀</m:t>
                            </m:r>
                            <m:r>
                              <m:rPr>
                                <m:sty m:val="p"/>
                              </m:rPr>
                              <a:rPr lang="el-GR" altLang="de-DE" b="0" i="0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Ω</m:t>
                            </m:r>
                          </m:e>
                        </m:d>
                      </m:den>
                    </m:f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∙</m:t>
                    </m:r>
                    <m:sSub>
                      <m:sSubPr>
                        <m:ctrlP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𝑈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𝑛𝑜𝑖𝑠𝑒</m:t>
                        </m:r>
                      </m:sub>
                    </m:sSub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=40 </m:t>
                    </m:r>
                    <m:r>
                      <m:rPr>
                        <m:sty m:val="p"/>
                      </m:rPr>
                      <a:rPr lang="de-DE" altLang="de-DE" b="0" i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mA</m:t>
                    </m:r>
                  </m:oMath>
                </a14:m>
                <a:endParaRPr lang="en-US" altLang="de-DE" dirty="0">
                  <a:solidFill>
                    <a:srgbClr val="C00000"/>
                  </a:solidFill>
                  <a:cs typeface="Times New Roman" pitchFamily="18" charset="0"/>
                </a:endParaRPr>
              </a:p>
              <a:p>
                <a:pPr algn="l">
                  <a:lnSpc>
                    <a:spcPct val="70000"/>
                  </a:lnSpc>
                  <a:spcBef>
                    <a:spcPts val="400"/>
                  </a:spcBef>
                </a:pPr>
                <a:r>
                  <a:rPr lang="en-US" altLang="de-DE" dirty="0">
                    <a:solidFill>
                      <a:srgbClr val="C00000"/>
                    </a:solidFill>
                  </a:rPr>
                  <a:t>For</a:t>
                </a:r>
                <a:r>
                  <a:rPr lang="en-US" altLang="de-DE" b="1" dirty="0">
                    <a:solidFill>
                      <a:srgbClr val="C00000"/>
                    </a:solidFill>
                  </a:rPr>
                  <a:t> </a:t>
                </a:r>
                <a:r>
                  <a:rPr lang="en-US" altLang="de-DE" b="1" i="1" dirty="0">
                    <a:solidFill>
                      <a:srgbClr val="C00000"/>
                    </a:solidFill>
                  </a:rPr>
                  <a:t>R </a:t>
                </a:r>
                <a:r>
                  <a:rPr lang="en-US" altLang="de-DE" dirty="0">
                    <a:solidFill>
                      <a:srgbClr val="C00000"/>
                    </a:solidFill>
                  </a:rPr>
                  <a:t>= 50 </a:t>
                </a:r>
                <a:r>
                  <a:rPr lang="en-US" altLang="de-DE" dirty="0">
                    <a:solidFill>
                      <a:srgbClr val="C00000"/>
                    </a:solidFill>
                    <a:sym typeface="Symbol"/>
                  </a:rPr>
                  <a:t> &amp; </a:t>
                </a:r>
                <a:r>
                  <a:rPr lang="en-US" altLang="de-DE" b="1" i="1" dirty="0">
                    <a:solidFill>
                      <a:srgbClr val="C00000"/>
                    </a:solidFill>
                    <a:sym typeface="Symbol"/>
                  </a:rPr>
                  <a:t>U</a:t>
                </a:r>
                <a:r>
                  <a:rPr lang="en-US" altLang="de-DE" b="1" i="1" baseline="-25000" dirty="0">
                    <a:solidFill>
                      <a:srgbClr val="C00000"/>
                    </a:solidFill>
                    <a:sym typeface="Symbol"/>
                  </a:rPr>
                  <a:t> </a:t>
                </a:r>
                <a:r>
                  <a:rPr lang="en-US" altLang="de-DE" b="1" i="1" dirty="0">
                    <a:solidFill>
                      <a:srgbClr val="C00000"/>
                    </a:solidFill>
                    <a:sym typeface="Symbol"/>
                  </a:rPr>
                  <a:t>= 2 </a:t>
                </a:r>
                <a:r>
                  <a:rPr lang="en-US" altLang="de-DE" b="1" i="1" dirty="0" err="1">
                    <a:solidFill>
                      <a:srgbClr val="C00000"/>
                    </a:solidFill>
                    <a:sym typeface="Symbol"/>
                  </a:rPr>
                  <a:t>U</a:t>
                </a:r>
                <a:r>
                  <a:rPr lang="en-US" altLang="de-DE" b="1" i="1" baseline="-25000" dirty="0" err="1">
                    <a:solidFill>
                      <a:srgbClr val="C00000"/>
                    </a:solidFill>
                    <a:sym typeface="Symbol"/>
                  </a:rPr>
                  <a:t>noise</a:t>
                </a:r>
                <a:r>
                  <a:rPr lang="en-US" altLang="de-DE" b="1" i="1" dirty="0">
                    <a:solidFill>
                      <a:srgbClr val="C00000"/>
                    </a:solidFill>
                    <a:sym typeface="Symbol"/>
                  </a:rPr>
                  <a:t>(</a:t>
                </a:r>
                <a:r>
                  <a:rPr lang="en-US" altLang="de-DE" b="1" dirty="0">
                    <a:solidFill>
                      <a:srgbClr val="C00000"/>
                    </a:solidFill>
                    <a:sym typeface="Symbol"/>
                  </a:rPr>
                  <a:t>50</a:t>
                </a:r>
                <a:r>
                  <a:rPr lang="en-US" altLang="de-DE" b="1" i="1" dirty="0">
                    <a:solidFill>
                      <a:srgbClr val="C00000"/>
                    </a:solidFill>
                    <a:sym typeface="Symbol"/>
                  </a:rPr>
                  <a:t>)</a:t>
                </a:r>
                <a:r>
                  <a:rPr lang="en-US" altLang="de-DE" dirty="0">
                    <a:solidFill>
                      <a:srgbClr val="C00000"/>
                    </a:solidFill>
                    <a:sym typeface="Symbol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𝐼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𝑏𝑒𝑎𝑚</m:t>
                        </m:r>
                      </m:sub>
                    </m:sSub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sym typeface="Symbol"/>
                      </a:rPr>
                      <m:t>=</m:t>
                    </m:r>
                    <m:f>
                      <m:f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𝑎</m:t>
                        </m:r>
                      </m:num>
                      <m:den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sym typeface="Symbol"/>
                          </a:rPr>
                          <m:t>𝑥</m:t>
                        </m:r>
                      </m:den>
                    </m:f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∙ </m:t>
                    </m:r>
                    <m:f>
                      <m:f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𝑍</m:t>
                            </m:r>
                          </m:e>
                          <m:sub>
                            <m: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𝑡</m:t>
                            </m:r>
                          </m:sub>
                        </m:sSub>
                        <m:d>
                          <m:dPr>
                            <m:ctrlPr>
                              <a:rPr lang="de-DE" altLang="de-DE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sym typeface="Symbol"/>
                              </a:rPr>
                            </m:ctrlPr>
                          </m:dPr>
                          <m:e>
                            <m:r>
                              <a:rPr lang="de-DE" altLang="de-DE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50</m:t>
                            </m:r>
                            <m:r>
                              <m:rPr>
                                <m:sty m:val="p"/>
                              </m:rPr>
                              <a:rPr lang="el-GR" altLang="de-DE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sym typeface="Symbol"/>
                              </a:rPr>
                              <m:t>Ω</m:t>
                            </m:r>
                          </m:e>
                        </m:d>
                      </m:den>
                    </m:f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∙</m:t>
                    </m:r>
                    <m:sSub>
                      <m:sSubPr>
                        <m:ctrlPr>
                          <a:rPr lang="de-DE" altLang="de-DE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𝑈</m:t>
                        </m:r>
                      </m:e>
                      <m:sub>
                        <m:r>
                          <a:rPr lang="de-DE" altLang="de-DE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𝑛𝑜𝑖𝑠𝑒</m:t>
                        </m:r>
                      </m:sub>
                    </m:sSub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=</m:t>
                    </m:r>
                    <m:r>
                      <a:rPr lang="de-DE" altLang="de-D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5.5</m:t>
                    </m:r>
                    <m:r>
                      <a:rPr lang="de-DE" altLang="de-DE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 </m:t>
                    </m:r>
                    <m:r>
                      <m:rPr>
                        <m:sty m:val="p"/>
                      </m:rPr>
                      <a:rPr lang="de-DE" altLang="de-DE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Symbol"/>
                      </a:rPr>
                      <m:t>mA</m:t>
                    </m:r>
                  </m:oMath>
                </a14:m>
                <a:endParaRPr lang="en-US" altLang="de-DE" dirty="0">
                  <a:solidFill>
                    <a:srgbClr val="C00000"/>
                  </a:solidFill>
                  <a:cs typeface="Times New Roman" pitchFamily="18" charset="0"/>
                </a:endParaRPr>
              </a:p>
              <a:p>
                <a:pPr algn="l">
                  <a:lnSpc>
                    <a:spcPct val="70000"/>
                  </a:lnSpc>
                </a:pP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(not realistic because BPM from a low pass filter f cut (1M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  <a:sym typeface="Symbol"/>
                  </a:rPr>
                  <a:t>)=1.6 kHz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: realistic </a:t>
                </a:r>
                <a:r>
                  <a:rPr lang="en-US" altLang="de-DE" b="1" i="1" dirty="0" err="1">
                    <a:solidFill>
                      <a:srgbClr val="C00000"/>
                    </a:solidFill>
                    <a:cs typeface="Times New Roman" pitchFamily="18" charset="0"/>
                  </a:rPr>
                  <a:t>I</a:t>
                </a:r>
                <a:r>
                  <a:rPr lang="en-US" altLang="de-DE" b="1" i="1" baseline="-25000" dirty="0" err="1">
                    <a:solidFill>
                      <a:srgbClr val="C00000"/>
                    </a:solidFill>
                    <a:cs typeface="Times New Roman" pitchFamily="18" charset="0"/>
                  </a:rPr>
                  <a:t>beam</a:t>
                </a:r>
                <a:r>
                  <a:rPr lang="en-US" altLang="de-DE" b="1" i="1" baseline="-25000" dirty="0">
                    <a:solidFill>
                      <a:srgbClr val="C00000"/>
                    </a:solidFill>
                    <a:cs typeface="Times New Roman" pitchFamily="18" charset="0"/>
                  </a:rPr>
                  <a:t> </a:t>
                </a:r>
                <a:r>
                  <a:rPr lang="en-US" altLang="de-DE" b="1" i="1" dirty="0">
                    <a:solidFill>
                      <a:srgbClr val="C00000"/>
                    </a:solidFill>
                    <a:cs typeface="Times New Roman" pitchFamily="18" charset="0"/>
                  </a:rPr>
                  <a:t>= </a:t>
                </a:r>
                <a:r>
                  <a:rPr lang="en-US" altLang="de-DE" dirty="0">
                    <a:solidFill>
                      <a:srgbClr val="C00000"/>
                    </a:solidFill>
                    <a:cs typeface="Times New Roman" pitchFamily="18" charset="0"/>
                  </a:rPr>
                  <a:t>5mA) </a:t>
                </a:r>
              </a:p>
            </p:txBody>
          </p:sp>
        </mc:Choice>
        <mc:Fallback xmlns="">
          <p:sp>
            <p:nvSpPr>
              <p:cNvPr id="1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6459" y="5004237"/>
                <a:ext cx="8832851" cy="1073627"/>
              </a:xfrm>
              <a:prstGeom prst="rect">
                <a:avLst/>
              </a:prstGeom>
              <a:blipFill rotWithShape="1">
                <a:blip r:embed="rId4"/>
                <a:stretch>
                  <a:fillRect l="-552" t="-7386" r="-690" b="-909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22" grpId="0"/>
      <p:bldP spid="316424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2000" y="216000"/>
            <a:ext cx="83017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#12: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Beam diagnostics design for a proton facility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0751868-5EC8-41F2-B178-606E4A7DACA0}"/>
              </a:ext>
            </a:extLst>
          </p:cNvPr>
          <p:cNvGrpSpPr/>
          <p:nvPr/>
        </p:nvGrpSpPr>
        <p:grpSpPr>
          <a:xfrm>
            <a:off x="0" y="836640"/>
            <a:ext cx="9362610" cy="7154928"/>
            <a:chOff x="0" y="836640"/>
            <a:chExt cx="9362610" cy="7154928"/>
          </a:xfrm>
        </p:grpSpPr>
        <p:sp>
          <p:nvSpPr>
            <p:cNvPr id="36900" name="Textfeld 140"/>
            <p:cNvSpPr txBox="1">
              <a:spLocks noChangeArrowheads="1"/>
            </p:cNvSpPr>
            <p:nvPr/>
          </p:nvSpPr>
          <p:spPr bwMode="auto">
            <a:xfrm>
              <a:off x="2211665" y="2357394"/>
              <a:ext cx="194436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experiment:</a:t>
              </a:r>
            </a:p>
            <a:p>
              <a:pPr algn="l">
                <a:spcBef>
                  <a:spcPct val="0"/>
                </a:spcBef>
              </a:pP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fast extraction</a:t>
              </a:r>
            </a:p>
            <a:p>
              <a:pPr algn="l">
                <a:spcBef>
                  <a:spcPct val="0"/>
                </a:spcBef>
              </a:pP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 bunches within 0.7 </a:t>
              </a: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s</a:t>
              </a:r>
              <a:endPara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868" name="Abgerundetes Rechteck 217096"/>
            <p:cNvSpPr>
              <a:spLocks noChangeArrowheads="1"/>
            </p:cNvSpPr>
            <p:nvPr/>
          </p:nvSpPr>
          <p:spPr bwMode="auto">
            <a:xfrm>
              <a:off x="5884357" y="2645434"/>
              <a:ext cx="3096584" cy="2535610"/>
            </a:xfrm>
            <a:prstGeom prst="roundRect">
              <a:avLst>
                <a:gd name="adj" fmla="val 50000"/>
              </a:avLst>
            </a:prstGeom>
            <a:noFill/>
            <a:ln w="63500" algn="ctr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69" name="Rechteck 1"/>
            <p:cNvSpPr>
              <a:spLocks noChangeArrowheads="1"/>
            </p:cNvSpPr>
            <p:nvPr/>
          </p:nvSpPr>
          <p:spPr bwMode="auto">
            <a:xfrm>
              <a:off x="1275567" y="1555217"/>
              <a:ext cx="1584255" cy="543872"/>
            </a:xfrm>
            <a:prstGeom prst="rect">
              <a:avLst/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70" name="Textfeld 2"/>
            <p:cNvSpPr txBox="1">
              <a:spLocks noChangeArrowheads="1"/>
            </p:cNvSpPr>
            <p:nvPr/>
          </p:nvSpPr>
          <p:spPr bwMode="auto">
            <a:xfrm>
              <a:off x="1275567" y="1638013"/>
              <a:ext cx="1584255" cy="369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RFQ-LINAC</a:t>
              </a:r>
            </a:p>
          </p:txBody>
        </p:sp>
        <p:sp>
          <p:nvSpPr>
            <p:cNvPr id="36871" name="Rechteck 7"/>
            <p:cNvSpPr>
              <a:spLocks noChangeArrowheads="1"/>
            </p:cNvSpPr>
            <p:nvPr/>
          </p:nvSpPr>
          <p:spPr bwMode="auto">
            <a:xfrm>
              <a:off x="4156030" y="1566011"/>
              <a:ext cx="1584255" cy="543872"/>
            </a:xfrm>
            <a:prstGeom prst="rect">
              <a:avLst/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72" name="Textfeld 8"/>
            <p:cNvSpPr txBox="1">
              <a:spLocks noChangeArrowheads="1"/>
            </p:cNvSpPr>
            <p:nvPr/>
          </p:nvSpPr>
          <p:spPr bwMode="auto">
            <a:xfrm>
              <a:off x="4156030" y="1669195"/>
              <a:ext cx="1584255" cy="369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DTL-LINAC</a:t>
              </a:r>
            </a:p>
          </p:txBody>
        </p:sp>
        <p:cxnSp>
          <p:nvCxnSpPr>
            <p:cNvPr id="36873" name="Gerade Verbindung 15"/>
            <p:cNvCxnSpPr>
              <a:cxnSpLocks noChangeShapeType="1"/>
            </p:cNvCxnSpPr>
            <p:nvPr/>
          </p:nvCxnSpPr>
          <p:spPr bwMode="auto">
            <a:xfrm>
              <a:off x="555451" y="1854020"/>
              <a:ext cx="720116" cy="4490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74" name="Gerade Verbindung 16"/>
            <p:cNvCxnSpPr>
              <a:cxnSpLocks noChangeShapeType="1"/>
            </p:cNvCxnSpPr>
            <p:nvPr/>
          </p:nvCxnSpPr>
          <p:spPr bwMode="auto">
            <a:xfrm flipH="1" flipV="1">
              <a:off x="339416" y="1638013"/>
              <a:ext cx="216035" cy="220496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75" name="Gerade Verbindung 17"/>
            <p:cNvCxnSpPr>
              <a:cxnSpLocks noChangeShapeType="1"/>
            </p:cNvCxnSpPr>
            <p:nvPr/>
          </p:nvCxnSpPr>
          <p:spPr bwMode="auto">
            <a:xfrm flipV="1">
              <a:off x="339416" y="1350005"/>
              <a:ext cx="0" cy="288008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76" name="Abgerundetes Rechteck 19"/>
            <p:cNvSpPr>
              <a:spLocks noChangeArrowheads="1"/>
            </p:cNvSpPr>
            <p:nvPr/>
          </p:nvSpPr>
          <p:spPr bwMode="auto">
            <a:xfrm>
              <a:off x="195283" y="1206001"/>
              <a:ext cx="360168" cy="144004"/>
            </a:xfrm>
            <a:prstGeom prst="roundRect">
              <a:avLst>
                <a:gd name="adj" fmla="val 16667"/>
              </a:avLst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77" name="Textfeld 23"/>
            <p:cNvSpPr txBox="1">
              <a:spLocks noChangeArrowheads="1"/>
            </p:cNvSpPr>
            <p:nvPr/>
          </p:nvSpPr>
          <p:spPr bwMode="auto">
            <a:xfrm>
              <a:off x="51256" y="836640"/>
              <a:ext cx="33126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proton source on </a:t>
              </a:r>
              <a:r>
                <a:rPr lang="en-US" altLang="de-DE" b="1" i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 = </a:t>
              </a:r>
              <a:r>
                <a:rPr lang="en-US" altLang="de-DE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100 kV</a:t>
              </a:r>
            </a:p>
          </p:txBody>
        </p:sp>
        <p:sp>
          <p:nvSpPr>
            <p:cNvPr id="36878" name="Textfeld 20"/>
            <p:cNvSpPr txBox="1">
              <a:spLocks noChangeArrowheads="1"/>
            </p:cNvSpPr>
            <p:nvPr/>
          </p:nvSpPr>
          <p:spPr bwMode="auto">
            <a:xfrm>
              <a:off x="586119" y="1133224"/>
              <a:ext cx="26543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altLang="de-DE" b="1" i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max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=50mA, </a:t>
              </a:r>
              <a:r>
                <a:rPr lang="en-US" altLang="de-DE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altLang="de-DE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min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=0.1µA</a:t>
              </a:r>
            </a:p>
          </p:txBody>
        </p:sp>
        <p:sp>
          <p:nvSpPr>
            <p:cNvPr id="36879" name="Textfeld 25"/>
            <p:cNvSpPr txBox="1">
              <a:spLocks noChangeArrowheads="1"/>
            </p:cNvSpPr>
            <p:nvPr/>
          </p:nvSpPr>
          <p:spPr bwMode="auto">
            <a:xfrm>
              <a:off x="97413" y="2069354"/>
              <a:ext cx="2638967" cy="1154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en-US" altLang="de-DE" sz="1600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pulse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1ms, repetitions 1s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transverse size: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=5mm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bunch length: 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bunch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= 10</a:t>
              </a:r>
              <a:r>
                <a:rPr lang="en-US" altLang="de-DE" sz="1600" baseline="30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0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of </a:t>
              </a:r>
              <a:r>
                <a:rPr lang="en-US" altLang="de-DE" sz="16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rf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cxnSp>
          <p:nvCxnSpPr>
            <p:cNvPr id="36880" name="Gerade Verbindung 26"/>
            <p:cNvCxnSpPr>
              <a:cxnSpLocks noChangeShapeType="1"/>
              <a:stCxn id="36869" idx="3"/>
              <a:endCxn id="36871" idx="1"/>
            </p:cNvCxnSpPr>
            <p:nvPr/>
          </p:nvCxnSpPr>
          <p:spPr bwMode="auto">
            <a:xfrm>
              <a:off x="2859822" y="1827154"/>
              <a:ext cx="1296209" cy="10794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81" name="Textfeld 35"/>
            <p:cNvSpPr txBox="1">
              <a:spLocks noChangeArrowheads="1"/>
            </p:cNvSpPr>
            <p:nvPr/>
          </p:nvSpPr>
          <p:spPr bwMode="auto">
            <a:xfrm>
              <a:off x="2866083" y="1339972"/>
              <a:ext cx="165507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kin</a:t>
              </a:r>
              <a:r>
                <a:rPr lang="en-US" altLang="de-DE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 MeV</a:t>
              </a:r>
            </a:p>
          </p:txBody>
        </p:sp>
        <p:cxnSp>
          <p:nvCxnSpPr>
            <p:cNvPr id="36882" name="Gerade Verbindung 36"/>
            <p:cNvCxnSpPr>
              <a:cxnSpLocks noChangeShapeType="1"/>
            </p:cNvCxnSpPr>
            <p:nvPr/>
          </p:nvCxnSpPr>
          <p:spPr bwMode="auto">
            <a:xfrm>
              <a:off x="5768426" y="1858509"/>
              <a:ext cx="1296209" cy="10794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83" name="Gerade Verbindung 37"/>
            <p:cNvCxnSpPr>
              <a:cxnSpLocks noChangeShapeType="1"/>
              <a:endCxn id="36884" idx="2"/>
            </p:cNvCxnSpPr>
            <p:nvPr/>
          </p:nvCxnSpPr>
          <p:spPr bwMode="auto">
            <a:xfrm flipV="1">
              <a:off x="7064634" y="1428299"/>
              <a:ext cx="661388" cy="441005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84" name="Abgerundetes Rechteck 217091"/>
            <p:cNvSpPr>
              <a:spLocks noChangeArrowheads="1"/>
            </p:cNvSpPr>
            <p:nvPr/>
          </p:nvSpPr>
          <p:spPr bwMode="auto">
            <a:xfrm rot="3032341">
              <a:off x="7602228" y="1312822"/>
              <a:ext cx="356616" cy="141216"/>
            </a:xfrm>
            <a:prstGeom prst="roundRect">
              <a:avLst>
                <a:gd name="adj" fmla="val 16667"/>
              </a:avLst>
            </a:prstGeom>
            <a:solidFill>
              <a:srgbClr val="0000FF">
                <a:alpha val="34117"/>
              </a:srgbClr>
            </a:solidFill>
            <a:ln w="31750" algn="ctr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85" name="Textfeld 45"/>
            <p:cNvSpPr txBox="1">
              <a:spLocks noChangeArrowheads="1"/>
            </p:cNvSpPr>
            <p:nvPr/>
          </p:nvSpPr>
          <p:spPr bwMode="auto">
            <a:xfrm>
              <a:off x="7396686" y="836641"/>
              <a:ext cx="1584255" cy="369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experiment</a:t>
              </a:r>
            </a:p>
          </p:txBody>
        </p:sp>
        <p:sp>
          <p:nvSpPr>
            <p:cNvPr id="36886" name="Textfeld 46"/>
            <p:cNvSpPr txBox="1">
              <a:spLocks noChangeArrowheads="1"/>
            </p:cNvSpPr>
            <p:nvPr/>
          </p:nvSpPr>
          <p:spPr bwMode="auto">
            <a:xfrm>
              <a:off x="5236283" y="1133939"/>
              <a:ext cx="18283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kin</a:t>
              </a:r>
              <a:r>
                <a:rPr lang="en-US" altLang="de-DE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100 MeV</a:t>
              </a:r>
            </a:p>
          </p:txBody>
        </p:sp>
        <p:cxnSp>
          <p:nvCxnSpPr>
            <p:cNvPr id="36887" name="Gerade Verbindung 47"/>
            <p:cNvCxnSpPr>
              <a:cxnSpLocks noChangeShapeType="1"/>
            </p:cNvCxnSpPr>
            <p:nvPr/>
          </p:nvCxnSpPr>
          <p:spPr bwMode="auto">
            <a:xfrm>
              <a:off x="7064634" y="1869304"/>
              <a:ext cx="715901" cy="761254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89" name="Gerade Verbindung 79"/>
            <p:cNvCxnSpPr>
              <a:cxnSpLocks noChangeShapeType="1"/>
            </p:cNvCxnSpPr>
            <p:nvPr/>
          </p:nvCxnSpPr>
          <p:spPr bwMode="auto">
            <a:xfrm flipH="1" flipV="1">
              <a:off x="3147840" y="3870094"/>
              <a:ext cx="3794183" cy="1820307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90" name="Gerade Verbindung 93"/>
            <p:cNvCxnSpPr>
              <a:cxnSpLocks noChangeShapeType="1"/>
              <a:endCxn id="36896" idx="2"/>
            </p:cNvCxnSpPr>
            <p:nvPr/>
          </p:nvCxnSpPr>
          <p:spPr bwMode="auto">
            <a:xfrm flipV="1">
              <a:off x="4769825" y="3415483"/>
              <a:ext cx="1" cy="1246231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91" name="Gerade Verbindung 96"/>
            <p:cNvCxnSpPr>
              <a:cxnSpLocks noChangeShapeType="1"/>
              <a:endCxn id="36895" idx="2"/>
            </p:cNvCxnSpPr>
            <p:nvPr/>
          </p:nvCxnSpPr>
          <p:spPr bwMode="auto">
            <a:xfrm flipV="1">
              <a:off x="3542213" y="3438069"/>
              <a:ext cx="0" cy="647565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892" name="Gerade Verbindung 113"/>
            <p:cNvCxnSpPr>
              <a:cxnSpLocks noChangeShapeType="1"/>
            </p:cNvCxnSpPr>
            <p:nvPr/>
          </p:nvCxnSpPr>
          <p:spPr bwMode="auto">
            <a:xfrm flipV="1">
              <a:off x="6942023" y="5184826"/>
              <a:ext cx="711985" cy="505575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93" name="Abgerundetes Rechteck 116"/>
            <p:cNvSpPr>
              <a:spLocks noChangeArrowheads="1"/>
            </p:cNvSpPr>
            <p:nvPr/>
          </p:nvSpPr>
          <p:spPr bwMode="auto">
            <a:xfrm>
              <a:off x="123269" y="4501724"/>
              <a:ext cx="4075103" cy="3489844"/>
            </a:xfrm>
            <a:prstGeom prst="roundRect">
              <a:avLst>
                <a:gd name="adj" fmla="val 50000"/>
              </a:avLst>
            </a:prstGeom>
            <a:noFill/>
            <a:ln w="63500" algn="ctr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cxnSp>
          <p:nvCxnSpPr>
            <p:cNvPr id="36894" name="Gerade Verbindung 121"/>
            <p:cNvCxnSpPr>
              <a:cxnSpLocks noChangeShapeType="1"/>
              <a:endCxn id="36893" idx="0"/>
            </p:cNvCxnSpPr>
            <p:nvPr/>
          </p:nvCxnSpPr>
          <p:spPr bwMode="auto">
            <a:xfrm flipH="1">
              <a:off x="2160821" y="3870094"/>
              <a:ext cx="987021" cy="631630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95" name="Abgerundetes Rechteck 123"/>
            <p:cNvSpPr>
              <a:spLocks noChangeArrowheads="1"/>
            </p:cNvSpPr>
            <p:nvPr/>
          </p:nvSpPr>
          <p:spPr bwMode="auto">
            <a:xfrm>
              <a:off x="3363881" y="3296872"/>
              <a:ext cx="356663" cy="141197"/>
            </a:xfrm>
            <a:prstGeom prst="roundRect">
              <a:avLst>
                <a:gd name="adj" fmla="val 16667"/>
              </a:avLst>
            </a:prstGeom>
            <a:solidFill>
              <a:srgbClr val="0000FF">
                <a:alpha val="34117"/>
              </a:srgbClr>
            </a:solidFill>
            <a:ln w="31750" algn="ctr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96" name="Abgerundetes Rechteck 124"/>
            <p:cNvSpPr>
              <a:spLocks noChangeArrowheads="1"/>
            </p:cNvSpPr>
            <p:nvPr/>
          </p:nvSpPr>
          <p:spPr bwMode="auto">
            <a:xfrm>
              <a:off x="4591494" y="3274286"/>
              <a:ext cx="356663" cy="141197"/>
            </a:xfrm>
            <a:prstGeom prst="roundRect">
              <a:avLst>
                <a:gd name="adj" fmla="val 16667"/>
              </a:avLst>
            </a:prstGeom>
            <a:solidFill>
              <a:srgbClr val="0000FF">
                <a:alpha val="34117"/>
              </a:srgbClr>
            </a:solidFill>
            <a:ln w="31750" algn="ctr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36897" name="Textfeld 131"/>
            <p:cNvSpPr txBox="1">
              <a:spLocks noChangeArrowheads="1"/>
            </p:cNvSpPr>
            <p:nvPr/>
          </p:nvSpPr>
          <p:spPr bwMode="auto">
            <a:xfrm>
              <a:off x="812674" y="4569992"/>
              <a:ext cx="3245166" cy="2398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        </a:t>
              </a:r>
              <a:r>
                <a:rPr lang="en-US" altLang="de-DE" b="1" u="sng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US" altLang="de-DE" b="1" u="sng" baseline="30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nd</a:t>
              </a:r>
              <a:r>
                <a:rPr lang="en-US" altLang="de-DE" b="1" u="sng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synchrotron</a:t>
              </a:r>
            </a:p>
            <a:p>
              <a:pPr algn="l">
                <a:spcBef>
                  <a:spcPts val="100"/>
                </a:spcBef>
              </a:pPr>
              <a:r>
                <a:rPr lang="en-US" altLang="de-DE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l =</a:t>
              </a: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2200 m</a:t>
              </a:r>
              <a:endParaRPr lang="en-US" altLang="de-DE" b="1" i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100"/>
                </a:spcBef>
              </a:pPr>
              <a:r>
                <a:rPr lang="en-US" altLang="de-DE" b="1" i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b="1" i="1" baseline="-25000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</a:t>
              </a:r>
              <a:r>
                <a:rPr lang="en-US" altLang="de-DE" b="1" i="1" baseline="-25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</a:t>
              </a: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r>
                <a:rPr lang="en-US" altLang="de-DE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GeV,</a:t>
              </a:r>
              <a:r>
                <a:rPr lang="en-US" altLang="de-DE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b="1" i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b="1" i="1" baseline="-25000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final</a:t>
              </a:r>
              <a:r>
                <a:rPr lang="en-US" altLang="de-DE" b="1" i="1" baseline="-25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</a:t>
              </a: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100 GeV</a:t>
              </a:r>
            </a:p>
            <a:p>
              <a:pPr algn="l">
                <a:spcBef>
                  <a:spcPts val="100"/>
                </a:spcBef>
              </a:pP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7.3 µs &lt;  </a:t>
              </a:r>
              <a:r>
                <a:rPr lang="en-US" altLang="de-DE" b="1" i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t</a:t>
              </a:r>
              <a:r>
                <a:rPr lang="en-US" altLang="de-DE" b="1" i="1" baseline="-25000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rev</a:t>
              </a: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 &lt; 8.4 s</a:t>
              </a:r>
              <a:endParaRPr lang="en-US" altLang="de-DE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100"/>
                </a:spcBef>
              </a:pPr>
              <a:r>
                <a:rPr lang="en-US" altLang="de-DE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altLang="de-DE" b="1" i="1" baseline="-25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max</a:t>
              </a:r>
              <a:r>
                <a:rPr lang="en-US" altLang="de-DE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10</a:t>
              </a:r>
              <a:r>
                <a:rPr lang="en-US" altLang="de-DE" b="1" baseline="30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13</a:t>
              </a: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protons</a:t>
              </a:r>
            </a:p>
            <a:p>
              <a:pPr algn="l">
                <a:spcBef>
                  <a:spcPts val="100"/>
                </a:spcBef>
              </a:pP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5.25 MHz &lt;  </a:t>
              </a:r>
              <a:r>
                <a:rPr lang="en-US" altLang="de-DE" b="1" i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altLang="de-DE" b="1" i="1" baseline="-25000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acc</a:t>
              </a:r>
              <a:r>
                <a:rPr lang="en-US" altLang="de-DE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&lt; </a:t>
              </a: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6.00 MHz</a:t>
              </a:r>
            </a:p>
            <a:p>
              <a:pPr algn="l">
                <a:spcBef>
                  <a:spcPts val="100"/>
                </a:spcBef>
              </a:pP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</a:t>
              </a: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 </a:t>
              </a: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complete filling 40 bunches)</a:t>
              </a:r>
            </a:p>
            <a:p>
              <a:pPr algn="l">
                <a:spcBef>
                  <a:spcPts val="100"/>
                </a:spcBef>
              </a:pP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 </a:t>
              </a:r>
            </a:p>
          </p:txBody>
        </p:sp>
        <p:sp>
          <p:nvSpPr>
            <p:cNvPr id="36899" name="Textfeld 139"/>
            <p:cNvSpPr txBox="1">
              <a:spLocks noChangeArrowheads="1"/>
            </p:cNvSpPr>
            <p:nvPr/>
          </p:nvSpPr>
          <p:spPr bwMode="auto">
            <a:xfrm>
              <a:off x="4010813" y="2350956"/>
              <a:ext cx="2369061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experiment:</a:t>
              </a:r>
            </a:p>
            <a:p>
              <a:pPr algn="l">
                <a:spcBef>
                  <a:spcPct val="0"/>
                </a:spcBef>
              </a:pP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slow extraction</a:t>
              </a:r>
            </a:p>
            <a:p>
              <a:pPr algn="l">
                <a:spcBef>
                  <a:spcPct val="0"/>
                </a:spcBef>
              </a:pP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1s extraction</a:t>
              </a:r>
            </a:p>
          </p:txBody>
        </p:sp>
        <p:sp>
          <p:nvSpPr>
            <p:cNvPr id="37" name="Textfeld 46"/>
            <p:cNvSpPr txBox="1">
              <a:spLocks noChangeArrowheads="1"/>
            </p:cNvSpPr>
            <p:nvPr/>
          </p:nvSpPr>
          <p:spPr bwMode="auto">
            <a:xfrm>
              <a:off x="2808390" y="1946830"/>
              <a:ext cx="205066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altLang="de-DE" sz="1600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acc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300 MHz</a:t>
              </a:r>
            </a:p>
          </p:txBody>
        </p:sp>
        <p:sp>
          <p:nvSpPr>
            <p:cNvPr id="38" name="Textfeld 139"/>
            <p:cNvSpPr txBox="1">
              <a:spLocks noChangeArrowheads="1"/>
            </p:cNvSpPr>
            <p:nvPr/>
          </p:nvSpPr>
          <p:spPr bwMode="auto">
            <a:xfrm>
              <a:off x="4619874" y="4926591"/>
              <a:ext cx="155956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HEBT</a:t>
              </a:r>
            </a:p>
            <a:p>
              <a:pPr algn="l">
                <a:spcBef>
                  <a:spcPct val="0"/>
                </a:spcBef>
              </a:pP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length 300 m </a:t>
              </a:r>
            </a:p>
          </p:txBody>
        </p:sp>
        <p:sp>
          <p:nvSpPr>
            <p:cNvPr id="39" name="Textfeld 140"/>
            <p:cNvSpPr txBox="1">
              <a:spLocks noChangeArrowheads="1"/>
            </p:cNvSpPr>
            <p:nvPr/>
          </p:nvSpPr>
          <p:spPr bwMode="auto">
            <a:xfrm>
              <a:off x="0" y="3653574"/>
              <a:ext cx="3363880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7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transfer from 1</a:t>
              </a:r>
              <a:r>
                <a:rPr lang="en-US" altLang="de-DE" sz="1700" b="1" baseline="300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</a:t>
              </a:r>
              <a:r>
                <a:rPr lang="en-US" altLang="de-DE" sz="17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synchrotron: </a:t>
              </a:r>
            </a:p>
            <a:p>
              <a:pPr algn="l">
                <a:spcBef>
                  <a:spcPct val="0"/>
                </a:spcBef>
              </a:pPr>
              <a:r>
                <a:rPr lang="en-US" altLang="de-DE" sz="17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 x 4 bunches within 0.7 </a:t>
              </a:r>
              <a:r>
                <a:rPr lang="en-US" altLang="de-DE" sz="17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s</a:t>
              </a:r>
              <a:endPara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1" name="Textfeld 51"/>
            <p:cNvSpPr txBox="1">
              <a:spLocks noChangeArrowheads="1"/>
            </p:cNvSpPr>
            <p:nvPr/>
          </p:nvSpPr>
          <p:spPr bwMode="auto">
            <a:xfrm>
              <a:off x="4199825" y="5733320"/>
              <a:ext cx="3232824" cy="1154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7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Tune: </a:t>
              </a:r>
              <a:r>
                <a:rPr lang="en-US" altLang="de-DE" sz="1700" b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</a:t>
              </a:r>
              <a:r>
                <a:rPr lang="en-US" altLang="de-DE" sz="1700" b="1" baseline="-25000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x</a:t>
              </a:r>
              <a:r>
                <a:rPr lang="en-US" altLang="de-DE" sz="17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= 20.28, </a:t>
              </a:r>
              <a:r>
                <a:rPr lang="en-US" altLang="de-DE" sz="1700" b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</a:t>
              </a:r>
              <a:r>
                <a:rPr lang="en-US" altLang="de-DE" sz="1700" b="1" baseline="-25000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y</a:t>
              </a:r>
              <a:r>
                <a:rPr lang="en-US" altLang="de-DE" sz="17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= 18.22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7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Bunch length: </a:t>
              </a:r>
              <a:r>
                <a:rPr lang="en-US" altLang="de-DE" sz="17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</a:t>
              </a:r>
              <a:r>
                <a:rPr lang="en-US" altLang="de-DE" sz="1700" b="1" baseline="-25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bunch</a:t>
              </a:r>
              <a:r>
                <a:rPr lang="en-US" altLang="de-DE" sz="17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= 20</a:t>
              </a:r>
              <a:r>
                <a:rPr lang="en-US" altLang="de-DE" sz="1700" b="1" baseline="30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0</a:t>
              </a:r>
              <a:r>
                <a:rPr lang="en-US" altLang="de-DE" sz="17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of </a:t>
              </a:r>
              <a:r>
                <a:rPr lang="en-US" altLang="de-DE" sz="1700" b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rf</a:t>
              </a:r>
              <a:endParaRPr lang="en-US" altLang="de-DE" sz="17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endParaRPr>
            </a:p>
            <a:p>
              <a:pPr algn="l">
                <a:spcBef>
                  <a:spcPts val="0"/>
                </a:spcBef>
              </a:pP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trans. size: </a:t>
              </a: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b="1" baseline="-25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x</a:t>
              </a: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=3…1 mm</a:t>
              </a: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   </a:t>
              </a:r>
              <a:endParaRPr lang="en-US" altLang="de-DE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0"/>
                </a:spcBef>
              </a:pPr>
              <a:r>
                <a:rPr lang="en-US" altLang="de-DE" sz="17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   </a:t>
              </a:r>
              <a:endParaRPr lang="en-US" altLang="de-DE" sz="17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2" name="Textfeld 25"/>
            <p:cNvSpPr txBox="1">
              <a:spLocks noChangeArrowheads="1"/>
            </p:cNvSpPr>
            <p:nvPr/>
          </p:nvSpPr>
          <p:spPr bwMode="auto">
            <a:xfrm>
              <a:off x="7445136" y="1477426"/>
              <a:ext cx="1861142" cy="882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transverse: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=2mm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bunch length: </a:t>
              </a:r>
            </a:p>
            <a:p>
              <a:pPr algn="l">
                <a:spcBef>
                  <a:spcPts val="20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bunch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= 10</a:t>
              </a:r>
              <a:r>
                <a:rPr lang="en-US" altLang="de-DE" sz="1600" baseline="30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0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of </a:t>
              </a:r>
              <a:r>
                <a:rPr lang="en-US" altLang="de-DE" sz="16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rf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43" name="Rechteck 42"/>
            <p:cNvSpPr/>
            <p:nvPr/>
          </p:nvSpPr>
          <p:spPr>
            <a:xfrm>
              <a:off x="3491850" y="3429000"/>
              <a:ext cx="165301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trans. size: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b="1" baseline="-25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x</a:t>
              </a: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=5 …3 mm</a:t>
              </a:r>
              <a:r>
                <a:rPr lang="en-US" altLang="de-DE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   </a:t>
              </a:r>
              <a:endParaRPr lang="en-US" altLang="de-DE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Textfeld 51"/>
            <p:cNvSpPr txBox="1">
              <a:spLocks noChangeArrowheads="1"/>
            </p:cNvSpPr>
            <p:nvPr/>
          </p:nvSpPr>
          <p:spPr bwMode="auto">
            <a:xfrm>
              <a:off x="6131098" y="2687017"/>
              <a:ext cx="3230201" cy="2026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7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          </a:t>
              </a:r>
              <a:r>
                <a:rPr lang="en-US" altLang="de-DE" sz="1700" b="1" u="sng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1</a:t>
              </a:r>
              <a:r>
                <a:rPr lang="en-US" altLang="de-DE" sz="1700" b="1" u="sng" baseline="30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</a:t>
              </a:r>
              <a:r>
                <a:rPr lang="en-US" altLang="de-DE" sz="1700" b="1" u="sng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synchrotron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500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l = 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200 m</a:t>
              </a:r>
            </a:p>
            <a:p>
              <a:pPr algn="l">
                <a:spcBef>
                  <a:spcPts val="400"/>
                </a:spcBef>
              </a:pPr>
              <a:r>
                <a:rPr lang="en-US" altLang="de-DE" sz="1500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</a:t>
              </a:r>
              <a:r>
                <a:rPr lang="en-US" altLang="de-DE" sz="1500" b="1" i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sz="1500" b="1" i="1" baseline="-25000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</a:t>
              </a:r>
              <a:r>
                <a:rPr lang="en-US" altLang="de-DE" sz="1500" b="1" i="1" baseline="-25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sz="1500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100</a:t>
              </a:r>
              <a:r>
                <a:rPr lang="en-US" altLang="de-DE" sz="1500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MeV,</a:t>
              </a:r>
              <a:r>
                <a:rPr lang="en-US" altLang="de-DE" sz="1500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sz="1500" b="1" i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sz="1500" b="1" i="1" baseline="-25000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out</a:t>
              </a:r>
              <a:r>
                <a:rPr lang="en-US" altLang="de-DE" sz="1500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 GeV</a:t>
              </a:r>
            </a:p>
            <a:p>
              <a:pPr algn="l">
                <a:spcBef>
                  <a:spcPts val="400"/>
                </a:spcBef>
              </a:pP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0.76 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s &lt;  </a:t>
              </a:r>
              <a:r>
                <a:rPr lang="en-US" altLang="de-DE" sz="1500" b="1" i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t</a:t>
              </a:r>
              <a:r>
                <a:rPr lang="en-US" altLang="de-DE" sz="1500" b="1" i="1" baseline="-25000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rev</a:t>
              </a:r>
              <a:r>
                <a:rPr lang="en-US" altLang="de-DE" sz="1500" b="1" i="1" baseline="-25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&lt; 1.6 s</a:t>
              </a:r>
              <a:endPara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400"/>
                </a:spcBef>
              </a:pPr>
              <a:r>
                <a:rPr lang="en-US" altLang="de-DE" sz="1500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I</a:t>
              </a:r>
              <a:r>
                <a:rPr lang="en-US" altLang="de-DE" sz="1500" b="1" i="1" baseline="-25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max</a:t>
              </a:r>
              <a:r>
                <a:rPr lang="en-US" altLang="de-DE" sz="1500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10</a:t>
              </a:r>
              <a:r>
                <a:rPr lang="en-US" altLang="de-DE" sz="1500" b="1" baseline="30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12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protons</a:t>
              </a:r>
            </a:p>
            <a:p>
              <a:pPr algn="l">
                <a:spcBef>
                  <a:spcPts val="400"/>
                </a:spcBef>
              </a:pP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2.57MHz&lt; </a:t>
              </a:r>
              <a:r>
                <a:rPr lang="en-US" altLang="de-DE" sz="1500" b="1" i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altLang="de-DE" sz="1500" b="1" i="1" baseline="-25000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acc</a:t>
              </a:r>
              <a:r>
                <a:rPr lang="en-US" altLang="de-DE" sz="1500" b="1" i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&lt;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5.25MHz 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 4 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bunches </a:t>
              </a:r>
            </a:p>
            <a:p>
              <a:pPr algn="l">
                <a:spcBef>
                  <a:spcPts val="400"/>
                </a:spcBef>
              </a:pPr>
              <a:r>
                <a:rPr lang="en-US" altLang="de-DE" sz="17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     </a:t>
              </a:r>
            </a:p>
          </p:txBody>
        </p:sp>
        <p:sp>
          <p:nvSpPr>
            <p:cNvPr id="45" name="Textfeld 51"/>
            <p:cNvSpPr txBox="1">
              <a:spLocks noChangeArrowheads="1"/>
            </p:cNvSpPr>
            <p:nvPr/>
          </p:nvSpPr>
          <p:spPr bwMode="auto">
            <a:xfrm>
              <a:off x="6129786" y="4292993"/>
              <a:ext cx="3232824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Tune: </a:t>
              </a:r>
              <a:r>
                <a:rPr lang="en-US" altLang="de-DE" sz="1500" b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</a:t>
              </a:r>
              <a:r>
                <a:rPr lang="en-US" altLang="de-DE" sz="1500" b="1" baseline="-25000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x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= 4.28, </a:t>
              </a:r>
              <a:r>
                <a:rPr lang="en-US" altLang="de-DE" sz="1500" b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</a:t>
              </a:r>
              <a:r>
                <a:rPr lang="en-US" altLang="de-DE" sz="1500" b="1" baseline="-25000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y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= 3.22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Bunch length: 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</a:t>
              </a:r>
              <a:r>
                <a:rPr lang="en-US" altLang="de-DE" sz="1500" b="1" baseline="-25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bunch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= 20</a:t>
              </a:r>
              <a:r>
                <a:rPr lang="en-US" altLang="de-DE" sz="1500" b="1" baseline="30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0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of </a:t>
              </a:r>
              <a:r>
                <a:rPr lang="en-US" altLang="de-DE" sz="1500" b="1" dirty="0" err="1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rf</a:t>
              </a:r>
              <a:endPara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endParaRPr>
            </a:p>
            <a:p>
              <a:pPr algn="l">
                <a:spcBef>
                  <a:spcPts val="0"/>
                </a:spcBef>
              </a:pP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      trans. size: 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500" b="1" baseline="-25000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x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=5…3 mm</a:t>
              </a:r>
              <a:r>
                <a:rPr lang="en-US" altLang="de-DE" sz="1500" b="1" dirty="0">
                  <a:solidFill>
                    <a:srgbClr val="FF33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/>
                </a:rPr>
                <a:t>    </a:t>
              </a:r>
              <a:endParaRPr lang="en-US" altLang="de-DE" sz="1500" b="1" dirty="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0538385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4EBD9F-843D-4ED5-B657-9C05E0221D63}" type="slidenum">
              <a:rPr lang="en-US"/>
              <a:pPr>
                <a:defRPr/>
              </a:pPr>
              <a:t>50</a:t>
            </a:fld>
            <a:endParaRPr lang="en-US"/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338138" y="333375"/>
            <a:ext cx="7981950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>
                <a:latin typeface="Comic Sans MS" pitchFamily="66" charset="0"/>
              </a:rPr>
              <a:t>Voltage Spectrum for the BPM and Train of Bunches, R=50 </a:t>
            </a:r>
            <a:r>
              <a:rPr lang="el-GR" altLang="de-DE" sz="2400" b="1">
                <a:latin typeface="Comic Sans MS" pitchFamily="66" charset="0"/>
                <a:cs typeface="Times New Roman" pitchFamily="18" charset="0"/>
              </a:rPr>
              <a:t>Ω</a:t>
            </a:r>
          </a:p>
        </p:txBody>
      </p:sp>
      <p:sp>
        <p:nvSpPr>
          <p:cNvPr id="33796" name="Line 3"/>
          <p:cNvSpPr>
            <a:spLocks noChangeShapeType="1"/>
          </p:cNvSpPr>
          <p:nvPr/>
        </p:nvSpPr>
        <p:spPr bwMode="auto">
          <a:xfrm>
            <a:off x="1258888" y="4149725"/>
            <a:ext cx="6192837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3797" name="Text Box 4"/>
          <p:cNvSpPr txBox="1">
            <a:spLocks noChangeArrowheads="1"/>
          </p:cNvSpPr>
          <p:nvPr/>
        </p:nvSpPr>
        <p:spPr bwMode="auto">
          <a:xfrm>
            <a:off x="179388" y="1003300"/>
            <a:ext cx="8856662" cy="785813"/>
          </a:xfrm>
          <a:prstGeom prst="rect">
            <a:avLst/>
          </a:prstGeom>
          <a:noFill/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 altLang="ja-JP">
                <a:latin typeface="Times" pitchFamily="18" charset="0"/>
                <a:ea typeface="ＭＳ Ｐゴシック" charset="-128"/>
              </a:rPr>
              <a:t>What is the voltage spectrum for the case of a </a:t>
            </a:r>
            <a:r>
              <a:rPr lang="en-US" altLang="ja-JP" b="1">
                <a:latin typeface="Times" pitchFamily="18" charset="0"/>
                <a:ea typeface="ＭＳ Ｐゴシック" charset="-128"/>
              </a:rPr>
              <a:t>bunch train 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with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 σ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t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=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100 ns and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f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acc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=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1 MHz ?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n-US" altLang="ja-JP">
                <a:latin typeface="Times" pitchFamily="18" charset="0"/>
                <a:ea typeface="ＭＳ Ｐゴシック" charset="-128"/>
              </a:rPr>
              <a:t>How is the spectrum modified if only part of the buckets are filled? </a:t>
            </a:r>
          </a:p>
        </p:txBody>
      </p:sp>
      <p:pic>
        <p:nvPicPr>
          <p:cNvPr id="336901" name="Picture 5" descr="pickup-simulation-bunchtrain_multi_darmstadt_50oh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111375"/>
            <a:ext cx="6553200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6902" name="Picture 6" descr="pickup-simulation-bunchtrain_multi_darmstadt_50ohm_lueck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292600"/>
            <a:ext cx="6553200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6903" name="Text Box 7"/>
          <p:cNvSpPr txBox="1">
            <a:spLocks noChangeArrowheads="1"/>
          </p:cNvSpPr>
          <p:nvPr/>
        </p:nvSpPr>
        <p:spPr bwMode="auto">
          <a:xfrm>
            <a:off x="6804025" y="2205038"/>
            <a:ext cx="2232025" cy="14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 altLang="de-DE" sz="1600">
                <a:latin typeface="Times" pitchFamily="18" charset="0"/>
              </a:rPr>
              <a:t>The spectrum consists of line separated by </a:t>
            </a:r>
            <a:r>
              <a:rPr lang="en-US" altLang="de-DE" sz="1600" i="1">
                <a:latin typeface="Times" pitchFamily="18" charset="0"/>
              </a:rPr>
              <a:t>f</a:t>
            </a:r>
            <a:r>
              <a:rPr lang="en-US" altLang="de-DE" sz="1600" i="1" baseline="-25000">
                <a:latin typeface="Times" pitchFamily="18" charset="0"/>
              </a:rPr>
              <a:t>acc.</a:t>
            </a:r>
            <a:r>
              <a:rPr lang="en-US" altLang="de-DE" sz="1600">
                <a:latin typeface="Times" pitchFamily="18" charset="0"/>
              </a:rPr>
              <a:t> 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n-US" altLang="de-DE" sz="1600">
                <a:latin typeface="Times" pitchFamily="18" charset="0"/>
              </a:rPr>
              <a:t>The envelope is given by the voltage signal of  a single bunch.</a:t>
            </a:r>
          </a:p>
        </p:txBody>
      </p:sp>
      <p:sp>
        <p:nvSpPr>
          <p:cNvPr id="336904" name="Text Box 8"/>
          <p:cNvSpPr txBox="1">
            <a:spLocks noChangeArrowheads="1"/>
          </p:cNvSpPr>
          <p:nvPr/>
        </p:nvSpPr>
        <p:spPr bwMode="auto">
          <a:xfrm>
            <a:off x="6911975" y="4365625"/>
            <a:ext cx="2232025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 altLang="de-DE" sz="1600">
                <a:latin typeface="Times" pitchFamily="18" charset="0"/>
              </a:rPr>
              <a:t>Side bands appear </a:t>
            </a:r>
          </a:p>
          <a:p>
            <a:pPr algn="l" eaLnBrk="1" hangingPunct="1">
              <a:lnSpc>
                <a:spcPct val="60000"/>
              </a:lnSpc>
              <a:buFont typeface="Symbol" pitchFamily="18" charset="2"/>
              <a:buChar char="Þ"/>
            </a:pPr>
            <a:r>
              <a:rPr lang="en-US" altLang="de-DE" sz="1600">
                <a:latin typeface="Times" pitchFamily="18" charset="0"/>
              </a:rPr>
              <a:t>the power at </a:t>
            </a:r>
            <a:r>
              <a:rPr lang="en-US" altLang="de-DE" sz="1600" i="1">
                <a:latin typeface="Times" pitchFamily="18" charset="0"/>
              </a:rPr>
              <a:t>f</a:t>
            </a:r>
            <a:r>
              <a:rPr lang="en-US" altLang="de-DE" sz="1600" i="1" baseline="-25000">
                <a:latin typeface="Times" pitchFamily="18" charset="0"/>
              </a:rPr>
              <a:t>acc</a:t>
            </a:r>
            <a:r>
              <a:rPr lang="en-US" altLang="de-DE" sz="1600">
                <a:latin typeface="Times" pitchFamily="18" charset="0"/>
              </a:rPr>
              <a:t> is </a:t>
            </a:r>
          </a:p>
          <a:p>
            <a:pPr algn="l" eaLnBrk="1" hangingPunct="1">
              <a:lnSpc>
                <a:spcPct val="60000"/>
              </a:lnSpc>
              <a:buFont typeface="Symbol" pitchFamily="18" charset="2"/>
              <a:buNone/>
            </a:pPr>
            <a:r>
              <a:rPr lang="en-US" altLang="de-DE" sz="1600">
                <a:latin typeface="Times" pitchFamily="18" charset="0"/>
              </a:rPr>
              <a:t>     reduced.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903" grpId="0"/>
      <p:bldP spid="33690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9CCD14-BBEB-496F-9A63-5877BBC876D8}" type="slidenum">
              <a:rPr lang="en-US"/>
              <a:pPr>
                <a:defRPr/>
              </a:pPr>
              <a:t>51</a:t>
            </a:fld>
            <a:endParaRPr lang="en-US"/>
          </a:p>
        </p:txBody>
      </p:sp>
      <p:sp>
        <p:nvSpPr>
          <p:cNvPr id="340995" name="Text Box 3"/>
          <p:cNvSpPr txBox="1">
            <a:spLocks noChangeArrowheads="1"/>
          </p:cNvSpPr>
          <p:nvPr/>
        </p:nvSpPr>
        <p:spPr bwMode="auto">
          <a:xfrm>
            <a:off x="3635375" y="2492375"/>
            <a:ext cx="5832475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 altLang="de-DE" sz="1600">
                <a:latin typeface="Times" pitchFamily="18" charset="0"/>
              </a:rPr>
              <a:t>Signal strength for long bunches  is</a:t>
            </a:r>
            <a:r>
              <a:rPr lang="en-US" altLang="de-DE">
                <a:latin typeface="Times" pitchFamily="18" charset="0"/>
              </a:rPr>
              <a:t> </a:t>
            </a:r>
            <a:r>
              <a:rPr lang="en-US" altLang="de-DE" sz="1600" i="1">
                <a:latin typeface="Times" pitchFamily="18" charset="0"/>
              </a:rPr>
              <a:t>U</a:t>
            </a:r>
            <a:r>
              <a:rPr lang="en-US" altLang="de-DE" sz="1600" i="1" baseline="-25000">
                <a:latin typeface="Times" pitchFamily="18" charset="0"/>
              </a:rPr>
              <a:t>signal</a:t>
            </a:r>
            <a:r>
              <a:rPr lang="en-US" altLang="de-DE" sz="1600" i="1">
                <a:latin typeface="Times" pitchFamily="18" charset="0"/>
              </a:rPr>
              <a:t>=Z</a:t>
            </a:r>
            <a:r>
              <a:rPr lang="en-US" altLang="de-DE" sz="1600" i="1" baseline="-25000">
                <a:latin typeface="Times" pitchFamily="18" charset="0"/>
              </a:rPr>
              <a:t>t</a:t>
            </a:r>
            <a:r>
              <a:rPr lang="en-US" altLang="de-DE" sz="1600" i="1">
                <a:latin typeface="Times" pitchFamily="18" charset="0"/>
              </a:rPr>
              <a:t>(f&gt;f</a:t>
            </a:r>
            <a:r>
              <a:rPr lang="en-US" altLang="de-DE" sz="1600" i="1" baseline="-25000">
                <a:latin typeface="Times" pitchFamily="18" charset="0"/>
              </a:rPr>
              <a:t>cut</a:t>
            </a:r>
            <a:r>
              <a:rPr lang="en-US" altLang="de-DE" sz="1600" i="1">
                <a:latin typeface="Times" pitchFamily="18" charset="0"/>
              </a:rPr>
              <a:t>) ·I</a:t>
            </a:r>
            <a:r>
              <a:rPr lang="en-US" altLang="de-DE" sz="1600" i="1" baseline="-25000">
                <a:latin typeface="Times" pitchFamily="18" charset="0"/>
              </a:rPr>
              <a:t>beam</a:t>
            </a:r>
            <a:r>
              <a:rPr lang="en-US" altLang="de-DE" sz="1600">
                <a:latin typeface="Times" pitchFamily="18" charset="0"/>
              </a:rPr>
              <a:t>=7 mV</a:t>
            </a:r>
            <a:r>
              <a:rPr lang="en-US" altLang="de-DE">
                <a:latin typeface="Times" pitchFamily="18" charset="0"/>
              </a:rPr>
              <a:t> 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n-US" altLang="de-DE" sz="1600">
                <a:latin typeface="Times" pitchFamily="18" charset="0"/>
              </a:rPr>
              <a:t>A baseline shift occur i.e. no dc-transmission</a:t>
            </a:r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>
            <a:off x="1258888" y="4149725"/>
            <a:ext cx="6192837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79388" y="981075"/>
            <a:ext cx="8856662" cy="703263"/>
          </a:xfrm>
          <a:prstGeom prst="rect">
            <a:avLst/>
          </a:prstGeom>
          <a:noFill/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 altLang="ja-JP">
                <a:latin typeface="Times" pitchFamily="18" charset="0"/>
                <a:ea typeface="ＭＳ Ｐゴシック" charset="-128"/>
              </a:rPr>
              <a:t>What is the spectrum and the signal shape for a termination with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R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=1 M</a:t>
            </a:r>
            <a:r>
              <a:rPr lang="en-US" altLang="de-DE">
                <a:latin typeface="Times" pitchFamily="18" charset="0"/>
                <a:sym typeface="Symbol" pitchFamily="18" charset="2"/>
              </a:rPr>
              <a:t>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 </a:t>
            </a:r>
          </a:p>
          <a:p>
            <a:pPr algn="l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n-US" altLang="ja-JP">
                <a:latin typeface="Times" pitchFamily="18" charset="0"/>
                <a:ea typeface="ＭＳ Ｐゴシック" charset="-128"/>
              </a:rPr>
              <a:t>Sketch and discuss the signal voltage for the case of a bunch train with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σ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t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=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100 ns !</a:t>
            </a:r>
          </a:p>
        </p:txBody>
      </p:sp>
      <p:sp>
        <p:nvSpPr>
          <p:cNvPr id="340998" name="Text Box 6"/>
          <p:cNvSpPr txBox="1">
            <a:spLocks noChangeArrowheads="1"/>
          </p:cNvSpPr>
          <p:nvPr/>
        </p:nvSpPr>
        <p:spPr bwMode="auto">
          <a:xfrm>
            <a:off x="179388" y="2492375"/>
            <a:ext cx="381635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 altLang="de-DE" sz="1600">
                <a:latin typeface="Times" pitchFamily="18" charset="0"/>
              </a:rPr>
              <a:t>The cut-off frequency is </a:t>
            </a:r>
          </a:p>
          <a:p>
            <a:pPr algn="l"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altLang="ja-JP" i="1">
                <a:latin typeface="Times" pitchFamily="18" charset="0"/>
                <a:ea typeface="ＭＳ Ｐゴシック" charset="-128"/>
              </a:rPr>
              <a:t>f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cut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=1/(2</a:t>
            </a:r>
            <a:r>
              <a:rPr lang="el-GR" altLang="ja-JP" i="1">
                <a:latin typeface="Times" pitchFamily="18" charset="0"/>
              </a:rPr>
              <a:t>π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RC)=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1.6 kHz</a:t>
            </a:r>
          </a:p>
          <a:p>
            <a:pPr algn="l"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altLang="ja-JP">
                <a:latin typeface="Times" pitchFamily="18" charset="0"/>
                <a:ea typeface="ＭＳ Ｐゴシック" charset="-128"/>
              </a:rPr>
              <a:t> </a:t>
            </a:r>
            <a:r>
              <a:rPr lang="en-US" altLang="de-DE">
                <a:latin typeface="Times" pitchFamily="18" charset="0"/>
                <a:sym typeface="Symbol" pitchFamily="18" charset="2"/>
              </a:rPr>
              <a:t>  </a:t>
            </a:r>
            <a:r>
              <a:rPr lang="en-US" altLang="de-DE" sz="1600">
                <a:latin typeface="Times" pitchFamily="18" charset="0"/>
                <a:sym typeface="Symbol" pitchFamily="18" charset="2"/>
              </a:rPr>
              <a:t>the proportional shape is recorded</a:t>
            </a:r>
          </a:p>
        </p:txBody>
      </p:sp>
      <p:pic>
        <p:nvPicPr>
          <p:cNvPr id="341000" name="Picture 8" descr="pickup-simulation-bunchtrain_multi_darmstadt_1Moh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895725"/>
            <a:ext cx="7129463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1001" name="Text Box 9"/>
          <p:cNvSpPr txBox="1">
            <a:spLocks noChangeArrowheads="1"/>
          </p:cNvSpPr>
          <p:nvPr/>
        </p:nvSpPr>
        <p:spPr bwMode="auto">
          <a:xfrm>
            <a:off x="3635375" y="3213100"/>
            <a:ext cx="6192838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 altLang="de-DE" sz="1600">
                <a:latin typeface="Times" pitchFamily="18" charset="0"/>
              </a:rPr>
              <a:t>Reason for this choice: larger signal </a:t>
            </a:r>
            <a:r>
              <a:rPr lang="en-US" altLang="de-DE" sz="1600" i="1">
                <a:latin typeface="Times" pitchFamily="18" charset="0"/>
              </a:rPr>
              <a:t>independent</a:t>
            </a:r>
            <a:r>
              <a:rPr lang="en-US" altLang="de-DE" sz="1600">
                <a:latin typeface="Times" pitchFamily="18" charset="0"/>
              </a:rPr>
              <a:t> on bunch length </a:t>
            </a:r>
          </a:p>
          <a:p>
            <a:pPr algn="l" eaLnBrk="1" hangingPunct="1">
              <a:lnSpc>
                <a:spcPct val="50000"/>
              </a:lnSpc>
              <a:buFont typeface="Wingdings" pitchFamily="2" charset="2"/>
              <a:buNone/>
            </a:pPr>
            <a:r>
              <a:rPr lang="en-US" altLang="de-DE" sz="1600" b="1" i="1">
                <a:latin typeface="Times" pitchFamily="18" charset="0"/>
              </a:rPr>
              <a:t>However:</a:t>
            </a:r>
            <a:r>
              <a:rPr lang="en-US" altLang="de-DE" sz="1600">
                <a:latin typeface="Times" pitchFamily="18" charset="0"/>
              </a:rPr>
              <a:t> larger thermal noise due to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U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eff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=(4k</a:t>
            </a:r>
            <a:r>
              <a:rPr lang="en-US" altLang="ja-JP" sz="2200" i="1" baseline="-25000">
                <a:latin typeface="Times" pitchFamily="18" charset="0"/>
                <a:ea typeface="ＭＳ Ｐゴシック" charset="-128"/>
              </a:rPr>
              <a:t>B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·T·Δf·R)</a:t>
            </a:r>
            <a:r>
              <a:rPr lang="en-US" altLang="ja-JP" i="1" baseline="30000">
                <a:latin typeface="Times" pitchFamily="18" charset="0"/>
                <a:ea typeface="ＭＳ Ｐゴシック" charset="-128"/>
              </a:rPr>
              <a:t>1/2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 </a:t>
            </a:r>
            <a:endParaRPr lang="en-US" altLang="de-DE">
              <a:latin typeface="Times" pitchFamily="18" charset="0"/>
            </a:endParaRPr>
          </a:p>
        </p:txBody>
      </p:sp>
      <p:sp>
        <p:nvSpPr>
          <p:cNvPr id="34825" name="Text Box 10"/>
          <p:cNvSpPr txBox="1">
            <a:spLocks noChangeArrowheads="1"/>
          </p:cNvSpPr>
          <p:nvPr/>
        </p:nvSpPr>
        <p:spPr bwMode="auto">
          <a:xfrm>
            <a:off x="338138" y="333375"/>
            <a:ext cx="8547100" cy="4572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>
                <a:latin typeface="Comic Sans MS" pitchFamily="66" charset="0"/>
              </a:rPr>
              <a:t>Voltage Spectrum for the BPM and Train of Bunches, R=1 M</a:t>
            </a:r>
            <a:r>
              <a:rPr lang="el-GR" altLang="de-DE" sz="2400" b="1">
                <a:latin typeface="Comic Sans MS" pitchFamily="66" charset="0"/>
                <a:cs typeface="Times New Roman" pitchFamily="18" charset="0"/>
              </a:rPr>
              <a:t>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995" grpId="0"/>
      <p:bldP spid="340998" grpId="0"/>
      <p:bldP spid="34100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5AA49A-40EC-4C55-86E1-873FCF79AA12}" type="slidenum">
              <a:rPr lang="en-US"/>
              <a:pPr>
                <a:defRPr/>
              </a:pPr>
              <a:t>52</a:t>
            </a:fld>
            <a:endParaRPr lang="en-US"/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395288" y="333375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>
                <a:latin typeface="Comic Sans MS" pitchFamily="66" charset="0"/>
              </a:rPr>
              <a:t>Numerical Value of </a:t>
            </a:r>
            <a:r>
              <a:rPr lang="en-US" altLang="de-DE" sz="2000" b="1" i="1">
                <a:latin typeface="Comic Sans MS" pitchFamily="66" charset="0"/>
              </a:rPr>
              <a:t>U</a:t>
            </a:r>
            <a:r>
              <a:rPr lang="en-US" altLang="de-DE" sz="2000" b="1" i="1" baseline="-25000">
                <a:latin typeface="Comic Sans MS" pitchFamily="66" charset="0"/>
              </a:rPr>
              <a:t>signal</a:t>
            </a:r>
            <a:r>
              <a:rPr lang="en-US" altLang="de-DE" sz="2000" b="1">
                <a:latin typeface="Comic Sans MS" pitchFamily="66" charset="0"/>
              </a:rPr>
              <a:t>(t) for Shoe-box BPM</a:t>
            </a:r>
          </a:p>
        </p:txBody>
      </p:sp>
      <p:sp>
        <p:nvSpPr>
          <p:cNvPr id="35844" name="Line 3"/>
          <p:cNvSpPr>
            <a:spLocks noChangeShapeType="1"/>
          </p:cNvSpPr>
          <p:nvPr/>
        </p:nvSpPr>
        <p:spPr bwMode="auto">
          <a:xfrm>
            <a:off x="1258888" y="4149725"/>
            <a:ext cx="6192837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250825" y="1058863"/>
            <a:ext cx="8713788" cy="1146175"/>
          </a:xfrm>
          <a:prstGeom prst="rect">
            <a:avLst/>
          </a:prstGeom>
          <a:noFill/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 altLang="ja-JP" sz="2000" b="1">
                <a:solidFill>
                  <a:schemeClr val="accent2"/>
                </a:solidFill>
                <a:latin typeface="Times" pitchFamily="18" charset="0"/>
                <a:ea typeface="ＭＳ Ｐゴシック" charset="-128"/>
              </a:rPr>
              <a:t>2.2.4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 What is the voltage for the case of a single bunch with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σ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t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=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1, 10 and 100 ns and 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n-US" altLang="ja-JP">
                <a:latin typeface="Times" pitchFamily="18" charset="0"/>
                <a:ea typeface="ＭＳ Ｐゴシック" charset="-128"/>
              </a:rPr>
              <a:t>	            a current of max. value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I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beam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=1mA? (start with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σ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t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=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1ns, other case only estimation)</a:t>
            </a:r>
          </a:p>
          <a:p>
            <a:pPr algn="l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n-US" altLang="ja-JP">
                <a:latin typeface="Times" pitchFamily="18" charset="0"/>
                <a:ea typeface="ＭＳ Ｐゴシック" charset="-128"/>
              </a:rPr>
              <a:t>	  Assume a value of the transfer impedance |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Z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t</a:t>
            </a:r>
            <a:r>
              <a:rPr lang="en-US" altLang="de-DE" sz="1600" i="1">
                <a:latin typeface="Times" pitchFamily="18" charset="0"/>
              </a:rPr>
              <a:t>(f&gt;f</a:t>
            </a:r>
            <a:r>
              <a:rPr lang="en-US" altLang="de-DE" sz="1600" i="1" baseline="-25000">
                <a:latin typeface="Times" pitchFamily="18" charset="0"/>
              </a:rPr>
              <a:t>cut</a:t>
            </a:r>
            <a:r>
              <a:rPr lang="en-US" altLang="de-DE" sz="1600" i="1">
                <a:latin typeface="Times" pitchFamily="18" charset="0"/>
              </a:rPr>
              <a:t>)</a:t>
            </a:r>
            <a:r>
              <a:rPr lang="en-US" altLang="de-DE">
                <a:latin typeface="Times" pitchFamily="18" charset="0"/>
              </a:rPr>
              <a:t> 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|=7 </a:t>
            </a:r>
            <a:r>
              <a:rPr lang="en-US" altLang="de-DE">
                <a:latin typeface="Times" pitchFamily="18" charset="0"/>
                <a:sym typeface="Symbol" pitchFamily="18" charset="2"/>
              </a:rPr>
              <a:t> 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above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f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cut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=32 MHz. </a:t>
            </a:r>
          </a:p>
        </p:txBody>
      </p:sp>
      <p:sp>
        <p:nvSpPr>
          <p:cNvPr id="343045" name="Text Box 5"/>
          <p:cNvSpPr txBox="1">
            <a:spLocks noChangeArrowheads="1"/>
          </p:cNvSpPr>
          <p:nvPr/>
        </p:nvSpPr>
        <p:spPr bwMode="auto">
          <a:xfrm>
            <a:off x="250825" y="2438400"/>
            <a:ext cx="8569325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Char char="Ø"/>
            </a:pPr>
            <a:r>
              <a:rPr lang="en-US" altLang="de-DE">
                <a:latin typeface="Times" pitchFamily="18" charset="0"/>
              </a:rPr>
              <a:t>For short bunches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σ</a:t>
            </a:r>
            <a:r>
              <a:rPr lang="en-US" altLang="ja-JP" sz="2000" i="1" baseline="-25000">
                <a:latin typeface="Times" pitchFamily="18" charset="0"/>
                <a:ea typeface="ＭＳ Ｐゴシック" charset="-128"/>
              </a:rPr>
              <a:t>t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=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1 ns   </a:t>
            </a:r>
            <a:r>
              <a:rPr lang="de-DE" altLang="de-DE" b="1">
                <a:solidFill>
                  <a:schemeClr val="tx2"/>
                </a:solidFill>
                <a:latin typeface="Arial" charset="0"/>
                <a:cs typeface="Arial" charset="0"/>
                <a:sym typeface="Symbol" pitchFamily="18" charset="2"/>
              </a:rPr>
              <a:t>→</a:t>
            </a:r>
            <a:r>
              <a:rPr lang="de-DE" altLang="de-DE" b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σ</a:t>
            </a:r>
            <a:r>
              <a:rPr lang="en-US" altLang="ja-JP" sz="2000" i="1" baseline="-25000">
                <a:latin typeface="Times" pitchFamily="18" charset="0"/>
                <a:ea typeface="ＭＳ Ｐゴシック" charset="-128"/>
              </a:rPr>
              <a:t>f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=1/2</a:t>
            </a:r>
            <a:r>
              <a:rPr lang="en-US" altLang="ja-JP" i="1">
                <a:latin typeface="Times" pitchFamily="18" charset="0"/>
                <a:ea typeface="ＭＳ Ｐゴシック" charset="-128"/>
                <a:sym typeface="Symbol" pitchFamily="18" charset="2"/>
              </a:rPr>
              <a:t>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σ</a:t>
            </a:r>
            <a:r>
              <a:rPr lang="en-US" altLang="ja-JP" sz="2000" i="1" baseline="-25000">
                <a:latin typeface="Times" pitchFamily="18" charset="0"/>
                <a:ea typeface="ＭＳ Ｐゴシック" charset="-128"/>
              </a:rPr>
              <a:t>t</a:t>
            </a:r>
            <a:r>
              <a:rPr lang="de-DE" altLang="de-DE" b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 </a:t>
            </a:r>
            <a:r>
              <a:rPr lang="de-DE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= 160 MHz 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de-DE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         i.e. </a:t>
            </a:r>
            <a:r>
              <a:rPr lang="en-US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main component above  </a:t>
            </a:r>
            <a:r>
              <a:rPr lang="en-US" altLang="de-DE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f</a:t>
            </a:r>
            <a:r>
              <a:rPr lang="en-US" altLang="de-DE" i="1" baseline="-25000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cut</a:t>
            </a:r>
            <a:r>
              <a:rPr lang="en-US" altLang="de-DE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   </a:t>
            </a:r>
            <a:r>
              <a:rPr lang="de-DE" altLang="de-DE" b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 </a:t>
            </a:r>
            <a:r>
              <a:rPr lang="en-US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proportional shape</a:t>
            </a:r>
            <a:endParaRPr lang="en-US" altLang="de-DE" i="1">
              <a:solidFill>
                <a:schemeClr val="tx2"/>
              </a:solidFill>
              <a:latin typeface="Times" pitchFamily="18" charset="0"/>
              <a:sym typeface="Symbol" pitchFamily="18" charset="2"/>
            </a:endParaRP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>
                <a:latin typeface="Times" pitchFamily="18" charset="0"/>
                <a:sym typeface="Symbol" pitchFamily="18" charset="2"/>
              </a:rPr>
              <a:t>         </a:t>
            </a:r>
            <a:r>
              <a:rPr lang="en-US" altLang="de-DE">
                <a:latin typeface="Times" pitchFamily="18" charset="0"/>
              </a:rPr>
              <a:t> </a:t>
            </a:r>
            <a:r>
              <a:rPr lang="en-US" altLang="de-DE" i="1">
                <a:latin typeface="Times" pitchFamily="18" charset="0"/>
              </a:rPr>
              <a:t>U</a:t>
            </a:r>
            <a:r>
              <a:rPr lang="en-US" altLang="de-DE" i="1" baseline="-25000">
                <a:latin typeface="Times" pitchFamily="18" charset="0"/>
              </a:rPr>
              <a:t>signal</a:t>
            </a:r>
            <a:r>
              <a:rPr lang="en-US" altLang="de-DE" i="1">
                <a:latin typeface="Times" pitchFamily="18" charset="0"/>
              </a:rPr>
              <a:t>=Z</a:t>
            </a:r>
            <a:r>
              <a:rPr lang="en-US" altLang="de-DE" i="1" baseline="-25000">
                <a:latin typeface="Times" pitchFamily="18" charset="0"/>
              </a:rPr>
              <a:t>t </a:t>
            </a:r>
            <a:r>
              <a:rPr lang="en-US" altLang="de-DE" i="1">
                <a:latin typeface="Times" pitchFamily="18" charset="0"/>
              </a:rPr>
              <a:t>(f&gt;f</a:t>
            </a:r>
            <a:r>
              <a:rPr lang="en-US" altLang="de-DE" i="1" baseline="-25000">
                <a:latin typeface="Times" pitchFamily="18" charset="0"/>
              </a:rPr>
              <a:t>cut</a:t>
            </a:r>
            <a:r>
              <a:rPr lang="en-US" altLang="de-DE" i="1">
                <a:latin typeface="Times" pitchFamily="18" charset="0"/>
              </a:rPr>
              <a:t>) ·I</a:t>
            </a:r>
            <a:r>
              <a:rPr lang="en-US" altLang="de-DE" i="1" baseline="-25000">
                <a:latin typeface="Times" pitchFamily="18" charset="0"/>
              </a:rPr>
              <a:t>beam</a:t>
            </a:r>
            <a:r>
              <a:rPr lang="en-US" altLang="de-DE">
                <a:latin typeface="Times" pitchFamily="18" charset="0"/>
              </a:rPr>
              <a:t>= 7 mV  for the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σ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t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=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1 ns case</a:t>
            </a:r>
            <a:endParaRPr lang="en-US" altLang="de-DE">
              <a:latin typeface="Times" pitchFamily="18" charset="0"/>
            </a:endParaRPr>
          </a:p>
        </p:txBody>
      </p:sp>
      <p:sp>
        <p:nvSpPr>
          <p:cNvPr id="343046" name="Text Box 6"/>
          <p:cNvSpPr txBox="1">
            <a:spLocks noChangeArrowheads="1"/>
          </p:cNvSpPr>
          <p:nvPr/>
        </p:nvSpPr>
        <p:spPr bwMode="auto">
          <a:xfrm>
            <a:off x="250825" y="3648075"/>
            <a:ext cx="8569325" cy="179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altLang="de-DE">
                <a:latin typeface="Times" pitchFamily="18" charset="0"/>
              </a:rPr>
              <a:t>For long bunches with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σ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t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=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100 ns </a:t>
            </a:r>
            <a:r>
              <a:rPr lang="de-DE" altLang="de-DE" b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→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σ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f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=1/2</a:t>
            </a:r>
            <a:r>
              <a:rPr lang="en-US" altLang="ja-JP" i="1">
                <a:latin typeface="Times" pitchFamily="18" charset="0"/>
                <a:ea typeface="ＭＳ Ｐゴシック" charset="-128"/>
                <a:sym typeface="Symbol" pitchFamily="18" charset="2"/>
              </a:rPr>
              <a:t>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σ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t</a:t>
            </a:r>
            <a:r>
              <a:rPr lang="de-DE" altLang="de-DE" b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 </a:t>
            </a:r>
            <a:r>
              <a:rPr lang="de-DE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= 1.6 MHz 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de-DE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        </a:t>
            </a:r>
            <a:r>
              <a:rPr lang="en-US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i.e. all frequencies below </a:t>
            </a:r>
            <a:r>
              <a:rPr lang="en-US" altLang="de-DE" i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f</a:t>
            </a:r>
            <a:r>
              <a:rPr lang="en-US" altLang="de-DE" i="1" baseline="-25000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cut</a:t>
            </a:r>
            <a:r>
              <a:rPr lang="en-US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 </a:t>
            </a:r>
            <a:r>
              <a:rPr lang="en-US" altLang="de-DE" b="1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 </a:t>
            </a:r>
            <a:r>
              <a:rPr lang="en-US" altLang="de-DE">
                <a:solidFill>
                  <a:schemeClr val="tx2"/>
                </a:solidFill>
                <a:latin typeface="Times" pitchFamily="18" charset="0"/>
                <a:sym typeface="Symbol" pitchFamily="18" charset="2"/>
              </a:rPr>
              <a:t>derivative shape</a:t>
            </a:r>
            <a:endParaRPr lang="en-US" altLang="de-DE" i="1">
              <a:solidFill>
                <a:schemeClr val="tx2"/>
              </a:solidFill>
              <a:latin typeface="Times" pitchFamily="18" charset="0"/>
              <a:sym typeface="Symbol" pitchFamily="18" charset="2"/>
            </a:endParaRP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>
                <a:latin typeface="Times" pitchFamily="18" charset="0"/>
                <a:sym typeface="Symbol" pitchFamily="18" charset="2"/>
              </a:rPr>
              <a:t>        </a:t>
            </a:r>
            <a:r>
              <a:rPr lang="en-US" altLang="de-DE">
                <a:latin typeface="Times" pitchFamily="18" charset="0"/>
              </a:rPr>
              <a:t> </a:t>
            </a:r>
            <a:r>
              <a:rPr lang="en-US" altLang="de-DE" i="1">
                <a:latin typeface="Times" pitchFamily="18" charset="0"/>
              </a:rPr>
              <a:t>U</a:t>
            </a:r>
            <a:r>
              <a:rPr lang="en-US" altLang="de-DE" i="1" baseline="-25000">
                <a:latin typeface="Times" pitchFamily="18" charset="0"/>
              </a:rPr>
              <a:t>signal</a:t>
            </a:r>
            <a:r>
              <a:rPr lang="en-US" altLang="de-DE" i="1">
                <a:latin typeface="Times" pitchFamily="18" charset="0"/>
              </a:rPr>
              <a:t>≈</a:t>
            </a:r>
            <a:r>
              <a:rPr lang="en-US" altLang="de-DE">
                <a:latin typeface="Times" pitchFamily="18" charset="0"/>
              </a:rPr>
              <a:t> 0.3 mV  for the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σ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t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=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100 ns case (i.e. a factor 23 lower!)</a:t>
            </a:r>
            <a:endParaRPr lang="en-US" altLang="de-DE">
              <a:latin typeface="Times" pitchFamily="18" charset="0"/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altLang="de-DE">
                <a:latin typeface="Times" pitchFamily="18" charset="0"/>
              </a:rPr>
              <a:t>For the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σ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t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=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10 ns the signal must be calculated: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>
                <a:latin typeface="Times" pitchFamily="18" charset="0"/>
                <a:sym typeface="Symbol" pitchFamily="18" charset="2"/>
              </a:rPr>
              <a:t>      </a:t>
            </a:r>
            <a:r>
              <a:rPr lang="en-US" altLang="de-DE">
                <a:latin typeface="Times" pitchFamily="18" charset="0"/>
              </a:rPr>
              <a:t> </a:t>
            </a:r>
            <a:r>
              <a:rPr lang="en-US" altLang="de-DE" i="1">
                <a:latin typeface="Times" pitchFamily="18" charset="0"/>
              </a:rPr>
              <a:t>U</a:t>
            </a:r>
            <a:r>
              <a:rPr lang="en-US" altLang="de-DE" i="1" baseline="-25000">
                <a:latin typeface="Times" pitchFamily="18" charset="0"/>
              </a:rPr>
              <a:t>signal</a:t>
            </a:r>
            <a:r>
              <a:rPr lang="en-US" altLang="de-DE" i="1">
                <a:latin typeface="Times" pitchFamily="18" charset="0"/>
              </a:rPr>
              <a:t>≈</a:t>
            </a:r>
            <a:r>
              <a:rPr lang="en-US" altLang="de-DE">
                <a:latin typeface="Times" pitchFamily="18" charset="0"/>
              </a:rPr>
              <a:t> 3 mV  for the 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σ</a:t>
            </a:r>
            <a:r>
              <a:rPr lang="en-US" altLang="ja-JP" i="1" baseline="-25000">
                <a:latin typeface="Times" pitchFamily="18" charset="0"/>
                <a:ea typeface="ＭＳ Ｐゴシック" charset="-128"/>
              </a:rPr>
              <a:t>t</a:t>
            </a:r>
            <a:r>
              <a:rPr lang="en-US" altLang="ja-JP" i="1">
                <a:latin typeface="Times" pitchFamily="18" charset="0"/>
                <a:ea typeface="ＭＳ Ｐゴシック" charset="-128"/>
              </a:rPr>
              <a:t>=</a:t>
            </a:r>
            <a:r>
              <a:rPr lang="en-US" altLang="ja-JP">
                <a:latin typeface="Times" pitchFamily="18" charset="0"/>
                <a:ea typeface="ＭＳ Ｐゴシック" charset="-128"/>
              </a:rPr>
              <a:t>10 ns case </a:t>
            </a:r>
            <a:endParaRPr lang="en-US" altLang="de-DE">
              <a:latin typeface="Times" pitchFamily="18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5" grpId="0"/>
      <p:bldP spid="34304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373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AA0118D-809C-48C5-A0B1-FDA64526F514}" type="slidenum">
              <a:rPr lang="en-US"/>
              <a:pPr>
                <a:defRPr/>
              </a:pPr>
              <a:t>53</a:t>
            </a:fld>
            <a:endParaRPr lang="en-US"/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-144463" y="339725"/>
            <a:ext cx="8861426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>
                <a:solidFill>
                  <a:srgbClr val="000000"/>
                </a:solidFill>
                <a:latin typeface="Comic Sans MS" pitchFamily="66" charset="0"/>
              </a:rPr>
              <a:t>Exercise #6: Transverse profile by flying wire scanner </a:t>
            </a: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298450" y="954088"/>
            <a:ext cx="9040813" cy="1704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chemeClr val="accent2"/>
                </a:solidFill>
              </a:rPr>
              <a:t>Assume a beam of 10</a:t>
            </a:r>
            <a:r>
              <a:rPr lang="en-US" altLang="de-DE" sz="2200" baseline="30000" dirty="0">
                <a:solidFill>
                  <a:schemeClr val="accent2"/>
                </a:solidFill>
              </a:rPr>
              <a:t>12</a:t>
            </a:r>
            <a:r>
              <a:rPr lang="en-US" altLang="de-DE" dirty="0">
                <a:solidFill>
                  <a:schemeClr val="accent2"/>
                </a:solidFill>
              </a:rPr>
              <a:t> protons at 1GeV stored in a synchrotron.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chemeClr val="accent2"/>
                </a:solidFill>
              </a:rPr>
              <a:t>The beam size 10x10 </a:t>
            </a: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mm with </a:t>
            </a:r>
            <a:r>
              <a:rPr lang="el-GR" altLang="de-DE" b="1" i="1" dirty="0">
                <a:solidFill>
                  <a:schemeClr val="accent2"/>
                </a:solidFill>
                <a:cs typeface="Times New Roman" pitchFamily="18" charset="0"/>
              </a:rPr>
              <a:t>ρ</a:t>
            </a:r>
            <a:r>
              <a:rPr lang="en-US" altLang="de-DE" b="1" i="1" baseline="-25000" dirty="0">
                <a:solidFill>
                  <a:schemeClr val="accent2"/>
                </a:solidFill>
                <a:cs typeface="Times New Roman" pitchFamily="18" charset="0"/>
              </a:rPr>
              <a:t>beam</a:t>
            </a: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=</a:t>
            </a:r>
            <a:r>
              <a:rPr lang="en-US" altLang="de-DE" dirty="0" err="1">
                <a:solidFill>
                  <a:schemeClr val="accent2"/>
                </a:solidFill>
                <a:cs typeface="Times New Roman" pitchFamily="18" charset="0"/>
              </a:rPr>
              <a:t>const</a:t>
            </a: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 (for simplification)</a:t>
            </a:r>
            <a:r>
              <a:rPr lang="en-US" altLang="de-DE" dirty="0">
                <a:solidFill>
                  <a:schemeClr val="accent2"/>
                </a:solidFill>
              </a:rPr>
              <a:t>, the revolution time is 1.0 </a:t>
            </a:r>
            <a:r>
              <a:rPr lang="en-US" altLang="de-DE" dirty="0" err="1">
                <a:solidFill>
                  <a:schemeClr val="accent2"/>
                </a:solidFill>
                <a:cs typeface="Times New Roman" pitchFamily="18" charset="0"/>
              </a:rPr>
              <a:t>μs</a:t>
            </a: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The wire is made of Carbon with 50x50 </a:t>
            </a:r>
            <a:r>
              <a:rPr lang="en-US" altLang="de-DE" dirty="0" err="1">
                <a:solidFill>
                  <a:schemeClr val="accent2"/>
                </a:solidFill>
                <a:cs typeface="Times New Roman" pitchFamily="18" charset="0"/>
              </a:rPr>
              <a:t>μm</a:t>
            </a: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 and scanned with </a:t>
            </a:r>
            <a:r>
              <a:rPr lang="en-US" altLang="de-DE" b="1" i="1" dirty="0">
                <a:solidFill>
                  <a:schemeClr val="accent2"/>
                </a:solidFill>
                <a:cs typeface="Times New Roman" pitchFamily="18" charset="0"/>
              </a:rPr>
              <a:t>v=</a:t>
            </a: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10 m/s.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[Carbon is light material of </a:t>
            </a:r>
            <a:r>
              <a:rPr lang="en-US" altLang="de-DE" b="1" i="1" dirty="0">
                <a:solidFill>
                  <a:schemeClr val="accent2"/>
                </a:solidFill>
                <a:cs typeface="Times New Roman" pitchFamily="18" charset="0"/>
              </a:rPr>
              <a:t>ρ</a:t>
            </a: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=2.2 g/cm</a:t>
            </a:r>
            <a:r>
              <a:rPr lang="en-US" altLang="de-DE" sz="2200" baseline="30000" dirty="0">
                <a:solidFill>
                  <a:schemeClr val="accent2"/>
                </a:solidFill>
                <a:cs typeface="Times New Roman" pitchFamily="18" charset="0"/>
              </a:rPr>
              <a:t>3 </a:t>
            </a: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density therefore low stopping power.] 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The energy loss is </a:t>
            </a:r>
            <a:r>
              <a:rPr lang="en-US" altLang="de-DE" b="1" i="1" dirty="0" err="1">
                <a:solidFill>
                  <a:schemeClr val="accent2"/>
                </a:solidFill>
                <a:cs typeface="Times New Roman" pitchFamily="18" charset="0"/>
              </a:rPr>
              <a:t>dE</a:t>
            </a:r>
            <a:r>
              <a:rPr lang="en-US" altLang="de-DE" b="1" i="1" dirty="0">
                <a:solidFill>
                  <a:schemeClr val="accent2"/>
                </a:solidFill>
                <a:cs typeface="Times New Roman" pitchFamily="18" charset="0"/>
              </a:rPr>
              <a:t>/ </a:t>
            </a:r>
            <a:r>
              <a:rPr lang="en-US" altLang="de-DE" b="1" i="1" dirty="0">
                <a:solidFill>
                  <a:schemeClr val="accent2"/>
                </a:solidFill>
              </a:rPr>
              <a:t>dx</a:t>
            </a:r>
            <a:r>
              <a:rPr lang="en-US" altLang="de-DE" b="1" i="1" dirty="0">
                <a:solidFill>
                  <a:schemeClr val="accent2"/>
                </a:solidFill>
                <a:cs typeface="Times New Roman" pitchFamily="18" charset="0"/>
              </a:rPr>
              <a:t>=</a:t>
            </a:r>
            <a:r>
              <a:rPr lang="en-US" altLang="de-DE" dirty="0">
                <a:solidFill>
                  <a:schemeClr val="accent2"/>
                </a:solidFill>
                <a:cs typeface="Times New Roman" pitchFamily="18" charset="0"/>
              </a:rPr>
              <a:t> 4.29 MeV/cm.</a:t>
            </a:r>
            <a:endParaRPr lang="en-US" altLang="de-DE" dirty="0">
              <a:solidFill>
                <a:schemeClr val="accent2"/>
              </a:solidFill>
            </a:endParaRPr>
          </a:p>
        </p:txBody>
      </p:sp>
      <p:sp>
        <p:nvSpPr>
          <p:cNvPr id="315397" name="Text Box 5"/>
          <p:cNvSpPr txBox="1">
            <a:spLocks noChangeArrowheads="1"/>
          </p:cNvSpPr>
          <p:nvPr/>
        </p:nvSpPr>
        <p:spPr bwMode="auto">
          <a:xfrm>
            <a:off x="271463" y="2673350"/>
            <a:ext cx="8993187" cy="108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/>
              <a:t>Calculate the relative energy loss per passage through the wire!</a:t>
            </a:r>
          </a:p>
          <a:p>
            <a:pPr algn="l">
              <a:lnSpc>
                <a:spcPct val="90000"/>
              </a:lnSpc>
            </a:pPr>
            <a:r>
              <a:rPr lang="en-US" altLang="de-DE" dirty="0"/>
              <a:t>Calculate the average energy loss during the scan! How many passages an ion does in average?</a:t>
            </a:r>
          </a:p>
          <a:p>
            <a:pPr algn="l">
              <a:lnSpc>
                <a:spcPct val="70000"/>
              </a:lnSpc>
            </a:pPr>
            <a:r>
              <a:rPr lang="en-US" altLang="de-DE" dirty="0"/>
              <a:t>Is this device nearly ‘non-destructive’ </a:t>
            </a:r>
            <a:r>
              <a:rPr lang="en-US" altLang="de-DE" dirty="0">
                <a:sym typeface="Symbol" pitchFamily="18" charset="2"/>
              </a:rPr>
              <a:t></a:t>
            </a:r>
            <a:r>
              <a:rPr lang="en-US" altLang="de-DE" dirty="0"/>
              <a:t> Are the particles lost? </a:t>
            </a:r>
          </a:p>
        </p:txBody>
      </p:sp>
      <p:sp>
        <p:nvSpPr>
          <p:cNvPr id="315398" name="Text Box 6"/>
          <p:cNvSpPr txBox="1">
            <a:spLocks noChangeArrowheads="1"/>
          </p:cNvSpPr>
          <p:nvPr/>
        </p:nvSpPr>
        <p:spPr bwMode="auto">
          <a:xfrm>
            <a:off x="242888" y="3762375"/>
            <a:ext cx="8901112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chemeClr val="accent2"/>
                </a:solidFill>
              </a:rPr>
              <a:t>The maximum power rate to prevent for destruction is 1 W/mm. </a:t>
            </a:r>
          </a:p>
          <a:p>
            <a:pPr algn="l">
              <a:lnSpc>
                <a:spcPct val="70000"/>
              </a:lnSpc>
            </a:pPr>
            <a:r>
              <a:rPr lang="en-US" altLang="de-DE" dirty="0"/>
              <a:t>Is the wire destroyed? </a:t>
            </a:r>
          </a:p>
        </p:txBody>
      </p:sp>
      <p:sp>
        <p:nvSpPr>
          <p:cNvPr id="315399" name="Text Box 7"/>
          <p:cNvSpPr txBox="1">
            <a:spLocks noChangeArrowheads="1"/>
          </p:cNvSpPr>
          <p:nvPr/>
        </p:nvSpPr>
        <p:spPr bwMode="auto">
          <a:xfrm>
            <a:off x="195263" y="4424363"/>
            <a:ext cx="8507412" cy="179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solidFill>
                  <a:schemeClr val="accent2"/>
                </a:solidFill>
              </a:rPr>
              <a:t>Repeat the same calculation assuming 10</a:t>
            </a:r>
            <a:r>
              <a:rPr lang="en-US" altLang="de-DE" sz="2200" baseline="30000">
                <a:solidFill>
                  <a:schemeClr val="accent2"/>
                </a:solidFill>
              </a:rPr>
              <a:t>9</a:t>
            </a:r>
            <a:r>
              <a:rPr lang="en-US" altLang="de-DE">
                <a:solidFill>
                  <a:schemeClr val="accent2"/>
                </a:solidFill>
              </a:rPr>
              <a:t> stored Uranium ions!</a:t>
            </a:r>
          </a:p>
          <a:p>
            <a:pPr algn="l">
              <a:lnSpc>
                <a:spcPct val="80000"/>
              </a:lnSpc>
            </a:pPr>
            <a:r>
              <a:rPr lang="en-US" altLang="de-DE">
                <a:solidFill>
                  <a:schemeClr val="accent2"/>
                </a:solidFill>
              </a:rPr>
              <a:t>The energy loss is now </a:t>
            </a:r>
            <a:r>
              <a:rPr lang="de-DE" altLang="de-DE" b="1" i="1">
                <a:solidFill>
                  <a:schemeClr val="accent2"/>
                </a:solidFill>
              </a:rPr>
              <a:t>dE/ dx=</a:t>
            </a:r>
            <a:r>
              <a:rPr lang="de-DE" altLang="de-DE">
                <a:solidFill>
                  <a:schemeClr val="accent2"/>
                </a:solidFill>
              </a:rPr>
              <a:t>35640  MeV/cm. </a:t>
            </a:r>
          </a:p>
          <a:p>
            <a:pPr algn="l">
              <a:lnSpc>
                <a:spcPct val="80000"/>
              </a:lnSpc>
            </a:pPr>
            <a:r>
              <a:rPr lang="en-US" altLang="de-DE">
                <a:solidFill>
                  <a:schemeClr val="tx2"/>
                </a:solidFill>
              </a:rPr>
              <a:t>Why is the energy loss so much larger?</a:t>
            </a:r>
          </a:p>
          <a:p>
            <a:pPr algn="l">
              <a:lnSpc>
                <a:spcPct val="80000"/>
              </a:lnSpc>
            </a:pPr>
            <a:r>
              <a:rPr lang="en-US" altLang="de-DE">
                <a:solidFill>
                  <a:schemeClr val="tx2"/>
                </a:solidFill>
              </a:rPr>
              <a:t>Are the particles loss? Is the wire destroyed? </a:t>
            </a:r>
          </a:p>
          <a:p>
            <a:pPr algn="l">
              <a:lnSpc>
                <a:spcPct val="80000"/>
              </a:lnSpc>
            </a:pPr>
            <a:r>
              <a:rPr lang="en-US" altLang="de-DE">
                <a:solidFill>
                  <a:schemeClr val="tx2"/>
                </a:solidFill>
              </a:rPr>
              <a:t>What happens for not fully stripped ions (i.e. ions with some bound electrons)?</a:t>
            </a:r>
          </a:p>
        </p:txBody>
      </p:sp>
      <p:sp>
        <p:nvSpPr>
          <p:cNvPr id="315400" name="Text Box 8"/>
          <p:cNvSpPr txBox="1">
            <a:spLocks noChangeArrowheads="1"/>
          </p:cNvSpPr>
          <p:nvPr/>
        </p:nvSpPr>
        <p:spPr bwMode="auto">
          <a:xfrm>
            <a:off x="200025" y="6124575"/>
            <a:ext cx="89011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/>
              <a:t>What is an appropriate method of profile determination for the Uranium case?</a:t>
            </a:r>
          </a:p>
        </p:txBody>
      </p:sp>
    </p:spTree>
    <p:extLst>
      <p:ext uri="{BB962C8B-B14F-4D97-AF65-F5344CB8AC3E}">
        <p14:creationId xmlns:p14="http://schemas.microsoft.com/office/powerpoint/2010/main" val="34904985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397" grpId="0"/>
      <p:bldP spid="315398" grpId="0"/>
      <p:bldP spid="315399" grpId="0"/>
      <p:bldP spid="3154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2000" y="216000"/>
            <a:ext cx="83017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#13: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Beam diagnostics design for a LINAC FEL 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D376ED7-4319-4FBA-9DE6-7378FC24306F}"/>
              </a:ext>
            </a:extLst>
          </p:cNvPr>
          <p:cNvGrpSpPr/>
          <p:nvPr/>
        </p:nvGrpSpPr>
        <p:grpSpPr>
          <a:xfrm>
            <a:off x="51065" y="1196690"/>
            <a:ext cx="8985555" cy="3137090"/>
            <a:chOff x="51065" y="1196690"/>
            <a:chExt cx="8985555" cy="3137090"/>
          </a:xfrm>
        </p:grpSpPr>
        <p:sp>
          <p:nvSpPr>
            <p:cNvPr id="40" name="Abgerundetes Rechteck 19">
              <a:extLst>
                <a:ext uri="{FF2B5EF4-FFF2-40B4-BE49-F238E27FC236}">
                  <a16:creationId xmlns:a16="http://schemas.microsoft.com/office/drawing/2014/main" id="{1F76C0A8-1444-4237-A514-09100F779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10227" y="2535667"/>
              <a:ext cx="455736" cy="355717"/>
            </a:xfrm>
            <a:prstGeom prst="roundRect">
              <a:avLst>
                <a:gd name="adj" fmla="val 16667"/>
              </a:avLst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41" name="Textfeld 23">
              <a:extLst>
                <a:ext uri="{FF2B5EF4-FFF2-40B4-BE49-F238E27FC236}">
                  <a16:creationId xmlns:a16="http://schemas.microsoft.com/office/drawing/2014/main" id="{A696147C-F3F0-4ACC-8D90-EFDB4C77AD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65" y="1429184"/>
              <a:ext cx="2114871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photo electron source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within rf-gun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i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altLang="de-DE" sz="1600" b="1" i="1" baseline="-25000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acc</a:t>
              </a:r>
              <a:r>
                <a:rPr lang="en-US" altLang="de-DE" sz="16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1 GHz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0"/>
                </a:spcBef>
              </a:pPr>
              <a:r>
                <a:rPr lang="en-US" altLang="de-DE" sz="16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cxnSp>
          <p:nvCxnSpPr>
            <p:cNvPr id="43" name="Gerade Verbindung 15">
              <a:extLst>
                <a:ext uri="{FF2B5EF4-FFF2-40B4-BE49-F238E27FC236}">
                  <a16:creationId xmlns:a16="http://schemas.microsoft.com/office/drawing/2014/main" id="{5A64F1AC-7EDA-4DC3-9677-5DBFFF0A207C}"/>
                </a:ext>
              </a:extLst>
            </p:cNvPr>
            <p:cNvCxnSpPr>
              <a:cxnSpLocks noChangeShapeType="1"/>
              <a:endCxn id="45" idx="1"/>
            </p:cNvCxnSpPr>
            <p:nvPr/>
          </p:nvCxnSpPr>
          <p:spPr bwMode="auto">
            <a:xfrm>
              <a:off x="509073" y="2713525"/>
              <a:ext cx="1071001" cy="4770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5" name="Textfeld 2">
              <a:extLst>
                <a:ext uri="{FF2B5EF4-FFF2-40B4-BE49-F238E27FC236}">
                  <a16:creationId xmlns:a16="http://schemas.microsoft.com/office/drawing/2014/main" id="{4B595F8D-B328-4F9B-B07F-543E35CA7A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0074" y="2410518"/>
              <a:ext cx="1153430" cy="615553"/>
            </a:xfrm>
            <a:prstGeom prst="rect">
              <a:avLst/>
            </a:prstGeom>
            <a:noFill/>
            <a:ln w="5397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r>
                <a:rPr lang="en-US" altLang="de-DE" b="1" baseline="300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</a:t>
              </a:r>
              <a:r>
                <a: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LINAC</a:t>
              </a:r>
            </a:p>
            <a:p>
              <a:pPr>
                <a:spcBef>
                  <a:spcPts val="0"/>
                </a:spcBef>
              </a:pPr>
              <a:r>
                <a:rPr lang="en-US" altLang="de-DE" sz="1600" b="1" i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altLang="de-DE" sz="1600" b="1" i="1" baseline="-25000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acc</a:t>
              </a:r>
              <a:r>
                <a:rPr lang="en-US" altLang="de-DE" sz="16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1 GHz</a:t>
              </a:r>
              <a:endPara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6" name="Textfeld 35">
              <a:extLst>
                <a:ext uri="{FF2B5EF4-FFF2-40B4-BE49-F238E27FC236}">
                  <a16:creationId xmlns:a16="http://schemas.microsoft.com/office/drawing/2014/main" id="{2A639210-B3E9-4659-9561-F1BD182790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918" y="3256562"/>
              <a:ext cx="1495727" cy="107721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600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sz="1600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kin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7 MeV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="1" i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trans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= 100 µm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="1" i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long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= 100 </a:t>
              </a:r>
              <a:r>
                <a:rPr lang="en-US" altLang="de-DE" sz="16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ps</a:t>
              </a:r>
              <a:endParaRPr lang="en-US" altLang="de-DE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0"/>
                </a:spcBef>
              </a:pPr>
              <a:r>
                <a:rPr lang="en-US" altLang="de-DE" sz="1600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</a:t>
              </a:r>
              <a:r>
                <a:rPr lang="en-US" altLang="de-DE" sz="1600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bunch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= 100 </a:t>
              </a:r>
              <a:r>
                <a:rPr lang="en-US" altLang="de-DE" sz="16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pC</a:t>
              </a:r>
              <a:endParaRPr lang="en-US" altLang="de-DE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BE31113D-D446-491E-B0F0-57EC5DF06CC8}"/>
                </a:ext>
              </a:extLst>
            </p:cNvPr>
            <p:cNvGrpSpPr/>
            <p:nvPr/>
          </p:nvGrpSpPr>
          <p:grpSpPr>
            <a:xfrm>
              <a:off x="2600343" y="2087964"/>
              <a:ext cx="2114871" cy="629987"/>
              <a:chOff x="2567849" y="3367680"/>
              <a:chExt cx="2114871" cy="629987"/>
            </a:xfrm>
          </p:grpSpPr>
          <p:cxnSp>
            <p:nvCxnSpPr>
              <p:cNvPr id="28" name="Gerade Verbindung 29">
                <a:extLst>
                  <a:ext uri="{FF2B5EF4-FFF2-40B4-BE49-F238E27FC236}">
                    <a16:creationId xmlns:a16="http://schemas.microsoft.com/office/drawing/2014/main" id="{820A98F1-1A18-45AB-999F-0C6F3AC5FE62}"/>
                  </a:ext>
                </a:extLst>
              </p:cNvPr>
              <p:cNvCxnSpPr/>
              <p:nvPr/>
            </p:nvCxnSpPr>
            <p:spPr bwMode="auto">
              <a:xfrm flipH="1">
                <a:off x="2722932" y="3997665"/>
                <a:ext cx="408868" cy="2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Gerade Verbindung 36">
                <a:extLst>
                  <a:ext uri="{FF2B5EF4-FFF2-40B4-BE49-F238E27FC236}">
                    <a16:creationId xmlns:a16="http://schemas.microsoft.com/office/drawing/2014/main" id="{5D37B8C2-2E64-499E-94EF-99241FA8D3BF}"/>
                  </a:ext>
                </a:extLst>
              </p:cNvPr>
              <p:cNvCxnSpPr/>
              <p:nvPr/>
            </p:nvCxnSpPr>
            <p:spPr bwMode="auto">
              <a:xfrm flipH="1">
                <a:off x="3131800" y="3698127"/>
                <a:ext cx="209203" cy="290849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9" name="Text Box 4">
                <a:extLst>
                  <a:ext uri="{FF2B5EF4-FFF2-40B4-BE49-F238E27FC236}">
                    <a16:creationId xmlns:a16="http://schemas.microsoft.com/office/drawing/2014/main" id="{7C1D265D-087B-4B54-9751-239FB5AA45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67849" y="3367680"/>
                <a:ext cx="2114871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ts val="0"/>
                  </a:spcBef>
                </a:pPr>
                <a:r>
                  <a:rPr lang="en-US" altLang="de-DE" sz="16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1</a:t>
                </a:r>
                <a:r>
                  <a:rPr lang="en-US" altLang="de-DE" sz="1600" b="1" baseline="300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st</a:t>
                </a:r>
                <a:r>
                  <a:rPr lang="en-US" altLang="de-DE" sz="16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bunch compressor</a:t>
                </a:r>
              </a:p>
            </p:txBody>
          </p:sp>
          <p:cxnSp>
            <p:nvCxnSpPr>
              <p:cNvPr id="48" name="Gerade Verbindung 29">
                <a:extLst>
                  <a:ext uri="{FF2B5EF4-FFF2-40B4-BE49-F238E27FC236}">
                    <a16:creationId xmlns:a16="http://schemas.microsoft.com/office/drawing/2014/main" id="{872D5B20-6D6B-44C8-920D-95548A75D0F2}"/>
                  </a:ext>
                </a:extLst>
              </p:cNvPr>
              <p:cNvCxnSpPr/>
              <p:nvPr/>
            </p:nvCxnSpPr>
            <p:spPr bwMode="auto">
              <a:xfrm flipH="1">
                <a:off x="3341003" y="3712809"/>
                <a:ext cx="408868" cy="2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" name="Gerade Verbindung 36">
                <a:extLst>
                  <a:ext uri="{FF2B5EF4-FFF2-40B4-BE49-F238E27FC236}">
                    <a16:creationId xmlns:a16="http://schemas.microsoft.com/office/drawing/2014/main" id="{99E2E8C7-34CC-42A8-BD3B-C5BB994CB6F2}"/>
                  </a:ext>
                </a:extLst>
              </p:cNvPr>
              <p:cNvCxnSpPr/>
              <p:nvPr/>
            </p:nvCxnSpPr>
            <p:spPr bwMode="auto">
              <a:xfrm>
                <a:off x="3749871" y="3698127"/>
                <a:ext cx="152019" cy="298603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" name="Gerade Verbindung 29">
                <a:extLst>
                  <a:ext uri="{FF2B5EF4-FFF2-40B4-BE49-F238E27FC236}">
                    <a16:creationId xmlns:a16="http://schemas.microsoft.com/office/drawing/2014/main" id="{4129A810-9F33-4508-B2BC-BDDB0F9B9A47}"/>
                  </a:ext>
                </a:extLst>
              </p:cNvPr>
              <p:cNvCxnSpPr/>
              <p:nvPr/>
            </p:nvCxnSpPr>
            <p:spPr bwMode="auto">
              <a:xfrm flipH="1">
                <a:off x="3900031" y="3996730"/>
                <a:ext cx="408868" cy="2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C6EF310D-B938-400C-AD88-61742A2B5A2A}"/>
                </a:ext>
              </a:extLst>
            </p:cNvPr>
            <p:cNvGrpSpPr/>
            <p:nvPr/>
          </p:nvGrpSpPr>
          <p:grpSpPr>
            <a:xfrm>
              <a:off x="5245431" y="2087027"/>
              <a:ext cx="2075853" cy="629985"/>
              <a:chOff x="2534940" y="3367680"/>
              <a:chExt cx="2075853" cy="629985"/>
            </a:xfrm>
          </p:grpSpPr>
          <p:cxnSp>
            <p:nvCxnSpPr>
              <p:cNvPr id="59" name="Gerade Verbindung 29">
                <a:extLst>
                  <a:ext uri="{FF2B5EF4-FFF2-40B4-BE49-F238E27FC236}">
                    <a16:creationId xmlns:a16="http://schemas.microsoft.com/office/drawing/2014/main" id="{93E51AA9-8A4B-49FC-95D0-8E35EF2193AA}"/>
                  </a:ext>
                </a:extLst>
              </p:cNvPr>
              <p:cNvCxnSpPr>
                <a:endCxn id="104" idx="3"/>
              </p:cNvCxnSpPr>
              <p:nvPr/>
            </p:nvCxnSpPr>
            <p:spPr bwMode="auto">
              <a:xfrm flipH="1" flipV="1">
                <a:off x="2819615" y="3996563"/>
                <a:ext cx="312186" cy="1102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" name="Gerade Verbindung 36">
                <a:extLst>
                  <a:ext uri="{FF2B5EF4-FFF2-40B4-BE49-F238E27FC236}">
                    <a16:creationId xmlns:a16="http://schemas.microsoft.com/office/drawing/2014/main" id="{286C46A1-502A-4E07-8EDD-6BD4583FF99D}"/>
                  </a:ext>
                </a:extLst>
              </p:cNvPr>
              <p:cNvCxnSpPr/>
              <p:nvPr/>
            </p:nvCxnSpPr>
            <p:spPr bwMode="auto">
              <a:xfrm flipH="1">
                <a:off x="3131800" y="3698127"/>
                <a:ext cx="209203" cy="290849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1" name="Text Box 4">
                <a:extLst>
                  <a:ext uri="{FF2B5EF4-FFF2-40B4-BE49-F238E27FC236}">
                    <a16:creationId xmlns:a16="http://schemas.microsoft.com/office/drawing/2014/main" id="{1A601EFB-4601-4DE7-AEB0-CD2BAEB4B7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34940" y="3367680"/>
                <a:ext cx="2075853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ts val="0"/>
                  </a:spcBef>
                </a:pPr>
                <a:r>
                  <a:rPr lang="en-US" altLang="de-DE" sz="16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2</a:t>
                </a:r>
                <a:r>
                  <a:rPr lang="en-US" altLang="de-DE" sz="1600" b="1" baseline="30000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nd</a:t>
                </a:r>
                <a:r>
                  <a:rPr lang="en-US" altLang="de-DE" sz="16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bunch compressor</a:t>
                </a:r>
              </a:p>
            </p:txBody>
          </p:sp>
          <p:cxnSp>
            <p:nvCxnSpPr>
              <p:cNvPr id="62" name="Gerade Verbindung 29">
                <a:extLst>
                  <a:ext uri="{FF2B5EF4-FFF2-40B4-BE49-F238E27FC236}">
                    <a16:creationId xmlns:a16="http://schemas.microsoft.com/office/drawing/2014/main" id="{33168D4D-A7F9-4BD5-95D0-8614F25FD88F}"/>
                  </a:ext>
                </a:extLst>
              </p:cNvPr>
              <p:cNvCxnSpPr/>
              <p:nvPr/>
            </p:nvCxnSpPr>
            <p:spPr bwMode="auto">
              <a:xfrm flipH="1">
                <a:off x="3341003" y="3712809"/>
                <a:ext cx="408868" cy="2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3" name="Gerade Verbindung 36">
                <a:extLst>
                  <a:ext uri="{FF2B5EF4-FFF2-40B4-BE49-F238E27FC236}">
                    <a16:creationId xmlns:a16="http://schemas.microsoft.com/office/drawing/2014/main" id="{A86CA920-F8D5-4D39-A15F-C9B2205CB960}"/>
                  </a:ext>
                </a:extLst>
              </p:cNvPr>
              <p:cNvCxnSpPr/>
              <p:nvPr/>
            </p:nvCxnSpPr>
            <p:spPr bwMode="auto">
              <a:xfrm>
                <a:off x="3749871" y="3698127"/>
                <a:ext cx="152019" cy="298603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" name="Gerade Verbindung 29">
                <a:extLst>
                  <a:ext uri="{FF2B5EF4-FFF2-40B4-BE49-F238E27FC236}">
                    <a16:creationId xmlns:a16="http://schemas.microsoft.com/office/drawing/2014/main" id="{4A0F81E4-4FE9-426B-8FA6-4C6004BB5D12}"/>
                  </a:ext>
                </a:extLst>
              </p:cNvPr>
              <p:cNvCxnSpPr/>
              <p:nvPr/>
            </p:nvCxnSpPr>
            <p:spPr bwMode="auto">
              <a:xfrm flipH="1">
                <a:off x="3900031" y="3996732"/>
                <a:ext cx="696821" cy="0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66" name="Gruppieren 65">
              <a:extLst>
                <a:ext uri="{FF2B5EF4-FFF2-40B4-BE49-F238E27FC236}">
                  <a16:creationId xmlns:a16="http://schemas.microsoft.com/office/drawing/2014/main" id="{47C96068-D086-4A8B-B8ED-200E680796DF}"/>
                </a:ext>
              </a:extLst>
            </p:cNvPr>
            <p:cNvGrpSpPr/>
            <p:nvPr/>
          </p:nvGrpSpPr>
          <p:grpSpPr>
            <a:xfrm>
              <a:off x="7272785" y="2425581"/>
              <a:ext cx="1115745" cy="543872"/>
              <a:chOff x="4290982" y="3717040"/>
              <a:chExt cx="1115745" cy="543872"/>
            </a:xfrm>
          </p:grpSpPr>
          <p:sp>
            <p:nvSpPr>
              <p:cNvPr id="67" name="Rechteck 1">
                <a:extLst>
                  <a:ext uri="{FF2B5EF4-FFF2-40B4-BE49-F238E27FC236}">
                    <a16:creationId xmlns:a16="http://schemas.microsoft.com/office/drawing/2014/main" id="{9AEA6BFF-394D-434E-8B19-536464EDF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5540" y="3717040"/>
                <a:ext cx="1046773" cy="543872"/>
              </a:xfrm>
              <a:prstGeom prst="rect">
                <a:avLst/>
              </a:prstGeom>
              <a:noFill/>
              <a:ln w="50800" algn="ctr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/>
              </a:p>
            </p:txBody>
          </p:sp>
          <p:sp>
            <p:nvSpPr>
              <p:cNvPr id="68" name="Textfeld 2">
                <a:extLst>
                  <a:ext uri="{FF2B5EF4-FFF2-40B4-BE49-F238E27FC236}">
                    <a16:creationId xmlns:a16="http://schemas.microsoft.com/office/drawing/2014/main" id="{10FA44BF-3A37-44AE-9337-8A56F71B0B8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90982" y="3823451"/>
                <a:ext cx="1115745" cy="3539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e-DE" sz="1700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undulator </a:t>
                </a:r>
              </a:p>
            </p:txBody>
          </p:sp>
        </p:grpSp>
        <p:cxnSp>
          <p:nvCxnSpPr>
            <p:cNvPr id="69" name="Gerade Verbindung 15">
              <a:extLst>
                <a:ext uri="{FF2B5EF4-FFF2-40B4-BE49-F238E27FC236}">
                  <a16:creationId xmlns:a16="http://schemas.microsoft.com/office/drawing/2014/main" id="{1C80F9E4-D055-411E-99B3-C9C3C0C5ED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852286" y="2128861"/>
              <a:ext cx="711769" cy="568656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3" name="Abgerundetes Rechteck 19">
              <a:extLst>
                <a:ext uri="{FF2B5EF4-FFF2-40B4-BE49-F238E27FC236}">
                  <a16:creationId xmlns:a16="http://schemas.microsoft.com/office/drawing/2014/main" id="{092213CB-A72A-449A-952F-9750833C9E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7484325" y="2029911"/>
              <a:ext cx="368939" cy="179448"/>
            </a:xfrm>
            <a:prstGeom prst="roundRect">
              <a:avLst>
                <a:gd name="adj" fmla="val 16667"/>
              </a:avLst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74" name="Text Box 4">
              <a:extLst>
                <a:ext uri="{FF2B5EF4-FFF2-40B4-BE49-F238E27FC236}">
                  <a16:creationId xmlns:a16="http://schemas.microsoft.com/office/drawing/2014/main" id="{EF5BE103-D55B-4D7D-9B66-F68775F75F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00909" y="1800051"/>
              <a:ext cx="129621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beam dump</a:t>
              </a:r>
            </a:p>
          </p:txBody>
        </p:sp>
        <p:cxnSp>
          <p:nvCxnSpPr>
            <p:cNvPr id="75" name="Gerade Verbindung 15">
              <a:extLst>
                <a:ext uri="{FF2B5EF4-FFF2-40B4-BE49-F238E27FC236}">
                  <a16:creationId xmlns:a16="http://schemas.microsoft.com/office/drawing/2014/main" id="{3CAF6A89-015F-48FF-A820-46EC1A54BF8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349014" y="2728401"/>
              <a:ext cx="526746" cy="0"/>
            </a:xfrm>
            <a:prstGeom prst="line">
              <a:avLst/>
            </a:prstGeom>
            <a:noFill/>
            <a:ln w="50800" algn="ctr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7" name="Text Box 4">
              <a:extLst>
                <a:ext uri="{FF2B5EF4-FFF2-40B4-BE49-F238E27FC236}">
                  <a16:creationId xmlns:a16="http://schemas.microsoft.com/office/drawing/2014/main" id="{DD27150D-8D1D-4315-9D41-E6BF3573E3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75475" y="3276285"/>
              <a:ext cx="1461145" cy="5847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SASE: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dirty="0">
                  <a:solidFill>
                    <a:srgbClr val="008000"/>
                  </a:solidFill>
                  <a:latin typeface="Calibri" panose="020F0502020204030204" pitchFamily="34" charset="0"/>
                </a:rPr>
                <a:t>X-ray</a:t>
              </a:r>
              <a:r>
                <a:rPr lang="en-US" altLang="de-DE" sz="16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de-DE" sz="1600" b="1" i="1" dirty="0">
                  <a:solidFill>
                    <a:srgbClr val="0080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  </a:t>
              </a:r>
              <a:r>
                <a:rPr lang="en-US" altLang="de-DE" sz="1600" dirty="0">
                  <a:solidFill>
                    <a:srgbClr val="0080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=1 nm</a:t>
              </a:r>
              <a:endParaRPr lang="en-US" altLang="de-DE" sz="1600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8" name="Textfeld 35">
              <a:extLst>
                <a:ext uri="{FF2B5EF4-FFF2-40B4-BE49-F238E27FC236}">
                  <a16:creationId xmlns:a16="http://schemas.microsoft.com/office/drawing/2014/main" id="{84B2C00E-B16E-43EC-B5BA-C6D3E9FA7B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4536" y="3262557"/>
              <a:ext cx="1446319" cy="83099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600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sz="1600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kin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0.5 GeV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="1" i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trans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= 100 µm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="1" i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long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= 100 </a:t>
              </a:r>
              <a:r>
                <a:rPr lang="en-US" altLang="de-DE" sz="16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ps</a:t>
              </a:r>
              <a:endParaRPr lang="en-US" altLang="de-DE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Textfeld 35">
              <a:extLst>
                <a:ext uri="{FF2B5EF4-FFF2-40B4-BE49-F238E27FC236}">
                  <a16:creationId xmlns:a16="http://schemas.microsoft.com/office/drawing/2014/main" id="{F7E53DEA-BF2C-4874-B894-C1782E047F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2865" y="3256562"/>
              <a:ext cx="1446319" cy="5847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="1" i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trans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= 100 µm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="1" i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long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= 1 </a:t>
              </a:r>
              <a:r>
                <a:rPr lang="en-US" altLang="de-DE" sz="16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ps</a:t>
              </a:r>
              <a:endParaRPr lang="en-US" altLang="de-DE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Textfeld 35">
              <a:extLst>
                <a:ext uri="{FF2B5EF4-FFF2-40B4-BE49-F238E27FC236}">
                  <a16:creationId xmlns:a16="http://schemas.microsoft.com/office/drawing/2014/main" id="{B7968089-5137-476E-9EDF-8C5B1B5F4F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2519" y="3263911"/>
              <a:ext cx="1360746" cy="83099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600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altLang="de-DE" sz="1600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kin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5 GeV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="1" i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trans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= 10 µm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="1" i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long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= 10 </a:t>
              </a:r>
              <a:r>
                <a:rPr lang="en-US" altLang="de-DE" sz="16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ps</a:t>
              </a:r>
              <a:endParaRPr lang="en-US" altLang="de-DE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1" name="Textfeld 35">
              <a:extLst>
                <a:ext uri="{FF2B5EF4-FFF2-40B4-BE49-F238E27FC236}">
                  <a16:creationId xmlns:a16="http://schemas.microsoft.com/office/drawing/2014/main" id="{690E5458-66E3-4EB6-AAEF-61CF8DD014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35275" y="3276285"/>
              <a:ext cx="1360746" cy="5847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="1" i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trans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= 10 µm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de-DE" sz="1600" b="1" i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long</a:t>
              </a:r>
              <a:r>
                <a:rPr lang="en-US" altLang="de-DE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= 100 fs</a:t>
              </a:r>
              <a:endParaRPr lang="en-US" altLang="de-DE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1443AAEB-EDC0-4BCC-9246-6CE5020FAB5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75596" y="2811541"/>
              <a:ext cx="7163" cy="44502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 Verbindung mit Pfeil 93">
              <a:extLst>
                <a:ext uri="{FF2B5EF4-FFF2-40B4-BE49-F238E27FC236}">
                  <a16:creationId xmlns:a16="http://schemas.microsoft.com/office/drawing/2014/main" id="{77F93982-B6DF-413E-99D5-C565F35AE11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227421" y="2806195"/>
              <a:ext cx="7236" cy="45812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feld 2">
              <a:extLst>
                <a:ext uri="{FF2B5EF4-FFF2-40B4-BE49-F238E27FC236}">
                  <a16:creationId xmlns:a16="http://schemas.microsoft.com/office/drawing/2014/main" id="{BF263AD3-FA52-4742-872B-22E57F999F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76676" y="2408133"/>
              <a:ext cx="1153430" cy="615553"/>
            </a:xfrm>
            <a:prstGeom prst="rect">
              <a:avLst/>
            </a:prstGeom>
            <a:noFill/>
            <a:ln w="5397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US" altLang="de-DE" b="1" baseline="3000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nd</a:t>
              </a:r>
              <a:r>
                <a:rPr lang="en-US" altLang="de-DE" b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LINAC</a:t>
              </a:r>
              <a:endPara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spcBef>
                  <a:spcPts val="0"/>
                </a:spcBef>
              </a:pPr>
              <a:r>
                <a:rPr lang="en-US" altLang="de-DE" sz="1600" b="1" i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altLang="de-DE" sz="1600" b="1" i="1" baseline="-25000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acc</a:t>
              </a:r>
              <a:r>
                <a:rPr lang="en-US" altLang="de-DE" sz="16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3 GHz</a:t>
              </a:r>
              <a:endPara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06" name="Gerade Verbindung mit Pfeil 105">
              <a:extLst>
                <a:ext uri="{FF2B5EF4-FFF2-40B4-BE49-F238E27FC236}">
                  <a16:creationId xmlns:a16="http://schemas.microsoft.com/office/drawing/2014/main" id="{6914E526-3382-4E24-B257-CE6531EBAC7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99924" y="2787051"/>
              <a:ext cx="8196" cy="46951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feld 35">
              <a:extLst>
                <a:ext uri="{FF2B5EF4-FFF2-40B4-BE49-F238E27FC236}">
                  <a16:creationId xmlns:a16="http://schemas.microsoft.com/office/drawing/2014/main" id="{1FBD6124-7793-4A57-949B-33742C7391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0033" y="1196690"/>
              <a:ext cx="3349177" cy="83099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Mode 1: Singh-bunch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Mode 2: 100 bunches, 50 ns spacing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Charge per bunch: </a:t>
              </a:r>
              <a:r>
                <a:rPr lang="en-US" altLang="de-DE" sz="1600" b="1" i="1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</a:t>
              </a:r>
              <a:r>
                <a:rPr lang="en-US" altLang="de-DE" sz="1600" b="1" i="1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bunch</a:t>
              </a:r>
              <a:r>
                <a:rPr lang="en-US" altLang="de-DE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= 100 </a:t>
              </a:r>
              <a:r>
                <a:rPr lang="en-US" altLang="de-DE" sz="16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pC</a:t>
              </a:r>
              <a:endParaRPr lang="en-US" altLang="de-DE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09" name="Gerade Verbindung 15">
              <a:extLst>
                <a:ext uri="{FF2B5EF4-FFF2-40B4-BE49-F238E27FC236}">
                  <a16:creationId xmlns:a16="http://schemas.microsoft.com/office/drawing/2014/main" id="{76593AA2-0BF0-451A-AA5A-874CB8A59A52}"/>
                </a:ext>
              </a:extLst>
            </p:cNvPr>
            <p:cNvCxnSpPr>
              <a:cxnSpLocks noChangeShapeType="1"/>
              <a:endCxn id="112" idx="1"/>
            </p:cNvCxnSpPr>
            <p:nvPr/>
          </p:nvCxnSpPr>
          <p:spPr bwMode="auto">
            <a:xfrm flipV="1">
              <a:off x="531213" y="1988533"/>
              <a:ext cx="1040525" cy="708984"/>
            </a:xfrm>
            <a:prstGeom prst="line">
              <a:avLst/>
            </a:prstGeom>
            <a:noFill/>
            <a:ln w="31750" algn="ctr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" name="Text Box 4">
              <a:extLst>
                <a:ext uri="{FF2B5EF4-FFF2-40B4-BE49-F238E27FC236}">
                  <a16:creationId xmlns:a16="http://schemas.microsoft.com/office/drawing/2014/main" id="{82AE5D72-944F-44FC-B1EB-CE70C1B5AC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1738" y="1803867"/>
              <a:ext cx="699375" cy="369332"/>
            </a:xfrm>
            <a:prstGeom prst="rect">
              <a:avLst/>
            </a:prstGeom>
            <a:noFill/>
            <a:ln w="41275">
              <a:solidFill>
                <a:srgbClr val="00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de-DE" b="1" dirty="0">
                  <a:solidFill>
                    <a:srgbClr val="009900"/>
                  </a:solidFill>
                  <a:latin typeface="Calibri" panose="020F0502020204030204" pitchFamily="34" charset="0"/>
                </a:rPr>
                <a:t>laser</a:t>
              </a:r>
            </a:p>
          </p:txBody>
        </p:sp>
        <p:cxnSp>
          <p:nvCxnSpPr>
            <p:cNvPr id="126" name="Gerade Verbindung mit Pfeil 125">
              <a:extLst>
                <a:ext uri="{FF2B5EF4-FFF2-40B4-BE49-F238E27FC236}">
                  <a16:creationId xmlns:a16="http://schemas.microsoft.com/office/drawing/2014/main" id="{00007E9F-D143-4319-8837-9161ED32AE8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56425" y="2794140"/>
              <a:ext cx="7236" cy="45812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Gerade Verbindung mit Pfeil 126">
              <a:extLst>
                <a:ext uri="{FF2B5EF4-FFF2-40B4-BE49-F238E27FC236}">
                  <a16:creationId xmlns:a16="http://schemas.microsoft.com/office/drawing/2014/main" id="{DF0DEEA7-180B-4C87-B6F8-07186568AA4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66042" y="2767773"/>
              <a:ext cx="7236" cy="508512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Gerade Verbindung mit Pfeil 128">
              <a:extLst>
                <a:ext uri="{FF2B5EF4-FFF2-40B4-BE49-F238E27FC236}">
                  <a16:creationId xmlns:a16="http://schemas.microsoft.com/office/drawing/2014/main" id="{06BC9667-3C56-4575-9CE3-282A5313773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88192" y="2804433"/>
              <a:ext cx="7236" cy="45812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15">
              <a:extLst>
                <a:ext uri="{FF2B5EF4-FFF2-40B4-BE49-F238E27FC236}">
                  <a16:creationId xmlns:a16="http://schemas.microsoft.com/office/drawing/2014/main" id="{733F7423-8640-4AB2-AC1E-6D8B72DBBF41}"/>
                </a:ext>
              </a:extLst>
            </p:cNvPr>
            <p:cNvCxnSpPr>
              <a:cxnSpLocks noChangeShapeType="1"/>
              <a:endCxn id="50" idx="0"/>
            </p:cNvCxnSpPr>
            <p:nvPr/>
          </p:nvCxnSpPr>
          <p:spPr bwMode="auto">
            <a:xfrm flipV="1">
              <a:off x="8364847" y="2323074"/>
              <a:ext cx="370399" cy="395747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0" name="Abgerundetes Rechteck 19">
              <a:extLst>
                <a:ext uri="{FF2B5EF4-FFF2-40B4-BE49-F238E27FC236}">
                  <a16:creationId xmlns:a16="http://schemas.microsoft.com/office/drawing/2014/main" id="{C872408E-7EF1-474E-97E4-80C02E770A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640500" y="2233350"/>
              <a:ext cx="368939" cy="179448"/>
            </a:xfrm>
            <a:prstGeom prst="roundRect">
              <a:avLst>
                <a:gd name="adj" fmla="val 16667"/>
              </a:avLst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</p:grpSp>
    </p:spTree>
    <p:extLst>
      <p:ext uri="{BB962C8B-B14F-4D97-AF65-F5344CB8AC3E}">
        <p14:creationId xmlns:p14="http://schemas.microsoft.com/office/powerpoint/2010/main" val="24854615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2000" y="216000"/>
            <a:ext cx="83017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 #12: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Beam diagnostics design for a proton facility</a:t>
            </a:r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28022" y="764630"/>
            <a:ext cx="9051773" cy="3683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Now your task: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Step 1: </a:t>
            </a:r>
            <a:r>
              <a:rPr kumimoji="0" lang="en-US" altLang="de-DE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Please form 4 groups for protons and 5 groups including the LINAC FEL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group1: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group2: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de-DE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synchrotron</a:t>
            </a:r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group3: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HEBT line</a:t>
            </a:r>
            <a:r>
              <a:rPr lang="en-US" altLang="de-DE" sz="20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group4: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de-DE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synchrotron)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Step 2:</a:t>
            </a:r>
            <a:r>
              <a:rPr kumimoji="0" lang="en-US" altLang="de-DE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Review the beam properties and the requirements for the diagnostics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 3: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Chose appropriate beam instrumentation for beam measurements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             (You might form sub-groups to share the work) </a:t>
            </a:r>
          </a:p>
          <a:p>
            <a:pPr lvl="0" algn="l">
              <a:spcBef>
                <a:spcPts val="800"/>
              </a:spcBef>
            </a:pPr>
            <a:r>
              <a:rPr kumimoji="0" lang="en-US" alt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Step</a:t>
            </a:r>
            <a:r>
              <a:rPr kumimoji="0" lang="en-US" altLang="de-DE" sz="2000" b="1" i="0" u="none" strike="noStrike" kern="1200" cap="none" spc="0" normalizeH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4: </a:t>
            </a:r>
            <a:r>
              <a:rPr kumimoji="0" lang="en-US" altLang="de-DE" sz="20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Summarize your results </a:t>
            </a:r>
            <a:r>
              <a:rPr lang="en-US" altLang="de-DE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and p</a:t>
            </a:r>
            <a:r>
              <a:rPr lang="en-US" alt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repare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a presentation of your results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2000" b="1" baseline="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 5: </a:t>
            </a:r>
            <a:r>
              <a:rPr lang="en-US" altLang="de-DE" sz="2000" baseline="0" dirty="0">
                <a:latin typeface="Calibri" panose="020F0502020204030204" pitchFamily="34" charset="0"/>
                <a:cs typeface="Calibri" panose="020F0502020204030204" pitchFamily="34" charset="0"/>
              </a:rPr>
              <a:t>Present your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results in the lecture room (including possible open topics…),</a:t>
            </a:r>
          </a:p>
          <a:p>
            <a:pPr lvl="0" algn="l">
              <a:spcBef>
                <a:spcPts val="800"/>
              </a:spcBef>
            </a:pP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             duration about 3 min + 3 min questions &amp; answers</a:t>
            </a: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551642" y="4941210"/>
            <a:ext cx="7894149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If you have any question, remark, comment, doubt, disagreements ….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Please ask me at any time (moreover, I will pass the rooms regularly)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Or ask the other groups on the requirements for their facility part</a:t>
            </a:r>
            <a:endParaRPr lang="en-US" altLang="de-DE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539440" y="4509150"/>
            <a:ext cx="432227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Meeting for presentation: about 11:15 </a:t>
            </a:r>
          </a:p>
        </p:txBody>
      </p:sp>
    </p:spTree>
    <p:extLst>
      <p:ext uri="{BB962C8B-B14F-4D97-AF65-F5344CB8AC3E}">
        <p14:creationId xmlns:p14="http://schemas.microsoft.com/office/powerpoint/2010/main" val="10649264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1043510" y="1268700"/>
            <a:ext cx="7080785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The following slides discusses exercises inactively.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These exercises discussed here are also given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    in the written exercises document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Some slides from the lecture are included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     as relevant for the exercise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Some more information are complied in addition   </a:t>
            </a:r>
          </a:p>
        </p:txBody>
      </p:sp>
    </p:spTree>
    <p:extLst>
      <p:ext uri="{BB962C8B-B14F-4D97-AF65-F5344CB8AC3E}">
        <p14:creationId xmlns:p14="http://schemas.microsoft.com/office/powerpoint/2010/main" val="414549368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Fast, Flying Wire Scanner</a:t>
            </a: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125413" y="1005568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0" i="0" u="none" strike="noStrike" kern="1200" cap="none" spc="0" normalizeH="0" baseline="0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0" i="0" u="none" strike="noStrike" kern="1200" cap="none" spc="0" normalizeH="0" baseline="0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0" i="0" u="none" strike="noStrike" kern="1200" cap="none" spc="0" normalizeH="0" baseline="0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0" i="0" u="none" strike="noStrike" kern="1200" cap="none" spc="0" normalizeH="0" baseline="0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600" b="0" i="0" u="none" strike="noStrike" kern="1200" cap="none" spc="0" normalizeH="0" baseline="0" noProof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351889" y="672193"/>
            <a:ext cx="838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 a synchrotron  </a:t>
            </a:r>
            <a:r>
              <a:rPr kumimoji="0" lang="en-US" altLang="de-DE" sz="20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one</a:t>
            </a:r>
            <a:r>
              <a:rPr kumimoji="0" lang="en-US" alt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wire is scanned though the beam as fast as possible.</a:t>
            </a:r>
          </a:p>
        </p:txBody>
      </p:sp>
      <p:pic>
        <p:nvPicPr>
          <p:cNvPr id="1946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025" y="1535074"/>
            <a:ext cx="3931114" cy="282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300038" y="1069068"/>
            <a:ext cx="73261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Fast pendulum scanner for synchrotrons; sometimes it is called </a:t>
            </a:r>
            <a:r>
              <a:rPr kumimoji="0" lang="en-US" altLang="de-DE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’flying wire</a:t>
            </a:r>
            <a:r>
              <a:rPr kumimoji="0" lang="en-US" alt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’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</p:txBody>
      </p:sp>
      <p:pic>
        <p:nvPicPr>
          <p:cNvPr id="90114" name="Picture 2" descr="https://twiki.cern.ch/twiki/pub/BWSUpgrade/Project/Open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2424"/>
            <a:ext cx="4910483" cy="297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/>
        </p:nvSpPr>
        <p:spPr>
          <a:xfrm>
            <a:off x="5919928" y="5541200"/>
            <a:ext cx="2813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From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5"/>
              </a:rPr>
              <a:t>https://twiki.cern.ch/twiki/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bin/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viewauth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BWSUpgrade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01" t="25465" r="1337" b="14740"/>
          <a:stretch/>
        </p:blipFill>
        <p:spPr bwMode="auto">
          <a:xfrm>
            <a:off x="3248777" y="4168500"/>
            <a:ext cx="2671151" cy="220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uppieren 2"/>
          <p:cNvGrpSpPr/>
          <p:nvPr/>
        </p:nvGrpSpPr>
        <p:grpSpPr>
          <a:xfrm>
            <a:off x="351889" y="4174575"/>
            <a:ext cx="2640720" cy="1932345"/>
            <a:chOff x="346639" y="4253607"/>
            <a:chExt cx="3007628" cy="2200829"/>
          </a:xfrm>
        </p:grpSpPr>
        <p:cxnSp>
          <p:nvCxnSpPr>
            <p:cNvPr id="13" name="Gerade Verbindung 12"/>
            <p:cNvCxnSpPr/>
            <p:nvPr/>
          </p:nvCxnSpPr>
          <p:spPr bwMode="auto">
            <a:xfrm flipH="1">
              <a:off x="389671" y="5268718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Gerade Verbindung 13"/>
            <p:cNvCxnSpPr/>
            <p:nvPr/>
          </p:nvCxnSpPr>
          <p:spPr bwMode="auto">
            <a:xfrm>
              <a:off x="2123280" y="5268718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Gerade Verbindung mit Pfeil 14"/>
            <p:cNvCxnSpPr/>
            <p:nvPr/>
          </p:nvCxnSpPr>
          <p:spPr bwMode="auto">
            <a:xfrm flipV="1">
              <a:off x="389671" y="5793129"/>
              <a:ext cx="104653" cy="52441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Textfeld 15"/>
            <p:cNvSpPr txBox="1"/>
            <p:nvPr/>
          </p:nvSpPr>
          <p:spPr>
            <a:xfrm>
              <a:off x="346639" y="6131271"/>
              <a:ext cx="1058950" cy="32316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injection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2240609" y="5854196"/>
              <a:ext cx="1113658" cy="32316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extraction</a:t>
              </a:r>
            </a:p>
          </p:txBody>
        </p:sp>
        <p:sp>
          <p:nvSpPr>
            <p:cNvPr id="18" name="Abgerundetes Rechteck 17"/>
            <p:cNvSpPr/>
            <p:nvPr/>
          </p:nvSpPr>
          <p:spPr bwMode="auto">
            <a:xfrm>
              <a:off x="598978" y="4545719"/>
              <a:ext cx="1524301" cy="1482395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9" name="Rechteck 18"/>
            <p:cNvSpPr/>
            <p:nvPr/>
          </p:nvSpPr>
          <p:spPr bwMode="auto">
            <a:xfrm rot="5400000">
              <a:off x="1303715" y="4471842"/>
              <a:ext cx="193534" cy="124074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2004393" y="4253607"/>
              <a:ext cx="1285064" cy="615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700" b="1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particle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700" b="1" i="0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detector</a:t>
              </a: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647086" y="5164997"/>
              <a:ext cx="151126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synchrotron</a:t>
              </a:r>
            </a:p>
          </p:txBody>
        </p:sp>
        <p:sp>
          <p:nvSpPr>
            <p:cNvPr id="22" name="Rechteck 21"/>
            <p:cNvSpPr/>
            <p:nvPr/>
          </p:nvSpPr>
          <p:spPr bwMode="auto">
            <a:xfrm rot="5400000">
              <a:off x="1861827" y="4430708"/>
              <a:ext cx="193534" cy="124074"/>
            </a:xfrm>
            <a:prstGeom prst="rect">
              <a:avLst/>
            </a:prstGeom>
            <a:noFill/>
            <a:ln w="444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5919928" y="4903369"/>
            <a:ext cx="236986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Scanners used as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 method!</a:t>
            </a:r>
            <a:endParaRPr kumimoji="0" lang="en-US" altLang="de-DE" sz="18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415890" y="4089670"/>
            <a:ext cx="1128296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7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scanner</a:t>
            </a:r>
          </a:p>
        </p:txBody>
      </p:sp>
    </p:spTree>
    <p:extLst>
      <p:ext uri="{BB962C8B-B14F-4D97-AF65-F5344CB8AC3E}">
        <p14:creationId xmlns:p14="http://schemas.microsoft.com/office/powerpoint/2010/main" val="31075232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2_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3_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7742</Words>
  <Application>Microsoft Office PowerPoint</Application>
  <PresentationFormat>Bildschirmpräsentation (4:3)</PresentationFormat>
  <Paragraphs>1136</Paragraphs>
  <Slides>53</Slides>
  <Notes>50</Notes>
  <HiddenSlides>3</HiddenSlides>
  <MMClips>0</MMClips>
  <ScaleCrop>false</ScaleCrop>
  <HeadingPairs>
    <vt:vector size="8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4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53</vt:i4>
      </vt:variant>
    </vt:vector>
  </HeadingPairs>
  <TitlesOfParts>
    <vt:vector size="66" baseType="lpstr">
      <vt:lpstr>Arial</vt:lpstr>
      <vt:lpstr>Calibri</vt:lpstr>
      <vt:lpstr>Cambria Math</vt:lpstr>
      <vt:lpstr>Comic Sans MS</vt:lpstr>
      <vt:lpstr>Symbol</vt:lpstr>
      <vt:lpstr>Times</vt:lpstr>
      <vt:lpstr>Times New Roman</vt:lpstr>
      <vt:lpstr>Wingdings</vt:lpstr>
      <vt:lpstr>gsi-folienmaster-2014-II</vt:lpstr>
      <vt:lpstr>1_gsi-folienmaster-2014-II</vt:lpstr>
      <vt:lpstr>2_gsi-folienmaster-2014-II</vt:lpstr>
      <vt:lpstr>3_gsi-folienmaster-2014-II</vt:lpstr>
      <vt:lpstr>Equation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Demo</dc:creator>
  <cp:lastModifiedBy>Forck, Peter Dr.</cp:lastModifiedBy>
  <cp:revision>786</cp:revision>
  <cp:lastPrinted>2013-02-22T15:15:06Z</cp:lastPrinted>
  <dcterms:created xsi:type="dcterms:W3CDTF">2001-11-19T11:22:51Z</dcterms:created>
  <dcterms:modified xsi:type="dcterms:W3CDTF">2025-02-28T13:01:26Z</dcterms:modified>
</cp:coreProperties>
</file>