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8"/>
  </p:notesMasterIdLst>
  <p:handoutMasterIdLst>
    <p:handoutMasterId r:id="rId29"/>
  </p:handoutMasterIdLst>
  <p:sldIdLst>
    <p:sldId id="473" r:id="rId2"/>
    <p:sldId id="496" r:id="rId3"/>
    <p:sldId id="497" r:id="rId4"/>
    <p:sldId id="498" r:id="rId5"/>
    <p:sldId id="470" r:id="rId6"/>
    <p:sldId id="499" r:id="rId7"/>
    <p:sldId id="501" r:id="rId8"/>
    <p:sldId id="502" r:id="rId9"/>
    <p:sldId id="503" r:id="rId10"/>
    <p:sldId id="504" r:id="rId11"/>
    <p:sldId id="505" r:id="rId12"/>
    <p:sldId id="506" r:id="rId13"/>
    <p:sldId id="507" r:id="rId14"/>
    <p:sldId id="508" r:id="rId15"/>
    <p:sldId id="509" r:id="rId16"/>
    <p:sldId id="510" r:id="rId17"/>
    <p:sldId id="511" r:id="rId18"/>
    <p:sldId id="512" r:id="rId19"/>
    <p:sldId id="513" r:id="rId20"/>
    <p:sldId id="514" r:id="rId21"/>
    <p:sldId id="515" r:id="rId22"/>
    <p:sldId id="516" r:id="rId23"/>
    <p:sldId id="517" r:id="rId24"/>
    <p:sldId id="518" r:id="rId25"/>
    <p:sldId id="519" r:id="rId26"/>
    <p:sldId id="520" r:id="rId27"/>
  </p:sldIdLst>
  <p:sldSz cx="9144000" cy="6858000" type="screen4x3"/>
  <p:notesSz cx="9928225" cy="679767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  <a:srgbClr val="008000"/>
    <a:srgbClr val="0000FF"/>
    <a:srgbClr val="CC0099"/>
    <a:srgbClr val="00FF00"/>
    <a:srgbClr val="0066CC"/>
    <a:srgbClr val="D60093"/>
    <a:srgbClr val="FF3399"/>
    <a:srgbClr val="FFC080"/>
    <a:srgbClr val="FFCB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47" autoAdjust="0"/>
    <p:restoredTop sz="92407" autoAdjust="0"/>
  </p:normalViewPr>
  <p:slideViewPr>
    <p:cSldViewPr snapToGrid="0" showGuides="1">
      <p:cViewPr varScale="1">
        <p:scale>
          <a:sx n="48" d="100"/>
          <a:sy n="48" d="100"/>
        </p:scale>
        <p:origin x="176" y="24"/>
      </p:cViewPr>
      <p:guideLst>
        <p:guide orient="horz" pos="216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410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410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DDC3B935-6345-44A9-963B-C3D5D58B92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410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11175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903" y="3229121"/>
            <a:ext cx="7282422" cy="305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410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1C7D331E-7E71-4CFA-9915-11718F6683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6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869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77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9333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426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1267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69670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8596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17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09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18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892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19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632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20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01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3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275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21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2597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5091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8666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3007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25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3896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26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458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4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007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5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648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6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190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261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061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564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C16C07-8465-4C80-AC5E-5AB42679FDF6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5488" y="511175"/>
            <a:ext cx="3397250" cy="2547938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993255" y="3229121"/>
            <a:ext cx="7941719" cy="3058279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5623410" y="6457118"/>
            <a:ext cx="4302662" cy="33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BE4BA-3F34-45BE-AAE0-99333E53E548}" type="slidenum">
              <a:rPr kumimoji="0" lang="en-US" altLang="de-DE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29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44800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Solutions for Poll on Beam Diagnostics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705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i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7484" y="1236970"/>
            <a:ext cx="8859796" cy="122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Solutions for Polls for Beam Diagnostics</a:t>
            </a:r>
          </a:p>
          <a:p>
            <a:pPr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>
                <a:solidFill>
                  <a:srgbClr val="FF0000"/>
                </a:solidFill>
              </a:rPr>
              <a:t> at CERN</a:t>
            </a:r>
            <a:endParaRPr lang="en-US" altLang="de-DE" sz="2400" b="1" i="1" dirty="0">
              <a:solidFill>
                <a:srgbClr val="FF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altLang="de-DE" sz="2200" b="1" dirty="0">
                <a:solidFill>
                  <a:srgbClr val="008000"/>
                </a:solidFill>
              </a:rPr>
              <a:t>Peter Forck (GSI and University Frankfurt)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0957" y="4982462"/>
            <a:ext cx="1835461" cy="1280114"/>
            <a:chOff x="41469" y="4695383"/>
            <a:chExt cx="1835461" cy="128011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61F447DD-7AC9-4844-8942-FB25543A2D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927"/>
          <a:stretch/>
        </p:blipFill>
        <p:spPr>
          <a:xfrm>
            <a:off x="3244926" y="2358740"/>
            <a:ext cx="2946553" cy="361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1209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non-invasive Profile Measurement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644008" y="692696"/>
            <a:ext cx="4501008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3.13: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statement is correct for IPM and BIF?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Both types have the same signal strength.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They require necessarily a vacuum pressure much higher than within a typical accelerator vacuum tube.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signal strength scales approximately with the energy loss of the beam particles in gases.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 ionization of a residual gas atom or molecule leads to the emission of an optical photon.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51520" y="764704"/>
            <a:ext cx="4248472" cy="318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3.12: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statement is correct for BIF monitors?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BIF monitors are only suited for proton and ion beams.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 collision between beam ions and the residual gas molecule leads to an fluorescence level and a detectable photon.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BIF monitors needs always a single photon detection via an image intensifier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Different species of residual gas molecules leads to different transition wavelength. </a:t>
            </a:r>
          </a:p>
        </p:txBody>
      </p:sp>
      <p:sp>
        <p:nvSpPr>
          <p:cNvPr id="5" name="Right Arrow 4"/>
          <p:cNvSpPr/>
          <p:nvPr/>
        </p:nvSpPr>
        <p:spPr>
          <a:xfrm rot="10800000">
            <a:off x="3996894" y="351226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 rot="10800000">
            <a:off x="8246306" y="2804692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026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Synchrotron Light Monitors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3528" y="995140"/>
            <a:ext cx="453650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3.14: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Why are synchrotron light monitors are often used in the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optical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wavelength range?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Synchrotron light has its maximal emission in the optical wavelength range.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 quality optics is available with reasonable financial costs.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highest resolution is achieved in the optical wavelength range.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safety reasons only optical light is allowed in a typical hutch at light sources.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860032" y="992060"/>
            <a:ext cx="439248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3.15: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method using synchrotron light gives the highest resolution?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Imaging method in the optical range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Imaging methods in the X-ray range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Interference methods in the optical range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96136" y="6550223"/>
            <a:ext cx="1281659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  <a:hlinkClick r:id="" action="ppaction://noaction"/>
              </a:rPr>
              <a:t>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" action="ppaction://noaction"/>
              </a:rPr>
              <a:t>conclusion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860032" y="6550223"/>
            <a:ext cx="1050479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  <a:hlinkClick r:id="" action="ppaction://noaction"/>
              </a:rPr>
              <a:t> f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" action="ppaction://noaction"/>
              </a:rPr>
              <a:t>acility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Right Arrow 8"/>
          <p:cNvSpPr/>
          <p:nvPr/>
        </p:nvSpPr>
        <p:spPr>
          <a:xfrm rot="10800000">
            <a:off x="2268223" y="2804693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8285866" y="2555521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09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linear Transformations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7"/>
              <p:cNvSpPr txBox="1">
                <a:spLocks noChangeArrowheads="1"/>
              </p:cNvSpPr>
              <p:nvPr/>
            </p:nvSpPr>
            <p:spPr bwMode="auto">
              <a:xfrm>
                <a:off x="4488141" y="995140"/>
                <a:ext cx="4404339" cy="24314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Poll 4.2: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What is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wrong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concerning linear transformations?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trajectories can be calculated by a matrix.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coordinate vector 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de-DE" altLang="de-DE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0" lang="de-DE" altLang="de-DE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  <m:t>𝑥</m:t>
                        </m:r>
                      </m:e>
                    </m:acc>
                    <m:r>
                      <a:rPr kumimoji="0" lang="de-DE" altLang="de-DE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 panose="020F0502020204030204" pitchFamily="34" charset="0"/>
                      </a:rPr>
                      <m:t>= </m:t>
                    </m:r>
                    <m:sSup>
                      <m:sSupPr>
                        <m:ctrlPr>
                          <a:rPr kumimoji="0" lang="de-DE" altLang="de-DE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𝑥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0" lang="de-DE" altLang="de-DE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kumimoji="0" lang="de-DE" altLang="de-DE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kumimoji="0" lang="de-DE" altLang="de-DE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Calibri" panose="020F0502020204030204" pitchFamily="34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𝑦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𝑦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′,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𝑙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</a:rPr>
                              <m:t>,</m:t>
                            </m:r>
                            <m:r>
                              <a:rPr kumimoji="0" lang="de-DE" altLang="de-DE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𝛿</m:t>
                            </m:r>
                          </m:e>
                        </m:d>
                      </m:e>
                      <m:sup>
                        <m:r>
                          <a:rPr kumimoji="0" lang="de-DE" altLang="de-DE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  <m:t>𝑇</m:t>
                        </m:r>
                      </m:sup>
                    </m:sSup>
                  </m:oMath>
                </a14:m>
                <a:endParaRPr kumimoji="0" lang="en-GB" alt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All elements within a typical accelerator can be described by linear transformations.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emittance is preserved.</a:t>
                </a:r>
              </a:p>
            </p:txBody>
          </p:sp>
        </mc:Choice>
        <mc:Fallback xmlns="">
          <p:sp>
            <p:nvSpPr>
              <p:cNvPr id="5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88141" y="995140"/>
                <a:ext cx="4404339" cy="2431435"/>
              </a:xfrm>
              <a:prstGeom prst="rect">
                <a:avLst/>
              </a:prstGeom>
              <a:blipFill>
                <a:blip r:embed="rId4"/>
                <a:stretch>
                  <a:fillRect l="-692" t="-752" r="-1660" b="-22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2000" y="999780"/>
            <a:ext cx="440433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4.1: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Which optical elements are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non-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linear?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Dipole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Quadrupole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Sextupole</a:t>
            </a:r>
            <a:endParaRPr kumimoji="0" lang="en-GB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 rot="10800000">
            <a:off x="1807055" y="2476561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8092687" y="2685917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6743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864048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Emittance Measurement by linear Transformations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2000" y="999780"/>
            <a:ext cx="804023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4.3: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What is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correct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concerning the emittance measurement by linear transformations?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Only the 2</a:t>
            </a:r>
            <a:r>
              <a:rPr kumimoji="0" lang="en-GB" altLang="de-DE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nd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statistical moments are determined to characterize the beam distribution.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 beam distribution can be reliably determined by this methods.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transfer line can contain any optical element.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all cases, three measurements are sufficient for an emittance determination.</a:t>
            </a:r>
          </a:p>
        </p:txBody>
      </p:sp>
      <p:sp>
        <p:nvSpPr>
          <p:cNvPr id="4" name="Right Arrow 3"/>
          <p:cNvSpPr/>
          <p:nvPr/>
        </p:nvSpPr>
        <p:spPr>
          <a:xfrm rot="10800000">
            <a:off x="8136231" y="175328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8911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normalized Emittance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658118" y="778095"/>
            <a:ext cx="4404339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4.5: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Assuming an electron and proton beam of 10 MeV (starting from the same source). What do expect concerning the emittance of both beams?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electron beam has a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smaller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emittance than the proton beam.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electron beam has a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larger 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emittance than the proton beam.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Both beams have the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same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emittance as it relates to the beam energy.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79512" y="789970"/>
            <a:ext cx="4393541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4.4: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typical slit-grid emittance installation can be applied for …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all beams 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and all energies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electron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beams for all energies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proton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beam energies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below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100 MeV only </a:t>
            </a: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proton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beam energies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above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100 MeV only</a:t>
            </a:r>
          </a:p>
        </p:txBody>
      </p:sp>
      <p:sp>
        <p:nvSpPr>
          <p:cNvPr id="6" name="Right Arrow 5"/>
          <p:cNvSpPr/>
          <p:nvPr/>
        </p:nvSpPr>
        <p:spPr>
          <a:xfrm rot="10800000">
            <a:off x="4011004" y="2509218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7064855" y="221916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743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normalized Emittance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7"/>
              <p:cNvSpPr txBox="1">
                <a:spLocks noChangeArrowheads="1"/>
              </p:cNvSpPr>
              <p:nvPr/>
            </p:nvSpPr>
            <p:spPr bwMode="auto">
              <a:xfrm>
                <a:off x="252000" y="958505"/>
                <a:ext cx="8771363" cy="2565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Poll 4.6: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In a synchrotron no special emittance measurement for a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stable circulating 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beam is discussed.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What is the reason?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emittance has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no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practical meaning.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emittance of a circulating beam is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always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constant.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For emittance measurement, the beam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must be 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extracted from the synchrotron and methods in transfer lines must be applied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arenR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For a stable circulating beam, the emittance is directly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linked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to the transverse profile </a:t>
                </a:r>
                <a14:m>
                  <m:oMath xmlns:m="http://schemas.openxmlformats.org/officeDocument/2006/math">
                    <m:r>
                      <a:rPr kumimoji="0" lang="de-DE" altLang="de-DE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 panose="020F0502020204030204" pitchFamily="34" charset="0"/>
                      </a:rPr>
                      <m:t>𝑥</m:t>
                    </m:r>
                    <m:r>
                      <a:rPr kumimoji="0" lang="de-DE" altLang="de-DE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 panose="020F0502020204030204" pitchFamily="34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kumimoji="0" lang="de-DE" altLang="de-DE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kumimoji="0" lang="de-DE" altLang="de-DE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𝜀𝛽</m:t>
                        </m:r>
                      </m:e>
                    </m:rad>
                  </m:oMath>
                </a14:m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as related to a relation between Twiss parameter </a:t>
                </a:r>
                <a:r>
                  <a:rPr kumimoji="0" lang="en-GB" altLang="de-DE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  <a:sym typeface="Symbol" panose="05050102010706020507" pitchFamily="18" charset="2"/>
                  </a:rPr>
                  <a:t>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  <a:sym typeface="Symbol" panose="05050102010706020507" pitchFamily="18" charset="2"/>
                  </a:rPr>
                  <a:t>, </a:t>
                </a:r>
                <a:r>
                  <a:rPr kumimoji="0" lang="en-GB" altLang="de-DE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  <a:sym typeface="Symbol" panose="05050102010706020507" pitchFamily="18" charset="2"/>
                  </a:rPr>
                  <a:t>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  <a:sym typeface="Symbol" panose="05050102010706020507" pitchFamily="18" charset="2"/>
                  </a:rPr>
                  <a:t> and</a:t>
                </a:r>
                <a:r>
                  <a:rPr kumimoji="0" lang="en-GB" altLang="de-DE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  <a:sym typeface="Symbol" panose="05050102010706020507" pitchFamily="18" charset="2"/>
                  </a:rPr>
                  <a:t>  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at one location.</a:t>
                </a:r>
              </a:p>
            </p:txBody>
          </p:sp>
        </mc:Choice>
        <mc:Fallback xmlns="">
          <p:sp>
            <p:nvSpPr>
              <p:cNvPr id="6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000" y="958505"/>
                <a:ext cx="8771363" cy="2565446"/>
              </a:xfrm>
              <a:prstGeom prst="rect">
                <a:avLst/>
              </a:prstGeom>
              <a:blipFill>
                <a:blip r:embed="rId3"/>
                <a:stretch>
                  <a:fillRect l="-347" t="-713" b="-2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Arrow 3"/>
          <p:cNvSpPr/>
          <p:nvPr/>
        </p:nvSpPr>
        <p:spPr>
          <a:xfrm rot="10800000">
            <a:off x="6884374" y="3089899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7412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Fourier Transformation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864" y="854881"/>
            <a:ext cx="8607009" cy="15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5.1: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statement is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wrong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Fourier Transformation is a integral transformation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 continuous function can be Fourier transformed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Experimentally, the Fourier Transformation amplitude is observed by a spectrum analyser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7"/>
              <p:cNvSpPr txBox="1">
                <a:spLocks noChangeArrowheads="1"/>
              </p:cNvSpPr>
              <p:nvPr/>
            </p:nvSpPr>
            <p:spPr bwMode="auto">
              <a:xfrm>
                <a:off x="131745" y="2397624"/>
                <a:ext cx="8607009" cy="1826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Poll 5.2: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What is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correct 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concerning the Fourier Transformation (FT) in general?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Convolution in time domain can be calculated as a multiplication of the individual FTs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Convolution in time domain can be calculated by multiplication with the factor </a:t>
                </a:r>
                <a14:m>
                  <m:oMath xmlns:m="http://schemas.openxmlformats.org/officeDocument/2006/math">
                    <m:r>
                      <a:rPr kumimoji="0" lang="de-DE" altLang="de-DE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 panose="020F0502020204030204" pitchFamily="34" charset="0"/>
                      </a:rPr>
                      <m:t>𝑖</m:t>
                    </m:r>
                    <m:r>
                      <a:rPr kumimoji="0" lang="de-DE" altLang="de-DE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𝜔</m:t>
                    </m:r>
                  </m:oMath>
                </a14:m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of the FT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amplitude of the FT contains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all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required information  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 mathematically calculated FT can </a:t>
                </a:r>
                <a:r>
                  <a:rPr kumimoji="0" lang="en-GB" altLang="de-DE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not </a:t>
                </a:r>
                <a:r>
                  <a:rPr kumimoji="0" lang="en-GB" alt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be displayed in an appropriate manner experientially</a:t>
                </a:r>
              </a:p>
            </p:txBody>
          </p:sp>
        </mc:Choice>
        <mc:Fallback xmlns="">
          <p:sp>
            <p:nvSpPr>
              <p:cNvPr id="7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745" y="2397624"/>
                <a:ext cx="8607009" cy="1826141"/>
              </a:xfrm>
              <a:prstGeom prst="rect">
                <a:avLst/>
              </a:prstGeom>
              <a:blipFill>
                <a:blip r:embed="rId3"/>
                <a:stretch>
                  <a:fillRect l="-425" t="-1000" b="-3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 rot="10800000">
            <a:off x="5077345" y="1740071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7812674" y="2971593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10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Transfer Impedance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07503" y="745762"/>
            <a:ext cx="7508486" cy="150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5.3: </a:t>
            </a:r>
          </a:p>
          <a:p>
            <a:pPr algn="l">
              <a:spcBef>
                <a:spcPts val="200"/>
              </a:spcBef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correct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concerning the transfer impedance?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can only be applied in frequency domain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is the ratio between the measurable voltage and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GB" alt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is the ratio between the measurable voltage and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wall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7503" y="2179949"/>
            <a:ext cx="6305172" cy="15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5.4: </a:t>
            </a:r>
          </a:p>
          <a:p>
            <a:pPr algn="l">
              <a:spcBef>
                <a:spcPts val="400"/>
              </a:spcBef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correct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concerning BPM measurements in general?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Beams of all types of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time structure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can be monitored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Only positive beam particles (i.e. protons &amp; ions) can be measured 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BPM circuit acts as a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pass filter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7"/>
              <p:cNvSpPr txBox="1">
                <a:spLocks noChangeArrowheads="1"/>
              </p:cNvSpPr>
              <p:nvPr/>
            </p:nvSpPr>
            <p:spPr bwMode="auto">
              <a:xfrm>
                <a:off x="107503" y="3701291"/>
                <a:ext cx="6305172" cy="14319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ts val="400"/>
                  </a:spcBef>
                </a:pPr>
                <a:r>
                  <a: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Poll 5.5: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Using a BPM, the position </a:t>
                </a:r>
                <a14:m>
                  <m:oMath xmlns:m="http://schemas.openxmlformats.org/officeDocument/2006/math"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</m:oMath>
                </a14:m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determined by opposite plates via…</a:t>
                </a:r>
              </a:p>
              <a:p>
                <a:pPr marL="342900" indent="-342900" algn="l">
                  <a:spcBef>
                    <a:spcPts val="4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Difference divided by sum </a:t>
                </a:r>
                <a14:m>
                  <m:oMath xmlns:m="http://schemas.openxmlformats.org/officeDocument/2006/math">
                    <m:r>
                      <a:rPr lang="de-DE" altLang="de-DE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  <m:r>
                      <a:rPr lang="de-DE" altLang="de-DE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den>
                        </m:f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box>
                          <m:boxPr>
                            <m:ctrlPr>
                              <a:rPr lang="de-DE" altLang="de-DE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de-DE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∆</m:t>
                                </m:r>
                                <m:r>
                                  <a:rPr lang="de-DE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𝑈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  <m:r>
                                  <a:rPr lang="de-DE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𝑈</m:t>
                                </m:r>
                              </m:den>
                            </m:f>
                          </m:e>
                        </m:box>
                      </m:e>
                    </m:box>
                  </m:oMath>
                </a14:m>
                <a:endParaRPr lang="en-GB" altLang="de-DE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Bef>
                    <a:spcPts val="4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Sum divided by difference </a:t>
                </a:r>
                <a14:m>
                  <m:oMath xmlns:m="http://schemas.openxmlformats.org/officeDocument/2006/math">
                    <m:r>
                      <a:rPr lang="de-DE" altLang="de-DE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  <m:r>
                      <a:rPr lang="de-DE" altLang="de-DE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den>
                        </m:f>
                        <m:r>
                          <a:rPr lang="de-DE" altLang="de-DE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box>
                          <m:boxPr>
                            <m:ctrlP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altLang="de-DE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de-DE" altLang="de-DE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Σ</m:t>
                                </m:r>
                                <m:r>
                                  <a:rPr lang="de-DE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𝑈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altLang="de-DE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r>
                                  <a:rPr lang="de-DE" alt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𝑈</m:t>
                                </m:r>
                              </m:den>
                            </m:f>
                          </m:e>
                        </m:box>
                      </m:e>
                    </m:box>
                  </m:oMath>
                </a14:m>
                <a:endParaRPr lang="en-GB" altLang="de-DE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3" y="3701291"/>
                <a:ext cx="6305172" cy="1431930"/>
              </a:xfrm>
              <a:prstGeom prst="rect">
                <a:avLst/>
              </a:prstGeom>
              <a:blipFill>
                <a:blip r:embed="rId3"/>
                <a:stretch>
                  <a:fillRect l="-580" t="-1277" b="-170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7"/>
              <p:cNvSpPr txBox="1">
                <a:spLocks noChangeArrowheads="1"/>
              </p:cNvSpPr>
              <p:nvPr/>
            </p:nvSpPr>
            <p:spPr bwMode="auto">
              <a:xfrm>
                <a:off x="107503" y="5030000"/>
                <a:ext cx="9082370" cy="15286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ts val="400"/>
                  </a:spcBef>
                </a:pPr>
                <a:r>
                  <a:rPr lang="en-US" altLang="de-DE" sz="16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Poll 5.6: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GB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Using a BPM: What is true concerning the absolute value of the sum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de-DE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de-DE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&amp; difference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de-D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Δ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marL="342900" indent="-342900" algn="l">
                  <a:spcBef>
                    <a:spcPts val="400"/>
                  </a:spcBef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de-D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sub>
                        </m:sSub>
                      </m:e>
                    </m:d>
                    <m:r>
                      <a:rPr lang="de-DE" altLang="de-DE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en-GB" altLang="de-D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Δ</m:t>
                            </m:r>
                          </m:sub>
                        </m:sSub>
                      </m:e>
                    </m:d>
                  </m:oMath>
                </a14:m>
                <a:endParaRPr lang="de-DE" altLang="de-DE" sz="16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Bef>
                    <a:spcPts val="400"/>
                  </a:spcBef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de-D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Σ</m:t>
                            </m:r>
                          </m:sub>
                        </m:sSub>
                      </m:e>
                    </m:d>
                    <m:r>
                      <a:rPr lang="de-DE" altLang="de-DE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GB" altLang="de-D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Δ</m:t>
                            </m:r>
                          </m:sub>
                        </m:sSub>
                      </m:e>
                    </m:d>
                  </m:oMath>
                </a14:m>
                <a:endParaRPr lang="de-DE" altLang="de-DE" sz="1600" dirty="0">
                  <a:solidFill>
                    <a:schemeClr val="tx1"/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342900" indent="-342900" algn="l">
                  <a:spcBef>
                    <a:spcPts val="400"/>
                  </a:spcBef>
                  <a:buFont typeface="+mj-lt"/>
                  <a:buAutoNum type="arabicParenR"/>
                </a:pPr>
                <a:r>
                  <a:rPr lang="en-GB" altLang="de-DE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Both cases can appear </a:t>
                </a:r>
              </a:p>
            </p:txBody>
          </p:sp>
        </mc:Choice>
        <mc:Fallback xmlns="">
          <p:sp>
            <p:nvSpPr>
              <p:cNvPr id="6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3" y="5030000"/>
                <a:ext cx="9082370" cy="1528624"/>
              </a:xfrm>
              <a:prstGeom prst="rect">
                <a:avLst/>
              </a:prstGeom>
              <a:blipFill>
                <a:blip r:embed="rId4"/>
                <a:stretch>
                  <a:fillRect l="-403" t="-1195" b="-43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/>
          <p:cNvSpPr/>
          <p:nvPr/>
        </p:nvSpPr>
        <p:spPr>
          <a:xfrm rot="10800000">
            <a:off x="6089118" y="158586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4001574" y="3369472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0800000">
            <a:off x="4094654" y="4344553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1768089" y="5624761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2845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Button BPMs and Signal Shape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61716" y="869880"/>
            <a:ext cx="385268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5.7: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correct? For button BPMs the position sensitivity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S(x)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is 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dependent with respect to the beam-pipe size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linear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with respect to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dependent on the button geometry)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non-linear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with respect to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(it depends on the button geometry)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horizontal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S(x)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dependent on the vertical beam offset 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GB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55440" y="869880"/>
            <a:ext cx="448856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5.8: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Assume a small button BPM with a cut-off frequency of </a:t>
            </a:r>
            <a:r>
              <a:rPr lang="en-GB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cut</a:t>
            </a:r>
            <a:r>
              <a:rPr lang="en-GB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= 3 GHz and a beam bunch of 1 ns length. The signal is proportional 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 the bunch current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 the derivative of the bunch current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 the button diameter</a:t>
            </a:r>
          </a:p>
          <a:p>
            <a:pPr algn="l"/>
            <a:endParaRPr lang="en-GB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 rot="10800000">
            <a:off x="3063488" y="3259449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8266860" y="2441147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142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linear-cut BPMs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43" name="Text Box 7"/>
              <p:cNvSpPr txBox="1">
                <a:spLocks noChangeArrowheads="1"/>
              </p:cNvSpPr>
              <p:nvPr/>
            </p:nvSpPr>
            <p:spPr bwMode="auto">
              <a:xfrm>
                <a:off x="107503" y="995140"/>
                <a:ext cx="4488560" cy="25545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Poll 5.9: </a:t>
                </a:r>
              </a:p>
              <a:p>
                <a:pPr algn="l"/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Linear-cut BPMs …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are used at proton synchrotrons with an acceleration frequency </a:t>
                </a:r>
                <a:r>
                  <a:rPr lang="en-GB" altLang="de-DE" sz="1600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GB" altLang="de-DE" sz="1600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acc</a:t>
                </a: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alt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≫</m:t>
                    </m:r>
                  </m:oMath>
                </a14:m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 MHz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can distinguish between counter-propagating beams within a collider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GB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 a linear position sensitivity over a wide range of beam offsets</a:t>
                </a:r>
              </a:p>
            </p:txBody>
          </p:sp>
        </mc:Choice>
        <mc:Fallback xmlns="">
          <p:sp>
            <p:nvSpPr>
              <p:cNvPr id="14343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3" y="995140"/>
                <a:ext cx="4488560" cy="2554545"/>
              </a:xfrm>
              <a:prstGeom prst="rect">
                <a:avLst/>
              </a:prstGeom>
              <a:blipFill>
                <a:blip r:embed="rId3"/>
                <a:stretch>
                  <a:fillRect l="-815" t="-716" b="-214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Arrow 3"/>
          <p:cNvSpPr/>
          <p:nvPr/>
        </p:nvSpPr>
        <p:spPr>
          <a:xfrm rot="10800000">
            <a:off x="2856659" y="321058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962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Beam Current Transformers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1769" y="952609"/>
            <a:ext cx="386263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the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for a current transformer? It is the ratio between the measurable voltage and…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current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current in the transformer windings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induced current flowing in the vacuum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351769" y="3633650"/>
                <a:ext cx="7501060" cy="24198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Poll 2.3: </a:t>
                </a:r>
              </a:p>
              <a:p>
                <a:pPr algn="l"/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What is the correct relation between the rise time and the cut-off frequencies?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𝑟𝑖𝑠𝑒</m:t>
                        </m:r>
                      </m:sub>
                    </m:sSub>
                    <m:r>
                      <a:rPr lang="de-DE" altLang="de-DE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  <m:r>
                              <a:rPr lang="de-DE" alt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𝒍𝒐𝒘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de-DE" altLang="de-DE" sz="1600" b="0" dirty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1600" b="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alt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𝑟𝑖𝑠𝑒</m:t>
                        </m:r>
                      </m:sub>
                    </m:sSub>
                    <m:r>
                      <a:rPr lang="de-DE" altLang="de-DE" sz="1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box>
                      <m:boxPr>
                        <m:ctrlPr>
                          <a:rPr lang="de-DE" altLang="de-DE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altLang="de-DE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  <m:r>
                              <a:rPr lang="de-DE" altLang="de-DE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altLang="de-DE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de-DE" altLang="de-DE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𝒉𝒊𝒈𝒉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rise time does not depend on the cut-off frequencies</a:t>
                </a:r>
              </a:p>
              <a:p>
                <a:pPr marL="342900" indent="-342900" algn="l">
                  <a:buFont typeface="+mj-lt"/>
                  <a:buAutoNum type="arabicParenR"/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transformers the rise time and the droop time are equal</a:t>
                </a:r>
              </a:p>
            </p:txBody>
          </p:sp>
        </mc:Choice>
        <mc:Fallback xmlns="">
          <p:sp>
            <p:nvSpPr>
              <p:cNvPr id="9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1769" y="3633650"/>
                <a:ext cx="7501060" cy="2419893"/>
              </a:xfrm>
              <a:prstGeom prst="rect">
                <a:avLst/>
              </a:prstGeom>
              <a:blipFill>
                <a:blip r:embed="rId3"/>
                <a:stretch>
                  <a:fillRect l="-488" t="-756" b="-22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335899" y="952609"/>
            <a:ext cx="4157602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2.2: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statement is correct concerning the comparison of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FCT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versus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ACT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FCT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has a 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bandwidth and a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lower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bandwidth and a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sensitivity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bandwidth and a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higher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sensitivity </a:t>
            </a:r>
          </a:p>
        </p:txBody>
      </p:sp>
      <p:sp>
        <p:nvSpPr>
          <p:cNvPr id="12" name="Right Arrow 11"/>
          <p:cNvSpPr/>
          <p:nvPr/>
        </p:nvSpPr>
        <p:spPr>
          <a:xfrm rot="10800000">
            <a:off x="2757268" y="216832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0800000">
            <a:off x="2656450" y="484697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0800000">
            <a:off x="8291443" y="2609028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960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12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BPM Electronics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84646" y="3531503"/>
            <a:ext cx="5470053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5.12: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Assume turn-by-turn position evaluation within a synchrotron. What type of electronics is appropriate?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Broadband signal processing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Narrowband  signal processing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Digital signal processing as the only possible solution </a:t>
            </a:r>
          </a:p>
          <a:p>
            <a:pPr algn="l"/>
            <a:endParaRPr lang="en-GB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55440" y="818418"/>
            <a:ext cx="448856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5.11: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Within a transfer line between two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synchtrotrons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the positon of a single bunch should be measured. What type of electronics is appropriate?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Broadband signal processing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Narrowband  signal processing using the synchrotron bunching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position of a single bunch can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be measured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2000" y="906100"/>
            <a:ext cx="4082005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5.10: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electronics delivers a better position resolution?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Broadband signal processing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Narrowband  signal processing</a:t>
            </a:r>
          </a:p>
        </p:txBody>
      </p:sp>
      <p:sp>
        <p:nvSpPr>
          <p:cNvPr id="7" name="Right Arrow 6"/>
          <p:cNvSpPr/>
          <p:nvPr/>
        </p:nvSpPr>
        <p:spPr>
          <a:xfrm rot="10800000">
            <a:off x="3422717" y="225977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7693511" y="204925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0800000">
            <a:off x="3422716" y="453412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7837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5" grpId="0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Tune and Lattice Function Measurement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88524" y="995140"/>
            <a:ext cx="3594544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5.13: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tune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measurement is related to excitation of 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coherent </a:t>
            </a:r>
            <a:r>
              <a:rPr lang="en-GB" altLang="de-DE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oscillations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coherent </a:t>
            </a:r>
            <a:r>
              <a:rPr lang="en-GB" altLang="de-DE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oscillations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coherent </a:t>
            </a:r>
            <a:r>
              <a:rPr lang="en-GB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oscillations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coherent </a:t>
            </a:r>
            <a:r>
              <a:rPr lang="en-GB" altLang="de-DE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oscillations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25900" y="995140"/>
            <a:ext cx="5058723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5.14: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dispersion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function along a transfer line is measured using a beam with momentum offset and measuring …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arrival time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at several locations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position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at several locations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at several locations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nothing, as dispersion is only a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theoretical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quantity 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88523" y="4042128"/>
            <a:ext cx="8241702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5.15: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a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closed orbit feedback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system at a synchrotron?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alignment of the trajectory of the injected beam during its first turn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correction of individual bunches during storage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correction of the beam position averaged over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more than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1000 turns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mechanical movement of the synchrotron magnets</a:t>
            </a:r>
          </a:p>
        </p:txBody>
      </p:sp>
      <p:sp>
        <p:nvSpPr>
          <p:cNvPr id="7" name="Right Arrow 6"/>
          <p:cNvSpPr/>
          <p:nvPr/>
        </p:nvSpPr>
        <p:spPr>
          <a:xfrm rot="10800000">
            <a:off x="3378786" y="196940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7780016" y="236055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0800000">
            <a:off x="6927917" y="5517413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76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longitudinal Phase Space and </a:t>
            </a:r>
            <a:r>
              <a:rPr kumimoji="0" lang="en-US" altLang="de-DE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ToF</a:t>
            </a:r>
            <a:endParaRPr kumimoji="0" lang="en-US" altLang="de-DE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6914" y="781816"/>
            <a:ext cx="3402285" cy="276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6.1: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Compare the longitudinal to the transverse phase space: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relative momentum spread 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p/p</a:t>
            </a:r>
            <a:r>
              <a:rPr kumimoji="0" lang="en-GB" altLang="de-DE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corresponds to the transverse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centre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width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divergence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emittance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548317" y="781816"/>
            <a:ext cx="4176583" cy="163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6.2: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mean energy can be measured via…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two BPMs for relativistic beams only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two BPMs for non-relativistic beams only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two SEM-Grids and the known dispersion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56914" y="3731579"/>
            <a:ext cx="6386786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6.3: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What is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correct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a proton facility comprising of several LINAC cavities? </a:t>
            </a:r>
            <a:r>
              <a:rPr kumimoji="0" lang="en-GB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ToF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measurement are used to align …</a:t>
            </a: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beam position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quadrupole settings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all cavity amplitudes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last cavity amplitude to reach the correct final energy</a:t>
            </a:r>
          </a:p>
        </p:txBody>
      </p:sp>
      <p:sp>
        <p:nvSpPr>
          <p:cNvPr id="6" name="Right Arrow 5"/>
          <p:cNvSpPr/>
          <p:nvPr/>
        </p:nvSpPr>
        <p:spPr>
          <a:xfrm rot="10800000">
            <a:off x="2301100" y="2829377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8425559" y="178160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2805219" y="521604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66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longitudinal Mismatch, long. Emittance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26657" y="3429000"/>
            <a:ext cx="7819886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6.5: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Assume an injection from a proton LINAC to a synchrotron.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What happens if injection energy is </a:t>
            </a: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not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correct?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(i.e. the particles’ revolution frequency differs from the acc. frequency)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particles perform coherent synchrotron oscillations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particles perform </a:t>
            </a:r>
            <a:r>
              <a:rPr kumimoji="0" lang="en-GB" altLang="de-DE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coherent synchrotron oscillations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tune is changed significantly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Nothing, as long as the particles stay within the longitudinal acceptance 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626100" y="3432095"/>
            <a:ext cx="3619500" cy="588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</a:t>
            </a:r>
            <a:r>
              <a:rPr kumimoji="0" lang="en-US" altLang="de-DE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acc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shift by 0.2% of nominal value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kumimoji="0" lang="en-US" altLang="de-DE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Coherent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kumimoji="0" lang="en-US" alt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longi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. oscillation</a:t>
            </a:r>
          </a:p>
        </p:txBody>
      </p:sp>
      <p:pic>
        <p:nvPicPr>
          <p:cNvPr id="7" name="Picture 6" descr="damerau_AccelerationStartOneCavitySma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899" y="4010763"/>
            <a:ext cx="2700745" cy="26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33557" y="831347"/>
            <a:ext cx="7819886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6.4: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Assume a LINAC facility.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bunch length variation by a </a:t>
            </a:r>
            <a:r>
              <a:rPr kumimoji="0" lang="en-GB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buncher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followed by a bunch shape measurement corresponds to an transverse emittance measurement of type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Quadrupole variation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Three grid method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Slit-grid method</a:t>
            </a:r>
          </a:p>
        </p:txBody>
      </p:sp>
      <p:sp>
        <p:nvSpPr>
          <p:cNvPr id="9" name="Right Arrow 8"/>
          <p:cNvSpPr/>
          <p:nvPr/>
        </p:nvSpPr>
        <p:spPr>
          <a:xfrm rot="10800000">
            <a:off x="2388186" y="204560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5245798" y="478026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3106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6" grpId="0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Electron Beam Bunch Length Measurement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4386" y="971074"/>
            <a:ext cx="4190243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6.6: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Optical synchrotron light is emitted from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electrons only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electron everywhere along their path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highly relativistic neutral particles if the Lorentz factor is larger than 1000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 charged particles on a curved trajectory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634629" y="935667"/>
            <a:ext cx="444707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6.7: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question related to a typical bunch length at circular synchrotron light sources with </a:t>
            </a:r>
            <a:r>
              <a:rPr kumimoji="0" lang="en-GB" altLang="de-DE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</a:t>
            </a:r>
            <a:r>
              <a:rPr kumimoji="0" lang="en-GB" altLang="de-DE" sz="16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rf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=500 MHz: What is the time resolution of a typical streak camera?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fs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</a:t>
            </a:r>
            <a:r>
              <a:rPr kumimoji="0" lang="en-GB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ps</a:t>
            </a:r>
            <a:endParaRPr kumimoji="0" lang="en-GB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ns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44387" y="3577916"/>
            <a:ext cx="8448954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6.8: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short bunches with 100 fs length at FEL-facilities are measured with electro-optical methods. Could the same method be applied for 10 MeV proton beams with a bunch length of 100 </a:t>
            </a:r>
            <a:r>
              <a:rPr kumimoji="0" lang="en-GB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ps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Yes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assuming the number of particle per bunch is sufficient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Yes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but the method is very cumbersome and more simple method are available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protons at that energy don’t emit synchrotron light in the optical range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</a:t>
            </a:r>
            <a:r>
              <a:rPr kumimoji="0" lang="en-GB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the transverse electric field does not represent the particle distribution </a:t>
            </a:r>
          </a:p>
        </p:txBody>
      </p:sp>
      <p:sp>
        <p:nvSpPr>
          <p:cNvPr id="6" name="Right Arrow 5"/>
          <p:cNvSpPr/>
          <p:nvPr/>
        </p:nvSpPr>
        <p:spPr>
          <a:xfrm rot="10800000">
            <a:off x="3890843" y="3194963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5588586" y="278813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7243215" y="567025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26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BLM Types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95646" y="944949"/>
            <a:ext cx="3004208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7.2: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BLM is most sensitive to neutrons?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Solid state diodes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04400" y="944949"/>
            <a:ext cx="3004208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7.1: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BLM measures the dose directly?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Solid state diodes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139792" y="698728"/>
            <a:ext cx="300420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7.3: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type of BLM can distinguish between beam particles and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secondaries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Ionization chamber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Solid state diodes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</a:p>
        </p:txBody>
      </p:sp>
      <p:sp>
        <p:nvSpPr>
          <p:cNvPr id="6" name="Right Arrow 5"/>
          <p:cNvSpPr/>
          <p:nvPr/>
        </p:nvSpPr>
        <p:spPr>
          <a:xfrm rot="10800000">
            <a:off x="2475700" y="230233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4707271" y="186800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8383924" y="2955477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8495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5" grpId="0"/>
      <p:bldP spid="6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Usage of BLMs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4386" y="971074"/>
            <a:ext cx="6726435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7.4: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Which answer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wrong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? Beam loss monitors are used …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to prevent for unnecessary activation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as a system to restrict people access outside of the accelerator shielding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quench protection for super-conducting components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beam alignment</a:t>
            </a:r>
          </a:p>
        </p:txBody>
      </p:sp>
      <p:sp>
        <p:nvSpPr>
          <p:cNvPr id="4" name="Right Arrow 3"/>
          <p:cNvSpPr/>
          <p:nvPr/>
        </p:nvSpPr>
        <p:spPr>
          <a:xfrm rot="10800000">
            <a:off x="7265414" y="205222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268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dc Beam Current Transformers</a:t>
            </a:r>
          </a:p>
        </p:txBody>
      </p:sp>
      <p:sp>
        <p:nvSpPr>
          <p:cNvPr id="7" name="Right Arrow 6"/>
          <p:cNvSpPr/>
          <p:nvPr/>
        </p:nvSpPr>
        <p:spPr>
          <a:xfrm rot="10800000">
            <a:off x="5462226" y="2124629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6219044" y="4066487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6C6E75AA-FDAD-4F47-9CBD-9548E7FA8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182" y="2863207"/>
            <a:ext cx="6355401" cy="182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2.5: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principle of a dc current transformer DCCT is related to  …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direct transformation of a dc current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modulation of the particle beam in terms of on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 off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modulation of two transformer cores with 180</a:t>
            </a:r>
            <a:r>
              <a:rPr lang="en-US" altLang="de-DE" sz="16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degree phase shift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modulation of two transformer cores with 0</a:t>
            </a:r>
            <a:r>
              <a:rPr lang="en-US" altLang="de-DE" sz="16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degree phase shift</a:t>
            </a: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CFE38164-BAF2-4F2A-8013-C9C8BF843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4" y="923789"/>
            <a:ext cx="8190446" cy="15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2.4: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DCCT can be used  … 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altLang="de-DE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electro-static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accelerators such as Van-de-Graaff, TANDEM or behind an ion source 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altLang="de-DE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 synchrotron storing a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coasting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(= un-bunched) beam 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at a synchrotron with coasting and bunched beam </a:t>
            </a:r>
          </a:p>
        </p:txBody>
      </p:sp>
    </p:spTree>
    <p:extLst>
      <p:ext uri="{BB962C8B-B14F-4D97-AF65-F5344CB8AC3E}">
        <p14:creationId xmlns:p14="http://schemas.microsoft.com/office/powerpoint/2010/main" val="1614436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invasive Instrumentation and Faraday Cups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20618" y="967372"/>
            <a:ext cx="2750939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2.7: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mean invasive beam instrumentation?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gas is injected in the beam path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detector is moved in the beam path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is stopped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tip is injected at the beam halo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62142" y="996898"/>
            <a:ext cx="292905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2.8: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Faraday Cup is used to measure…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beam’s electric field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voltage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current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charge state of an ion beam</a:t>
            </a:r>
          </a:p>
        </p:txBody>
      </p:sp>
      <p:sp>
        <p:nvSpPr>
          <p:cNvPr id="2" name="Rechteck 1"/>
          <p:cNvSpPr/>
          <p:nvPr/>
        </p:nvSpPr>
        <p:spPr>
          <a:xfrm>
            <a:off x="5881081" y="996898"/>
            <a:ext cx="32004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2.10: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Electronic stopping is mediated by…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exchange of electrons between projectile and target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Coulomb interaction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strong interaction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weak interaction</a:t>
            </a:r>
          </a:p>
          <a:p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1596087" y="282829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4829168" y="274121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0800000">
            <a:off x="8136231" y="233572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0800000">
            <a:off x="2648000" y="594508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0800000">
            <a:off x="5975050" y="604907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uppieren 13"/>
          <p:cNvGrpSpPr/>
          <p:nvPr/>
        </p:nvGrpSpPr>
        <p:grpSpPr>
          <a:xfrm>
            <a:off x="-2658348" y="671464"/>
            <a:ext cx="1712997" cy="2156832"/>
            <a:chOff x="6916011" y="3200400"/>
            <a:chExt cx="2284209" cy="2876044"/>
          </a:xfrm>
        </p:grpSpPr>
        <p:sp>
          <p:nvSpPr>
            <p:cNvPr id="15" name="TextBox 7"/>
            <p:cNvSpPr txBox="1"/>
            <p:nvPr/>
          </p:nvSpPr>
          <p:spPr>
            <a:xfrm>
              <a:off x="6916011" y="5228269"/>
              <a:ext cx="2284209" cy="84817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  <a:hlinkClick r:id="rId3"/>
                </a:rPr>
                <a:t>www.menti.com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code: 1352 1839</a:t>
              </a:r>
            </a:p>
          </p:txBody>
        </p:sp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4"/>
            <a:srcRect l="11278" r="13108" b="9790"/>
            <a:stretch/>
          </p:blipFill>
          <p:spPr>
            <a:xfrm>
              <a:off x="7055708" y="3200400"/>
              <a:ext cx="1890584" cy="2036014"/>
            </a:xfrm>
            <a:prstGeom prst="rect">
              <a:avLst/>
            </a:prstGeom>
          </p:spPr>
        </p:pic>
      </p:grpSp>
      <p:sp>
        <p:nvSpPr>
          <p:cNvPr id="17" name="Rechteck 16">
            <a:extLst>
              <a:ext uri="{FF2B5EF4-FFF2-40B4-BE49-F238E27FC236}">
                <a16:creationId xmlns:a16="http://schemas.microsoft.com/office/drawing/2014/main" id="{1F4AA9B1-970A-477D-80C9-3F05D8973589}"/>
              </a:ext>
            </a:extLst>
          </p:cNvPr>
          <p:cNvSpPr/>
          <p:nvPr/>
        </p:nvSpPr>
        <p:spPr>
          <a:xfrm>
            <a:off x="276565" y="4166997"/>
            <a:ext cx="2825462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2.11: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Comparing the energy loss of protons and heavy ions of same velocity: What is correct?</a:t>
            </a:r>
          </a:p>
          <a:p>
            <a:pPr algn="l">
              <a:spcBef>
                <a:spcPts val="2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energy loss of protons…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than of ions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than of ions</a:t>
            </a:r>
          </a:p>
        </p:txBody>
      </p:sp>
      <p:sp>
        <p:nvSpPr>
          <p:cNvPr id="18" name="Rechteck 5">
            <a:extLst>
              <a:ext uri="{FF2B5EF4-FFF2-40B4-BE49-F238E27FC236}">
                <a16:creationId xmlns:a16="http://schemas.microsoft.com/office/drawing/2014/main" id="{7C353EF9-EDAD-4286-AF6D-4A21BA4C8175}"/>
              </a:ext>
            </a:extLst>
          </p:cNvPr>
          <p:cNvSpPr/>
          <p:nvPr/>
        </p:nvSpPr>
        <p:spPr>
          <a:xfrm>
            <a:off x="3683286" y="4043886"/>
            <a:ext cx="2938878" cy="2364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2.12: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Comparing the energy loss of protons and heavy ions of same velocity: What is correct for energies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above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10 MeV/u?</a:t>
            </a:r>
          </a:p>
          <a:p>
            <a:pPr algn="l">
              <a:spcBef>
                <a:spcPts val="2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range of protons are…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longer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than of ions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shorter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than of ions</a:t>
            </a:r>
          </a:p>
        </p:txBody>
      </p:sp>
    </p:spTree>
    <p:extLst>
      <p:ext uri="{BB962C8B-B14F-4D97-AF65-F5344CB8AC3E}">
        <p14:creationId xmlns:p14="http://schemas.microsoft.com/office/powerpoint/2010/main" val="1130036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8" grpId="0" animBg="1"/>
      <p:bldP spid="10" grpId="0" animBg="1"/>
      <p:bldP spid="11" grpId="0" animBg="1"/>
      <p:bldP spid="12" grpId="0" animBg="1"/>
      <p:bldP spid="13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Particle Detectors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34954" y="1000490"/>
            <a:ext cx="387944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2.13: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the basis of an ionization chamber?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detects only 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contains always 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is based on ionizations of a gas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736123" y="1000490"/>
            <a:ext cx="3987754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2.14: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scintillation? It is light emitted cause by the energy loss of the particles and 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excitation of electronic states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excitation of lattice vibration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related mechanical stress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emission of thermal photon </a:t>
            </a:r>
          </a:p>
          <a:p>
            <a:pPr algn="l"/>
            <a:endParaRPr lang="en-US" altLang="de-DE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5044" y="3642208"/>
            <a:ext cx="4527789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2.15: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a photomultiplier?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amplifies directly photons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only amplifies incoming electrons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It converts photon to electrons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     and amplifiers the electrons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4)   It contains active electronics (e.g. transistors)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736123" y="3642208"/>
            <a:ext cx="4527789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2.16: 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principle of an SEM is based on: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Emission of electrons from the beam 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Emission on electrons from an intersecting metal 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Back-scattering of beam ions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Emission of ions form an intersecting metal</a:t>
            </a:r>
          </a:p>
        </p:txBody>
      </p:sp>
      <p:sp>
        <p:nvSpPr>
          <p:cNvPr id="12" name="Right Arrow 12">
            <a:extLst>
              <a:ext uri="{FF2B5EF4-FFF2-40B4-BE49-F238E27FC236}">
                <a16:creationId xmlns:a16="http://schemas.microsoft.com/office/drawing/2014/main" id="{4473F6BB-A24D-4EB3-A578-30317D4BEFDA}"/>
              </a:ext>
            </a:extLst>
          </p:cNvPr>
          <p:cNvSpPr/>
          <p:nvPr/>
        </p:nvSpPr>
        <p:spPr>
          <a:xfrm rot="10800000">
            <a:off x="3828148" y="251401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BF161F79-B4A1-4B0E-ABFF-950F0CBDB7FD}"/>
              </a:ext>
            </a:extLst>
          </p:cNvPr>
          <p:cNvSpPr/>
          <p:nvPr/>
        </p:nvSpPr>
        <p:spPr>
          <a:xfrm rot="10800000">
            <a:off x="8176800" y="498883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2">
            <a:extLst>
              <a:ext uri="{FF2B5EF4-FFF2-40B4-BE49-F238E27FC236}">
                <a16:creationId xmlns:a16="http://schemas.microsoft.com/office/drawing/2014/main" id="{B5BD1AA9-122E-41AC-A391-B64825DEF599}"/>
              </a:ext>
            </a:extLst>
          </p:cNvPr>
          <p:cNvSpPr/>
          <p:nvPr/>
        </p:nvSpPr>
        <p:spPr>
          <a:xfrm rot="10800000">
            <a:off x="8050467" y="2030372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2">
            <a:extLst>
              <a:ext uri="{FF2B5EF4-FFF2-40B4-BE49-F238E27FC236}">
                <a16:creationId xmlns:a16="http://schemas.microsoft.com/office/drawing/2014/main" id="{937A99C6-2C92-4B4E-9904-4F061836910C}"/>
              </a:ext>
            </a:extLst>
          </p:cNvPr>
          <p:cNvSpPr/>
          <p:nvPr/>
        </p:nvSpPr>
        <p:spPr>
          <a:xfrm rot="10800000">
            <a:off x="3890843" y="545809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438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  <p:bldP spid="12" grpId="0" animBg="1"/>
      <p:bldP spid="13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Scintillation Screens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83426" y="764704"/>
            <a:ext cx="4021022" cy="318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3.2: </a:t>
            </a:r>
          </a:p>
          <a:p>
            <a:pPr algn="l">
              <a:spcBef>
                <a:spcPts val="6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Why is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optical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light from scintillation screens are frequently used? 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Every person can check the detector in case of any doubt concerning its functionality.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Generally, only light in this wavelength range is emitted.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High quality optics is available with reasonable financial costs.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All other wavelengths are absorbed by air.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27142" y="764704"/>
            <a:ext cx="4056826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3.1: </a:t>
            </a:r>
          </a:p>
          <a:p>
            <a:pPr algn="l">
              <a:spcBef>
                <a:spcPts val="6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correct concerning scintillation? 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Every material create scintillation photons when a charged particle passes through.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Only proton and ion beams give rise to scintillation photons. 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All inorganic material creates the same amount of scintillation photons.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emitted light is proportional to the energy loss.</a:t>
            </a:r>
          </a:p>
        </p:txBody>
      </p:sp>
      <p:sp>
        <p:nvSpPr>
          <p:cNvPr id="5" name="Right Arrow 4"/>
          <p:cNvSpPr/>
          <p:nvPr/>
        </p:nvSpPr>
        <p:spPr>
          <a:xfrm rot="10800000">
            <a:off x="2255555" y="3364869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7529686" y="3259449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3679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Optical Transition Radiation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7504" y="836712"/>
            <a:ext cx="4392488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3.3: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What is correct concerning OTR?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 is only emitted by impact of electron beams.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 is a classical process related to a moving charge.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 depends on the atomic energy levels of the metal atoms.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 involves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nuclear processes.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716016" y="836712"/>
            <a:ext cx="4032448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3.4: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What is correct concerning scintillator &amp; OTR?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Scintillation delivers always more light than OTR.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spatial resolution of OTR is always better.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Scintillation screen set-up are always much cheaper then set-ups for OTR.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Both methods use comparable optical set-ups.</a:t>
            </a:r>
          </a:p>
        </p:txBody>
      </p:sp>
      <p:sp>
        <p:nvSpPr>
          <p:cNvPr id="5" name="Right Arrow 4"/>
          <p:cNvSpPr/>
          <p:nvPr/>
        </p:nvSpPr>
        <p:spPr>
          <a:xfrm rot="10800000">
            <a:off x="1450012" y="206012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 rot="10800000">
            <a:off x="5619241" y="3436877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827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Grids and Scanners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20312" y="836712"/>
            <a:ext cx="2867512" cy="318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3.5: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resolution of a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SEM-Grid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given by the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thickness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spacing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contributions for the electronics measuring the current from the emitted secondary electrons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from the frequently used beam loss monitors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987824" y="818353"/>
            <a:ext cx="2932221" cy="43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3.6: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resolution of a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linear wire scanner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is given by the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thickness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spacing between the horizontal and vertical direction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contributions for the electronics measuring the current from the emitted secondary electrons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from the frequently used beam loss monitors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920045" y="867414"/>
            <a:ext cx="2900427" cy="343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3.7: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resolution of a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flying wire scanner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is given by the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thickness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mechanical deformation of the wire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contributions for the electronics measuring the current from the emitted secondary electrons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from the frequently used beam loss monitors </a:t>
            </a:r>
            <a:endParaRPr kumimoji="0" lang="en-US" altLang="de-DE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5300" y="4354939"/>
            <a:ext cx="6944972" cy="1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3.8: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recorded signal from a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scanner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is related to: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all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cases to the emitted secondary electrons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case to the emitted secondary electrons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protons at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low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energies  </a:t>
            </a:r>
            <a:r>
              <a:rPr kumimoji="0" lang="en-US" altLang="de-DE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</a:t>
            </a:r>
            <a:r>
              <a:rPr kumimoji="0" lang="en-US" altLang="de-DE" sz="16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kin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&lt; 100 MeV to nuclear processes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protons at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high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energies </a:t>
            </a:r>
            <a:r>
              <a:rPr kumimoji="0" lang="en-US" altLang="de-DE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</a:t>
            </a:r>
            <a:r>
              <a:rPr kumimoji="0" lang="en-US" altLang="de-DE" sz="16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kin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&gt; 100 MeV to nuclear processes </a:t>
            </a:r>
          </a:p>
        </p:txBody>
      </p:sp>
      <p:sp>
        <p:nvSpPr>
          <p:cNvPr id="7" name="Right Arrow 6"/>
          <p:cNvSpPr/>
          <p:nvPr/>
        </p:nvSpPr>
        <p:spPr>
          <a:xfrm rot="10800000">
            <a:off x="1887597" y="207799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4760946" y="173889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7241211" y="2281676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0800000">
            <a:off x="6043782" y="5978984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64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6" grpId="0"/>
      <p:bldP spid="7" grpId="0" animBg="1"/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concerning non-invasive Profile Measurement by IPMs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716016" y="873239"/>
            <a:ext cx="4488744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3.10: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statement is correct for IPMs?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IPMs are only suited for proton and ion beams.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They require necessarily a vacuum pressure much higher than typical accelerator vacuum.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electric field is used to detect the residual gas electrons or ion within a ‘4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-geometry’, i.e. all ionic products can be detected</a:t>
            </a: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Any collision between beam ions and the residual gas molecule leads to an ionization.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85173" y="3062755"/>
            <a:ext cx="4186827" cy="318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3.11: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which beam purpose a magnetic field is applied at IPMs?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all conditions a magnetic field increases the spatial resolution.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strong space charge the residual gas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electrons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guided by the magnetic field.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strong space charge the residual gas </a:t>
            </a: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ions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guided by the magnetic field.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cyclotron radius is independent on the mass of the moving residual gas particle.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8076" y="879971"/>
            <a:ext cx="4488744" cy="1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Poll 3.9: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IPMs are based on the residual gas detection of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electrons only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ion only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alternatively either electrons </a:t>
            </a:r>
            <a:r>
              <a:rPr kumimoji="0" lang="en-US" alt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 ions</a:t>
            </a: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simultaneously electrons and ions</a:t>
            </a:r>
          </a:p>
        </p:txBody>
      </p:sp>
      <p:sp>
        <p:nvSpPr>
          <p:cNvPr id="8" name="Right Arrow 7"/>
          <p:cNvSpPr/>
          <p:nvPr/>
        </p:nvSpPr>
        <p:spPr>
          <a:xfrm rot="10800000">
            <a:off x="3924886" y="2173321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0800000">
            <a:off x="8114459" y="2867010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4543263" y="4655498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6756E624-25E0-4D49-A516-15BEFCB80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3717032"/>
            <a:ext cx="4488744" cy="29392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3.11a: </a:t>
            </a:r>
          </a:p>
          <a:p>
            <a:pPr algn="l">
              <a:spcBef>
                <a:spcPts val="6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IPMs are normally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installed a synchrotron light facilities. What might be the reason? Mark the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wrong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answer!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spatial resolution is about 50 µm, which is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too low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a typical beam size of 10…100 µm.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Electrons do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ionize the residual gas.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usage of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synchrotron radiation monitors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is a better method. </a:t>
            </a:r>
          </a:p>
          <a:p>
            <a:pPr>
              <a:spcBef>
                <a:spcPts val="600"/>
              </a:spcBef>
            </a:pP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ight Arrow 7">
            <a:extLst>
              <a:ext uri="{FF2B5EF4-FFF2-40B4-BE49-F238E27FC236}">
                <a16:creationId xmlns:a16="http://schemas.microsoft.com/office/drawing/2014/main" id="{35E61BE6-4CA8-4CAE-923F-C7B8ACEB890C}"/>
              </a:ext>
            </a:extLst>
          </p:cNvPr>
          <p:cNvSpPr/>
          <p:nvPr/>
        </p:nvSpPr>
        <p:spPr>
          <a:xfrm rot="10800000">
            <a:off x="8521157" y="5467175"/>
            <a:ext cx="647114" cy="339101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4234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6" grpId="0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3044</Words>
  <Application>Microsoft Office PowerPoint</Application>
  <PresentationFormat>Bildschirmpräsentation (4:3)</PresentationFormat>
  <Paragraphs>447</Paragraphs>
  <Slides>26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 Math</vt:lpstr>
      <vt:lpstr>Comic Sans MS</vt:lpstr>
      <vt:lpstr>Times</vt:lpstr>
      <vt:lpstr>Times New Roman</vt:lpstr>
      <vt:lpstr>Wingdings</vt:lpstr>
      <vt:lpstr>gsi-folienmaster-2014-II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880</cp:revision>
  <cp:lastPrinted>2023-02-22T12:55:52Z</cp:lastPrinted>
  <dcterms:created xsi:type="dcterms:W3CDTF">2001-11-19T11:22:51Z</dcterms:created>
  <dcterms:modified xsi:type="dcterms:W3CDTF">2025-03-06T17:57:45Z</dcterms:modified>
</cp:coreProperties>
</file>