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6858000" cx="12192000"/>
  <p:notesSz cx="6729400" cy="9861550"/>
  <p:embeddedFontLst>
    <p:embeddedFont>
      <p:font typeface="Libre Baskerville"/>
      <p:regular r:id="rId20"/>
      <p:bold r:id="rId21"/>
      <p:italic r:id="rId22"/>
    </p:embeddedFont>
    <p:embeddedFont>
      <p:font typeface="Helvetica Neue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>
        <p15:guide id="1" orient="horz" pos="3105">
          <p15:clr>
            <a:srgbClr val="A4A3A4"/>
          </p15:clr>
        </p15:guide>
        <p15:guide id="2" pos="21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7D762CC-DEE5-4376-BEC5-DCD7F7C5008B}">
  <a:tblStyle styleId="{37D762CC-DEE5-4376-BEC5-DCD7F7C5008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3105" orient="horz"/>
        <p:guide pos="2119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ibreBaskerville-regular.fntdata"/><Relationship Id="rId22" Type="http://schemas.openxmlformats.org/officeDocument/2006/relationships/font" Target="fonts/LibreBaskerville-italic.fntdata"/><Relationship Id="rId21" Type="http://schemas.openxmlformats.org/officeDocument/2006/relationships/font" Target="fonts/LibreBaskerville-bold.fntdata"/><Relationship Id="rId24" Type="http://schemas.openxmlformats.org/officeDocument/2006/relationships/font" Target="fonts/HelveticaNeue-bold.fntdata"/><Relationship Id="rId23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HelveticaNeue-boldItalic.fntdata"/><Relationship Id="rId25" Type="http://schemas.openxmlformats.org/officeDocument/2006/relationships/font" Target="fonts/HelveticaNeue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32113" cy="485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650" lIns="91325" spcFirstLastPara="1" rIns="91325" wrap="square" tIns="4565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ctr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lvl="2" marR="0" rtl="0" algn="ctr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lvl="3" marR="0" rtl="0" algn="ctr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lvl="4" marR="0" rtl="0" algn="ctr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13175" y="0"/>
            <a:ext cx="2932113" cy="485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650" lIns="91325" spcFirstLastPara="1" rIns="91325" wrap="square" tIns="4565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ctr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lvl="2" marR="0" rtl="0" algn="ctr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lvl="3" marR="0" rtl="0" algn="ctr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lvl="4" marR="0" rtl="0" algn="ctr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3500" y="727075"/>
            <a:ext cx="6621463" cy="37258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879475" y="4695825"/>
            <a:ext cx="4986338" cy="4456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650" lIns="91325" spcFirstLastPara="1" rIns="91325" wrap="square" tIns="4565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394825"/>
            <a:ext cx="2932113" cy="485775"/>
          </a:xfrm>
          <a:prstGeom prst="rect">
            <a:avLst/>
          </a:prstGeom>
          <a:noFill/>
          <a:ln>
            <a:noFill/>
          </a:ln>
        </p:spPr>
        <p:txBody>
          <a:bodyPr anchorCtr="0" anchor="b" bIns="45650" lIns="91325" spcFirstLastPara="1" rIns="91325" wrap="square" tIns="4565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ctr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lvl="2" marR="0" rtl="0" algn="ctr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lvl="3" marR="0" rtl="0" algn="ctr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lvl="4" marR="0" rtl="0" algn="ctr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13175" y="9394825"/>
            <a:ext cx="2932113" cy="485775"/>
          </a:xfrm>
          <a:prstGeom prst="rect">
            <a:avLst/>
          </a:prstGeom>
          <a:noFill/>
          <a:ln>
            <a:noFill/>
          </a:ln>
        </p:spPr>
        <p:txBody>
          <a:bodyPr anchorCtr="0" anchor="b" bIns="45650" lIns="91325" spcFirstLastPara="1" rIns="91325" wrap="square" tIns="4565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</a:pPr>
            <a:fld id="{00000000-1234-1234-1234-123412341234}" type="slidenum">
              <a:rPr b="0" i="0" lang="it-IT" sz="1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4" name="Google Shape;10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r>
              <a:rPr lang="it-IT"/>
              <a:t>Every of the 7 Points: What Detector?, Why?, and where?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3dc596483a_0_26:notes"/>
          <p:cNvSpPr/>
          <p:nvPr>
            <p:ph idx="2" type="sldImg"/>
          </p:nvPr>
        </p:nvSpPr>
        <p:spPr>
          <a:xfrm>
            <a:off x="63500" y="727075"/>
            <a:ext cx="6621600" cy="3726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3dc596483a_0_26:notes"/>
          <p:cNvSpPr txBox="1"/>
          <p:nvPr>
            <p:ph idx="1" type="body"/>
          </p:nvPr>
        </p:nvSpPr>
        <p:spPr>
          <a:xfrm>
            <a:off x="879475" y="4695825"/>
            <a:ext cx="4986300" cy="4456200"/>
          </a:xfrm>
          <a:prstGeom prst="rect">
            <a:avLst/>
          </a:prstGeom>
        </p:spPr>
        <p:txBody>
          <a:bodyPr anchorCtr="0" anchor="t" bIns="45650" lIns="91325" spcFirstLastPara="1" rIns="91325" wrap="square" tIns="456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33dc596483a_0_26:notes"/>
          <p:cNvSpPr txBox="1"/>
          <p:nvPr>
            <p:ph idx="12" type="sldNum"/>
          </p:nvPr>
        </p:nvSpPr>
        <p:spPr>
          <a:xfrm>
            <a:off x="3813175" y="9394825"/>
            <a:ext cx="2932200" cy="485700"/>
          </a:xfrm>
          <a:prstGeom prst="rect">
            <a:avLst/>
          </a:prstGeom>
        </p:spPr>
        <p:txBody>
          <a:bodyPr anchorCtr="0" anchor="b" bIns="45650" lIns="91325" spcFirstLastPara="1" rIns="91325" wrap="square" tIns="4565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3dc596483a_0_91:notes"/>
          <p:cNvSpPr/>
          <p:nvPr>
            <p:ph idx="2" type="sldImg"/>
          </p:nvPr>
        </p:nvSpPr>
        <p:spPr>
          <a:xfrm>
            <a:off x="63500" y="727075"/>
            <a:ext cx="6621600" cy="3726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33dc596483a_0_91:notes"/>
          <p:cNvSpPr txBox="1"/>
          <p:nvPr>
            <p:ph idx="1" type="body"/>
          </p:nvPr>
        </p:nvSpPr>
        <p:spPr>
          <a:xfrm>
            <a:off x="879475" y="4695825"/>
            <a:ext cx="4986300" cy="4456200"/>
          </a:xfrm>
          <a:prstGeom prst="rect">
            <a:avLst/>
          </a:prstGeom>
        </p:spPr>
        <p:txBody>
          <a:bodyPr anchorCtr="0" anchor="t" bIns="45650" lIns="91325" spcFirstLastPara="1" rIns="91325" wrap="square" tIns="456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it-IT"/>
              <a:t>Not Time of Flight 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it-IT"/>
              <a:t>thats too many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g33dc596483a_0_91:notes"/>
          <p:cNvSpPr txBox="1"/>
          <p:nvPr>
            <p:ph idx="12" type="sldNum"/>
          </p:nvPr>
        </p:nvSpPr>
        <p:spPr>
          <a:xfrm>
            <a:off x="3813175" y="9394825"/>
            <a:ext cx="2932200" cy="485700"/>
          </a:xfrm>
          <a:prstGeom prst="rect">
            <a:avLst/>
          </a:prstGeom>
        </p:spPr>
        <p:txBody>
          <a:bodyPr anchorCtr="0" anchor="b" bIns="45650" lIns="91325" spcFirstLastPara="1" rIns="91325" wrap="square" tIns="4565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3dc0fd8b81_3_39:notes"/>
          <p:cNvSpPr/>
          <p:nvPr>
            <p:ph idx="2" type="sldImg"/>
          </p:nvPr>
        </p:nvSpPr>
        <p:spPr>
          <a:xfrm>
            <a:off x="63500" y="727075"/>
            <a:ext cx="6621600" cy="3726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33dc0fd8b81_3_39:notes"/>
          <p:cNvSpPr txBox="1"/>
          <p:nvPr>
            <p:ph idx="1" type="body"/>
          </p:nvPr>
        </p:nvSpPr>
        <p:spPr>
          <a:xfrm>
            <a:off x="879475" y="4695825"/>
            <a:ext cx="4986300" cy="4456200"/>
          </a:xfrm>
          <a:prstGeom prst="rect">
            <a:avLst/>
          </a:prstGeom>
        </p:spPr>
        <p:txBody>
          <a:bodyPr anchorCtr="0" anchor="t" bIns="45650" lIns="91325" spcFirstLastPara="1" rIns="91325" wrap="square" tIns="456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33dc0fd8b81_3_39:notes"/>
          <p:cNvSpPr txBox="1"/>
          <p:nvPr>
            <p:ph idx="12" type="sldNum"/>
          </p:nvPr>
        </p:nvSpPr>
        <p:spPr>
          <a:xfrm>
            <a:off x="3813175" y="9394825"/>
            <a:ext cx="2932200" cy="485700"/>
          </a:xfrm>
          <a:prstGeom prst="rect">
            <a:avLst/>
          </a:prstGeom>
        </p:spPr>
        <p:txBody>
          <a:bodyPr anchorCtr="0" anchor="b" bIns="45650" lIns="91325" spcFirstLastPara="1" rIns="91325" wrap="square" tIns="4565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3dc0fd8b81_3_14:notes"/>
          <p:cNvSpPr/>
          <p:nvPr>
            <p:ph idx="2" type="sldImg"/>
          </p:nvPr>
        </p:nvSpPr>
        <p:spPr>
          <a:xfrm>
            <a:off x="63500" y="727075"/>
            <a:ext cx="6621600" cy="3726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33dc0fd8b81_3_14:notes"/>
          <p:cNvSpPr txBox="1"/>
          <p:nvPr>
            <p:ph idx="1" type="body"/>
          </p:nvPr>
        </p:nvSpPr>
        <p:spPr>
          <a:xfrm>
            <a:off x="879475" y="4695825"/>
            <a:ext cx="4986300" cy="4456200"/>
          </a:xfrm>
          <a:prstGeom prst="rect">
            <a:avLst/>
          </a:prstGeom>
        </p:spPr>
        <p:txBody>
          <a:bodyPr anchorCtr="0" anchor="t" bIns="45650" lIns="91325" spcFirstLastPara="1" rIns="91325" wrap="square" tIns="456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g33dc0fd8b81_3_14:notes"/>
          <p:cNvSpPr txBox="1"/>
          <p:nvPr>
            <p:ph idx="12" type="sldNum"/>
          </p:nvPr>
        </p:nvSpPr>
        <p:spPr>
          <a:xfrm>
            <a:off x="3813175" y="9394825"/>
            <a:ext cx="2932200" cy="485700"/>
          </a:xfrm>
          <a:prstGeom prst="rect">
            <a:avLst/>
          </a:prstGeom>
        </p:spPr>
        <p:txBody>
          <a:bodyPr anchorCtr="0" anchor="b" bIns="45650" lIns="91325" spcFirstLastPara="1" rIns="91325" wrap="square" tIns="4565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3dc596483a_0_10:notes"/>
          <p:cNvSpPr/>
          <p:nvPr>
            <p:ph idx="2" type="sldImg"/>
          </p:nvPr>
        </p:nvSpPr>
        <p:spPr>
          <a:xfrm>
            <a:off x="63500" y="727075"/>
            <a:ext cx="6621600" cy="3726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3dc596483a_0_10:notes"/>
          <p:cNvSpPr txBox="1"/>
          <p:nvPr>
            <p:ph idx="1" type="body"/>
          </p:nvPr>
        </p:nvSpPr>
        <p:spPr>
          <a:xfrm>
            <a:off x="879475" y="4695825"/>
            <a:ext cx="4986300" cy="4456200"/>
          </a:xfrm>
          <a:prstGeom prst="rect">
            <a:avLst/>
          </a:prstGeom>
        </p:spPr>
        <p:txBody>
          <a:bodyPr anchorCtr="0" anchor="t" bIns="45650" lIns="91325" spcFirstLastPara="1" rIns="91325" wrap="square" tIns="456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g33dc596483a_0_10:notes"/>
          <p:cNvSpPr txBox="1"/>
          <p:nvPr>
            <p:ph idx="12" type="sldNum"/>
          </p:nvPr>
        </p:nvSpPr>
        <p:spPr>
          <a:xfrm>
            <a:off x="3813175" y="9394825"/>
            <a:ext cx="2932200" cy="485700"/>
          </a:xfrm>
          <a:prstGeom prst="rect">
            <a:avLst/>
          </a:prstGeom>
        </p:spPr>
        <p:txBody>
          <a:bodyPr anchorCtr="0" anchor="b" bIns="45650" lIns="91325" spcFirstLastPara="1" rIns="91325" wrap="square" tIns="4565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3dc1e8d2de_4_1:notes"/>
          <p:cNvSpPr/>
          <p:nvPr>
            <p:ph idx="2" type="sldImg"/>
          </p:nvPr>
        </p:nvSpPr>
        <p:spPr>
          <a:xfrm>
            <a:off x="63500" y="727075"/>
            <a:ext cx="6621600" cy="3726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3dc1e8d2de_4_1:notes"/>
          <p:cNvSpPr txBox="1"/>
          <p:nvPr>
            <p:ph idx="1" type="body"/>
          </p:nvPr>
        </p:nvSpPr>
        <p:spPr>
          <a:xfrm>
            <a:off x="879475" y="4695825"/>
            <a:ext cx="4986300" cy="4456200"/>
          </a:xfrm>
          <a:prstGeom prst="rect">
            <a:avLst/>
          </a:prstGeom>
        </p:spPr>
        <p:txBody>
          <a:bodyPr anchorCtr="0" anchor="t" bIns="45650" lIns="91325" spcFirstLastPara="1" rIns="91325" wrap="square" tIns="456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it-IT"/>
              <a:t>Slow extraction: Can be considered as a DC Beam. Defining Factor is the Current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it-IT"/>
              <a:t>Fast Extraction: Defining Factor is the Frequency. Look at the Bandwidth of the Detector</a:t>
            </a:r>
            <a:endParaRPr/>
          </a:p>
        </p:txBody>
      </p:sp>
      <p:sp>
        <p:nvSpPr>
          <p:cNvPr id="119" name="Google Shape;119;g33dc1e8d2de_4_1:notes"/>
          <p:cNvSpPr txBox="1"/>
          <p:nvPr>
            <p:ph idx="12" type="sldNum"/>
          </p:nvPr>
        </p:nvSpPr>
        <p:spPr>
          <a:xfrm>
            <a:off x="3813175" y="9394825"/>
            <a:ext cx="2932200" cy="485700"/>
          </a:xfrm>
          <a:prstGeom prst="rect">
            <a:avLst/>
          </a:prstGeom>
        </p:spPr>
        <p:txBody>
          <a:bodyPr anchorCtr="0" anchor="b" bIns="45650" lIns="91325" spcFirstLastPara="1" rIns="91325" wrap="square" tIns="4565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3dc596483a_0_55:notes"/>
          <p:cNvSpPr/>
          <p:nvPr>
            <p:ph idx="2" type="sldImg"/>
          </p:nvPr>
        </p:nvSpPr>
        <p:spPr>
          <a:xfrm>
            <a:off x="63500" y="727075"/>
            <a:ext cx="6621600" cy="3726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3dc596483a_0_55:notes"/>
          <p:cNvSpPr txBox="1"/>
          <p:nvPr>
            <p:ph idx="1" type="body"/>
          </p:nvPr>
        </p:nvSpPr>
        <p:spPr>
          <a:xfrm>
            <a:off x="879475" y="4695825"/>
            <a:ext cx="4986300" cy="4456200"/>
          </a:xfrm>
          <a:prstGeom prst="rect">
            <a:avLst/>
          </a:prstGeom>
        </p:spPr>
        <p:txBody>
          <a:bodyPr anchorCtr="0" anchor="t" bIns="45650" lIns="91325" spcFirstLastPara="1" rIns="91325" wrap="square" tIns="456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it-IT"/>
              <a:t>Slow Extraction: Scintillator 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it-IT"/>
              <a:t>Fast Extraction: Fast Current Transformer </a:t>
            </a:r>
            <a:endParaRPr/>
          </a:p>
        </p:txBody>
      </p:sp>
      <p:sp>
        <p:nvSpPr>
          <p:cNvPr id="127" name="Google Shape;127;g33dc596483a_0_55:notes"/>
          <p:cNvSpPr txBox="1"/>
          <p:nvPr>
            <p:ph idx="12" type="sldNum"/>
          </p:nvPr>
        </p:nvSpPr>
        <p:spPr>
          <a:xfrm>
            <a:off x="3813175" y="9394825"/>
            <a:ext cx="2932200" cy="485700"/>
          </a:xfrm>
          <a:prstGeom prst="rect">
            <a:avLst/>
          </a:prstGeom>
        </p:spPr>
        <p:txBody>
          <a:bodyPr anchorCtr="0" anchor="b" bIns="45650" lIns="91325" spcFirstLastPara="1" rIns="91325" wrap="square" tIns="4565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3dc596483a_0_76:notes"/>
          <p:cNvSpPr/>
          <p:nvPr>
            <p:ph idx="2" type="sldImg"/>
          </p:nvPr>
        </p:nvSpPr>
        <p:spPr>
          <a:xfrm>
            <a:off x="63500" y="727075"/>
            <a:ext cx="6621600" cy="3726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3dc596483a_0_76:notes"/>
          <p:cNvSpPr txBox="1"/>
          <p:nvPr>
            <p:ph idx="1" type="body"/>
          </p:nvPr>
        </p:nvSpPr>
        <p:spPr>
          <a:xfrm>
            <a:off x="879475" y="4695825"/>
            <a:ext cx="4986300" cy="4456200"/>
          </a:xfrm>
          <a:prstGeom prst="rect">
            <a:avLst/>
          </a:prstGeom>
        </p:spPr>
        <p:txBody>
          <a:bodyPr anchorCtr="0" anchor="t" bIns="45650" lIns="91325" spcFirstLastPara="1" rIns="91325" wrap="square" tIns="456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it-IT"/>
              <a:t>Slow Extraction: Scintillator 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it-IT"/>
              <a:t>Fast Extraction: Fast Current Transformer </a:t>
            </a:r>
            <a:endParaRPr/>
          </a:p>
        </p:txBody>
      </p:sp>
      <p:sp>
        <p:nvSpPr>
          <p:cNvPr id="138" name="Google Shape;138;g33dc596483a_0_76:notes"/>
          <p:cNvSpPr txBox="1"/>
          <p:nvPr>
            <p:ph idx="12" type="sldNum"/>
          </p:nvPr>
        </p:nvSpPr>
        <p:spPr>
          <a:xfrm>
            <a:off x="3813175" y="9394825"/>
            <a:ext cx="2932200" cy="485700"/>
          </a:xfrm>
          <a:prstGeom prst="rect">
            <a:avLst/>
          </a:prstGeom>
        </p:spPr>
        <p:txBody>
          <a:bodyPr anchorCtr="0" anchor="b" bIns="45650" lIns="91325" spcFirstLastPara="1" rIns="91325" wrap="square" tIns="4565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3dc596483a_0_0:notes"/>
          <p:cNvSpPr/>
          <p:nvPr>
            <p:ph idx="2" type="sldImg"/>
          </p:nvPr>
        </p:nvSpPr>
        <p:spPr>
          <a:xfrm>
            <a:off x="63500" y="727075"/>
            <a:ext cx="6621600" cy="3726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33dc596483a_0_0:notes"/>
          <p:cNvSpPr txBox="1"/>
          <p:nvPr>
            <p:ph idx="1" type="body"/>
          </p:nvPr>
        </p:nvSpPr>
        <p:spPr>
          <a:xfrm>
            <a:off x="879475" y="4695825"/>
            <a:ext cx="4986300" cy="4456200"/>
          </a:xfrm>
          <a:prstGeom prst="rect">
            <a:avLst/>
          </a:prstGeom>
        </p:spPr>
        <p:txBody>
          <a:bodyPr anchorCtr="0" anchor="t" bIns="45650" lIns="91325" spcFirstLastPara="1" rIns="91325" wrap="square" tIns="456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g33dc596483a_0_0:notes"/>
          <p:cNvSpPr txBox="1"/>
          <p:nvPr>
            <p:ph idx="12" type="sldNum"/>
          </p:nvPr>
        </p:nvSpPr>
        <p:spPr>
          <a:xfrm>
            <a:off x="3813175" y="9394825"/>
            <a:ext cx="2932200" cy="485700"/>
          </a:xfrm>
          <a:prstGeom prst="rect">
            <a:avLst/>
          </a:prstGeom>
        </p:spPr>
        <p:txBody>
          <a:bodyPr anchorCtr="0" anchor="b" bIns="45650" lIns="91325" spcFirstLastPara="1" rIns="91325" wrap="square" tIns="4565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3dc596483a_0_33:notes"/>
          <p:cNvSpPr/>
          <p:nvPr>
            <p:ph idx="2" type="sldImg"/>
          </p:nvPr>
        </p:nvSpPr>
        <p:spPr>
          <a:xfrm>
            <a:off x="63500" y="727075"/>
            <a:ext cx="6621600" cy="3726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33dc596483a_0_33:notes"/>
          <p:cNvSpPr txBox="1"/>
          <p:nvPr>
            <p:ph idx="1" type="body"/>
          </p:nvPr>
        </p:nvSpPr>
        <p:spPr>
          <a:xfrm>
            <a:off x="879475" y="4695825"/>
            <a:ext cx="4986300" cy="4456200"/>
          </a:xfrm>
          <a:prstGeom prst="rect">
            <a:avLst/>
          </a:prstGeom>
        </p:spPr>
        <p:txBody>
          <a:bodyPr anchorCtr="0" anchor="t" bIns="45650" lIns="91325" spcFirstLastPara="1" rIns="91325" wrap="square" tIns="456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g33dc596483a_0_33:notes"/>
          <p:cNvSpPr txBox="1"/>
          <p:nvPr>
            <p:ph idx="12" type="sldNum"/>
          </p:nvPr>
        </p:nvSpPr>
        <p:spPr>
          <a:xfrm>
            <a:off x="3813175" y="9394825"/>
            <a:ext cx="2932200" cy="485700"/>
          </a:xfrm>
          <a:prstGeom prst="rect">
            <a:avLst/>
          </a:prstGeom>
        </p:spPr>
        <p:txBody>
          <a:bodyPr anchorCtr="0" anchor="b" bIns="45650" lIns="91325" spcFirstLastPara="1" rIns="91325" wrap="square" tIns="4565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3dc596483a_0_70:notes"/>
          <p:cNvSpPr/>
          <p:nvPr>
            <p:ph idx="2" type="sldImg"/>
          </p:nvPr>
        </p:nvSpPr>
        <p:spPr>
          <a:xfrm>
            <a:off x="63500" y="727075"/>
            <a:ext cx="6621600" cy="3726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33dc596483a_0_70:notes"/>
          <p:cNvSpPr txBox="1"/>
          <p:nvPr>
            <p:ph idx="1" type="body"/>
          </p:nvPr>
        </p:nvSpPr>
        <p:spPr>
          <a:xfrm>
            <a:off x="879475" y="4695825"/>
            <a:ext cx="4986300" cy="4456200"/>
          </a:xfrm>
          <a:prstGeom prst="rect">
            <a:avLst/>
          </a:prstGeom>
        </p:spPr>
        <p:txBody>
          <a:bodyPr anchorCtr="0" anchor="t" bIns="45650" lIns="91325" spcFirstLastPara="1" rIns="91325" wrap="square" tIns="456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33dc596483a_0_70:notes"/>
          <p:cNvSpPr txBox="1"/>
          <p:nvPr>
            <p:ph idx="12" type="sldNum"/>
          </p:nvPr>
        </p:nvSpPr>
        <p:spPr>
          <a:xfrm>
            <a:off x="3813175" y="9394825"/>
            <a:ext cx="2932200" cy="485700"/>
          </a:xfrm>
          <a:prstGeom prst="rect">
            <a:avLst/>
          </a:prstGeom>
        </p:spPr>
        <p:txBody>
          <a:bodyPr anchorCtr="0" anchor="b" bIns="45650" lIns="91325" spcFirstLastPara="1" rIns="91325" wrap="square" tIns="4565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3dc0fd8b81_0_1:notes"/>
          <p:cNvSpPr/>
          <p:nvPr>
            <p:ph idx="2" type="sldImg"/>
          </p:nvPr>
        </p:nvSpPr>
        <p:spPr>
          <a:xfrm>
            <a:off x="63500" y="727075"/>
            <a:ext cx="6621600" cy="3726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33dc0fd8b81_0_1:notes"/>
          <p:cNvSpPr txBox="1"/>
          <p:nvPr>
            <p:ph idx="1" type="body"/>
          </p:nvPr>
        </p:nvSpPr>
        <p:spPr>
          <a:xfrm>
            <a:off x="879475" y="4695825"/>
            <a:ext cx="4986300" cy="4456200"/>
          </a:xfrm>
          <a:prstGeom prst="rect">
            <a:avLst/>
          </a:prstGeom>
        </p:spPr>
        <p:txBody>
          <a:bodyPr anchorCtr="0" anchor="t" bIns="45650" lIns="91325" spcFirstLastPara="1" rIns="91325" wrap="square" tIns="456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g33dc0fd8b81_0_1:notes"/>
          <p:cNvSpPr txBox="1"/>
          <p:nvPr>
            <p:ph idx="12" type="sldNum"/>
          </p:nvPr>
        </p:nvSpPr>
        <p:spPr>
          <a:xfrm>
            <a:off x="3813175" y="9394825"/>
            <a:ext cx="2932200" cy="485700"/>
          </a:xfrm>
          <a:prstGeom prst="rect">
            <a:avLst/>
          </a:prstGeom>
        </p:spPr>
        <p:txBody>
          <a:bodyPr anchorCtr="0" anchor="b" bIns="45650" lIns="91325" spcFirstLastPara="1" rIns="91325" wrap="square" tIns="4565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 txBox="1"/>
          <p:nvPr>
            <p:ph type="ctrTitle"/>
          </p:nvPr>
        </p:nvSpPr>
        <p:spPr>
          <a:xfrm>
            <a:off x="1524000" y="10461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1" name="Google Shape;21;p2"/>
          <p:cNvSpPr txBox="1"/>
          <p:nvPr>
            <p:ph idx="10" type="dt"/>
          </p:nvPr>
        </p:nvSpPr>
        <p:spPr>
          <a:xfrm>
            <a:off x="2495600" y="6378349"/>
            <a:ext cx="1620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1pPr>
            <a:lvl2pPr lvl="1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1" type="ftr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1pPr>
            <a:lvl2pPr lvl="1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9pPr>
          </a:lstStyle>
          <a:p>
            <a:pPr indent="-47625" lvl="0" marL="0" rtl="0" algn="r">
              <a:spcBef>
                <a:spcPts val="0"/>
              </a:spcBef>
              <a:spcAft>
                <a:spcPts val="0"/>
              </a:spcAft>
              <a:buSzPts val="750"/>
              <a:buChar char="●"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1"/>
          <p:cNvSpPr txBox="1"/>
          <p:nvPr>
            <p:ph type="title"/>
          </p:nvPr>
        </p:nvSpPr>
        <p:spPr>
          <a:xfrm>
            <a:off x="407988" y="373593"/>
            <a:ext cx="11376000" cy="6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" type="body"/>
          </p:nvPr>
        </p:nvSpPr>
        <p:spPr>
          <a:xfrm>
            <a:off x="407987" y="1124744"/>
            <a:ext cx="5616600" cy="50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2" type="body"/>
          </p:nvPr>
        </p:nvSpPr>
        <p:spPr>
          <a:xfrm>
            <a:off x="6172199" y="1124744"/>
            <a:ext cx="5611800" cy="50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0" type="dt"/>
          </p:nvPr>
        </p:nvSpPr>
        <p:spPr>
          <a:xfrm>
            <a:off x="2495600" y="6378349"/>
            <a:ext cx="1620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1pPr>
            <a:lvl2pPr lvl="1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1" type="ftr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1pPr>
            <a:lvl2pPr lvl="1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9pPr>
          </a:lstStyle>
          <a:p>
            <a:pPr indent="-47625" lvl="0" marL="0" rtl="0" algn="r">
              <a:spcBef>
                <a:spcPts val="0"/>
              </a:spcBef>
              <a:spcAft>
                <a:spcPts val="0"/>
              </a:spcAft>
              <a:buSzPts val="750"/>
              <a:buChar char="●"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"/>
          <p:cNvSpPr txBox="1"/>
          <p:nvPr>
            <p:ph type="title"/>
          </p:nvPr>
        </p:nvSpPr>
        <p:spPr>
          <a:xfrm>
            <a:off x="407989" y="373593"/>
            <a:ext cx="5616600" cy="6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" type="body"/>
          </p:nvPr>
        </p:nvSpPr>
        <p:spPr>
          <a:xfrm>
            <a:off x="407987" y="1124744"/>
            <a:ext cx="5616600" cy="50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12"/>
          <p:cNvSpPr/>
          <p:nvPr>
            <p:ph idx="2" type="pic"/>
          </p:nvPr>
        </p:nvSpPr>
        <p:spPr>
          <a:xfrm>
            <a:off x="6167438" y="0"/>
            <a:ext cx="6024600" cy="62073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0" name="Google Shape;80;p12"/>
          <p:cNvSpPr txBox="1"/>
          <p:nvPr>
            <p:ph idx="10" type="dt"/>
          </p:nvPr>
        </p:nvSpPr>
        <p:spPr>
          <a:xfrm>
            <a:off x="2495600" y="6378349"/>
            <a:ext cx="1620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1pPr>
            <a:lvl2pPr lvl="1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1" type="ftr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1pPr>
            <a:lvl2pPr lvl="1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9pPr>
          </a:lstStyle>
          <a:p>
            <a:pPr indent="-47625" lvl="0" marL="0" rtl="0" algn="r">
              <a:spcBef>
                <a:spcPts val="0"/>
              </a:spcBef>
              <a:spcAft>
                <a:spcPts val="0"/>
              </a:spcAft>
              <a:buSzPts val="750"/>
              <a:buChar char="●"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>
            <p:ph type="title"/>
          </p:nvPr>
        </p:nvSpPr>
        <p:spPr>
          <a:xfrm>
            <a:off x="407987" y="1709738"/>
            <a:ext cx="113760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1" type="body"/>
          </p:nvPr>
        </p:nvSpPr>
        <p:spPr>
          <a:xfrm>
            <a:off x="407987" y="4589463"/>
            <a:ext cx="113760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86" name="Google Shape;86;p13"/>
          <p:cNvSpPr txBox="1"/>
          <p:nvPr>
            <p:ph idx="10" type="dt"/>
          </p:nvPr>
        </p:nvSpPr>
        <p:spPr>
          <a:xfrm>
            <a:off x="2495600" y="6378349"/>
            <a:ext cx="1620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1pPr>
            <a:lvl2pPr lvl="1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3"/>
          <p:cNvSpPr txBox="1"/>
          <p:nvPr>
            <p:ph idx="11" type="ftr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1pPr>
            <a:lvl2pPr lvl="1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3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9pPr>
          </a:lstStyle>
          <a:p>
            <a:pPr indent="-47625" lvl="0" marL="0" rtl="0" algn="r">
              <a:spcBef>
                <a:spcPts val="0"/>
              </a:spcBef>
              <a:spcAft>
                <a:spcPts val="0"/>
              </a:spcAft>
              <a:buSzPts val="750"/>
              <a:buChar char="●"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" type="titleOnly">
  <p:cSld name="TITLE_ONLY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/>
          <p:nvPr>
            <p:ph type="title"/>
          </p:nvPr>
        </p:nvSpPr>
        <p:spPr>
          <a:xfrm>
            <a:off x="407988" y="373593"/>
            <a:ext cx="11376000" cy="6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4"/>
          <p:cNvSpPr txBox="1"/>
          <p:nvPr>
            <p:ph idx="10" type="dt"/>
          </p:nvPr>
        </p:nvSpPr>
        <p:spPr>
          <a:xfrm>
            <a:off x="2495600" y="6378349"/>
            <a:ext cx="1620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1pPr>
            <a:lvl2pPr lvl="1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4"/>
          <p:cNvSpPr txBox="1"/>
          <p:nvPr>
            <p:ph idx="11" type="ftr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1pPr>
            <a:lvl2pPr lvl="1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4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9pPr>
          </a:lstStyle>
          <a:p>
            <a:pPr indent="-47625" lvl="0" marL="0" rtl="0" algn="r">
              <a:spcBef>
                <a:spcPts val="0"/>
              </a:spcBef>
              <a:spcAft>
                <a:spcPts val="0"/>
              </a:spcAft>
              <a:buSzPts val="750"/>
              <a:buChar char="●"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 type="blank">
  <p:cSld name="BLANK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/>
          <p:nvPr>
            <p:ph idx="10" type="dt"/>
          </p:nvPr>
        </p:nvSpPr>
        <p:spPr>
          <a:xfrm>
            <a:off x="2495600" y="6378349"/>
            <a:ext cx="1620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1pPr>
            <a:lvl2pPr lvl="1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5"/>
          <p:cNvSpPr txBox="1"/>
          <p:nvPr>
            <p:ph idx="11" type="ftr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1pPr>
            <a:lvl2pPr lvl="1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5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9pPr>
          </a:lstStyle>
          <a:p>
            <a:pPr indent="-47625" lvl="0" marL="0" rtl="0" algn="r">
              <a:spcBef>
                <a:spcPts val="0"/>
              </a:spcBef>
              <a:spcAft>
                <a:spcPts val="0"/>
              </a:spcAft>
              <a:buSzPts val="750"/>
              <a:buChar char="●"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>
  <p:cSld name="Last slide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6"/>
          <p:cNvSpPr txBox="1"/>
          <p:nvPr/>
        </p:nvSpPr>
        <p:spPr>
          <a:xfrm>
            <a:off x="407988" y="6196406"/>
            <a:ext cx="11376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1430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■"/>
            </a:pPr>
            <a:r>
              <a:rPr lang="it-IT" sz="24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home.cern</a:t>
            </a:r>
            <a:endParaRPr sz="24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100" name="Google Shape;100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31904" y="2244864"/>
            <a:ext cx="1728192" cy="1728193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6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 ">
  <p:cSld name="1_Content   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/>
          <p:nvPr>
            <p:ph idx="1" type="body"/>
          </p:nvPr>
        </p:nvSpPr>
        <p:spPr>
          <a:xfrm>
            <a:off x="407989" y="1124743"/>
            <a:ext cx="11376000" cy="50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>
                <a:solidFill>
                  <a:schemeClr val="dk2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867">
                <a:solidFill>
                  <a:schemeClr val="dk2"/>
                </a:solidFill>
              </a:defRPr>
            </a:lvl2pPr>
            <a:lvl3pPr indent="-311150" lvl="2" marL="13716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type="title"/>
          </p:nvPr>
        </p:nvSpPr>
        <p:spPr>
          <a:xfrm>
            <a:off x="407988" y="373593"/>
            <a:ext cx="11376000" cy="6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0" type="dt"/>
          </p:nvPr>
        </p:nvSpPr>
        <p:spPr>
          <a:xfrm>
            <a:off x="2495600" y="6378349"/>
            <a:ext cx="1620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400"/>
              </a:spcBef>
              <a:spcAft>
                <a:spcPts val="0"/>
              </a:spcAft>
              <a:buSzPts val="1000"/>
              <a:buChar char="■"/>
              <a:defRPr/>
            </a:lvl1pPr>
            <a:lvl2pPr lvl="1" algn="ctr">
              <a:spcBef>
                <a:spcPts val="400"/>
              </a:spcBef>
              <a:spcAft>
                <a:spcPts val="0"/>
              </a:spcAft>
              <a:buSzPts val="1000"/>
              <a:buChar char="■"/>
              <a:defRPr/>
            </a:lvl2pPr>
            <a:lvl3pPr lvl="2" algn="ctr">
              <a:spcBef>
                <a:spcPts val="400"/>
              </a:spcBef>
              <a:spcAft>
                <a:spcPts val="0"/>
              </a:spcAft>
              <a:buSzPts val="1000"/>
              <a:buChar char="■"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SzPts val="1000"/>
              <a:buChar char="■"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SzPts val="100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Libre Baskerville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Libre Baskerville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Libre Baskerville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Libre Baskerville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1" type="ftr"/>
          </p:nvPr>
        </p:nvSpPr>
        <p:spPr>
          <a:xfrm>
            <a:off x="4259261" y="6383848"/>
            <a:ext cx="6572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400"/>
              </a:spcBef>
              <a:spcAft>
                <a:spcPts val="0"/>
              </a:spcAft>
              <a:buSzPts val="1000"/>
              <a:buChar char="■"/>
              <a:defRPr/>
            </a:lvl1pPr>
            <a:lvl2pPr lvl="1" algn="ctr">
              <a:spcBef>
                <a:spcPts val="400"/>
              </a:spcBef>
              <a:spcAft>
                <a:spcPts val="0"/>
              </a:spcAft>
              <a:buSzPts val="1000"/>
              <a:buChar char="■"/>
              <a:defRPr/>
            </a:lvl2pPr>
            <a:lvl3pPr lvl="2" algn="ctr">
              <a:spcBef>
                <a:spcPts val="400"/>
              </a:spcBef>
              <a:spcAft>
                <a:spcPts val="0"/>
              </a:spcAft>
              <a:buSzPts val="1000"/>
              <a:buChar char="■"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SzPts val="1000"/>
              <a:buChar char="■"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SzPts val="100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Libre Baskerville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Libre Baskerville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Libre Baskerville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Libre Baskerville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2" type="sldNum"/>
          </p:nvPr>
        </p:nvSpPr>
        <p:spPr>
          <a:xfrm>
            <a:off x="11107547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38100" lvl="0" marL="0" marR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38100" lvl="1" marL="0" marR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38100" lvl="2" marL="0" marR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38100" lvl="3" marL="0" marR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38100" lvl="4" marL="0" marR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38100" lvl="5" marL="0" marR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38100" lvl="6" marL="0" marR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38100" lvl="7" marL="0" marR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38100" lvl="8" marL="0" marR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Noto Sans Symbols"/>
              <a:buChar char="●"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bg>
      <p:bgPr>
        <a:solidFill>
          <a:schemeClr val="dk1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31" name="Google Shape;31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36403" y="2169047"/>
            <a:ext cx="2520000" cy="2494674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dk1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34" name="Google Shape;34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06130" y="710117"/>
            <a:ext cx="1990425" cy="1970421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5"/>
          <p:cNvSpPr txBox="1"/>
          <p:nvPr>
            <p:ph type="ctrTitle"/>
          </p:nvPr>
        </p:nvSpPr>
        <p:spPr>
          <a:xfrm>
            <a:off x="407987" y="3429000"/>
            <a:ext cx="11376000" cy="21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" type="subTitle"/>
          </p:nvPr>
        </p:nvSpPr>
        <p:spPr>
          <a:xfrm>
            <a:off x="407988" y="5700252"/>
            <a:ext cx="113760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0" sz="2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7" name="Google Shape;37;p5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 ">
  <p:cSld name="Content   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/>
          <p:nvPr>
            <p:ph idx="1" type="body"/>
          </p:nvPr>
        </p:nvSpPr>
        <p:spPr>
          <a:xfrm>
            <a:off x="407989" y="1124743"/>
            <a:ext cx="11376000" cy="50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indent="-33655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type="title"/>
          </p:nvPr>
        </p:nvSpPr>
        <p:spPr>
          <a:xfrm>
            <a:off x="407988" y="373593"/>
            <a:ext cx="11376000" cy="6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10" type="dt"/>
          </p:nvPr>
        </p:nvSpPr>
        <p:spPr>
          <a:xfrm>
            <a:off x="2495600" y="6378349"/>
            <a:ext cx="1620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1pPr>
            <a:lvl2pPr lvl="1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1" type="ftr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1pPr>
            <a:lvl2pPr lvl="1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9pPr>
          </a:lstStyle>
          <a:p>
            <a:pPr indent="-47625" lvl="0" marL="0" rtl="0" algn="r">
              <a:spcBef>
                <a:spcPts val="0"/>
              </a:spcBef>
              <a:spcAft>
                <a:spcPts val="0"/>
              </a:spcAft>
              <a:buSzPts val="750"/>
              <a:buChar char="●"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>
            <p:ph idx="1" type="body"/>
          </p:nvPr>
        </p:nvSpPr>
        <p:spPr>
          <a:xfrm>
            <a:off x="407989" y="1124743"/>
            <a:ext cx="11376000" cy="50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type="title"/>
          </p:nvPr>
        </p:nvSpPr>
        <p:spPr>
          <a:xfrm>
            <a:off x="407988" y="373593"/>
            <a:ext cx="11376000" cy="6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2495600" y="6378349"/>
            <a:ext cx="1620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1pPr>
            <a:lvl2pPr lvl="1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1pPr>
            <a:lvl2pPr lvl="1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9pPr>
          </a:lstStyle>
          <a:p>
            <a:pPr indent="-47625" lvl="0" marL="0" rtl="0" algn="r">
              <a:spcBef>
                <a:spcPts val="0"/>
              </a:spcBef>
              <a:spcAft>
                <a:spcPts val="0"/>
              </a:spcAft>
              <a:buSzPts val="750"/>
              <a:buChar char="●"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type="title"/>
          </p:nvPr>
        </p:nvSpPr>
        <p:spPr>
          <a:xfrm>
            <a:off x="407988" y="373593"/>
            <a:ext cx="11376000" cy="6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0" type="dt"/>
          </p:nvPr>
        </p:nvSpPr>
        <p:spPr>
          <a:xfrm>
            <a:off x="2495600" y="6378349"/>
            <a:ext cx="1620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1pPr>
            <a:lvl2pPr lvl="1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1" type="ftr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1pPr>
            <a:lvl2pPr lvl="1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9pPr>
          </a:lstStyle>
          <a:p>
            <a:pPr indent="-47625" lvl="0" marL="0" rtl="0" algn="r">
              <a:spcBef>
                <a:spcPts val="0"/>
              </a:spcBef>
              <a:spcAft>
                <a:spcPts val="0"/>
              </a:spcAft>
              <a:buSzPts val="750"/>
              <a:buChar char="●"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55" name="Google Shape;55;p8"/>
          <p:cNvSpPr/>
          <p:nvPr>
            <p:ph idx="2" type="pic"/>
          </p:nvPr>
        </p:nvSpPr>
        <p:spPr>
          <a:xfrm>
            <a:off x="407988" y="1124744"/>
            <a:ext cx="11376000" cy="5076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colour or picture" showMasterSp="0">
  <p:cSld name="Full page colour or picture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/>
          <p:nvPr>
            <p:ph type="title"/>
          </p:nvPr>
        </p:nvSpPr>
        <p:spPr>
          <a:xfrm>
            <a:off x="407988" y="373593"/>
            <a:ext cx="11376000" cy="6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2495600" y="6378349"/>
            <a:ext cx="1620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200"/>
              </a:spcBef>
              <a:spcAft>
                <a:spcPts val="0"/>
              </a:spcAft>
              <a:buSzPts val="750"/>
              <a:buChar char="■"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 sz="1000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 sz="1000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 sz="1000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 sz="1000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 sz="1000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 sz="1000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 sz="1000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 sz="1000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 sz="1000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>
            <a:pPr indent="-47625" lvl="0" marL="0" rtl="0" algn="r">
              <a:spcBef>
                <a:spcPts val="0"/>
              </a:spcBef>
              <a:spcAft>
                <a:spcPts val="0"/>
              </a:spcAft>
              <a:buSzPts val="750"/>
              <a:buChar char="●"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60" name="Google Shape;60;p9"/>
          <p:cNvSpPr txBox="1"/>
          <p:nvPr>
            <p:ph idx="11" type="ftr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240"/>
              </a:spcBef>
              <a:spcAft>
                <a:spcPts val="0"/>
              </a:spcAft>
              <a:buSzPts val="900"/>
              <a:buChar char="■"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61" name="Google Shape;61;p9"/>
          <p:cNvCxnSpPr/>
          <p:nvPr/>
        </p:nvCxnSpPr>
        <p:spPr>
          <a:xfrm>
            <a:off x="407987" y="6266608"/>
            <a:ext cx="113760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62" name="Google Shape;62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07988" y="6364800"/>
            <a:ext cx="495300" cy="39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Picture">
  <p:cSld name="Full page Picture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>
            <p:ph idx="2" type="pic"/>
          </p:nvPr>
        </p:nvSpPr>
        <p:spPr>
          <a:xfrm>
            <a:off x="0" y="-29980"/>
            <a:ext cx="12192000" cy="62307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5" name="Google Shape;65;p10"/>
          <p:cNvSpPr txBox="1"/>
          <p:nvPr>
            <p:ph idx="1" type="body"/>
          </p:nvPr>
        </p:nvSpPr>
        <p:spPr>
          <a:xfrm>
            <a:off x="8075612" y="-48846"/>
            <a:ext cx="4116300" cy="624960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t" bIns="180000" lIns="180000" spcFirstLastPara="1" rIns="180000" wrap="square" tIns="1800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indent="-36195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0" type="dt"/>
          </p:nvPr>
        </p:nvSpPr>
        <p:spPr>
          <a:xfrm>
            <a:off x="2495600" y="6378349"/>
            <a:ext cx="1620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1pPr>
            <a:lvl2pPr lvl="1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1" type="ftr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1pPr>
            <a:lvl2pPr lvl="1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SzPts val="750"/>
              <a:buNone/>
              <a:defRPr/>
            </a:lvl9pPr>
          </a:lstStyle>
          <a:p>
            <a:pPr indent="-47625" lvl="0" marL="0" rtl="0" algn="r">
              <a:spcBef>
                <a:spcPts val="0"/>
              </a:spcBef>
              <a:spcAft>
                <a:spcPts val="0"/>
              </a:spcAft>
              <a:buSzPts val="750"/>
              <a:buChar char="●"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9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07988" y="373593"/>
            <a:ext cx="11376000" cy="6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07989" y="1124743"/>
            <a:ext cx="11376000" cy="50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b="1" i="0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2495600" y="6378349"/>
            <a:ext cx="1620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algn="r"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50"/>
              <a:buFont typeface="Noto Sans Symbols"/>
              <a:buChar char="■"/>
              <a:defRPr b="0" i="0" sz="10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marR="0" algn="ctr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lvl="2" marR="0" algn="ctr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lvl="3" marR="0" algn="ctr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lvl="4" marR="0" algn="ctr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>
            <a:pPr indent="-47625" lvl="0" mar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"/>
              <a:buFont typeface="Noto Sans Symbols"/>
              <a:buChar char="■"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900"/>
              <a:buFont typeface="Noto Sans Symbols"/>
              <a:buChar char="■"/>
              <a:defRPr b="0" i="0" sz="12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marR="0" algn="ctr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lvl="2" marR="0" algn="ctr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lvl="3" marR="0" algn="ctr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lvl="4" marR="0" algn="ctr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cxnSp>
        <p:nvCxnSpPr>
          <p:cNvPr id="15" name="Google Shape;15;p1"/>
          <p:cNvCxnSpPr/>
          <p:nvPr/>
        </p:nvCxnSpPr>
        <p:spPr>
          <a:xfrm>
            <a:off x="407987" y="6266608"/>
            <a:ext cx="11376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6" name="Google Shape;16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07988" y="6364599"/>
            <a:ext cx="495300" cy="39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9416" y="6363935"/>
            <a:ext cx="1346947" cy="40459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7"/>
          <p:cNvSpPr txBox="1"/>
          <p:nvPr>
            <p:ph type="ctrTitle"/>
          </p:nvPr>
        </p:nvSpPr>
        <p:spPr>
          <a:xfrm>
            <a:off x="1595475" y="1928481"/>
            <a:ext cx="9144000" cy="1895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it-IT" sz="6700"/>
              <a:t>Beam Diagnostic </a:t>
            </a:r>
            <a:endParaRPr sz="67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it-IT" sz="6700"/>
              <a:t>case study : HEBT</a:t>
            </a:r>
            <a:endParaRPr sz="2400"/>
          </a:p>
        </p:txBody>
      </p:sp>
      <p:sp>
        <p:nvSpPr>
          <p:cNvPr id="107" name="Google Shape;107;p17"/>
          <p:cNvSpPr txBox="1"/>
          <p:nvPr>
            <p:ph idx="1" type="subTitle"/>
          </p:nvPr>
        </p:nvSpPr>
        <p:spPr>
          <a:xfrm>
            <a:off x="962450" y="4257546"/>
            <a:ext cx="10410000" cy="16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867"/>
              </a:spcBef>
              <a:spcAft>
                <a:spcPts val="400"/>
              </a:spcAft>
              <a:buClr>
                <a:srgbClr val="171717"/>
              </a:buClr>
              <a:buSzPts val="2400"/>
              <a:buNone/>
            </a:pPr>
            <a:r>
              <a:rPr lang="it-IT"/>
              <a:t>07/03/25</a:t>
            </a:r>
            <a:endParaRPr/>
          </a:p>
        </p:txBody>
      </p:sp>
      <p:pic>
        <p:nvPicPr>
          <p:cNvPr id="108" name="Google Shape;10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39167" y="0"/>
            <a:ext cx="3552832" cy="1776432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7"/>
          <p:cNvSpPr txBox="1"/>
          <p:nvPr>
            <p:ph idx="1" type="subTitle"/>
          </p:nvPr>
        </p:nvSpPr>
        <p:spPr>
          <a:xfrm>
            <a:off x="1237125" y="3606175"/>
            <a:ext cx="9860700" cy="10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867"/>
              </a:spcBef>
              <a:spcAft>
                <a:spcPts val="400"/>
              </a:spcAft>
              <a:buClr>
                <a:srgbClr val="171717"/>
              </a:buClr>
              <a:buSzPts val="2400"/>
              <a:buNone/>
            </a:pPr>
            <a:r>
              <a:rPr lang="it-IT" sz="2000"/>
              <a:t>Antoine BEAUDOUIN, Arnaud CIEPLAK, Lisa Beate DINGELDEIN, Florent HERVY, Tomas Albert PASTOR JURO, Vincent PRUY, Jason ROMAIN</a:t>
            </a:r>
            <a:endParaRPr sz="2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6"/>
          <p:cNvSpPr txBox="1"/>
          <p:nvPr/>
        </p:nvSpPr>
        <p:spPr>
          <a:xfrm>
            <a:off x="5893950" y="3968750"/>
            <a:ext cx="5059800" cy="1903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171717"/>
                </a:solidFill>
              </a:rPr>
              <a:t>6.	Transverse Profile Measurement</a:t>
            </a:r>
            <a:endParaRPr sz="2100">
              <a:solidFill>
                <a:srgbClr val="171717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it-IT" sz="2100">
                <a:solidFill>
                  <a:srgbClr val="171717"/>
                </a:solidFill>
              </a:rPr>
              <a:t>Scintillation Screen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-"/>
            </a:pPr>
            <a:r>
              <a:rPr lang="it-IT" sz="2100">
                <a:solidFill>
                  <a:srgbClr val="171717"/>
                </a:solidFill>
              </a:rPr>
              <a:t>Convenient for every type of beam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-"/>
            </a:pPr>
            <a:r>
              <a:rPr lang="it-IT" sz="2100">
                <a:solidFill>
                  <a:srgbClr val="171717"/>
                </a:solidFill>
              </a:rPr>
              <a:t>Various intensities possible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194" name="Google Shape;194;p26"/>
          <p:cNvSpPr txBox="1"/>
          <p:nvPr/>
        </p:nvSpPr>
        <p:spPr>
          <a:xfrm>
            <a:off x="1556475" y="4484575"/>
            <a:ext cx="404100" cy="4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6AA84F"/>
                </a:solidFill>
              </a:rPr>
              <a:t>6</a:t>
            </a:r>
            <a:endParaRPr sz="2100">
              <a:solidFill>
                <a:srgbClr val="6AA84F"/>
              </a:solidFill>
            </a:endParaRPr>
          </a:p>
        </p:txBody>
      </p:sp>
      <p:sp>
        <p:nvSpPr>
          <p:cNvPr id="195" name="Google Shape;195;p26"/>
          <p:cNvSpPr txBox="1"/>
          <p:nvPr/>
        </p:nvSpPr>
        <p:spPr>
          <a:xfrm>
            <a:off x="4323500" y="1663125"/>
            <a:ext cx="404100" cy="4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6AA84F"/>
                </a:solidFill>
              </a:rPr>
              <a:t>6</a:t>
            </a:r>
            <a:endParaRPr sz="2100">
              <a:solidFill>
                <a:srgbClr val="6AA84F"/>
              </a:solidFill>
            </a:endParaRPr>
          </a:p>
        </p:txBody>
      </p:sp>
      <p:sp>
        <p:nvSpPr>
          <p:cNvPr id="196" name="Google Shape;196;p26"/>
          <p:cNvSpPr txBox="1"/>
          <p:nvPr/>
        </p:nvSpPr>
        <p:spPr>
          <a:xfrm>
            <a:off x="5893950" y="2287025"/>
            <a:ext cx="404100" cy="4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6AA84F"/>
                </a:solidFill>
              </a:rPr>
              <a:t>6</a:t>
            </a:r>
            <a:endParaRPr sz="2100">
              <a:solidFill>
                <a:srgbClr val="6AA84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7"/>
          <p:cNvSpPr txBox="1"/>
          <p:nvPr/>
        </p:nvSpPr>
        <p:spPr>
          <a:xfrm>
            <a:off x="189725" y="231225"/>
            <a:ext cx="3984600" cy="12684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171717"/>
                </a:solidFill>
              </a:rPr>
              <a:t>7.	Momentum &amp; Energy</a:t>
            </a:r>
            <a:endParaRPr sz="2100">
              <a:solidFill>
                <a:srgbClr val="171717"/>
              </a:solidFill>
            </a:endParaRPr>
          </a:p>
          <a:p>
            <a:pPr indent="-361950" lvl="0" marL="9144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it-IT" sz="2100">
                <a:solidFill>
                  <a:srgbClr val="171717"/>
                </a:solidFill>
              </a:rPr>
              <a:t>Magnetic Spectrometer</a:t>
            </a:r>
            <a:endParaRPr sz="2100">
              <a:solidFill>
                <a:srgbClr val="17171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171717"/>
                </a:solidFill>
              </a:rPr>
              <a:t>		&gt; Add a magnet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203" name="Google Shape;203;p27"/>
          <p:cNvSpPr txBox="1"/>
          <p:nvPr/>
        </p:nvSpPr>
        <p:spPr>
          <a:xfrm>
            <a:off x="1575175" y="4425000"/>
            <a:ext cx="404100" cy="4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6AA84F"/>
                </a:solidFill>
              </a:rPr>
              <a:t>7</a:t>
            </a:r>
            <a:endParaRPr sz="2100">
              <a:solidFill>
                <a:srgbClr val="6AA84F"/>
              </a:solidFill>
            </a:endParaRPr>
          </a:p>
        </p:txBody>
      </p:sp>
      <p:sp>
        <p:nvSpPr>
          <p:cNvPr id="204" name="Google Shape;204;p27"/>
          <p:cNvSpPr txBox="1"/>
          <p:nvPr/>
        </p:nvSpPr>
        <p:spPr>
          <a:xfrm>
            <a:off x="4259275" y="1732250"/>
            <a:ext cx="404100" cy="4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6AA84F"/>
                </a:solidFill>
              </a:rPr>
              <a:t>7</a:t>
            </a:r>
            <a:endParaRPr sz="2100">
              <a:solidFill>
                <a:srgbClr val="6AA84F"/>
              </a:solidFill>
            </a:endParaRPr>
          </a:p>
        </p:txBody>
      </p:sp>
      <p:sp>
        <p:nvSpPr>
          <p:cNvPr id="205" name="Google Shape;205;p27"/>
          <p:cNvSpPr txBox="1"/>
          <p:nvPr/>
        </p:nvSpPr>
        <p:spPr>
          <a:xfrm>
            <a:off x="6369750" y="2493125"/>
            <a:ext cx="404100" cy="4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6AA84F"/>
                </a:solidFill>
              </a:rPr>
              <a:t>7</a:t>
            </a:r>
            <a:endParaRPr sz="2100">
              <a:solidFill>
                <a:srgbClr val="6AA84F"/>
              </a:solidFill>
            </a:endParaRPr>
          </a:p>
        </p:txBody>
      </p:sp>
      <p:sp>
        <p:nvSpPr>
          <p:cNvPr id="206" name="Google Shape;206;p27"/>
          <p:cNvSpPr txBox="1"/>
          <p:nvPr/>
        </p:nvSpPr>
        <p:spPr>
          <a:xfrm>
            <a:off x="10386975" y="2744225"/>
            <a:ext cx="404100" cy="4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6AA84F"/>
                </a:solidFill>
              </a:rPr>
              <a:t>7</a:t>
            </a:r>
            <a:endParaRPr sz="2100">
              <a:solidFill>
                <a:srgbClr val="6AA84F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8"/>
          <p:cNvSpPr txBox="1"/>
          <p:nvPr/>
        </p:nvSpPr>
        <p:spPr>
          <a:xfrm>
            <a:off x="189725" y="231225"/>
            <a:ext cx="3479400" cy="30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213" name="Google Shape;213;p28"/>
          <p:cNvSpPr txBox="1"/>
          <p:nvPr/>
        </p:nvSpPr>
        <p:spPr>
          <a:xfrm>
            <a:off x="189725" y="231225"/>
            <a:ext cx="3479400" cy="1537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171717"/>
                </a:solidFill>
              </a:rPr>
              <a:t>8</a:t>
            </a:r>
            <a:r>
              <a:rPr lang="it-IT" sz="2100">
                <a:solidFill>
                  <a:srgbClr val="171717"/>
                </a:solidFill>
              </a:rPr>
              <a:t>. 	Longitudinal Emittance</a:t>
            </a:r>
            <a:endParaRPr sz="2100">
              <a:solidFill>
                <a:srgbClr val="171717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it-IT" sz="2100">
                <a:solidFill>
                  <a:srgbClr val="171717"/>
                </a:solidFill>
              </a:rPr>
              <a:t>Buncher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214" name="Google Shape;214;p28"/>
          <p:cNvSpPr txBox="1"/>
          <p:nvPr/>
        </p:nvSpPr>
        <p:spPr>
          <a:xfrm>
            <a:off x="10248125" y="2639150"/>
            <a:ext cx="594900" cy="4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6AA84F"/>
                </a:solidFill>
              </a:rPr>
              <a:t>8</a:t>
            </a:r>
            <a:endParaRPr sz="2100">
              <a:solidFill>
                <a:srgbClr val="6AA84F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0" name="Google Shape;220;p29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{37D762CC-DEE5-4376-BEC5-DCD7F7C5008B}</a:tableStyleId>
              </a:tblPr>
              <a:tblGrid>
                <a:gridCol w="1651650"/>
                <a:gridCol w="1622625"/>
                <a:gridCol w="1006525"/>
              </a:tblGrid>
              <a:tr h="368350">
                <a:tc row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Current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FCT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>
                          <a:solidFill>
                            <a:srgbClr val="6AA84F"/>
                          </a:solidFill>
                        </a:rPr>
                        <a:t>1’</a:t>
                      </a:r>
                      <a:endParaRPr>
                        <a:solidFill>
                          <a:srgbClr val="6AA84F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6835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Scintillator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>
                          <a:solidFill>
                            <a:srgbClr val="6AA84F"/>
                          </a:solidFill>
                        </a:rPr>
                        <a:t>1*</a:t>
                      </a:r>
                      <a:endParaRPr>
                        <a:solidFill>
                          <a:srgbClr val="6AA84F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2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Transverse Emittance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3-Grid method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>
                          <a:solidFill>
                            <a:srgbClr val="6AA84F"/>
                          </a:solidFill>
                        </a:rPr>
                        <a:t>2</a:t>
                      </a:r>
                      <a:endParaRPr>
                        <a:solidFill>
                          <a:srgbClr val="6AA84F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2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Butch Length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Button Pick-up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>
                          <a:solidFill>
                            <a:srgbClr val="6AA84F"/>
                          </a:solidFill>
                        </a:rPr>
                        <a:t>3</a:t>
                      </a:r>
                      <a:endParaRPr>
                        <a:solidFill>
                          <a:srgbClr val="6AA84F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2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Beam Position Monitor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Shoe-box (fast)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>
                          <a:solidFill>
                            <a:srgbClr val="6AA84F"/>
                          </a:solidFill>
                        </a:rPr>
                        <a:t>4</a:t>
                      </a:r>
                      <a:endParaRPr>
                        <a:solidFill>
                          <a:srgbClr val="6AA84F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221" name="Google Shape;221;p29"/>
          <p:cNvSpPr txBox="1"/>
          <p:nvPr/>
        </p:nvSpPr>
        <p:spPr>
          <a:xfrm>
            <a:off x="9211375" y="2470325"/>
            <a:ext cx="1825500" cy="15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rgbClr val="6AA84F"/>
                </a:solidFill>
              </a:rPr>
              <a:t>    1*	 1’</a:t>
            </a:r>
            <a:endParaRPr sz="2000">
              <a:solidFill>
                <a:srgbClr val="6AA84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rgbClr val="6AA84F"/>
                </a:solidFill>
              </a:rPr>
              <a:t>    2	       (5)</a:t>
            </a:r>
            <a:endParaRPr sz="2000">
              <a:solidFill>
                <a:srgbClr val="6AA84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rgbClr val="6AA84F"/>
                </a:solidFill>
              </a:rPr>
              <a:t>    7        8</a:t>
            </a:r>
            <a:endParaRPr sz="2000">
              <a:solidFill>
                <a:srgbClr val="6AA84F"/>
              </a:solidFill>
            </a:endParaRPr>
          </a:p>
        </p:txBody>
      </p:sp>
      <p:sp>
        <p:nvSpPr>
          <p:cNvPr id="222" name="Google Shape;222;p29"/>
          <p:cNvSpPr txBox="1"/>
          <p:nvPr/>
        </p:nvSpPr>
        <p:spPr>
          <a:xfrm>
            <a:off x="6337700" y="4415350"/>
            <a:ext cx="489000" cy="6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rgbClr val="6AA84F"/>
                </a:solidFill>
              </a:rPr>
              <a:t>5</a:t>
            </a:r>
            <a:endParaRPr sz="2000">
              <a:solidFill>
                <a:srgbClr val="6AA84F"/>
              </a:solidFill>
            </a:endParaRPr>
          </a:p>
        </p:txBody>
      </p:sp>
      <p:sp>
        <p:nvSpPr>
          <p:cNvPr id="223" name="Google Shape;223;p29"/>
          <p:cNvSpPr txBox="1"/>
          <p:nvPr/>
        </p:nvSpPr>
        <p:spPr>
          <a:xfrm>
            <a:off x="5780075" y="4765100"/>
            <a:ext cx="489000" cy="6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rgbClr val="6AA84F"/>
                </a:solidFill>
              </a:rPr>
              <a:t>5</a:t>
            </a:r>
            <a:endParaRPr sz="2000">
              <a:solidFill>
                <a:srgbClr val="6AA84F"/>
              </a:solidFill>
            </a:endParaRPr>
          </a:p>
        </p:txBody>
      </p:sp>
      <p:sp>
        <p:nvSpPr>
          <p:cNvPr id="224" name="Google Shape;224;p29"/>
          <p:cNvSpPr txBox="1"/>
          <p:nvPr/>
        </p:nvSpPr>
        <p:spPr>
          <a:xfrm>
            <a:off x="4734750" y="3824300"/>
            <a:ext cx="489000" cy="6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rgbClr val="6AA84F"/>
                </a:solidFill>
              </a:rPr>
              <a:t>5</a:t>
            </a:r>
            <a:endParaRPr sz="2000">
              <a:solidFill>
                <a:srgbClr val="6AA84F"/>
              </a:solidFill>
            </a:endParaRPr>
          </a:p>
        </p:txBody>
      </p:sp>
      <p:sp>
        <p:nvSpPr>
          <p:cNvPr id="225" name="Google Shape;225;p29"/>
          <p:cNvSpPr txBox="1"/>
          <p:nvPr/>
        </p:nvSpPr>
        <p:spPr>
          <a:xfrm>
            <a:off x="4259275" y="4147900"/>
            <a:ext cx="489000" cy="6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rgbClr val="6AA84F"/>
                </a:solidFill>
              </a:rPr>
              <a:t>5</a:t>
            </a:r>
            <a:endParaRPr sz="2000">
              <a:solidFill>
                <a:srgbClr val="6AA84F"/>
              </a:solidFill>
            </a:endParaRPr>
          </a:p>
        </p:txBody>
      </p:sp>
      <p:sp>
        <p:nvSpPr>
          <p:cNvPr id="226" name="Google Shape;226;p29"/>
          <p:cNvSpPr txBox="1"/>
          <p:nvPr/>
        </p:nvSpPr>
        <p:spPr>
          <a:xfrm>
            <a:off x="1322750" y="4205900"/>
            <a:ext cx="1507500" cy="11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rgbClr val="6AA84F"/>
                </a:solidFill>
              </a:rPr>
              <a:t>7  3  5</a:t>
            </a:r>
            <a:endParaRPr sz="2000">
              <a:solidFill>
                <a:srgbClr val="6AA84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rgbClr val="6AA84F"/>
                </a:solidFill>
              </a:rPr>
              <a:t>           1’  6</a:t>
            </a:r>
            <a:endParaRPr sz="2000">
              <a:solidFill>
                <a:srgbClr val="6AA84F"/>
              </a:solidFill>
            </a:endParaRPr>
          </a:p>
        </p:txBody>
      </p:sp>
      <p:sp>
        <p:nvSpPr>
          <p:cNvPr id="227" name="Google Shape;227;p29"/>
          <p:cNvSpPr txBox="1"/>
          <p:nvPr/>
        </p:nvSpPr>
        <p:spPr>
          <a:xfrm>
            <a:off x="4326900" y="1592275"/>
            <a:ext cx="822300" cy="11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rgbClr val="6AA84F"/>
                </a:solidFill>
              </a:rPr>
              <a:t>1’   3</a:t>
            </a:r>
            <a:endParaRPr sz="2000">
              <a:solidFill>
                <a:srgbClr val="6AA84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rgbClr val="6AA84F"/>
                </a:solidFill>
              </a:rPr>
              <a:t>5    6</a:t>
            </a:r>
            <a:endParaRPr sz="2000">
              <a:solidFill>
                <a:srgbClr val="6AA84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rgbClr val="6AA84F"/>
                </a:solidFill>
              </a:rPr>
              <a:t>7</a:t>
            </a:r>
            <a:endParaRPr sz="2000">
              <a:solidFill>
                <a:srgbClr val="6AA84F"/>
              </a:solidFill>
            </a:endParaRPr>
          </a:p>
        </p:txBody>
      </p:sp>
      <p:sp>
        <p:nvSpPr>
          <p:cNvPr id="228" name="Google Shape;228;p29"/>
          <p:cNvSpPr txBox="1"/>
          <p:nvPr/>
        </p:nvSpPr>
        <p:spPr>
          <a:xfrm>
            <a:off x="5893675" y="2234475"/>
            <a:ext cx="1031700" cy="11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rgbClr val="6AA84F"/>
                </a:solidFill>
              </a:rPr>
              <a:t>1*   (5)</a:t>
            </a:r>
            <a:endParaRPr sz="2000">
              <a:solidFill>
                <a:srgbClr val="6AA84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rgbClr val="6AA84F"/>
                </a:solidFill>
              </a:rPr>
              <a:t>6     7</a:t>
            </a:r>
            <a:endParaRPr sz="2000">
              <a:solidFill>
                <a:srgbClr val="6AA84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6AA84F"/>
              </a:solidFill>
            </a:endParaRPr>
          </a:p>
        </p:txBody>
      </p:sp>
      <p:pic>
        <p:nvPicPr>
          <p:cNvPr id="229" name="Google Shape;229;p29"/>
          <p:cNvPicPr preferRelativeResize="0"/>
          <p:nvPr/>
        </p:nvPicPr>
        <p:blipFill rotWithShape="1">
          <a:blip r:embed="rId4">
            <a:alphaModFix/>
          </a:blip>
          <a:srcRect b="25746" l="0" r="0" t="24425"/>
          <a:stretch/>
        </p:blipFill>
        <p:spPr>
          <a:xfrm>
            <a:off x="6925375" y="529562"/>
            <a:ext cx="3608575" cy="13485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30" name="Google Shape;230;p29"/>
          <p:cNvGraphicFramePr/>
          <p:nvPr/>
        </p:nvGraphicFramePr>
        <p:xfrm>
          <a:off x="7879900" y="4205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{37D762CC-DEE5-4376-BEC5-DCD7F7C5008B}</a:tableStyleId>
              </a:tblPr>
              <a:tblGrid>
                <a:gridCol w="1651650"/>
                <a:gridCol w="1622625"/>
                <a:gridCol w="1006525"/>
              </a:tblGrid>
              <a:tr h="382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Beam loss (in 1*)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Ionization chamber or Scintillator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>
                          <a:solidFill>
                            <a:srgbClr val="6AA84F"/>
                          </a:solidFill>
                        </a:rPr>
                        <a:t>5 or (5)</a:t>
                      </a:r>
                      <a:endParaRPr>
                        <a:solidFill>
                          <a:srgbClr val="6AA84F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2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Transverse Profile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Scintillating screen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>
                          <a:solidFill>
                            <a:srgbClr val="6AA84F"/>
                          </a:solidFill>
                        </a:rPr>
                        <a:t>6</a:t>
                      </a:r>
                      <a:endParaRPr>
                        <a:solidFill>
                          <a:srgbClr val="6AA84F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2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Momentum and Energy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Magnetic spectrometer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>
                          <a:solidFill>
                            <a:srgbClr val="6AA84F"/>
                          </a:solidFill>
                        </a:rPr>
                        <a:t>7</a:t>
                      </a:r>
                      <a:endParaRPr>
                        <a:solidFill>
                          <a:srgbClr val="6AA84F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2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Longitudinal Emittance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Buncher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>
                          <a:solidFill>
                            <a:srgbClr val="6AA84F"/>
                          </a:solidFill>
                        </a:rPr>
                        <a:t>8</a:t>
                      </a:r>
                      <a:endParaRPr>
                        <a:solidFill>
                          <a:srgbClr val="6AA84F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5" name="Google Shape;115;p18"/>
          <p:cNvGraphicFramePr/>
          <p:nvPr/>
        </p:nvGraphicFramePr>
        <p:xfrm>
          <a:off x="89800" y="1007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{37D762CC-DEE5-4376-BEC5-DCD7F7C5008B}</a:tableStyleId>
              </a:tblPr>
              <a:tblGrid>
                <a:gridCol w="2547100"/>
                <a:gridCol w="1569300"/>
              </a:tblGrid>
              <a:tr h="45337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it-IT" sz="2000"/>
                        <a:t>Beam </a:t>
                      </a:r>
                      <a:r>
                        <a:rPr b="1" lang="it-IT" sz="2000"/>
                        <a:t>Parameters </a:t>
                      </a:r>
                      <a:endParaRPr b="1" sz="20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68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Energy</a:t>
                      </a:r>
                      <a:endParaRPr sz="17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1 GeV</a:t>
                      </a:r>
                      <a:endParaRPr sz="17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8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Transverse beam size </a:t>
                      </a:r>
                      <a:endParaRPr sz="17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3-5 mm</a:t>
                      </a:r>
                      <a:endParaRPr sz="17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8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Length</a:t>
                      </a:r>
                      <a:endParaRPr sz="17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300 m</a:t>
                      </a:r>
                      <a:endParaRPr sz="17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8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Current</a:t>
                      </a:r>
                      <a:endParaRPr sz="17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100 nA-50 mA</a:t>
                      </a:r>
                      <a:endParaRPr sz="17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8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Longitudinal beam size</a:t>
                      </a:r>
                      <a:endParaRPr sz="17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10.58 ns</a:t>
                      </a:r>
                      <a:endParaRPr sz="17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/>
          <p:nvPr/>
        </p:nvSpPr>
        <p:spPr>
          <a:xfrm>
            <a:off x="8899725" y="2992375"/>
            <a:ext cx="3064200" cy="831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171717"/>
                </a:solidFill>
              </a:rPr>
              <a:t>Either </a:t>
            </a:r>
            <a:r>
              <a:rPr b="1" lang="it-IT" sz="2100">
                <a:solidFill>
                  <a:srgbClr val="171717"/>
                </a:solidFill>
              </a:rPr>
              <a:t>fast extraction</a:t>
            </a:r>
            <a:endParaRPr sz="2100">
              <a:solidFill>
                <a:srgbClr val="17171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171717"/>
                </a:solidFill>
              </a:rPr>
              <a:t>Or </a:t>
            </a:r>
            <a:r>
              <a:rPr b="1" lang="it-IT" sz="2100">
                <a:solidFill>
                  <a:srgbClr val="171717"/>
                </a:solidFill>
              </a:rPr>
              <a:t>slow extraction</a:t>
            </a:r>
            <a:r>
              <a:rPr lang="it-IT" sz="2100">
                <a:solidFill>
                  <a:srgbClr val="171717"/>
                </a:solidFill>
              </a:rPr>
              <a:t> </a:t>
            </a:r>
            <a:endParaRPr sz="2100">
              <a:solidFill>
                <a:srgbClr val="171717"/>
              </a:solidFill>
            </a:endParaRPr>
          </a:p>
        </p:txBody>
      </p:sp>
      <p:graphicFrame>
        <p:nvGraphicFramePr>
          <p:cNvPr id="122" name="Google Shape;122;p19"/>
          <p:cNvGraphicFramePr/>
          <p:nvPr/>
        </p:nvGraphicFramePr>
        <p:xfrm>
          <a:off x="78575" y="101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{37D762CC-DEE5-4376-BEC5-DCD7F7C5008B}</a:tableStyleId>
              </a:tblPr>
              <a:tblGrid>
                <a:gridCol w="2333275"/>
                <a:gridCol w="1783125"/>
              </a:tblGrid>
              <a:tr h="45337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it-IT" sz="2000"/>
                        <a:t>Extraction </a:t>
                      </a:r>
                      <a:r>
                        <a:rPr b="1" lang="it-IT" sz="2000"/>
                        <a:t>Parameters </a:t>
                      </a:r>
                      <a:endParaRPr b="1" sz="20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68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Slow extraction [1]</a:t>
                      </a:r>
                      <a:endParaRPr sz="17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Low Current:</a:t>
                      </a:r>
                      <a:br>
                        <a:rPr lang="it-IT" sz="1700"/>
                      </a:br>
                      <a:r>
                        <a:rPr lang="it-IT" sz="1700"/>
                        <a:t>0.64 MA</a:t>
                      </a:r>
                      <a:endParaRPr sz="17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2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Fast single-turn extraction (4 bunches)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[2] and [3]</a:t>
                      </a:r>
                      <a:endParaRPr sz="17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Frequency:</a:t>
                      </a:r>
                      <a:br>
                        <a:rPr lang="it-IT" sz="1700"/>
                      </a:br>
                      <a:r>
                        <a:rPr lang="it-IT" sz="1700"/>
                        <a:t>5.3 MHz</a:t>
                      </a:r>
                      <a:endParaRPr sz="17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3" name="Google Shape;123;p19"/>
          <p:cNvSpPr/>
          <p:nvPr/>
        </p:nvSpPr>
        <p:spPr>
          <a:xfrm>
            <a:off x="9719075" y="1633228"/>
            <a:ext cx="1649975" cy="1033625"/>
          </a:xfrm>
          <a:custGeom>
            <a:rect b="b" l="l" r="r" t="t"/>
            <a:pathLst>
              <a:path extrusionOk="0" h="41345" w="65999">
                <a:moveTo>
                  <a:pt x="65999" y="20694"/>
                </a:moveTo>
                <a:cubicBezTo>
                  <a:pt x="59265" y="17327"/>
                  <a:pt x="36592" y="-2952"/>
                  <a:pt x="25592" y="490"/>
                </a:cubicBezTo>
                <a:cubicBezTo>
                  <a:pt x="14592" y="3932"/>
                  <a:pt x="4265" y="34537"/>
                  <a:pt x="0" y="41346"/>
                </a:cubicBezTo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0"/>
          <p:cNvSpPr txBox="1"/>
          <p:nvPr/>
        </p:nvSpPr>
        <p:spPr>
          <a:xfrm>
            <a:off x="189725" y="231225"/>
            <a:ext cx="3479400" cy="25029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AutoNum type="arabicPeriod"/>
            </a:pPr>
            <a:r>
              <a:rPr lang="it-IT" sz="2100">
                <a:solidFill>
                  <a:srgbClr val="171717"/>
                </a:solidFill>
              </a:rPr>
              <a:t>Beam Current Measurements</a:t>
            </a:r>
            <a:br>
              <a:rPr lang="it-IT" sz="2100">
                <a:solidFill>
                  <a:srgbClr val="171717"/>
                </a:solidFill>
              </a:rPr>
            </a:br>
            <a:r>
              <a:rPr lang="it-IT" sz="2100">
                <a:solidFill>
                  <a:srgbClr val="171717"/>
                </a:solidFill>
              </a:rPr>
              <a:t>2 different Devices</a:t>
            </a:r>
            <a:endParaRPr sz="2100">
              <a:solidFill>
                <a:srgbClr val="171717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it-IT" sz="2100">
                <a:solidFill>
                  <a:srgbClr val="171717"/>
                </a:solidFill>
              </a:rPr>
              <a:t>Slow Extraction:</a:t>
            </a:r>
            <a:br>
              <a:rPr lang="it-IT" sz="2100">
                <a:solidFill>
                  <a:srgbClr val="171717"/>
                </a:solidFill>
              </a:rPr>
            </a:br>
            <a:r>
              <a:rPr lang="it-IT" sz="2100">
                <a:solidFill>
                  <a:srgbClr val="6AA84F"/>
                </a:solidFill>
              </a:rPr>
              <a:t>1*</a:t>
            </a:r>
            <a:r>
              <a:rPr lang="it-IT" sz="2100">
                <a:solidFill>
                  <a:srgbClr val="171717"/>
                </a:solidFill>
              </a:rPr>
              <a:t>: Scintillator</a:t>
            </a:r>
            <a:endParaRPr sz="2100">
              <a:solidFill>
                <a:srgbClr val="171717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it-IT" sz="2100">
                <a:solidFill>
                  <a:srgbClr val="171717"/>
                </a:solidFill>
              </a:rPr>
              <a:t>Fast Extraction:</a:t>
            </a:r>
            <a:br>
              <a:rPr lang="it-IT" sz="2100">
                <a:solidFill>
                  <a:srgbClr val="171717"/>
                </a:solidFill>
              </a:rPr>
            </a:br>
            <a:r>
              <a:rPr lang="it-IT" sz="2100">
                <a:solidFill>
                  <a:srgbClr val="6AA84F"/>
                </a:solidFill>
              </a:rPr>
              <a:t>1´</a:t>
            </a:r>
            <a:r>
              <a:rPr lang="it-IT" sz="2100">
                <a:solidFill>
                  <a:srgbClr val="171717"/>
                </a:solidFill>
              </a:rPr>
              <a:t>: FCT 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130" name="Google Shape;130;p20"/>
          <p:cNvSpPr txBox="1"/>
          <p:nvPr/>
        </p:nvSpPr>
        <p:spPr>
          <a:xfrm>
            <a:off x="10184000" y="2734125"/>
            <a:ext cx="6603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100">
                <a:solidFill>
                  <a:srgbClr val="6AA84F"/>
                </a:solidFill>
              </a:rPr>
              <a:t>1*</a:t>
            </a:r>
            <a:endParaRPr b="1" sz="2100">
              <a:solidFill>
                <a:srgbClr val="6AA84F"/>
              </a:solidFill>
            </a:endParaRPr>
          </a:p>
        </p:txBody>
      </p:sp>
      <p:sp>
        <p:nvSpPr>
          <p:cNvPr id="131" name="Google Shape;131;p20"/>
          <p:cNvSpPr txBox="1"/>
          <p:nvPr/>
        </p:nvSpPr>
        <p:spPr>
          <a:xfrm>
            <a:off x="9690150" y="2325400"/>
            <a:ext cx="6603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100">
                <a:solidFill>
                  <a:srgbClr val="6AA84F"/>
                </a:solidFill>
              </a:rPr>
              <a:t>1´</a:t>
            </a:r>
            <a:endParaRPr b="1" sz="2100">
              <a:solidFill>
                <a:srgbClr val="6AA84F"/>
              </a:solidFill>
            </a:endParaRPr>
          </a:p>
        </p:txBody>
      </p:sp>
      <p:sp>
        <p:nvSpPr>
          <p:cNvPr id="132" name="Google Shape;132;p20"/>
          <p:cNvSpPr txBox="1"/>
          <p:nvPr/>
        </p:nvSpPr>
        <p:spPr>
          <a:xfrm>
            <a:off x="6441600" y="2280400"/>
            <a:ext cx="6603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100">
                <a:solidFill>
                  <a:srgbClr val="6AA84F"/>
                </a:solidFill>
              </a:rPr>
              <a:t>1*</a:t>
            </a:r>
            <a:endParaRPr b="1" sz="2100">
              <a:solidFill>
                <a:srgbClr val="6AA84F"/>
              </a:solidFill>
            </a:endParaRPr>
          </a:p>
        </p:txBody>
      </p:sp>
      <p:sp>
        <p:nvSpPr>
          <p:cNvPr id="133" name="Google Shape;133;p20"/>
          <p:cNvSpPr txBox="1"/>
          <p:nvPr/>
        </p:nvSpPr>
        <p:spPr>
          <a:xfrm>
            <a:off x="5837300" y="2280400"/>
            <a:ext cx="6603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100">
                <a:solidFill>
                  <a:srgbClr val="6AA84F"/>
                </a:solidFill>
              </a:rPr>
              <a:t>1´</a:t>
            </a:r>
            <a:endParaRPr b="1" sz="2100">
              <a:solidFill>
                <a:srgbClr val="6AA84F"/>
              </a:solidFill>
            </a:endParaRPr>
          </a:p>
        </p:txBody>
      </p:sp>
      <p:sp>
        <p:nvSpPr>
          <p:cNvPr id="134" name="Google Shape;134;p20"/>
          <p:cNvSpPr txBox="1"/>
          <p:nvPr/>
        </p:nvSpPr>
        <p:spPr>
          <a:xfrm>
            <a:off x="2138000" y="4767125"/>
            <a:ext cx="6603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100">
                <a:solidFill>
                  <a:srgbClr val="6AA84F"/>
                </a:solidFill>
              </a:rPr>
              <a:t>1´</a:t>
            </a:r>
            <a:endParaRPr b="1" sz="2100">
              <a:solidFill>
                <a:srgbClr val="6AA84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 txBox="1"/>
          <p:nvPr/>
        </p:nvSpPr>
        <p:spPr>
          <a:xfrm>
            <a:off x="189725" y="231225"/>
            <a:ext cx="3479400" cy="25029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AutoNum type="arabicPeriod"/>
            </a:pPr>
            <a:r>
              <a:rPr lang="it-IT" sz="2100">
                <a:solidFill>
                  <a:srgbClr val="171717"/>
                </a:solidFill>
              </a:rPr>
              <a:t>Beam Current Measurements</a:t>
            </a:r>
            <a:br>
              <a:rPr lang="it-IT" sz="2100">
                <a:solidFill>
                  <a:srgbClr val="171717"/>
                </a:solidFill>
              </a:rPr>
            </a:br>
            <a:r>
              <a:rPr lang="it-IT" sz="2100">
                <a:solidFill>
                  <a:srgbClr val="171717"/>
                </a:solidFill>
              </a:rPr>
              <a:t>2 different Devices</a:t>
            </a:r>
            <a:endParaRPr sz="2100">
              <a:solidFill>
                <a:srgbClr val="171717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it-IT" sz="2100">
                <a:solidFill>
                  <a:srgbClr val="171717"/>
                </a:solidFill>
              </a:rPr>
              <a:t>Slow Extraction:</a:t>
            </a:r>
            <a:br>
              <a:rPr lang="it-IT" sz="2100">
                <a:solidFill>
                  <a:srgbClr val="171717"/>
                </a:solidFill>
              </a:rPr>
            </a:br>
            <a:r>
              <a:rPr lang="it-IT" sz="2100">
                <a:solidFill>
                  <a:srgbClr val="6AA84F"/>
                </a:solidFill>
              </a:rPr>
              <a:t>1*</a:t>
            </a:r>
            <a:r>
              <a:rPr lang="it-IT" sz="2100">
                <a:solidFill>
                  <a:srgbClr val="171717"/>
                </a:solidFill>
              </a:rPr>
              <a:t>: Scintillator</a:t>
            </a:r>
            <a:endParaRPr sz="2100">
              <a:solidFill>
                <a:srgbClr val="171717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it-IT" sz="2100">
                <a:solidFill>
                  <a:srgbClr val="171717"/>
                </a:solidFill>
              </a:rPr>
              <a:t>Fast Extraction:</a:t>
            </a:r>
            <a:br>
              <a:rPr lang="it-IT" sz="2100">
                <a:solidFill>
                  <a:srgbClr val="171717"/>
                </a:solidFill>
              </a:rPr>
            </a:br>
            <a:r>
              <a:rPr lang="it-IT" sz="2100">
                <a:solidFill>
                  <a:srgbClr val="6AA84F"/>
                </a:solidFill>
              </a:rPr>
              <a:t>1´</a:t>
            </a:r>
            <a:r>
              <a:rPr lang="it-IT" sz="2100">
                <a:solidFill>
                  <a:srgbClr val="171717"/>
                </a:solidFill>
              </a:rPr>
              <a:t>: FCT 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141" name="Google Shape;141;p21"/>
          <p:cNvSpPr txBox="1"/>
          <p:nvPr/>
        </p:nvSpPr>
        <p:spPr>
          <a:xfrm>
            <a:off x="10184000" y="2734125"/>
            <a:ext cx="6603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100">
                <a:solidFill>
                  <a:srgbClr val="6AA84F"/>
                </a:solidFill>
              </a:rPr>
              <a:t>1*</a:t>
            </a:r>
            <a:endParaRPr b="1" sz="2100">
              <a:solidFill>
                <a:srgbClr val="6AA84F"/>
              </a:solidFill>
            </a:endParaRPr>
          </a:p>
        </p:txBody>
      </p:sp>
      <p:sp>
        <p:nvSpPr>
          <p:cNvPr id="142" name="Google Shape;142;p21"/>
          <p:cNvSpPr txBox="1"/>
          <p:nvPr/>
        </p:nvSpPr>
        <p:spPr>
          <a:xfrm>
            <a:off x="9690150" y="2325400"/>
            <a:ext cx="6603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100">
                <a:solidFill>
                  <a:srgbClr val="6AA84F"/>
                </a:solidFill>
              </a:rPr>
              <a:t>1´</a:t>
            </a:r>
            <a:endParaRPr b="1" sz="2100">
              <a:solidFill>
                <a:srgbClr val="6AA84F"/>
              </a:solidFill>
            </a:endParaRPr>
          </a:p>
        </p:txBody>
      </p:sp>
      <p:sp>
        <p:nvSpPr>
          <p:cNvPr id="143" name="Google Shape;143;p21"/>
          <p:cNvSpPr txBox="1"/>
          <p:nvPr/>
        </p:nvSpPr>
        <p:spPr>
          <a:xfrm>
            <a:off x="6441600" y="2280400"/>
            <a:ext cx="6603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100">
                <a:solidFill>
                  <a:srgbClr val="6AA84F"/>
                </a:solidFill>
              </a:rPr>
              <a:t>1*</a:t>
            </a:r>
            <a:endParaRPr b="1" sz="2100">
              <a:solidFill>
                <a:srgbClr val="6AA84F"/>
              </a:solidFill>
            </a:endParaRPr>
          </a:p>
        </p:txBody>
      </p:sp>
      <p:sp>
        <p:nvSpPr>
          <p:cNvPr id="144" name="Google Shape;144;p21"/>
          <p:cNvSpPr txBox="1"/>
          <p:nvPr/>
        </p:nvSpPr>
        <p:spPr>
          <a:xfrm>
            <a:off x="5837300" y="2280400"/>
            <a:ext cx="6603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100">
                <a:solidFill>
                  <a:srgbClr val="6AA84F"/>
                </a:solidFill>
              </a:rPr>
              <a:t>1´</a:t>
            </a:r>
            <a:endParaRPr b="1" sz="2100">
              <a:solidFill>
                <a:srgbClr val="6AA84F"/>
              </a:solidFill>
            </a:endParaRPr>
          </a:p>
        </p:txBody>
      </p:sp>
      <p:sp>
        <p:nvSpPr>
          <p:cNvPr id="145" name="Google Shape;145;p21"/>
          <p:cNvSpPr txBox="1"/>
          <p:nvPr/>
        </p:nvSpPr>
        <p:spPr>
          <a:xfrm>
            <a:off x="2138000" y="4767125"/>
            <a:ext cx="6603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100">
                <a:solidFill>
                  <a:srgbClr val="6AA84F"/>
                </a:solidFill>
              </a:rPr>
              <a:t>1´</a:t>
            </a:r>
            <a:endParaRPr b="1" sz="2100">
              <a:solidFill>
                <a:srgbClr val="6AA84F"/>
              </a:solidFill>
            </a:endParaRPr>
          </a:p>
        </p:txBody>
      </p:sp>
      <p:pic>
        <p:nvPicPr>
          <p:cNvPr id="146" name="Google Shape;146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31975" y="1842675"/>
            <a:ext cx="3611850" cy="362279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47" name="Google Shape;147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72100" y="1720375"/>
            <a:ext cx="2812483" cy="3745101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 txBox="1"/>
          <p:nvPr/>
        </p:nvSpPr>
        <p:spPr>
          <a:xfrm>
            <a:off x="189725" y="231225"/>
            <a:ext cx="3479400" cy="1470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171717"/>
                </a:solidFill>
              </a:rPr>
              <a:t>2</a:t>
            </a:r>
            <a:r>
              <a:rPr lang="it-IT" sz="2100">
                <a:solidFill>
                  <a:srgbClr val="171717"/>
                </a:solidFill>
              </a:rPr>
              <a:t>. 	Transverse Emittance</a:t>
            </a:r>
            <a:endParaRPr sz="2100">
              <a:solidFill>
                <a:srgbClr val="171717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it-IT" sz="2100">
                <a:solidFill>
                  <a:srgbClr val="171717"/>
                </a:solidFill>
              </a:rPr>
              <a:t>3-Grid Method</a:t>
            </a:r>
            <a:endParaRPr sz="2100">
              <a:solidFill>
                <a:srgbClr val="171717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it-IT" sz="2100">
                <a:solidFill>
                  <a:srgbClr val="171717"/>
                </a:solidFill>
              </a:rPr>
              <a:t>only needed once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154" name="Google Shape;154;p22"/>
          <p:cNvSpPr txBox="1"/>
          <p:nvPr/>
        </p:nvSpPr>
        <p:spPr>
          <a:xfrm>
            <a:off x="8821150" y="2285250"/>
            <a:ext cx="404100" cy="3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155" name="Google Shape;155;p22"/>
          <p:cNvSpPr txBox="1"/>
          <p:nvPr/>
        </p:nvSpPr>
        <p:spPr>
          <a:xfrm>
            <a:off x="9471750" y="2655750"/>
            <a:ext cx="404100" cy="4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6AA84F"/>
                </a:solidFill>
              </a:rPr>
              <a:t>2</a:t>
            </a:r>
            <a:endParaRPr sz="2100">
              <a:solidFill>
                <a:srgbClr val="6AA84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 txBox="1"/>
          <p:nvPr/>
        </p:nvSpPr>
        <p:spPr>
          <a:xfrm>
            <a:off x="189725" y="231225"/>
            <a:ext cx="3479400" cy="30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162" name="Google Shape;162;p23"/>
          <p:cNvSpPr txBox="1"/>
          <p:nvPr/>
        </p:nvSpPr>
        <p:spPr>
          <a:xfrm>
            <a:off x="189725" y="231225"/>
            <a:ext cx="3479400" cy="1537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171717"/>
                </a:solidFill>
              </a:rPr>
              <a:t>3</a:t>
            </a:r>
            <a:r>
              <a:rPr lang="it-IT" sz="2100">
                <a:solidFill>
                  <a:srgbClr val="171717"/>
                </a:solidFill>
              </a:rPr>
              <a:t>. 	Bunch length</a:t>
            </a:r>
            <a:endParaRPr sz="2100">
              <a:solidFill>
                <a:srgbClr val="171717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it-IT" sz="2100">
                <a:solidFill>
                  <a:srgbClr val="171717"/>
                </a:solidFill>
              </a:rPr>
              <a:t>Only for fast extraction</a:t>
            </a:r>
            <a:endParaRPr sz="2100">
              <a:solidFill>
                <a:srgbClr val="171717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it-IT" sz="2100">
                <a:solidFill>
                  <a:srgbClr val="171717"/>
                </a:solidFill>
              </a:rPr>
              <a:t>Button Pick-Up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4339600" y="1516425"/>
            <a:ext cx="594900" cy="4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6AA84F"/>
                </a:solidFill>
              </a:rPr>
              <a:t>3</a:t>
            </a:r>
            <a:endParaRPr sz="2100">
              <a:solidFill>
                <a:srgbClr val="6AA84F"/>
              </a:solidFill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631975" y="4502775"/>
            <a:ext cx="594900" cy="4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6AA84F"/>
                </a:solidFill>
              </a:rPr>
              <a:t>3</a:t>
            </a:r>
            <a:endParaRPr sz="2100">
              <a:solidFill>
                <a:srgbClr val="6AA84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4"/>
          <p:cNvSpPr txBox="1"/>
          <p:nvPr/>
        </p:nvSpPr>
        <p:spPr>
          <a:xfrm>
            <a:off x="189725" y="231225"/>
            <a:ext cx="3479400" cy="30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171" name="Google Shape;171;p24"/>
          <p:cNvSpPr txBox="1"/>
          <p:nvPr/>
        </p:nvSpPr>
        <p:spPr>
          <a:xfrm>
            <a:off x="189725" y="231225"/>
            <a:ext cx="3973500" cy="1108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171717"/>
                </a:solidFill>
              </a:rPr>
              <a:t>4</a:t>
            </a:r>
            <a:r>
              <a:rPr lang="it-IT" sz="2100">
                <a:solidFill>
                  <a:srgbClr val="171717"/>
                </a:solidFill>
              </a:rPr>
              <a:t>. 	BPM</a:t>
            </a:r>
            <a:endParaRPr sz="2100">
              <a:solidFill>
                <a:srgbClr val="171717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it-IT" sz="2100">
                <a:solidFill>
                  <a:srgbClr val="171717"/>
                </a:solidFill>
              </a:rPr>
              <a:t>Only for Fast Extraction</a:t>
            </a:r>
            <a:endParaRPr sz="2100">
              <a:solidFill>
                <a:srgbClr val="171717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it-IT" sz="2100">
                <a:solidFill>
                  <a:srgbClr val="171717"/>
                </a:solidFill>
              </a:rPr>
              <a:t>Shoe-Box</a:t>
            </a:r>
            <a:endParaRPr sz="2100">
              <a:solidFill>
                <a:srgbClr val="171717"/>
              </a:solidFill>
            </a:endParaRPr>
          </a:p>
        </p:txBody>
      </p:sp>
      <p:pic>
        <p:nvPicPr>
          <p:cNvPr id="172" name="Google Shape;172;p24"/>
          <p:cNvPicPr preferRelativeResize="0"/>
          <p:nvPr/>
        </p:nvPicPr>
        <p:blipFill rotWithShape="1">
          <a:blip r:embed="rId4">
            <a:alphaModFix/>
          </a:blip>
          <a:srcRect b="25746" l="0" r="0" t="24425"/>
          <a:stretch/>
        </p:blipFill>
        <p:spPr>
          <a:xfrm>
            <a:off x="423488" y="1494299"/>
            <a:ext cx="11345026" cy="423985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73" name="Google Shape;173;p24"/>
          <p:cNvSpPr txBox="1"/>
          <p:nvPr/>
        </p:nvSpPr>
        <p:spPr>
          <a:xfrm>
            <a:off x="2745300" y="5889075"/>
            <a:ext cx="5907000" cy="6234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6AA84F"/>
                </a:solidFill>
              </a:rPr>
              <a:t>One before and one </a:t>
            </a:r>
            <a:r>
              <a:rPr lang="it-IT" sz="2100">
                <a:solidFill>
                  <a:srgbClr val="6AA84F"/>
                </a:solidFill>
              </a:rPr>
              <a:t>after</a:t>
            </a:r>
            <a:r>
              <a:rPr lang="it-IT" sz="2100">
                <a:solidFill>
                  <a:srgbClr val="6AA84F"/>
                </a:solidFill>
              </a:rPr>
              <a:t> each quadrupole</a:t>
            </a:r>
            <a:endParaRPr sz="2100">
              <a:solidFill>
                <a:srgbClr val="6AA84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5"/>
          <p:cNvSpPr txBox="1"/>
          <p:nvPr/>
        </p:nvSpPr>
        <p:spPr>
          <a:xfrm>
            <a:off x="1580025" y="4420725"/>
            <a:ext cx="428700" cy="4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200">
                <a:solidFill>
                  <a:srgbClr val="6AA84F"/>
                </a:solidFill>
              </a:rPr>
              <a:t>5</a:t>
            </a:r>
            <a:endParaRPr sz="2200">
              <a:solidFill>
                <a:srgbClr val="6AA84F"/>
              </a:solidFill>
            </a:endParaRPr>
          </a:p>
        </p:txBody>
      </p:sp>
      <p:sp>
        <p:nvSpPr>
          <p:cNvPr id="180" name="Google Shape;180;p25"/>
          <p:cNvSpPr txBox="1"/>
          <p:nvPr/>
        </p:nvSpPr>
        <p:spPr>
          <a:xfrm>
            <a:off x="4758025" y="3824300"/>
            <a:ext cx="428700" cy="4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200">
                <a:solidFill>
                  <a:srgbClr val="6AA84F"/>
                </a:solidFill>
              </a:rPr>
              <a:t>5</a:t>
            </a:r>
            <a:endParaRPr sz="2200">
              <a:solidFill>
                <a:srgbClr val="6AA84F"/>
              </a:solidFill>
            </a:endParaRPr>
          </a:p>
        </p:txBody>
      </p:sp>
      <p:sp>
        <p:nvSpPr>
          <p:cNvPr id="181" name="Google Shape;181;p25"/>
          <p:cNvSpPr txBox="1"/>
          <p:nvPr/>
        </p:nvSpPr>
        <p:spPr>
          <a:xfrm>
            <a:off x="4259275" y="4152125"/>
            <a:ext cx="428700" cy="4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200">
                <a:solidFill>
                  <a:srgbClr val="6AA84F"/>
                </a:solidFill>
              </a:rPr>
              <a:t>5</a:t>
            </a:r>
            <a:endParaRPr sz="2200">
              <a:solidFill>
                <a:srgbClr val="6AA84F"/>
              </a:solidFill>
            </a:endParaRPr>
          </a:p>
        </p:txBody>
      </p:sp>
      <p:sp>
        <p:nvSpPr>
          <p:cNvPr id="182" name="Google Shape;182;p25"/>
          <p:cNvSpPr txBox="1"/>
          <p:nvPr/>
        </p:nvSpPr>
        <p:spPr>
          <a:xfrm>
            <a:off x="6372800" y="4420725"/>
            <a:ext cx="428700" cy="4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200">
                <a:solidFill>
                  <a:srgbClr val="6AA84F"/>
                </a:solidFill>
              </a:rPr>
              <a:t>5</a:t>
            </a:r>
            <a:endParaRPr sz="2200">
              <a:solidFill>
                <a:srgbClr val="6AA84F"/>
              </a:solidFill>
            </a:endParaRPr>
          </a:p>
        </p:txBody>
      </p:sp>
      <p:sp>
        <p:nvSpPr>
          <p:cNvPr id="183" name="Google Shape;183;p25"/>
          <p:cNvSpPr txBox="1"/>
          <p:nvPr/>
        </p:nvSpPr>
        <p:spPr>
          <a:xfrm>
            <a:off x="5953100" y="4849425"/>
            <a:ext cx="428700" cy="4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200">
                <a:solidFill>
                  <a:srgbClr val="6AA84F"/>
                </a:solidFill>
              </a:rPr>
              <a:t>5</a:t>
            </a:r>
            <a:endParaRPr sz="2200">
              <a:solidFill>
                <a:srgbClr val="6AA84F"/>
              </a:solidFill>
            </a:endParaRPr>
          </a:p>
        </p:txBody>
      </p:sp>
      <p:sp>
        <p:nvSpPr>
          <p:cNvPr id="184" name="Google Shape;184;p25"/>
          <p:cNvSpPr txBox="1"/>
          <p:nvPr/>
        </p:nvSpPr>
        <p:spPr>
          <a:xfrm>
            <a:off x="9749800" y="2064450"/>
            <a:ext cx="856500" cy="4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200">
                <a:solidFill>
                  <a:srgbClr val="6AA84F"/>
                </a:solidFill>
              </a:rPr>
              <a:t>(</a:t>
            </a:r>
            <a:r>
              <a:rPr lang="it-IT" sz="2200">
                <a:solidFill>
                  <a:srgbClr val="6AA84F"/>
                </a:solidFill>
              </a:rPr>
              <a:t>5)</a:t>
            </a:r>
            <a:endParaRPr sz="2200">
              <a:solidFill>
                <a:srgbClr val="6AA84F"/>
              </a:solidFill>
            </a:endParaRPr>
          </a:p>
        </p:txBody>
      </p:sp>
      <p:sp>
        <p:nvSpPr>
          <p:cNvPr id="185" name="Google Shape;185;p25"/>
          <p:cNvSpPr txBox="1"/>
          <p:nvPr/>
        </p:nvSpPr>
        <p:spPr>
          <a:xfrm>
            <a:off x="189775" y="231225"/>
            <a:ext cx="3926700" cy="3042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171717"/>
                </a:solidFill>
              </a:rPr>
              <a:t>5</a:t>
            </a:r>
            <a:r>
              <a:rPr lang="it-IT" sz="2100">
                <a:solidFill>
                  <a:srgbClr val="171717"/>
                </a:solidFill>
              </a:rPr>
              <a:t>. 	Beamloss detector</a:t>
            </a:r>
            <a:endParaRPr sz="2100">
              <a:solidFill>
                <a:srgbClr val="171717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it-IT" sz="2100">
                <a:solidFill>
                  <a:srgbClr val="171717"/>
                </a:solidFill>
              </a:rPr>
              <a:t>Ionization Chamber </a:t>
            </a:r>
            <a:r>
              <a:rPr lang="it-IT" sz="2100">
                <a:solidFill>
                  <a:srgbClr val="6AA84F"/>
                </a:solidFill>
              </a:rPr>
              <a:t>5 </a:t>
            </a:r>
            <a:r>
              <a:rPr lang="it-IT" sz="2100">
                <a:solidFill>
                  <a:srgbClr val="171717"/>
                </a:solidFill>
              </a:rPr>
              <a:t>: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-"/>
            </a:pPr>
            <a:r>
              <a:rPr lang="it-IT" sz="2100">
                <a:solidFill>
                  <a:srgbClr val="171717"/>
                </a:solidFill>
              </a:rPr>
              <a:t>Measurement of absolute dose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-"/>
            </a:pPr>
            <a:r>
              <a:rPr lang="it-IT" sz="2100">
                <a:solidFill>
                  <a:srgbClr val="171717"/>
                </a:solidFill>
              </a:rPr>
              <a:t>No need of calibration (scintillator)</a:t>
            </a:r>
            <a:endParaRPr sz="2100">
              <a:solidFill>
                <a:srgbClr val="171717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it-IT" sz="2100">
                <a:solidFill>
                  <a:srgbClr val="171717"/>
                </a:solidFill>
              </a:rPr>
              <a:t>Scintillator </a:t>
            </a:r>
            <a:r>
              <a:rPr lang="it-IT" sz="2100">
                <a:solidFill>
                  <a:srgbClr val="6AA84F"/>
                </a:solidFill>
              </a:rPr>
              <a:t>(5)</a:t>
            </a:r>
            <a:r>
              <a:rPr lang="it-IT" sz="2100">
                <a:solidFill>
                  <a:srgbClr val="171717"/>
                </a:solidFill>
              </a:rPr>
              <a:t> :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-"/>
            </a:pPr>
            <a:r>
              <a:rPr lang="it-IT" sz="2100">
                <a:solidFill>
                  <a:srgbClr val="171717"/>
                </a:solidFill>
              </a:rPr>
              <a:t>scintillator also for current measurement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186" name="Google Shape;186;p25"/>
          <p:cNvSpPr txBox="1"/>
          <p:nvPr/>
        </p:nvSpPr>
        <p:spPr>
          <a:xfrm>
            <a:off x="4259275" y="1592275"/>
            <a:ext cx="428700" cy="4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200">
                <a:solidFill>
                  <a:srgbClr val="6AA84F"/>
                </a:solidFill>
              </a:rPr>
              <a:t>5</a:t>
            </a:r>
            <a:endParaRPr sz="2200">
              <a:solidFill>
                <a:srgbClr val="6AA84F"/>
              </a:solidFill>
            </a:endParaRPr>
          </a:p>
        </p:txBody>
      </p:sp>
      <p:sp>
        <p:nvSpPr>
          <p:cNvPr id="187" name="Google Shape;187;p25"/>
          <p:cNvSpPr txBox="1"/>
          <p:nvPr/>
        </p:nvSpPr>
        <p:spPr>
          <a:xfrm>
            <a:off x="5805300" y="2198525"/>
            <a:ext cx="581400" cy="4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200">
                <a:solidFill>
                  <a:srgbClr val="6AA84F"/>
                </a:solidFill>
              </a:rPr>
              <a:t>(</a:t>
            </a:r>
            <a:r>
              <a:rPr lang="it-IT" sz="2200">
                <a:solidFill>
                  <a:srgbClr val="6AA84F"/>
                </a:solidFill>
              </a:rPr>
              <a:t>5)</a:t>
            </a:r>
            <a:endParaRPr sz="2200">
              <a:solidFill>
                <a:srgbClr val="6AA84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