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3099d845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333099d845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3099d845e_0_2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3099d845e_0_2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333099d845e_0_20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33099d845e_6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33099d845e_6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g333099d845e_6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33099d845e_0_1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33099d845e_0_1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333099d845e_0_19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d21549f78d6180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d21549f78d6180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33099d845e_5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33099d845e_5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333099d845e_5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33099d845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33099d845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3099d845e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33099d845e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33099d845e_1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33099d845e_1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9" cy="147781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ctrTitle"/>
          </p:nvPr>
        </p:nvSpPr>
        <p:spPr>
          <a:xfrm>
            <a:off x="305990" y="2571750"/>
            <a:ext cx="8532000" cy="16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subTitle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b="1" sz="13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05992" y="1194197"/>
            <a:ext cx="8532000" cy="3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None/>
              <a:defRPr b="1">
                <a:solidFill>
                  <a:srgbClr val="0000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859014" y="4818745"/>
            <a:ext cx="509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05990" y="2571750"/>
            <a:ext cx="8532000" cy="16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b="1" lang="fr">
                <a:solidFill>
                  <a:srgbClr val="0000FF"/>
                </a:solidFill>
              </a:rPr>
              <a:t>Second synchrotron instrumentation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9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fr" sz="1700">
                <a:solidFill>
                  <a:schemeClr val="dk2"/>
                </a:solidFill>
              </a:rPr>
              <a:t>JUAS Course 2 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66" name="Google Shape;66;p15"/>
          <p:cNvSpPr txBox="1"/>
          <p:nvPr>
            <p:ph idx="1" type="subTitle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lang="fr"/>
              <a:t>Group 4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b="0" lang="fr"/>
              <a:t>24.02.2025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0000FF"/>
                </a:solidFill>
              </a:rPr>
              <a:t>2nd synchrotron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74" name="Google Shape;74;p16"/>
          <p:cNvSpPr txBox="1"/>
          <p:nvPr/>
        </p:nvSpPr>
        <p:spPr>
          <a:xfrm>
            <a:off x="4864150" y="1628038"/>
            <a:ext cx="3466500" cy="26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Gamma [ 2.066, 107.6 ]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Beta [ 0.875,  0.999 ]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2500" y="1417975"/>
            <a:ext cx="3274300" cy="282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Beam current measurement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41042" y="1102547"/>
            <a:ext cx="8532000" cy="3456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Proton energy: 1 GeV - 100 GeV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Beam current: 0.191 A - 0.219 A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→ no Faraday cups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→ non-</a:t>
            </a:r>
            <a:r>
              <a:rPr lang="fr">
                <a:solidFill>
                  <a:schemeClr val="dk1"/>
                </a:solidFill>
              </a:rPr>
              <a:t>invasive</a:t>
            </a:r>
            <a:r>
              <a:rPr lang="fr">
                <a:solidFill>
                  <a:schemeClr val="dk1"/>
                </a:solidFill>
              </a:rPr>
              <a:t> measurements are needed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Bandwidth: 6 MHz - 5.25 MHz = 0.75 MHz</a:t>
            </a:r>
            <a:endParaRPr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→ we can use a Fast Current Transformer (FCT)</a:t>
            </a:r>
            <a:endParaRPr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17171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rgbClr val="171717"/>
                </a:solidFill>
                <a:latin typeface="Roboto"/>
                <a:ea typeface="Roboto"/>
                <a:cs typeface="Roboto"/>
                <a:sym typeface="Roboto"/>
              </a:rPr>
              <a:t>Rise time: 212 ns</a:t>
            </a:r>
            <a:endParaRPr sz="22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250" y="2571750"/>
            <a:ext cx="2510400" cy="198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0000FF"/>
                </a:solidFill>
              </a:rPr>
              <a:t>Beam transverse profile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2" name="Google Shape;92;p18"/>
          <p:cNvSpPr txBox="1"/>
          <p:nvPr/>
        </p:nvSpPr>
        <p:spPr>
          <a:xfrm>
            <a:off x="230975" y="1827800"/>
            <a:ext cx="4926900" cy="12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00"/>
              <a:buChar char="●"/>
            </a:pPr>
            <a:r>
              <a:rPr b="1" lang="fr" sz="1100">
                <a:solidFill>
                  <a:srgbClr val="FF0000"/>
                </a:solidFill>
              </a:rPr>
              <a:t>Optical</a:t>
            </a:r>
            <a:r>
              <a:rPr lang="fr" sz="1100">
                <a:solidFill>
                  <a:srgbClr val="FF0000"/>
                </a:solidFill>
              </a:rPr>
              <a:t> Transition Radiation: not enough synchrotron radiation</a:t>
            </a:r>
            <a:endParaRPr sz="1100">
              <a:solidFill>
                <a:srgbClr val="FF0000"/>
              </a:solidFill>
            </a:endParaRPr>
          </a:p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00"/>
              <a:buChar char="●"/>
            </a:pPr>
            <a:r>
              <a:rPr b="1" lang="fr" sz="1100">
                <a:solidFill>
                  <a:srgbClr val="FF0000"/>
                </a:solidFill>
              </a:rPr>
              <a:t>SEM-Grid</a:t>
            </a:r>
            <a:r>
              <a:rPr lang="fr" sz="1100">
                <a:solidFill>
                  <a:srgbClr val="FF0000"/>
                </a:solidFill>
              </a:rPr>
              <a:t>: Not fitted for synchrotron (heat)</a:t>
            </a:r>
            <a:endParaRPr sz="1100">
              <a:solidFill>
                <a:srgbClr val="FF0000"/>
              </a:solidFill>
            </a:endParaRPr>
          </a:p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00"/>
              <a:buChar char="●"/>
            </a:pPr>
            <a:r>
              <a:rPr b="1" lang="fr" sz="1100">
                <a:solidFill>
                  <a:srgbClr val="FF0000"/>
                </a:solidFill>
              </a:rPr>
              <a:t>Linear wire:</a:t>
            </a:r>
            <a:r>
              <a:rPr lang="fr" sz="1100">
                <a:solidFill>
                  <a:srgbClr val="FF0000"/>
                </a:solidFill>
              </a:rPr>
              <a:t> for low energy protons (because of heat)</a:t>
            </a:r>
            <a:endParaRPr baseline="30000" sz="1100">
              <a:solidFill>
                <a:srgbClr val="6AA84F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AA84F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AA84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5250" y="2263200"/>
            <a:ext cx="3432750" cy="25809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242200" y="2621900"/>
            <a:ext cx="4564200" cy="21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●"/>
            </a:pPr>
            <a:r>
              <a:rPr b="1" lang="fr" sz="1100">
                <a:solidFill>
                  <a:srgbClr val="6AA84F"/>
                </a:solidFill>
              </a:rPr>
              <a:t>Fast wire scanner</a:t>
            </a:r>
            <a:endParaRPr b="1" sz="1100">
              <a:solidFill>
                <a:srgbClr val="6AA84F"/>
              </a:solidFill>
            </a:endParaRPr>
          </a:p>
          <a:p>
            <a:pPr indent="-298449" lvl="1" marL="89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○"/>
            </a:pPr>
            <a:r>
              <a:rPr lang="fr" sz="1100">
                <a:solidFill>
                  <a:srgbClr val="6AA84F"/>
                </a:solidFill>
              </a:rPr>
              <a:t>Possible it is for high E synchrotron and almost none destructive</a:t>
            </a:r>
            <a:endParaRPr sz="1100">
              <a:solidFill>
                <a:srgbClr val="6AA84F"/>
              </a:solidFill>
            </a:endParaRPr>
          </a:p>
          <a:p>
            <a:pPr indent="-298450" lvl="0" marL="4500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●"/>
            </a:pPr>
            <a:r>
              <a:rPr b="1" lang="fr" sz="1100">
                <a:solidFill>
                  <a:srgbClr val="6AA84F"/>
                </a:solidFill>
              </a:rPr>
              <a:t>Beam Induced Fluorescence Monitor</a:t>
            </a:r>
            <a:r>
              <a:rPr lang="fr" sz="1100">
                <a:solidFill>
                  <a:srgbClr val="6AA84F"/>
                </a:solidFill>
              </a:rPr>
              <a:t>: </a:t>
            </a:r>
            <a:endParaRPr sz="1100">
              <a:solidFill>
                <a:srgbClr val="6AA84F"/>
              </a:solidFill>
            </a:endParaRPr>
          </a:p>
          <a:p>
            <a:pPr indent="-298449" lvl="1" marL="89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○"/>
            </a:pPr>
            <a:r>
              <a:rPr lang="fr" sz="1100">
                <a:solidFill>
                  <a:srgbClr val="6AA84F"/>
                </a:solidFill>
              </a:rPr>
              <a:t>Easier to install than </a:t>
            </a:r>
            <a:r>
              <a:rPr lang="fr" sz="1100">
                <a:solidFill>
                  <a:srgbClr val="B45F06"/>
                </a:solidFill>
              </a:rPr>
              <a:t>Ionization Profile Monitor </a:t>
            </a:r>
            <a:endParaRPr sz="1100">
              <a:solidFill>
                <a:srgbClr val="B45F06"/>
              </a:solidFill>
            </a:endParaRPr>
          </a:p>
          <a:p>
            <a:pPr indent="-298449" lvl="1" marL="89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○"/>
            </a:pPr>
            <a:r>
              <a:rPr lang="fr" sz="1100">
                <a:solidFill>
                  <a:srgbClr val="6AA84F"/>
                </a:solidFill>
              </a:rPr>
              <a:t>Drawback: sensitive to straylight and ionizing radiation</a:t>
            </a:r>
            <a:endParaRPr sz="1100">
              <a:solidFill>
                <a:srgbClr val="6AA84F"/>
              </a:solidFill>
            </a:endParaRPr>
          </a:p>
          <a:p>
            <a:pPr indent="-298450" lvl="0" marL="4500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●"/>
            </a:pPr>
            <a:r>
              <a:rPr b="1" lang="fr" sz="1100">
                <a:solidFill>
                  <a:srgbClr val="B45F06"/>
                </a:solidFill>
              </a:rPr>
              <a:t>Scintillation screens</a:t>
            </a:r>
            <a:r>
              <a:rPr lang="fr" sz="1100">
                <a:solidFill>
                  <a:srgbClr val="6AA84F"/>
                </a:solidFill>
              </a:rPr>
              <a:t>:</a:t>
            </a:r>
            <a:endParaRPr sz="1100">
              <a:solidFill>
                <a:srgbClr val="6AA84F"/>
              </a:solidFill>
            </a:endParaRPr>
          </a:p>
          <a:p>
            <a:pPr indent="-298449" lvl="1" marL="89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○"/>
            </a:pPr>
            <a:r>
              <a:rPr lang="fr" sz="1100">
                <a:solidFill>
                  <a:srgbClr val="6AA84F"/>
                </a:solidFill>
              </a:rPr>
              <a:t>Invasive system </a:t>
            </a:r>
            <a:endParaRPr sz="1100">
              <a:solidFill>
                <a:srgbClr val="6AA84F"/>
              </a:solidFill>
            </a:endParaRPr>
          </a:p>
          <a:p>
            <a:pPr indent="-298449" lvl="1" marL="89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○"/>
            </a:pPr>
            <a:r>
              <a:rPr lang="fr" sz="1100">
                <a:solidFill>
                  <a:srgbClr val="6AA84F"/>
                </a:solidFill>
              </a:rPr>
              <a:t>Damage with time</a:t>
            </a:r>
            <a:endParaRPr sz="1100">
              <a:solidFill>
                <a:srgbClr val="6AA84F"/>
              </a:solidFill>
            </a:endParaRPr>
          </a:p>
          <a:p>
            <a:pPr indent="-298449" lvl="1" marL="89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100"/>
              <a:buChar char="○"/>
            </a:pPr>
            <a:r>
              <a:rPr lang="fr" sz="1100">
                <a:solidFill>
                  <a:srgbClr val="6AA84F"/>
                </a:solidFill>
              </a:rPr>
              <a:t>cheap (in case of malfunction)</a:t>
            </a:r>
            <a:endParaRPr sz="1100">
              <a:solidFill>
                <a:srgbClr val="6AA84F"/>
              </a:solidFill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4">
            <a:alphaModFix/>
          </a:blip>
          <a:srcRect b="0" l="0" r="1912" t="0"/>
          <a:stretch/>
        </p:blipFill>
        <p:spPr>
          <a:xfrm>
            <a:off x="5585675" y="50800"/>
            <a:ext cx="3013201" cy="2136200"/>
          </a:xfrm>
          <a:prstGeom prst="rect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6" name="Google Shape;96;p18"/>
          <p:cNvSpPr txBox="1"/>
          <p:nvPr/>
        </p:nvSpPr>
        <p:spPr>
          <a:xfrm>
            <a:off x="242200" y="916000"/>
            <a:ext cx="49269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2"/>
                </a:solidFill>
              </a:rPr>
              <a:t>Proton 1GeV-100GeV, 200 mA</a:t>
            </a:r>
            <a:br>
              <a:rPr lang="fr" sz="1600">
                <a:solidFill>
                  <a:schemeClr val="dk2"/>
                </a:solidFill>
              </a:rPr>
            </a:br>
            <a:r>
              <a:rPr lang="fr" sz="1600">
                <a:solidFill>
                  <a:schemeClr val="dk2"/>
                </a:solidFill>
              </a:rPr>
              <a:t>=&gt; few SR, heat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2355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accent1"/>
                </a:solidFill>
              </a:rPr>
              <a:t>Transverse Emittance Measurement</a:t>
            </a:r>
            <a:endParaRPr b="1">
              <a:solidFill>
                <a:schemeClr val="accent1"/>
              </a:solidFill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8000" y="2627653"/>
            <a:ext cx="2915625" cy="221707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/>
        </p:nvSpPr>
        <p:spPr>
          <a:xfrm>
            <a:off x="251075" y="974025"/>
            <a:ext cx="3968100" cy="21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fr" sz="1600">
                <a:solidFill>
                  <a:schemeClr val="dk2"/>
                </a:solidFill>
              </a:rPr>
              <a:t>Quadrupole variation (non-destructive method)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fr" sz="1600">
                <a:solidFill>
                  <a:schemeClr val="dk2"/>
                </a:solidFill>
              </a:rPr>
              <a:t>Expected emittance with betatron function 10 m using 3-1 mm transverse size -&gt; 0.9-0.1 mm.rad  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fr" sz="1600">
                <a:solidFill>
                  <a:schemeClr val="dk2"/>
                </a:solidFill>
              </a:rPr>
              <a:t>Assumptions: well aligned beam, elliptical shape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975" y="4029599"/>
            <a:ext cx="4190050" cy="45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7250" y="774463"/>
            <a:ext cx="3794550" cy="163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" y="3459525"/>
            <a:ext cx="4596436" cy="37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0000FF"/>
                </a:solidFill>
              </a:rPr>
              <a:t>Measuring longitudinal parameters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4" name="Google Shape;114;p20"/>
          <p:cNvSpPr txBox="1"/>
          <p:nvPr>
            <p:ph idx="1" type="body"/>
          </p:nvPr>
        </p:nvSpPr>
        <p:spPr>
          <a:xfrm>
            <a:off x="305992" y="1194197"/>
            <a:ext cx="8532000" cy="3456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High current : </a:t>
            </a:r>
            <a:r>
              <a:rPr b="1" lang="fr"/>
              <a:t>Wall Current Monitor</a:t>
            </a:r>
            <a:r>
              <a:rPr b="1" lang="fr" u="sng"/>
              <a:t>s</a:t>
            </a:r>
            <a:r>
              <a:rPr lang="fr"/>
              <a:t> (~ GHz bandwidth)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fr"/>
              <a:t>Bunch length + profile measurements, ns resolution</a:t>
            </a:r>
            <a:r>
              <a:rPr lang="fr"/>
              <a:t> (bunch length 10 ns)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r"/>
              <a:t>Synchrotron freq ~ 100 Hz, beam stored ~ 3-4 s</a:t>
            </a:r>
            <a:br>
              <a:rPr lang="fr"/>
            </a:br>
            <a:r>
              <a:rPr b="1" lang="fr"/>
              <a:t>emittance by tomography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00" y="2722100"/>
            <a:ext cx="3593625" cy="227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4721" y="2219325"/>
            <a:ext cx="2743375" cy="277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19073" y="852049"/>
            <a:ext cx="1399025" cy="17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/>
          <p:nvPr/>
        </p:nvSpPr>
        <p:spPr>
          <a:xfrm>
            <a:off x="7525685" y="978300"/>
            <a:ext cx="103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2"/>
                </a:solidFill>
              </a:rPr>
              <a:t>~ 120 kHz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42942" y="843447"/>
            <a:ext cx="8532000" cy="3456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-"/>
            </a:pPr>
            <a:r>
              <a:rPr lang="fr"/>
              <a:t>Frequency range </a:t>
            </a:r>
            <a:r>
              <a:rPr lang="fr"/>
              <a:t>compatibility, Linear position sensitivity, Non-destructive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/>
              <a:t>Cut-off frequency : 31.8 MHz </a:t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                      </a:t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-"/>
            </a:pPr>
            <a:r>
              <a:rPr lang="fr"/>
              <a:t>Transfer impedance : Zt (f = 5.25 MHz) = 0.175 Ω →</a:t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                                   Zt (f = 6.00 MHz) = 0.200 Ω →</a:t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-"/>
            </a:pPr>
            <a:r>
              <a:rPr lang="fr"/>
              <a:t>Thermal Noise Voltage  :  0</a:t>
            </a:r>
            <a:r>
              <a:rPr lang="fr" sz="1500"/>
              <a:t>.78 μV</a:t>
            </a:r>
            <a:endParaRPr/>
          </a:p>
        </p:txBody>
      </p:sp>
      <p:sp>
        <p:nvSpPr>
          <p:cNvPr id="124" name="Google Shape;124;p2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0000FF"/>
                </a:solidFill>
              </a:rPr>
              <a:t>The Beam Position Monitor: Capacitive Linear Cut (Shoe Box)</a:t>
            </a:r>
            <a:endParaRPr/>
          </a:p>
        </p:txBody>
      </p:sp>
      <p:cxnSp>
        <p:nvCxnSpPr>
          <p:cNvPr id="125" name="Google Shape;125;p21"/>
          <p:cNvCxnSpPr/>
          <p:nvPr/>
        </p:nvCxnSpPr>
        <p:spPr>
          <a:xfrm>
            <a:off x="3111250" y="1714500"/>
            <a:ext cx="0" cy="28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21"/>
          <p:cNvSpPr txBox="1"/>
          <p:nvPr/>
        </p:nvSpPr>
        <p:spPr>
          <a:xfrm>
            <a:off x="2645675" y="1921425"/>
            <a:ext cx="42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chemeClr val="dk2"/>
                </a:solidFill>
              </a:rPr>
              <a:t>BPM operates in high pass regime</a:t>
            </a:r>
            <a:endParaRPr b="1" sz="1300">
              <a:solidFill>
                <a:schemeClr val="dk2"/>
              </a:solidFill>
            </a:endParaRPr>
          </a:p>
        </p:txBody>
      </p:sp>
      <p:sp>
        <p:nvSpPr>
          <p:cNvPr id="127" name="Google Shape;127;p21"/>
          <p:cNvSpPr txBox="1"/>
          <p:nvPr/>
        </p:nvSpPr>
        <p:spPr>
          <a:xfrm>
            <a:off x="6172200" y="2415400"/>
            <a:ext cx="2861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2"/>
                </a:solidFill>
              </a:rPr>
              <a:t>Umin </a:t>
            </a:r>
            <a:r>
              <a:rPr lang="fr" sz="1500">
                <a:solidFill>
                  <a:schemeClr val="dk2"/>
                </a:solidFill>
              </a:rPr>
              <a:t>= 0.033 V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28" name="Google Shape;128;p21"/>
          <p:cNvSpPr txBox="1"/>
          <p:nvPr/>
        </p:nvSpPr>
        <p:spPr>
          <a:xfrm>
            <a:off x="6172200" y="2880825"/>
            <a:ext cx="2665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500">
                <a:solidFill>
                  <a:schemeClr val="dk2"/>
                </a:solidFill>
              </a:rPr>
              <a:t>Umax = 0.044 V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29" name="Google Shape;129;p21"/>
          <p:cNvSpPr txBox="1"/>
          <p:nvPr/>
        </p:nvSpPr>
        <p:spPr>
          <a:xfrm>
            <a:off x="5897700" y="3429800"/>
            <a:ext cx="2744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2"/>
                </a:solidFill>
              </a:rPr>
              <a:t>Expected Signal Strength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idx="1" type="body"/>
          </p:nvPr>
        </p:nvSpPr>
        <p:spPr>
          <a:xfrm>
            <a:off x="305992" y="1194197"/>
            <a:ext cx="8532000" cy="3456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●"/>
            </a:pPr>
            <a:r>
              <a:rPr lang="fr"/>
              <a:t>Scintillators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fr"/>
              <a:t>fast response (ex: transition)</a:t>
            </a:r>
            <a:endParaRPr/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fr"/>
              <a:t>interlock signal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fr"/>
              <a:t>optical signals : chap and andy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●"/>
            </a:pPr>
            <a:r>
              <a:rPr lang="fr"/>
              <a:t>Ionization Chambers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fr"/>
              <a:t>accurate</a:t>
            </a:r>
            <a:r>
              <a:rPr lang="fr"/>
              <a:t> dose measurement</a:t>
            </a:r>
            <a:endParaRPr/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fr"/>
              <a:t>security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fr"/>
              <a:t>transverse beam </a:t>
            </a:r>
            <a:r>
              <a:rPr lang="fr"/>
              <a:t>emittance</a:t>
            </a:r>
            <a:endParaRPr/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fr"/>
              <a:t>fast wire</a:t>
            </a:r>
            <a:endParaRPr/>
          </a:p>
        </p:txBody>
      </p:sp>
      <p:sp>
        <p:nvSpPr>
          <p:cNvPr id="135" name="Google Shape;135;p22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0000FF"/>
                </a:solidFill>
              </a:rPr>
              <a:t>Beam Loss</a:t>
            </a:r>
            <a:endParaRPr/>
          </a:p>
        </p:txBody>
      </p:sp>
      <p:grpSp>
        <p:nvGrpSpPr>
          <p:cNvPr id="136" name="Google Shape;136;p22"/>
          <p:cNvGrpSpPr/>
          <p:nvPr/>
        </p:nvGrpSpPr>
        <p:grpSpPr>
          <a:xfrm>
            <a:off x="4405200" y="1194188"/>
            <a:ext cx="4602175" cy="3691725"/>
            <a:chOff x="208275" y="1342075"/>
            <a:chExt cx="4602175" cy="3691725"/>
          </a:xfrm>
        </p:grpSpPr>
        <p:pic>
          <p:nvPicPr>
            <p:cNvPr id="137" name="Google Shape;137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940526" y="1342075"/>
              <a:ext cx="1094844" cy="33338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8" name="Google Shape;138;p22"/>
            <p:cNvSpPr txBox="1"/>
            <p:nvPr/>
          </p:nvSpPr>
          <p:spPr>
            <a:xfrm>
              <a:off x="306000" y="3509150"/>
              <a:ext cx="20529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800">
                  <a:solidFill>
                    <a:schemeClr val="dk2"/>
                  </a:solidFill>
                </a:rPr>
                <a:t>Scintillators</a:t>
              </a:r>
              <a:endParaRPr sz="1800">
                <a:solidFill>
                  <a:schemeClr val="dk2"/>
                </a:solidFill>
              </a:endParaRPr>
            </a:p>
          </p:txBody>
        </p:sp>
        <p:pic>
          <p:nvPicPr>
            <p:cNvPr id="139" name="Google Shape;139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08275" y="1558152"/>
              <a:ext cx="2636200" cy="20272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0" name="Google Shape;140;p22"/>
            <p:cNvSpPr txBox="1"/>
            <p:nvPr/>
          </p:nvSpPr>
          <p:spPr>
            <a:xfrm>
              <a:off x="1959850" y="4599700"/>
              <a:ext cx="2850600" cy="43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457200" rtl="0" algn="l">
                <a:lnSpc>
                  <a:spcPct val="90000"/>
                </a:lnSpc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fr" sz="1800">
                  <a:solidFill>
                    <a:schemeClr val="dk2"/>
                  </a:solidFill>
                </a:rPr>
                <a:t>I</a:t>
              </a:r>
              <a:r>
                <a:rPr lang="fr" sz="1800">
                  <a:solidFill>
                    <a:schemeClr val="dk2"/>
                  </a:solidFill>
                </a:rPr>
                <a:t>onization Chambers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Thanks for your attention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