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0" r:id="rId1"/>
  </p:sldMasterIdLst>
  <p:notesMasterIdLst>
    <p:notesMasterId r:id="rId26"/>
  </p:notesMasterIdLst>
  <p:handoutMasterIdLst>
    <p:handoutMasterId r:id="rId27"/>
  </p:handoutMasterIdLst>
  <p:sldIdLst>
    <p:sldId id="434" r:id="rId2"/>
    <p:sldId id="467" r:id="rId3"/>
    <p:sldId id="513" r:id="rId4"/>
    <p:sldId id="440" r:id="rId5"/>
    <p:sldId id="439" r:id="rId6"/>
    <p:sldId id="257" r:id="rId7"/>
    <p:sldId id="477" r:id="rId8"/>
    <p:sldId id="481" r:id="rId9"/>
    <p:sldId id="478" r:id="rId10"/>
    <p:sldId id="482" r:id="rId11"/>
    <p:sldId id="470" r:id="rId12"/>
    <p:sldId id="471" r:id="rId13"/>
    <p:sldId id="484" r:id="rId14"/>
    <p:sldId id="512" r:id="rId15"/>
    <p:sldId id="418" r:id="rId16"/>
    <p:sldId id="449" r:id="rId17"/>
    <p:sldId id="462" r:id="rId18"/>
    <p:sldId id="441" r:id="rId19"/>
    <p:sldId id="443" r:id="rId20"/>
    <p:sldId id="463" r:id="rId21"/>
    <p:sldId id="464" r:id="rId22"/>
    <p:sldId id="465" r:id="rId23"/>
    <p:sldId id="480" r:id="rId24"/>
    <p:sldId id="469" r:id="rId25"/>
  </p:sldIdLst>
  <p:sldSz cx="9144000" cy="6858000" type="screen4x3"/>
  <p:notesSz cx="10234613" cy="7099300"/>
  <p:defaultTextStyle>
    <a:defPPr>
      <a:defRPr lang="en-US"/>
    </a:defPPr>
    <a:lvl1pPr algn="ctr" rtl="0" eaLnBrk="0" fontAlgn="base" hangingPunct="0">
      <a:spcBef>
        <a:spcPct val="50000"/>
      </a:spcBef>
      <a:spcAft>
        <a:spcPct val="0"/>
      </a:spcAft>
      <a:defRPr kern="1200">
        <a:solidFill>
          <a:schemeClr val="tx1"/>
        </a:solidFill>
        <a:latin typeface="Times New Roman" pitchFamily="18" charset="0"/>
        <a:ea typeface="+mn-ea"/>
        <a:cs typeface="+mn-cs"/>
      </a:defRPr>
    </a:lvl1pPr>
    <a:lvl2pPr marL="457200" algn="ctr" rtl="0" eaLnBrk="0" fontAlgn="base" hangingPunct="0">
      <a:spcBef>
        <a:spcPct val="50000"/>
      </a:spcBef>
      <a:spcAft>
        <a:spcPct val="0"/>
      </a:spcAft>
      <a:defRPr kern="1200">
        <a:solidFill>
          <a:schemeClr val="tx1"/>
        </a:solidFill>
        <a:latin typeface="Times New Roman" pitchFamily="18" charset="0"/>
        <a:ea typeface="+mn-ea"/>
        <a:cs typeface="+mn-cs"/>
      </a:defRPr>
    </a:lvl2pPr>
    <a:lvl3pPr marL="914400" algn="ctr" rtl="0" eaLnBrk="0" fontAlgn="base" hangingPunct="0">
      <a:spcBef>
        <a:spcPct val="50000"/>
      </a:spcBef>
      <a:spcAft>
        <a:spcPct val="0"/>
      </a:spcAft>
      <a:defRPr kern="1200">
        <a:solidFill>
          <a:schemeClr val="tx1"/>
        </a:solidFill>
        <a:latin typeface="Times New Roman" pitchFamily="18" charset="0"/>
        <a:ea typeface="+mn-ea"/>
        <a:cs typeface="+mn-cs"/>
      </a:defRPr>
    </a:lvl3pPr>
    <a:lvl4pPr marL="1371600" algn="ctr" rtl="0" eaLnBrk="0" fontAlgn="base" hangingPunct="0">
      <a:spcBef>
        <a:spcPct val="50000"/>
      </a:spcBef>
      <a:spcAft>
        <a:spcPct val="0"/>
      </a:spcAft>
      <a:defRPr kern="1200">
        <a:solidFill>
          <a:schemeClr val="tx1"/>
        </a:solidFill>
        <a:latin typeface="Times New Roman" pitchFamily="18" charset="0"/>
        <a:ea typeface="+mn-ea"/>
        <a:cs typeface="+mn-cs"/>
      </a:defRPr>
    </a:lvl4pPr>
    <a:lvl5pPr marL="1828800" algn="ctr" rtl="0" eaLnBrk="0" fontAlgn="base" hangingPunct="0">
      <a:spcBef>
        <a:spcPct val="5000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532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9900"/>
    <a:srgbClr val="008000"/>
    <a:srgbClr val="FF0000"/>
    <a:srgbClr val="FF3399"/>
    <a:srgbClr val="FF0066"/>
    <a:srgbClr val="CC0000"/>
    <a:srgbClr val="FFC080"/>
    <a:srgbClr val="FFCB7D"/>
    <a:srgbClr val="99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347" autoAdjust="0"/>
    <p:restoredTop sz="94688" autoAdjust="0"/>
  </p:normalViewPr>
  <p:slideViewPr>
    <p:cSldViewPr showGuides="1">
      <p:cViewPr varScale="1">
        <p:scale>
          <a:sx n="48" d="100"/>
          <a:sy n="48" d="100"/>
        </p:scale>
        <p:origin x="176" y="24"/>
      </p:cViewPr>
      <p:guideLst>
        <p:guide orient="horz" pos="2160"/>
        <p:guide pos="532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10" cy="7201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2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4436534" cy="353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94" tIns="47746" rIns="95494" bIns="47746" numCol="1" anchor="t" anchorCtr="0" compatLnSpc="1">
            <a:prstTxWarp prst="textNoShape">
              <a:avLst/>
            </a:prstTxWarp>
          </a:bodyPr>
          <a:lstStyle>
            <a:lvl1pPr algn="l" defTabSz="956205">
              <a:spcBef>
                <a:spcPct val="0"/>
              </a:spcBef>
              <a:defRPr sz="1200">
                <a:latin typeface="Arial" charset="0"/>
              </a:defRPr>
            </a:lvl1pPr>
          </a:lstStyle>
          <a:p>
            <a:pPr>
              <a:defRPr/>
            </a:pPr>
            <a:endParaRPr lang="en-US"/>
          </a:p>
        </p:txBody>
      </p:sp>
      <p:sp>
        <p:nvSpPr>
          <p:cNvPr id="23555" name="Rectangle 3"/>
          <p:cNvSpPr>
            <a:spLocks noGrp="1" noChangeArrowheads="1"/>
          </p:cNvSpPr>
          <p:nvPr>
            <p:ph type="dt" sz="quarter" idx="1"/>
          </p:nvPr>
        </p:nvSpPr>
        <p:spPr bwMode="auto">
          <a:xfrm>
            <a:off x="5798080" y="0"/>
            <a:ext cx="4436534" cy="353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94" tIns="47746" rIns="95494" bIns="47746" numCol="1" anchor="t" anchorCtr="0" compatLnSpc="1">
            <a:prstTxWarp prst="textNoShape">
              <a:avLst/>
            </a:prstTxWarp>
          </a:bodyPr>
          <a:lstStyle>
            <a:lvl1pPr algn="r" defTabSz="956205">
              <a:spcBef>
                <a:spcPct val="0"/>
              </a:spcBef>
              <a:defRPr sz="1200">
                <a:latin typeface="Arial" charset="0"/>
              </a:defRPr>
            </a:lvl1pPr>
          </a:lstStyle>
          <a:p>
            <a:pPr>
              <a:defRPr/>
            </a:pPr>
            <a:endParaRPr lang="en-US"/>
          </a:p>
        </p:txBody>
      </p:sp>
      <p:sp>
        <p:nvSpPr>
          <p:cNvPr id="23556" name="Rectangle 4"/>
          <p:cNvSpPr>
            <a:spLocks noGrp="1" noChangeArrowheads="1"/>
          </p:cNvSpPr>
          <p:nvPr>
            <p:ph type="ftr" sz="quarter" idx="2"/>
          </p:nvPr>
        </p:nvSpPr>
        <p:spPr bwMode="auto">
          <a:xfrm>
            <a:off x="0" y="6745333"/>
            <a:ext cx="4436534" cy="353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94" tIns="47746" rIns="95494" bIns="47746" numCol="1" anchor="b" anchorCtr="0" compatLnSpc="1">
            <a:prstTxWarp prst="textNoShape">
              <a:avLst/>
            </a:prstTxWarp>
          </a:bodyPr>
          <a:lstStyle>
            <a:lvl1pPr algn="l" defTabSz="956205">
              <a:spcBef>
                <a:spcPct val="0"/>
              </a:spcBef>
              <a:defRPr sz="1200">
                <a:latin typeface="Arial" charset="0"/>
              </a:defRPr>
            </a:lvl1pPr>
          </a:lstStyle>
          <a:p>
            <a:pPr>
              <a:defRPr/>
            </a:pPr>
            <a:endParaRPr lang="en-US"/>
          </a:p>
        </p:txBody>
      </p:sp>
      <p:sp>
        <p:nvSpPr>
          <p:cNvPr id="23557" name="Rectangle 5"/>
          <p:cNvSpPr>
            <a:spLocks noGrp="1" noChangeArrowheads="1"/>
          </p:cNvSpPr>
          <p:nvPr>
            <p:ph type="sldNum" sz="quarter" idx="3"/>
          </p:nvPr>
        </p:nvSpPr>
        <p:spPr bwMode="auto">
          <a:xfrm>
            <a:off x="5798080" y="6745333"/>
            <a:ext cx="4436534" cy="353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94" tIns="47746" rIns="95494" bIns="47746" numCol="1" anchor="b" anchorCtr="0" compatLnSpc="1">
            <a:prstTxWarp prst="textNoShape">
              <a:avLst/>
            </a:prstTxWarp>
          </a:bodyPr>
          <a:lstStyle>
            <a:lvl1pPr algn="r" defTabSz="956205">
              <a:spcBef>
                <a:spcPct val="0"/>
              </a:spcBef>
              <a:defRPr sz="1200">
                <a:latin typeface="Arial" charset="0"/>
              </a:defRPr>
            </a:lvl1pPr>
          </a:lstStyle>
          <a:p>
            <a:pPr>
              <a:defRPr/>
            </a:pPr>
            <a:fld id="{0E2199C6-3117-48DA-BBAB-68B781EEE5EE}" type="slidenum">
              <a:rPr lang="en-US"/>
              <a:pPr>
                <a:defRPr/>
              </a:pPr>
              <a:t>‹Nr.›</a:t>
            </a:fld>
            <a:endParaRPr lang="en-US"/>
          </a:p>
        </p:txBody>
      </p:sp>
    </p:spTree>
    <p:extLst>
      <p:ext uri="{BB962C8B-B14F-4D97-AF65-F5344CB8AC3E}">
        <p14:creationId xmlns:p14="http://schemas.microsoft.com/office/powerpoint/2010/main" val="10500786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hdr" sz="quarter"/>
          </p:nvPr>
        </p:nvSpPr>
        <p:spPr bwMode="auto">
          <a:xfrm>
            <a:off x="0" y="0"/>
            <a:ext cx="4436534" cy="353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94" tIns="47746" rIns="95494" bIns="47746" numCol="1" anchor="t" anchorCtr="0" compatLnSpc="1">
            <a:prstTxWarp prst="textNoShape">
              <a:avLst/>
            </a:prstTxWarp>
          </a:bodyPr>
          <a:lstStyle>
            <a:lvl1pPr algn="l" defTabSz="956205">
              <a:spcBef>
                <a:spcPct val="0"/>
              </a:spcBef>
              <a:defRPr sz="1200">
                <a:latin typeface="Arial" charset="0"/>
              </a:defRPr>
            </a:lvl1pPr>
          </a:lstStyle>
          <a:p>
            <a:pPr>
              <a:defRPr/>
            </a:pPr>
            <a:endParaRPr lang="en-US"/>
          </a:p>
        </p:txBody>
      </p:sp>
      <p:sp>
        <p:nvSpPr>
          <p:cNvPr id="22531" name="Rectangle 3"/>
          <p:cNvSpPr>
            <a:spLocks noGrp="1" noChangeArrowheads="1"/>
          </p:cNvSpPr>
          <p:nvPr>
            <p:ph type="dt" idx="1"/>
          </p:nvPr>
        </p:nvSpPr>
        <p:spPr bwMode="auto">
          <a:xfrm>
            <a:off x="5798080" y="0"/>
            <a:ext cx="4436534" cy="3539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94" tIns="47746" rIns="95494" bIns="47746" numCol="1" anchor="t" anchorCtr="0" compatLnSpc="1">
            <a:prstTxWarp prst="textNoShape">
              <a:avLst/>
            </a:prstTxWarp>
          </a:bodyPr>
          <a:lstStyle>
            <a:lvl1pPr algn="r" defTabSz="956205">
              <a:spcBef>
                <a:spcPct val="0"/>
              </a:spcBef>
              <a:defRPr sz="1200">
                <a:latin typeface="Arial" charset="0"/>
              </a:defRPr>
            </a:lvl1pPr>
          </a:lstStyle>
          <a:p>
            <a:pPr>
              <a:defRPr/>
            </a:pPr>
            <a:endParaRPr lang="en-US"/>
          </a:p>
        </p:txBody>
      </p:sp>
      <p:sp>
        <p:nvSpPr>
          <p:cNvPr id="38916" name="Rectangle 4"/>
          <p:cNvSpPr>
            <a:spLocks noGrp="1" noRot="1" noChangeAspect="1" noChangeArrowheads="1" noTextEdit="1"/>
          </p:cNvSpPr>
          <p:nvPr>
            <p:ph type="sldImg" idx="2"/>
          </p:nvPr>
        </p:nvSpPr>
        <p:spPr bwMode="auto">
          <a:xfrm>
            <a:off x="3344863" y="533400"/>
            <a:ext cx="3548062" cy="26622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2533" name="Rectangle 5"/>
          <p:cNvSpPr>
            <a:spLocks noGrp="1" noChangeArrowheads="1"/>
          </p:cNvSpPr>
          <p:nvPr>
            <p:ph type="body" sz="quarter" idx="3"/>
          </p:nvPr>
        </p:nvSpPr>
        <p:spPr bwMode="auto">
          <a:xfrm>
            <a:off x="1363191" y="3371836"/>
            <a:ext cx="7508233" cy="31940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94" tIns="47746" rIns="95494" bIns="47746" numCol="1" anchor="t" anchorCtr="0" compatLnSpc="1">
            <a:prstTxWarp prst="textNoShape">
              <a:avLst/>
            </a:prstTxWarp>
          </a:bodyPr>
          <a:lstStyle/>
          <a:p>
            <a:pPr lvl="0"/>
            <a:r>
              <a:rPr lang="en-US" noProof="0"/>
              <a:t>Mastertextformat bearbeiten</a:t>
            </a:r>
          </a:p>
          <a:p>
            <a:pPr lvl="1"/>
            <a:r>
              <a:rPr lang="en-US" noProof="0"/>
              <a:t>Zweite Ebene</a:t>
            </a:r>
          </a:p>
          <a:p>
            <a:pPr lvl="2"/>
            <a:r>
              <a:rPr lang="en-US" noProof="0"/>
              <a:t>Dritte Ebene</a:t>
            </a:r>
          </a:p>
          <a:p>
            <a:pPr lvl="3"/>
            <a:r>
              <a:rPr lang="en-US" noProof="0"/>
              <a:t>Vierte Ebene</a:t>
            </a:r>
          </a:p>
          <a:p>
            <a:pPr lvl="4"/>
            <a:r>
              <a:rPr lang="en-US" noProof="0"/>
              <a:t>Fünfte Ebene</a:t>
            </a:r>
          </a:p>
        </p:txBody>
      </p:sp>
      <p:sp>
        <p:nvSpPr>
          <p:cNvPr id="22534" name="Rectangle 6"/>
          <p:cNvSpPr>
            <a:spLocks noGrp="1" noChangeArrowheads="1"/>
          </p:cNvSpPr>
          <p:nvPr>
            <p:ph type="ftr" sz="quarter" idx="4"/>
          </p:nvPr>
        </p:nvSpPr>
        <p:spPr bwMode="auto">
          <a:xfrm>
            <a:off x="0" y="6745333"/>
            <a:ext cx="4436534" cy="353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94" tIns="47746" rIns="95494" bIns="47746" numCol="1" anchor="b" anchorCtr="0" compatLnSpc="1">
            <a:prstTxWarp prst="textNoShape">
              <a:avLst/>
            </a:prstTxWarp>
          </a:bodyPr>
          <a:lstStyle>
            <a:lvl1pPr algn="l" defTabSz="956205">
              <a:spcBef>
                <a:spcPct val="0"/>
              </a:spcBef>
              <a:defRPr sz="1200">
                <a:latin typeface="Arial" charset="0"/>
              </a:defRPr>
            </a:lvl1pPr>
          </a:lstStyle>
          <a:p>
            <a:pPr>
              <a:defRPr/>
            </a:pPr>
            <a:endParaRPr lang="en-US"/>
          </a:p>
        </p:txBody>
      </p:sp>
      <p:sp>
        <p:nvSpPr>
          <p:cNvPr id="22535" name="Rectangle 7"/>
          <p:cNvSpPr>
            <a:spLocks noGrp="1" noChangeArrowheads="1"/>
          </p:cNvSpPr>
          <p:nvPr>
            <p:ph type="sldNum" sz="quarter" idx="5"/>
          </p:nvPr>
        </p:nvSpPr>
        <p:spPr bwMode="auto">
          <a:xfrm>
            <a:off x="5798080" y="6745333"/>
            <a:ext cx="4436534" cy="3539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494" tIns="47746" rIns="95494" bIns="47746" numCol="1" anchor="b" anchorCtr="0" compatLnSpc="1">
            <a:prstTxWarp prst="textNoShape">
              <a:avLst/>
            </a:prstTxWarp>
          </a:bodyPr>
          <a:lstStyle>
            <a:lvl1pPr algn="r" defTabSz="956205">
              <a:spcBef>
                <a:spcPct val="0"/>
              </a:spcBef>
              <a:defRPr sz="1200">
                <a:latin typeface="Arial" charset="0"/>
              </a:defRPr>
            </a:lvl1pPr>
          </a:lstStyle>
          <a:p>
            <a:pPr>
              <a:defRPr/>
            </a:pPr>
            <a:fld id="{680CAF48-16E2-4A38-81DB-6E50EE4FD16F}" type="slidenum">
              <a:rPr lang="en-US"/>
              <a:pPr>
                <a:defRPr/>
              </a:pPr>
              <a:t>‹Nr.›</a:t>
            </a:fld>
            <a:endParaRPr lang="en-US"/>
          </a:p>
        </p:txBody>
      </p:sp>
    </p:spTree>
    <p:extLst>
      <p:ext uri="{BB962C8B-B14F-4D97-AF65-F5344CB8AC3E}">
        <p14:creationId xmlns:p14="http://schemas.microsoft.com/office/powerpoint/2010/main" val="162104333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defTabSz="956205">
              <a:defRPr>
                <a:solidFill>
                  <a:schemeClr val="tx1"/>
                </a:solidFill>
                <a:latin typeface="Times New Roman" pitchFamily="18" charset="0"/>
              </a:defRPr>
            </a:lvl1pPr>
            <a:lvl2pPr marL="772891" indent="-297266" defTabSz="956205">
              <a:defRPr>
                <a:solidFill>
                  <a:schemeClr val="tx1"/>
                </a:solidFill>
                <a:latin typeface="Times New Roman" pitchFamily="18" charset="0"/>
              </a:defRPr>
            </a:lvl2pPr>
            <a:lvl3pPr marL="1189063" indent="-237813" defTabSz="956205">
              <a:defRPr>
                <a:solidFill>
                  <a:schemeClr val="tx1"/>
                </a:solidFill>
                <a:latin typeface="Times New Roman" pitchFamily="18" charset="0"/>
              </a:defRPr>
            </a:lvl3pPr>
            <a:lvl4pPr marL="1664688" indent="-237813" defTabSz="956205">
              <a:defRPr>
                <a:solidFill>
                  <a:schemeClr val="tx1"/>
                </a:solidFill>
                <a:latin typeface="Times New Roman" pitchFamily="18" charset="0"/>
              </a:defRPr>
            </a:lvl4pPr>
            <a:lvl5pPr marL="2140313" indent="-237813" defTabSz="956205">
              <a:defRPr>
                <a:solidFill>
                  <a:schemeClr val="tx1"/>
                </a:solidFill>
                <a:latin typeface="Times New Roman" pitchFamily="18" charset="0"/>
              </a:defRPr>
            </a:lvl5pPr>
            <a:lvl6pPr marL="2615938" indent="-237813" algn="ctr" defTabSz="956205" eaLnBrk="0" fontAlgn="base" hangingPunct="0">
              <a:spcBef>
                <a:spcPct val="50000"/>
              </a:spcBef>
              <a:spcAft>
                <a:spcPct val="0"/>
              </a:spcAft>
              <a:defRPr>
                <a:solidFill>
                  <a:schemeClr val="tx1"/>
                </a:solidFill>
                <a:latin typeface="Times New Roman" pitchFamily="18" charset="0"/>
              </a:defRPr>
            </a:lvl6pPr>
            <a:lvl7pPr marL="3091564" indent="-237813" algn="ctr" defTabSz="956205" eaLnBrk="0" fontAlgn="base" hangingPunct="0">
              <a:spcBef>
                <a:spcPct val="50000"/>
              </a:spcBef>
              <a:spcAft>
                <a:spcPct val="0"/>
              </a:spcAft>
              <a:defRPr>
                <a:solidFill>
                  <a:schemeClr val="tx1"/>
                </a:solidFill>
                <a:latin typeface="Times New Roman" pitchFamily="18" charset="0"/>
              </a:defRPr>
            </a:lvl7pPr>
            <a:lvl8pPr marL="3567189" indent="-237813" algn="ctr" defTabSz="956205" eaLnBrk="0" fontAlgn="base" hangingPunct="0">
              <a:spcBef>
                <a:spcPct val="50000"/>
              </a:spcBef>
              <a:spcAft>
                <a:spcPct val="0"/>
              </a:spcAft>
              <a:defRPr>
                <a:solidFill>
                  <a:schemeClr val="tx1"/>
                </a:solidFill>
                <a:latin typeface="Times New Roman" pitchFamily="18" charset="0"/>
              </a:defRPr>
            </a:lvl8pPr>
            <a:lvl9pPr marL="4042814" indent="-237813" algn="ctr" defTabSz="956205" eaLnBrk="0" fontAlgn="base" hangingPunct="0">
              <a:spcBef>
                <a:spcPct val="50000"/>
              </a:spcBef>
              <a:spcAft>
                <a:spcPct val="0"/>
              </a:spcAft>
              <a:defRPr>
                <a:solidFill>
                  <a:schemeClr val="tx1"/>
                </a:solidFill>
                <a:latin typeface="Times New Roman" pitchFamily="18" charset="0"/>
              </a:defRPr>
            </a:lvl9pPr>
          </a:lstStyle>
          <a:p>
            <a:fld id="{EBF9637F-10AE-4F48-A042-740C3691DBE4}" type="slidenum">
              <a:rPr lang="en-US" altLang="de-DE" smtClean="0">
                <a:latin typeface="Arial" charset="0"/>
              </a:rPr>
              <a:pPr/>
              <a:t>2</a:t>
            </a:fld>
            <a:endParaRPr lang="en-US" altLang="de-DE">
              <a:latin typeface="Arial"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32681361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3D3EC9BD-BCD9-45E7-B87E-306825AA1F8B}" type="slidenum">
              <a:rPr lang="en-US" altLang="de-DE" smtClean="0">
                <a:latin typeface="Arial" charset="0"/>
              </a:rPr>
              <a:pPr/>
              <a:t>13</a:t>
            </a:fld>
            <a:endParaRPr lang="en-US" altLang="de-DE">
              <a:latin typeface="Arial" charset="0"/>
            </a:endParaRPr>
          </a:p>
        </p:txBody>
      </p:sp>
      <p:sp>
        <p:nvSpPr>
          <p:cNvPr id="71683" name="Folienbildplatzhalter 1"/>
          <p:cNvSpPr>
            <a:spLocks noGrp="1" noRot="1" noChangeAspect="1" noTextEdit="1"/>
          </p:cNvSpPr>
          <p:nvPr>
            <p:ph type="sldImg"/>
          </p:nvPr>
        </p:nvSpPr>
        <p:spPr>
          <a:xfrm>
            <a:off x="1257300" y="720725"/>
            <a:ext cx="4800600" cy="3600450"/>
          </a:xfrm>
          <a:ln/>
        </p:spPr>
      </p:sp>
      <p:sp>
        <p:nvSpPr>
          <p:cNvPr id="71684" name="Notizenplatzhalter 2"/>
          <p:cNvSpPr>
            <a:spLocks noGrp="1"/>
          </p:cNvSpPr>
          <p:nvPr>
            <p:ph type="body" idx="1"/>
          </p:nvPr>
        </p:nvSpPr>
        <p:spPr>
          <a:xfrm>
            <a:off x="731838" y="4560888"/>
            <a:ext cx="5851525" cy="4319587"/>
          </a:xfrm>
          <a:noFill/>
        </p:spPr>
        <p:txBody>
          <a:bodyPr lIns="96661" tIns="48331" rIns="96661" bIns="48331"/>
          <a:lstStyle/>
          <a:p>
            <a:pPr defTabSz="457200" eaLnBrk="1" hangingPunct="1">
              <a:spcBef>
                <a:spcPct val="0"/>
              </a:spcBef>
            </a:pPr>
            <a:endParaRPr lang="de-DE" altLang="de-DE"/>
          </a:p>
        </p:txBody>
      </p:sp>
      <p:sp>
        <p:nvSpPr>
          <p:cNvPr id="71685" name="Foliennummernplatzhalter 3"/>
          <p:cNvSpPr txBox="1">
            <a:spLocks noGrp="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494F96DF-1ACD-4E1D-86F1-019369FFEEB0}" type="slidenum">
              <a:rPr lang="en-US" altLang="de-DE" sz="1300">
                <a:latin typeface="Calibri" pitchFamily="34" charset="0"/>
              </a:rPr>
              <a:pPr algn="r" eaLnBrk="1" hangingPunct="1">
                <a:spcBef>
                  <a:spcPct val="0"/>
                </a:spcBef>
              </a:pPr>
              <a:t>13</a:t>
            </a:fld>
            <a:endParaRPr lang="en-US" altLang="de-DE" sz="1300">
              <a:latin typeface="Calibri" pitchFamily="34" charset="0"/>
            </a:endParaRPr>
          </a:p>
        </p:txBody>
      </p:sp>
    </p:spTree>
    <p:extLst>
      <p:ext uri="{BB962C8B-B14F-4D97-AF65-F5344CB8AC3E}">
        <p14:creationId xmlns:p14="http://schemas.microsoft.com/office/powerpoint/2010/main" val="13778514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3D3EC9BD-BCD9-45E7-B87E-306825AA1F8B}" type="slidenum">
              <a:rPr lang="en-US" altLang="de-DE" smtClean="0">
                <a:latin typeface="Arial" charset="0"/>
              </a:rPr>
              <a:pPr/>
              <a:t>14</a:t>
            </a:fld>
            <a:endParaRPr lang="en-US" altLang="de-DE">
              <a:latin typeface="Arial" charset="0"/>
            </a:endParaRPr>
          </a:p>
        </p:txBody>
      </p:sp>
      <p:sp>
        <p:nvSpPr>
          <p:cNvPr id="71683" name="Folienbildplatzhalter 1"/>
          <p:cNvSpPr>
            <a:spLocks noGrp="1" noRot="1" noChangeAspect="1" noTextEdit="1"/>
          </p:cNvSpPr>
          <p:nvPr>
            <p:ph type="sldImg"/>
          </p:nvPr>
        </p:nvSpPr>
        <p:spPr>
          <a:xfrm>
            <a:off x="1257300" y="720725"/>
            <a:ext cx="4800600" cy="3600450"/>
          </a:xfrm>
          <a:ln/>
        </p:spPr>
      </p:sp>
      <p:sp>
        <p:nvSpPr>
          <p:cNvPr id="71684" name="Notizenplatzhalter 2"/>
          <p:cNvSpPr>
            <a:spLocks noGrp="1"/>
          </p:cNvSpPr>
          <p:nvPr>
            <p:ph type="body" idx="1"/>
          </p:nvPr>
        </p:nvSpPr>
        <p:spPr>
          <a:xfrm>
            <a:off x="731838" y="4560888"/>
            <a:ext cx="5851525" cy="4319587"/>
          </a:xfrm>
          <a:noFill/>
        </p:spPr>
        <p:txBody>
          <a:bodyPr lIns="96661" tIns="48331" rIns="96661" bIns="48331"/>
          <a:lstStyle/>
          <a:p>
            <a:pPr defTabSz="457200" eaLnBrk="1" hangingPunct="1">
              <a:spcBef>
                <a:spcPct val="0"/>
              </a:spcBef>
            </a:pPr>
            <a:endParaRPr lang="de-DE" altLang="de-DE"/>
          </a:p>
        </p:txBody>
      </p:sp>
      <p:sp>
        <p:nvSpPr>
          <p:cNvPr id="71685" name="Foliennummernplatzhalter 3"/>
          <p:cNvSpPr txBox="1">
            <a:spLocks noGrp="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494F96DF-1ACD-4E1D-86F1-019369FFEEB0}" type="slidenum">
              <a:rPr lang="en-US" altLang="de-DE" sz="1300">
                <a:latin typeface="Calibri" pitchFamily="34" charset="0"/>
              </a:rPr>
              <a:pPr algn="r" eaLnBrk="1" hangingPunct="1">
                <a:spcBef>
                  <a:spcPct val="0"/>
                </a:spcBef>
              </a:pPr>
              <a:t>14</a:t>
            </a:fld>
            <a:endParaRPr lang="en-US" altLang="de-DE" sz="1300">
              <a:latin typeface="Calibri" pitchFamily="34" charset="0"/>
            </a:endParaRPr>
          </a:p>
        </p:txBody>
      </p:sp>
    </p:spTree>
    <p:extLst>
      <p:ext uri="{BB962C8B-B14F-4D97-AF65-F5344CB8AC3E}">
        <p14:creationId xmlns:p14="http://schemas.microsoft.com/office/powerpoint/2010/main" val="1326047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3D3EC9BD-BCD9-45E7-B87E-306825AA1F8B}" type="slidenum">
              <a:rPr lang="en-US" altLang="de-DE" smtClean="0">
                <a:latin typeface="Arial" charset="0"/>
              </a:rPr>
              <a:pPr/>
              <a:t>15</a:t>
            </a:fld>
            <a:endParaRPr lang="en-US" altLang="de-DE">
              <a:latin typeface="Arial" charset="0"/>
            </a:endParaRPr>
          </a:p>
        </p:txBody>
      </p:sp>
      <p:sp>
        <p:nvSpPr>
          <p:cNvPr id="71683" name="Folienbildplatzhalter 1"/>
          <p:cNvSpPr>
            <a:spLocks noGrp="1" noRot="1" noChangeAspect="1" noTextEdit="1"/>
          </p:cNvSpPr>
          <p:nvPr>
            <p:ph type="sldImg"/>
          </p:nvPr>
        </p:nvSpPr>
        <p:spPr>
          <a:xfrm>
            <a:off x="1257300" y="720725"/>
            <a:ext cx="4800600" cy="3600450"/>
          </a:xfrm>
          <a:ln/>
        </p:spPr>
      </p:sp>
      <p:sp>
        <p:nvSpPr>
          <p:cNvPr id="71684" name="Notizenplatzhalter 2"/>
          <p:cNvSpPr>
            <a:spLocks noGrp="1"/>
          </p:cNvSpPr>
          <p:nvPr>
            <p:ph type="body" idx="1"/>
          </p:nvPr>
        </p:nvSpPr>
        <p:spPr>
          <a:xfrm>
            <a:off x="731838" y="4560888"/>
            <a:ext cx="5851525" cy="4319587"/>
          </a:xfrm>
          <a:noFill/>
        </p:spPr>
        <p:txBody>
          <a:bodyPr lIns="96661" tIns="48331" rIns="96661" bIns="48331"/>
          <a:lstStyle/>
          <a:p>
            <a:pPr defTabSz="457200" eaLnBrk="1" hangingPunct="1">
              <a:spcBef>
                <a:spcPct val="0"/>
              </a:spcBef>
            </a:pPr>
            <a:endParaRPr lang="de-DE" altLang="de-DE"/>
          </a:p>
        </p:txBody>
      </p:sp>
      <p:sp>
        <p:nvSpPr>
          <p:cNvPr id="71685" name="Foliennummernplatzhalter 3"/>
          <p:cNvSpPr txBox="1">
            <a:spLocks noGrp="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494F96DF-1ACD-4E1D-86F1-019369FFEEB0}" type="slidenum">
              <a:rPr lang="en-US" altLang="de-DE" sz="1300">
                <a:latin typeface="Calibri" pitchFamily="34" charset="0"/>
              </a:rPr>
              <a:pPr algn="r" eaLnBrk="1" hangingPunct="1">
                <a:spcBef>
                  <a:spcPct val="0"/>
                </a:spcBef>
              </a:pPr>
              <a:t>15</a:t>
            </a:fld>
            <a:endParaRPr lang="en-US" altLang="de-DE" sz="1300">
              <a:latin typeface="Calibri" pitchFamily="34" charset="0"/>
            </a:endParaRPr>
          </a:p>
        </p:txBody>
      </p:sp>
    </p:spTree>
    <p:extLst>
      <p:ext uri="{BB962C8B-B14F-4D97-AF65-F5344CB8AC3E}">
        <p14:creationId xmlns:p14="http://schemas.microsoft.com/office/powerpoint/2010/main" val="14048577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fld id="{3D3EC9BD-BCD9-45E7-B87E-306825AA1F8B}" type="slidenum">
              <a:rPr lang="en-US" altLang="de-DE" smtClean="0">
                <a:latin typeface="Arial" charset="0"/>
              </a:rPr>
              <a:pPr/>
              <a:t>16</a:t>
            </a:fld>
            <a:endParaRPr lang="en-US" altLang="de-DE">
              <a:latin typeface="Arial" charset="0"/>
            </a:endParaRPr>
          </a:p>
        </p:txBody>
      </p:sp>
      <p:sp>
        <p:nvSpPr>
          <p:cNvPr id="71683" name="Folienbildplatzhalter 1"/>
          <p:cNvSpPr>
            <a:spLocks noGrp="1" noRot="1" noChangeAspect="1" noTextEdit="1"/>
          </p:cNvSpPr>
          <p:nvPr>
            <p:ph type="sldImg"/>
          </p:nvPr>
        </p:nvSpPr>
        <p:spPr>
          <a:xfrm>
            <a:off x="1257300" y="720725"/>
            <a:ext cx="4800600" cy="3600450"/>
          </a:xfrm>
          <a:ln/>
        </p:spPr>
      </p:sp>
      <p:sp>
        <p:nvSpPr>
          <p:cNvPr id="71684" name="Notizenplatzhalter 2"/>
          <p:cNvSpPr>
            <a:spLocks noGrp="1"/>
          </p:cNvSpPr>
          <p:nvPr>
            <p:ph type="body" idx="1"/>
          </p:nvPr>
        </p:nvSpPr>
        <p:spPr>
          <a:xfrm>
            <a:off x="731838" y="4560888"/>
            <a:ext cx="5851525" cy="4319587"/>
          </a:xfrm>
          <a:noFill/>
        </p:spPr>
        <p:txBody>
          <a:bodyPr lIns="96661" tIns="48331" rIns="96661" bIns="48331"/>
          <a:lstStyle/>
          <a:p>
            <a:pPr defTabSz="457200" eaLnBrk="1" hangingPunct="1">
              <a:spcBef>
                <a:spcPct val="0"/>
              </a:spcBef>
            </a:pPr>
            <a:endParaRPr lang="de-DE" altLang="de-DE"/>
          </a:p>
        </p:txBody>
      </p:sp>
      <p:sp>
        <p:nvSpPr>
          <p:cNvPr id="71685" name="Foliennummernplatzhalter 3"/>
          <p:cNvSpPr txBox="1">
            <a:spLocks noGrp="1"/>
          </p:cNvSpPr>
          <p:nvPr/>
        </p:nvSpPr>
        <p:spPr bwMode="auto">
          <a:xfrm>
            <a:off x="4143375" y="9120188"/>
            <a:ext cx="3170238" cy="479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6661" tIns="48331" rIns="96661" bIns="48331" anchor="b"/>
          <a:lstStyle>
            <a:lvl1pPr defTabSz="482600">
              <a:defRPr>
                <a:solidFill>
                  <a:schemeClr val="tx1"/>
                </a:solidFill>
                <a:latin typeface="Times New Roman" pitchFamily="18" charset="0"/>
              </a:defRPr>
            </a:lvl1pPr>
            <a:lvl2pPr marL="742950" indent="-285750" defTabSz="482600">
              <a:defRPr>
                <a:solidFill>
                  <a:schemeClr val="tx1"/>
                </a:solidFill>
                <a:latin typeface="Times New Roman" pitchFamily="18" charset="0"/>
              </a:defRPr>
            </a:lvl2pPr>
            <a:lvl3pPr marL="1143000" indent="-228600" defTabSz="482600">
              <a:defRPr>
                <a:solidFill>
                  <a:schemeClr val="tx1"/>
                </a:solidFill>
                <a:latin typeface="Times New Roman" pitchFamily="18" charset="0"/>
              </a:defRPr>
            </a:lvl3pPr>
            <a:lvl4pPr marL="1600200" indent="-228600" defTabSz="482600">
              <a:defRPr>
                <a:solidFill>
                  <a:schemeClr val="tx1"/>
                </a:solidFill>
                <a:latin typeface="Times New Roman" pitchFamily="18" charset="0"/>
              </a:defRPr>
            </a:lvl4pPr>
            <a:lvl5pPr marL="2057400" indent="-228600" defTabSz="482600">
              <a:defRPr>
                <a:solidFill>
                  <a:schemeClr val="tx1"/>
                </a:solidFill>
                <a:latin typeface="Times New Roman" pitchFamily="18" charset="0"/>
              </a:defRPr>
            </a:lvl5pPr>
            <a:lvl6pPr marL="2514600" indent="-228600" algn="ctr" defTabSz="482600" eaLnBrk="0" fontAlgn="base" hangingPunct="0">
              <a:spcBef>
                <a:spcPct val="50000"/>
              </a:spcBef>
              <a:spcAft>
                <a:spcPct val="0"/>
              </a:spcAft>
              <a:defRPr>
                <a:solidFill>
                  <a:schemeClr val="tx1"/>
                </a:solidFill>
                <a:latin typeface="Times New Roman" pitchFamily="18" charset="0"/>
              </a:defRPr>
            </a:lvl6pPr>
            <a:lvl7pPr marL="2971800" indent="-228600" algn="ctr" defTabSz="482600" eaLnBrk="0" fontAlgn="base" hangingPunct="0">
              <a:spcBef>
                <a:spcPct val="50000"/>
              </a:spcBef>
              <a:spcAft>
                <a:spcPct val="0"/>
              </a:spcAft>
              <a:defRPr>
                <a:solidFill>
                  <a:schemeClr val="tx1"/>
                </a:solidFill>
                <a:latin typeface="Times New Roman" pitchFamily="18" charset="0"/>
              </a:defRPr>
            </a:lvl7pPr>
            <a:lvl8pPr marL="3429000" indent="-228600" algn="ctr" defTabSz="482600" eaLnBrk="0" fontAlgn="base" hangingPunct="0">
              <a:spcBef>
                <a:spcPct val="50000"/>
              </a:spcBef>
              <a:spcAft>
                <a:spcPct val="0"/>
              </a:spcAft>
              <a:defRPr>
                <a:solidFill>
                  <a:schemeClr val="tx1"/>
                </a:solidFill>
                <a:latin typeface="Times New Roman" pitchFamily="18" charset="0"/>
              </a:defRPr>
            </a:lvl8pPr>
            <a:lvl9pPr marL="3886200" indent="-228600" algn="ctr" defTabSz="482600" eaLnBrk="0" fontAlgn="base" hangingPunct="0">
              <a:spcBef>
                <a:spcPct val="50000"/>
              </a:spcBef>
              <a:spcAft>
                <a:spcPct val="0"/>
              </a:spcAft>
              <a:defRPr>
                <a:solidFill>
                  <a:schemeClr val="tx1"/>
                </a:solidFill>
                <a:latin typeface="Times New Roman" pitchFamily="18" charset="0"/>
              </a:defRPr>
            </a:lvl9pPr>
          </a:lstStyle>
          <a:p>
            <a:pPr algn="r" eaLnBrk="1" hangingPunct="1">
              <a:spcBef>
                <a:spcPct val="0"/>
              </a:spcBef>
            </a:pPr>
            <a:fld id="{494F96DF-1ACD-4E1D-86F1-019369FFEEB0}" type="slidenum">
              <a:rPr lang="en-US" altLang="de-DE" sz="1300">
                <a:latin typeface="Calibri" pitchFamily="34" charset="0"/>
              </a:rPr>
              <a:pPr algn="r" eaLnBrk="1" hangingPunct="1">
                <a:spcBef>
                  <a:spcPct val="0"/>
                </a:spcBef>
              </a:pPr>
              <a:t>16</a:t>
            </a:fld>
            <a:endParaRPr lang="en-US" altLang="de-DE" sz="1300">
              <a:latin typeface="Calibri" pitchFamily="34" charset="0"/>
            </a:endParaRPr>
          </a:p>
        </p:txBody>
      </p:sp>
    </p:spTree>
    <p:extLst>
      <p:ext uri="{BB962C8B-B14F-4D97-AF65-F5344CB8AC3E}">
        <p14:creationId xmlns:p14="http://schemas.microsoft.com/office/powerpoint/2010/main" val="24093376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lvl1pPr defTabSz="956205">
              <a:defRPr>
                <a:solidFill>
                  <a:schemeClr val="tx1"/>
                </a:solidFill>
                <a:latin typeface="Times New Roman" pitchFamily="18" charset="0"/>
              </a:defRPr>
            </a:lvl1pPr>
            <a:lvl2pPr marL="772891" indent="-297266" defTabSz="956205">
              <a:defRPr>
                <a:solidFill>
                  <a:schemeClr val="tx1"/>
                </a:solidFill>
                <a:latin typeface="Times New Roman" pitchFamily="18" charset="0"/>
              </a:defRPr>
            </a:lvl2pPr>
            <a:lvl3pPr marL="1189063" indent="-237813" defTabSz="956205">
              <a:defRPr>
                <a:solidFill>
                  <a:schemeClr val="tx1"/>
                </a:solidFill>
                <a:latin typeface="Times New Roman" pitchFamily="18" charset="0"/>
              </a:defRPr>
            </a:lvl3pPr>
            <a:lvl4pPr marL="1664688" indent="-237813" defTabSz="956205">
              <a:defRPr>
                <a:solidFill>
                  <a:schemeClr val="tx1"/>
                </a:solidFill>
                <a:latin typeface="Times New Roman" pitchFamily="18" charset="0"/>
              </a:defRPr>
            </a:lvl4pPr>
            <a:lvl5pPr marL="2140313" indent="-237813" defTabSz="956205">
              <a:defRPr>
                <a:solidFill>
                  <a:schemeClr val="tx1"/>
                </a:solidFill>
                <a:latin typeface="Times New Roman" pitchFamily="18" charset="0"/>
              </a:defRPr>
            </a:lvl5pPr>
            <a:lvl6pPr marL="2615938" indent="-237813" algn="ctr" defTabSz="956205" eaLnBrk="0" fontAlgn="base" hangingPunct="0">
              <a:spcBef>
                <a:spcPct val="50000"/>
              </a:spcBef>
              <a:spcAft>
                <a:spcPct val="0"/>
              </a:spcAft>
              <a:defRPr>
                <a:solidFill>
                  <a:schemeClr val="tx1"/>
                </a:solidFill>
                <a:latin typeface="Times New Roman" pitchFamily="18" charset="0"/>
              </a:defRPr>
            </a:lvl6pPr>
            <a:lvl7pPr marL="3091564" indent="-237813" algn="ctr" defTabSz="956205" eaLnBrk="0" fontAlgn="base" hangingPunct="0">
              <a:spcBef>
                <a:spcPct val="50000"/>
              </a:spcBef>
              <a:spcAft>
                <a:spcPct val="0"/>
              </a:spcAft>
              <a:defRPr>
                <a:solidFill>
                  <a:schemeClr val="tx1"/>
                </a:solidFill>
                <a:latin typeface="Times New Roman" pitchFamily="18" charset="0"/>
              </a:defRPr>
            </a:lvl7pPr>
            <a:lvl8pPr marL="3567189" indent="-237813" algn="ctr" defTabSz="956205" eaLnBrk="0" fontAlgn="base" hangingPunct="0">
              <a:spcBef>
                <a:spcPct val="50000"/>
              </a:spcBef>
              <a:spcAft>
                <a:spcPct val="0"/>
              </a:spcAft>
              <a:defRPr>
                <a:solidFill>
                  <a:schemeClr val="tx1"/>
                </a:solidFill>
                <a:latin typeface="Times New Roman" pitchFamily="18" charset="0"/>
              </a:defRPr>
            </a:lvl8pPr>
            <a:lvl9pPr marL="4042814" indent="-237813" algn="ctr" defTabSz="956205" eaLnBrk="0" fontAlgn="base" hangingPunct="0">
              <a:spcBef>
                <a:spcPct val="50000"/>
              </a:spcBef>
              <a:spcAft>
                <a:spcPct val="0"/>
              </a:spcAft>
              <a:defRPr>
                <a:solidFill>
                  <a:schemeClr val="tx1"/>
                </a:solidFill>
                <a:latin typeface="Times New Roman" pitchFamily="18" charset="0"/>
              </a:defRPr>
            </a:lvl9pPr>
          </a:lstStyle>
          <a:p>
            <a:fld id="{D3CA5083-3165-40DB-84E6-711BB873A8AB}" type="slidenum">
              <a:rPr lang="en-US" altLang="de-DE" smtClean="0">
                <a:latin typeface="Arial" charset="0"/>
              </a:rPr>
              <a:pPr/>
              <a:t>17</a:t>
            </a:fld>
            <a:endParaRPr lang="en-US" altLang="de-DE">
              <a:latin typeface="Arial" charset="0"/>
            </a:endParaRPr>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12805004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defTabSz="956205">
              <a:defRPr>
                <a:solidFill>
                  <a:schemeClr val="tx1"/>
                </a:solidFill>
                <a:latin typeface="Times New Roman" pitchFamily="18" charset="0"/>
              </a:defRPr>
            </a:lvl1pPr>
            <a:lvl2pPr marL="772891" indent="-297266" defTabSz="956205">
              <a:defRPr>
                <a:solidFill>
                  <a:schemeClr val="tx1"/>
                </a:solidFill>
                <a:latin typeface="Times New Roman" pitchFamily="18" charset="0"/>
              </a:defRPr>
            </a:lvl2pPr>
            <a:lvl3pPr marL="1189063" indent="-237813" defTabSz="956205">
              <a:defRPr>
                <a:solidFill>
                  <a:schemeClr val="tx1"/>
                </a:solidFill>
                <a:latin typeface="Times New Roman" pitchFamily="18" charset="0"/>
              </a:defRPr>
            </a:lvl3pPr>
            <a:lvl4pPr marL="1664688" indent="-237813" defTabSz="956205">
              <a:defRPr>
                <a:solidFill>
                  <a:schemeClr val="tx1"/>
                </a:solidFill>
                <a:latin typeface="Times New Roman" pitchFamily="18" charset="0"/>
              </a:defRPr>
            </a:lvl4pPr>
            <a:lvl5pPr marL="2140313" indent="-237813" defTabSz="956205">
              <a:defRPr>
                <a:solidFill>
                  <a:schemeClr val="tx1"/>
                </a:solidFill>
                <a:latin typeface="Times New Roman" pitchFamily="18" charset="0"/>
              </a:defRPr>
            </a:lvl5pPr>
            <a:lvl6pPr marL="2615938" indent="-237813" algn="ctr" defTabSz="956205" eaLnBrk="0" fontAlgn="base" hangingPunct="0">
              <a:spcBef>
                <a:spcPct val="50000"/>
              </a:spcBef>
              <a:spcAft>
                <a:spcPct val="0"/>
              </a:spcAft>
              <a:defRPr>
                <a:solidFill>
                  <a:schemeClr val="tx1"/>
                </a:solidFill>
                <a:latin typeface="Times New Roman" pitchFamily="18" charset="0"/>
              </a:defRPr>
            </a:lvl6pPr>
            <a:lvl7pPr marL="3091564" indent="-237813" algn="ctr" defTabSz="956205" eaLnBrk="0" fontAlgn="base" hangingPunct="0">
              <a:spcBef>
                <a:spcPct val="50000"/>
              </a:spcBef>
              <a:spcAft>
                <a:spcPct val="0"/>
              </a:spcAft>
              <a:defRPr>
                <a:solidFill>
                  <a:schemeClr val="tx1"/>
                </a:solidFill>
                <a:latin typeface="Times New Roman" pitchFamily="18" charset="0"/>
              </a:defRPr>
            </a:lvl7pPr>
            <a:lvl8pPr marL="3567189" indent="-237813" algn="ctr" defTabSz="956205" eaLnBrk="0" fontAlgn="base" hangingPunct="0">
              <a:spcBef>
                <a:spcPct val="50000"/>
              </a:spcBef>
              <a:spcAft>
                <a:spcPct val="0"/>
              </a:spcAft>
              <a:defRPr>
                <a:solidFill>
                  <a:schemeClr val="tx1"/>
                </a:solidFill>
                <a:latin typeface="Times New Roman" pitchFamily="18" charset="0"/>
              </a:defRPr>
            </a:lvl8pPr>
            <a:lvl9pPr marL="4042814" indent="-237813" algn="ctr" defTabSz="956205" eaLnBrk="0" fontAlgn="base" hangingPunct="0">
              <a:spcBef>
                <a:spcPct val="50000"/>
              </a:spcBef>
              <a:spcAft>
                <a:spcPct val="0"/>
              </a:spcAft>
              <a:defRPr>
                <a:solidFill>
                  <a:schemeClr val="tx1"/>
                </a:solidFill>
                <a:latin typeface="Times New Roman" pitchFamily="18" charset="0"/>
              </a:defRPr>
            </a:lvl9pPr>
          </a:lstStyle>
          <a:p>
            <a:fld id="{EBF9637F-10AE-4F48-A042-740C3691DBE4}" type="slidenum">
              <a:rPr lang="en-US" altLang="de-DE" smtClean="0">
                <a:latin typeface="Arial" charset="0"/>
              </a:rPr>
              <a:pPr/>
              <a:t>18</a:t>
            </a:fld>
            <a:endParaRPr lang="en-US" altLang="de-DE">
              <a:latin typeface="Arial"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31941388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defTabSz="956205">
              <a:defRPr>
                <a:solidFill>
                  <a:schemeClr val="tx1"/>
                </a:solidFill>
                <a:latin typeface="Times New Roman" pitchFamily="18" charset="0"/>
              </a:defRPr>
            </a:lvl1pPr>
            <a:lvl2pPr marL="772891" indent="-297266" defTabSz="956205">
              <a:defRPr>
                <a:solidFill>
                  <a:schemeClr val="tx1"/>
                </a:solidFill>
                <a:latin typeface="Times New Roman" pitchFamily="18" charset="0"/>
              </a:defRPr>
            </a:lvl2pPr>
            <a:lvl3pPr marL="1189063" indent="-237813" defTabSz="956205">
              <a:defRPr>
                <a:solidFill>
                  <a:schemeClr val="tx1"/>
                </a:solidFill>
                <a:latin typeface="Times New Roman" pitchFamily="18" charset="0"/>
              </a:defRPr>
            </a:lvl3pPr>
            <a:lvl4pPr marL="1664688" indent="-237813" defTabSz="956205">
              <a:defRPr>
                <a:solidFill>
                  <a:schemeClr val="tx1"/>
                </a:solidFill>
                <a:latin typeface="Times New Roman" pitchFamily="18" charset="0"/>
              </a:defRPr>
            </a:lvl4pPr>
            <a:lvl5pPr marL="2140313" indent="-237813" defTabSz="956205">
              <a:defRPr>
                <a:solidFill>
                  <a:schemeClr val="tx1"/>
                </a:solidFill>
                <a:latin typeface="Times New Roman" pitchFamily="18" charset="0"/>
              </a:defRPr>
            </a:lvl5pPr>
            <a:lvl6pPr marL="2615938" indent="-237813" algn="ctr" defTabSz="956205" eaLnBrk="0" fontAlgn="base" hangingPunct="0">
              <a:spcBef>
                <a:spcPct val="50000"/>
              </a:spcBef>
              <a:spcAft>
                <a:spcPct val="0"/>
              </a:spcAft>
              <a:defRPr>
                <a:solidFill>
                  <a:schemeClr val="tx1"/>
                </a:solidFill>
                <a:latin typeface="Times New Roman" pitchFamily="18" charset="0"/>
              </a:defRPr>
            </a:lvl6pPr>
            <a:lvl7pPr marL="3091564" indent="-237813" algn="ctr" defTabSz="956205" eaLnBrk="0" fontAlgn="base" hangingPunct="0">
              <a:spcBef>
                <a:spcPct val="50000"/>
              </a:spcBef>
              <a:spcAft>
                <a:spcPct val="0"/>
              </a:spcAft>
              <a:defRPr>
                <a:solidFill>
                  <a:schemeClr val="tx1"/>
                </a:solidFill>
                <a:latin typeface="Times New Roman" pitchFamily="18" charset="0"/>
              </a:defRPr>
            </a:lvl7pPr>
            <a:lvl8pPr marL="3567189" indent="-237813" algn="ctr" defTabSz="956205" eaLnBrk="0" fontAlgn="base" hangingPunct="0">
              <a:spcBef>
                <a:spcPct val="50000"/>
              </a:spcBef>
              <a:spcAft>
                <a:spcPct val="0"/>
              </a:spcAft>
              <a:defRPr>
                <a:solidFill>
                  <a:schemeClr val="tx1"/>
                </a:solidFill>
                <a:latin typeface="Times New Roman" pitchFamily="18" charset="0"/>
              </a:defRPr>
            </a:lvl8pPr>
            <a:lvl9pPr marL="4042814" indent="-237813" algn="ctr" defTabSz="956205" eaLnBrk="0" fontAlgn="base" hangingPunct="0">
              <a:spcBef>
                <a:spcPct val="50000"/>
              </a:spcBef>
              <a:spcAft>
                <a:spcPct val="0"/>
              </a:spcAft>
              <a:defRPr>
                <a:solidFill>
                  <a:schemeClr val="tx1"/>
                </a:solidFill>
                <a:latin typeface="Times New Roman" pitchFamily="18" charset="0"/>
              </a:defRPr>
            </a:lvl9pPr>
          </a:lstStyle>
          <a:p>
            <a:fld id="{EBF9637F-10AE-4F48-A042-740C3691DBE4}" type="slidenum">
              <a:rPr lang="en-US" altLang="de-DE" smtClean="0">
                <a:latin typeface="Arial" charset="0"/>
              </a:rPr>
              <a:pPr/>
              <a:t>19</a:t>
            </a:fld>
            <a:endParaRPr lang="en-US" altLang="de-DE">
              <a:latin typeface="Arial"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362833763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p:spPr>
        <p:txBody>
          <a:bodyPr/>
          <a:lstStyle>
            <a:lvl1pPr defTabSz="956205">
              <a:defRPr>
                <a:solidFill>
                  <a:schemeClr val="tx1"/>
                </a:solidFill>
                <a:latin typeface="Times New Roman" pitchFamily="18" charset="0"/>
              </a:defRPr>
            </a:lvl1pPr>
            <a:lvl2pPr marL="772891" indent="-297266" defTabSz="956205">
              <a:defRPr>
                <a:solidFill>
                  <a:schemeClr val="tx1"/>
                </a:solidFill>
                <a:latin typeface="Times New Roman" pitchFamily="18" charset="0"/>
              </a:defRPr>
            </a:lvl2pPr>
            <a:lvl3pPr marL="1189063" indent="-237813" defTabSz="956205">
              <a:defRPr>
                <a:solidFill>
                  <a:schemeClr val="tx1"/>
                </a:solidFill>
                <a:latin typeface="Times New Roman" pitchFamily="18" charset="0"/>
              </a:defRPr>
            </a:lvl3pPr>
            <a:lvl4pPr marL="1664688" indent="-237813" defTabSz="956205">
              <a:defRPr>
                <a:solidFill>
                  <a:schemeClr val="tx1"/>
                </a:solidFill>
                <a:latin typeface="Times New Roman" pitchFamily="18" charset="0"/>
              </a:defRPr>
            </a:lvl4pPr>
            <a:lvl5pPr marL="2140313" indent="-237813" defTabSz="956205">
              <a:defRPr>
                <a:solidFill>
                  <a:schemeClr val="tx1"/>
                </a:solidFill>
                <a:latin typeface="Times New Roman" pitchFamily="18" charset="0"/>
              </a:defRPr>
            </a:lvl5pPr>
            <a:lvl6pPr marL="2615938" indent="-237813" algn="ctr" defTabSz="956205" eaLnBrk="0" fontAlgn="base" hangingPunct="0">
              <a:spcBef>
                <a:spcPct val="50000"/>
              </a:spcBef>
              <a:spcAft>
                <a:spcPct val="0"/>
              </a:spcAft>
              <a:defRPr>
                <a:solidFill>
                  <a:schemeClr val="tx1"/>
                </a:solidFill>
                <a:latin typeface="Times New Roman" pitchFamily="18" charset="0"/>
              </a:defRPr>
            </a:lvl6pPr>
            <a:lvl7pPr marL="3091564" indent="-237813" algn="ctr" defTabSz="956205" eaLnBrk="0" fontAlgn="base" hangingPunct="0">
              <a:spcBef>
                <a:spcPct val="50000"/>
              </a:spcBef>
              <a:spcAft>
                <a:spcPct val="0"/>
              </a:spcAft>
              <a:defRPr>
                <a:solidFill>
                  <a:schemeClr val="tx1"/>
                </a:solidFill>
                <a:latin typeface="Times New Roman" pitchFamily="18" charset="0"/>
              </a:defRPr>
            </a:lvl7pPr>
            <a:lvl8pPr marL="3567189" indent="-237813" algn="ctr" defTabSz="956205" eaLnBrk="0" fontAlgn="base" hangingPunct="0">
              <a:spcBef>
                <a:spcPct val="50000"/>
              </a:spcBef>
              <a:spcAft>
                <a:spcPct val="0"/>
              </a:spcAft>
              <a:defRPr>
                <a:solidFill>
                  <a:schemeClr val="tx1"/>
                </a:solidFill>
                <a:latin typeface="Times New Roman" pitchFamily="18" charset="0"/>
              </a:defRPr>
            </a:lvl8pPr>
            <a:lvl9pPr marL="4042814" indent="-237813" algn="ctr" defTabSz="956205" eaLnBrk="0" fontAlgn="base" hangingPunct="0">
              <a:spcBef>
                <a:spcPct val="50000"/>
              </a:spcBef>
              <a:spcAft>
                <a:spcPct val="0"/>
              </a:spcAft>
              <a:defRPr>
                <a:solidFill>
                  <a:schemeClr val="tx1"/>
                </a:solidFill>
                <a:latin typeface="Times New Roman" pitchFamily="18" charset="0"/>
              </a:defRPr>
            </a:lvl9pPr>
          </a:lstStyle>
          <a:p>
            <a:fld id="{EBF3D819-01AC-4C9C-9A87-222E748387EE}" type="slidenum">
              <a:rPr lang="en-US" altLang="de-DE" smtClean="0">
                <a:latin typeface="Arial" charset="0"/>
              </a:rPr>
              <a:pPr/>
              <a:t>20</a:t>
            </a:fld>
            <a:endParaRPr lang="en-US" altLang="de-DE">
              <a:latin typeface="Arial" charset="0"/>
            </a:endParaRPr>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5825822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defTabSz="956205">
              <a:defRPr>
                <a:solidFill>
                  <a:schemeClr val="tx1"/>
                </a:solidFill>
                <a:latin typeface="Times New Roman" pitchFamily="18" charset="0"/>
              </a:defRPr>
            </a:lvl1pPr>
            <a:lvl2pPr marL="772891" indent="-297266" defTabSz="956205">
              <a:defRPr>
                <a:solidFill>
                  <a:schemeClr val="tx1"/>
                </a:solidFill>
                <a:latin typeface="Times New Roman" pitchFamily="18" charset="0"/>
              </a:defRPr>
            </a:lvl2pPr>
            <a:lvl3pPr marL="1189063" indent="-237813" defTabSz="956205">
              <a:defRPr>
                <a:solidFill>
                  <a:schemeClr val="tx1"/>
                </a:solidFill>
                <a:latin typeface="Times New Roman" pitchFamily="18" charset="0"/>
              </a:defRPr>
            </a:lvl3pPr>
            <a:lvl4pPr marL="1664688" indent="-237813" defTabSz="956205">
              <a:defRPr>
                <a:solidFill>
                  <a:schemeClr val="tx1"/>
                </a:solidFill>
                <a:latin typeface="Times New Roman" pitchFamily="18" charset="0"/>
              </a:defRPr>
            </a:lvl4pPr>
            <a:lvl5pPr marL="2140313" indent="-237813" defTabSz="956205">
              <a:defRPr>
                <a:solidFill>
                  <a:schemeClr val="tx1"/>
                </a:solidFill>
                <a:latin typeface="Times New Roman" pitchFamily="18" charset="0"/>
              </a:defRPr>
            </a:lvl5pPr>
            <a:lvl6pPr marL="2615938" indent="-237813" algn="ctr" defTabSz="956205" eaLnBrk="0" fontAlgn="base" hangingPunct="0">
              <a:spcBef>
                <a:spcPct val="50000"/>
              </a:spcBef>
              <a:spcAft>
                <a:spcPct val="0"/>
              </a:spcAft>
              <a:defRPr>
                <a:solidFill>
                  <a:schemeClr val="tx1"/>
                </a:solidFill>
                <a:latin typeface="Times New Roman" pitchFamily="18" charset="0"/>
              </a:defRPr>
            </a:lvl6pPr>
            <a:lvl7pPr marL="3091564" indent="-237813" algn="ctr" defTabSz="956205" eaLnBrk="0" fontAlgn="base" hangingPunct="0">
              <a:spcBef>
                <a:spcPct val="50000"/>
              </a:spcBef>
              <a:spcAft>
                <a:spcPct val="0"/>
              </a:spcAft>
              <a:defRPr>
                <a:solidFill>
                  <a:schemeClr val="tx1"/>
                </a:solidFill>
                <a:latin typeface="Times New Roman" pitchFamily="18" charset="0"/>
              </a:defRPr>
            </a:lvl7pPr>
            <a:lvl8pPr marL="3567189" indent="-237813" algn="ctr" defTabSz="956205" eaLnBrk="0" fontAlgn="base" hangingPunct="0">
              <a:spcBef>
                <a:spcPct val="50000"/>
              </a:spcBef>
              <a:spcAft>
                <a:spcPct val="0"/>
              </a:spcAft>
              <a:defRPr>
                <a:solidFill>
                  <a:schemeClr val="tx1"/>
                </a:solidFill>
                <a:latin typeface="Times New Roman" pitchFamily="18" charset="0"/>
              </a:defRPr>
            </a:lvl8pPr>
            <a:lvl9pPr marL="4042814" indent="-237813" algn="ctr" defTabSz="956205" eaLnBrk="0" fontAlgn="base" hangingPunct="0">
              <a:spcBef>
                <a:spcPct val="50000"/>
              </a:spcBef>
              <a:spcAft>
                <a:spcPct val="0"/>
              </a:spcAft>
              <a:defRPr>
                <a:solidFill>
                  <a:schemeClr val="tx1"/>
                </a:solidFill>
                <a:latin typeface="Times New Roman" pitchFamily="18" charset="0"/>
              </a:defRPr>
            </a:lvl9pPr>
          </a:lstStyle>
          <a:p>
            <a:fld id="{E069314F-1434-4366-AE23-CD1CAD6C2428}" type="slidenum">
              <a:rPr lang="en-US" altLang="de-DE" smtClean="0">
                <a:latin typeface="Arial" charset="0"/>
              </a:rPr>
              <a:pPr/>
              <a:t>21</a:t>
            </a:fld>
            <a:endParaRPr lang="en-US" altLang="de-DE">
              <a:latin typeface="Arial" charset="0"/>
            </a:endParaRPr>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5333366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lvl1pPr defTabSz="956205">
              <a:defRPr>
                <a:solidFill>
                  <a:schemeClr val="tx1"/>
                </a:solidFill>
                <a:latin typeface="Times New Roman" pitchFamily="18" charset="0"/>
              </a:defRPr>
            </a:lvl1pPr>
            <a:lvl2pPr marL="772891" indent="-297266" defTabSz="956205">
              <a:defRPr>
                <a:solidFill>
                  <a:schemeClr val="tx1"/>
                </a:solidFill>
                <a:latin typeface="Times New Roman" pitchFamily="18" charset="0"/>
              </a:defRPr>
            </a:lvl2pPr>
            <a:lvl3pPr marL="1189063" indent="-237813" defTabSz="956205">
              <a:defRPr>
                <a:solidFill>
                  <a:schemeClr val="tx1"/>
                </a:solidFill>
                <a:latin typeface="Times New Roman" pitchFamily="18" charset="0"/>
              </a:defRPr>
            </a:lvl3pPr>
            <a:lvl4pPr marL="1664688" indent="-237813" defTabSz="956205">
              <a:defRPr>
                <a:solidFill>
                  <a:schemeClr val="tx1"/>
                </a:solidFill>
                <a:latin typeface="Times New Roman" pitchFamily="18" charset="0"/>
              </a:defRPr>
            </a:lvl4pPr>
            <a:lvl5pPr marL="2140313" indent="-237813" defTabSz="956205">
              <a:defRPr>
                <a:solidFill>
                  <a:schemeClr val="tx1"/>
                </a:solidFill>
                <a:latin typeface="Times New Roman" pitchFamily="18" charset="0"/>
              </a:defRPr>
            </a:lvl5pPr>
            <a:lvl6pPr marL="2615938" indent="-237813" algn="ctr" defTabSz="956205" eaLnBrk="0" fontAlgn="base" hangingPunct="0">
              <a:spcBef>
                <a:spcPct val="50000"/>
              </a:spcBef>
              <a:spcAft>
                <a:spcPct val="0"/>
              </a:spcAft>
              <a:defRPr>
                <a:solidFill>
                  <a:schemeClr val="tx1"/>
                </a:solidFill>
                <a:latin typeface="Times New Roman" pitchFamily="18" charset="0"/>
              </a:defRPr>
            </a:lvl6pPr>
            <a:lvl7pPr marL="3091564" indent="-237813" algn="ctr" defTabSz="956205" eaLnBrk="0" fontAlgn="base" hangingPunct="0">
              <a:spcBef>
                <a:spcPct val="50000"/>
              </a:spcBef>
              <a:spcAft>
                <a:spcPct val="0"/>
              </a:spcAft>
              <a:defRPr>
                <a:solidFill>
                  <a:schemeClr val="tx1"/>
                </a:solidFill>
                <a:latin typeface="Times New Roman" pitchFamily="18" charset="0"/>
              </a:defRPr>
            </a:lvl7pPr>
            <a:lvl8pPr marL="3567189" indent="-237813" algn="ctr" defTabSz="956205" eaLnBrk="0" fontAlgn="base" hangingPunct="0">
              <a:spcBef>
                <a:spcPct val="50000"/>
              </a:spcBef>
              <a:spcAft>
                <a:spcPct val="0"/>
              </a:spcAft>
              <a:defRPr>
                <a:solidFill>
                  <a:schemeClr val="tx1"/>
                </a:solidFill>
                <a:latin typeface="Times New Roman" pitchFamily="18" charset="0"/>
              </a:defRPr>
            </a:lvl8pPr>
            <a:lvl9pPr marL="4042814" indent="-237813" algn="ctr" defTabSz="956205" eaLnBrk="0" fontAlgn="base" hangingPunct="0">
              <a:spcBef>
                <a:spcPct val="50000"/>
              </a:spcBef>
              <a:spcAft>
                <a:spcPct val="0"/>
              </a:spcAft>
              <a:defRPr>
                <a:solidFill>
                  <a:schemeClr val="tx1"/>
                </a:solidFill>
                <a:latin typeface="Times New Roman" pitchFamily="18" charset="0"/>
              </a:defRPr>
            </a:lvl9pPr>
          </a:lstStyle>
          <a:p>
            <a:fld id="{DE1423B7-E565-46F9-B3B9-053D84B9D0BE}" type="slidenum">
              <a:rPr lang="en-US" altLang="de-DE" smtClean="0">
                <a:latin typeface="Arial" charset="0"/>
              </a:rPr>
              <a:pPr/>
              <a:t>22</a:t>
            </a:fld>
            <a:endParaRPr lang="en-US" altLang="de-DE">
              <a:latin typeface="Arial"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32030132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defTabSz="956205">
              <a:defRPr>
                <a:solidFill>
                  <a:schemeClr val="tx1"/>
                </a:solidFill>
                <a:latin typeface="Times New Roman" pitchFamily="18" charset="0"/>
              </a:defRPr>
            </a:lvl1pPr>
            <a:lvl2pPr marL="772891" indent="-297266" defTabSz="956205">
              <a:defRPr>
                <a:solidFill>
                  <a:schemeClr val="tx1"/>
                </a:solidFill>
                <a:latin typeface="Times New Roman" pitchFamily="18" charset="0"/>
              </a:defRPr>
            </a:lvl2pPr>
            <a:lvl3pPr marL="1189063" indent="-237813" defTabSz="956205">
              <a:defRPr>
                <a:solidFill>
                  <a:schemeClr val="tx1"/>
                </a:solidFill>
                <a:latin typeface="Times New Roman" pitchFamily="18" charset="0"/>
              </a:defRPr>
            </a:lvl3pPr>
            <a:lvl4pPr marL="1664688" indent="-237813" defTabSz="956205">
              <a:defRPr>
                <a:solidFill>
                  <a:schemeClr val="tx1"/>
                </a:solidFill>
                <a:latin typeface="Times New Roman" pitchFamily="18" charset="0"/>
              </a:defRPr>
            </a:lvl4pPr>
            <a:lvl5pPr marL="2140313" indent="-237813" defTabSz="956205">
              <a:defRPr>
                <a:solidFill>
                  <a:schemeClr val="tx1"/>
                </a:solidFill>
                <a:latin typeface="Times New Roman" pitchFamily="18" charset="0"/>
              </a:defRPr>
            </a:lvl5pPr>
            <a:lvl6pPr marL="2615938" indent="-237813" algn="ctr" defTabSz="956205" eaLnBrk="0" fontAlgn="base" hangingPunct="0">
              <a:spcBef>
                <a:spcPct val="50000"/>
              </a:spcBef>
              <a:spcAft>
                <a:spcPct val="0"/>
              </a:spcAft>
              <a:defRPr>
                <a:solidFill>
                  <a:schemeClr val="tx1"/>
                </a:solidFill>
                <a:latin typeface="Times New Roman" pitchFamily="18" charset="0"/>
              </a:defRPr>
            </a:lvl6pPr>
            <a:lvl7pPr marL="3091564" indent="-237813" algn="ctr" defTabSz="956205" eaLnBrk="0" fontAlgn="base" hangingPunct="0">
              <a:spcBef>
                <a:spcPct val="50000"/>
              </a:spcBef>
              <a:spcAft>
                <a:spcPct val="0"/>
              </a:spcAft>
              <a:defRPr>
                <a:solidFill>
                  <a:schemeClr val="tx1"/>
                </a:solidFill>
                <a:latin typeface="Times New Roman" pitchFamily="18" charset="0"/>
              </a:defRPr>
            </a:lvl7pPr>
            <a:lvl8pPr marL="3567189" indent="-237813" algn="ctr" defTabSz="956205" eaLnBrk="0" fontAlgn="base" hangingPunct="0">
              <a:spcBef>
                <a:spcPct val="50000"/>
              </a:spcBef>
              <a:spcAft>
                <a:spcPct val="0"/>
              </a:spcAft>
              <a:defRPr>
                <a:solidFill>
                  <a:schemeClr val="tx1"/>
                </a:solidFill>
                <a:latin typeface="Times New Roman" pitchFamily="18" charset="0"/>
              </a:defRPr>
            </a:lvl8pPr>
            <a:lvl9pPr marL="4042814" indent="-237813" algn="ctr" defTabSz="956205" eaLnBrk="0" fontAlgn="base" hangingPunct="0">
              <a:spcBef>
                <a:spcPct val="50000"/>
              </a:spcBef>
              <a:spcAft>
                <a:spcPct val="0"/>
              </a:spcAft>
              <a:defRPr>
                <a:solidFill>
                  <a:schemeClr val="tx1"/>
                </a:solidFill>
                <a:latin typeface="Times New Roman" pitchFamily="18" charset="0"/>
              </a:defRPr>
            </a:lvl9pPr>
          </a:lstStyle>
          <a:p>
            <a:fld id="{EBF9637F-10AE-4F48-A042-740C3691DBE4}" type="slidenum">
              <a:rPr lang="en-US" altLang="de-DE" smtClean="0">
                <a:latin typeface="Arial" charset="0"/>
              </a:rPr>
              <a:pPr/>
              <a:t>3</a:t>
            </a:fld>
            <a:endParaRPr lang="en-US" altLang="de-DE">
              <a:latin typeface="Arial"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34257639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lvl1pPr defTabSz="956205">
              <a:defRPr>
                <a:solidFill>
                  <a:schemeClr val="tx1"/>
                </a:solidFill>
                <a:latin typeface="Times New Roman" pitchFamily="18" charset="0"/>
              </a:defRPr>
            </a:lvl1pPr>
            <a:lvl2pPr marL="772891" indent="-297266" defTabSz="956205">
              <a:defRPr>
                <a:solidFill>
                  <a:schemeClr val="tx1"/>
                </a:solidFill>
                <a:latin typeface="Times New Roman" pitchFamily="18" charset="0"/>
              </a:defRPr>
            </a:lvl2pPr>
            <a:lvl3pPr marL="1189063" indent="-237813" defTabSz="956205">
              <a:defRPr>
                <a:solidFill>
                  <a:schemeClr val="tx1"/>
                </a:solidFill>
                <a:latin typeface="Times New Roman" pitchFamily="18" charset="0"/>
              </a:defRPr>
            </a:lvl3pPr>
            <a:lvl4pPr marL="1664688" indent="-237813" defTabSz="956205">
              <a:defRPr>
                <a:solidFill>
                  <a:schemeClr val="tx1"/>
                </a:solidFill>
                <a:latin typeface="Times New Roman" pitchFamily="18" charset="0"/>
              </a:defRPr>
            </a:lvl4pPr>
            <a:lvl5pPr marL="2140313" indent="-237813" defTabSz="956205">
              <a:defRPr>
                <a:solidFill>
                  <a:schemeClr val="tx1"/>
                </a:solidFill>
                <a:latin typeface="Times New Roman" pitchFamily="18" charset="0"/>
              </a:defRPr>
            </a:lvl5pPr>
            <a:lvl6pPr marL="2615938" indent="-237813" algn="ctr" defTabSz="956205" eaLnBrk="0" fontAlgn="base" hangingPunct="0">
              <a:spcBef>
                <a:spcPct val="50000"/>
              </a:spcBef>
              <a:spcAft>
                <a:spcPct val="0"/>
              </a:spcAft>
              <a:defRPr>
                <a:solidFill>
                  <a:schemeClr val="tx1"/>
                </a:solidFill>
                <a:latin typeface="Times New Roman" pitchFamily="18" charset="0"/>
              </a:defRPr>
            </a:lvl6pPr>
            <a:lvl7pPr marL="3091564" indent="-237813" algn="ctr" defTabSz="956205" eaLnBrk="0" fontAlgn="base" hangingPunct="0">
              <a:spcBef>
                <a:spcPct val="50000"/>
              </a:spcBef>
              <a:spcAft>
                <a:spcPct val="0"/>
              </a:spcAft>
              <a:defRPr>
                <a:solidFill>
                  <a:schemeClr val="tx1"/>
                </a:solidFill>
                <a:latin typeface="Times New Roman" pitchFamily="18" charset="0"/>
              </a:defRPr>
            </a:lvl7pPr>
            <a:lvl8pPr marL="3567189" indent="-237813" algn="ctr" defTabSz="956205" eaLnBrk="0" fontAlgn="base" hangingPunct="0">
              <a:spcBef>
                <a:spcPct val="50000"/>
              </a:spcBef>
              <a:spcAft>
                <a:spcPct val="0"/>
              </a:spcAft>
              <a:defRPr>
                <a:solidFill>
                  <a:schemeClr val="tx1"/>
                </a:solidFill>
                <a:latin typeface="Times New Roman" pitchFamily="18" charset="0"/>
              </a:defRPr>
            </a:lvl8pPr>
            <a:lvl9pPr marL="4042814" indent="-237813" algn="ctr" defTabSz="956205" eaLnBrk="0" fontAlgn="base" hangingPunct="0">
              <a:spcBef>
                <a:spcPct val="50000"/>
              </a:spcBef>
              <a:spcAft>
                <a:spcPct val="0"/>
              </a:spcAft>
              <a:defRPr>
                <a:solidFill>
                  <a:schemeClr val="tx1"/>
                </a:solidFill>
                <a:latin typeface="Times New Roman" pitchFamily="18" charset="0"/>
              </a:defRPr>
            </a:lvl9pPr>
          </a:lstStyle>
          <a:p>
            <a:fld id="{731537EA-BB7D-4A42-8EE8-72DAFBD04E5B}" type="slidenum">
              <a:rPr lang="en-US" altLang="de-DE" smtClean="0">
                <a:latin typeface="Arial" charset="0"/>
              </a:rPr>
              <a:pPr/>
              <a:t>23</a:t>
            </a:fld>
            <a:endParaRPr lang="en-US" altLang="de-DE">
              <a:latin typeface="Arial" charset="0"/>
            </a:endParaRPr>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193081393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defTabSz="956205">
              <a:defRPr>
                <a:solidFill>
                  <a:schemeClr val="tx1"/>
                </a:solidFill>
                <a:latin typeface="Times New Roman" pitchFamily="18" charset="0"/>
              </a:defRPr>
            </a:lvl1pPr>
            <a:lvl2pPr marL="772891" indent="-297266" defTabSz="956205">
              <a:defRPr>
                <a:solidFill>
                  <a:schemeClr val="tx1"/>
                </a:solidFill>
                <a:latin typeface="Times New Roman" pitchFamily="18" charset="0"/>
              </a:defRPr>
            </a:lvl2pPr>
            <a:lvl3pPr marL="1189063" indent="-237813" defTabSz="956205">
              <a:defRPr>
                <a:solidFill>
                  <a:schemeClr val="tx1"/>
                </a:solidFill>
                <a:latin typeface="Times New Roman" pitchFamily="18" charset="0"/>
              </a:defRPr>
            </a:lvl3pPr>
            <a:lvl4pPr marL="1664688" indent="-237813" defTabSz="956205">
              <a:defRPr>
                <a:solidFill>
                  <a:schemeClr val="tx1"/>
                </a:solidFill>
                <a:latin typeface="Times New Roman" pitchFamily="18" charset="0"/>
              </a:defRPr>
            </a:lvl4pPr>
            <a:lvl5pPr marL="2140313" indent="-237813" defTabSz="956205">
              <a:defRPr>
                <a:solidFill>
                  <a:schemeClr val="tx1"/>
                </a:solidFill>
                <a:latin typeface="Times New Roman" pitchFamily="18" charset="0"/>
              </a:defRPr>
            </a:lvl5pPr>
            <a:lvl6pPr marL="2615938" indent="-237813" algn="ctr" defTabSz="956205" eaLnBrk="0" fontAlgn="base" hangingPunct="0">
              <a:spcBef>
                <a:spcPct val="50000"/>
              </a:spcBef>
              <a:spcAft>
                <a:spcPct val="0"/>
              </a:spcAft>
              <a:defRPr>
                <a:solidFill>
                  <a:schemeClr val="tx1"/>
                </a:solidFill>
                <a:latin typeface="Times New Roman" pitchFamily="18" charset="0"/>
              </a:defRPr>
            </a:lvl6pPr>
            <a:lvl7pPr marL="3091564" indent="-237813" algn="ctr" defTabSz="956205" eaLnBrk="0" fontAlgn="base" hangingPunct="0">
              <a:spcBef>
                <a:spcPct val="50000"/>
              </a:spcBef>
              <a:spcAft>
                <a:spcPct val="0"/>
              </a:spcAft>
              <a:defRPr>
                <a:solidFill>
                  <a:schemeClr val="tx1"/>
                </a:solidFill>
                <a:latin typeface="Times New Roman" pitchFamily="18" charset="0"/>
              </a:defRPr>
            </a:lvl7pPr>
            <a:lvl8pPr marL="3567189" indent="-237813" algn="ctr" defTabSz="956205" eaLnBrk="0" fontAlgn="base" hangingPunct="0">
              <a:spcBef>
                <a:spcPct val="50000"/>
              </a:spcBef>
              <a:spcAft>
                <a:spcPct val="0"/>
              </a:spcAft>
              <a:defRPr>
                <a:solidFill>
                  <a:schemeClr val="tx1"/>
                </a:solidFill>
                <a:latin typeface="Times New Roman" pitchFamily="18" charset="0"/>
              </a:defRPr>
            </a:lvl8pPr>
            <a:lvl9pPr marL="4042814" indent="-237813" algn="ctr" defTabSz="956205" eaLnBrk="0" fontAlgn="base" hangingPunct="0">
              <a:spcBef>
                <a:spcPct val="50000"/>
              </a:spcBef>
              <a:spcAft>
                <a:spcPct val="0"/>
              </a:spcAft>
              <a:defRPr>
                <a:solidFill>
                  <a:schemeClr val="tx1"/>
                </a:solidFill>
                <a:latin typeface="Times New Roman" pitchFamily="18" charset="0"/>
              </a:defRPr>
            </a:lvl9pPr>
          </a:lstStyle>
          <a:p>
            <a:fld id="{EBF9637F-10AE-4F48-A042-740C3691DBE4}" type="slidenum">
              <a:rPr lang="en-US" altLang="de-DE" smtClean="0">
                <a:latin typeface="Arial" charset="0"/>
              </a:rPr>
              <a:pPr/>
              <a:t>24</a:t>
            </a:fld>
            <a:endParaRPr lang="en-US" altLang="de-DE">
              <a:latin typeface="Arial"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1141037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defTabSz="956205">
              <a:defRPr>
                <a:solidFill>
                  <a:schemeClr val="tx1"/>
                </a:solidFill>
                <a:latin typeface="Times New Roman" pitchFamily="18" charset="0"/>
              </a:defRPr>
            </a:lvl1pPr>
            <a:lvl2pPr marL="772891" indent="-297266" defTabSz="956205">
              <a:defRPr>
                <a:solidFill>
                  <a:schemeClr val="tx1"/>
                </a:solidFill>
                <a:latin typeface="Times New Roman" pitchFamily="18" charset="0"/>
              </a:defRPr>
            </a:lvl2pPr>
            <a:lvl3pPr marL="1189063" indent="-237813" defTabSz="956205">
              <a:defRPr>
                <a:solidFill>
                  <a:schemeClr val="tx1"/>
                </a:solidFill>
                <a:latin typeface="Times New Roman" pitchFamily="18" charset="0"/>
              </a:defRPr>
            </a:lvl3pPr>
            <a:lvl4pPr marL="1664688" indent="-237813" defTabSz="956205">
              <a:defRPr>
                <a:solidFill>
                  <a:schemeClr val="tx1"/>
                </a:solidFill>
                <a:latin typeface="Times New Roman" pitchFamily="18" charset="0"/>
              </a:defRPr>
            </a:lvl4pPr>
            <a:lvl5pPr marL="2140313" indent="-237813" defTabSz="956205">
              <a:defRPr>
                <a:solidFill>
                  <a:schemeClr val="tx1"/>
                </a:solidFill>
                <a:latin typeface="Times New Roman" pitchFamily="18" charset="0"/>
              </a:defRPr>
            </a:lvl5pPr>
            <a:lvl6pPr marL="2615938" indent="-237813" algn="ctr" defTabSz="956205" eaLnBrk="0" fontAlgn="base" hangingPunct="0">
              <a:spcBef>
                <a:spcPct val="50000"/>
              </a:spcBef>
              <a:spcAft>
                <a:spcPct val="0"/>
              </a:spcAft>
              <a:defRPr>
                <a:solidFill>
                  <a:schemeClr val="tx1"/>
                </a:solidFill>
                <a:latin typeface="Times New Roman" pitchFamily="18" charset="0"/>
              </a:defRPr>
            </a:lvl6pPr>
            <a:lvl7pPr marL="3091564" indent="-237813" algn="ctr" defTabSz="956205" eaLnBrk="0" fontAlgn="base" hangingPunct="0">
              <a:spcBef>
                <a:spcPct val="50000"/>
              </a:spcBef>
              <a:spcAft>
                <a:spcPct val="0"/>
              </a:spcAft>
              <a:defRPr>
                <a:solidFill>
                  <a:schemeClr val="tx1"/>
                </a:solidFill>
                <a:latin typeface="Times New Roman" pitchFamily="18" charset="0"/>
              </a:defRPr>
            </a:lvl7pPr>
            <a:lvl8pPr marL="3567189" indent="-237813" algn="ctr" defTabSz="956205" eaLnBrk="0" fontAlgn="base" hangingPunct="0">
              <a:spcBef>
                <a:spcPct val="50000"/>
              </a:spcBef>
              <a:spcAft>
                <a:spcPct val="0"/>
              </a:spcAft>
              <a:defRPr>
                <a:solidFill>
                  <a:schemeClr val="tx1"/>
                </a:solidFill>
                <a:latin typeface="Times New Roman" pitchFamily="18" charset="0"/>
              </a:defRPr>
            </a:lvl8pPr>
            <a:lvl9pPr marL="4042814" indent="-237813" algn="ctr" defTabSz="956205" eaLnBrk="0" fontAlgn="base" hangingPunct="0">
              <a:spcBef>
                <a:spcPct val="50000"/>
              </a:spcBef>
              <a:spcAft>
                <a:spcPct val="0"/>
              </a:spcAft>
              <a:defRPr>
                <a:solidFill>
                  <a:schemeClr val="tx1"/>
                </a:solidFill>
                <a:latin typeface="Times New Roman" pitchFamily="18" charset="0"/>
              </a:defRPr>
            </a:lvl9pPr>
          </a:lstStyle>
          <a:p>
            <a:fld id="{EBF9637F-10AE-4F48-A042-740C3691DBE4}" type="slidenum">
              <a:rPr lang="en-US" altLang="de-DE" smtClean="0">
                <a:latin typeface="Arial" charset="0"/>
              </a:rPr>
              <a:pPr/>
              <a:t>4</a:t>
            </a:fld>
            <a:endParaRPr lang="en-US" altLang="de-DE">
              <a:latin typeface="Arial"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26573550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defTabSz="956205">
              <a:defRPr>
                <a:solidFill>
                  <a:schemeClr val="tx1"/>
                </a:solidFill>
                <a:latin typeface="Times New Roman" pitchFamily="18" charset="0"/>
              </a:defRPr>
            </a:lvl1pPr>
            <a:lvl2pPr marL="772891" indent="-297266" defTabSz="956205">
              <a:defRPr>
                <a:solidFill>
                  <a:schemeClr val="tx1"/>
                </a:solidFill>
                <a:latin typeface="Times New Roman" pitchFamily="18" charset="0"/>
              </a:defRPr>
            </a:lvl2pPr>
            <a:lvl3pPr marL="1189063" indent="-237813" defTabSz="956205">
              <a:defRPr>
                <a:solidFill>
                  <a:schemeClr val="tx1"/>
                </a:solidFill>
                <a:latin typeface="Times New Roman" pitchFamily="18" charset="0"/>
              </a:defRPr>
            </a:lvl3pPr>
            <a:lvl4pPr marL="1664688" indent="-237813" defTabSz="956205">
              <a:defRPr>
                <a:solidFill>
                  <a:schemeClr val="tx1"/>
                </a:solidFill>
                <a:latin typeface="Times New Roman" pitchFamily="18" charset="0"/>
              </a:defRPr>
            </a:lvl4pPr>
            <a:lvl5pPr marL="2140313" indent="-237813" defTabSz="956205">
              <a:defRPr>
                <a:solidFill>
                  <a:schemeClr val="tx1"/>
                </a:solidFill>
                <a:latin typeface="Times New Roman" pitchFamily="18" charset="0"/>
              </a:defRPr>
            </a:lvl5pPr>
            <a:lvl6pPr marL="2615938" indent="-237813" algn="ctr" defTabSz="956205" eaLnBrk="0" fontAlgn="base" hangingPunct="0">
              <a:spcBef>
                <a:spcPct val="50000"/>
              </a:spcBef>
              <a:spcAft>
                <a:spcPct val="0"/>
              </a:spcAft>
              <a:defRPr>
                <a:solidFill>
                  <a:schemeClr val="tx1"/>
                </a:solidFill>
                <a:latin typeface="Times New Roman" pitchFamily="18" charset="0"/>
              </a:defRPr>
            </a:lvl6pPr>
            <a:lvl7pPr marL="3091564" indent="-237813" algn="ctr" defTabSz="956205" eaLnBrk="0" fontAlgn="base" hangingPunct="0">
              <a:spcBef>
                <a:spcPct val="50000"/>
              </a:spcBef>
              <a:spcAft>
                <a:spcPct val="0"/>
              </a:spcAft>
              <a:defRPr>
                <a:solidFill>
                  <a:schemeClr val="tx1"/>
                </a:solidFill>
                <a:latin typeface="Times New Roman" pitchFamily="18" charset="0"/>
              </a:defRPr>
            </a:lvl7pPr>
            <a:lvl8pPr marL="3567189" indent="-237813" algn="ctr" defTabSz="956205" eaLnBrk="0" fontAlgn="base" hangingPunct="0">
              <a:spcBef>
                <a:spcPct val="50000"/>
              </a:spcBef>
              <a:spcAft>
                <a:spcPct val="0"/>
              </a:spcAft>
              <a:defRPr>
                <a:solidFill>
                  <a:schemeClr val="tx1"/>
                </a:solidFill>
                <a:latin typeface="Times New Roman" pitchFamily="18" charset="0"/>
              </a:defRPr>
            </a:lvl8pPr>
            <a:lvl9pPr marL="4042814" indent="-237813" algn="ctr" defTabSz="956205" eaLnBrk="0" fontAlgn="base" hangingPunct="0">
              <a:spcBef>
                <a:spcPct val="50000"/>
              </a:spcBef>
              <a:spcAft>
                <a:spcPct val="0"/>
              </a:spcAft>
              <a:defRPr>
                <a:solidFill>
                  <a:schemeClr val="tx1"/>
                </a:solidFill>
                <a:latin typeface="Times New Roman" pitchFamily="18" charset="0"/>
              </a:defRPr>
            </a:lvl9pPr>
          </a:lstStyle>
          <a:p>
            <a:fld id="{EBF9637F-10AE-4F48-A042-740C3691DBE4}" type="slidenum">
              <a:rPr lang="en-US" altLang="de-DE" smtClean="0">
                <a:latin typeface="Arial" charset="0"/>
              </a:rPr>
              <a:pPr/>
              <a:t>5</a:t>
            </a:fld>
            <a:endParaRPr lang="en-US" altLang="de-DE">
              <a:latin typeface="Arial"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2765195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defTabSz="919163">
              <a:defRPr>
                <a:solidFill>
                  <a:schemeClr val="tx1"/>
                </a:solidFill>
                <a:latin typeface="Times New Roman" pitchFamily="18" charset="0"/>
              </a:defRPr>
            </a:lvl1pPr>
            <a:lvl2pPr marL="742950" indent="-285750" defTabSz="919163">
              <a:defRPr>
                <a:solidFill>
                  <a:schemeClr val="tx1"/>
                </a:solidFill>
                <a:latin typeface="Times New Roman" pitchFamily="18" charset="0"/>
              </a:defRPr>
            </a:lvl2pPr>
            <a:lvl3pPr marL="1143000" indent="-228600" defTabSz="919163">
              <a:defRPr>
                <a:solidFill>
                  <a:schemeClr val="tx1"/>
                </a:solidFill>
                <a:latin typeface="Times New Roman" pitchFamily="18" charset="0"/>
              </a:defRPr>
            </a:lvl3pPr>
            <a:lvl4pPr marL="1600200" indent="-228600" defTabSz="919163">
              <a:defRPr>
                <a:solidFill>
                  <a:schemeClr val="tx1"/>
                </a:solidFill>
                <a:latin typeface="Times New Roman" pitchFamily="18" charset="0"/>
              </a:defRPr>
            </a:lvl4pPr>
            <a:lvl5pPr marL="2057400" indent="-228600" defTabSz="919163">
              <a:defRPr>
                <a:solidFill>
                  <a:schemeClr val="tx1"/>
                </a:solidFill>
                <a:latin typeface="Times New Roman" pitchFamily="18" charset="0"/>
              </a:defRPr>
            </a:lvl5pPr>
            <a:lvl6pPr marL="2514600" indent="-228600" algn="ctr" defTabSz="919163" eaLnBrk="0" fontAlgn="base" hangingPunct="0">
              <a:spcBef>
                <a:spcPct val="50000"/>
              </a:spcBef>
              <a:spcAft>
                <a:spcPct val="0"/>
              </a:spcAft>
              <a:defRPr>
                <a:solidFill>
                  <a:schemeClr val="tx1"/>
                </a:solidFill>
                <a:latin typeface="Times New Roman" pitchFamily="18" charset="0"/>
              </a:defRPr>
            </a:lvl6pPr>
            <a:lvl7pPr marL="2971800" indent="-228600" algn="ctr" defTabSz="919163" eaLnBrk="0" fontAlgn="base" hangingPunct="0">
              <a:spcBef>
                <a:spcPct val="50000"/>
              </a:spcBef>
              <a:spcAft>
                <a:spcPct val="0"/>
              </a:spcAft>
              <a:defRPr>
                <a:solidFill>
                  <a:schemeClr val="tx1"/>
                </a:solidFill>
                <a:latin typeface="Times New Roman" pitchFamily="18" charset="0"/>
              </a:defRPr>
            </a:lvl7pPr>
            <a:lvl8pPr marL="3429000" indent="-228600" algn="ctr" defTabSz="919163" eaLnBrk="0" fontAlgn="base" hangingPunct="0">
              <a:spcBef>
                <a:spcPct val="50000"/>
              </a:spcBef>
              <a:spcAft>
                <a:spcPct val="0"/>
              </a:spcAft>
              <a:defRPr>
                <a:solidFill>
                  <a:schemeClr val="tx1"/>
                </a:solidFill>
                <a:latin typeface="Times New Roman" pitchFamily="18" charset="0"/>
              </a:defRPr>
            </a:lvl8pPr>
            <a:lvl9pPr marL="3886200" indent="-228600" algn="ctr" defTabSz="919163" eaLnBrk="0" fontAlgn="base" hangingPunct="0">
              <a:spcBef>
                <a:spcPct val="50000"/>
              </a:spcBef>
              <a:spcAft>
                <a:spcPct val="0"/>
              </a:spcAft>
              <a:defRPr>
                <a:solidFill>
                  <a:schemeClr val="tx1"/>
                </a:solidFill>
                <a:latin typeface="Times New Roman" pitchFamily="18" charset="0"/>
              </a:defRPr>
            </a:lvl9pPr>
          </a:lstStyle>
          <a:p>
            <a:pPr marL="0" marR="0" lvl="0" indent="0" algn="r" defTabSz="919163" rtl="0" eaLnBrk="0" fontAlgn="base" latinLnBrk="0" hangingPunct="0">
              <a:lnSpc>
                <a:spcPct val="100000"/>
              </a:lnSpc>
              <a:spcBef>
                <a:spcPct val="0"/>
              </a:spcBef>
              <a:spcAft>
                <a:spcPct val="0"/>
              </a:spcAft>
              <a:buClrTx/>
              <a:buSzTx/>
              <a:buFontTx/>
              <a:buNone/>
              <a:tabLst/>
              <a:defRPr/>
            </a:pPr>
            <a:fld id="{EBF9637F-10AE-4F48-A042-740C3691DBE4}" type="slidenum">
              <a:rPr kumimoji="0" lang="en-US" altLang="de-DE" sz="1200" b="0" i="0" u="none" strike="noStrike" kern="1200" cap="none" spc="0" normalizeH="0" baseline="0" noProof="0" smtClean="0">
                <a:ln>
                  <a:noFill/>
                </a:ln>
                <a:solidFill>
                  <a:srgbClr val="000000"/>
                </a:solidFill>
                <a:effectLst/>
                <a:uLnTx/>
                <a:uFillTx/>
                <a:latin typeface="Arial" charset="0"/>
                <a:ea typeface="+mn-ea"/>
                <a:cs typeface="+mn-cs"/>
              </a:rPr>
              <a:pPr marL="0" marR="0" lvl="0" indent="0" algn="r" defTabSz="919163" rtl="0" eaLnBrk="0" fontAlgn="base" latinLnBrk="0" hangingPunct="0">
                <a:lnSpc>
                  <a:spcPct val="100000"/>
                </a:lnSpc>
                <a:spcBef>
                  <a:spcPct val="0"/>
                </a:spcBef>
                <a:spcAft>
                  <a:spcPct val="0"/>
                </a:spcAft>
                <a:buClrTx/>
                <a:buSzTx/>
                <a:buFontTx/>
                <a:buNone/>
                <a:tabLst/>
                <a:defRPr/>
              </a:pPr>
              <a:t>6</a:t>
            </a:fld>
            <a:endParaRPr kumimoji="0" lang="en-US" altLang="de-DE" sz="12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endParaRPr lang="de-DE" altLang="de-DE" dirty="0"/>
          </a:p>
        </p:txBody>
      </p:sp>
    </p:spTree>
    <p:extLst>
      <p:ext uri="{BB962C8B-B14F-4D97-AF65-F5344CB8AC3E}">
        <p14:creationId xmlns:p14="http://schemas.microsoft.com/office/powerpoint/2010/main" val="25093506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defTabSz="956205">
              <a:defRPr>
                <a:solidFill>
                  <a:schemeClr val="tx1"/>
                </a:solidFill>
                <a:latin typeface="Times New Roman" pitchFamily="18" charset="0"/>
              </a:defRPr>
            </a:lvl1pPr>
            <a:lvl2pPr marL="772891" indent="-297266" defTabSz="956205">
              <a:defRPr>
                <a:solidFill>
                  <a:schemeClr val="tx1"/>
                </a:solidFill>
                <a:latin typeface="Times New Roman" pitchFamily="18" charset="0"/>
              </a:defRPr>
            </a:lvl2pPr>
            <a:lvl3pPr marL="1189063" indent="-237813" defTabSz="956205">
              <a:defRPr>
                <a:solidFill>
                  <a:schemeClr val="tx1"/>
                </a:solidFill>
                <a:latin typeface="Times New Roman" pitchFamily="18" charset="0"/>
              </a:defRPr>
            </a:lvl3pPr>
            <a:lvl4pPr marL="1664688" indent="-237813" defTabSz="956205">
              <a:defRPr>
                <a:solidFill>
                  <a:schemeClr val="tx1"/>
                </a:solidFill>
                <a:latin typeface="Times New Roman" pitchFamily="18" charset="0"/>
              </a:defRPr>
            </a:lvl4pPr>
            <a:lvl5pPr marL="2140313" indent="-237813" defTabSz="956205">
              <a:defRPr>
                <a:solidFill>
                  <a:schemeClr val="tx1"/>
                </a:solidFill>
                <a:latin typeface="Times New Roman" pitchFamily="18" charset="0"/>
              </a:defRPr>
            </a:lvl5pPr>
            <a:lvl6pPr marL="2615938" indent="-237813" algn="ctr" defTabSz="956205" eaLnBrk="0" fontAlgn="base" hangingPunct="0">
              <a:spcBef>
                <a:spcPct val="50000"/>
              </a:spcBef>
              <a:spcAft>
                <a:spcPct val="0"/>
              </a:spcAft>
              <a:defRPr>
                <a:solidFill>
                  <a:schemeClr val="tx1"/>
                </a:solidFill>
                <a:latin typeface="Times New Roman" pitchFamily="18" charset="0"/>
              </a:defRPr>
            </a:lvl6pPr>
            <a:lvl7pPr marL="3091564" indent="-237813" algn="ctr" defTabSz="956205" eaLnBrk="0" fontAlgn="base" hangingPunct="0">
              <a:spcBef>
                <a:spcPct val="50000"/>
              </a:spcBef>
              <a:spcAft>
                <a:spcPct val="0"/>
              </a:spcAft>
              <a:defRPr>
                <a:solidFill>
                  <a:schemeClr val="tx1"/>
                </a:solidFill>
                <a:latin typeface="Times New Roman" pitchFamily="18" charset="0"/>
              </a:defRPr>
            </a:lvl7pPr>
            <a:lvl8pPr marL="3567189" indent="-237813" algn="ctr" defTabSz="956205" eaLnBrk="0" fontAlgn="base" hangingPunct="0">
              <a:spcBef>
                <a:spcPct val="50000"/>
              </a:spcBef>
              <a:spcAft>
                <a:spcPct val="0"/>
              </a:spcAft>
              <a:defRPr>
                <a:solidFill>
                  <a:schemeClr val="tx1"/>
                </a:solidFill>
                <a:latin typeface="Times New Roman" pitchFamily="18" charset="0"/>
              </a:defRPr>
            </a:lvl8pPr>
            <a:lvl9pPr marL="4042814" indent="-237813" algn="ctr" defTabSz="956205" eaLnBrk="0" fontAlgn="base" hangingPunct="0">
              <a:spcBef>
                <a:spcPct val="50000"/>
              </a:spcBef>
              <a:spcAft>
                <a:spcPct val="0"/>
              </a:spcAft>
              <a:defRPr>
                <a:solidFill>
                  <a:schemeClr val="tx1"/>
                </a:solidFill>
                <a:latin typeface="Times New Roman" pitchFamily="18" charset="0"/>
              </a:defRPr>
            </a:lvl9pPr>
          </a:lstStyle>
          <a:p>
            <a:fld id="{EBF9637F-10AE-4F48-A042-740C3691DBE4}" type="slidenum">
              <a:rPr lang="en-US" altLang="de-DE" smtClean="0">
                <a:latin typeface="Arial" charset="0"/>
              </a:rPr>
              <a:pPr/>
              <a:t>7</a:t>
            </a:fld>
            <a:endParaRPr lang="en-US" altLang="de-DE">
              <a:latin typeface="Arial"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8461662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lvl1pPr defTabSz="958333">
              <a:defRPr>
                <a:solidFill>
                  <a:schemeClr val="tx1"/>
                </a:solidFill>
                <a:latin typeface="Times New Roman" pitchFamily="18" charset="0"/>
              </a:defRPr>
            </a:lvl1pPr>
            <a:lvl2pPr marL="774611" indent="-297927" defTabSz="958333">
              <a:defRPr>
                <a:solidFill>
                  <a:schemeClr val="tx1"/>
                </a:solidFill>
                <a:latin typeface="Times New Roman" pitchFamily="18" charset="0"/>
              </a:defRPr>
            </a:lvl2pPr>
            <a:lvl3pPr marL="1191708" indent="-238342" defTabSz="958333">
              <a:defRPr>
                <a:solidFill>
                  <a:schemeClr val="tx1"/>
                </a:solidFill>
                <a:latin typeface="Times New Roman" pitchFamily="18" charset="0"/>
              </a:defRPr>
            </a:lvl3pPr>
            <a:lvl4pPr marL="1668392" indent="-238342" defTabSz="958333">
              <a:defRPr>
                <a:solidFill>
                  <a:schemeClr val="tx1"/>
                </a:solidFill>
                <a:latin typeface="Times New Roman" pitchFamily="18" charset="0"/>
              </a:defRPr>
            </a:lvl4pPr>
            <a:lvl5pPr marL="2145076" indent="-238342" defTabSz="958333">
              <a:defRPr>
                <a:solidFill>
                  <a:schemeClr val="tx1"/>
                </a:solidFill>
                <a:latin typeface="Times New Roman" pitchFamily="18" charset="0"/>
              </a:defRPr>
            </a:lvl5pPr>
            <a:lvl6pPr marL="2621759" indent="-238342" defTabSz="958333" eaLnBrk="0" fontAlgn="base" hangingPunct="0">
              <a:spcBef>
                <a:spcPct val="50000"/>
              </a:spcBef>
              <a:spcAft>
                <a:spcPct val="0"/>
              </a:spcAft>
              <a:defRPr>
                <a:solidFill>
                  <a:schemeClr val="tx1"/>
                </a:solidFill>
                <a:latin typeface="Times New Roman" pitchFamily="18" charset="0"/>
              </a:defRPr>
            </a:lvl6pPr>
            <a:lvl7pPr marL="3098443" indent="-238342" defTabSz="958333" eaLnBrk="0" fontAlgn="base" hangingPunct="0">
              <a:spcBef>
                <a:spcPct val="50000"/>
              </a:spcBef>
              <a:spcAft>
                <a:spcPct val="0"/>
              </a:spcAft>
              <a:defRPr>
                <a:solidFill>
                  <a:schemeClr val="tx1"/>
                </a:solidFill>
                <a:latin typeface="Times New Roman" pitchFamily="18" charset="0"/>
              </a:defRPr>
            </a:lvl7pPr>
            <a:lvl8pPr marL="3575126" indent="-238342" defTabSz="958333" eaLnBrk="0" fontAlgn="base" hangingPunct="0">
              <a:spcBef>
                <a:spcPct val="50000"/>
              </a:spcBef>
              <a:spcAft>
                <a:spcPct val="0"/>
              </a:spcAft>
              <a:defRPr>
                <a:solidFill>
                  <a:schemeClr val="tx1"/>
                </a:solidFill>
                <a:latin typeface="Times New Roman" pitchFamily="18" charset="0"/>
              </a:defRPr>
            </a:lvl8pPr>
            <a:lvl9pPr marL="4051809" indent="-238342" defTabSz="958333" eaLnBrk="0" fontAlgn="base" hangingPunct="0">
              <a:spcBef>
                <a:spcPct val="50000"/>
              </a:spcBef>
              <a:spcAft>
                <a:spcPct val="0"/>
              </a:spcAft>
              <a:defRPr>
                <a:solidFill>
                  <a:schemeClr val="tx1"/>
                </a:solidFill>
                <a:latin typeface="Times New Roman" pitchFamily="18" charset="0"/>
              </a:defRPr>
            </a:lvl9pPr>
          </a:lstStyle>
          <a:p>
            <a:fld id="{37F8A99D-0EE2-4BD3-84AB-3EEBF89BB3A5}" type="slidenum">
              <a:rPr lang="en-US" smtClean="0">
                <a:latin typeface="Arial" charset="0"/>
              </a:rPr>
              <a:pPr/>
              <a:t>8</a:t>
            </a:fld>
            <a:endParaRPr lang="en-US">
              <a:latin typeface="Arial" charset="0"/>
            </a:endParaRPr>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p:spPr>
        <p:txBody>
          <a:bodyPr/>
          <a:lstStyle/>
          <a:p>
            <a:pPr eaLnBrk="1" hangingPunct="1"/>
            <a:endParaRPr lang="de-DE"/>
          </a:p>
        </p:txBody>
      </p:sp>
    </p:spTree>
    <p:extLst>
      <p:ext uri="{BB962C8B-B14F-4D97-AF65-F5344CB8AC3E}">
        <p14:creationId xmlns:p14="http://schemas.microsoft.com/office/powerpoint/2010/main" val="38014031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lvl1pPr defTabSz="956205">
              <a:defRPr>
                <a:solidFill>
                  <a:schemeClr val="tx1"/>
                </a:solidFill>
                <a:latin typeface="Times New Roman" pitchFamily="18" charset="0"/>
              </a:defRPr>
            </a:lvl1pPr>
            <a:lvl2pPr marL="772891" indent="-297266" defTabSz="956205">
              <a:defRPr>
                <a:solidFill>
                  <a:schemeClr val="tx1"/>
                </a:solidFill>
                <a:latin typeface="Times New Roman" pitchFamily="18" charset="0"/>
              </a:defRPr>
            </a:lvl2pPr>
            <a:lvl3pPr marL="1189063" indent="-237813" defTabSz="956205">
              <a:defRPr>
                <a:solidFill>
                  <a:schemeClr val="tx1"/>
                </a:solidFill>
                <a:latin typeface="Times New Roman" pitchFamily="18" charset="0"/>
              </a:defRPr>
            </a:lvl3pPr>
            <a:lvl4pPr marL="1664688" indent="-237813" defTabSz="956205">
              <a:defRPr>
                <a:solidFill>
                  <a:schemeClr val="tx1"/>
                </a:solidFill>
                <a:latin typeface="Times New Roman" pitchFamily="18" charset="0"/>
              </a:defRPr>
            </a:lvl4pPr>
            <a:lvl5pPr marL="2140313" indent="-237813" defTabSz="956205">
              <a:defRPr>
                <a:solidFill>
                  <a:schemeClr val="tx1"/>
                </a:solidFill>
                <a:latin typeface="Times New Roman" pitchFamily="18" charset="0"/>
              </a:defRPr>
            </a:lvl5pPr>
            <a:lvl6pPr marL="2615938" indent="-237813" algn="ctr" defTabSz="956205" eaLnBrk="0" fontAlgn="base" hangingPunct="0">
              <a:spcBef>
                <a:spcPct val="50000"/>
              </a:spcBef>
              <a:spcAft>
                <a:spcPct val="0"/>
              </a:spcAft>
              <a:defRPr>
                <a:solidFill>
                  <a:schemeClr val="tx1"/>
                </a:solidFill>
                <a:latin typeface="Times New Roman" pitchFamily="18" charset="0"/>
              </a:defRPr>
            </a:lvl6pPr>
            <a:lvl7pPr marL="3091564" indent="-237813" algn="ctr" defTabSz="956205" eaLnBrk="0" fontAlgn="base" hangingPunct="0">
              <a:spcBef>
                <a:spcPct val="50000"/>
              </a:spcBef>
              <a:spcAft>
                <a:spcPct val="0"/>
              </a:spcAft>
              <a:defRPr>
                <a:solidFill>
                  <a:schemeClr val="tx1"/>
                </a:solidFill>
                <a:latin typeface="Times New Roman" pitchFamily="18" charset="0"/>
              </a:defRPr>
            </a:lvl7pPr>
            <a:lvl8pPr marL="3567189" indent="-237813" algn="ctr" defTabSz="956205" eaLnBrk="0" fontAlgn="base" hangingPunct="0">
              <a:spcBef>
                <a:spcPct val="50000"/>
              </a:spcBef>
              <a:spcAft>
                <a:spcPct val="0"/>
              </a:spcAft>
              <a:defRPr>
                <a:solidFill>
                  <a:schemeClr val="tx1"/>
                </a:solidFill>
                <a:latin typeface="Times New Roman" pitchFamily="18" charset="0"/>
              </a:defRPr>
            </a:lvl8pPr>
            <a:lvl9pPr marL="4042814" indent="-237813" algn="ctr" defTabSz="956205" eaLnBrk="0" fontAlgn="base" hangingPunct="0">
              <a:spcBef>
                <a:spcPct val="50000"/>
              </a:spcBef>
              <a:spcAft>
                <a:spcPct val="0"/>
              </a:spcAft>
              <a:defRPr>
                <a:solidFill>
                  <a:schemeClr val="tx1"/>
                </a:solidFill>
                <a:latin typeface="Times New Roman" pitchFamily="18" charset="0"/>
              </a:defRPr>
            </a:lvl9pPr>
          </a:lstStyle>
          <a:p>
            <a:fld id="{EBF9637F-10AE-4F48-A042-740C3691DBE4}" type="slidenum">
              <a:rPr lang="en-US" altLang="de-DE" smtClean="0">
                <a:latin typeface="Arial" charset="0"/>
              </a:rPr>
              <a:pPr/>
              <a:t>9</a:t>
            </a:fld>
            <a:endParaRPr lang="en-US" altLang="de-DE">
              <a:latin typeface="Arial" charset="0"/>
            </a:endParaRP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p:spPr>
        <p:txBody>
          <a:bodyPr/>
          <a:lstStyle/>
          <a:p>
            <a:pPr eaLnBrk="1" hangingPunct="1"/>
            <a:endParaRPr lang="de-DE" altLang="de-DE"/>
          </a:p>
        </p:txBody>
      </p:sp>
    </p:spTree>
    <p:extLst>
      <p:ext uri="{BB962C8B-B14F-4D97-AF65-F5344CB8AC3E}">
        <p14:creationId xmlns:p14="http://schemas.microsoft.com/office/powerpoint/2010/main" val="18618092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lvl1pPr defTabSz="967380">
              <a:defRPr>
                <a:solidFill>
                  <a:schemeClr val="tx1"/>
                </a:solidFill>
                <a:latin typeface="Times New Roman" pitchFamily="18" charset="0"/>
              </a:defRPr>
            </a:lvl1pPr>
            <a:lvl2pPr marL="781924" indent="-300740" defTabSz="967380">
              <a:defRPr>
                <a:solidFill>
                  <a:schemeClr val="tx1"/>
                </a:solidFill>
                <a:latin typeface="Times New Roman" pitchFamily="18" charset="0"/>
              </a:defRPr>
            </a:lvl2pPr>
            <a:lvl3pPr marL="1202959" indent="-240591" defTabSz="967380">
              <a:defRPr>
                <a:solidFill>
                  <a:schemeClr val="tx1"/>
                </a:solidFill>
                <a:latin typeface="Times New Roman" pitchFamily="18" charset="0"/>
              </a:defRPr>
            </a:lvl3pPr>
            <a:lvl4pPr marL="1684144" indent="-240591" defTabSz="967380">
              <a:defRPr>
                <a:solidFill>
                  <a:schemeClr val="tx1"/>
                </a:solidFill>
                <a:latin typeface="Times New Roman" pitchFamily="18" charset="0"/>
              </a:defRPr>
            </a:lvl4pPr>
            <a:lvl5pPr marL="2165327" indent="-240591" defTabSz="967380">
              <a:defRPr>
                <a:solidFill>
                  <a:schemeClr val="tx1"/>
                </a:solidFill>
                <a:latin typeface="Times New Roman" pitchFamily="18" charset="0"/>
              </a:defRPr>
            </a:lvl5pPr>
            <a:lvl6pPr marL="2646511" indent="-240591" defTabSz="967380" eaLnBrk="0" fontAlgn="base" hangingPunct="0">
              <a:spcBef>
                <a:spcPct val="50000"/>
              </a:spcBef>
              <a:spcAft>
                <a:spcPct val="0"/>
              </a:spcAft>
              <a:defRPr>
                <a:solidFill>
                  <a:schemeClr val="tx1"/>
                </a:solidFill>
                <a:latin typeface="Times New Roman" pitchFamily="18" charset="0"/>
              </a:defRPr>
            </a:lvl6pPr>
            <a:lvl7pPr marL="3127695" indent="-240591" defTabSz="967380" eaLnBrk="0" fontAlgn="base" hangingPunct="0">
              <a:spcBef>
                <a:spcPct val="50000"/>
              </a:spcBef>
              <a:spcAft>
                <a:spcPct val="0"/>
              </a:spcAft>
              <a:defRPr>
                <a:solidFill>
                  <a:schemeClr val="tx1"/>
                </a:solidFill>
                <a:latin typeface="Times New Roman" pitchFamily="18" charset="0"/>
              </a:defRPr>
            </a:lvl7pPr>
            <a:lvl8pPr marL="3608879" indent="-240591" defTabSz="967380" eaLnBrk="0" fontAlgn="base" hangingPunct="0">
              <a:spcBef>
                <a:spcPct val="50000"/>
              </a:spcBef>
              <a:spcAft>
                <a:spcPct val="0"/>
              </a:spcAft>
              <a:defRPr>
                <a:solidFill>
                  <a:schemeClr val="tx1"/>
                </a:solidFill>
                <a:latin typeface="Times New Roman" pitchFamily="18" charset="0"/>
              </a:defRPr>
            </a:lvl8pPr>
            <a:lvl9pPr marL="4090063" indent="-240591" defTabSz="967380" eaLnBrk="0" fontAlgn="base" hangingPunct="0">
              <a:spcBef>
                <a:spcPct val="50000"/>
              </a:spcBef>
              <a:spcAft>
                <a:spcPct val="0"/>
              </a:spcAft>
              <a:defRPr>
                <a:solidFill>
                  <a:schemeClr val="tx1"/>
                </a:solidFill>
                <a:latin typeface="Times New Roman" pitchFamily="18" charset="0"/>
              </a:defRPr>
            </a:lvl9pPr>
          </a:lstStyle>
          <a:p>
            <a:fld id="{D30C76C3-5468-485D-AAF4-18E2F0259DA6}" type="slidenum">
              <a:rPr lang="en-US" altLang="de-DE" smtClean="0">
                <a:latin typeface="Arial" charset="0"/>
              </a:rPr>
              <a:pPr/>
              <a:t>10</a:t>
            </a:fld>
            <a:endParaRPr lang="en-US" altLang="de-DE">
              <a:latin typeface="Arial" charset="0"/>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p:spPr>
        <p:txBody>
          <a:bodyPr/>
          <a:lstStyle/>
          <a:p>
            <a:pPr eaLnBrk="1" hangingPunct="1"/>
            <a:endParaRPr lang="de-DE" altLang="de-DE" dirty="0"/>
          </a:p>
        </p:txBody>
      </p:sp>
    </p:spTree>
    <p:extLst>
      <p:ext uri="{BB962C8B-B14F-4D97-AF65-F5344CB8AC3E}">
        <p14:creationId xmlns:p14="http://schemas.microsoft.com/office/powerpoint/2010/main" val="36540555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364654806"/>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hteck 9"/>
          <p:cNvSpPr/>
          <p:nvPr/>
        </p:nvSpPr>
        <p:spPr>
          <a:xfrm>
            <a:off x="29819" y="6602400"/>
            <a:ext cx="9144000" cy="255600"/>
          </a:xfrm>
          <a:prstGeom prst="rect">
            <a:avLst/>
          </a:prstGeom>
          <a:solidFill>
            <a:srgbClr val="DDDDD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Arial"/>
              <a:ea typeface="+mn-ea"/>
              <a:cs typeface="+mn-cs"/>
            </a:endParaRPr>
          </a:p>
        </p:txBody>
      </p:sp>
      <p:sp>
        <p:nvSpPr>
          <p:cNvPr id="3" name="Textplatzhalter 2"/>
          <p:cNvSpPr>
            <a:spLocks noGrp="1"/>
          </p:cNvSpPr>
          <p:nvPr>
            <p:ph type="body" idx="1"/>
          </p:nvPr>
        </p:nvSpPr>
        <p:spPr>
          <a:xfrm>
            <a:off x="422565" y="1450685"/>
            <a:ext cx="8211834" cy="4903585"/>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1" name="Textfeld 10"/>
          <p:cNvSpPr txBox="1"/>
          <p:nvPr/>
        </p:nvSpPr>
        <p:spPr>
          <a:xfrm>
            <a:off x="254643" y="6612673"/>
            <a:ext cx="3983870" cy="261610"/>
          </a:xfrm>
          <a:prstGeom prst="rect">
            <a:avLst/>
          </a:prstGeom>
          <a:noFill/>
        </p:spPr>
        <p:txBody>
          <a:bodyPr wrap="square" rtlCol="0" anchor="ctr">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noProof="0" dirty="0">
                <a:ln>
                  <a:noFill/>
                </a:ln>
                <a:solidFill>
                  <a:srgbClr val="333333"/>
                </a:solidFill>
                <a:effectLst/>
                <a:uLnTx/>
                <a:uFillTx/>
                <a:latin typeface="Arial"/>
                <a:ea typeface="+mn-ea"/>
                <a:cs typeface="Arial"/>
              </a:rPr>
              <a:t>Peter </a:t>
            </a:r>
            <a:r>
              <a:rPr kumimoji="0" lang="fr-FR" sz="1100" b="0" i="0" u="none" strike="noStrike" kern="1200" cap="none" spc="0" normalizeH="0" baseline="0" noProof="0" dirty="0" err="1">
                <a:ln>
                  <a:noFill/>
                </a:ln>
                <a:solidFill>
                  <a:srgbClr val="333333"/>
                </a:solidFill>
                <a:effectLst/>
                <a:uLnTx/>
                <a:uFillTx/>
                <a:latin typeface="Arial"/>
                <a:ea typeface="+mn-ea"/>
                <a:cs typeface="Arial"/>
              </a:rPr>
              <a:t>Forck</a:t>
            </a:r>
            <a:r>
              <a:rPr kumimoji="0" lang="fr-FR" sz="1100" b="0" i="0" u="none" strike="noStrike" kern="1200" cap="none" spc="0" normalizeH="0" baseline="0" noProof="0" dirty="0">
                <a:ln>
                  <a:noFill/>
                </a:ln>
                <a:solidFill>
                  <a:srgbClr val="333333"/>
                </a:solidFill>
                <a:effectLst/>
                <a:uLnTx/>
                <a:uFillTx/>
                <a:latin typeface="Arial"/>
                <a:ea typeface="+mn-ea"/>
                <a:cs typeface="Arial"/>
              </a:rPr>
              <a:t>, JUAS </a:t>
            </a:r>
            <a:r>
              <a:rPr kumimoji="0" lang="fr-FR" sz="1100" b="0" i="0" u="none" strike="noStrike" kern="1200" cap="none" spc="0" normalizeH="0" baseline="0" noProof="0" dirty="0" err="1">
                <a:ln>
                  <a:noFill/>
                </a:ln>
                <a:solidFill>
                  <a:srgbClr val="333333"/>
                </a:solidFill>
                <a:effectLst/>
                <a:uLnTx/>
                <a:uFillTx/>
                <a:latin typeface="Arial"/>
                <a:ea typeface="+mn-ea"/>
                <a:cs typeface="Arial"/>
              </a:rPr>
              <a:t>Archamps</a:t>
            </a:r>
            <a:r>
              <a:rPr kumimoji="0" lang="fr-FR" sz="1100" b="0" i="0" u="none" strike="noStrike" kern="1200" cap="none" spc="0" normalizeH="0" baseline="0" noProof="0" dirty="0">
                <a:ln>
                  <a:noFill/>
                </a:ln>
                <a:solidFill>
                  <a:srgbClr val="333333"/>
                </a:solidFill>
                <a:effectLst/>
                <a:uLnTx/>
                <a:uFillTx/>
                <a:latin typeface="Arial"/>
                <a:ea typeface="+mn-ea"/>
                <a:cs typeface="Arial"/>
              </a:rPr>
              <a:t> </a:t>
            </a:r>
          </a:p>
        </p:txBody>
      </p:sp>
      <p:sp>
        <p:nvSpPr>
          <p:cNvPr id="2" name="Titelplatzhalter 1"/>
          <p:cNvSpPr>
            <a:spLocks noGrp="1"/>
          </p:cNvSpPr>
          <p:nvPr>
            <p:ph type="title"/>
          </p:nvPr>
        </p:nvSpPr>
        <p:spPr>
          <a:xfrm>
            <a:off x="435267" y="-309585"/>
            <a:ext cx="6242342" cy="787557"/>
          </a:xfrm>
          <a:prstGeom prst="rect">
            <a:avLst/>
          </a:prstGeom>
        </p:spPr>
        <p:txBody>
          <a:bodyPr vert="horz" lIns="91440" tIns="45720" rIns="91440" bIns="45720" rtlCol="0" anchor="b" anchorCtr="0">
            <a:normAutofit/>
          </a:bodyPr>
          <a:lstStyle/>
          <a:p>
            <a:r>
              <a:rPr lang="de-DE" dirty="0"/>
              <a:t>Mastertitelformat bearbeiten</a:t>
            </a:r>
          </a:p>
        </p:txBody>
      </p:sp>
      <p:grpSp>
        <p:nvGrpSpPr>
          <p:cNvPr id="17" name="Gruppieren 16"/>
          <p:cNvGrpSpPr/>
          <p:nvPr userDrawn="1"/>
        </p:nvGrpSpPr>
        <p:grpSpPr>
          <a:xfrm>
            <a:off x="-1" y="623393"/>
            <a:ext cx="9144001" cy="108000"/>
            <a:chOff x="-1" y="939485"/>
            <a:chExt cx="9144001" cy="108000"/>
          </a:xfrm>
        </p:grpSpPr>
        <p:cxnSp>
          <p:nvCxnSpPr>
            <p:cNvPr id="9" name="Gerade Verbindung 8"/>
            <p:cNvCxnSpPr/>
            <p:nvPr/>
          </p:nvCxnSpPr>
          <p:spPr>
            <a:xfrm>
              <a:off x="0" y="989250"/>
              <a:ext cx="9144000" cy="0"/>
            </a:xfrm>
            <a:prstGeom prst="line">
              <a:avLst/>
            </a:prstGeom>
            <a:ln w="111125">
              <a:solidFill>
                <a:srgbClr val="C0C0C0"/>
              </a:solidFill>
            </a:ln>
            <a:effectLst/>
          </p:spPr>
          <p:style>
            <a:lnRef idx="2">
              <a:schemeClr val="accent1"/>
            </a:lnRef>
            <a:fillRef idx="0">
              <a:schemeClr val="accent1"/>
            </a:fillRef>
            <a:effectRef idx="1">
              <a:schemeClr val="accent1"/>
            </a:effectRef>
            <a:fontRef idx="minor">
              <a:schemeClr val="tx1"/>
            </a:fontRef>
          </p:style>
        </p:cxnSp>
        <p:sp>
          <p:nvSpPr>
            <p:cNvPr id="4" name="Rechteck 3"/>
            <p:cNvSpPr>
              <a:spLocks/>
            </p:cNvSpPr>
            <p:nvPr/>
          </p:nvSpPr>
          <p:spPr>
            <a:xfrm>
              <a:off x="-1" y="939485"/>
              <a:ext cx="255600" cy="1080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Arial"/>
                <a:ea typeface="+mn-ea"/>
                <a:cs typeface="+mn-cs"/>
              </a:endParaRPr>
            </a:p>
          </p:txBody>
        </p:sp>
      </p:grpSp>
      <p:sp>
        <p:nvSpPr>
          <p:cNvPr id="12" name="Rechteck 11"/>
          <p:cNvSpPr>
            <a:spLocks/>
          </p:cNvSpPr>
          <p:nvPr/>
        </p:nvSpPr>
        <p:spPr>
          <a:xfrm>
            <a:off x="-1" y="6609871"/>
            <a:ext cx="255600" cy="255600"/>
          </a:xfrm>
          <a:prstGeom prst="rect">
            <a:avLst/>
          </a:prstGeom>
          <a:solidFill>
            <a:srgbClr val="FDBB6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Arial"/>
              <a:ea typeface="+mn-ea"/>
              <a:cs typeface="+mn-cs"/>
            </a:endParaRPr>
          </a:p>
        </p:txBody>
      </p:sp>
      <p:sp>
        <p:nvSpPr>
          <p:cNvPr id="14" name="Textfeld 13"/>
          <p:cNvSpPr txBox="1"/>
          <p:nvPr userDrawn="1"/>
        </p:nvSpPr>
        <p:spPr>
          <a:xfrm>
            <a:off x="5615493" y="6604522"/>
            <a:ext cx="3420080" cy="261610"/>
          </a:xfrm>
          <a:prstGeom prst="rect">
            <a:avLst/>
          </a:prstGeom>
          <a:noFill/>
        </p:spPr>
        <p:txBody>
          <a:bodyPr wrap="square" rtlCol="0" anchor="ctr">
            <a:spAutoFit/>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333333"/>
                </a:solidFill>
                <a:effectLst/>
                <a:uLnTx/>
                <a:uFillTx/>
                <a:latin typeface="Arial"/>
                <a:ea typeface="+mn-ea"/>
                <a:cs typeface="Arial"/>
              </a:rPr>
              <a:t>Exam preparation</a:t>
            </a:r>
          </a:p>
        </p:txBody>
      </p:sp>
      <p:sp>
        <p:nvSpPr>
          <p:cNvPr id="16" name="Rectangle 25"/>
          <p:cNvSpPr txBox="1">
            <a:spLocks noChangeArrowheads="1"/>
          </p:cNvSpPr>
          <p:nvPr userDrawn="1"/>
        </p:nvSpPr>
        <p:spPr>
          <a:xfrm>
            <a:off x="4032633" y="6582387"/>
            <a:ext cx="1066800" cy="476250"/>
          </a:xfrm>
          <a:prstGeom prst="rect">
            <a:avLst/>
          </a:prstGeom>
          <a:ln/>
        </p:spPr>
        <p:txBody>
          <a:bodyPr/>
          <a:ls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fld id="{47A8A2AB-8AAB-430B-A288-2C24CCE7A88A}" type="slidenum">
              <a:rPr kumimoji="0" lang="en-US" sz="12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457200" rtl="0" eaLnBrk="1" fontAlgn="auto" latinLnBrk="0" hangingPunct="1">
                <a:lnSpc>
                  <a:spcPct val="100000"/>
                </a:lnSpc>
                <a:spcBef>
                  <a:spcPts val="0"/>
                </a:spcBef>
                <a:spcAft>
                  <a:spcPts val="0"/>
                </a:spcAft>
                <a:buClrTx/>
                <a:buSzTx/>
                <a:buFontTx/>
                <a:buNone/>
                <a:tabLst/>
                <a:defRPr/>
              </a:pPr>
              <a:t>‹Nr.›</a:t>
            </a:fld>
            <a:endParaRPr kumimoji="0" lang="en-US" sz="1200" b="0" i="0" u="none" strike="noStrike" kern="1200" cap="none" spc="0" normalizeH="0" baseline="0" noProof="0" dirty="0">
              <a:ln>
                <a:noFill/>
              </a:ln>
              <a:solidFill>
                <a:srgbClr val="000000"/>
              </a:solidFill>
              <a:effectLst/>
              <a:uLnTx/>
              <a:uFillTx/>
              <a:latin typeface="Arial"/>
              <a:ea typeface="+mn-ea"/>
              <a:cs typeface="+mn-cs"/>
            </a:endParaRPr>
          </a:p>
        </p:txBody>
      </p:sp>
      <p:pic>
        <p:nvPicPr>
          <p:cNvPr id="15" name="Picture 5"/>
          <p:cNvPicPr>
            <a:picLocks noChangeAspect="1" noChangeArrowheads="1"/>
          </p:cNvPicPr>
          <p:nvPr userDrawn="1"/>
        </p:nvPicPr>
        <p:blipFill>
          <a:blip r:embed="rId3" cstate="print">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8085524" y="222498"/>
            <a:ext cx="1174899" cy="5088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34498272"/>
      </p:ext>
    </p:extLst>
  </p:cSld>
  <p:clrMap bg1="lt1" tx1="dk1" bg2="lt2" tx2="dk2" accent1="accent1" accent2="accent2" accent3="accent3" accent4="accent4" accent5="accent5" accent6="accent6" hlink="hlink" folHlink="folHlink"/>
  <p:sldLayoutIdLst>
    <p:sldLayoutId id="2147483661" r:id="rId1"/>
  </p:sldLayoutIdLst>
  <p:hf sldNum="0" hdr="0" ftr="0" dt="0"/>
  <p:txStyles>
    <p:titleStyle>
      <a:lvl1pPr algn="l" defTabSz="457200" rtl="0" eaLnBrk="1" latinLnBrk="0" hangingPunct="1">
        <a:spcBef>
          <a:spcPct val="0"/>
        </a:spcBef>
        <a:buNone/>
        <a:defRPr sz="2400" b="1" kern="1200">
          <a:solidFill>
            <a:srgbClr val="333333"/>
          </a:solidFill>
          <a:latin typeface="Arial"/>
          <a:ea typeface="+mj-ea"/>
          <a:cs typeface="Arial"/>
        </a:defRPr>
      </a:lvl1pPr>
    </p:titleStyle>
    <p:bodyStyle>
      <a:lvl1pPr marL="342900" indent="-342900" algn="l" defTabSz="457200" rtl="0" eaLnBrk="1" latinLnBrk="0" hangingPunct="1">
        <a:spcBef>
          <a:spcPct val="20000"/>
        </a:spcBef>
        <a:buClr>
          <a:srgbClr val="FDBB63"/>
        </a:buClr>
        <a:buFont typeface="Wingdings" charset="2"/>
        <a:buChar char="§"/>
        <a:defRPr sz="2400" kern="1200">
          <a:solidFill>
            <a:srgbClr val="333333"/>
          </a:solidFill>
          <a:latin typeface="Arial"/>
          <a:ea typeface="+mn-ea"/>
          <a:cs typeface="Arial"/>
        </a:defRPr>
      </a:lvl1pPr>
      <a:lvl2pPr marL="742950" indent="-285750" algn="l" defTabSz="457200" rtl="0" eaLnBrk="1" latinLnBrk="0" hangingPunct="1">
        <a:spcBef>
          <a:spcPct val="20000"/>
        </a:spcBef>
        <a:buClr>
          <a:srgbClr val="FDBB63"/>
        </a:buClr>
        <a:buFont typeface="Wingdings" charset="2"/>
        <a:buChar char="§"/>
        <a:defRPr sz="2000" kern="1200">
          <a:solidFill>
            <a:srgbClr val="333333"/>
          </a:solidFill>
          <a:latin typeface="Arial"/>
          <a:ea typeface="+mn-ea"/>
          <a:cs typeface="Arial"/>
        </a:defRPr>
      </a:lvl2pPr>
      <a:lvl3pPr marL="1143000" indent="-228600" algn="l" defTabSz="457200" rtl="0" eaLnBrk="1" latinLnBrk="0" hangingPunct="1">
        <a:spcBef>
          <a:spcPct val="20000"/>
        </a:spcBef>
        <a:buClr>
          <a:srgbClr val="FDBB63"/>
        </a:buClr>
        <a:buFont typeface="Wingdings" charset="2"/>
        <a:buChar char="§"/>
        <a:defRPr sz="1800" kern="1200">
          <a:solidFill>
            <a:srgbClr val="333333"/>
          </a:solidFill>
          <a:latin typeface="Arial"/>
          <a:ea typeface="+mn-ea"/>
          <a:cs typeface="Arial"/>
        </a:defRPr>
      </a:lvl3pPr>
      <a:lvl4pPr marL="1600200" indent="-228600" algn="l" defTabSz="457200" rtl="0" eaLnBrk="1" latinLnBrk="0" hangingPunct="1">
        <a:spcBef>
          <a:spcPct val="20000"/>
        </a:spcBef>
        <a:buClr>
          <a:srgbClr val="FDBB63"/>
        </a:buClr>
        <a:buFont typeface="Wingdings" charset="2"/>
        <a:buChar char="§"/>
        <a:defRPr sz="1600" kern="1200">
          <a:solidFill>
            <a:srgbClr val="333333"/>
          </a:solidFill>
          <a:latin typeface="Arial"/>
          <a:ea typeface="+mn-ea"/>
          <a:cs typeface="Arial"/>
        </a:defRPr>
      </a:lvl4pPr>
      <a:lvl5pPr marL="2057400" indent="-228600" algn="l" defTabSz="457200" rtl="0" eaLnBrk="1" latinLnBrk="0" hangingPunct="1">
        <a:spcBef>
          <a:spcPct val="20000"/>
        </a:spcBef>
        <a:buClr>
          <a:srgbClr val="FDBB63"/>
        </a:buClr>
        <a:buFont typeface="Wingdings" charset="2"/>
        <a:buChar char="§"/>
        <a:defRPr sz="1400" kern="1200">
          <a:solidFill>
            <a:srgbClr val="333333"/>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590.png"/><Relationship Id="rId7" Type="http://schemas.microsoft.com/office/2007/relationships/hdphoto" Target="../media/hdphoto1.wdp"/><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3.wmf"/></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notesSlide" Target="../notesSlides/notesSlide20.xml"/><Relationship Id="rId7" Type="http://schemas.openxmlformats.org/officeDocument/2006/relationships/image" Target="../media/image24.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27.wmf"/><Relationship Id="rId4" Type="http://schemas.openxmlformats.org/officeDocument/2006/relationships/image" Target="../media/image26.png"/><Relationship Id="rId9" Type="http://schemas.openxmlformats.org/officeDocument/2006/relationships/image" Target="../media/image25.wm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5100.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ext Box 3"/>
          <p:cNvSpPr txBox="1">
            <a:spLocks noChangeArrowheads="1"/>
          </p:cNvSpPr>
          <p:nvPr/>
        </p:nvSpPr>
        <p:spPr bwMode="auto">
          <a:xfrm>
            <a:off x="125412" y="1092652"/>
            <a:ext cx="9023941" cy="1880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2052" name="Rectangle 4"/>
          <p:cNvSpPr>
            <a:spLocks noChangeArrowheads="1"/>
          </p:cNvSpPr>
          <p:nvPr/>
        </p:nvSpPr>
        <p:spPr bwMode="auto">
          <a:xfrm>
            <a:off x="155701" y="792332"/>
            <a:ext cx="8859796" cy="1191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ctr"/>
            <a:r>
              <a:rPr lang="en-US" altLang="de-DE" sz="2600" b="1" dirty="0">
                <a:solidFill>
                  <a:srgbClr val="0000FF"/>
                </a:solidFill>
                <a:cs typeface="Times New Roman" panose="02020603050405020304" pitchFamily="18" charset="0"/>
              </a:rPr>
              <a:t>Exercise as preparation for the exam</a:t>
            </a:r>
          </a:p>
          <a:p>
            <a:pPr lvl="0">
              <a:lnSpc>
                <a:spcPct val="50000"/>
              </a:lnSpc>
            </a:pPr>
            <a:r>
              <a:rPr lang="en-US" altLang="de-DE" sz="2400" b="1" i="1" dirty="0">
                <a:solidFill>
                  <a:srgbClr val="FF0000"/>
                </a:solidFill>
              </a:rPr>
              <a:t>JUAS 2025, ESI-</a:t>
            </a:r>
            <a:r>
              <a:rPr lang="en-US" altLang="de-DE" sz="2400" b="1" i="1" dirty="0" err="1">
                <a:solidFill>
                  <a:srgbClr val="FF0000"/>
                </a:solidFill>
              </a:rPr>
              <a:t>Archamps</a:t>
            </a:r>
            <a:r>
              <a:rPr lang="en-US" altLang="de-DE" sz="2400" b="1" i="1" dirty="0">
                <a:solidFill>
                  <a:srgbClr val="FF0000"/>
                </a:solidFill>
              </a:rPr>
              <a:t> at CERN</a:t>
            </a:r>
          </a:p>
          <a:p>
            <a:pPr>
              <a:lnSpc>
                <a:spcPct val="50000"/>
              </a:lnSpc>
            </a:pPr>
            <a:r>
              <a:rPr lang="en-US" altLang="de-DE" sz="2000" b="1" dirty="0">
                <a:solidFill>
                  <a:srgbClr val="008000"/>
                </a:solidFill>
              </a:rPr>
              <a:t>Peter Forck (GSI and University Frankfurt)</a:t>
            </a:r>
          </a:p>
        </p:txBody>
      </p:sp>
      <p:pic>
        <p:nvPicPr>
          <p:cNvPr id="9" name="Picture 5"/>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23660" y="2634018"/>
            <a:ext cx="4529578" cy="24653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5" name="Group 7"/>
          <p:cNvGrpSpPr/>
          <p:nvPr/>
        </p:nvGrpSpPr>
        <p:grpSpPr>
          <a:xfrm>
            <a:off x="200957" y="4982462"/>
            <a:ext cx="1835461" cy="1280114"/>
            <a:chOff x="41469" y="4695383"/>
            <a:chExt cx="1835461" cy="1280114"/>
          </a:xfrm>
        </p:grpSpPr>
        <p:pic>
          <p:nvPicPr>
            <p:cNvPr id="1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406" y="4695383"/>
              <a:ext cx="1350575" cy="661781"/>
            </a:xfrm>
            <a:prstGeom prst="rect">
              <a:avLst/>
            </a:prstGeom>
          </p:spPr>
        </p:pic>
        <p:pic>
          <p:nvPicPr>
            <p:cNvPr id="1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469" y="5424160"/>
              <a:ext cx="1835461" cy="551337"/>
            </a:xfrm>
            <a:prstGeom prst="rect">
              <a:avLst/>
            </a:prstGeom>
          </p:spPr>
        </p:pic>
      </p:grpSp>
    </p:spTree>
    <p:extLst>
      <p:ext uri="{BB962C8B-B14F-4D97-AF65-F5344CB8AC3E}">
        <p14:creationId xmlns:p14="http://schemas.microsoft.com/office/powerpoint/2010/main" val="1032457974"/>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Text Box 2"/>
          <p:cNvSpPr txBox="1">
            <a:spLocks noChangeArrowheads="1"/>
          </p:cNvSpPr>
          <p:nvPr/>
        </p:nvSpPr>
        <p:spPr bwMode="auto">
          <a:xfrm>
            <a:off x="251999" y="144000"/>
            <a:ext cx="8603075"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altLang="de-DE" sz="2200" b="1" dirty="0">
                <a:solidFill>
                  <a:srgbClr val="000000"/>
                </a:solidFill>
                <a:latin typeface="Calibri" panose="020F0502020204030204" pitchFamily="34" charset="0"/>
                <a:cs typeface="Calibri" panose="020F0502020204030204" pitchFamily="34" charset="0"/>
              </a:rPr>
              <a:t>Electron Detection and Guidance by Magnetic Field</a:t>
            </a:r>
          </a:p>
        </p:txBody>
      </p:sp>
      <p:sp>
        <p:nvSpPr>
          <p:cNvPr id="32772" name="Text Box 3"/>
          <p:cNvSpPr txBox="1">
            <a:spLocks noChangeArrowheads="1"/>
          </p:cNvSpPr>
          <p:nvPr/>
        </p:nvSpPr>
        <p:spPr bwMode="auto">
          <a:xfrm>
            <a:off x="125413" y="1337307"/>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cs typeface="Times New Roman" panose="02020603050405020304" pitchFamily="18" charset="0"/>
            </a:endParaRPr>
          </a:p>
          <a:p>
            <a:pPr algn="l"/>
            <a:endParaRPr lang="en-US" altLang="de-DE" sz="1600">
              <a:solidFill>
                <a:srgbClr val="006600"/>
              </a:solidFill>
              <a:cs typeface="Times New Roman" panose="02020603050405020304" pitchFamily="18" charset="0"/>
            </a:endParaRPr>
          </a:p>
          <a:p>
            <a:pPr algn="l"/>
            <a:endParaRPr lang="en-US" altLang="de-DE" sz="1600">
              <a:solidFill>
                <a:srgbClr val="006600"/>
              </a:solidFill>
              <a:cs typeface="Times New Roman" panose="02020603050405020304" pitchFamily="18" charset="0"/>
            </a:endParaRPr>
          </a:p>
          <a:p>
            <a:pPr algn="l"/>
            <a:endParaRPr lang="en-US" altLang="de-DE" sz="1600">
              <a:solidFill>
                <a:srgbClr val="006600"/>
              </a:solidFill>
              <a:cs typeface="Times New Roman" panose="02020603050405020304" pitchFamily="18" charset="0"/>
            </a:endParaRPr>
          </a:p>
          <a:p>
            <a:pPr algn="l"/>
            <a:endParaRPr lang="en-US" altLang="de-DE" sz="1600">
              <a:solidFill>
                <a:srgbClr val="006600"/>
              </a:solidFill>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2773" name="Text Box 4"/>
              <p:cNvSpPr txBox="1">
                <a:spLocks noChangeArrowheads="1"/>
              </p:cNvSpPr>
              <p:nvPr/>
            </p:nvSpPr>
            <p:spPr bwMode="auto">
              <a:xfrm>
                <a:off x="4499992" y="3662641"/>
                <a:ext cx="4858705" cy="115166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l">
                  <a:spcBef>
                    <a:spcPts val="100"/>
                  </a:spcBef>
                </a:pPr>
                <a:r>
                  <a:rPr lang="en-US" altLang="de-DE" sz="1600" dirty="0">
                    <a:latin typeface="Calibri" panose="020F0502020204030204" pitchFamily="34" charset="0"/>
                    <a:cs typeface="Calibri" panose="020F0502020204030204" pitchFamily="34" charset="0"/>
                  </a:rPr>
                  <a:t>e</a:t>
                </a:r>
                <a:r>
                  <a:rPr lang="en-US" altLang="de-DE" sz="1600" baseline="30000" dirty="0">
                    <a:latin typeface="Calibri" panose="020F0502020204030204" pitchFamily="34" charset="0"/>
                    <a:cs typeface="Calibri" panose="020F0502020204030204" pitchFamily="34" charset="0"/>
                  </a:rPr>
                  <a:t>−</a:t>
                </a:r>
                <a:r>
                  <a:rPr lang="en-US" altLang="de-DE" sz="1600" dirty="0">
                    <a:latin typeface="Calibri" panose="020F0502020204030204" pitchFamily="34" charset="0"/>
                    <a:cs typeface="Calibri" panose="020F0502020204030204" pitchFamily="34" charset="0"/>
                  </a:rPr>
                  <a:t> detection in an external magnetic field</a:t>
                </a:r>
              </a:p>
              <a:p>
                <a:pPr marL="285750" indent="-285750" algn="l">
                  <a:spcBef>
                    <a:spcPts val="100"/>
                  </a:spcBef>
                  <a:buFont typeface="Symbol"/>
                  <a:buChar char="®"/>
                </a:pPr>
                <a:r>
                  <a:rPr lang="en-US" altLang="de-DE" sz="1600" dirty="0">
                    <a:latin typeface="Calibri" panose="020F0502020204030204" pitchFamily="34" charset="0"/>
                    <a:cs typeface="Calibri" panose="020F0502020204030204" pitchFamily="34" charset="0"/>
                  </a:rPr>
                  <a:t>cyclotron radius </a:t>
                </a:r>
                <a14:m>
                  <m:oMath xmlns:m="http://schemas.openxmlformats.org/officeDocument/2006/math">
                    <m:sSub>
                      <m:sSubPr>
                        <m:ctrlPr>
                          <a:rPr lang="en-US" altLang="de-DE" sz="1600" i="1" smtClean="0">
                            <a:latin typeface="Cambria Math" panose="02040503050406030204" pitchFamily="18" charset="0"/>
                          </a:rPr>
                        </m:ctrlPr>
                      </m:sSubPr>
                      <m:e>
                        <m:r>
                          <a:rPr lang="de-DE" altLang="de-DE" sz="1600" b="0" i="1" smtClean="0">
                            <a:latin typeface="Cambria Math"/>
                          </a:rPr>
                          <m:t>𝑟</m:t>
                        </m:r>
                      </m:e>
                      <m:sub>
                        <m:r>
                          <a:rPr lang="de-DE" altLang="de-DE" sz="1600" b="0" i="1" smtClean="0">
                            <a:latin typeface="Cambria Math"/>
                          </a:rPr>
                          <m:t>𝐶</m:t>
                        </m:r>
                      </m:sub>
                    </m:sSub>
                    <m:r>
                      <a:rPr lang="de-DE" altLang="de-DE" sz="1600" b="0" i="1" smtClean="0">
                        <a:latin typeface="Cambria Math"/>
                      </a:rPr>
                      <m:t>= </m:t>
                    </m:r>
                    <m:box>
                      <m:boxPr>
                        <m:ctrlPr>
                          <a:rPr lang="de-DE" altLang="de-DE" sz="1600" b="0" i="1" smtClean="0">
                            <a:latin typeface="Cambria Math" panose="02040503050406030204" pitchFamily="18" charset="0"/>
                          </a:rPr>
                        </m:ctrlPr>
                      </m:boxPr>
                      <m:e>
                        <m:argPr>
                          <m:argSz m:val="-1"/>
                        </m:argPr>
                        <m:f>
                          <m:fPr>
                            <m:ctrlPr>
                              <a:rPr lang="de-DE" altLang="de-DE" sz="1600" b="0" i="1" smtClean="0">
                                <a:latin typeface="Cambria Math" panose="02040503050406030204" pitchFamily="18" charset="0"/>
                              </a:rPr>
                            </m:ctrlPr>
                          </m:fPr>
                          <m:num>
                            <m:r>
                              <a:rPr lang="de-DE" altLang="de-DE" sz="1600" b="0" i="1" smtClean="0">
                                <a:latin typeface="Cambria Math"/>
                              </a:rPr>
                              <m:t>𝑚</m:t>
                            </m:r>
                            <m:sSub>
                              <m:sSubPr>
                                <m:ctrlPr>
                                  <a:rPr lang="de-DE" altLang="de-DE" sz="1600" b="0" i="1" smtClean="0">
                                    <a:latin typeface="Cambria Math" panose="02040503050406030204" pitchFamily="18" charset="0"/>
                                  </a:rPr>
                                </m:ctrlPr>
                              </m:sSubPr>
                              <m:e>
                                <m:r>
                                  <a:rPr lang="de-DE" altLang="de-DE" sz="1600" b="0" i="1" smtClean="0">
                                    <a:latin typeface="Cambria Math"/>
                                  </a:rPr>
                                  <m:t>𝑣</m:t>
                                </m:r>
                              </m:e>
                              <m:sub>
                                <m:r>
                                  <a:rPr lang="de-DE" altLang="de-DE" sz="1600" b="0" i="1" smtClean="0">
                                    <a:latin typeface="Cambria Math"/>
                                    <a:ea typeface="Cambria Math"/>
                                  </a:rPr>
                                  <m:t>⊥</m:t>
                                </m:r>
                              </m:sub>
                            </m:sSub>
                          </m:num>
                          <m:den>
                            <m:r>
                              <a:rPr lang="de-DE" altLang="de-DE" sz="1600" b="0" i="1" smtClean="0">
                                <a:latin typeface="Cambria Math"/>
                              </a:rPr>
                              <m:t>𝑒𝐵</m:t>
                            </m:r>
                          </m:den>
                        </m:f>
                      </m:e>
                    </m:box>
                  </m:oMath>
                </a14:m>
                <a:r>
                  <a:rPr lang="en-US" altLang="de-DE" sz="1600" dirty="0">
                    <a:latin typeface="Calibri" panose="020F0502020204030204" pitchFamily="34" charset="0"/>
                    <a:cs typeface="Calibri" panose="020F0502020204030204" pitchFamily="34" charset="0"/>
                  </a:rPr>
                  <a:t> </a:t>
                </a:r>
              </a:p>
              <a:p>
                <a:pPr algn="l">
                  <a:spcBef>
                    <a:spcPts val="100"/>
                  </a:spcBef>
                </a:pPr>
                <a:r>
                  <a:rPr lang="en-US" altLang="de-DE" sz="1600" dirty="0">
                    <a:latin typeface="Calibri" panose="020F0502020204030204" pitchFamily="34" charset="0"/>
                    <a:cs typeface="Calibri" panose="020F0502020204030204" pitchFamily="34" charset="0"/>
                  </a:rPr>
                  <a:t>for </a:t>
                </a:r>
                <a14:m>
                  <m:oMath xmlns:m="http://schemas.openxmlformats.org/officeDocument/2006/math">
                    <m:sSub>
                      <m:sSubPr>
                        <m:ctrlPr>
                          <a:rPr lang="en-US" altLang="de-DE" sz="1600" i="1" smtClean="0">
                            <a:latin typeface="Cambria Math" panose="02040503050406030204" pitchFamily="18" charset="0"/>
                          </a:rPr>
                        </m:ctrlPr>
                      </m:sSubPr>
                      <m:e>
                        <m:r>
                          <a:rPr lang="de-DE" altLang="de-DE" sz="1600" b="0" i="1" smtClean="0">
                            <a:latin typeface="Cambria Math"/>
                          </a:rPr>
                          <m:t>𝐸</m:t>
                        </m:r>
                      </m:e>
                      <m:sub>
                        <m:r>
                          <a:rPr lang="de-DE" altLang="de-DE" sz="1600" b="0" i="1" smtClean="0">
                            <a:latin typeface="Cambria Math"/>
                          </a:rPr>
                          <m:t>𝑘𝑖𝑛</m:t>
                        </m:r>
                        <m:r>
                          <a:rPr lang="de-DE" altLang="de-DE" sz="1600" b="0" i="1" smtClean="0">
                            <a:latin typeface="Cambria Math"/>
                          </a:rPr>
                          <m:t>,⊥</m:t>
                        </m:r>
                      </m:sub>
                    </m:sSub>
                    <m:r>
                      <a:rPr lang="de-DE" altLang="de-DE" sz="1600" b="0" i="1" smtClean="0">
                        <a:latin typeface="Cambria Math"/>
                      </a:rPr>
                      <m:t>=10 </m:t>
                    </m:r>
                  </m:oMath>
                </a14:m>
                <a:r>
                  <a:rPr lang="en-US" altLang="de-DE" sz="1600" dirty="0">
                    <a:latin typeface="Calibri" panose="020F0502020204030204" pitchFamily="34" charset="0"/>
                    <a:cs typeface="Calibri" panose="020F0502020204030204" pitchFamily="34" charset="0"/>
                  </a:rPr>
                  <a:t>eV &amp; </a:t>
                </a:r>
                <a:r>
                  <a:rPr lang="en-US" altLang="de-DE" sz="1600" i="1" dirty="0">
                    <a:latin typeface="Calibri" panose="020F0502020204030204" pitchFamily="34" charset="0"/>
                    <a:cs typeface="Calibri" panose="020F0502020204030204" pitchFamily="34" charset="0"/>
                  </a:rPr>
                  <a:t>B</a:t>
                </a:r>
                <a:r>
                  <a:rPr lang="en-US" altLang="de-DE" sz="1600" dirty="0">
                    <a:latin typeface="Calibri" panose="020F0502020204030204" pitchFamily="34" charset="0"/>
                    <a:cs typeface="Calibri" panose="020F0502020204030204" pitchFamily="34" charset="0"/>
                  </a:rPr>
                  <a:t> = 0.1 T </a:t>
                </a:r>
                <a:r>
                  <a:rPr lang="en-US" altLang="de-DE" sz="1600" dirty="0">
                    <a:latin typeface="Calibri" panose="020F0502020204030204" pitchFamily="34" charset="0"/>
                    <a:cs typeface="Calibri" panose="020F0502020204030204" pitchFamily="34" charset="0"/>
                    <a:sym typeface="Symbol"/>
                  </a:rPr>
                  <a:t> </a:t>
                </a:r>
                <a:r>
                  <a:rPr lang="en-US" altLang="de-DE" sz="1600" i="1" dirty="0" err="1">
                    <a:latin typeface="Calibri" panose="020F0502020204030204" pitchFamily="34" charset="0"/>
                    <a:cs typeface="Calibri" panose="020F0502020204030204" pitchFamily="34" charset="0"/>
                    <a:sym typeface="Symbol"/>
                  </a:rPr>
                  <a:t>r</a:t>
                </a:r>
                <a:r>
                  <a:rPr lang="en-US" altLang="de-DE" sz="1600" i="1" baseline="-25000" dirty="0" err="1">
                    <a:latin typeface="Calibri" panose="020F0502020204030204" pitchFamily="34" charset="0"/>
                    <a:cs typeface="Calibri" panose="020F0502020204030204" pitchFamily="34" charset="0"/>
                    <a:sym typeface="Symbol"/>
                  </a:rPr>
                  <a:t>c</a:t>
                </a:r>
                <a:r>
                  <a:rPr lang="en-US" altLang="de-DE" sz="1600" dirty="0">
                    <a:latin typeface="Calibri" panose="020F0502020204030204" pitchFamily="34" charset="0"/>
                    <a:cs typeface="Calibri" panose="020F0502020204030204" pitchFamily="34" charset="0"/>
                    <a:sym typeface="Symbol"/>
                  </a:rPr>
                  <a:t>  100 µm  </a:t>
                </a:r>
                <a:endParaRPr lang="en-US" altLang="de-DE" sz="1600" dirty="0">
                  <a:latin typeface="Calibri" panose="020F0502020204030204" pitchFamily="34" charset="0"/>
                  <a:cs typeface="Calibri" panose="020F0502020204030204" pitchFamily="34" charset="0"/>
                </a:endParaRPr>
              </a:p>
              <a:p>
                <a:pPr algn="l">
                  <a:spcBef>
                    <a:spcPts val="100"/>
                  </a:spcBef>
                </a:pPr>
                <a:r>
                  <a:rPr lang="en-US" altLang="de-DE" sz="1600" i="1" dirty="0" err="1">
                    <a:latin typeface="Calibri" panose="020F0502020204030204" pitchFamily="34" charset="0"/>
                    <a:cs typeface="Calibri" panose="020F0502020204030204" pitchFamily="34" charset="0"/>
                  </a:rPr>
                  <a:t>E</a:t>
                </a:r>
                <a:r>
                  <a:rPr lang="en-US" altLang="de-DE" sz="1600" i="1" baseline="-25000" dirty="0" err="1">
                    <a:latin typeface="Calibri" panose="020F0502020204030204" pitchFamily="34" charset="0"/>
                    <a:cs typeface="Calibri" panose="020F0502020204030204" pitchFamily="34" charset="0"/>
                  </a:rPr>
                  <a:t>kin</a:t>
                </a:r>
                <a:r>
                  <a:rPr lang="en-US" altLang="de-DE" sz="1600" dirty="0">
                    <a:latin typeface="Calibri" panose="020F0502020204030204" pitchFamily="34" charset="0"/>
                    <a:cs typeface="Calibri" panose="020F0502020204030204" pitchFamily="34" charset="0"/>
                  </a:rPr>
                  <a:t> from atomic physics, </a:t>
                </a:r>
                <a:r>
                  <a:rPr lang="en-US" altLang="de-DE" sz="1600" dirty="0">
                    <a:latin typeface="Calibri" panose="020F0502020204030204" pitchFamily="34" charset="0"/>
                    <a:cs typeface="Calibri" panose="020F0502020204030204" pitchFamily="34" charset="0"/>
                    <a:sym typeface="Symbol"/>
                  </a:rPr>
                  <a:t></a:t>
                </a:r>
                <a:r>
                  <a:rPr lang="en-US" altLang="de-DE" sz="1600" dirty="0">
                    <a:latin typeface="Calibri" panose="020F0502020204030204" pitchFamily="34" charset="0"/>
                    <a:cs typeface="Calibri" panose="020F0502020204030204" pitchFamily="34" charset="0"/>
                  </a:rPr>
                  <a:t>100 µm resolution of MCP</a:t>
                </a:r>
              </a:p>
            </p:txBody>
          </p:sp>
        </mc:Choice>
        <mc:Fallback xmlns="">
          <p:sp>
            <p:nvSpPr>
              <p:cNvPr id="32773" name="Text Box 4"/>
              <p:cNvSpPr txBox="1">
                <a:spLocks noRot="1" noChangeAspect="1" noMove="1" noResize="1" noEditPoints="1" noAdjustHandles="1" noChangeArrowheads="1" noChangeShapeType="1" noTextEdit="1"/>
              </p:cNvSpPr>
              <p:nvPr/>
            </p:nvSpPr>
            <p:spPr bwMode="auto">
              <a:xfrm>
                <a:off x="4499992" y="3662641"/>
                <a:ext cx="4858705" cy="1151662"/>
              </a:xfrm>
              <a:prstGeom prst="rect">
                <a:avLst/>
              </a:prstGeom>
              <a:blipFill>
                <a:blip r:embed="rId3"/>
                <a:stretch>
                  <a:fillRect l="-627" t="-1587" b="-6349"/>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de-DE">
                    <a:noFill/>
                  </a:rPr>
                  <a:t> </a:t>
                </a:r>
              </a:p>
            </p:txBody>
          </p:sp>
        </mc:Fallback>
      </mc:AlternateContent>
      <p:sp>
        <p:nvSpPr>
          <p:cNvPr id="32776" name="Rectangle 7"/>
          <p:cNvSpPr>
            <a:spLocks noChangeArrowheads="1"/>
          </p:cNvSpPr>
          <p:nvPr/>
        </p:nvSpPr>
        <p:spPr bwMode="auto">
          <a:xfrm>
            <a:off x="4626427" y="4952896"/>
            <a:ext cx="4284685" cy="948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l">
              <a:spcBef>
                <a:spcPts val="100"/>
              </a:spcBef>
            </a:pPr>
            <a:r>
              <a:rPr lang="en-US" altLang="de-DE" b="1" dirty="0">
                <a:latin typeface="Calibri" panose="020F0502020204030204" pitchFamily="34" charset="0"/>
                <a:cs typeface="Calibri" panose="020F0502020204030204" pitchFamily="34" charset="0"/>
              </a:rPr>
              <a:t>Time-of-flight: </a:t>
            </a: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rPr>
              <a:t>1 - 2 ns </a:t>
            </a:r>
            <a:r>
              <a:rPr lang="en-US" altLang="de-DE" dirty="0">
                <a:latin typeface="Calibri" panose="020F0502020204030204" pitchFamily="34" charset="0"/>
                <a:cs typeface="Calibri" panose="020F0502020204030204" pitchFamily="34" charset="0"/>
                <a:sym typeface="Symbol"/>
              </a:rPr>
              <a:t></a:t>
            </a:r>
            <a:r>
              <a:rPr lang="en-US" altLang="de-DE" dirty="0">
                <a:latin typeface="Calibri" panose="020F0502020204030204" pitchFamily="34" charset="0"/>
                <a:cs typeface="Calibri" panose="020F0502020204030204" pitchFamily="34" charset="0"/>
              </a:rPr>
              <a:t> 2 - 3 cycles.</a:t>
            </a:r>
          </a:p>
          <a:p>
            <a:pPr algn="l">
              <a:spcBef>
                <a:spcPts val="100"/>
              </a:spcBef>
            </a:pPr>
            <a:r>
              <a:rPr lang="en-US" altLang="de-DE" b="1" dirty="0">
                <a:solidFill>
                  <a:srgbClr val="CC00FF"/>
                </a:solidFill>
                <a:latin typeface="Calibri" panose="020F0502020204030204" pitchFamily="34" charset="0"/>
                <a:cs typeface="Calibri" panose="020F0502020204030204" pitchFamily="34" charset="0"/>
              </a:rPr>
              <a:t>B-field</a:t>
            </a:r>
            <a:r>
              <a:rPr lang="en-US" altLang="de-DE" dirty="0">
                <a:solidFill>
                  <a:srgbClr val="CC00FF"/>
                </a:solidFill>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Dipole with large aperture </a:t>
            </a:r>
          </a:p>
          <a:p>
            <a:pPr algn="l">
              <a:spcBef>
                <a:spcPts val="100"/>
              </a:spcBef>
            </a:pPr>
            <a:r>
              <a:rPr lang="en-US" altLang="de-DE" dirty="0">
                <a:latin typeface="Calibri" panose="020F0502020204030204" pitchFamily="34" charset="0"/>
                <a:cs typeface="Calibri" panose="020F0502020204030204" pitchFamily="34" charset="0"/>
                <a:sym typeface="Symbol" pitchFamily="18" charset="2"/>
              </a:rPr>
              <a:t> IPM is expensive &amp; large device!</a:t>
            </a:r>
            <a:endParaRPr lang="en-US" altLang="de-DE" dirty="0">
              <a:latin typeface="Calibri" panose="020F0502020204030204" pitchFamily="34" charset="0"/>
              <a:cs typeface="Calibri" panose="020F0502020204030204" pitchFamily="34" charset="0"/>
            </a:endParaRPr>
          </a:p>
        </p:txBody>
      </p:sp>
      <p:pic>
        <p:nvPicPr>
          <p:cNvPr id="17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972" y="1081000"/>
            <a:ext cx="2757713" cy="238642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8" name="Text Box 3"/>
          <p:cNvSpPr txBox="1">
            <a:spLocks noChangeArrowheads="1"/>
          </p:cNvSpPr>
          <p:nvPr/>
        </p:nvSpPr>
        <p:spPr bwMode="auto">
          <a:xfrm>
            <a:off x="5705000" y="2316551"/>
            <a:ext cx="37290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l" eaLnBrk="0" fontAlgn="base" hangingPunct="0">
              <a:spcBef>
                <a:spcPct val="50000"/>
              </a:spcBef>
              <a:spcAft>
                <a:spcPct val="0"/>
              </a:spcAft>
            </a:pPr>
            <a:endParaRPr lang="de-DE" sz="1600">
              <a:solidFill>
                <a:srgbClr val="006600"/>
              </a:solidFill>
              <a:cs typeface="Times New Roman" panose="02020603050405020304" pitchFamily="18" charset="0"/>
            </a:endParaRPr>
          </a:p>
        </p:txBody>
      </p:sp>
      <p:pic>
        <p:nvPicPr>
          <p:cNvPr id="18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294716" y="1057323"/>
            <a:ext cx="2792102" cy="24719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82" name="Textfeld 181"/>
          <p:cNvSpPr txBox="1"/>
          <p:nvPr/>
        </p:nvSpPr>
        <p:spPr>
          <a:xfrm>
            <a:off x="758917" y="720960"/>
            <a:ext cx="2769260" cy="369332"/>
          </a:xfrm>
          <a:prstGeom prst="rect">
            <a:avLst/>
          </a:prstGeom>
          <a:noFill/>
        </p:spPr>
        <p:txBody>
          <a:bodyPr wrap="square" rtlCol="0">
            <a:spAutoFit/>
          </a:bodyPr>
          <a:lstStyle/>
          <a:p>
            <a:pPr algn="l"/>
            <a:r>
              <a:rPr lang="en-US" b="1" dirty="0">
                <a:solidFill>
                  <a:srgbClr val="C00000"/>
                </a:solidFill>
                <a:latin typeface="Calibri" panose="020F0502020204030204" pitchFamily="34" charset="0"/>
                <a:cs typeface="Calibri" panose="020F0502020204030204" pitchFamily="34" charset="0"/>
              </a:rPr>
              <a:t>Ion detection mode:</a:t>
            </a:r>
          </a:p>
        </p:txBody>
      </p:sp>
      <p:sp>
        <p:nvSpPr>
          <p:cNvPr id="183" name="Textfeld 182"/>
          <p:cNvSpPr txBox="1"/>
          <p:nvPr/>
        </p:nvSpPr>
        <p:spPr>
          <a:xfrm>
            <a:off x="5276136" y="720960"/>
            <a:ext cx="3634976" cy="369332"/>
          </a:xfrm>
          <a:prstGeom prst="rect">
            <a:avLst/>
          </a:prstGeom>
          <a:noFill/>
        </p:spPr>
        <p:txBody>
          <a:bodyPr wrap="square" rtlCol="0">
            <a:spAutoFit/>
          </a:bodyPr>
          <a:lstStyle/>
          <a:p>
            <a:pPr algn="l"/>
            <a:r>
              <a:rPr lang="en-US" b="1" dirty="0">
                <a:solidFill>
                  <a:srgbClr val="006600"/>
                </a:solidFill>
                <a:latin typeface="Calibri" panose="020F0502020204030204" pitchFamily="34" charset="0"/>
                <a:cs typeface="Calibri" panose="020F0502020204030204" pitchFamily="34" charset="0"/>
              </a:rPr>
              <a:t>Electron  detection mode:</a:t>
            </a:r>
          </a:p>
        </p:txBody>
      </p:sp>
      <p:sp>
        <p:nvSpPr>
          <p:cNvPr id="185" name="Textfeld 184"/>
          <p:cNvSpPr txBox="1"/>
          <p:nvPr/>
        </p:nvSpPr>
        <p:spPr>
          <a:xfrm>
            <a:off x="141239" y="3435331"/>
            <a:ext cx="4190207" cy="369332"/>
          </a:xfrm>
          <a:prstGeom prst="rect">
            <a:avLst/>
          </a:prstGeom>
          <a:noFill/>
        </p:spPr>
        <p:txBody>
          <a:bodyPr wrap="square" rtlCol="0">
            <a:spAutoFit/>
          </a:bodyPr>
          <a:lstStyle/>
          <a:p>
            <a:pPr algn="l">
              <a:spcBef>
                <a:spcPts val="200"/>
              </a:spcBef>
            </a:pPr>
            <a:r>
              <a:rPr lang="en-US" b="1" dirty="0">
                <a:solidFill>
                  <a:srgbClr val="C00000"/>
                </a:solidFill>
                <a:latin typeface="Calibri" panose="020F0502020204030204" pitchFamily="34" charset="0"/>
                <a:cs typeface="Calibri" panose="020F0502020204030204" pitchFamily="34" charset="0"/>
                <a:sym typeface="Symbol"/>
              </a:rPr>
              <a:t> broadening by beam’s electric field </a:t>
            </a:r>
            <a:endParaRPr lang="en-US" b="1" dirty="0">
              <a:solidFill>
                <a:srgbClr val="C00000"/>
              </a:solidFill>
              <a:latin typeface="Calibri" panose="020F0502020204030204" pitchFamily="34" charset="0"/>
              <a:cs typeface="Calibri" panose="020F0502020204030204" pitchFamily="34" charset="0"/>
            </a:endParaRPr>
          </a:p>
        </p:txBody>
      </p:sp>
      <p:sp>
        <p:nvSpPr>
          <p:cNvPr id="15" name="Textfeld 14"/>
          <p:cNvSpPr txBox="1"/>
          <p:nvPr/>
        </p:nvSpPr>
        <p:spPr>
          <a:xfrm>
            <a:off x="24495" y="4250423"/>
            <a:ext cx="1484266" cy="523220"/>
          </a:xfrm>
          <a:prstGeom prst="rect">
            <a:avLst/>
          </a:prstGeom>
          <a:noFill/>
        </p:spPr>
        <p:txBody>
          <a:bodyPr wrap="square" rtlCol="0">
            <a:spAutoFit/>
          </a:bodyPr>
          <a:lstStyle/>
          <a:p>
            <a:pPr algn="l"/>
            <a:r>
              <a:rPr lang="en-US" sz="1400" dirty="0">
                <a:latin typeface="Calibri" panose="020F0502020204030204" pitchFamily="34" charset="0"/>
                <a:cs typeface="Calibri" panose="020F0502020204030204" pitchFamily="34" charset="0"/>
              </a:rPr>
              <a:t>7</a:t>
            </a:r>
            <a:r>
              <a:rPr lang="en-US" sz="1400" dirty="0">
                <a:latin typeface="Calibri" panose="020F0502020204030204" pitchFamily="34" charset="0"/>
                <a:cs typeface="Calibri" panose="020F0502020204030204" pitchFamily="34" charset="0"/>
                <a:sym typeface="Symbol"/>
              </a:rPr>
              <a:t> 10</a:t>
            </a:r>
            <a:r>
              <a:rPr lang="en-US" sz="1400" baseline="30000" dirty="0">
                <a:latin typeface="Calibri" panose="020F0502020204030204" pitchFamily="34" charset="0"/>
                <a:cs typeface="Calibri" panose="020F0502020204030204" pitchFamily="34" charset="0"/>
                <a:sym typeface="Symbol"/>
              </a:rPr>
              <a:t>10</a:t>
            </a:r>
            <a:r>
              <a:rPr lang="en-US" sz="1400" dirty="0">
                <a:latin typeface="Calibri" panose="020F0502020204030204" pitchFamily="34" charset="0"/>
                <a:cs typeface="Calibri" panose="020F0502020204030204" pitchFamily="34" charset="0"/>
                <a:sym typeface="Symbol"/>
              </a:rPr>
              <a:t> charges </a:t>
            </a:r>
          </a:p>
          <a:p>
            <a:pPr algn="l">
              <a:spcBef>
                <a:spcPts val="0"/>
              </a:spcBef>
            </a:pPr>
            <a:r>
              <a:rPr lang="en-US" sz="1400" dirty="0">
                <a:latin typeface="Calibri" panose="020F0502020204030204" pitchFamily="34" charset="0"/>
                <a:cs typeface="Calibri" panose="020F0502020204030204" pitchFamily="34" charset="0"/>
                <a:sym typeface="Symbol"/>
              </a:rPr>
              <a:t>per 10 m bunch</a:t>
            </a:r>
            <a:endParaRPr lang="en-US" sz="1400" dirty="0">
              <a:latin typeface="Calibri" panose="020F0502020204030204" pitchFamily="34" charset="0"/>
              <a:cs typeface="Calibri" panose="020F0502020204030204" pitchFamily="34" charset="0"/>
            </a:endParaRPr>
          </a:p>
        </p:txBody>
      </p:sp>
      <p:pic>
        <p:nvPicPr>
          <p:cNvPr id="64514" name="Picture 2"/>
          <p:cNvPicPr>
            <a:picLocks noChangeAspect="1" noChangeArrowheads="1"/>
          </p:cNvPicPr>
          <p:nvPr/>
        </p:nvPicPr>
        <p:blipFill>
          <a:blip r:embed="rId6">
            <a:clrChange>
              <a:clrFrom>
                <a:srgbClr val="FFFFFF"/>
              </a:clrFrom>
              <a:clrTo>
                <a:srgbClr val="FFFFFF">
                  <a:alpha val="0"/>
                </a:srgbClr>
              </a:clrTo>
            </a:clrChange>
            <a:extLst>
              <a:ext uri="{BEBA8EAE-BF5A-486C-A8C5-ECC9F3942E4B}">
                <a14:imgProps xmlns:a14="http://schemas.microsoft.com/office/drawing/2010/main">
                  <a14:imgLayer r:embed="rId7">
                    <a14:imgEffect>
                      <a14:sharpenSoften amount="20000"/>
                    </a14:imgEffect>
                    <a14:imgEffect>
                      <a14:brightnessContrast bright="-48000" contrast="98000"/>
                    </a14:imgEffect>
                  </a14:imgLayer>
                </a14:imgProps>
              </a:ext>
              <a:ext uri="{28A0092B-C50C-407E-A947-70E740481C1C}">
                <a14:useLocalDpi xmlns:a14="http://schemas.microsoft.com/office/drawing/2010/main" val="0"/>
              </a:ext>
            </a:extLst>
          </a:blip>
          <a:srcRect/>
          <a:stretch>
            <a:fillRect/>
          </a:stretch>
        </p:blipFill>
        <p:spPr bwMode="auto">
          <a:xfrm>
            <a:off x="1132481" y="3646496"/>
            <a:ext cx="3326459" cy="26235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005444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277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27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3" grpId="0"/>
      <p:bldP spid="32776" grpId="0"/>
      <p:bldP spid="18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Beam Quantities and their Diagnostics I</a:t>
            </a:r>
          </a:p>
        </p:txBody>
      </p:sp>
      <p:sp>
        <p:nvSpPr>
          <p:cNvPr id="6148" name="Text Box 3"/>
          <p:cNvSpPr txBox="1">
            <a:spLocks noChangeArrowheads="1"/>
          </p:cNvSpPr>
          <p:nvPr/>
        </p:nvSpPr>
        <p:spPr bwMode="auto">
          <a:xfrm>
            <a:off x="125413" y="1081767"/>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6149" name="Rectangle 4"/>
          <p:cNvSpPr>
            <a:spLocks noChangeArrowheads="1"/>
          </p:cNvSpPr>
          <p:nvPr/>
        </p:nvSpPr>
        <p:spPr bwMode="auto">
          <a:xfrm>
            <a:off x="198438" y="830844"/>
            <a:ext cx="8656637" cy="1152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FF"/>
                </a:solidFill>
                <a:latin typeface="Calibri" panose="020F0502020204030204" pitchFamily="34" charset="0"/>
                <a:cs typeface="Calibri" panose="020F0502020204030204" pitchFamily="34" charset="0"/>
              </a:rPr>
              <a:t>LINAC &amp; transport lines</a:t>
            </a:r>
            <a:r>
              <a:rPr lang="en-US" altLang="de-DE" sz="2000" dirty="0">
                <a:solidFill>
                  <a:srgbClr val="0000FF"/>
                </a:solidFill>
                <a:latin typeface="Calibri" panose="020F0502020204030204" pitchFamily="34" charset="0"/>
                <a:cs typeface="Calibri" panose="020F0502020204030204" pitchFamily="34" charset="0"/>
              </a:rPr>
              <a:t>: </a:t>
            </a:r>
            <a:r>
              <a:rPr lang="en-US" altLang="de-DE" sz="2000" dirty="0">
                <a:latin typeface="Calibri" panose="020F0502020204030204" pitchFamily="34" charset="0"/>
                <a:cs typeface="Calibri" panose="020F0502020204030204" pitchFamily="34" charset="0"/>
              </a:rPr>
              <a:t>single pass </a:t>
            </a:r>
            <a:r>
              <a:rPr lang="en-US" altLang="de-DE" sz="2000" dirty="0">
                <a:solidFill>
                  <a:srgbClr val="006600"/>
                </a:solidFill>
                <a:latin typeface="Calibri" panose="020F0502020204030204" pitchFamily="34" charset="0"/>
                <a:cs typeface="Calibri" panose="020F0502020204030204" pitchFamily="34" charset="0"/>
                <a:sym typeface="Symbol" panose="05050102010706020507" pitchFamily="18" charset="2"/>
              </a:rPr>
              <a:t></a:t>
            </a:r>
            <a:r>
              <a:rPr lang="en-US" altLang="de-DE" sz="2000" dirty="0">
                <a:solidFill>
                  <a:srgbClr val="0000FF"/>
                </a:solidFill>
                <a:latin typeface="Calibri" panose="020F0502020204030204" pitchFamily="34" charset="0"/>
                <a:cs typeface="Calibri" panose="020F0502020204030204" pitchFamily="34" charset="0"/>
              </a:rPr>
              <a:t> </a:t>
            </a:r>
            <a:r>
              <a:rPr lang="en-US" altLang="de-DE" sz="2000" b="1" dirty="0">
                <a:solidFill>
                  <a:srgbClr val="0000FF"/>
                </a:solidFill>
                <a:latin typeface="Calibri" panose="020F0502020204030204" pitchFamily="34" charset="0"/>
                <a:cs typeface="Calibri" panose="020F0502020204030204" pitchFamily="34" charset="0"/>
              </a:rPr>
              <a:t>Synchrotron</a:t>
            </a:r>
            <a:r>
              <a:rPr lang="en-US" altLang="de-DE" sz="2000" b="1" dirty="0">
                <a:solidFill>
                  <a:srgbClr val="006600"/>
                </a:solidFill>
                <a:latin typeface="Calibri" panose="020F0502020204030204" pitchFamily="34" charset="0"/>
                <a:cs typeface="Calibri" panose="020F0502020204030204" pitchFamily="34" charset="0"/>
              </a:rPr>
              <a:t>:</a:t>
            </a:r>
            <a:r>
              <a:rPr lang="en-US" altLang="de-DE" sz="2000" dirty="0">
                <a:solidFill>
                  <a:srgbClr val="006600"/>
                </a:solidFill>
                <a:latin typeface="Calibri" panose="020F0502020204030204" pitchFamily="34" charset="0"/>
                <a:cs typeface="Calibri" panose="020F0502020204030204" pitchFamily="34" charset="0"/>
              </a:rPr>
              <a:t> </a:t>
            </a:r>
            <a:r>
              <a:rPr lang="en-US" altLang="de-DE" sz="2000" dirty="0">
                <a:latin typeface="Calibri" panose="020F0502020204030204" pitchFamily="34" charset="0"/>
                <a:cs typeface="Calibri" panose="020F0502020204030204" pitchFamily="34" charset="0"/>
              </a:rPr>
              <a:t>multi pass</a:t>
            </a:r>
          </a:p>
          <a:p>
            <a:pPr algn="l">
              <a:lnSpc>
                <a:spcPct val="70000"/>
              </a:lnSpc>
            </a:pPr>
            <a:r>
              <a:rPr lang="en-US" altLang="de-DE" sz="2000" b="1" dirty="0">
                <a:solidFill>
                  <a:srgbClr val="0000FF"/>
                </a:solidFill>
                <a:latin typeface="Calibri" panose="020F0502020204030204" pitchFamily="34" charset="0"/>
                <a:cs typeface="Calibri" panose="020F0502020204030204" pitchFamily="34" charset="0"/>
              </a:rPr>
              <a:t>Electrons:</a:t>
            </a:r>
            <a:r>
              <a:rPr lang="en-US" altLang="de-DE" sz="2000" dirty="0">
                <a:solidFill>
                  <a:srgbClr val="0000FF"/>
                </a:solidFill>
                <a:latin typeface="Calibri" panose="020F0502020204030204" pitchFamily="34" charset="0"/>
                <a:cs typeface="Calibri" panose="020F0502020204030204" pitchFamily="34" charset="0"/>
              </a:rPr>
              <a:t> </a:t>
            </a:r>
            <a:r>
              <a:rPr lang="en-US" altLang="de-DE" sz="2000" dirty="0">
                <a:latin typeface="Calibri" panose="020F0502020204030204" pitchFamily="34" charset="0"/>
                <a:cs typeface="Calibri" panose="020F0502020204030204" pitchFamily="34" charset="0"/>
              </a:rPr>
              <a:t>always relativistic </a:t>
            </a:r>
            <a:r>
              <a:rPr lang="en-US" altLang="de-DE" sz="2000" dirty="0">
                <a:solidFill>
                  <a:srgbClr val="006600"/>
                </a:solidFill>
                <a:latin typeface="Calibri" panose="020F0502020204030204" pitchFamily="34" charset="0"/>
                <a:cs typeface="Calibri" panose="020F0502020204030204" pitchFamily="34" charset="0"/>
                <a:sym typeface="Symbol" panose="05050102010706020507" pitchFamily="18" charset="2"/>
              </a:rPr>
              <a:t></a:t>
            </a:r>
            <a:r>
              <a:rPr lang="en-US" altLang="de-DE" sz="2000" dirty="0">
                <a:solidFill>
                  <a:srgbClr val="0000FF"/>
                </a:solidFill>
                <a:latin typeface="Calibri" panose="020F0502020204030204" pitchFamily="34" charset="0"/>
                <a:cs typeface="Calibri" panose="020F0502020204030204" pitchFamily="34" charset="0"/>
              </a:rPr>
              <a:t> </a:t>
            </a:r>
            <a:r>
              <a:rPr lang="en-US" altLang="de-DE" sz="2000" b="1" dirty="0">
                <a:solidFill>
                  <a:srgbClr val="0000FF"/>
                </a:solidFill>
                <a:latin typeface="Calibri" panose="020F0502020204030204" pitchFamily="34" charset="0"/>
                <a:cs typeface="Calibri" panose="020F0502020204030204" pitchFamily="34" charset="0"/>
              </a:rPr>
              <a:t>Protons/Ions:</a:t>
            </a:r>
            <a:r>
              <a:rPr lang="en-US" altLang="de-DE" sz="2000" dirty="0">
                <a:solidFill>
                  <a:srgbClr val="0000FF"/>
                </a:solidFill>
                <a:latin typeface="Calibri" panose="020F0502020204030204" pitchFamily="34" charset="0"/>
                <a:cs typeface="Calibri" panose="020F0502020204030204" pitchFamily="34" charset="0"/>
              </a:rPr>
              <a:t> </a:t>
            </a:r>
            <a:r>
              <a:rPr lang="en-US" altLang="de-DE" sz="2000" dirty="0">
                <a:latin typeface="Calibri" panose="020F0502020204030204" pitchFamily="34" charset="0"/>
                <a:cs typeface="Calibri" panose="020F0502020204030204" pitchFamily="34" charset="0"/>
              </a:rPr>
              <a:t>non-relativistic for </a:t>
            </a:r>
            <a:r>
              <a:rPr lang="en-US" altLang="de-DE" sz="2000" b="1" i="1" dirty="0" err="1">
                <a:latin typeface="Calibri" panose="020F0502020204030204" pitchFamily="34" charset="0"/>
                <a:cs typeface="Calibri" panose="020F0502020204030204" pitchFamily="34" charset="0"/>
              </a:rPr>
              <a:t>E</a:t>
            </a:r>
            <a:r>
              <a:rPr lang="en-US" altLang="de-DE" sz="2400" b="1" i="1" baseline="-25000" dirty="0" err="1">
                <a:latin typeface="Calibri" panose="020F0502020204030204" pitchFamily="34" charset="0"/>
                <a:cs typeface="Calibri" panose="020F0502020204030204" pitchFamily="34" charset="0"/>
              </a:rPr>
              <a:t>kin</a:t>
            </a:r>
            <a:r>
              <a:rPr lang="en-US" altLang="de-DE" sz="2000" dirty="0">
                <a:latin typeface="Calibri" panose="020F0502020204030204" pitchFamily="34" charset="0"/>
                <a:cs typeface="Calibri" panose="020F0502020204030204" pitchFamily="34" charset="0"/>
              </a:rPr>
              <a:t> &lt; 1 GeV/u</a:t>
            </a:r>
          </a:p>
          <a:p>
            <a:pPr algn="l">
              <a:lnSpc>
                <a:spcPct val="70000"/>
              </a:lnSpc>
            </a:pPr>
            <a:r>
              <a:rPr lang="en-US" altLang="de-DE" sz="2000" b="1" dirty="0">
                <a:solidFill>
                  <a:srgbClr val="0000FF"/>
                </a:solidFill>
                <a:latin typeface="Calibri" panose="020F0502020204030204" pitchFamily="34" charset="0"/>
                <a:cs typeface="Calibri" panose="020F0502020204030204" pitchFamily="34" charset="0"/>
              </a:rPr>
              <a:t>Depending on application:</a:t>
            </a:r>
            <a:r>
              <a:rPr lang="en-US" altLang="de-DE" sz="2000" dirty="0">
                <a:solidFill>
                  <a:srgbClr val="0000FF"/>
                </a:solidFill>
                <a:latin typeface="Calibri" panose="020F0502020204030204" pitchFamily="34" charset="0"/>
                <a:cs typeface="Calibri" panose="020F0502020204030204" pitchFamily="34" charset="0"/>
              </a:rPr>
              <a:t> </a:t>
            </a:r>
            <a:r>
              <a:rPr lang="en-US" altLang="de-DE" sz="2000" dirty="0">
                <a:latin typeface="Calibri" panose="020F0502020204030204" pitchFamily="34" charset="0"/>
                <a:cs typeface="Calibri" panose="020F0502020204030204" pitchFamily="34" charset="0"/>
              </a:rPr>
              <a:t>low current</a:t>
            </a:r>
            <a:r>
              <a:rPr lang="en-US" altLang="de-DE" sz="2000" dirty="0">
                <a:latin typeface="Calibri" panose="020F0502020204030204" pitchFamily="34" charset="0"/>
                <a:cs typeface="Calibri" panose="020F0502020204030204" pitchFamily="34" charset="0"/>
                <a:sym typeface="Symbol" panose="05050102010706020507" pitchFamily="18" charset="2"/>
              </a:rPr>
              <a:t> </a:t>
            </a:r>
            <a:r>
              <a:rPr lang="en-US" altLang="de-DE" sz="2000" dirty="0">
                <a:solidFill>
                  <a:srgbClr val="006600"/>
                </a:solidFill>
                <a:latin typeface="Calibri" panose="020F0502020204030204" pitchFamily="34" charset="0"/>
                <a:cs typeface="Calibri" panose="020F0502020204030204" pitchFamily="34" charset="0"/>
                <a:sym typeface="Symbol" panose="05050102010706020507" pitchFamily="18" charset="2"/>
              </a:rPr>
              <a:t></a:t>
            </a:r>
            <a:r>
              <a:rPr lang="en-US" altLang="de-DE" sz="2000" dirty="0">
                <a:solidFill>
                  <a:srgbClr val="0000FF"/>
                </a:solidFill>
                <a:latin typeface="Calibri" panose="020F0502020204030204" pitchFamily="34" charset="0"/>
                <a:cs typeface="Calibri" panose="020F0502020204030204" pitchFamily="34" charset="0"/>
                <a:sym typeface="Symbol" panose="05050102010706020507" pitchFamily="18" charset="2"/>
              </a:rPr>
              <a:t> </a:t>
            </a:r>
            <a:r>
              <a:rPr lang="en-US" altLang="de-DE" sz="2000" dirty="0">
                <a:latin typeface="Calibri" panose="020F0502020204030204" pitchFamily="34" charset="0"/>
                <a:cs typeface="Calibri" panose="020F0502020204030204" pitchFamily="34" charset="0"/>
              </a:rPr>
              <a:t>high current</a:t>
            </a:r>
          </a:p>
        </p:txBody>
      </p:sp>
      <p:sp>
        <p:nvSpPr>
          <p:cNvPr id="303109" name="Rectangle 5"/>
          <p:cNvSpPr>
            <a:spLocks noChangeArrowheads="1"/>
          </p:cNvSpPr>
          <p:nvPr/>
        </p:nvSpPr>
        <p:spPr bwMode="auto">
          <a:xfrm>
            <a:off x="225425" y="1940605"/>
            <a:ext cx="52054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FF"/>
                </a:solidFill>
                <a:latin typeface="Calibri" panose="020F0502020204030204" pitchFamily="34" charset="0"/>
                <a:cs typeface="Calibri" panose="020F0502020204030204" pitchFamily="34" charset="0"/>
              </a:rPr>
              <a:t>Overview of the most commonly used systems</a:t>
            </a:r>
            <a:r>
              <a:rPr lang="en-US" altLang="de-DE" b="1" dirty="0">
                <a:solidFill>
                  <a:srgbClr val="0000FF"/>
                </a:solidFill>
                <a:latin typeface="Calibri" panose="020F0502020204030204" pitchFamily="34" charset="0"/>
                <a:cs typeface="Calibri" panose="020F0502020204030204" pitchFamily="34" charset="0"/>
              </a:rPr>
              <a:t>:</a:t>
            </a:r>
          </a:p>
        </p:txBody>
      </p:sp>
      <p:graphicFrame>
        <p:nvGraphicFramePr>
          <p:cNvPr id="303146" name="Group 42"/>
          <p:cNvGraphicFramePr>
            <a:graphicFrameLocks noGrp="1"/>
          </p:cNvGraphicFramePr>
          <p:nvPr>
            <p:extLst>
              <p:ext uri="{D42A27DB-BD31-4B8C-83A1-F6EECF244321}">
                <p14:modId xmlns:p14="http://schemas.microsoft.com/office/powerpoint/2010/main" val="1755817007"/>
              </p:ext>
            </p:extLst>
          </p:nvPr>
        </p:nvGraphicFramePr>
        <p:xfrm>
          <a:off x="120650" y="2365600"/>
          <a:ext cx="8901113" cy="3465776"/>
        </p:xfrm>
        <a:graphic>
          <a:graphicData uri="http://schemas.openxmlformats.org/drawingml/2006/table">
            <a:tbl>
              <a:tblPr/>
              <a:tblGrid>
                <a:gridCol w="2697163">
                  <a:extLst>
                    <a:ext uri="{9D8B030D-6E8A-4147-A177-3AD203B41FA5}">
                      <a16:colId xmlns:a16="http://schemas.microsoft.com/office/drawing/2014/main" val="20000"/>
                    </a:ext>
                  </a:extLst>
                </a:gridCol>
                <a:gridCol w="850900">
                  <a:extLst>
                    <a:ext uri="{9D8B030D-6E8A-4147-A177-3AD203B41FA5}">
                      <a16:colId xmlns:a16="http://schemas.microsoft.com/office/drawing/2014/main" val="20001"/>
                    </a:ext>
                  </a:extLst>
                </a:gridCol>
                <a:gridCol w="2646362">
                  <a:extLst>
                    <a:ext uri="{9D8B030D-6E8A-4147-A177-3AD203B41FA5}">
                      <a16:colId xmlns:a16="http://schemas.microsoft.com/office/drawing/2014/main" val="20002"/>
                    </a:ext>
                  </a:extLst>
                </a:gridCol>
                <a:gridCol w="2706688">
                  <a:extLst>
                    <a:ext uri="{9D8B030D-6E8A-4147-A177-3AD203B41FA5}">
                      <a16:colId xmlns:a16="http://schemas.microsoft.com/office/drawing/2014/main" val="20003"/>
                    </a:ext>
                  </a:extLst>
                </a:gridCol>
              </a:tblGrid>
              <a:tr h="33524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Beam quantity</a:t>
                      </a:r>
                    </a:p>
                  </a:txBody>
                  <a:tcPr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3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600" b="1"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3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Transfer line</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3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alibri" panose="020F0502020204030204" pitchFamily="34" charset="0"/>
                          <a:cs typeface="Calibri" panose="020F0502020204030204" pitchFamily="34" charset="0"/>
                        </a:rPr>
                        <a:t>Synchrotron</a:t>
                      </a:r>
                    </a:p>
                  </a:txBody>
                  <a:tcPr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33"/>
                    </a:solidFill>
                  </a:tcPr>
                </a:tc>
                <a:extLst>
                  <a:ext uri="{0D108BD9-81ED-4DB2-BD59-A6C34878D82A}">
                    <a16:rowId xmlns:a16="http://schemas.microsoft.com/office/drawing/2014/main" val="10000"/>
                  </a:ext>
                </a:extLst>
              </a:tr>
              <a:tr h="774146">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Current </a:t>
                      </a:r>
                      <a:r>
                        <a:rPr kumimoji="0" lang="en-US" sz="1600" b="1" i="1" u="none" strike="noStrike" cap="none" normalizeH="0" baseline="0" dirty="0">
                          <a:ln>
                            <a:noFill/>
                          </a:ln>
                          <a:solidFill>
                            <a:schemeClr val="tx1"/>
                          </a:solidFill>
                          <a:effectLst/>
                          <a:latin typeface="Calibri" panose="020F0502020204030204" pitchFamily="34" charset="0"/>
                          <a:cs typeface="Calibri" panose="020F0502020204030204" pitchFamily="34" charset="0"/>
                        </a:rPr>
                        <a:t>I</a:t>
                      </a:r>
                    </a:p>
                  </a:txBody>
                  <a:tcPr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rPr>
                        <a:t>General</a:t>
                      </a:r>
                    </a:p>
                    <a:p>
                      <a:pPr marL="0" marR="0" lvl="0" indent="0" algn="l" defTabSz="914400" rtl="0" eaLnBrk="1" fontAlgn="base" latinLnBrk="0" hangingPunct="1">
                        <a:lnSpc>
                          <a:spcPct val="80000"/>
                        </a:lnSpc>
                        <a:spcBef>
                          <a:spcPct val="20000"/>
                        </a:spcBef>
                        <a:spcAft>
                          <a:spcPct val="0"/>
                        </a:spcAft>
                        <a:buClrTx/>
                        <a:buSzTx/>
                        <a:buFontTx/>
                        <a:buNone/>
                        <a:tabLst/>
                      </a:pPr>
                      <a:endParaRPr kumimoji="0" lang="en-US"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rPr>
                        <a:t>Special</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Transformer, dc &amp; ac</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Faraday Cup</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Particle Detectors</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alibri" panose="020F0502020204030204" pitchFamily="34" charset="0"/>
                          <a:cs typeface="Calibri" panose="020F0502020204030204" pitchFamily="34" charset="0"/>
                        </a:rPr>
                        <a:t>Transformer, dc &amp; ac</a:t>
                      </a:r>
                    </a:p>
                    <a:p>
                      <a:pPr marL="0" marR="0" lvl="0" indent="0" algn="l" defTabSz="914400" rtl="0" eaLnBrk="1" fontAlgn="base" latinLnBrk="0" hangingPunct="1">
                        <a:lnSpc>
                          <a:spcPct val="80000"/>
                        </a:lnSpc>
                        <a:spcBef>
                          <a:spcPct val="20000"/>
                        </a:spcBef>
                        <a:spcAft>
                          <a:spcPct val="0"/>
                        </a:spcAft>
                        <a:buClrTx/>
                        <a:buSzTx/>
                        <a:buFontTx/>
                        <a:buNone/>
                        <a:tabLst/>
                      </a:pPr>
                      <a:endParaRPr kumimoji="0" lang="en-US" sz="1600" b="1"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Calibri" panose="020F0502020204030204" pitchFamily="34" charset="0"/>
                        </a:rPr>
                        <a:t>Pick-up Signal (relative)</a:t>
                      </a:r>
                    </a:p>
                  </a:txBody>
                  <a:tcPr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1"/>
                  </a:ext>
                </a:extLst>
              </a:tr>
              <a:tr h="1017978">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alibri" panose="020F0502020204030204" pitchFamily="34" charset="0"/>
                          <a:cs typeface="Calibri" panose="020F0502020204030204" pitchFamily="34" charset="0"/>
                        </a:rPr>
                        <a:t>Profile </a:t>
                      </a:r>
                      <a:r>
                        <a:rPr kumimoji="0" lang="en-US" sz="1600" b="1" i="1" u="none" strike="noStrike" cap="none" normalizeH="0" baseline="0">
                          <a:ln>
                            <a:noFill/>
                          </a:ln>
                          <a:solidFill>
                            <a:schemeClr val="tx1"/>
                          </a:solidFill>
                          <a:effectLst/>
                          <a:latin typeface="Calibri" panose="020F0502020204030204" pitchFamily="34" charset="0"/>
                          <a:cs typeface="Calibri" panose="020F0502020204030204" pitchFamily="34" charset="0"/>
                        </a:rPr>
                        <a:t>x</a:t>
                      </a:r>
                      <a:r>
                        <a:rPr kumimoji="0" lang="en-US" sz="2000" b="1" i="1" u="none" strike="noStrike" cap="none" normalizeH="0" baseline="-25000">
                          <a:ln>
                            <a:noFill/>
                          </a:ln>
                          <a:solidFill>
                            <a:schemeClr val="tx1"/>
                          </a:solidFill>
                          <a:effectLst/>
                          <a:latin typeface="Calibri" panose="020F0502020204030204" pitchFamily="34" charset="0"/>
                          <a:cs typeface="Calibri" panose="020F0502020204030204" pitchFamily="34" charset="0"/>
                        </a:rPr>
                        <a:t>width</a:t>
                      </a:r>
                    </a:p>
                  </a:txBody>
                  <a:tcPr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rPr>
                        <a:t>General</a:t>
                      </a:r>
                    </a:p>
                    <a:p>
                      <a:pPr marL="0" marR="0" lvl="0" indent="0" algn="l" defTabSz="914400" rtl="0" eaLnBrk="1" fontAlgn="base" latinLnBrk="0" hangingPunct="1">
                        <a:lnSpc>
                          <a:spcPct val="80000"/>
                        </a:lnSpc>
                        <a:spcBef>
                          <a:spcPct val="20000"/>
                        </a:spcBef>
                        <a:spcAft>
                          <a:spcPct val="0"/>
                        </a:spcAft>
                        <a:buClrTx/>
                        <a:buSzTx/>
                        <a:buFontTx/>
                        <a:buNone/>
                        <a:tabLst/>
                      </a:pPr>
                      <a:endParaRPr kumimoji="0" lang="en-US"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80000"/>
                        </a:lnSpc>
                        <a:spcBef>
                          <a:spcPct val="20000"/>
                        </a:spcBef>
                        <a:spcAft>
                          <a:spcPct val="0"/>
                        </a:spcAft>
                        <a:buClrTx/>
                        <a:buSzTx/>
                        <a:buFontTx/>
                        <a:buNone/>
                        <a:tabLst/>
                      </a:pPr>
                      <a:endParaRPr kumimoji="0" lang="en-US"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rPr>
                        <a:t>Special</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Screens, SEM-Grids</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Wire Scanners, OTR Screen</a:t>
                      </a:r>
                    </a:p>
                    <a:p>
                      <a:pPr marL="0" marR="0" lvl="0" indent="0" algn="l" defTabSz="914400" rtl="0" eaLnBrk="1" fontAlgn="base" latinLnBrk="0" hangingPunct="1">
                        <a:lnSpc>
                          <a:spcPct val="80000"/>
                        </a:lnSpc>
                        <a:spcBef>
                          <a:spcPct val="20000"/>
                        </a:spcBef>
                        <a:spcAft>
                          <a:spcPct val="0"/>
                        </a:spcAft>
                        <a:buClrTx/>
                        <a:buSzTx/>
                        <a:buFontTx/>
                        <a:buNone/>
                        <a:tabLst/>
                      </a:pPr>
                      <a:endPar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MWPC, </a:t>
                      </a: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Fluorescence Light </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Ionization Profile Monitor </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Wire Scanner, </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Synchrotron Light Monitor</a:t>
                      </a: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p>
                  </a:txBody>
                  <a:tcPr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2"/>
                  </a:ext>
                </a:extLst>
              </a:tr>
              <a:tr h="530314">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alibri" panose="020F0502020204030204" pitchFamily="34" charset="0"/>
                          <a:cs typeface="Calibri" panose="020F0502020204030204" pitchFamily="34" charset="0"/>
                        </a:rPr>
                        <a:t>Position </a:t>
                      </a:r>
                      <a:r>
                        <a:rPr kumimoji="0" lang="en-US" sz="1600" b="1" i="1" u="none" strike="noStrike" cap="none" normalizeH="0" baseline="0">
                          <a:ln>
                            <a:noFill/>
                          </a:ln>
                          <a:solidFill>
                            <a:schemeClr val="tx1"/>
                          </a:solidFill>
                          <a:effectLst/>
                          <a:latin typeface="Calibri" panose="020F0502020204030204" pitchFamily="34" charset="0"/>
                          <a:cs typeface="Calibri" panose="020F0502020204030204" pitchFamily="34" charset="0"/>
                        </a:rPr>
                        <a:t>x</a:t>
                      </a:r>
                      <a:r>
                        <a:rPr kumimoji="0" lang="en-US" sz="2000" b="1" i="1" u="none" strike="noStrike" cap="none" normalizeH="0" baseline="-25000">
                          <a:ln>
                            <a:noFill/>
                          </a:ln>
                          <a:solidFill>
                            <a:schemeClr val="tx1"/>
                          </a:solidFill>
                          <a:effectLst/>
                          <a:latin typeface="Calibri" panose="020F0502020204030204" pitchFamily="34" charset="0"/>
                          <a:cs typeface="Calibri" panose="020F0502020204030204" pitchFamily="34" charset="0"/>
                        </a:rPr>
                        <a:t>cm</a:t>
                      </a:r>
                    </a:p>
                  </a:txBody>
                  <a:tcPr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1" u="none" strike="noStrike" cap="none" normalizeH="0" baseline="0">
                          <a:ln>
                            <a:noFill/>
                          </a:ln>
                          <a:solidFill>
                            <a:schemeClr val="tx1"/>
                          </a:solidFill>
                          <a:effectLst/>
                          <a:latin typeface="Calibri" panose="020F0502020204030204" pitchFamily="34" charset="0"/>
                          <a:cs typeface="Calibri" panose="020F0502020204030204" pitchFamily="34" charset="0"/>
                        </a:rPr>
                        <a:t>General</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1" u="none" strike="noStrike" cap="none" normalizeH="0" baseline="0">
                          <a:ln>
                            <a:noFill/>
                          </a:ln>
                          <a:solidFill>
                            <a:schemeClr val="tx1"/>
                          </a:solidFill>
                          <a:effectLst/>
                          <a:latin typeface="Calibri" panose="020F0502020204030204" pitchFamily="34" charset="0"/>
                          <a:cs typeface="Calibri" panose="020F0502020204030204" pitchFamily="34" charset="0"/>
                        </a:rPr>
                        <a:t>Special</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Pick-up (BPM)</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Using profile measurement</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Pick-up (BPM)</a:t>
                      </a:r>
                    </a:p>
                  </a:txBody>
                  <a:tcPr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3"/>
                  </a:ext>
                </a:extLst>
              </a:tr>
              <a:tr h="793538">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Transverse Emittance </a:t>
                      </a:r>
                      <a:r>
                        <a:rPr kumimoji="0" lang="el-GR" sz="1600" b="1" i="1" u="none" strike="noStrike" cap="none" normalizeH="0" baseline="0" dirty="0">
                          <a:ln>
                            <a:noFill/>
                          </a:ln>
                          <a:solidFill>
                            <a:schemeClr val="tx1"/>
                          </a:solidFill>
                          <a:effectLst/>
                          <a:latin typeface="Calibri" panose="020F0502020204030204" pitchFamily="34" charset="0"/>
                          <a:cs typeface="Calibri" panose="020F0502020204030204" pitchFamily="34" charset="0"/>
                        </a:rPr>
                        <a:t>ε</a:t>
                      </a:r>
                      <a:r>
                        <a:rPr kumimoji="0" lang="de-DE" sz="2000" b="1" i="1" u="none" strike="noStrike" cap="none" normalizeH="0" baseline="-25000" dirty="0" err="1">
                          <a:ln>
                            <a:noFill/>
                          </a:ln>
                          <a:solidFill>
                            <a:schemeClr val="tx1"/>
                          </a:solidFill>
                          <a:effectLst/>
                          <a:latin typeface="Calibri" panose="020F0502020204030204" pitchFamily="34" charset="0"/>
                          <a:cs typeface="Calibri" panose="020F0502020204030204" pitchFamily="34" charset="0"/>
                        </a:rPr>
                        <a:t>trans</a:t>
                      </a:r>
                      <a:endParaRPr kumimoji="0" lang="el-GR" sz="2000" b="1" i="1" u="none" strike="noStrike" cap="none" normalizeH="0" baseline="-25000" dirty="0">
                        <a:ln>
                          <a:noFill/>
                        </a:ln>
                        <a:solidFill>
                          <a:schemeClr val="tx1"/>
                        </a:solidFill>
                        <a:effectLst/>
                        <a:latin typeface="Calibri" panose="020F0502020204030204" pitchFamily="34" charset="0"/>
                        <a:cs typeface="Calibri" panose="020F0502020204030204" pitchFamily="34" charset="0"/>
                      </a:endParaRPr>
                    </a:p>
                  </a:txBody>
                  <a:tcPr marT="45708" marB="45708"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rPr>
                        <a:t>General</a:t>
                      </a:r>
                    </a:p>
                    <a:p>
                      <a:pPr marL="0" marR="0" lvl="0" indent="0" algn="l" defTabSz="914400" rtl="0" eaLnBrk="1" fontAlgn="base" latinLnBrk="0" hangingPunct="1">
                        <a:lnSpc>
                          <a:spcPct val="80000"/>
                        </a:lnSpc>
                        <a:spcBef>
                          <a:spcPct val="20000"/>
                        </a:spcBef>
                        <a:spcAft>
                          <a:spcPct val="0"/>
                        </a:spcAft>
                        <a:buClrTx/>
                        <a:buSzTx/>
                        <a:buFontTx/>
                        <a:buNone/>
                        <a:tabLst/>
                      </a:pPr>
                      <a:endParaRPr kumimoji="0" lang="en-US"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rPr>
                        <a:t>Special</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Slit-grid</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Quadrupole Variation</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Pepper-Pot </a:t>
                      </a:r>
                    </a:p>
                  </a:txBody>
                  <a:tcPr marT="45708" marB="4570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Ionization Profile Monitor</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Wire Scanner</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Transverse </a:t>
                      </a:r>
                      <a:r>
                        <a:rPr kumimoji="0" lang="en-US" sz="16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Schottky</a:t>
                      </a: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p>
                  </a:txBody>
                  <a:tcPr marT="45708" marB="45708"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68282395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310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31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310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Beam Quantities and their Diagnostics II</a:t>
            </a:r>
          </a:p>
        </p:txBody>
      </p:sp>
      <p:sp>
        <p:nvSpPr>
          <p:cNvPr id="7172"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sp>
        <p:nvSpPr>
          <p:cNvPr id="7173" name="Rectangle 4"/>
          <p:cNvSpPr>
            <a:spLocks noChangeArrowheads="1"/>
          </p:cNvSpPr>
          <p:nvPr/>
        </p:nvSpPr>
        <p:spPr bwMode="auto">
          <a:xfrm>
            <a:off x="190500" y="5192990"/>
            <a:ext cx="8953500" cy="1131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buFont typeface="Wingdings" pitchFamily="2" charset="2"/>
              <a:buChar char="Ø"/>
            </a:pPr>
            <a:r>
              <a:rPr lang="en-US" altLang="de-DE" dirty="0">
                <a:solidFill>
                  <a:srgbClr val="0000FF"/>
                </a:solidFill>
                <a:latin typeface="Calibri" panose="020F0502020204030204" pitchFamily="34" charset="0"/>
                <a:cs typeface="Calibri" panose="020F0502020204030204" pitchFamily="34" charset="0"/>
              </a:rPr>
              <a:t>Destructive and non-destructive devices depending on the beam parameter.</a:t>
            </a:r>
          </a:p>
          <a:p>
            <a:pPr algn="l">
              <a:lnSpc>
                <a:spcPct val="30000"/>
              </a:lnSpc>
              <a:buFont typeface="Wingdings" pitchFamily="2" charset="2"/>
              <a:buChar char="Ø"/>
            </a:pPr>
            <a:r>
              <a:rPr lang="en-US" altLang="de-DE" dirty="0">
                <a:solidFill>
                  <a:srgbClr val="0000FF"/>
                </a:solidFill>
                <a:latin typeface="Calibri" panose="020F0502020204030204" pitchFamily="34" charset="0"/>
                <a:cs typeface="Calibri" panose="020F0502020204030204" pitchFamily="34" charset="0"/>
              </a:rPr>
              <a:t>Different techniques for the same quantity </a:t>
            </a:r>
            <a:r>
              <a:rPr lang="en-US" altLang="de-DE" sz="2400" dirty="0">
                <a:solidFill>
                  <a:srgbClr val="0000FF"/>
                </a:solidFill>
                <a:latin typeface="Calibri" panose="020F0502020204030204" pitchFamily="34" charset="0"/>
                <a:cs typeface="Calibri" panose="020F0502020204030204" pitchFamily="34" charset="0"/>
                <a:sym typeface="Symbol" panose="05050102010706020507" pitchFamily="18" charset="2"/>
              </a:rPr>
              <a:t></a:t>
            </a:r>
            <a:r>
              <a:rPr lang="en-US" altLang="de-DE" dirty="0">
                <a:solidFill>
                  <a:srgbClr val="0000FF"/>
                </a:solidFill>
                <a:latin typeface="Calibri" panose="020F0502020204030204" pitchFamily="34" charset="0"/>
                <a:cs typeface="Calibri" panose="020F0502020204030204" pitchFamily="34" charset="0"/>
              </a:rPr>
              <a:t> Same technique for the different quantities.</a:t>
            </a:r>
          </a:p>
          <a:p>
            <a:pPr algn="l">
              <a:lnSpc>
                <a:spcPct val="150000"/>
              </a:lnSpc>
              <a:spcBef>
                <a:spcPts val="400"/>
              </a:spcBef>
            </a:pPr>
            <a:r>
              <a:rPr lang="en-US" altLang="de-DE" b="1" dirty="0">
                <a:latin typeface="Calibri" panose="020F0502020204030204" pitchFamily="34" charset="0"/>
                <a:cs typeface="Calibri" panose="020F0502020204030204" pitchFamily="34" charset="0"/>
              </a:rPr>
              <a:t>Remark:</a:t>
            </a:r>
            <a:r>
              <a:rPr lang="en-US" altLang="de-DE" dirty="0">
                <a:latin typeface="Calibri" panose="020F0502020204030204" pitchFamily="34" charset="0"/>
                <a:cs typeface="Calibri" panose="020F0502020204030204" pitchFamily="34" charset="0"/>
              </a:rPr>
              <a:t> In most cases no diagnostics device installed inside the </a:t>
            </a:r>
            <a:r>
              <a:rPr lang="en-US" altLang="de-DE" dirty="0" err="1">
                <a:latin typeface="Calibri" panose="020F0502020204030204" pitchFamily="34" charset="0"/>
                <a:cs typeface="Calibri" panose="020F0502020204030204" pitchFamily="34" charset="0"/>
              </a:rPr>
              <a:t>rf</a:t>
            </a:r>
            <a:r>
              <a:rPr lang="en-US" altLang="de-DE" dirty="0">
                <a:latin typeface="Calibri" panose="020F0502020204030204" pitchFamily="34" charset="0"/>
                <a:cs typeface="Calibri" panose="020F0502020204030204" pitchFamily="34" charset="0"/>
              </a:rPr>
              <a:t>-cavities (except cyclotron)</a:t>
            </a:r>
          </a:p>
        </p:txBody>
      </p:sp>
      <p:graphicFrame>
        <p:nvGraphicFramePr>
          <p:cNvPr id="304178" name="Group 50"/>
          <p:cNvGraphicFramePr>
            <a:graphicFrameLocks noGrp="1"/>
          </p:cNvGraphicFramePr>
          <p:nvPr/>
        </p:nvGraphicFramePr>
        <p:xfrm>
          <a:off x="131763" y="860811"/>
          <a:ext cx="8901112" cy="4196425"/>
        </p:xfrm>
        <a:graphic>
          <a:graphicData uri="http://schemas.openxmlformats.org/drawingml/2006/table">
            <a:tbl>
              <a:tblPr/>
              <a:tblGrid>
                <a:gridCol w="2697162">
                  <a:extLst>
                    <a:ext uri="{9D8B030D-6E8A-4147-A177-3AD203B41FA5}">
                      <a16:colId xmlns:a16="http://schemas.microsoft.com/office/drawing/2014/main" val="20000"/>
                    </a:ext>
                  </a:extLst>
                </a:gridCol>
                <a:gridCol w="850900">
                  <a:extLst>
                    <a:ext uri="{9D8B030D-6E8A-4147-A177-3AD203B41FA5}">
                      <a16:colId xmlns:a16="http://schemas.microsoft.com/office/drawing/2014/main" val="20001"/>
                    </a:ext>
                  </a:extLst>
                </a:gridCol>
                <a:gridCol w="2646363">
                  <a:extLst>
                    <a:ext uri="{9D8B030D-6E8A-4147-A177-3AD203B41FA5}">
                      <a16:colId xmlns:a16="http://schemas.microsoft.com/office/drawing/2014/main" val="20002"/>
                    </a:ext>
                  </a:extLst>
                </a:gridCol>
                <a:gridCol w="2706687">
                  <a:extLst>
                    <a:ext uri="{9D8B030D-6E8A-4147-A177-3AD203B41FA5}">
                      <a16:colId xmlns:a16="http://schemas.microsoft.com/office/drawing/2014/main" val="20003"/>
                    </a:ext>
                  </a:extLst>
                </a:gridCol>
              </a:tblGrid>
              <a:tr h="33522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Beam quantity</a:t>
                      </a:r>
                    </a:p>
                  </a:txBody>
                  <a:tcPr marT="45700" marB="457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3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de-DE" sz="1600" b="1"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a:txBody>
                  <a:tcPr marT="45700" marB="457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3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Transfer line</a:t>
                      </a:r>
                    </a:p>
                  </a:txBody>
                  <a:tcPr marT="45700" marB="457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33"/>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alibri" panose="020F0502020204030204" pitchFamily="34" charset="0"/>
                          <a:cs typeface="Calibri" panose="020F0502020204030204" pitchFamily="34" charset="0"/>
                        </a:rPr>
                        <a:t>Synchrotron</a:t>
                      </a:r>
                    </a:p>
                  </a:txBody>
                  <a:tcPr marT="45700" marB="457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33"/>
                    </a:solidFill>
                  </a:tcPr>
                </a:tc>
                <a:extLst>
                  <a:ext uri="{0D108BD9-81ED-4DB2-BD59-A6C34878D82A}">
                    <a16:rowId xmlns:a16="http://schemas.microsoft.com/office/drawing/2014/main" val="10000"/>
                  </a:ext>
                </a:extLst>
              </a:tr>
              <a:tr h="1017951">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de-DE" sz="1600" b="1"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Bunch</a:t>
                      </a:r>
                      <a:r>
                        <a:rPr kumimoji="0" lang="de-DE"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de-DE" sz="1600" b="1"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Length</a:t>
                      </a:r>
                      <a:r>
                        <a:rPr kumimoji="0" lang="de-DE"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l-GR" sz="1600" b="1" i="1" u="none" strike="noStrike" cap="none" normalizeH="0" baseline="0" dirty="0">
                          <a:ln>
                            <a:noFill/>
                          </a:ln>
                          <a:solidFill>
                            <a:schemeClr val="tx1"/>
                          </a:solidFill>
                          <a:effectLst/>
                          <a:latin typeface="Calibri" panose="020F0502020204030204" pitchFamily="34" charset="0"/>
                          <a:cs typeface="Calibri" panose="020F0502020204030204" pitchFamily="34" charset="0"/>
                        </a:rPr>
                        <a:t>Δφ</a:t>
                      </a:r>
                      <a:r>
                        <a:rPr kumimoji="0" lang="de-DE"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endParaRPr kumimoji="0" lang="el-GR"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txBody>
                  <a:tcPr marT="45700" marB="457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rPr>
                        <a:t>General</a:t>
                      </a:r>
                    </a:p>
                    <a:p>
                      <a:pPr marL="0" marR="0" lvl="0" indent="0" algn="l" defTabSz="914400" rtl="0" eaLnBrk="1" fontAlgn="base" latinLnBrk="0" hangingPunct="1">
                        <a:lnSpc>
                          <a:spcPct val="80000"/>
                        </a:lnSpc>
                        <a:spcBef>
                          <a:spcPct val="20000"/>
                        </a:spcBef>
                        <a:spcAft>
                          <a:spcPct val="0"/>
                        </a:spcAft>
                        <a:buClrTx/>
                        <a:buSzTx/>
                        <a:buFontTx/>
                        <a:buNone/>
                        <a:tabLst/>
                      </a:pPr>
                      <a:endParaRPr kumimoji="0" lang="en-US"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rPr>
                        <a:t>Special</a:t>
                      </a:r>
                    </a:p>
                  </a:txBody>
                  <a:tcPr marT="45700" marB="457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Pick-up </a:t>
                      </a:r>
                    </a:p>
                    <a:p>
                      <a:pPr marL="0" marR="0" lvl="0" indent="0" algn="l" defTabSz="914400" rtl="0" eaLnBrk="1" fontAlgn="base" latinLnBrk="0" hangingPunct="1">
                        <a:lnSpc>
                          <a:spcPct val="80000"/>
                        </a:lnSpc>
                        <a:spcBef>
                          <a:spcPct val="20000"/>
                        </a:spcBef>
                        <a:spcAft>
                          <a:spcPct val="0"/>
                        </a:spcAft>
                        <a:buClrTx/>
                        <a:buSzTx/>
                        <a:buFontTx/>
                        <a:buNone/>
                        <a:tabLst/>
                      </a:pPr>
                      <a:endPar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Secondary electrons arrival </a:t>
                      </a:r>
                    </a:p>
                    <a:p>
                      <a:pPr marL="0" marR="0" lvl="0" indent="0" algn="l" defTabSz="914400" rtl="0" eaLnBrk="1" fontAlgn="base" latinLnBrk="0" hangingPunct="1">
                        <a:lnSpc>
                          <a:spcPct val="80000"/>
                        </a:lnSpc>
                        <a:spcBef>
                          <a:spcPct val="20000"/>
                        </a:spcBef>
                        <a:spcAft>
                          <a:spcPct val="0"/>
                        </a:spcAft>
                        <a:buClrTx/>
                        <a:buSzTx/>
                        <a:buFontTx/>
                        <a:buNone/>
                        <a:tabLst/>
                        <a:defRPr/>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Electro-optical laser mod. </a:t>
                      </a:r>
                    </a:p>
                  </a:txBody>
                  <a:tcPr marT="45700" marB="457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Pick-up</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Wall Current Monitor</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Streak Camera</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Electro-optical laser mod. </a:t>
                      </a:r>
                    </a:p>
                  </a:txBody>
                  <a:tcPr marT="45700" marB="457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1"/>
                  </a:ext>
                </a:extLst>
              </a:tr>
              <a:tr h="530293">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alibri" panose="020F0502020204030204" pitchFamily="34" charset="0"/>
                          <a:cs typeface="Calibri" panose="020F0502020204030204" pitchFamily="34" charset="0"/>
                        </a:rPr>
                        <a:t>Momentum </a:t>
                      </a:r>
                      <a:r>
                        <a:rPr kumimoji="0" lang="en-US" sz="1600" b="1" i="1" u="none" strike="noStrike" cap="none" normalizeH="0" baseline="0">
                          <a:ln>
                            <a:noFill/>
                          </a:ln>
                          <a:solidFill>
                            <a:schemeClr val="tx1"/>
                          </a:solidFill>
                          <a:effectLst/>
                          <a:latin typeface="Calibri" panose="020F0502020204030204" pitchFamily="34" charset="0"/>
                          <a:cs typeface="Calibri" panose="020F0502020204030204" pitchFamily="34" charset="0"/>
                        </a:rPr>
                        <a:t> p</a:t>
                      </a:r>
                      <a:r>
                        <a:rPr kumimoji="0" lang="en-US" sz="1600" b="1" i="0" u="none" strike="noStrike" cap="none" normalizeH="0" baseline="0">
                          <a:ln>
                            <a:noFill/>
                          </a:ln>
                          <a:solidFill>
                            <a:schemeClr val="tx1"/>
                          </a:solidFill>
                          <a:effectLst/>
                          <a:latin typeface="Calibri" panose="020F0502020204030204" pitchFamily="34" charset="0"/>
                          <a:cs typeface="Calibri" panose="020F0502020204030204" pitchFamily="34" charset="0"/>
                        </a:rPr>
                        <a:t> and </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alibri" panose="020F0502020204030204" pitchFamily="34" charset="0"/>
                          <a:cs typeface="Calibri" panose="020F0502020204030204" pitchFamily="34" charset="0"/>
                        </a:rPr>
                        <a:t>Momentum Spread </a:t>
                      </a:r>
                      <a:r>
                        <a:rPr kumimoji="0" lang="el-GR" sz="1600" b="1" i="1" u="none" strike="noStrike" cap="none" normalizeH="0" baseline="0">
                          <a:ln>
                            <a:noFill/>
                          </a:ln>
                          <a:solidFill>
                            <a:schemeClr val="tx1"/>
                          </a:solidFill>
                          <a:effectLst/>
                          <a:latin typeface="Calibri" panose="020F0502020204030204" pitchFamily="34" charset="0"/>
                          <a:cs typeface="Calibri" panose="020F0502020204030204" pitchFamily="34" charset="0"/>
                        </a:rPr>
                        <a:t>Δ</a:t>
                      </a:r>
                      <a:r>
                        <a:rPr kumimoji="0" lang="de-DE" sz="1600" b="1" i="1" u="none" strike="noStrike" cap="none" normalizeH="0" baseline="0">
                          <a:ln>
                            <a:noFill/>
                          </a:ln>
                          <a:solidFill>
                            <a:schemeClr val="tx1"/>
                          </a:solidFill>
                          <a:effectLst/>
                          <a:latin typeface="Calibri" panose="020F0502020204030204" pitchFamily="34" charset="0"/>
                          <a:cs typeface="Calibri" panose="020F0502020204030204" pitchFamily="34" charset="0"/>
                        </a:rPr>
                        <a:t>p/p</a:t>
                      </a:r>
                      <a:endParaRPr kumimoji="0" lang="el-GR" sz="1600" b="1" i="1" u="none" strike="noStrike" cap="none" normalizeH="0" baseline="0">
                        <a:ln>
                          <a:noFill/>
                        </a:ln>
                        <a:solidFill>
                          <a:schemeClr val="tx1"/>
                        </a:solidFill>
                        <a:effectLst/>
                        <a:latin typeface="Calibri" panose="020F0502020204030204" pitchFamily="34" charset="0"/>
                        <a:cs typeface="Calibri" panose="020F0502020204030204" pitchFamily="34" charset="0"/>
                      </a:endParaRPr>
                    </a:p>
                  </a:txBody>
                  <a:tcPr marT="45700" marB="457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rPr>
                        <a:t>General</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rPr>
                        <a:t>Special</a:t>
                      </a:r>
                    </a:p>
                  </a:txBody>
                  <a:tcPr marT="45700" marB="457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Pick-ups (Time-of-Flight)</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Magnetic Spectrometer</a:t>
                      </a:r>
                    </a:p>
                  </a:txBody>
                  <a:tcPr marT="45700" marB="457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a:ln>
                            <a:noFill/>
                          </a:ln>
                          <a:solidFill>
                            <a:schemeClr val="tx1"/>
                          </a:solidFill>
                          <a:effectLst/>
                          <a:latin typeface="Calibri" panose="020F0502020204030204" pitchFamily="34" charset="0"/>
                          <a:cs typeface="Calibri" panose="020F0502020204030204" pitchFamily="34" charset="0"/>
                        </a:rPr>
                        <a:t>Pick-up (e.g. tomography)</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a:ln>
                            <a:noFill/>
                          </a:ln>
                          <a:solidFill>
                            <a:schemeClr val="tx1"/>
                          </a:solidFill>
                          <a:effectLst/>
                          <a:latin typeface="Calibri" panose="020F0502020204030204" pitchFamily="34" charset="0"/>
                          <a:cs typeface="Calibri" panose="020F0502020204030204" pitchFamily="34" charset="0"/>
                        </a:rPr>
                        <a:t>Schottky Noise Spectrum</a:t>
                      </a:r>
                    </a:p>
                  </a:txBody>
                  <a:tcPr marT="45700" marB="457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2"/>
                  </a:ext>
                </a:extLst>
              </a:tr>
              <a:tr h="530293">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Longitudinal </a:t>
                      </a:r>
                      <a:r>
                        <a:rPr kumimoji="0" lang="en-US" sz="1600" b="1"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Emittance</a:t>
                      </a: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a:t>
                      </a:r>
                      <a:r>
                        <a:rPr kumimoji="0" lang="el-GR" sz="1600" b="1" i="1" u="none" strike="noStrike" cap="none" normalizeH="0" baseline="0" dirty="0">
                          <a:ln>
                            <a:noFill/>
                          </a:ln>
                          <a:solidFill>
                            <a:schemeClr val="tx1"/>
                          </a:solidFill>
                          <a:effectLst/>
                          <a:latin typeface="Calibri" panose="020F0502020204030204" pitchFamily="34" charset="0"/>
                          <a:cs typeface="Calibri" panose="020F0502020204030204" pitchFamily="34" charset="0"/>
                        </a:rPr>
                        <a:t>ε</a:t>
                      </a:r>
                      <a:r>
                        <a:rPr kumimoji="0" lang="de-DE" sz="2000" b="1" i="1" u="none" strike="noStrike" cap="none" normalizeH="0" baseline="-25000" dirty="0" err="1">
                          <a:ln>
                            <a:noFill/>
                          </a:ln>
                          <a:solidFill>
                            <a:schemeClr val="tx1"/>
                          </a:solidFill>
                          <a:effectLst/>
                          <a:latin typeface="Calibri" panose="020F0502020204030204" pitchFamily="34" charset="0"/>
                          <a:cs typeface="Calibri" panose="020F0502020204030204" pitchFamily="34" charset="0"/>
                        </a:rPr>
                        <a:t>long</a:t>
                      </a:r>
                      <a:endParaRPr kumimoji="0" lang="el-GR" sz="2000" b="1" i="1" u="none" strike="noStrike" cap="none" normalizeH="0" baseline="-25000" dirty="0">
                        <a:ln>
                          <a:noFill/>
                        </a:ln>
                        <a:solidFill>
                          <a:schemeClr val="tx1"/>
                        </a:solidFill>
                        <a:effectLst/>
                        <a:latin typeface="Calibri" panose="020F0502020204030204" pitchFamily="34" charset="0"/>
                        <a:cs typeface="Calibri" panose="020F0502020204030204" pitchFamily="34" charset="0"/>
                      </a:endParaRPr>
                    </a:p>
                  </a:txBody>
                  <a:tcPr marT="45700" marB="457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rPr>
                        <a:t>General</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1" u="none" strike="noStrike" cap="none" normalizeH="0" baseline="0" dirty="0">
                          <a:ln>
                            <a:noFill/>
                          </a:ln>
                          <a:solidFill>
                            <a:schemeClr val="tx1"/>
                          </a:solidFill>
                          <a:effectLst/>
                          <a:latin typeface="Calibri" panose="020F0502020204030204" pitchFamily="34" charset="0"/>
                          <a:cs typeface="Calibri" panose="020F0502020204030204" pitchFamily="34" charset="0"/>
                        </a:rPr>
                        <a:t>Special</a:t>
                      </a:r>
                    </a:p>
                  </a:txBody>
                  <a:tcPr marT="45700" marB="457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Buncher</a:t>
                      </a: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variation</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Magnetic Spectrometer</a:t>
                      </a:r>
                    </a:p>
                  </a:txBody>
                  <a:tcPr marT="45700" marB="457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endPar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endParaRP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Pick-up &amp; tomography </a:t>
                      </a:r>
                    </a:p>
                  </a:txBody>
                  <a:tcPr marT="45700" marB="457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3"/>
                  </a:ext>
                </a:extLst>
              </a:tr>
              <a:tr h="587120">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Tune and Chromaticity </a:t>
                      </a:r>
                      <a:r>
                        <a:rPr kumimoji="0" lang="en-US" sz="1600" b="1" i="1" u="none" strike="noStrike" cap="none" normalizeH="0" baseline="0" dirty="0">
                          <a:ln>
                            <a:noFill/>
                          </a:ln>
                          <a:solidFill>
                            <a:schemeClr val="tx1"/>
                          </a:solidFill>
                          <a:effectLst/>
                          <a:latin typeface="Calibri" panose="020F0502020204030204" pitchFamily="34" charset="0"/>
                          <a:cs typeface="Calibri" panose="020F0502020204030204" pitchFamily="34" charset="0"/>
                        </a:rPr>
                        <a:t>Q, </a:t>
                      </a:r>
                      <a:r>
                        <a:rPr kumimoji="0" lang="el-GR" sz="1600" b="1" i="1" u="none" strike="noStrike" cap="none" normalizeH="0" baseline="0" dirty="0">
                          <a:ln>
                            <a:noFill/>
                          </a:ln>
                          <a:solidFill>
                            <a:schemeClr val="tx1"/>
                          </a:solidFill>
                          <a:effectLst/>
                          <a:latin typeface="Calibri" panose="020F0502020204030204" pitchFamily="34" charset="0"/>
                          <a:cs typeface="Calibri" panose="020F0502020204030204" pitchFamily="34" charset="0"/>
                        </a:rPr>
                        <a:t>ξ</a:t>
                      </a:r>
                    </a:p>
                  </a:txBody>
                  <a:tcPr marT="45700" marB="457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1" u="none" strike="noStrike" cap="none" normalizeH="0" baseline="0">
                          <a:ln>
                            <a:noFill/>
                          </a:ln>
                          <a:solidFill>
                            <a:schemeClr val="tx1"/>
                          </a:solidFill>
                          <a:effectLst/>
                          <a:latin typeface="Calibri" panose="020F0502020204030204" pitchFamily="34" charset="0"/>
                          <a:cs typeface="Calibri" panose="020F0502020204030204" pitchFamily="34" charset="0"/>
                        </a:rPr>
                        <a:t>General</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1" u="none" strike="noStrike" cap="none" normalizeH="0" baseline="0">
                          <a:ln>
                            <a:noFill/>
                          </a:ln>
                          <a:solidFill>
                            <a:schemeClr val="tx1"/>
                          </a:solidFill>
                          <a:effectLst/>
                          <a:latin typeface="Calibri" panose="020F0502020204030204" pitchFamily="34" charset="0"/>
                          <a:cs typeface="Calibri" panose="020F0502020204030204" pitchFamily="34" charset="0"/>
                        </a:rPr>
                        <a:t>Special</a:t>
                      </a:r>
                    </a:p>
                  </a:txBody>
                  <a:tcPr marT="45700" marB="457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a:t>
                      </a:r>
                    </a:p>
                  </a:txBody>
                  <a:tcPr marT="45700" marB="457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Exciter + Pick-up</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Transverse </a:t>
                      </a:r>
                      <a:r>
                        <a:rPr kumimoji="0" lang="en-US" sz="1600" b="0" i="0"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Schottky</a:t>
                      </a: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 Spectrum</a:t>
                      </a:r>
                    </a:p>
                  </a:txBody>
                  <a:tcPr marT="45700" marB="457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extLst>
                  <a:ext uri="{0D108BD9-81ED-4DB2-BD59-A6C34878D82A}">
                    <a16:rowId xmlns:a16="http://schemas.microsoft.com/office/drawing/2014/main" val="10004"/>
                  </a:ext>
                </a:extLst>
              </a:tr>
              <a:tr h="330057">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Beam Loss </a:t>
                      </a:r>
                      <a:r>
                        <a:rPr kumimoji="0" lang="en-US" sz="1600" b="1" i="1" u="none" strike="noStrike" cap="none" normalizeH="0" baseline="0" dirty="0" err="1">
                          <a:ln>
                            <a:noFill/>
                          </a:ln>
                          <a:solidFill>
                            <a:schemeClr val="tx1"/>
                          </a:solidFill>
                          <a:effectLst/>
                          <a:latin typeface="Calibri" panose="020F0502020204030204" pitchFamily="34" charset="0"/>
                          <a:cs typeface="Calibri" panose="020F0502020204030204" pitchFamily="34" charset="0"/>
                        </a:rPr>
                        <a:t>r</a:t>
                      </a:r>
                      <a:r>
                        <a:rPr kumimoji="0" lang="en-US" sz="1600" b="1" i="1" u="none" strike="noStrike" cap="none" normalizeH="0" baseline="-25000" dirty="0" err="1">
                          <a:ln>
                            <a:noFill/>
                          </a:ln>
                          <a:solidFill>
                            <a:schemeClr val="tx1"/>
                          </a:solidFill>
                          <a:effectLst/>
                          <a:latin typeface="Calibri" panose="020F0502020204030204" pitchFamily="34" charset="0"/>
                          <a:cs typeface="Calibri" panose="020F0502020204030204" pitchFamily="34" charset="0"/>
                        </a:rPr>
                        <a:t>loss</a:t>
                      </a:r>
                      <a:endParaRPr kumimoji="0" lang="en-US" sz="1600" b="1" i="1" u="none" strike="noStrike" cap="none" normalizeH="0" baseline="-25000" dirty="0">
                        <a:ln>
                          <a:noFill/>
                        </a:ln>
                        <a:solidFill>
                          <a:schemeClr val="tx1"/>
                        </a:solidFill>
                        <a:effectLst/>
                        <a:latin typeface="Calibri" panose="020F0502020204030204" pitchFamily="34" charset="0"/>
                        <a:cs typeface="Calibri" panose="020F0502020204030204" pitchFamily="34" charset="0"/>
                      </a:endParaRPr>
                    </a:p>
                  </a:txBody>
                  <a:tcPr marT="45700" marB="457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1" u="none" strike="noStrike" cap="none" normalizeH="0" baseline="0">
                          <a:ln>
                            <a:noFill/>
                          </a:ln>
                          <a:solidFill>
                            <a:schemeClr val="tx1"/>
                          </a:solidFill>
                          <a:effectLst/>
                          <a:latin typeface="Calibri" panose="020F0502020204030204" pitchFamily="34" charset="0"/>
                          <a:cs typeface="Calibri" panose="020F0502020204030204" pitchFamily="34" charset="0"/>
                        </a:rPr>
                        <a:t>General</a:t>
                      </a:r>
                    </a:p>
                  </a:txBody>
                  <a:tcPr marT="45700" marB="457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gridSpan="2">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Particle Detectors</a:t>
                      </a:r>
                    </a:p>
                  </a:txBody>
                  <a:tcPr marT="45700" marB="457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hMerge="1">
                  <a:txBody>
                    <a:bodyPr/>
                    <a:lstStyle/>
                    <a:p>
                      <a:endParaRPr lang="en-US"/>
                    </a:p>
                  </a:txBody>
                  <a:tcPr/>
                </a:tc>
                <a:extLst>
                  <a:ext uri="{0D108BD9-81ED-4DB2-BD59-A6C34878D82A}">
                    <a16:rowId xmlns:a16="http://schemas.microsoft.com/office/drawing/2014/main" val="10005"/>
                  </a:ext>
                </a:extLst>
              </a:tr>
              <a:tr h="533169">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Polarization </a:t>
                      </a:r>
                      <a:r>
                        <a:rPr kumimoji="0" lang="en-US" sz="1600" b="1" i="1" u="none" strike="noStrike" cap="none" normalizeH="0" baseline="0" dirty="0">
                          <a:ln>
                            <a:noFill/>
                          </a:ln>
                          <a:solidFill>
                            <a:schemeClr val="tx1"/>
                          </a:solidFill>
                          <a:effectLst/>
                          <a:latin typeface="Calibri" panose="020F0502020204030204" pitchFamily="34" charset="0"/>
                          <a:cs typeface="Calibri" panose="020F0502020204030204" pitchFamily="34" charset="0"/>
                        </a:rPr>
                        <a:t>P</a:t>
                      </a:r>
                    </a:p>
                  </a:txBody>
                  <a:tcPr marT="45700" marB="457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1" u="none" strike="noStrike" cap="none" normalizeH="0" baseline="0">
                          <a:ln>
                            <a:noFill/>
                          </a:ln>
                          <a:solidFill>
                            <a:schemeClr val="tx1"/>
                          </a:solidFill>
                          <a:effectLst/>
                          <a:latin typeface="Calibri" panose="020F0502020204030204" pitchFamily="34" charset="0"/>
                          <a:cs typeface="Calibri" panose="020F0502020204030204" pitchFamily="34" charset="0"/>
                        </a:rPr>
                        <a:t>General</a:t>
                      </a:r>
                    </a:p>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1" u="none" strike="noStrike" cap="none" normalizeH="0" baseline="0">
                          <a:ln>
                            <a:noFill/>
                          </a:ln>
                          <a:solidFill>
                            <a:schemeClr val="tx1"/>
                          </a:solidFill>
                          <a:effectLst/>
                          <a:latin typeface="Calibri" panose="020F0502020204030204" pitchFamily="34" charset="0"/>
                          <a:cs typeface="Calibri" panose="020F0502020204030204" pitchFamily="34" charset="0"/>
                        </a:rPr>
                        <a:t>Special</a:t>
                      </a:r>
                    </a:p>
                  </a:txBody>
                  <a:tcPr marT="45700" marB="457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gridSpan="2">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Particle Detectors </a:t>
                      </a:r>
                    </a:p>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Laser Scattering (Compton scattering)</a:t>
                      </a:r>
                    </a:p>
                  </a:txBody>
                  <a:tcPr marT="45700" marB="457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CC"/>
                    </a:solidFill>
                  </a:tcPr>
                </a:tc>
                <a:tc hMerge="1">
                  <a:txBody>
                    <a:bodyPr/>
                    <a:lstStyle/>
                    <a:p>
                      <a:endParaRPr lang="en-US"/>
                    </a:p>
                  </a:txBody>
                  <a:tcPr/>
                </a:tc>
                <a:extLst>
                  <a:ext uri="{0D108BD9-81ED-4DB2-BD59-A6C34878D82A}">
                    <a16:rowId xmlns:a16="http://schemas.microsoft.com/office/drawing/2014/main" val="10006"/>
                  </a:ext>
                </a:extLst>
              </a:tr>
              <a:tr h="315776">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1" i="0" u="none" strike="noStrike" cap="none" normalizeH="0" baseline="0" dirty="0">
                          <a:ln>
                            <a:noFill/>
                          </a:ln>
                          <a:solidFill>
                            <a:schemeClr val="tx1"/>
                          </a:solidFill>
                          <a:effectLst/>
                          <a:latin typeface="Calibri" panose="020F0502020204030204" pitchFamily="34" charset="0"/>
                          <a:cs typeface="Calibri" panose="020F0502020204030204" pitchFamily="34" charset="0"/>
                        </a:rPr>
                        <a:t>Luminosity </a:t>
                      </a:r>
                      <a:r>
                        <a:rPr kumimoji="0" lang="en-US" sz="1600" b="1" i="1" u="none" strike="noStrike" cap="none" normalizeH="0" baseline="0" dirty="0">
                          <a:ln>
                            <a:noFill/>
                          </a:ln>
                          <a:solidFill>
                            <a:schemeClr val="tx1"/>
                          </a:solidFill>
                          <a:effectLst/>
                          <a:latin typeface="Calibri" panose="020F0502020204030204" pitchFamily="34" charset="0"/>
                          <a:cs typeface="Calibri" panose="020F0502020204030204" pitchFamily="34" charset="0"/>
                        </a:rPr>
                        <a:t>L</a:t>
                      </a:r>
                    </a:p>
                  </a:txBody>
                  <a:tcPr marT="45700" marB="4570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tabLst/>
                      </a:pPr>
                      <a:r>
                        <a:rPr kumimoji="0" lang="en-US" sz="1600" b="0" i="1" u="none" strike="noStrike" cap="none" normalizeH="0" baseline="0">
                          <a:ln>
                            <a:noFill/>
                          </a:ln>
                          <a:solidFill>
                            <a:schemeClr val="tx1"/>
                          </a:solidFill>
                          <a:effectLst/>
                          <a:latin typeface="Calibri" panose="020F0502020204030204" pitchFamily="34" charset="0"/>
                          <a:cs typeface="Calibri" panose="020F0502020204030204" pitchFamily="34" charset="0"/>
                        </a:rPr>
                        <a:t>General</a:t>
                      </a:r>
                    </a:p>
                  </a:txBody>
                  <a:tcPr marT="45700" marB="4570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66"/>
                    </a:solidFill>
                  </a:tcPr>
                </a:tc>
                <a:tc gridSpan="2">
                  <a:txBody>
                    <a:bodyPr/>
                    <a:lstStyle/>
                    <a:p>
                      <a:pPr marL="0" marR="0" lvl="0" indent="0" algn="ctr" defTabSz="914400" rtl="0" eaLnBrk="1" fontAlgn="base" latinLnBrk="0" hangingPunct="1">
                        <a:lnSpc>
                          <a:spcPct val="80000"/>
                        </a:lnSpc>
                        <a:spcBef>
                          <a:spcPct val="20000"/>
                        </a:spcBef>
                        <a:spcAft>
                          <a:spcPct val="0"/>
                        </a:spcAft>
                        <a:buClrTx/>
                        <a:buSzTx/>
                        <a:buFontTx/>
                        <a:buNone/>
                        <a:tabLst/>
                      </a:pPr>
                      <a:r>
                        <a:rPr kumimoji="0" lang="en-US" sz="16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Particle Detectors</a:t>
                      </a:r>
                    </a:p>
                  </a:txBody>
                  <a:tcPr marT="45700" marB="4570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FFFCC"/>
                    </a:solidFill>
                  </a:tcPr>
                </a:tc>
                <a:tc hMerge="1">
                  <a:txBody>
                    <a:bodyPr/>
                    <a:lstStyle/>
                    <a:p>
                      <a:endParaRPr lang="en-US"/>
                    </a:p>
                  </a:txBody>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267079088"/>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Text Box 3"/>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252000" rIns="14400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Questions related to Particle Detectors for Beam Current</a:t>
            </a:r>
          </a:p>
        </p:txBody>
      </p:sp>
      <p:sp>
        <p:nvSpPr>
          <p:cNvPr id="19462" name="Rectangle 5"/>
          <p:cNvSpPr>
            <a:spLocks noChangeArrowheads="1"/>
          </p:cNvSpPr>
          <p:nvPr/>
        </p:nvSpPr>
        <p:spPr bwMode="auto">
          <a:xfrm>
            <a:off x="141288" y="943584"/>
            <a:ext cx="9002711"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What happens if a particle in a transfer line loses 10 % of is kinetic energy </a:t>
            </a:r>
          </a:p>
          <a:p>
            <a:pPr algn="l"/>
            <a:r>
              <a:rPr lang="en-US" altLang="de-DE" dirty="0">
                <a:latin typeface="Calibri" panose="020F0502020204030204" pitchFamily="34" charset="0"/>
                <a:cs typeface="Calibri" panose="020F0502020204030204" pitchFamily="34" charset="0"/>
              </a:rPr>
              <a:t>      e.g. by passing through a ionization chamber?  What happens if the energy loss is 1 %?</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To which physical processes does the word ‘scintillation’ refers?</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What is a photo-multiplier?</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What is an ionization chamber? </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Can ICs be used for other purposes as beam current measurement as well?</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What is the physics process of the energy loss of </a:t>
            </a:r>
            <a:r>
              <a:rPr lang="en-US" altLang="de-DE" i="1" dirty="0">
                <a:latin typeface="Calibri" panose="020F0502020204030204" pitchFamily="34" charset="0"/>
                <a:cs typeface="Calibri" panose="020F0502020204030204" pitchFamily="34" charset="0"/>
              </a:rPr>
              <a:t>electrons </a:t>
            </a:r>
            <a:r>
              <a:rPr lang="en-US" altLang="de-DE" dirty="0">
                <a:latin typeface="Calibri" panose="020F0502020204030204" pitchFamily="34" charset="0"/>
                <a:cs typeface="Calibri" panose="020F0502020204030204" pitchFamily="34" charset="0"/>
              </a:rPr>
              <a:t>with </a:t>
            </a:r>
            <a:r>
              <a:rPr lang="en-US" altLang="de-DE" b="1" i="1" dirty="0" err="1">
                <a:latin typeface="Calibri" panose="020F0502020204030204" pitchFamily="34" charset="0"/>
                <a:cs typeface="Calibri" panose="020F0502020204030204" pitchFamily="34" charset="0"/>
              </a:rPr>
              <a:t>E</a:t>
            </a:r>
            <a:r>
              <a:rPr lang="en-US" altLang="de-DE" b="1" i="1" baseline="-25000" dirty="0" err="1">
                <a:latin typeface="Calibri" panose="020F0502020204030204" pitchFamily="34" charset="0"/>
                <a:cs typeface="Calibri" panose="020F0502020204030204" pitchFamily="34" charset="0"/>
              </a:rPr>
              <a:t>kin</a:t>
            </a:r>
            <a:r>
              <a:rPr lang="en-US" altLang="de-DE" dirty="0">
                <a:latin typeface="Calibri" panose="020F0502020204030204" pitchFamily="34" charset="0"/>
                <a:cs typeface="Calibri" panose="020F0502020204030204" pitchFamily="34" charset="0"/>
              </a:rPr>
              <a:t> &gt; 10 MeV in matter?</a:t>
            </a:r>
          </a:p>
        </p:txBody>
      </p:sp>
      <p:sp>
        <p:nvSpPr>
          <p:cNvPr id="5" name="Rectangle 5">
            <a:extLst>
              <a:ext uri="{FF2B5EF4-FFF2-40B4-BE49-F238E27FC236}">
                <a16:creationId xmlns:a16="http://schemas.microsoft.com/office/drawing/2014/main" id="{07BAA46F-476E-482B-A524-BC29D937B1F1}"/>
              </a:ext>
            </a:extLst>
          </p:cNvPr>
          <p:cNvSpPr>
            <a:spLocks noChangeArrowheads="1"/>
          </p:cNvSpPr>
          <p:nvPr/>
        </p:nvSpPr>
        <p:spPr bwMode="auto">
          <a:xfrm>
            <a:off x="477690" y="4437140"/>
            <a:ext cx="7724900"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highlight>
                  <a:srgbClr val="00FF00"/>
                </a:highlight>
                <a:latin typeface="Calibri" panose="020F0502020204030204" pitchFamily="34" charset="0"/>
                <a:cs typeface="Calibri" panose="020F0502020204030204" pitchFamily="34" charset="0"/>
              </a:rPr>
              <a:t>Example of questions at the end of the chapter on</a:t>
            </a:r>
          </a:p>
          <a:p>
            <a:r>
              <a:rPr lang="en-US" altLang="de-DE" b="1" dirty="0">
                <a:highlight>
                  <a:srgbClr val="00FF00"/>
                </a:highlight>
                <a:latin typeface="Calibri" panose="020F0502020204030204" pitchFamily="34" charset="0"/>
                <a:cs typeface="Calibri" panose="020F0502020204030204" pitchFamily="34" charset="0"/>
              </a:rPr>
              <a:t>beam current measurement</a:t>
            </a:r>
          </a:p>
        </p:txBody>
      </p:sp>
      <p:sp>
        <p:nvSpPr>
          <p:cNvPr id="2" name="Textfeld 1">
            <a:extLst>
              <a:ext uri="{FF2B5EF4-FFF2-40B4-BE49-F238E27FC236}">
                <a16:creationId xmlns:a16="http://schemas.microsoft.com/office/drawing/2014/main" id="{41B86480-5AF0-4B69-8236-2845689896A1}"/>
              </a:ext>
            </a:extLst>
          </p:cNvPr>
          <p:cNvSpPr txBox="1"/>
          <p:nvPr/>
        </p:nvSpPr>
        <p:spPr>
          <a:xfrm>
            <a:off x="4860040" y="6529334"/>
            <a:ext cx="2592360" cy="369332"/>
          </a:xfrm>
          <a:prstGeom prst="rect">
            <a:avLst/>
          </a:prstGeom>
        </p:spPr>
        <p:txBody>
          <a:bodyPr vert="horz" wrap="square" lIns="91440" tIns="45720" rIns="91440" bIns="45720" rtlCol="0" anchor="t">
            <a:spAutoFit/>
          </a:bodyPr>
          <a:lstStyle/>
          <a:p>
            <a:pPr algn="l"/>
            <a:r>
              <a:rPr lang="en-US" dirty="0">
                <a:sym typeface="Symbol" panose="05050102010706020507" pitchFamily="18" charset="2"/>
                <a:hlinkClick r:id="rId3" action="ppaction://hlinksldjump"/>
              </a:rPr>
              <a:t> </a:t>
            </a:r>
            <a:r>
              <a:rPr lang="en-US" dirty="0">
                <a:hlinkClick r:id="rId3" action="ppaction://hlinksldjump"/>
              </a:rPr>
              <a:t>Question to lecture</a:t>
            </a:r>
            <a:endParaRPr lang="en-US" dirty="0"/>
          </a:p>
        </p:txBody>
      </p:sp>
    </p:spTree>
    <p:extLst>
      <p:ext uri="{BB962C8B-B14F-4D97-AF65-F5344CB8AC3E}">
        <p14:creationId xmlns:p14="http://schemas.microsoft.com/office/powerpoint/2010/main" val="3272567740"/>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Text Box 3"/>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252000" rIns="14400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Quiz for Scintillation and OTR Screen Profile Measurement </a:t>
            </a:r>
          </a:p>
        </p:txBody>
      </p:sp>
      <p:sp>
        <p:nvSpPr>
          <p:cNvPr id="19462" name="Rectangle 5"/>
          <p:cNvSpPr>
            <a:spLocks noChangeArrowheads="1"/>
          </p:cNvSpPr>
          <p:nvPr/>
        </p:nvSpPr>
        <p:spPr bwMode="auto">
          <a:xfrm>
            <a:off x="141288" y="943584"/>
            <a:ext cx="9002711" cy="2446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What is the basic physics of scintillation?</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What are the important properties of scintillation from a inorganic material?</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What is a the basic physics of optical transition radiation?</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Is transition radiation emitted in other (non-optical) wavelength region as well?</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What might be a resolution limit of screen measurements?</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Do you know about other challenges or limitations for screen measurements? </a:t>
            </a:r>
          </a:p>
        </p:txBody>
      </p:sp>
      <p:sp>
        <p:nvSpPr>
          <p:cNvPr id="5" name="Rectangle 5">
            <a:extLst>
              <a:ext uri="{FF2B5EF4-FFF2-40B4-BE49-F238E27FC236}">
                <a16:creationId xmlns:a16="http://schemas.microsoft.com/office/drawing/2014/main" id="{1C38E400-50F9-4D65-B7F6-C004D059FF46}"/>
              </a:ext>
            </a:extLst>
          </p:cNvPr>
          <p:cNvSpPr>
            <a:spLocks noChangeArrowheads="1"/>
          </p:cNvSpPr>
          <p:nvPr/>
        </p:nvSpPr>
        <p:spPr bwMode="auto">
          <a:xfrm>
            <a:off x="477690" y="4437140"/>
            <a:ext cx="7724900"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highlight>
                  <a:srgbClr val="00FF00"/>
                </a:highlight>
                <a:latin typeface="Calibri" panose="020F0502020204030204" pitchFamily="34" charset="0"/>
                <a:cs typeface="Calibri" panose="020F0502020204030204" pitchFamily="34" charset="0"/>
              </a:rPr>
              <a:t>Example of questions at the end of the chapter on </a:t>
            </a:r>
          </a:p>
          <a:p>
            <a:r>
              <a:rPr lang="en-US" altLang="de-DE" b="1" dirty="0">
                <a:highlight>
                  <a:srgbClr val="00FF00"/>
                </a:highlight>
                <a:latin typeface="Calibri" panose="020F0502020204030204" pitchFamily="34" charset="0"/>
                <a:cs typeface="Calibri" panose="020F0502020204030204" pitchFamily="34" charset="0"/>
              </a:rPr>
              <a:t>transverse profile measurement</a:t>
            </a:r>
          </a:p>
        </p:txBody>
      </p:sp>
      <p:sp>
        <p:nvSpPr>
          <p:cNvPr id="6" name="Textfeld 5">
            <a:extLst>
              <a:ext uri="{FF2B5EF4-FFF2-40B4-BE49-F238E27FC236}">
                <a16:creationId xmlns:a16="http://schemas.microsoft.com/office/drawing/2014/main" id="{D46C4A4E-1A96-4626-BC2F-72A79DFE43AE}"/>
              </a:ext>
            </a:extLst>
          </p:cNvPr>
          <p:cNvSpPr txBox="1"/>
          <p:nvPr/>
        </p:nvSpPr>
        <p:spPr>
          <a:xfrm>
            <a:off x="4860040" y="6529334"/>
            <a:ext cx="2592360" cy="369332"/>
          </a:xfrm>
          <a:prstGeom prst="rect">
            <a:avLst/>
          </a:prstGeom>
        </p:spPr>
        <p:txBody>
          <a:bodyPr vert="horz" wrap="square" lIns="91440" tIns="45720" rIns="91440" bIns="45720" rtlCol="0" anchor="t">
            <a:spAutoFit/>
          </a:bodyPr>
          <a:lstStyle/>
          <a:p>
            <a:pPr algn="l"/>
            <a:r>
              <a:rPr lang="en-US" dirty="0">
                <a:sym typeface="Symbol" panose="05050102010706020507" pitchFamily="18" charset="2"/>
                <a:hlinkClick r:id="rId3" action="ppaction://hlinksldjump"/>
              </a:rPr>
              <a:t> </a:t>
            </a:r>
            <a:r>
              <a:rPr lang="en-US" dirty="0">
                <a:hlinkClick r:id="rId3" action="ppaction://hlinksldjump"/>
              </a:rPr>
              <a:t>Question to lecture</a:t>
            </a:r>
            <a:endParaRPr lang="en-US" dirty="0"/>
          </a:p>
        </p:txBody>
      </p:sp>
    </p:spTree>
    <p:extLst>
      <p:ext uri="{BB962C8B-B14F-4D97-AF65-F5344CB8AC3E}">
        <p14:creationId xmlns:p14="http://schemas.microsoft.com/office/powerpoint/2010/main" val="184143960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Text Box 3"/>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252000" rIns="14400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Quiz related to Beam Emittance and Slit-Grid Method </a:t>
            </a:r>
          </a:p>
        </p:txBody>
      </p:sp>
      <p:sp>
        <p:nvSpPr>
          <p:cNvPr id="19462" name="Rectangle 5"/>
          <p:cNvSpPr>
            <a:spLocks noChangeArrowheads="1"/>
          </p:cNvSpPr>
          <p:nvPr/>
        </p:nvSpPr>
        <p:spPr bwMode="auto">
          <a:xfrm>
            <a:off x="141288" y="943584"/>
            <a:ext cx="9002711" cy="313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What is meant by beam quality = emittance, i.e. </a:t>
            </a:r>
          </a:p>
          <a:p>
            <a:pPr algn="l"/>
            <a:r>
              <a:rPr lang="en-US" altLang="de-DE" dirty="0">
                <a:latin typeface="Calibri" panose="020F0502020204030204" pitchFamily="34" charset="0"/>
                <a:cs typeface="Calibri" panose="020F0502020204030204" pitchFamily="34" charset="0"/>
              </a:rPr>
              <a:t>      what type of quantitative description is used?</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What is the geometrical meaning of a phase space distribution for  -</a:t>
            </a:r>
            <a:r>
              <a:rPr lang="en-US" altLang="de-DE" dirty="0">
                <a:latin typeface="Calibri" panose="020F0502020204030204" pitchFamily="34" charset="0"/>
                <a:cs typeface="Calibri" panose="020F0502020204030204" pitchFamily="34" charset="0"/>
                <a:sym typeface="Symbol" panose="05050102010706020507" pitchFamily="18" charset="2"/>
              </a:rPr>
              <a:t>   </a:t>
            </a:r>
            <a:r>
              <a:rPr lang="en-US" altLang="de-DE" baseline="-25000" dirty="0">
                <a:latin typeface="Calibri" panose="020F0502020204030204" pitchFamily="34" charset="0"/>
                <a:cs typeface="Calibri" panose="020F0502020204030204" pitchFamily="34" charset="0"/>
                <a:sym typeface="Symbol" panose="05050102010706020507" pitchFamily="18" charset="2"/>
              </a:rPr>
              <a:t>12</a:t>
            </a:r>
            <a:r>
              <a:rPr lang="en-US" altLang="de-DE" dirty="0">
                <a:latin typeface="Calibri" panose="020F0502020204030204" pitchFamily="34" charset="0"/>
                <a:cs typeface="Calibri" panose="020F0502020204030204" pitchFamily="34" charset="0"/>
                <a:sym typeface="Symbol" panose="05050102010706020507" pitchFamily="18" charset="2"/>
              </a:rPr>
              <a:t>  &lt;xx’&gt;  0 ?</a:t>
            </a:r>
            <a:endParaRPr lang="en-US" altLang="de-DE" dirty="0">
              <a:latin typeface="Calibri" panose="020F0502020204030204" pitchFamily="34" charset="0"/>
              <a:cs typeface="Calibri" panose="020F0502020204030204" pitchFamily="34" charset="0"/>
            </a:endParaRP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Expectation: Is the emittance of a 10 MeV electron beam smaller or larger than a proton beam? </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Describe shortly the measurement principle of a slit-grid method!</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 Do you know variances of the slit-grid method?  </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Why is a slit-grid measurement of  100 MeV electron and proton beam not meaningful?   </a:t>
            </a:r>
          </a:p>
        </p:txBody>
      </p:sp>
      <p:sp>
        <p:nvSpPr>
          <p:cNvPr id="5" name="Rectangle 5">
            <a:extLst>
              <a:ext uri="{FF2B5EF4-FFF2-40B4-BE49-F238E27FC236}">
                <a16:creationId xmlns:a16="http://schemas.microsoft.com/office/drawing/2014/main" id="{2CE092F6-6878-428B-83A3-22313FBF7DB4}"/>
              </a:ext>
            </a:extLst>
          </p:cNvPr>
          <p:cNvSpPr>
            <a:spLocks noChangeArrowheads="1"/>
          </p:cNvSpPr>
          <p:nvPr/>
        </p:nvSpPr>
        <p:spPr bwMode="auto">
          <a:xfrm>
            <a:off x="477690" y="4437140"/>
            <a:ext cx="7724900"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highlight>
                  <a:srgbClr val="00FF00"/>
                </a:highlight>
                <a:latin typeface="Calibri" panose="020F0502020204030204" pitchFamily="34" charset="0"/>
                <a:cs typeface="Calibri" panose="020F0502020204030204" pitchFamily="34" charset="0"/>
              </a:rPr>
              <a:t>Example of questions at the end of the chapter on </a:t>
            </a:r>
          </a:p>
          <a:p>
            <a:r>
              <a:rPr lang="en-US" altLang="de-DE" b="1" dirty="0">
                <a:highlight>
                  <a:srgbClr val="00FF00"/>
                </a:highlight>
                <a:latin typeface="Calibri" panose="020F0502020204030204" pitchFamily="34" charset="0"/>
                <a:cs typeface="Calibri" panose="020F0502020204030204" pitchFamily="34" charset="0"/>
              </a:rPr>
              <a:t>Emittance measurement</a:t>
            </a:r>
          </a:p>
        </p:txBody>
      </p:sp>
      <p:sp>
        <p:nvSpPr>
          <p:cNvPr id="6" name="Textfeld 5">
            <a:extLst>
              <a:ext uri="{FF2B5EF4-FFF2-40B4-BE49-F238E27FC236}">
                <a16:creationId xmlns:a16="http://schemas.microsoft.com/office/drawing/2014/main" id="{8D1CDD35-FCAB-419E-8471-269755993AE6}"/>
              </a:ext>
            </a:extLst>
          </p:cNvPr>
          <p:cNvSpPr txBox="1"/>
          <p:nvPr/>
        </p:nvSpPr>
        <p:spPr>
          <a:xfrm>
            <a:off x="4860040" y="6529334"/>
            <a:ext cx="2592360" cy="369332"/>
          </a:xfrm>
          <a:prstGeom prst="rect">
            <a:avLst/>
          </a:prstGeom>
        </p:spPr>
        <p:txBody>
          <a:bodyPr vert="horz" wrap="square" lIns="91440" tIns="45720" rIns="91440" bIns="45720" rtlCol="0" anchor="t">
            <a:spAutoFit/>
          </a:bodyPr>
          <a:lstStyle/>
          <a:p>
            <a:pPr algn="l"/>
            <a:r>
              <a:rPr lang="en-US" dirty="0">
                <a:sym typeface="Symbol" panose="05050102010706020507" pitchFamily="18" charset="2"/>
                <a:hlinkClick r:id="rId3" action="ppaction://hlinksldjump"/>
              </a:rPr>
              <a:t> </a:t>
            </a:r>
            <a:r>
              <a:rPr lang="en-US" dirty="0">
                <a:hlinkClick r:id="rId3" action="ppaction://hlinksldjump"/>
              </a:rPr>
              <a:t>Question to lecture</a:t>
            </a:r>
            <a:endParaRPr lang="en-US" dirty="0"/>
          </a:p>
        </p:txBody>
      </p:sp>
    </p:spTree>
    <p:extLst>
      <p:ext uri="{BB962C8B-B14F-4D97-AF65-F5344CB8AC3E}">
        <p14:creationId xmlns:p14="http://schemas.microsoft.com/office/powerpoint/2010/main" val="286582772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Text Box 3"/>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252000" rIns="144000">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Quiz related to BPM Signals</a:t>
            </a:r>
          </a:p>
        </p:txBody>
      </p:sp>
      <p:sp>
        <p:nvSpPr>
          <p:cNvPr id="19462" name="Rectangle 5"/>
          <p:cNvSpPr>
            <a:spLocks noChangeArrowheads="1"/>
          </p:cNvSpPr>
          <p:nvPr/>
        </p:nvSpPr>
        <p:spPr bwMode="auto">
          <a:xfrm>
            <a:off x="-3675" y="943584"/>
            <a:ext cx="9002711"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What is the cause of the wall current and wall current density? </a:t>
            </a:r>
          </a:p>
          <a:p>
            <a:pPr algn="l"/>
            <a:r>
              <a:rPr lang="en-US" altLang="de-DE" dirty="0">
                <a:latin typeface="Calibri" panose="020F0502020204030204" pitchFamily="34" charset="0"/>
                <a:cs typeface="Calibri" panose="020F0502020204030204" pitchFamily="34" charset="0"/>
              </a:rPr>
              <a:t>     What is its connection to the beam bunches?</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What is the usage of the transfer impedance? </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What is the frequency dependence of the transfer impedance and why is it so?</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What is baseline shift?</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Transfer impedance: Do you know other quantities of similar type?</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How you determine the beam position? </a:t>
            </a:r>
          </a:p>
          <a:p>
            <a:pPr algn="l"/>
            <a:r>
              <a:rPr lang="en-US" altLang="de-DE" dirty="0">
                <a:latin typeface="Calibri" panose="020F0502020204030204" pitchFamily="34" charset="0"/>
                <a:cs typeface="Calibri" panose="020F0502020204030204" pitchFamily="34" charset="0"/>
              </a:rPr>
              <a:t>     Why it is clever to normalize the difference to the sum signal for position calculation?</a:t>
            </a:r>
          </a:p>
          <a:p>
            <a:pPr marL="285750" indent="-285750" algn="l">
              <a:buFont typeface="Wingdings" panose="05000000000000000000" pitchFamily="2" charset="2"/>
              <a:buChar char="Ø"/>
            </a:pPr>
            <a:r>
              <a:rPr lang="en-US" altLang="de-DE" dirty="0">
                <a:latin typeface="Calibri" panose="020F0502020204030204" pitchFamily="34" charset="0"/>
                <a:cs typeface="Calibri" panose="020F0502020204030204" pitchFamily="34" charset="0"/>
              </a:rPr>
              <a:t>What are the typical acceleration frequencies at electron and proton </a:t>
            </a:r>
          </a:p>
          <a:p>
            <a:pPr algn="l"/>
            <a:r>
              <a:rPr lang="en-US" altLang="de-DE" dirty="0">
                <a:latin typeface="Calibri" panose="020F0502020204030204" pitchFamily="34" charset="0"/>
                <a:cs typeface="Calibri" panose="020F0502020204030204" pitchFamily="34" charset="0"/>
              </a:rPr>
              <a:t>      LINACs, synchrotrons and cyclotrons?  </a:t>
            </a:r>
          </a:p>
          <a:p>
            <a:pPr algn="l"/>
            <a:endParaRPr lang="en-US" altLang="de-DE" dirty="0">
              <a:latin typeface="Calibri" panose="020F0502020204030204" pitchFamily="34" charset="0"/>
              <a:cs typeface="Calibri" panose="020F0502020204030204" pitchFamily="34" charset="0"/>
            </a:endParaRPr>
          </a:p>
        </p:txBody>
      </p:sp>
      <p:sp>
        <p:nvSpPr>
          <p:cNvPr id="5" name="Rectangle 5">
            <a:extLst>
              <a:ext uri="{FF2B5EF4-FFF2-40B4-BE49-F238E27FC236}">
                <a16:creationId xmlns:a16="http://schemas.microsoft.com/office/drawing/2014/main" id="{0DAECA5E-4069-45A1-9931-5655AC119425}"/>
              </a:ext>
            </a:extLst>
          </p:cNvPr>
          <p:cNvSpPr>
            <a:spLocks noChangeArrowheads="1"/>
          </p:cNvSpPr>
          <p:nvPr/>
        </p:nvSpPr>
        <p:spPr bwMode="auto">
          <a:xfrm>
            <a:off x="351950" y="5444181"/>
            <a:ext cx="7724900"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b="1" dirty="0">
                <a:highlight>
                  <a:srgbClr val="00FF00"/>
                </a:highlight>
                <a:latin typeface="Calibri" panose="020F0502020204030204" pitchFamily="34" charset="0"/>
                <a:cs typeface="Calibri" panose="020F0502020204030204" pitchFamily="34" charset="0"/>
              </a:rPr>
              <a:t>Example of questions at the end of the chapter on </a:t>
            </a:r>
          </a:p>
          <a:p>
            <a:r>
              <a:rPr lang="en-US" altLang="de-DE" b="1" dirty="0">
                <a:highlight>
                  <a:srgbClr val="00FF00"/>
                </a:highlight>
                <a:latin typeface="Calibri" panose="020F0502020204030204" pitchFamily="34" charset="0"/>
                <a:cs typeface="Calibri" panose="020F0502020204030204" pitchFamily="34" charset="0"/>
              </a:rPr>
              <a:t>Beam position monitors</a:t>
            </a:r>
          </a:p>
        </p:txBody>
      </p:sp>
      <p:sp>
        <p:nvSpPr>
          <p:cNvPr id="6" name="Textfeld 5">
            <a:extLst>
              <a:ext uri="{FF2B5EF4-FFF2-40B4-BE49-F238E27FC236}">
                <a16:creationId xmlns:a16="http://schemas.microsoft.com/office/drawing/2014/main" id="{3BAAE25C-B52F-435D-80AC-B7E876DBF561}"/>
              </a:ext>
            </a:extLst>
          </p:cNvPr>
          <p:cNvSpPr txBox="1"/>
          <p:nvPr/>
        </p:nvSpPr>
        <p:spPr>
          <a:xfrm>
            <a:off x="4860040" y="6529334"/>
            <a:ext cx="2592360" cy="369332"/>
          </a:xfrm>
          <a:prstGeom prst="rect">
            <a:avLst/>
          </a:prstGeom>
        </p:spPr>
        <p:txBody>
          <a:bodyPr vert="horz" wrap="square" lIns="91440" tIns="45720" rIns="91440" bIns="45720" rtlCol="0" anchor="t">
            <a:spAutoFit/>
          </a:bodyPr>
          <a:lstStyle/>
          <a:p>
            <a:pPr algn="l"/>
            <a:r>
              <a:rPr lang="en-US" dirty="0">
                <a:sym typeface="Symbol" panose="05050102010706020507" pitchFamily="18" charset="2"/>
                <a:hlinkClick r:id="rId3" action="ppaction://hlinksldjump"/>
              </a:rPr>
              <a:t> </a:t>
            </a:r>
            <a:r>
              <a:rPr lang="en-US" dirty="0">
                <a:hlinkClick r:id="rId3" action="ppaction://hlinksldjump"/>
              </a:rPr>
              <a:t>Question to lecture</a:t>
            </a:r>
            <a:endParaRPr lang="en-US" dirty="0"/>
          </a:p>
        </p:txBody>
      </p:sp>
    </p:spTree>
    <p:extLst>
      <p:ext uri="{BB962C8B-B14F-4D97-AF65-F5344CB8AC3E}">
        <p14:creationId xmlns:p14="http://schemas.microsoft.com/office/powerpoint/2010/main" val="1516583926"/>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Summary of longitudinal Measurements </a:t>
            </a:r>
          </a:p>
        </p:txBody>
      </p:sp>
      <p:sp>
        <p:nvSpPr>
          <p:cNvPr id="44036" name="Text Box 3"/>
          <p:cNvSpPr txBox="1">
            <a:spLocks noChangeArrowheads="1"/>
          </p:cNvSpPr>
          <p:nvPr/>
        </p:nvSpPr>
        <p:spPr bwMode="auto">
          <a:xfrm>
            <a:off x="125413" y="108738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44037" name="Rectangle 4"/>
          <p:cNvSpPr>
            <a:spLocks noChangeArrowheads="1"/>
          </p:cNvSpPr>
          <p:nvPr/>
        </p:nvSpPr>
        <p:spPr bwMode="auto">
          <a:xfrm>
            <a:off x="249238" y="689951"/>
            <a:ext cx="8148637" cy="1294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800"/>
              </a:spcBef>
            </a:pPr>
            <a:r>
              <a:rPr lang="en-US" altLang="de-DE" sz="2000" b="1" dirty="0">
                <a:solidFill>
                  <a:srgbClr val="0000FF"/>
                </a:solidFill>
                <a:latin typeface="Calibri" panose="020F0502020204030204" pitchFamily="34" charset="0"/>
                <a:cs typeface="Calibri" panose="020F0502020204030204" pitchFamily="34" charset="0"/>
              </a:rPr>
              <a:t>Longitudinal </a:t>
            </a:r>
            <a:r>
              <a:rPr lang="en-US" altLang="de-DE" sz="2000" b="1" dirty="0">
                <a:solidFill>
                  <a:srgbClr val="0000FF"/>
                </a:solidFill>
                <a:latin typeface="Calibri" panose="020F0502020204030204" pitchFamily="34" charset="0"/>
                <a:cs typeface="Calibri" panose="020F0502020204030204" pitchFamily="34" charset="0"/>
                <a:sym typeface="Symbol" pitchFamily="18" charset="2"/>
              </a:rPr>
              <a:t></a:t>
            </a:r>
            <a:r>
              <a:rPr lang="en-US" altLang="de-DE" sz="2000" b="1" dirty="0">
                <a:solidFill>
                  <a:srgbClr val="0000FF"/>
                </a:solidFill>
                <a:latin typeface="Calibri" panose="020F0502020204030204" pitchFamily="34" charset="0"/>
                <a:cs typeface="Calibri" panose="020F0502020204030204" pitchFamily="34" charset="0"/>
              </a:rPr>
              <a:t> transverse correspondences:</a:t>
            </a:r>
          </a:p>
          <a:p>
            <a:pPr algn="l">
              <a:lnSpc>
                <a:spcPct val="70000"/>
              </a:lnSpc>
              <a:spcBef>
                <a:spcPts val="800"/>
              </a:spcBef>
              <a:buFont typeface="Wingdings" pitchFamily="2" charset="2"/>
              <a:buChar char="Ø"/>
            </a:pPr>
            <a:r>
              <a:rPr lang="en-US" altLang="de-DE" dirty="0">
                <a:latin typeface="Calibri" panose="020F0502020204030204" pitchFamily="34" charset="0"/>
                <a:cs typeface="Calibri" panose="020F0502020204030204" pitchFamily="34" charset="0"/>
              </a:rPr>
              <a:t> position relative to </a:t>
            </a:r>
            <a:r>
              <a:rPr lang="en-US" altLang="de-DE" dirty="0" err="1">
                <a:latin typeface="Calibri" panose="020F0502020204030204" pitchFamily="34" charset="0"/>
                <a:cs typeface="Calibri" panose="020F0502020204030204" pitchFamily="34" charset="0"/>
              </a:rPr>
              <a:t>rf</a:t>
            </a:r>
            <a:r>
              <a:rPr lang="en-US" altLang="de-DE"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rPr>
              <a:t> transverse center-of-mass</a:t>
            </a:r>
          </a:p>
          <a:p>
            <a:pPr algn="l">
              <a:lnSpc>
                <a:spcPct val="70000"/>
              </a:lnSpc>
              <a:spcBef>
                <a:spcPts val="800"/>
              </a:spcBef>
              <a:buFont typeface="Wingdings" pitchFamily="2" charset="2"/>
              <a:buChar char="Ø"/>
            </a:pPr>
            <a:r>
              <a:rPr lang="en-US" altLang="de-DE" dirty="0">
                <a:latin typeface="Calibri" panose="020F0502020204030204" pitchFamily="34" charset="0"/>
                <a:cs typeface="Calibri" panose="020F0502020204030204" pitchFamily="34" charset="0"/>
              </a:rPr>
              <a:t> bunch structure in time </a:t>
            </a: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rPr>
              <a:t> transverse profile in space</a:t>
            </a:r>
          </a:p>
          <a:p>
            <a:pPr algn="l">
              <a:lnSpc>
                <a:spcPct val="70000"/>
              </a:lnSpc>
              <a:spcBef>
                <a:spcPts val="800"/>
              </a:spcBef>
              <a:buFont typeface="Wingdings" pitchFamily="2" charset="2"/>
              <a:buChar char="Ø"/>
            </a:pPr>
            <a:r>
              <a:rPr lang="en-US" altLang="de-DE" dirty="0">
                <a:latin typeface="Calibri" panose="020F0502020204030204" pitchFamily="34" charset="0"/>
                <a:cs typeface="Calibri" panose="020F0502020204030204" pitchFamily="34" charset="0"/>
              </a:rPr>
              <a:t> momentum or energy spread </a:t>
            </a: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rPr>
              <a:t> transverse divergence.</a:t>
            </a:r>
          </a:p>
        </p:txBody>
      </p:sp>
      <p:sp>
        <p:nvSpPr>
          <p:cNvPr id="312325" name="Rectangle 5"/>
          <p:cNvSpPr>
            <a:spLocks noChangeArrowheads="1"/>
          </p:cNvSpPr>
          <p:nvPr/>
        </p:nvSpPr>
        <p:spPr bwMode="auto">
          <a:xfrm>
            <a:off x="284163" y="1952969"/>
            <a:ext cx="8437562" cy="4606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FF"/>
                </a:solidFill>
                <a:latin typeface="Calibri" panose="020F0502020204030204" pitchFamily="34" charset="0"/>
                <a:cs typeface="Calibri" panose="020F0502020204030204" pitchFamily="34" charset="0"/>
              </a:rPr>
              <a:t>Determination uses:</a:t>
            </a:r>
          </a:p>
          <a:p>
            <a:pPr algn="l">
              <a:lnSpc>
                <a:spcPct val="80000"/>
              </a:lnSpc>
              <a:spcBef>
                <a:spcPts val="400"/>
              </a:spcBef>
            </a:pPr>
            <a:r>
              <a:rPr lang="en-US" altLang="de-DE" b="1" i="1" dirty="0">
                <a:solidFill>
                  <a:srgbClr val="0000FF"/>
                </a:solidFill>
                <a:latin typeface="Calibri" panose="020F0502020204030204" pitchFamily="34" charset="0"/>
                <a:cs typeface="Calibri" panose="020F0502020204030204" pitchFamily="34" charset="0"/>
              </a:rPr>
              <a:t>Broadband pick-ups:</a:t>
            </a:r>
            <a:r>
              <a:rPr lang="en-US" altLang="de-DE" dirty="0">
                <a:solidFill>
                  <a:srgbClr val="0000FF"/>
                </a:solidFill>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Wingdings" pitchFamily="2" charset="2"/>
              </a:rPr>
              <a:t></a:t>
            </a:r>
            <a:r>
              <a:rPr lang="en-US" altLang="de-DE" dirty="0">
                <a:latin typeface="Calibri" panose="020F0502020204030204" pitchFamily="34" charset="0"/>
                <a:cs typeface="Calibri" panose="020F0502020204030204" pitchFamily="34" charset="0"/>
              </a:rPr>
              <a:t> position relative to </a:t>
            </a:r>
            <a:r>
              <a:rPr lang="en-US" altLang="de-DE" dirty="0" err="1">
                <a:latin typeface="Calibri" panose="020F0502020204030204" pitchFamily="34" charset="0"/>
                <a:cs typeface="Calibri" panose="020F0502020204030204" pitchFamily="34" charset="0"/>
              </a:rPr>
              <a:t>rf</a:t>
            </a:r>
            <a:r>
              <a:rPr lang="en-US" altLang="de-DE" dirty="0">
                <a:latin typeface="Calibri" panose="020F0502020204030204" pitchFamily="34" charset="0"/>
                <a:cs typeface="Calibri" panose="020F0502020204030204" pitchFamily="34" charset="0"/>
              </a:rPr>
              <a:t>, mean energy</a:t>
            </a:r>
          </a:p>
          <a:p>
            <a:pPr algn="l">
              <a:lnSpc>
                <a:spcPct val="60000"/>
              </a:lnSpc>
            </a:pPr>
            <a:r>
              <a:rPr lang="en-US" altLang="de-DE"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Wingdings" pitchFamily="2" charset="2"/>
              </a:rPr>
              <a:t></a:t>
            </a:r>
            <a:r>
              <a:rPr lang="en-US" altLang="de-DE" dirty="0">
                <a:latin typeface="Calibri" panose="020F0502020204030204" pitchFamily="34" charset="0"/>
                <a:cs typeface="Calibri" panose="020F0502020204030204" pitchFamily="34" charset="0"/>
              </a:rPr>
              <a:t> </a:t>
            </a:r>
            <a:r>
              <a:rPr lang="en-US" altLang="de-DE" dirty="0" err="1">
                <a:latin typeface="Calibri" panose="020F0502020204030204" pitchFamily="34" charset="0"/>
                <a:cs typeface="Calibri" panose="020F0502020204030204" pitchFamily="34" charset="0"/>
              </a:rPr>
              <a:t>emittance</a:t>
            </a:r>
            <a:r>
              <a:rPr lang="en-US" altLang="de-DE" dirty="0">
                <a:latin typeface="Calibri" panose="020F0502020204030204" pitchFamily="34" charset="0"/>
                <a:cs typeface="Calibri" panose="020F0502020204030204" pitchFamily="34" charset="0"/>
              </a:rPr>
              <a:t> at transfer lines or synchrotron via tomography</a:t>
            </a:r>
          </a:p>
          <a:p>
            <a:pPr algn="l">
              <a:lnSpc>
                <a:spcPct val="60000"/>
              </a:lnSpc>
            </a:pPr>
            <a:r>
              <a:rPr lang="en-US" altLang="de-DE" dirty="0">
                <a:latin typeface="Calibri" panose="020F0502020204030204" pitchFamily="34" charset="0"/>
                <a:cs typeface="Calibri" panose="020F0502020204030204" pitchFamily="34" charset="0"/>
              </a:rPr>
              <a:t>		        assumption: bunches longer than pick-up.</a:t>
            </a:r>
          </a:p>
          <a:p>
            <a:pPr algn="l">
              <a:lnSpc>
                <a:spcPct val="80000"/>
              </a:lnSpc>
            </a:pPr>
            <a:r>
              <a:rPr lang="en-US" altLang="de-DE" b="1" i="1" dirty="0">
                <a:solidFill>
                  <a:srgbClr val="0000FF"/>
                </a:solidFill>
                <a:latin typeface="Calibri" panose="020F0502020204030204" pitchFamily="34" charset="0"/>
                <a:cs typeface="Calibri" panose="020F0502020204030204" pitchFamily="34" charset="0"/>
              </a:rPr>
              <a:t>Particle detectors:</a:t>
            </a:r>
            <a:r>
              <a:rPr lang="en-US" altLang="de-DE" dirty="0">
                <a:solidFill>
                  <a:srgbClr val="0000FF"/>
                </a:solidFill>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Wingdings" pitchFamily="2" charset="2"/>
              </a:rPr>
              <a:t></a:t>
            </a:r>
            <a:r>
              <a:rPr lang="en-US" altLang="de-DE" dirty="0">
                <a:latin typeface="Calibri" panose="020F0502020204030204" pitchFamily="34" charset="0"/>
                <a:cs typeface="Calibri" panose="020F0502020204030204" pitchFamily="34" charset="0"/>
              </a:rPr>
              <a:t> TOF or secondary e</a:t>
            </a:r>
            <a:r>
              <a:rPr lang="en-US" altLang="de-DE" sz="2200" baseline="30000" dirty="0">
                <a:latin typeface="Calibri" panose="020F0502020204030204" pitchFamily="34" charset="0"/>
                <a:cs typeface="Calibri" panose="020F0502020204030204" pitchFamily="34" charset="0"/>
              </a:rPr>
              <a:t>−</a:t>
            </a:r>
            <a:r>
              <a:rPr lang="en-US" altLang="de-DE" dirty="0">
                <a:latin typeface="Calibri" panose="020F0502020204030204" pitchFamily="34" charset="0"/>
                <a:cs typeface="Calibri" panose="020F0502020204030204" pitchFamily="34" charset="0"/>
              </a:rPr>
              <a:t> from wire</a:t>
            </a:r>
          </a:p>
          <a:p>
            <a:pPr algn="l">
              <a:lnSpc>
                <a:spcPct val="60000"/>
              </a:lnSpc>
            </a:pPr>
            <a:r>
              <a:rPr lang="en-US" altLang="de-DE"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Symbol" panose="05050102010706020507" pitchFamily="18" charset="2"/>
              </a:rPr>
              <a:t></a:t>
            </a:r>
            <a:r>
              <a:rPr lang="en-US" altLang="de-DE" dirty="0">
                <a:latin typeface="Calibri" panose="020F0502020204030204" pitchFamily="34" charset="0"/>
                <a:cs typeface="Calibri" panose="020F0502020204030204" pitchFamily="34" charset="0"/>
              </a:rPr>
              <a:t> for non-relativistic proton beams</a:t>
            </a:r>
          </a:p>
          <a:p>
            <a:pPr algn="l">
              <a:lnSpc>
                <a:spcPct val="60000"/>
              </a:lnSpc>
            </a:pPr>
            <a:r>
              <a:rPr lang="en-US" altLang="de-DE" dirty="0">
                <a:latin typeface="Calibri" panose="020F0502020204030204" pitchFamily="34" charset="0"/>
                <a:cs typeface="Calibri" panose="020F0502020204030204" pitchFamily="34" charset="0"/>
              </a:rPr>
              <a:t>		             reason: </a:t>
            </a:r>
            <a:r>
              <a:rPr lang="en-US" altLang="de-DE" b="1" i="1" dirty="0">
                <a:latin typeface="Calibri" panose="020F0502020204030204" pitchFamily="34" charset="0"/>
                <a:cs typeface="Calibri" panose="020F0502020204030204" pitchFamily="34" charset="0"/>
              </a:rPr>
              <a:t>E</a:t>
            </a:r>
            <a:r>
              <a:rPr lang="en-US" altLang="de-DE" dirty="0">
                <a:latin typeface="Calibri" panose="020F0502020204030204" pitchFamily="34" charset="0"/>
                <a:cs typeface="Calibri" panose="020F0502020204030204" pitchFamily="34" charset="0"/>
              </a:rPr>
              <a:t>-field does not reflect bunch shape.</a:t>
            </a:r>
          </a:p>
          <a:p>
            <a:pPr algn="l">
              <a:lnSpc>
                <a:spcPct val="80000"/>
              </a:lnSpc>
            </a:pPr>
            <a:r>
              <a:rPr lang="en-US" altLang="de-DE" b="1" i="1" dirty="0">
                <a:solidFill>
                  <a:srgbClr val="0000FF"/>
                </a:solidFill>
                <a:latin typeface="Calibri" panose="020F0502020204030204" pitchFamily="34" charset="0"/>
                <a:cs typeface="Calibri" panose="020F0502020204030204" pitchFamily="34" charset="0"/>
              </a:rPr>
              <a:t>Streak cameras:</a:t>
            </a:r>
            <a:r>
              <a:rPr lang="en-US" altLang="de-DE" dirty="0">
                <a:solidFill>
                  <a:srgbClr val="0000FF"/>
                </a:solidFill>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Wingdings" pitchFamily="2" charset="2"/>
              </a:rPr>
              <a:t></a:t>
            </a:r>
            <a:r>
              <a:rPr lang="en-US" altLang="de-DE" dirty="0">
                <a:latin typeface="Calibri" panose="020F0502020204030204" pitchFamily="34" charset="0"/>
                <a:cs typeface="Calibri" panose="020F0502020204030204" pitchFamily="34" charset="0"/>
              </a:rPr>
              <a:t> time resolved monitoring of synchrotron radiation</a:t>
            </a:r>
          </a:p>
          <a:p>
            <a:pPr algn="l">
              <a:lnSpc>
                <a:spcPct val="60000"/>
              </a:lnSpc>
            </a:pPr>
            <a:r>
              <a:rPr lang="en-US" altLang="de-DE"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Symbol" panose="05050102010706020507" pitchFamily="18" charset="2"/>
              </a:rPr>
              <a:t></a:t>
            </a:r>
            <a:r>
              <a:rPr lang="en-US" altLang="de-DE" dirty="0">
                <a:latin typeface="Calibri" panose="020F0502020204030204" pitchFamily="34" charset="0"/>
                <a:cs typeface="Calibri" panose="020F0502020204030204" pitchFamily="34" charset="0"/>
              </a:rPr>
              <a:t> for relativistic e</a:t>
            </a:r>
            <a:r>
              <a:rPr lang="en-US" altLang="de-DE" sz="2400" baseline="30000" dirty="0">
                <a:latin typeface="Calibri" panose="020F0502020204030204" pitchFamily="34" charset="0"/>
                <a:cs typeface="Calibri" panose="020F0502020204030204" pitchFamily="34" charset="0"/>
              </a:rPr>
              <a:t>−</a:t>
            </a:r>
            <a:r>
              <a:rPr lang="en-US" altLang="de-DE" dirty="0">
                <a:latin typeface="Calibri" panose="020F0502020204030204" pitchFamily="34" charset="0"/>
                <a:cs typeface="Calibri" panose="020F0502020204030204" pitchFamily="34" charset="0"/>
              </a:rPr>
              <a:t>-beams, </a:t>
            </a:r>
            <a:r>
              <a:rPr lang="en-US" altLang="de-DE" b="1" i="1" dirty="0" err="1">
                <a:latin typeface="Calibri" panose="020F0502020204030204" pitchFamily="34" charset="0"/>
                <a:cs typeface="Calibri" panose="020F0502020204030204" pitchFamily="34" charset="0"/>
              </a:rPr>
              <a:t>t</a:t>
            </a:r>
            <a:r>
              <a:rPr lang="en-US" altLang="de-DE" sz="2200" b="1" i="1" baseline="-25000" dirty="0" err="1">
                <a:latin typeface="Calibri" panose="020F0502020204030204" pitchFamily="34" charset="0"/>
                <a:cs typeface="Calibri" panose="020F0502020204030204" pitchFamily="34" charset="0"/>
              </a:rPr>
              <a:t>bunch</a:t>
            </a:r>
            <a:r>
              <a:rPr lang="en-US" altLang="de-DE" dirty="0">
                <a:latin typeface="Calibri" panose="020F0502020204030204" pitchFamily="34" charset="0"/>
                <a:cs typeface="Calibri" panose="020F0502020204030204" pitchFamily="34" charset="0"/>
              </a:rPr>
              <a:t> &lt; 1 ns</a:t>
            </a:r>
          </a:p>
          <a:p>
            <a:pPr algn="l">
              <a:lnSpc>
                <a:spcPct val="60000"/>
              </a:lnSpc>
            </a:pPr>
            <a:r>
              <a:rPr lang="en-US" altLang="de-DE" dirty="0">
                <a:latin typeface="Calibri" panose="020F0502020204030204" pitchFamily="34" charset="0"/>
                <a:cs typeface="Calibri" panose="020F0502020204030204" pitchFamily="34" charset="0"/>
              </a:rPr>
              <a:t>		             reason: too short bunches for </a:t>
            </a:r>
            <a:r>
              <a:rPr lang="en-US" altLang="de-DE" dirty="0" err="1">
                <a:latin typeface="Calibri" panose="020F0502020204030204" pitchFamily="34" charset="0"/>
                <a:cs typeface="Calibri" panose="020F0502020204030204" pitchFamily="34" charset="0"/>
              </a:rPr>
              <a:t>rf</a:t>
            </a:r>
            <a:r>
              <a:rPr lang="en-US" altLang="de-DE" dirty="0">
                <a:latin typeface="Calibri" panose="020F0502020204030204" pitchFamily="34" charset="0"/>
                <a:cs typeface="Calibri" panose="020F0502020204030204" pitchFamily="34" charset="0"/>
              </a:rPr>
              <a:t> electronics.</a:t>
            </a:r>
          </a:p>
          <a:p>
            <a:pPr algn="l">
              <a:lnSpc>
                <a:spcPct val="60000"/>
              </a:lnSpc>
            </a:pPr>
            <a:r>
              <a:rPr lang="en-US" altLang="de-DE" b="1" i="1" dirty="0">
                <a:solidFill>
                  <a:srgbClr val="0000FF"/>
                </a:solidFill>
                <a:latin typeface="Calibri" panose="020F0502020204030204" pitchFamily="34" charset="0"/>
                <a:cs typeface="Calibri" panose="020F0502020204030204" pitchFamily="34" charset="0"/>
              </a:rPr>
              <a:t>Laser scanning:</a:t>
            </a:r>
            <a:r>
              <a:rPr lang="en-US" altLang="de-DE" dirty="0">
                <a:solidFill>
                  <a:srgbClr val="0000FF"/>
                </a:solidFill>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Wingdings" pitchFamily="2" charset="2"/>
              </a:rPr>
              <a:t> Electro-optical modulation of short laser pulse</a:t>
            </a:r>
          </a:p>
          <a:p>
            <a:pPr algn="l">
              <a:lnSpc>
                <a:spcPct val="60000"/>
              </a:lnSpc>
            </a:pPr>
            <a:r>
              <a:rPr lang="en-US" altLang="de-DE" dirty="0">
                <a:latin typeface="Calibri" panose="020F0502020204030204" pitchFamily="34" charset="0"/>
                <a:cs typeface="Calibri" panose="020F0502020204030204" pitchFamily="34" charset="0"/>
                <a:sym typeface="Wingdings" pitchFamily="2" charset="2"/>
              </a:rPr>
              <a:t>		      </a:t>
            </a:r>
            <a:r>
              <a:rPr lang="en-US" altLang="de-DE" dirty="0">
                <a:latin typeface="Calibri" panose="020F0502020204030204" pitchFamily="34" charset="0"/>
                <a:cs typeface="Calibri" panose="020F0502020204030204" pitchFamily="34" charset="0"/>
                <a:sym typeface="Symbol" panose="05050102010706020507" pitchFamily="18" charset="2"/>
              </a:rPr>
              <a:t></a:t>
            </a:r>
            <a:r>
              <a:rPr lang="en-US" altLang="de-DE" dirty="0">
                <a:latin typeface="Calibri" panose="020F0502020204030204" pitchFamily="34" charset="0"/>
                <a:cs typeface="Calibri" panose="020F0502020204030204" pitchFamily="34" charset="0"/>
              </a:rPr>
              <a:t> very  high time resolution</a:t>
            </a:r>
          </a:p>
          <a:p>
            <a:pPr algn="l">
              <a:lnSpc>
                <a:spcPct val="60000"/>
              </a:lnSpc>
            </a:pPr>
            <a:r>
              <a:rPr lang="en-US" altLang="de-DE" b="1" i="1" dirty="0">
                <a:solidFill>
                  <a:srgbClr val="0000FF"/>
                </a:solidFill>
                <a:latin typeface="Calibri" panose="020F0502020204030204" pitchFamily="34" charset="0"/>
                <a:cs typeface="Calibri" panose="020F0502020204030204" pitchFamily="34" charset="0"/>
              </a:rPr>
              <a:t>Beam deflection:</a:t>
            </a:r>
            <a:r>
              <a:rPr lang="en-US" altLang="de-DE" dirty="0">
                <a:solidFill>
                  <a:srgbClr val="0000FF"/>
                </a:solidFill>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Wingdings" pitchFamily="2" charset="2"/>
              </a:rPr>
              <a:t> Transverse deflection of  primary beam </a:t>
            </a:r>
          </a:p>
          <a:p>
            <a:pPr algn="l">
              <a:lnSpc>
                <a:spcPct val="60000"/>
              </a:lnSpc>
            </a:pPr>
            <a:r>
              <a:rPr lang="en-US" altLang="de-DE" dirty="0">
                <a:latin typeface="Calibri" panose="020F0502020204030204" pitchFamily="34" charset="0"/>
                <a:cs typeface="Calibri" panose="020F0502020204030204" pitchFamily="34" charset="0"/>
                <a:sym typeface="Wingdings" pitchFamily="2" charset="2"/>
              </a:rPr>
              <a:t>		      </a:t>
            </a:r>
            <a:r>
              <a:rPr lang="en-US" altLang="de-DE" dirty="0">
                <a:latin typeface="Calibri" panose="020F0502020204030204" pitchFamily="34" charset="0"/>
                <a:cs typeface="Calibri" panose="020F0502020204030204" pitchFamily="34" charset="0"/>
                <a:sym typeface="Symbol" panose="05050102010706020507" pitchFamily="18" charset="2"/>
              </a:rPr>
              <a:t></a:t>
            </a:r>
            <a:r>
              <a:rPr lang="en-US" altLang="de-DE" dirty="0">
                <a:latin typeface="Calibri" panose="020F0502020204030204" pitchFamily="34" charset="0"/>
                <a:cs typeface="Calibri" panose="020F0502020204030204" pitchFamily="34" charset="0"/>
              </a:rPr>
              <a:t> very  high time resolution, but most expensive ‘device’.</a:t>
            </a:r>
          </a:p>
        </p:txBody>
      </p:sp>
    </p:spTree>
    <p:extLst>
      <p:ext uri="{BB962C8B-B14F-4D97-AF65-F5344CB8AC3E}">
        <p14:creationId xmlns:p14="http://schemas.microsoft.com/office/powerpoint/2010/main" val="238965214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123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232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2"/>
          <p:cNvSpPr txBox="1">
            <a:spLocks noChangeArrowheads="1"/>
          </p:cNvSpPr>
          <p:nvPr/>
        </p:nvSpPr>
        <p:spPr bwMode="auto">
          <a:xfrm>
            <a:off x="252000" y="144000"/>
            <a:ext cx="8861426"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00"/>
                </a:solidFill>
                <a:latin typeface="Calibri" panose="020F0502020204030204" pitchFamily="34" charset="0"/>
                <a:cs typeface="Calibri" panose="020F0502020204030204" pitchFamily="34" charset="0"/>
              </a:rPr>
              <a:t>Exercise (previous exam): Methods of Bunch Length Measurement</a:t>
            </a:r>
          </a:p>
        </p:txBody>
      </p:sp>
      <p:sp>
        <p:nvSpPr>
          <p:cNvPr id="6148" name="Text Box 3"/>
          <p:cNvSpPr txBox="1">
            <a:spLocks noChangeArrowheads="1"/>
          </p:cNvSpPr>
          <p:nvPr/>
        </p:nvSpPr>
        <p:spPr bwMode="auto">
          <a:xfrm>
            <a:off x="284031" y="2843495"/>
            <a:ext cx="8902317" cy="1502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The beam has a non-relativistic velocity and a bunch of 1 ns length leads to a prolongation of the wall current; an example was discussed in the slides. Therefore, a Bunch Shape Monitor must be used. </a:t>
            </a:r>
          </a:p>
          <a:p>
            <a:pPr algn="l">
              <a:spcBef>
                <a:spcPts val="200"/>
              </a:spcBef>
            </a:pPr>
            <a:r>
              <a:rPr lang="en-US" altLang="de-DE" dirty="0">
                <a:latin typeface="Calibri" panose="020F0502020204030204" pitchFamily="34" charset="0"/>
                <a:cs typeface="Calibri" panose="020F0502020204030204" pitchFamily="34" charset="0"/>
              </a:rPr>
              <a:t>A Bunch Shape Monitor is based on the emission of secondary electron from an intersecting wire and it deflection within a resonator operated in phase with the acceleration rf. </a:t>
            </a:r>
          </a:p>
        </p:txBody>
      </p:sp>
      <p:sp>
        <p:nvSpPr>
          <p:cNvPr id="6149" name="Text Box 4"/>
          <p:cNvSpPr txBox="1">
            <a:spLocks noChangeArrowheads="1"/>
          </p:cNvSpPr>
          <p:nvPr/>
        </p:nvSpPr>
        <p:spPr bwMode="auto">
          <a:xfrm>
            <a:off x="227012" y="692620"/>
            <a:ext cx="8665587" cy="133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For the following accelerators and beam parameters, an appropriate method for bunch shape measurement (bunch shape is a synonym for longitudinal profile) should be chosen; give the main argument for your choice. </a:t>
            </a:r>
          </a:p>
          <a:p>
            <a:pPr algn="l"/>
            <a:r>
              <a:rPr lang="en-US" altLang="de-DE" dirty="0">
                <a:latin typeface="Calibri" panose="020F0502020204030204" pitchFamily="34" charset="0"/>
                <a:cs typeface="Calibri" panose="020F0502020204030204" pitchFamily="34" charset="0"/>
              </a:rPr>
              <a:t>In each case, the RMS bunch length is </a:t>
            </a:r>
            <a:r>
              <a:rPr lang="en-US" altLang="de-DE" b="1" i="1" dirty="0">
                <a:latin typeface="Calibri" panose="020F0502020204030204" pitchFamily="34" charset="0"/>
                <a:cs typeface="Calibri" panose="020F0502020204030204" pitchFamily="34" charset="0"/>
                <a:sym typeface="Symbol" panose="05050102010706020507" pitchFamily="18" charset="2"/>
              </a:rPr>
              <a:t> = 0.1 </a:t>
            </a:r>
            <a:r>
              <a:rPr lang="en-US" altLang="de-DE" b="1" i="1" dirty="0" err="1">
                <a:latin typeface="Calibri" panose="020F0502020204030204" pitchFamily="34" charset="0"/>
                <a:cs typeface="Calibri" panose="020F0502020204030204" pitchFamily="34" charset="0"/>
                <a:sym typeface="Symbol" panose="05050102010706020507" pitchFamily="18" charset="2"/>
              </a:rPr>
              <a:t>t</a:t>
            </a:r>
            <a:r>
              <a:rPr lang="en-US" altLang="de-DE" b="1" i="1" baseline="-25000" dirty="0" err="1">
                <a:latin typeface="Calibri" panose="020F0502020204030204" pitchFamily="34" charset="0"/>
                <a:cs typeface="Calibri" panose="020F0502020204030204" pitchFamily="34" charset="0"/>
                <a:sym typeface="Symbol" panose="05050102010706020507" pitchFamily="18" charset="2"/>
              </a:rPr>
              <a:t>acc</a:t>
            </a:r>
            <a:r>
              <a:rPr lang="en-US" altLang="de-DE" b="1" i="1" dirty="0">
                <a:latin typeface="Calibri" panose="020F0502020204030204" pitchFamily="34" charset="0"/>
                <a:cs typeface="Calibri" panose="020F0502020204030204" pitchFamily="34" charset="0"/>
                <a:sym typeface="Symbol" panose="05050102010706020507" pitchFamily="18" charset="2"/>
              </a:rPr>
              <a:t> </a:t>
            </a:r>
            <a:r>
              <a:rPr lang="en-US" altLang="de-DE" dirty="0">
                <a:latin typeface="Calibri" panose="020F0502020204030204" pitchFamily="34" charset="0"/>
                <a:cs typeface="Calibri" panose="020F0502020204030204" pitchFamily="34" charset="0"/>
              </a:rPr>
              <a:t>of the acceleration period </a:t>
            </a:r>
            <a:r>
              <a:rPr lang="en-US" altLang="de-DE" b="1" i="1" dirty="0" err="1">
                <a:latin typeface="Calibri" panose="020F0502020204030204" pitchFamily="34" charset="0"/>
                <a:cs typeface="Calibri" panose="020F0502020204030204" pitchFamily="34" charset="0"/>
              </a:rPr>
              <a:t>t</a:t>
            </a:r>
            <a:r>
              <a:rPr lang="en-US" altLang="de-DE" b="1" i="1" baseline="-25000" dirty="0" err="1">
                <a:latin typeface="Calibri" panose="020F0502020204030204" pitchFamily="34" charset="0"/>
                <a:cs typeface="Calibri" panose="020F0502020204030204" pitchFamily="34" charset="0"/>
              </a:rPr>
              <a:t>acc</a:t>
            </a:r>
            <a:r>
              <a:rPr lang="en-US" altLang="de-DE" b="1" i="1" dirty="0">
                <a:latin typeface="Calibri" panose="020F0502020204030204" pitchFamily="34" charset="0"/>
                <a:cs typeface="Calibri" panose="020F0502020204030204" pitchFamily="34" charset="0"/>
              </a:rPr>
              <a:t> = 1/</a:t>
            </a:r>
            <a:r>
              <a:rPr lang="en-US" altLang="de-DE" b="1" i="1" dirty="0" err="1">
                <a:latin typeface="Calibri" panose="020F0502020204030204" pitchFamily="34" charset="0"/>
                <a:cs typeface="Calibri" panose="020F0502020204030204" pitchFamily="34" charset="0"/>
              </a:rPr>
              <a:t>f</a:t>
            </a:r>
            <a:r>
              <a:rPr lang="en-US" altLang="de-DE" b="1" i="1" baseline="-25000" dirty="0" err="1">
                <a:latin typeface="Calibri" panose="020F0502020204030204" pitchFamily="34" charset="0"/>
                <a:cs typeface="Calibri" panose="020F0502020204030204" pitchFamily="34" charset="0"/>
              </a:rPr>
              <a:t>acc</a:t>
            </a:r>
            <a:r>
              <a:rPr lang="en-US" altLang="de-DE" dirty="0">
                <a:latin typeface="Calibri" panose="020F0502020204030204" pitchFamily="34" charset="0"/>
                <a:cs typeface="Calibri" panose="020F0502020204030204" pitchFamily="34" charset="0"/>
              </a:rPr>
              <a:t>:</a:t>
            </a:r>
          </a:p>
        </p:txBody>
      </p:sp>
      <p:sp>
        <p:nvSpPr>
          <p:cNvPr id="292869" name="Text Box 5"/>
          <p:cNvSpPr txBox="1">
            <a:spLocks noChangeArrowheads="1"/>
          </p:cNvSpPr>
          <p:nvPr/>
        </p:nvSpPr>
        <p:spPr bwMode="auto">
          <a:xfrm>
            <a:off x="227012" y="2055147"/>
            <a:ext cx="8993187"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00FF"/>
                </a:solidFill>
                <a:latin typeface="Calibri" panose="020F0502020204030204" pitchFamily="34" charset="0"/>
                <a:cs typeface="Calibri" panose="020F0502020204030204" pitchFamily="34" charset="0"/>
              </a:rPr>
              <a:t>Proton accelerator: </a:t>
            </a:r>
          </a:p>
          <a:p>
            <a:pPr algn="l"/>
            <a:r>
              <a:rPr lang="en-US" altLang="de-DE" b="1" dirty="0">
                <a:solidFill>
                  <a:srgbClr val="0000FF"/>
                </a:solidFill>
                <a:latin typeface="Calibri" panose="020F0502020204030204" pitchFamily="34" charset="0"/>
                <a:cs typeface="Calibri" panose="020F0502020204030204" pitchFamily="34" charset="0"/>
              </a:rPr>
              <a:t>a) </a:t>
            </a:r>
            <a:r>
              <a:rPr lang="en-US" altLang="de-DE" dirty="0">
                <a:solidFill>
                  <a:srgbClr val="0000FF"/>
                </a:solidFill>
                <a:latin typeface="Calibri" panose="020F0502020204030204" pitchFamily="34" charset="0"/>
                <a:cs typeface="Calibri" panose="020F0502020204030204" pitchFamily="34" charset="0"/>
              </a:rPr>
              <a:t>After a LINAC providing an energy of 10 MeV accelerated with </a:t>
            </a:r>
            <a:r>
              <a:rPr lang="en-US" altLang="de-DE" b="1" i="1" dirty="0" err="1">
                <a:solidFill>
                  <a:srgbClr val="0000FF"/>
                </a:solidFill>
                <a:latin typeface="Calibri" panose="020F0502020204030204" pitchFamily="34" charset="0"/>
                <a:cs typeface="Calibri" panose="020F0502020204030204" pitchFamily="34" charset="0"/>
              </a:rPr>
              <a:t>f</a:t>
            </a:r>
            <a:r>
              <a:rPr lang="en-US" altLang="de-DE" b="1" i="1" baseline="-25000" dirty="0" err="1">
                <a:solidFill>
                  <a:srgbClr val="0000FF"/>
                </a:solidFill>
                <a:latin typeface="Calibri" panose="020F0502020204030204" pitchFamily="34" charset="0"/>
                <a:cs typeface="Calibri" panose="020F0502020204030204" pitchFamily="34" charset="0"/>
              </a:rPr>
              <a:t>acc</a:t>
            </a:r>
            <a:r>
              <a:rPr lang="en-US" altLang="de-DE" b="1" i="1" dirty="0">
                <a:solidFill>
                  <a:srgbClr val="0000FF"/>
                </a:solidFill>
                <a:latin typeface="Calibri" panose="020F0502020204030204" pitchFamily="34" charset="0"/>
                <a:cs typeface="Calibri" panose="020F0502020204030204" pitchFamily="34" charset="0"/>
              </a:rPr>
              <a:t> </a:t>
            </a:r>
            <a:r>
              <a:rPr lang="en-US" altLang="de-DE" dirty="0">
                <a:solidFill>
                  <a:srgbClr val="0000FF"/>
                </a:solidFill>
                <a:latin typeface="Calibri" panose="020F0502020204030204" pitchFamily="34" charset="0"/>
                <a:cs typeface="Calibri" panose="020F0502020204030204" pitchFamily="34" charset="0"/>
              </a:rPr>
              <a:t>= 100 </a:t>
            </a:r>
            <a:r>
              <a:rPr lang="en-US" altLang="de-DE" dirty="0" err="1">
                <a:solidFill>
                  <a:srgbClr val="0000FF"/>
                </a:solidFill>
                <a:latin typeface="Calibri" panose="020F0502020204030204" pitchFamily="34" charset="0"/>
                <a:cs typeface="Calibri" panose="020F0502020204030204" pitchFamily="34" charset="0"/>
              </a:rPr>
              <a:t>MHz.</a:t>
            </a:r>
            <a:endParaRPr lang="en-US" altLang="de-DE" dirty="0">
              <a:solidFill>
                <a:srgbClr val="0000FF"/>
              </a:solidFill>
              <a:latin typeface="Calibri" panose="020F0502020204030204" pitchFamily="34" charset="0"/>
              <a:cs typeface="Calibri" panose="020F0502020204030204" pitchFamily="34" charset="0"/>
            </a:endParaRPr>
          </a:p>
        </p:txBody>
      </p:sp>
      <p:sp>
        <p:nvSpPr>
          <p:cNvPr id="24" name="Text Box 5"/>
          <p:cNvSpPr txBox="1">
            <a:spLocks noChangeArrowheads="1"/>
          </p:cNvSpPr>
          <p:nvPr/>
        </p:nvSpPr>
        <p:spPr bwMode="auto">
          <a:xfrm>
            <a:off x="193162" y="4287371"/>
            <a:ext cx="92730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00FF"/>
                </a:solidFill>
                <a:latin typeface="Calibri" panose="020F0502020204030204" pitchFamily="34" charset="0"/>
                <a:cs typeface="Calibri" panose="020F0502020204030204" pitchFamily="34" charset="0"/>
              </a:rPr>
              <a:t>b) </a:t>
            </a:r>
            <a:r>
              <a:rPr lang="en-US" altLang="de-DE" dirty="0">
                <a:solidFill>
                  <a:srgbClr val="0000FF"/>
                </a:solidFill>
                <a:latin typeface="Calibri" panose="020F0502020204030204" pitchFamily="34" charset="0"/>
                <a:cs typeface="Calibri" panose="020F0502020204030204" pitchFamily="34" charset="0"/>
              </a:rPr>
              <a:t>In a synchrotron with a beam energy of 100 MeV &amp; acceleration frequency of </a:t>
            </a:r>
            <a:r>
              <a:rPr lang="en-US" altLang="de-DE" b="1" i="1" dirty="0" err="1">
                <a:solidFill>
                  <a:srgbClr val="0000FF"/>
                </a:solidFill>
                <a:latin typeface="Calibri" panose="020F0502020204030204" pitchFamily="34" charset="0"/>
                <a:cs typeface="Calibri" panose="020F0502020204030204" pitchFamily="34" charset="0"/>
              </a:rPr>
              <a:t>f</a:t>
            </a:r>
            <a:r>
              <a:rPr lang="en-US" altLang="de-DE" b="1" i="1" baseline="-25000" dirty="0" err="1">
                <a:solidFill>
                  <a:srgbClr val="0000FF"/>
                </a:solidFill>
                <a:latin typeface="Calibri" panose="020F0502020204030204" pitchFamily="34" charset="0"/>
                <a:cs typeface="Calibri" panose="020F0502020204030204" pitchFamily="34" charset="0"/>
              </a:rPr>
              <a:t>acc</a:t>
            </a:r>
            <a:r>
              <a:rPr lang="en-US" altLang="de-DE" b="1" i="1" dirty="0">
                <a:solidFill>
                  <a:srgbClr val="0000FF"/>
                </a:solidFill>
                <a:latin typeface="Calibri" panose="020F0502020204030204" pitchFamily="34" charset="0"/>
                <a:cs typeface="Calibri" panose="020F0502020204030204" pitchFamily="34" charset="0"/>
              </a:rPr>
              <a:t> </a:t>
            </a:r>
            <a:r>
              <a:rPr lang="en-US" altLang="de-DE" dirty="0">
                <a:solidFill>
                  <a:srgbClr val="0000FF"/>
                </a:solidFill>
                <a:latin typeface="Calibri" panose="020F0502020204030204" pitchFamily="34" charset="0"/>
                <a:cs typeface="Calibri" panose="020F0502020204030204" pitchFamily="34" charset="0"/>
              </a:rPr>
              <a:t>= 1 </a:t>
            </a:r>
            <a:r>
              <a:rPr lang="en-US" altLang="de-DE" dirty="0" err="1">
                <a:solidFill>
                  <a:srgbClr val="0000FF"/>
                </a:solidFill>
                <a:latin typeface="Calibri" panose="020F0502020204030204" pitchFamily="34" charset="0"/>
                <a:cs typeface="Calibri" panose="020F0502020204030204" pitchFamily="34" charset="0"/>
              </a:rPr>
              <a:t>MHz.</a:t>
            </a:r>
            <a:endParaRPr lang="en-US" altLang="de-DE" dirty="0">
              <a:solidFill>
                <a:srgbClr val="0000FF"/>
              </a:solidFill>
              <a:latin typeface="Calibri" panose="020F0502020204030204" pitchFamily="34" charset="0"/>
              <a:cs typeface="Calibri" panose="020F0502020204030204" pitchFamily="34" charset="0"/>
            </a:endParaRPr>
          </a:p>
        </p:txBody>
      </p:sp>
      <p:sp>
        <p:nvSpPr>
          <p:cNvPr id="25" name="Text Box 3"/>
          <p:cNvSpPr txBox="1">
            <a:spLocks noChangeArrowheads="1"/>
          </p:cNvSpPr>
          <p:nvPr/>
        </p:nvSpPr>
        <p:spPr bwMode="auto">
          <a:xfrm>
            <a:off x="227012" y="4568080"/>
            <a:ext cx="872966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The bunch length is 100 ns. It can be monitored by the time-dependent signal from an FCT (and example was discussed during the lecture in chapter 2 and 6) or a BPM.</a:t>
            </a:r>
          </a:p>
        </p:txBody>
      </p:sp>
      <p:sp>
        <p:nvSpPr>
          <p:cNvPr id="26" name="Text Box 5"/>
          <p:cNvSpPr txBox="1">
            <a:spLocks noChangeArrowheads="1"/>
          </p:cNvSpPr>
          <p:nvPr/>
        </p:nvSpPr>
        <p:spPr bwMode="auto">
          <a:xfrm>
            <a:off x="227012" y="5254035"/>
            <a:ext cx="868347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00FF"/>
                </a:solidFill>
                <a:latin typeface="Calibri" panose="020F0502020204030204" pitchFamily="34" charset="0"/>
                <a:cs typeface="Calibri" panose="020F0502020204030204" pitchFamily="34" charset="0"/>
              </a:rPr>
              <a:t>c) </a:t>
            </a:r>
            <a:r>
              <a:rPr lang="en-US" altLang="de-DE" dirty="0">
                <a:solidFill>
                  <a:srgbClr val="0000FF"/>
                </a:solidFill>
                <a:latin typeface="Calibri" panose="020F0502020204030204" pitchFamily="34" charset="0"/>
                <a:cs typeface="Calibri" panose="020F0502020204030204" pitchFamily="34" charset="0"/>
              </a:rPr>
              <a:t>In a transfer line at an energy of 1 GeV following extraction within one turn from a synchrotron with a bunch length of roughly 10 ns.</a:t>
            </a:r>
          </a:p>
        </p:txBody>
      </p:sp>
      <p:sp>
        <p:nvSpPr>
          <p:cNvPr id="27" name="Text Box 3"/>
          <p:cNvSpPr txBox="1">
            <a:spLocks noChangeArrowheads="1"/>
          </p:cNvSpPr>
          <p:nvPr/>
        </p:nvSpPr>
        <p:spPr bwMode="auto">
          <a:xfrm>
            <a:off x="208262" y="5900366"/>
            <a:ext cx="872966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As for the synchrotron case an FCT, WCM or BPM is suited. (Synchrotron light monitors are not suited for such proton energy resp. Lorentz factor </a:t>
            </a:r>
            <a:r>
              <a:rPr lang="en-US" altLang="de-DE" dirty="0">
                <a:latin typeface="Calibri" panose="020F0502020204030204" pitchFamily="34" charset="0"/>
                <a:cs typeface="Calibri" panose="020F0502020204030204" pitchFamily="34" charset="0"/>
                <a:sym typeface="Symbol" panose="05050102010706020507" pitchFamily="18" charset="2"/>
              </a:rPr>
              <a:t>)</a:t>
            </a:r>
            <a:r>
              <a:rPr lang="en-US" altLang="de-DE"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301502452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286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292869" grpId="0"/>
      <p:bldP spid="24" grpId="0"/>
      <p:bldP spid="25" grpId="0"/>
      <p:bldP spid="26" grpId="0"/>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3"/>
          <p:cNvSpPr txBox="1">
            <a:spLocks noChangeArrowheads="1"/>
          </p:cNvSpPr>
          <p:nvPr/>
        </p:nvSpPr>
        <p:spPr bwMode="auto">
          <a:xfrm>
            <a:off x="227012" y="2878674"/>
            <a:ext cx="8729662"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The parameter are typical for a synchrotron light source. A streak camera can be used as discussed in the lecture.; its functionality should be described briefly….</a:t>
            </a:r>
          </a:p>
        </p:txBody>
      </p:sp>
      <p:sp>
        <p:nvSpPr>
          <p:cNvPr id="6149" name="Text Box 4"/>
          <p:cNvSpPr txBox="1">
            <a:spLocks noChangeArrowheads="1"/>
          </p:cNvSpPr>
          <p:nvPr/>
        </p:nvSpPr>
        <p:spPr bwMode="auto">
          <a:xfrm>
            <a:off x="227012" y="692620"/>
            <a:ext cx="8665587" cy="133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For the following accelerators and beam parameters, an appropriate method for bunch shape measurement (bunch shape is a synonym for longitudinal profile) should be chosen; give the main argument for your choice. </a:t>
            </a:r>
          </a:p>
          <a:p>
            <a:pPr algn="l"/>
            <a:r>
              <a:rPr lang="en-US" altLang="de-DE" dirty="0">
                <a:latin typeface="Calibri" panose="020F0502020204030204" pitchFamily="34" charset="0"/>
                <a:cs typeface="Calibri" panose="020F0502020204030204" pitchFamily="34" charset="0"/>
              </a:rPr>
              <a:t>In each case, the RMS bunch length is </a:t>
            </a:r>
            <a:r>
              <a:rPr lang="en-US" altLang="de-DE" b="1" i="1" dirty="0">
                <a:latin typeface="Calibri" panose="020F0502020204030204" pitchFamily="34" charset="0"/>
                <a:cs typeface="Calibri" panose="020F0502020204030204" pitchFamily="34" charset="0"/>
                <a:sym typeface="Symbol" panose="05050102010706020507" pitchFamily="18" charset="2"/>
              </a:rPr>
              <a:t> = 0.1 </a:t>
            </a:r>
            <a:r>
              <a:rPr lang="en-US" altLang="de-DE" b="1" i="1" dirty="0" err="1">
                <a:latin typeface="Calibri" panose="020F0502020204030204" pitchFamily="34" charset="0"/>
                <a:cs typeface="Calibri" panose="020F0502020204030204" pitchFamily="34" charset="0"/>
                <a:sym typeface="Symbol" panose="05050102010706020507" pitchFamily="18" charset="2"/>
              </a:rPr>
              <a:t>t</a:t>
            </a:r>
            <a:r>
              <a:rPr lang="en-US" altLang="de-DE" b="1" i="1" baseline="-25000" dirty="0" err="1">
                <a:latin typeface="Calibri" panose="020F0502020204030204" pitchFamily="34" charset="0"/>
                <a:cs typeface="Calibri" panose="020F0502020204030204" pitchFamily="34" charset="0"/>
                <a:sym typeface="Symbol" panose="05050102010706020507" pitchFamily="18" charset="2"/>
              </a:rPr>
              <a:t>acc</a:t>
            </a:r>
            <a:r>
              <a:rPr lang="en-US" altLang="de-DE" b="1" i="1" dirty="0">
                <a:latin typeface="Calibri" panose="020F0502020204030204" pitchFamily="34" charset="0"/>
                <a:cs typeface="Calibri" panose="020F0502020204030204" pitchFamily="34" charset="0"/>
                <a:sym typeface="Symbol" panose="05050102010706020507" pitchFamily="18" charset="2"/>
              </a:rPr>
              <a:t> </a:t>
            </a:r>
            <a:r>
              <a:rPr lang="en-US" altLang="de-DE" dirty="0">
                <a:latin typeface="Calibri" panose="020F0502020204030204" pitchFamily="34" charset="0"/>
                <a:cs typeface="Calibri" panose="020F0502020204030204" pitchFamily="34" charset="0"/>
              </a:rPr>
              <a:t>of the acceleration period </a:t>
            </a:r>
            <a:r>
              <a:rPr lang="en-US" altLang="de-DE" b="1" i="1" dirty="0" err="1">
                <a:latin typeface="Calibri" panose="020F0502020204030204" pitchFamily="34" charset="0"/>
                <a:cs typeface="Calibri" panose="020F0502020204030204" pitchFamily="34" charset="0"/>
              </a:rPr>
              <a:t>t</a:t>
            </a:r>
            <a:r>
              <a:rPr lang="en-US" altLang="de-DE" b="1" i="1" baseline="-25000" dirty="0" err="1">
                <a:latin typeface="Calibri" panose="020F0502020204030204" pitchFamily="34" charset="0"/>
                <a:cs typeface="Calibri" panose="020F0502020204030204" pitchFamily="34" charset="0"/>
              </a:rPr>
              <a:t>acc</a:t>
            </a:r>
            <a:r>
              <a:rPr lang="en-US" altLang="de-DE" b="1" i="1" dirty="0">
                <a:latin typeface="Calibri" panose="020F0502020204030204" pitchFamily="34" charset="0"/>
                <a:cs typeface="Calibri" panose="020F0502020204030204" pitchFamily="34" charset="0"/>
              </a:rPr>
              <a:t> = 1/</a:t>
            </a:r>
            <a:r>
              <a:rPr lang="en-US" altLang="de-DE" b="1" i="1" dirty="0" err="1">
                <a:latin typeface="Calibri" panose="020F0502020204030204" pitchFamily="34" charset="0"/>
                <a:cs typeface="Calibri" panose="020F0502020204030204" pitchFamily="34" charset="0"/>
              </a:rPr>
              <a:t>f</a:t>
            </a:r>
            <a:r>
              <a:rPr lang="en-US" altLang="de-DE" b="1" i="1" baseline="-25000" dirty="0" err="1">
                <a:latin typeface="Calibri" panose="020F0502020204030204" pitchFamily="34" charset="0"/>
                <a:cs typeface="Calibri" panose="020F0502020204030204" pitchFamily="34" charset="0"/>
              </a:rPr>
              <a:t>acc</a:t>
            </a:r>
            <a:r>
              <a:rPr lang="en-US" altLang="de-DE" dirty="0">
                <a:latin typeface="Calibri" panose="020F0502020204030204" pitchFamily="34" charset="0"/>
                <a:cs typeface="Calibri" panose="020F0502020204030204" pitchFamily="34" charset="0"/>
              </a:rPr>
              <a:t>:</a:t>
            </a:r>
          </a:p>
        </p:txBody>
      </p:sp>
      <p:sp>
        <p:nvSpPr>
          <p:cNvPr id="292869" name="Text Box 5"/>
          <p:cNvSpPr txBox="1">
            <a:spLocks noChangeArrowheads="1"/>
          </p:cNvSpPr>
          <p:nvPr/>
        </p:nvSpPr>
        <p:spPr bwMode="auto">
          <a:xfrm>
            <a:off x="227012" y="2055147"/>
            <a:ext cx="8993187"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00FF"/>
                </a:solidFill>
                <a:latin typeface="Calibri" panose="020F0502020204030204" pitchFamily="34" charset="0"/>
                <a:cs typeface="Calibri" panose="020F0502020204030204" pitchFamily="34" charset="0"/>
              </a:rPr>
              <a:t>Electron accelerator: </a:t>
            </a:r>
          </a:p>
          <a:p>
            <a:pPr algn="l"/>
            <a:r>
              <a:rPr lang="en-US" altLang="de-DE" b="1" dirty="0">
                <a:solidFill>
                  <a:srgbClr val="0000FF"/>
                </a:solidFill>
                <a:latin typeface="Calibri" panose="020F0502020204030204" pitchFamily="34" charset="0"/>
                <a:cs typeface="Calibri" panose="020F0502020204030204" pitchFamily="34" charset="0"/>
              </a:rPr>
              <a:t>a) </a:t>
            </a:r>
            <a:r>
              <a:rPr lang="en-US" altLang="de-DE" dirty="0">
                <a:solidFill>
                  <a:srgbClr val="0000FF"/>
                </a:solidFill>
                <a:latin typeface="Calibri" panose="020F0502020204030204" pitchFamily="34" charset="0"/>
                <a:cs typeface="Calibri" panose="020F0502020204030204" pitchFamily="34" charset="0"/>
              </a:rPr>
              <a:t>In a synchrotron with a beam energy of 1 GeV &amp;acceleration frequency of </a:t>
            </a:r>
            <a:r>
              <a:rPr lang="en-US" altLang="de-DE" b="1" i="1" dirty="0" err="1">
                <a:solidFill>
                  <a:srgbClr val="0000FF"/>
                </a:solidFill>
                <a:latin typeface="Calibri" panose="020F0502020204030204" pitchFamily="34" charset="0"/>
                <a:cs typeface="Calibri" panose="020F0502020204030204" pitchFamily="34" charset="0"/>
              </a:rPr>
              <a:t>f</a:t>
            </a:r>
            <a:r>
              <a:rPr lang="en-US" altLang="de-DE" b="1" i="1" baseline="-25000" dirty="0" err="1">
                <a:solidFill>
                  <a:srgbClr val="0000FF"/>
                </a:solidFill>
                <a:latin typeface="Calibri" panose="020F0502020204030204" pitchFamily="34" charset="0"/>
                <a:cs typeface="Calibri" panose="020F0502020204030204" pitchFamily="34" charset="0"/>
              </a:rPr>
              <a:t>acc</a:t>
            </a:r>
            <a:r>
              <a:rPr lang="en-US" altLang="de-DE" dirty="0">
                <a:solidFill>
                  <a:srgbClr val="0000FF"/>
                </a:solidFill>
                <a:latin typeface="Calibri" panose="020F0502020204030204" pitchFamily="34" charset="0"/>
                <a:cs typeface="Calibri" panose="020F0502020204030204" pitchFamily="34" charset="0"/>
              </a:rPr>
              <a:t> = 500 </a:t>
            </a:r>
            <a:r>
              <a:rPr lang="en-US" altLang="de-DE" dirty="0" err="1">
                <a:solidFill>
                  <a:srgbClr val="0000FF"/>
                </a:solidFill>
                <a:latin typeface="Calibri" panose="020F0502020204030204" pitchFamily="34" charset="0"/>
                <a:cs typeface="Calibri" panose="020F0502020204030204" pitchFamily="34" charset="0"/>
              </a:rPr>
              <a:t>MHz.</a:t>
            </a:r>
            <a:endParaRPr lang="en-US" altLang="de-DE" dirty="0">
              <a:solidFill>
                <a:srgbClr val="0000FF"/>
              </a:solidFill>
              <a:latin typeface="Calibri" panose="020F0502020204030204" pitchFamily="34" charset="0"/>
              <a:cs typeface="Calibri" panose="020F0502020204030204" pitchFamily="34" charset="0"/>
            </a:endParaRPr>
          </a:p>
        </p:txBody>
      </p:sp>
      <p:sp>
        <p:nvSpPr>
          <p:cNvPr id="24" name="Text Box 5"/>
          <p:cNvSpPr txBox="1">
            <a:spLocks noChangeArrowheads="1"/>
          </p:cNvSpPr>
          <p:nvPr/>
        </p:nvSpPr>
        <p:spPr bwMode="auto">
          <a:xfrm>
            <a:off x="200415" y="3429000"/>
            <a:ext cx="92730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00FF"/>
                </a:solidFill>
                <a:latin typeface="Calibri" panose="020F0502020204030204" pitchFamily="34" charset="0"/>
                <a:cs typeface="Calibri" panose="020F0502020204030204" pitchFamily="34" charset="0"/>
              </a:rPr>
              <a:t>b) </a:t>
            </a:r>
            <a:r>
              <a:rPr lang="en-US" altLang="de-DE" dirty="0">
                <a:solidFill>
                  <a:srgbClr val="0000FF"/>
                </a:solidFill>
                <a:latin typeface="Calibri" panose="020F0502020204030204" pitchFamily="34" charset="0"/>
                <a:cs typeface="Calibri" panose="020F0502020204030204" pitchFamily="34" charset="0"/>
              </a:rPr>
              <a:t>At the end of a LINAC (as Free Electron Laser) of 10 GeV and a bunch length of </a:t>
            </a:r>
            <a:r>
              <a:rPr lang="en-US" altLang="de-DE" b="1" i="1" u="sng" dirty="0">
                <a:solidFill>
                  <a:srgbClr val="0000FF"/>
                </a:solidFill>
                <a:latin typeface="Calibri" panose="020F0502020204030204" pitchFamily="34" charset="0"/>
                <a:cs typeface="Calibri" panose="020F0502020204030204" pitchFamily="34" charset="0"/>
                <a:sym typeface="Symbol" panose="05050102010706020507" pitchFamily="18" charset="2"/>
              </a:rPr>
              <a:t></a:t>
            </a:r>
            <a:r>
              <a:rPr lang="en-US" altLang="de-DE" u="sng" dirty="0">
                <a:solidFill>
                  <a:srgbClr val="0000FF"/>
                </a:solidFill>
                <a:latin typeface="Calibri" panose="020F0502020204030204" pitchFamily="34" charset="0"/>
                <a:cs typeface="Calibri" panose="020F0502020204030204" pitchFamily="34" charset="0"/>
                <a:sym typeface="Symbol" panose="05050102010706020507" pitchFamily="18" charset="2"/>
              </a:rPr>
              <a:t> = </a:t>
            </a:r>
            <a:r>
              <a:rPr lang="en-US" altLang="de-DE" u="sng" dirty="0">
                <a:solidFill>
                  <a:srgbClr val="0000FF"/>
                </a:solidFill>
                <a:latin typeface="Calibri" panose="020F0502020204030204" pitchFamily="34" charset="0"/>
                <a:cs typeface="Calibri" panose="020F0502020204030204" pitchFamily="34" charset="0"/>
              </a:rPr>
              <a:t>100 fs</a:t>
            </a:r>
            <a:r>
              <a:rPr lang="en-US" altLang="de-DE" dirty="0">
                <a:solidFill>
                  <a:srgbClr val="0000FF"/>
                </a:solidFill>
                <a:latin typeface="Calibri" panose="020F0502020204030204" pitchFamily="34" charset="0"/>
                <a:cs typeface="Calibri" panose="020F0502020204030204" pitchFamily="34" charset="0"/>
              </a:rPr>
              <a:t>.</a:t>
            </a:r>
          </a:p>
        </p:txBody>
      </p:sp>
      <p:sp>
        <p:nvSpPr>
          <p:cNvPr id="25" name="Text Box 3"/>
          <p:cNvSpPr txBox="1">
            <a:spLocks noChangeArrowheads="1"/>
          </p:cNvSpPr>
          <p:nvPr/>
        </p:nvSpPr>
        <p:spPr bwMode="auto">
          <a:xfrm>
            <a:off x="179390" y="3730184"/>
            <a:ext cx="8729662" cy="29392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latin typeface="Calibri" panose="020F0502020204030204" pitchFamily="34" charset="0"/>
                <a:cs typeface="Calibri" panose="020F0502020204030204" pitchFamily="34" charset="0"/>
              </a:rPr>
              <a:t>The bunch length after this typical FEL-LINAC is too short for a streak camera. </a:t>
            </a:r>
          </a:p>
          <a:p>
            <a:pPr algn="l">
              <a:spcBef>
                <a:spcPts val="300"/>
              </a:spcBef>
            </a:pPr>
            <a:r>
              <a:rPr lang="en-US" altLang="de-DE" b="1" dirty="0">
                <a:latin typeface="Calibri" panose="020F0502020204030204" pitchFamily="34" charset="0"/>
                <a:cs typeface="Calibri" panose="020F0502020204030204" pitchFamily="34" charset="0"/>
              </a:rPr>
              <a:t>Electro-optical modulation</a:t>
            </a:r>
            <a:r>
              <a:rPr lang="en-US" altLang="de-DE" dirty="0">
                <a:latin typeface="Calibri" panose="020F0502020204030204" pitchFamily="34" charset="0"/>
                <a:cs typeface="Calibri" panose="020F0502020204030204" pitchFamily="34" charset="0"/>
              </a:rPr>
              <a:t>: Close to a beam, a birefringent crystal is installed. Here the electrical field of the bunch leads a rotation of the polarization change. A polarized laser beam passes this crystal and analyzed with a polarizer. The change of polarization is a measure for the strength and time dependence of the bunch’s electric field. </a:t>
            </a:r>
          </a:p>
          <a:p>
            <a:pPr algn="l">
              <a:spcBef>
                <a:spcPts val="300"/>
              </a:spcBef>
            </a:pPr>
            <a:r>
              <a:rPr lang="en-US" altLang="de-DE" b="1" dirty="0">
                <a:latin typeface="Calibri" panose="020F0502020204030204" pitchFamily="34" charset="0"/>
                <a:cs typeface="Calibri" panose="020F0502020204030204" pitchFamily="34" charset="0"/>
              </a:rPr>
              <a:t>Alternatively, transverse deflection cavity: </a:t>
            </a:r>
            <a:r>
              <a:rPr lang="en-US" altLang="de-DE" dirty="0">
                <a:latin typeface="Calibri" panose="020F0502020204030204" pitchFamily="34" charset="0"/>
                <a:cs typeface="Calibri" panose="020F0502020204030204" pitchFamily="34" charset="0"/>
              </a:rPr>
              <a:t>A deflecting cavity can be used. Here the electron beam is deflected transversally within a cavity operated by a mode providing a transvers reflection. The phase of the mode is chosen such that the reference particle crosses the cavity at the zero-crossing of the sine wave. Tt acts as a time-to-space converter. After some drift the deflection is monitored on a scintillation screen.</a:t>
            </a:r>
          </a:p>
        </p:txBody>
      </p:sp>
      <p:sp>
        <p:nvSpPr>
          <p:cNvPr id="10" name="Text Box 2"/>
          <p:cNvSpPr txBox="1">
            <a:spLocks noChangeArrowheads="1"/>
          </p:cNvSpPr>
          <p:nvPr/>
        </p:nvSpPr>
        <p:spPr bwMode="auto">
          <a:xfrm>
            <a:off x="252000" y="144000"/>
            <a:ext cx="8861426" cy="396875"/>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00"/>
                </a:solidFill>
                <a:latin typeface="Calibri" panose="020F0502020204030204" pitchFamily="34" charset="0"/>
                <a:cs typeface="Calibri" panose="020F0502020204030204" pitchFamily="34" charset="0"/>
              </a:rPr>
              <a:t>Exercise (previous exam): Methods of Bunch Length Measurement</a:t>
            </a:r>
          </a:p>
        </p:txBody>
      </p:sp>
    </p:spTree>
    <p:extLst>
      <p:ext uri="{BB962C8B-B14F-4D97-AF65-F5344CB8AC3E}">
        <p14:creationId xmlns:p14="http://schemas.microsoft.com/office/powerpoint/2010/main" val="115486738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24" grpId="0"/>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2"/>
          <p:cNvSpPr txBox="1">
            <a:spLocks noChangeArrowheads="1"/>
          </p:cNvSpPr>
          <p:nvPr/>
        </p:nvSpPr>
        <p:spPr bwMode="auto">
          <a:xfrm>
            <a:off x="252000" y="144000"/>
            <a:ext cx="8861426" cy="400110"/>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00"/>
                </a:solidFill>
                <a:latin typeface="Calibri" panose="020F0502020204030204" pitchFamily="34" charset="0"/>
                <a:cs typeface="Calibri" panose="020F0502020204030204" pitchFamily="34" charset="0"/>
              </a:rPr>
              <a:t>Program of today’s interactive Session</a:t>
            </a:r>
          </a:p>
        </p:txBody>
      </p:sp>
      <p:sp>
        <p:nvSpPr>
          <p:cNvPr id="6149" name="Text Box 4"/>
          <p:cNvSpPr txBox="1">
            <a:spLocks noChangeArrowheads="1"/>
          </p:cNvSpPr>
          <p:nvPr/>
        </p:nvSpPr>
        <p:spPr bwMode="auto">
          <a:xfrm>
            <a:off x="265720" y="836640"/>
            <a:ext cx="8286750"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00FF"/>
                </a:solidFill>
                <a:latin typeface="Calibri" panose="020F0502020204030204" pitchFamily="34" charset="0"/>
                <a:cs typeface="Calibri" panose="020F0502020204030204" pitchFamily="34" charset="0"/>
              </a:rPr>
              <a:t>Possible subjects of interactive session for exam preparation:</a:t>
            </a:r>
          </a:p>
          <a:p>
            <a:pPr marL="342900" indent="-342900" algn="l">
              <a:buFont typeface="+mj-lt"/>
              <a:buAutoNum type="arabicPeriod"/>
            </a:pPr>
            <a:r>
              <a:rPr lang="en-US" altLang="de-DE" dirty="0">
                <a:latin typeface="Calibri" panose="020F0502020204030204" pitchFamily="34" charset="0"/>
                <a:cs typeface="Calibri" panose="020F0502020204030204" pitchFamily="34" charset="0"/>
              </a:rPr>
              <a:t>Discussion and some examples from pervious exams </a:t>
            </a:r>
          </a:p>
          <a:p>
            <a:pPr marL="342900" indent="-342900" algn="l">
              <a:buFont typeface="+mj-lt"/>
              <a:buAutoNum type="arabicPeriod"/>
            </a:pPr>
            <a:r>
              <a:rPr lang="en-US" altLang="de-DE" dirty="0">
                <a:latin typeface="Calibri" panose="020F0502020204030204" pitchFamily="34" charset="0"/>
                <a:cs typeface="Calibri" panose="020F0502020204030204" pitchFamily="34" charset="0"/>
              </a:rPr>
              <a:t>General questions and answers to beam diagnostics</a:t>
            </a:r>
          </a:p>
          <a:p>
            <a:pPr marL="342900" indent="-342900" algn="l">
              <a:buFont typeface="+mj-lt"/>
              <a:buAutoNum type="arabicPeriod"/>
            </a:pPr>
            <a:r>
              <a:rPr lang="en-US" altLang="de-DE" dirty="0">
                <a:latin typeface="Calibri" panose="020F0502020204030204" pitchFamily="34" charset="0"/>
                <a:cs typeface="Calibri" panose="020F0502020204030204" pitchFamily="34" charset="0"/>
              </a:rPr>
              <a:t>Discussion of polls presented during lecture and some further polls</a:t>
            </a:r>
          </a:p>
          <a:p>
            <a:pPr marL="342900" indent="-342900" algn="l">
              <a:buFont typeface="+mj-lt"/>
              <a:buAutoNum type="arabicPeriod"/>
            </a:pPr>
            <a:r>
              <a:rPr lang="en-US" altLang="de-DE" dirty="0">
                <a:latin typeface="Calibri" panose="020F0502020204030204" pitchFamily="34" charset="0"/>
                <a:cs typeface="Calibri" panose="020F0502020204030204" pitchFamily="34" charset="0"/>
              </a:rPr>
              <a:t>Further exercises form exercise document as interactive discussion</a:t>
            </a:r>
          </a:p>
          <a:p>
            <a:pPr algn="l"/>
            <a:r>
              <a:rPr lang="en-US" altLang="de-DE" dirty="0">
                <a:latin typeface="Calibri" panose="020F0502020204030204" pitchFamily="34" charset="0"/>
                <a:cs typeface="Calibri" panose="020F0502020204030204" pitchFamily="34" charset="0"/>
              </a:rPr>
              <a:t>      (‘Exercises_instrumentation.pdf’ posted in INDICO </a:t>
            </a:r>
          </a:p>
          <a:p>
            <a:pPr algn="l"/>
            <a:r>
              <a:rPr lang="en-US" altLang="de-DE" dirty="0">
                <a:latin typeface="Calibri" panose="020F0502020204030204" pitchFamily="34" charset="0"/>
                <a:cs typeface="Calibri" panose="020F0502020204030204" pitchFamily="34" charset="0"/>
              </a:rPr>
              <a:t>      ‘Answers_instrumentation.pdf’ will be posted today)</a:t>
            </a:r>
          </a:p>
        </p:txBody>
      </p:sp>
      <p:sp>
        <p:nvSpPr>
          <p:cNvPr id="18" name="Text Box 4"/>
          <p:cNvSpPr txBox="1">
            <a:spLocks noChangeArrowheads="1"/>
          </p:cNvSpPr>
          <p:nvPr/>
        </p:nvSpPr>
        <p:spPr bwMode="auto">
          <a:xfrm>
            <a:off x="395420" y="3933070"/>
            <a:ext cx="828675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8000"/>
                </a:solidFill>
                <a:latin typeface="Calibri" panose="020F0502020204030204" pitchFamily="34" charset="0"/>
                <a:cs typeface="Calibri" panose="020F0502020204030204" pitchFamily="34" charset="0"/>
              </a:rPr>
              <a:t>After topic 1, please decide on the topic 3 or 4 as not all can be realized!</a:t>
            </a:r>
          </a:p>
          <a:p>
            <a:pPr algn="l"/>
            <a:r>
              <a:rPr lang="en-US" altLang="de-DE" b="1" dirty="0">
                <a:solidFill>
                  <a:srgbClr val="008000"/>
                </a:solidFill>
                <a:latin typeface="Calibri" panose="020F0502020204030204" pitchFamily="34" charset="0"/>
                <a:cs typeface="Calibri" panose="020F0502020204030204" pitchFamily="34" charset="0"/>
              </a:rPr>
              <a:t>Contributions (questions, comments, remarks) are required from your side.</a:t>
            </a:r>
          </a:p>
          <a:p>
            <a:pPr algn="l"/>
            <a:r>
              <a:rPr lang="en-US" altLang="de-DE" b="1" dirty="0">
                <a:solidFill>
                  <a:srgbClr val="008000"/>
                </a:solidFill>
                <a:latin typeface="Calibri" panose="020F0502020204030204" pitchFamily="34" charset="0"/>
                <a:cs typeface="Calibri" panose="020F0502020204030204" pitchFamily="34" charset="0"/>
              </a:rPr>
              <a:t>This session is your event!</a:t>
            </a:r>
          </a:p>
        </p:txBody>
      </p:sp>
    </p:spTree>
    <p:extLst>
      <p:ext uri="{BB962C8B-B14F-4D97-AF65-F5344CB8AC3E}">
        <p14:creationId xmlns:p14="http://schemas.microsoft.com/office/powerpoint/2010/main" val="99386320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Text Box 2"/>
          <p:cNvSpPr txBox="1">
            <a:spLocks noChangeArrowheads="1"/>
          </p:cNvSpPr>
          <p:nvPr/>
        </p:nvSpPr>
        <p:spPr bwMode="auto">
          <a:xfrm>
            <a:off x="252000" y="144000"/>
            <a:ext cx="8086725"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Bunch Structure using secondary Electrons for low </a:t>
            </a:r>
            <a:r>
              <a:rPr lang="en-US" altLang="de-DE" sz="2200" b="1" dirty="0" err="1">
                <a:solidFill>
                  <a:srgbClr val="000000"/>
                </a:solidFill>
                <a:latin typeface="Calibri" panose="020F0502020204030204" pitchFamily="34" charset="0"/>
                <a:cs typeface="Calibri" panose="020F0502020204030204" pitchFamily="34" charset="0"/>
              </a:rPr>
              <a:t>E</a:t>
            </a:r>
            <a:r>
              <a:rPr lang="en-US" altLang="de-DE" sz="2200" b="1" baseline="-25000" dirty="0" err="1">
                <a:solidFill>
                  <a:srgbClr val="000000"/>
                </a:solidFill>
                <a:latin typeface="Calibri" panose="020F0502020204030204" pitchFamily="34" charset="0"/>
                <a:cs typeface="Calibri" panose="020F0502020204030204" pitchFamily="34" charset="0"/>
              </a:rPr>
              <a:t>kin</a:t>
            </a:r>
            <a:r>
              <a:rPr lang="en-US" altLang="de-DE" sz="2200" b="1" baseline="-25000" dirty="0">
                <a:solidFill>
                  <a:srgbClr val="000000"/>
                </a:solidFill>
                <a:latin typeface="Calibri" panose="020F0502020204030204" pitchFamily="34" charset="0"/>
                <a:cs typeface="Calibri" panose="020F0502020204030204" pitchFamily="34" charset="0"/>
              </a:rPr>
              <a:t> </a:t>
            </a:r>
            <a:r>
              <a:rPr lang="en-US" altLang="de-DE" sz="2200" b="1" dirty="0">
                <a:solidFill>
                  <a:srgbClr val="000000"/>
                </a:solidFill>
                <a:latin typeface="Calibri" panose="020F0502020204030204" pitchFamily="34" charset="0"/>
                <a:cs typeface="Calibri" panose="020F0502020204030204" pitchFamily="34" charset="0"/>
              </a:rPr>
              <a:t>Protons</a:t>
            </a:r>
          </a:p>
        </p:txBody>
      </p:sp>
      <p:sp>
        <p:nvSpPr>
          <p:cNvPr id="24580" name="Text Box 3"/>
          <p:cNvSpPr txBox="1">
            <a:spLocks noChangeArrowheads="1"/>
          </p:cNvSpPr>
          <p:nvPr/>
        </p:nvSpPr>
        <p:spPr bwMode="auto">
          <a:xfrm>
            <a:off x="227013" y="2306070"/>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sp>
        <p:nvSpPr>
          <p:cNvPr id="24581" name="Rectangle 4"/>
          <p:cNvSpPr>
            <a:spLocks noChangeArrowheads="1"/>
          </p:cNvSpPr>
          <p:nvPr/>
        </p:nvSpPr>
        <p:spPr bwMode="auto">
          <a:xfrm>
            <a:off x="207963" y="742383"/>
            <a:ext cx="8507412" cy="760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rgbClr val="0000FF"/>
                </a:solidFill>
                <a:latin typeface="Calibri" panose="020F0502020204030204" pitchFamily="34" charset="0"/>
                <a:cs typeface="Calibri" panose="020F0502020204030204" pitchFamily="34" charset="0"/>
              </a:rPr>
              <a:t>Secondary e</a:t>
            </a:r>
            <a:r>
              <a:rPr lang="en-US" altLang="de-DE" sz="2400" baseline="30000" dirty="0">
                <a:solidFill>
                  <a:srgbClr val="0000FF"/>
                </a:solidFill>
                <a:latin typeface="Calibri" panose="020F0502020204030204" pitchFamily="34" charset="0"/>
                <a:cs typeface="Calibri" panose="020F0502020204030204" pitchFamily="34" charset="0"/>
              </a:rPr>
              <a:t>−</a:t>
            </a:r>
            <a:r>
              <a:rPr lang="en-US" altLang="de-DE" sz="2000" dirty="0">
                <a:solidFill>
                  <a:srgbClr val="0000FF"/>
                </a:solidFill>
                <a:latin typeface="Calibri" panose="020F0502020204030204" pitchFamily="34" charset="0"/>
                <a:cs typeface="Calibri" panose="020F0502020204030204" pitchFamily="34" charset="0"/>
              </a:rPr>
              <a:t>  liberated from a wire carrying the time information.</a:t>
            </a:r>
          </a:p>
          <a:p>
            <a:pPr algn="l">
              <a:lnSpc>
                <a:spcPct val="60000"/>
              </a:lnSpc>
            </a:pPr>
            <a:r>
              <a:rPr lang="en-US" altLang="de-DE" sz="2000" dirty="0">
                <a:solidFill>
                  <a:srgbClr val="0000FF"/>
                </a:solidFill>
                <a:latin typeface="Calibri" panose="020F0502020204030204" pitchFamily="34" charset="0"/>
                <a:cs typeface="Calibri" panose="020F0502020204030204" pitchFamily="34" charset="0"/>
              </a:rPr>
              <a:t>→ Bunch Shape Monitor (BSM)</a:t>
            </a:r>
          </a:p>
        </p:txBody>
      </p:sp>
      <p:sp>
        <p:nvSpPr>
          <p:cNvPr id="24582" name="Rectangle 5"/>
          <p:cNvSpPr>
            <a:spLocks noChangeArrowheads="1"/>
          </p:cNvSpPr>
          <p:nvPr/>
        </p:nvSpPr>
        <p:spPr bwMode="auto">
          <a:xfrm>
            <a:off x="227013" y="1628208"/>
            <a:ext cx="6081712" cy="3994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buFont typeface="Wingdings" pitchFamily="2" charset="2"/>
              <a:buNone/>
            </a:pPr>
            <a:r>
              <a:rPr lang="en-US" altLang="de-DE" b="1" dirty="0">
                <a:latin typeface="Calibri" panose="020F0502020204030204" pitchFamily="34" charset="0"/>
                <a:cs typeface="Calibri" panose="020F0502020204030204" pitchFamily="34" charset="0"/>
              </a:rPr>
              <a:t>Working principle:</a:t>
            </a:r>
          </a:p>
          <a:p>
            <a:pPr algn="l">
              <a:buFont typeface="Wingdings" pitchFamily="2" charset="2"/>
              <a:buChar char="Ø"/>
            </a:pPr>
            <a:r>
              <a:rPr lang="en-US" altLang="de-DE" dirty="0">
                <a:latin typeface="Calibri" panose="020F0502020204030204" pitchFamily="34" charset="0"/>
                <a:cs typeface="Calibri" panose="020F0502020204030204" pitchFamily="34" charset="0"/>
              </a:rPr>
              <a:t> insertion of a 0.1 mm wire at </a:t>
            </a: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rPr>
              <a:t> 10 kV</a:t>
            </a: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emission of secondary e</a:t>
            </a:r>
            <a:r>
              <a:rPr lang="en-US" altLang="de-DE" baseline="30000" dirty="0">
                <a:latin typeface="Calibri" panose="020F0502020204030204" pitchFamily="34" charset="0"/>
                <a:cs typeface="Calibri" panose="020F0502020204030204" pitchFamily="34" charset="0"/>
              </a:rPr>
              <a:t>−</a:t>
            </a:r>
            <a:r>
              <a:rPr lang="en-US" altLang="de-DE" dirty="0">
                <a:latin typeface="Calibri" panose="020F0502020204030204" pitchFamily="34" charset="0"/>
                <a:cs typeface="Calibri" panose="020F0502020204030204" pitchFamily="34" charset="0"/>
              </a:rPr>
              <a:t> within less than 10 </a:t>
            </a:r>
            <a:r>
              <a:rPr lang="en-US" altLang="de-DE" dirty="0" err="1">
                <a:latin typeface="Calibri" panose="020F0502020204030204" pitchFamily="34" charset="0"/>
                <a:cs typeface="Calibri" panose="020F0502020204030204" pitchFamily="34" charset="0"/>
              </a:rPr>
              <a:t>ps</a:t>
            </a:r>
            <a:endParaRPr lang="en-US" altLang="de-DE" dirty="0">
              <a:latin typeface="Calibri" panose="020F0502020204030204" pitchFamily="34" charset="0"/>
              <a:cs typeface="Calibri" panose="020F0502020204030204" pitchFamily="34" charset="0"/>
            </a:endParaRP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secondary e</a:t>
            </a:r>
            <a:r>
              <a:rPr lang="en-US" altLang="de-DE" baseline="30000" dirty="0">
                <a:latin typeface="Calibri" panose="020F0502020204030204" pitchFamily="34" charset="0"/>
                <a:cs typeface="Calibri" panose="020F0502020204030204" pitchFamily="34" charset="0"/>
              </a:rPr>
              <a:t>−</a:t>
            </a:r>
            <a:r>
              <a:rPr lang="en-US" altLang="de-DE" dirty="0">
                <a:latin typeface="Calibri" panose="020F0502020204030204" pitchFamily="34" charset="0"/>
                <a:cs typeface="Calibri" panose="020F0502020204030204" pitchFamily="34" charset="0"/>
              </a:rPr>
              <a:t> are accelerated</a:t>
            </a: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toward an </a:t>
            </a:r>
            <a:r>
              <a:rPr lang="en-US" altLang="de-DE" dirty="0" err="1">
                <a:latin typeface="Calibri" panose="020F0502020204030204" pitchFamily="34" charset="0"/>
                <a:cs typeface="Calibri" panose="020F0502020204030204" pitchFamily="34" charset="0"/>
              </a:rPr>
              <a:t>rf</a:t>
            </a:r>
            <a:r>
              <a:rPr lang="en-US" altLang="de-DE" dirty="0">
                <a:latin typeface="Calibri" panose="020F0502020204030204" pitchFamily="34" charset="0"/>
                <a:cs typeface="Calibri" panose="020F0502020204030204" pitchFamily="34" charset="0"/>
              </a:rPr>
              <a:t>-deflector</a:t>
            </a: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a:t>
            </a:r>
            <a:r>
              <a:rPr lang="en-US" altLang="de-DE" dirty="0" err="1">
                <a:latin typeface="Calibri" panose="020F0502020204030204" pitchFamily="34" charset="0"/>
                <a:cs typeface="Calibri" panose="020F0502020204030204" pitchFamily="34" charset="0"/>
              </a:rPr>
              <a:t>rf</a:t>
            </a:r>
            <a:r>
              <a:rPr lang="en-US" altLang="de-DE" dirty="0">
                <a:latin typeface="Calibri" panose="020F0502020204030204" pitchFamily="34" charset="0"/>
                <a:cs typeface="Calibri" panose="020F0502020204030204" pitchFamily="34" charset="0"/>
              </a:rPr>
              <a:t>-deflector as ’time-to-space’ converter</a:t>
            </a: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detector with a thin slit</a:t>
            </a: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slow shift of the phase</a:t>
            </a: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resolution </a:t>
            </a:r>
            <a:r>
              <a:rPr lang="en-US" altLang="de-DE" dirty="0">
                <a:latin typeface="Calibri" panose="020F0502020204030204" pitchFamily="34" charset="0"/>
                <a:cs typeface="Calibri" panose="020F0502020204030204" pitchFamily="34" charset="0"/>
                <a:sym typeface="Symbol" pitchFamily="18" charset="2"/>
              </a:rPr>
              <a:t></a:t>
            </a:r>
            <a:r>
              <a:rPr lang="en-US" altLang="de-DE" dirty="0">
                <a:latin typeface="Calibri" panose="020F0502020204030204" pitchFamily="34" charset="0"/>
                <a:cs typeface="Calibri" panose="020F0502020204030204" pitchFamily="34" charset="0"/>
              </a:rPr>
              <a:t> 10 </a:t>
            </a:r>
            <a:r>
              <a:rPr lang="en-US" altLang="de-DE" dirty="0" err="1">
                <a:latin typeface="Calibri" panose="020F0502020204030204" pitchFamily="34" charset="0"/>
                <a:cs typeface="Calibri" panose="020F0502020204030204" pitchFamily="34" charset="0"/>
              </a:rPr>
              <a:t>ps</a:t>
            </a:r>
            <a:r>
              <a:rPr lang="en-US" altLang="de-DE" dirty="0">
                <a:latin typeface="Calibri" panose="020F0502020204030204" pitchFamily="34" charset="0"/>
                <a:cs typeface="Calibri" panose="020F0502020204030204" pitchFamily="34" charset="0"/>
              </a:rPr>
              <a:t> </a:t>
            </a:r>
            <a:r>
              <a:rPr lang="en-US" altLang="de-DE" dirty="0">
                <a:latin typeface="Calibri" panose="020F0502020204030204" pitchFamily="34" charset="0"/>
                <a:cs typeface="Calibri" panose="020F0502020204030204" pitchFamily="34" charset="0"/>
                <a:sym typeface="Symbol" pitchFamily="18" charset="2"/>
              </a:rPr>
              <a:t> </a:t>
            </a:r>
            <a:r>
              <a:rPr lang="en-US" altLang="de-DE" dirty="0">
                <a:latin typeface="Calibri" panose="020F0502020204030204" pitchFamily="34" charset="0"/>
                <a:cs typeface="Calibri" panose="020F0502020204030204" pitchFamily="34" charset="0"/>
              </a:rPr>
              <a:t>1</a:t>
            </a:r>
            <a:r>
              <a:rPr lang="en-US" altLang="de-DE" baseline="30000" dirty="0">
                <a:latin typeface="Calibri" panose="020F0502020204030204" pitchFamily="34" charset="0"/>
                <a:cs typeface="Calibri" panose="020F0502020204030204" pitchFamily="34" charset="0"/>
              </a:rPr>
              <a:t>o</a:t>
            </a:r>
            <a:r>
              <a:rPr lang="en-US" altLang="de-DE" dirty="0">
                <a:latin typeface="Calibri" panose="020F0502020204030204" pitchFamily="34" charset="0"/>
                <a:cs typeface="Calibri" panose="020F0502020204030204" pitchFamily="34" charset="0"/>
              </a:rPr>
              <a:t> @ 280 MHz</a:t>
            </a:r>
          </a:p>
          <a:p>
            <a:pPr algn="l">
              <a:lnSpc>
                <a:spcPct val="80000"/>
              </a:lnSpc>
              <a:buFont typeface="Wingdings" pitchFamily="2" charset="2"/>
              <a:buChar char="Ø"/>
            </a:pPr>
            <a:r>
              <a:rPr lang="en-US" altLang="de-DE" dirty="0">
                <a:latin typeface="Calibri" panose="020F0502020204030204" pitchFamily="34" charset="0"/>
                <a:cs typeface="Calibri" panose="020F0502020204030204" pitchFamily="34" charset="0"/>
              </a:rPr>
              <a:t> Measurements are comparable</a:t>
            </a:r>
          </a:p>
          <a:p>
            <a:pPr algn="l">
              <a:lnSpc>
                <a:spcPct val="80000"/>
              </a:lnSpc>
              <a:buFont typeface="Wingdings" pitchFamily="2" charset="2"/>
              <a:buNone/>
            </a:pPr>
            <a:r>
              <a:rPr lang="en-US" altLang="de-DE" dirty="0">
                <a:latin typeface="Calibri" panose="020F0502020204030204" pitchFamily="34" charset="0"/>
                <a:cs typeface="Calibri" panose="020F0502020204030204" pitchFamily="34" charset="0"/>
              </a:rPr>
              <a:t>  to that obtained with particle detectors.</a:t>
            </a:r>
          </a:p>
        </p:txBody>
      </p:sp>
      <p:pic>
        <p:nvPicPr>
          <p:cNvPr id="24583" name="Picture 10" descr="ostroumov-mod"/>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29050" y="1269433"/>
            <a:ext cx="5124450" cy="412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4" name="Text Box 11"/>
          <p:cNvSpPr txBox="1">
            <a:spLocks noChangeArrowheads="1"/>
          </p:cNvSpPr>
          <p:nvPr/>
        </p:nvSpPr>
        <p:spPr bwMode="auto">
          <a:xfrm>
            <a:off x="4457700" y="5547745"/>
            <a:ext cx="410686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a:latin typeface="Calibri" panose="020F0502020204030204" pitchFamily="34" charset="0"/>
                <a:cs typeface="Calibri" panose="020F0502020204030204" pitchFamily="34" charset="0"/>
              </a:rPr>
              <a:t>SEM: secondary electron multiplier</a:t>
            </a:r>
          </a:p>
        </p:txBody>
      </p:sp>
    </p:spTree>
    <p:extLst>
      <p:ext uri="{BB962C8B-B14F-4D97-AF65-F5344CB8AC3E}">
        <p14:creationId xmlns:p14="http://schemas.microsoft.com/office/powerpoint/2010/main" val="3734700211"/>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Bunch Length Measurement for relativistic Electrons</a:t>
            </a:r>
            <a:endParaRPr lang="en-US" altLang="de-DE" sz="2200" b="1" baseline="30000" dirty="0">
              <a:solidFill>
                <a:srgbClr val="000000"/>
              </a:solidFill>
              <a:latin typeface="Calibri" panose="020F0502020204030204" pitchFamily="34" charset="0"/>
              <a:cs typeface="Calibri" panose="020F0502020204030204" pitchFamily="34" charset="0"/>
            </a:endParaRPr>
          </a:p>
        </p:txBody>
      </p:sp>
      <p:sp>
        <p:nvSpPr>
          <p:cNvPr id="28676"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a:p>
            <a:pPr algn="l"/>
            <a:endParaRPr lang="en-US" altLang="de-DE" sz="1600">
              <a:solidFill>
                <a:srgbClr val="006600"/>
              </a:solidFill>
              <a:latin typeface="Comic Sans MS" pitchFamily="66" charset="0"/>
            </a:endParaRPr>
          </a:p>
        </p:txBody>
      </p:sp>
      <p:pic>
        <p:nvPicPr>
          <p:cNvPr id="28678" name="Picture 6"/>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a:stretch>
            <a:fillRect/>
          </a:stretch>
        </p:blipFill>
        <p:spPr bwMode="auto">
          <a:xfrm>
            <a:off x="189921" y="2182725"/>
            <a:ext cx="6231433" cy="32041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8" name="Gruppieren 37"/>
          <p:cNvGrpSpPr/>
          <p:nvPr/>
        </p:nvGrpSpPr>
        <p:grpSpPr>
          <a:xfrm>
            <a:off x="6325849" y="3865000"/>
            <a:ext cx="2854728" cy="2013746"/>
            <a:chOff x="6325849" y="4209125"/>
            <a:chExt cx="2854728" cy="2013746"/>
          </a:xfrm>
        </p:grpSpPr>
        <p:cxnSp>
          <p:nvCxnSpPr>
            <p:cNvPr id="39" name="Gerade Verbindung 8"/>
            <p:cNvCxnSpPr/>
            <p:nvPr/>
          </p:nvCxnSpPr>
          <p:spPr bwMode="auto">
            <a:xfrm flipH="1">
              <a:off x="6325849" y="5119611"/>
              <a:ext cx="209308" cy="1048821"/>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Gerade Verbindung 9"/>
            <p:cNvCxnSpPr/>
            <p:nvPr/>
          </p:nvCxnSpPr>
          <p:spPr bwMode="auto">
            <a:xfrm>
              <a:off x="8059458" y="5119611"/>
              <a:ext cx="117329" cy="1103260"/>
            </a:xfrm>
            <a:prstGeom prst="line">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1" name="Gerade Verbindung mit Pfeil 40"/>
            <p:cNvCxnSpPr/>
            <p:nvPr/>
          </p:nvCxnSpPr>
          <p:spPr bwMode="auto">
            <a:xfrm flipV="1">
              <a:off x="6325849" y="5644021"/>
              <a:ext cx="104653" cy="524411"/>
            </a:xfrm>
            <a:prstGeom prst="straightConnector1">
              <a:avLst/>
            </a:prstGeom>
            <a:solidFill>
              <a:schemeClr val="accent1"/>
            </a:solidFill>
            <a:ln w="31750" cap="flat" cmpd="sng" algn="ctr">
              <a:solidFill>
                <a:srgbClr val="C00000"/>
              </a:solidFill>
              <a:prstDash val="solid"/>
              <a:round/>
              <a:headEnd type="none" w="med" len="med"/>
              <a:tailEnd type="stealth" w="lg" len="lg"/>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 name="Textfeld 41"/>
            <p:cNvSpPr txBox="1"/>
            <p:nvPr/>
          </p:nvSpPr>
          <p:spPr>
            <a:xfrm>
              <a:off x="6378176" y="5906539"/>
              <a:ext cx="1058950" cy="310392"/>
            </a:xfrm>
            <a:prstGeom prst="rect">
              <a:avLst/>
            </a:prstGeom>
            <a:noFill/>
            <a:ln w="38100">
              <a:noFill/>
            </a:ln>
          </p:spPr>
          <p:txBody>
            <a:bodyPr wrap="square" rtlCol="0">
              <a:spAutoFit/>
            </a:bodyPr>
            <a:lstStyle/>
            <a:p>
              <a:pPr algn="l"/>
              <a:r>
                <a:rPr lang="en-US" sz="1400" dirty="0">
                  <a:latin typeface="Calibri" panose="020F0502020204030204" pitchFamily="34" charset="0"/>
                  <a:cs typeface="Calibri" panose="020F0502020204030204" pitchFamily="34" charset="0"/>
                </a:rPr>
                <a:t>injection</a:t>
              </a:r>
            </a:p>
          </p:txBody>
        </p:sp>
        <p:sp>
          <p:nvSpPr>
            <p:cNvPr id="43" name="Textfeld 42"/>
            <p:cNvSpPr txBox="1"/>
            <p:nvPr/>
          </p:nvSpPr>
          <p:spPr>
            <a:xfrm>
              <a:off x="7259570" y="5902330"/>
              <a:ext cx="1113658" cy="307777"/>
            </a:xfrm>
            <a:prstGeom prst="rect">
              <a:avLst/>
            </a:prstGeom>
            <a:noFill/>
            <a:ln w="38100">
              <a:noFill/>
            </a:ln>
          </p:spPr>
          <p:txBody>
            <a:bodyPr wrap="square" rtlCol="0">
              <a:spAutoFit/>
            </a:bodyPr>
            <a:lstStyle/>
            <a:p>
              <a:pPr algn="l"/>
              <a:r>
                <a:rPr lang="en-US" sz="1400" dirty="0">
                  <a:latin typeface="Calibri" panose="020F0502020204030204" pitchFamily="34" charset="0"/>
                  <a:cs typeface="Calibri" panose="020F0502020204030204" pitchFamily="34" charset="0"/>
                </a:rPr>
                <a:t>extraction</a:t>
              </a:r>
            </a:p>
          </p:txBody>
        </p:sp>
        <p:sp>
          <p:nvSpPr>
            <p:cNvPr id="44" name="Text Box 4"/>
            <p:cNvSpPr txBox="1">
              <a:spLocks noChangeArrowheads="1"/>
            </p:cNvSpPr>
            <p:nvPr/>
          </p:nvSpPr>
          <p:spPr bwMode="auto">
            <a:xfrm>
              <a:off x="7622855" y="4209125"/>
              <a:ext cx="155772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a:solidFill>
                    <a:srgbClr val="0000FF"/>
                  </a:solidFill>
                  <a:latin typeface="Calibri" panose="020F0502020204030204" pitchFamily="34" charset="0"/>
                  <a:cs typeface="Calibri" panose="020F0502020204030204" pitchFamily="34" charset="0"/>
                </a:rPr>
                <a:t>Streak camera</a:t>
              </a:r>
            </a:p>
          </p:txBody>
        </p:sp>
        <p:sp>
          <p:nvSpPr>
            <p:cNvPr id="45" name="Abgerundetes Rechteck 44"/>
            <p:cNvSpPr/>
            <p:nvPr/>
          </p:nvSpPr>
          <p:spPr bwMode="auto">
            <a:xfrm>
              <a:off x="6535156" y="4396611"/>
              <a:ext cx="1524301" cy="1482396"/>
            </a:xfrm>
            <a:prstGeom prst="roundRect">
              <a:avLst>
                <a:gd name="adj" fmla="val 38859"/>
              </a:avLst>
            </a:prstGeom>
            <a:noFill/>
            <a:ln w="412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46" name="Textfeld 45"/>
            <p:cNvSpPr txBox="1"/>
            <p:nvPr/>
          </p:nvSpPr>
          <p:spPr>
            <a:xfrm>
              <a:off x="6559771" y="4989846"/>
              <a:ext cx="1511266" cy="307777"/>
            </a:xfrm>
            <a:prstGeom prst="rect">
              <a:avLst/>
            </a:prstGeom>
            <a:noFill/>
          </p:spPr>
          <p:txBody>
            <a:bodyPr wrap="square" rtlCol="0">
              <a:spAutoFit/>
            </a:bodyPr>
            <a:lstStyle/>
            <a:p>
              <a:r>
                <a:rPr lang="en-US" sz="1400" b="1" dirty="0">
                  <a:solidFill>
                    <a:srgbClr val="C00000"/>
                  </a:solidFill>
                  <a:latin typeface="Calibri" panose="020F0502020204030204" pitchFamily="34" charset="0"/>
                  <a:cs typeface="Calibri" panose="020F0502020204030204" pitchFamily="34" charset="0"/>
                </a:rPr>
                <a:t>e</a:t>
              </a:r>
              <a:r>
                <a:rPr lang="en-US" sz="1400" b="1" baseline="30000" dirty="0">
                  <a:solidFill>
                    <a:srgbClr val="C00000"/>
                  </a:solidFill>
                  <a:latin typeface="Calibri" panose="020F0502020204030204" pitchFamily="34" charset="0"/>
                  <a:cs typeface="Calibri" panose="020F0502020204030204" pitchFamily="34" charset="0"/>
                </a:rPr>
                <a:t>-</a:t>
              </a:r>
              <a:r>
                <a:rPr lang="en-US" sz="1400" b="1" dirty="0">
                  <a:solidFill>
                    <a:srgbClr val="C00000"/>
                  </a:solidFill>
                  <a:latin typeface="Calibri" panose="020F0502020204030204" pitchFamily="34" charset="0"/>
                  <a:cs typeface="Calibri" panose="020F0502020204030204" pitchFamily="34" charset="0"/>
                </a:rPr>
                <a:t> synchrotron</a:t>
              </a:r>
            </a:p>
          </p:txBody>
        </p:sp>
        <p:grpSp>
          <p:nvGrpSpPr>
            <p:cNvPr id="47" name="Gruppieren 46"/>
            <p:cNvGrpSpPr/>
            <p:nvPr/>
          </p:nvGrpSpPr>
          <p:grpSpPr>
            <a:xfrm>
              <a:off x="7750930" y="4451203"/>
              <a:ext cx="1023113" cy="565317"/>
              <a:chOff x="1828800" y="3231237"/>
              <a:chExt cx="1023113" cy="565317"/>
            </a:xfrm>
          </p:grpSpPr>
          <p:grpSp>
            <p:nvGrpSpPr>
              <p:cNvPr id="56" name="Gruppieren 55"/>
              <p:cNvGrpSpPr/>
              <p:nvPr/>
            </p:nvGrpSpPr>
            <p:grpSpPr>
              <a:xfrm rot="17787383">
                <a:off x="2171090" y="3115731"/>
                <a:ext cx="527710" cy="833936"/>
                <a:chOff x="2366224" y="4360105"/>
                <a:chExt cx="527710" cy="833936"/>
              </a:xfrm>
            </p:grpSpPr>
            <p:grpSp>
              <p:nvGrpSpPr>
                <p:cNvPr id="61" name="Gruppieren 60"/>
                <p:cNvGrpSpPr/>
                <p:nvPr/>
              </p:nvGrpSpPr>
              <p:grpSpPr>
                <a:xfrm rot="1979819">
                  <a:off x="2472516" y="4812076"/>
                  <a:ext cx="319856" cy="381965"/>
                  <a:chOff x="2430046" y="4844314"/>
                  <a:chExt cx="319856" cy="381965"/>
                </a:xfrm>
              </p:grpSpPr>
              <p:sp>
                <p:nvSpPr>
                  <p:cNvPr id="65" name="Rechteck 64"/>
                  <p:cNvSpPr/>
                  <p:nvPr/>
                </p:nvSpPr>
                <p:spPr bwMode="auto">
                  <a:xfrm rot="3381372">
                    <a:off x="2574942" y="5051319"/>
                    <a:ext cx="170824" cy="179096"/>
                  </a:xfrm>
                  <a:prstGeom prst="rect">
                    <a:avLst/>
                  </a:prstGeom>
                  <a:noFill/>
                  <a:ln w="3175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66" name="Rechteck 65"/>
                  <p:cNvSpPr/>
                  <p:nvPr/>
                </p:nvSpPr>
                <p:spPr bwMode="auto">
                  <a:xfrm rot="3381372">
                    <a:off x="2539519" y="4987362"/>
                    <a:ext cx="95587" cy="71410"/>
                  </a:xfrm>
                  <a:prstGeom prst="rect">
                    <a:avLst/>
                  </a:prstGeom>
                  <a:noFill/>
                  <a:ln w="3175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67" name="Gerade Verbindung 36"/>
                  <p:cNvCxnSpPr/>
                  <p:nvPr/>
                </p:nvCxnSpPr>
                <p:spPr bwMode="auto">
                  <a:xfrm rot="19620181" flipV="1">
                    <a:off x="2555784" y="4844314"/>
                    <a:ext cx="51369" cy="112079"/>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8" name="Gerade Verbindung 37"/>
                  <p:cNvCxnSpPr/>
                  <p:nvPr/>
                </p:nvCxnSpPr>
                <p:spPr bwMode="auto">
                  <a:xfrm flipH="1" flipV="1">
                    <a:off x="2430046" y="4931860"/>
                    <a:ext cx="105214" cy="72890"/>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62" name="Gerade Verbindung 31"/>
                <p:cNvCxnSpPr/>
                <p:nvPr/>
              </p:nvCxnSpPr>
              <p:spPr bwMode="auto">
                <a:xfrm>
                  <a:off x="2543471" y="4829210"/>
                  <a:ext cx="181014" cy="0"/>
                </a:xfrm>
                <a:prstGeom prst="line">
                  <a:avLst/>
                </a:prstGeom>
                <a:noFill/>
                <a:ln w="3175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3" name="Bogen 62"/>
                <p:cNvSpPr/>
                <p:nvPr/>
              </p:nvSpPr>
              <p:spPr bwMode="auto">
                <a:xfrm rot="19545263">
                  <a:off x="2366224" y="4611186"/>
                  <a:ext cx="429542" cy="315061"/>
                </a:xfrm>
                <a:prstGeom prst="arc">
                  <a:avLst/>
                </a:prstGeom>
                <a:noFill/>
                <a:ln w="2540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p>
              </p:txBody>
            </p:sp>
            <p:sp>
              <p:nvSpPr>
                <p:cNvPr id="64" name="Bogen 63"/>
                <p:cNvSpPr/>
                <p:nvPr/>
              </p:nvSpPr>
              <p:spPr bwMode="auto">
                <a:xfrm rot="8988807">
                  <a:off x="2464392" y="4360105"/>
                  <a:ext cx="429542" cy="315061"/>
                </a:xfrm>
                <a:prstGeom prst="arc">
                  <a:avLst>
                    <a:gd name="adj1" fmla="val 15977564"/>
                    <a:gd name="adj2" fmla="val 0"/>
                  </a:avLst>
                </a:prstGeom>
                <a:noFill/>
                <a:ln w="25400" cap="flat" cmpd="sng" algn="ctr">
                  <a:solidFill>
                    <a:srgbClr val="0000FF"/>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en-US"/>
                </a:p>
              </p:txBody>
            </p:sp>
          </p:grpSp>
          <p:cxnSp>
            <p:nvCxnSpPr>
              <p:cNvPr id="57" name="Gerade Verbindung 26"/>
              <p:cNvCxnSpPr/>
              <p:nvPr/>
            </p:nvCxnSpPr>
            <p:spPr bwMode="auto">
              <a:xfrm>
                <a:off x="1828800" y="3231237"/>
                <a:ext cx="520095" cy="176116"/>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Gerade Verbindung 27"/>
              <p:cNvCxnSpPr/>
              <p:nvPr/>
            </p:nvCxnSpPr>
            <p:spPr bwMode="auto">
              <a:xfrm>
                <a:off x="1848152" y="3256038"/>
                <a:ext cx="441862" cy="293046"/>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Gerade Verbindung 28"/>
              <p:cNvCxnSpPr/>
              <p:nvPr/>
            </p:nvCxnSpPr>
            <p:spPr bwMode="auto">
              <a:xfrm>
                <a:off x="2348895" y="3407353"/>
                <a:ext cx="134463" cy="112017"/>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Gerade Verbindung 29"/>
              <p:cNvCxnSpPr/>
              <p:nvPr/>
            </p:nvCxnSpPr>
            <p:spPr bwMode="auto">
              <a:xfrm>
                <a:off x="2290014" y="3540937"/>
                <a:ext cx="161084" cy="31983"/>
              </a:xfrm>
              <a:prstGeom prst="line">
                <a:avLst/>
              </a:prstGeom>
              <a:noFill/>
              <a:ln w="25400" cap="flat" cmpd="sng" algn="ctr">
                <a:solidFill>
                  <a:srgbClr val="FF33CC"/>
                </a:solidFill>
                <a:prstDash val="solid"/>
                <a:round/>
                <a:headEnd type="none" w="med" len="med"/>
                <a:tailEnd type="non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8" name="Gruppieren 47"/>
            <p:cNvGrpSpPr/>
            <p:nvPr/>
          </p:nvGrpSpPr>
          <p:grpSpPr>
            <a:xfrm>
              <a:off x="8442540" y="5696529"/>
              <a:ext cx="412536" cy="378077"/>
              <a:chOff x="8442540" y="5416075"/>
              <a:chExt cx="412536" cy="378077"/>
            </a:xfrm>
          </p:grpSpPr>
          <p:sp>
            <p:nvSpPr>
              <p:cNvPr id="54" name="Ellipse 53"/>
              <p:cNvSpPr/>
              <p:nvPr/>
            </p:nvSpPr>
            <p:spPr bwMode="auto">
              <a:xfrm>
                <a:off x="8442540" y="5416075"/>
                <a:ext cx="412536" cy="378077"/>
              </a:xfrm>
              <a:prstGeom prst="ellipse">
                <a:avLst/>
              </a:prstGeom>
              <a:noFill/>
              <a:ln w="3175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a:ln>
                    <a:noFill/>
                  </a:ln>
                  <a:solidFill>
                    <a:schemeClr val="tx1"/>
                  </a:solidFill>
                  <a:effectLst/>
                  <a:latin typeface="Times New Roman" pitchFamily="18" charset="0"/>
                </a:endParaRPr>
              </a:p>
            </p:txBody>
          </p:sp>
          <p:sp>
            <p:nvSpPr>
              <p:cNvPr id="55" name="Freihandform 54"/>
              <p:cNvSpPr/>
              <p:nvPr/>
            </p:nvSpPr>
            <p:spPr bwMode="auto">
              <a:xfrm>
                <a:off x="8532134" y="5502729"/>
                <a:ext cx="261032" cy="204767"/>
              </a:xfrm>
              <a:custGeom>
                <a:avLst/>
                <a:gdLst>
                  <a:gd name="connsiteX0" fmla="*/ 0 w 2913797"/>
                  <a:gd name="connsiteY0" fmla="*/ 730196 h 1460402"/>
                  <a:gd name="connsiteX1" fmla="*/ 709683 w 2913797"/>
                  <a:gd name="connsiteY1" fmla="*/ 41 h 1460402"/>
                  <a:gd name="connsiteX2" fmla="*/ 1453486 w 2913797"/>
                  <a:gd name="connsiteY2" fmla="*/ 757491 h 1460402"/>
                  <a:gd name="connsiteX3" fmla="*/ 2197289 w 2913797"/>
                  <a:gd name="connsiteY3" fmla="*/ 1460351 h 1460402"/>
                  <a:gd name="connsiteX4" fmla="*/ 2913797 w 2913797"/>
                  <a:gd name="connsiteY4" fmla="*/ 723372 h 1460402"/>
                  <a:gd name="connsiteX5" fmla="*/ 2913797 w 2913797"/>
                  <a:gd name="connsiteY5" fmla="*/ 723372 h 1460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3797" h="1460402">
                    <a:moveTo>
                      <a:pt x="0" y="730196"/>
                    </a:moveTo>
                    <a:cubicBezTo>
                      <a:pt x="233717" y="362844"/>
                      <a:pt x="467435" y="-4508"/>
                      <a:pt x="709683" y="41"/>
                    </a:cubicBezTo>
                    <a:cubicBezTo>
                      <a:pt x="951931" y="4590"/>
                      <a:pt x="1205552" y="514106"/>
                      <a:pt x="1453486" y="757491"/>
                    </a:cubicBezTo>
                    <a:cubicBezTo>
                      <a:pt x="1701420" y="1000876"/>
                      <a:pt x="1953904" y="1466037"/>
                      <a:pt x="2197289" y="1460351"/>
                    </a:cubicBezTo>
                    <a:cubicBezTo>
                      <a:pt x="2440674" y="1454665"/>
                      <a:pt x="2913797" y="723372"/>
                      <a:pt x="2913797" y="723372"/>
                    </a:cubicBezTo>
                    <a:lnTo>
                      <a:pt x="2913797" y="723372"/>
                    </a:lnTo>
                  </a:path>
                </a:pathLst>
              </a:custGeom>
              <a:noFill/>
              <a:ln w="317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a:ln>
                    <a:noFill/>
                  </a:ln>
                  <a:solidFill>
                    <a:schemeClr val="tx1"/>
                  </a:solidFill>
                  <a:effectLst/>
                  <a:latin typeface="Times New Roman" pitchFamily="18" charset="0"/>
                </a:endParaRPr>
              </a:p>
            </p:txBody>
          </p:sp>
        </p:grpSp>
        <p:cxnSp>
          <p:nvCxnSpPr>
            <p:cNvPr id="49" name="Gerade Verbindung 18"/>
            <p:cNvCxnSpPr>
              <a:stCxn id="54" idx="0"/>
              <a:endCxn id="65" idx="2"/>
            </p:cNvCxnSpPr>
            <p:nvPr/>
          </p:nvCxnSpPr>
          <p:spPr bwMode="auto">
            <a:xfrm flipH="1" flipV="1">
              <a:off x="8635726" y="4986992"/>
              <a:ext cx="13082" cy="709537"/>
            </a:xfrm>
            <a:prstGeom prst="line">
              <a:avLst/>
            </a:prstGeom>
            <a:solidFill>
              <a:schemeClr val="accent1"/>
            </a:solidFill>
            <a:ln w="158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0" name="Text Box 4"/>
            <p:cNvSpPr txBox="1">
              <a:spLocks noChangeArrowheads="1"/>
            </p:cNvSpPr>
            <p:nvPr/>
          </p:nvSpPr>
          <p:spPr bwMode="auto">
            <a:xfrm>
              <a:off x="8128020" y="5071046"/>
              <a:ext cx="89919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b="1" dirty="0">
                  <a:solidFill>
                    <a:srgbClr val="0000FF"/>
                  </a:solidFill>
                  <a:latin typeface="Calibri" panose="020F0502020204030204" pitchFamily="34" charset="0"/>
                  <a:cs typeface="Calibri" panose="020F0502020204030204" pitchFamily="34" charset="0"/>
                </a:rPr>
                <a:t>acc. </a:t>
              </a:r>
            </a:p>
            <a:p>
              <a:pPr algn="l">
                <a:spcBef>
                  <a:spcPts val="0"/>
                </a:spcBef>
              </a:pPr>
              <a:r>
                <a:rPr lang="en-US" altLang="de-DE" sz="1600" b="1" dirty="0">
                  <a:solidFill>
                    <a:srgbClr val="0000FF"/>
                  </a:solidFill>
                  <a:latin typeface="Calibri" panose="020F0502020204030204" pitchFamily="34" charset="0"/>
                  <a:cs typeface="Calibri" panose="020F0502020204030204" pitchFamily="34" charset="0"/>
                </a:rPr>
                <a:t>freq. </a:t>
              </a:r>
              <a:r>
                <a:rPr lang="en-US" altLang="de-DE" sz="1600" b="1" i="1" dirty="0" err="1">
                  <a:solidFill>
                    <a:srgbClr val="0000FF"/>
                  </a:solidFill>
                  <a:latin typeface="Calibri" panose="020F0502020204030204" pitchFamily="34" charset="0"/>
                  <a:cs typeface="Calibri" panose="020F0502020204030204" pitchFamily="34" charset="0"/>
                </a:rPr>
                <a:t>f</a:t>
              </a:r>
              <a:r>
                <a:rPr lang="en-US" altLang="de-DE" sz="1600" b="1" i="1" baseline="-25000" dirty="0" err="1">
                  <a:solidFill>
                    <a:srgbClr val="0000FF"/>
                  </a:solidFill>
                  <a:latin typeface="Calibri" panose="020F0502020204030204" pitchFamily="34" charset="0"/>
                  <a:cs typeface="Calibri" panose="020F0502020204030204" pitchFamily="34" charset="0"/>
                </a:rPr>
                <a:t>rf</a:t>
              </a:r>
              <a:r>
                <a:rPr lang="en-US" altLang="de-DE" sz="1600" b="1" dirty="0">
                  <a:solidFill>
                    <a:srgbClr val="0000FF"/>
                  </a:solidFill>
                  <a:latin typeface="Calibri" panose="020F0502020204030204" pitchFamily="34" charset="0"/>
                  <a:cs typeface="Calibri" panose="020F0502020204030204" pitchFamily="34" charset="0"/>
                </a:rPr>
                <a:t> </a:t>
              </a:r>
            </a:p>
          </p:txBody>
        </p:sp>
        <p:sp>
          <p:nvSpPr>
            <p:cNvPr id="51" name="Rechteck 50"/>
            <p:cNvSpPr/>
            <p:nvPr/>
          </p:nvSpPr>
          <p:spPr bwMode="auto">
            <a:xfrm>
              <a:off x="7168170" y="5771356"/>
              <a:ext cx="358569" cy="194877"/>
            </a:xfrm>
            <a:prstGeom prst="rect">
              <a:avLst/>
            </a:prstGeom>
            <a:noFill/>
            <a:ln w="31750" cap="flat" cmpd="sng" algn="ctr">
              <a:solidFill>
                <a:srgbClr val="CC00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Tx/>
                <a:buNone/>
                <a:tabLst/>
              </a:pPr>
              <a:endParaRPr kumimoji="0" lang="de-DE" sz="1800" b="0" i="0" u="none" strike="noStrike" cap="none" normalizeH="0" baseline="0">
                <a:ln>
                  <a:noFill/>
                </a:ln>
                <a:solidFill>
                  <a:schemeClr val="tx1"/>
                </a:solidFill>
                <a:effectLst/>
                <a:latin typeface="Times New Roman" pitchFamily="18" charset="0"/>
              </a:endParaRPr>
            </a:p>
          </p:txBody>
        </p:sp>
        <p:sp>
          <p:nvSpPr>
            <p:cNvPr id="52" name="Text Box 4"/>
            <p:cNvSpPr txBox="1">
              <a:spLocks noChangeArrowheads="1"/>
            </p:cNvSpPr>
            <p:nvPr/>
          </p:nvSpPr>
          <p:spPr bwMode="auto">
            <a:xfrm>
              <a:off x="6845465" y="5456331"/>
              <a:ext cx="100397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r>
                <a:rPr lang="en-US" altLang="de-DE" sz="1600" b="1" dirty="0" err="1">
                  <a:solidFill>
                    <a:srgbClr val="CC00CC"/>
                  </a:solidFill>
                  <a:latin typeface="Calibri" panose="020F0502020204030204" pitchFamily="34" charset="0"/>
                  <a:cs typeface="Calibri" panose="020F0502020204030204" pitchFamily="34" charset="0"/>
                </a:rPr>
                <a:t>rf</a:t>
              </a:r>
              <a:r>
                <a:rPr lang="en-US" altLang="de-DE" sz="1600" b="1" dirty="0">
                  <a:solidFill>
                    <a:srgbClr val="CC00CC"/>
                  </a:solidFill>
                  <a:latin typeface="Calibri" panose="020F0502020204030204" pitchFamily="34" charset="0"/>
                  <a:cs typeface="Calibri" panose="020F0502020204030204" pitchFamily="34" charset="0"/>
                </a:rPr>
                <a:t> cavity</a:t>
              </a:r>
            </a:p>
          </p:txBody>
        </p:sp>
        <p:cxnSp>
          <p:nvCxnSpPr>
            <p:cNvPr id="53" name="Gerade Verbindung 22"/>
            <p:cNvCxnSpPr/>
            <p:nvPr/>
          </p:nvCxnSpPr>
          <p:spPr bwMode="auto">
            <a:xfrm flipH="1">
              <a:off x="7526740" y="5902330"/>
              <a:ext cx="896184" cy="11006"/>
            </a:xfrm>
            <a:prstGeom prst="line">
              <a:avLst/>
            </a:prstGeom>
            <a:solidFill>
              <a:schemeClr val="accent1"/>
            </a:solidFill>
            <a:ln w="15875"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69" name="Rectangle 4"/>
          <p:cNvSpPr>
            <a:spLocks noChangeArrowheads="1"/>
          </p:cNvSpPr>
          <p:nvPr/>
        </p:nvSpPr>
        <p:spPr bwMode="auto">
          <a:xfrm>
            <a:off x="179388" y="732200"/>
            <a:ext cx="8715375" cy="145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900" dirty="0">
                <a:latin typeface="Calibri" panose="020F0502020204030204" pitchFamily="34" charset="0"/>
              </a:rPr>
              <a:t>Electron bunches are too short (</a:t>
            </a:r>
            <a:r>
              <a:rPr lang="en-US" altLang="de-DE" sz="1900" b="1" i="1" dirty="0">
                <a:latin typeface="Calibri" panose="020F0502020204030204" pitchFamily="34" charset="0"/>
                <a:sym typeface="Symbol" pitchFamily="18" charset="2"/>
              </a:rPr>
              <a:t></a:t>
            </a:r>
            <a:r>
              <a:rPr lang="en-US" altLang="de-DE" sz="1900" b="1" i="1" baseline="-25000" dirty="0">
                <a:latin typeface="Calibri" panose="020F0502020204030204" pitchFamily="34" charset="0"/>
              </a:rPr>
              <a:t>t</a:t>
            </a:r>
            <a:r>
              <a:rPr lang="en-US" altLang="de-DE" sz="1900" baseline="-25000" dirty="0">
                <a:latin typeface="Calibri" panose="020F0502020204030204" pitchFamily="34" charset="0"/>
              </a:rPr>
              <a:t>  </a:t>
            </a:r>
            <a:r>
              <a:rPr lang="en-US" altLang="de-DE" sz="1900" dirty="0">
                <a:latin typeface="Calibri" panose="020F0502020204030204" pitchFamily="34" charset="0"/>
              </a:rPr>
              <a:t>&lt; 100 </a:t>
            </a:r>
            <a:r>
              <a:rPr lang="en-US" altLang="de-DE" sz="1900" dirty="0" err="1">
                <a:latin typeface="Calibri" panose="020F0502020204030204" pitchFamily="34" charset="0"/>
              </a:rPr>
              <a:t>ps</a:t>
            </a:r>
            <a:r>
              <a:rPr lang="en-US" altLang="de-DE" sz="1900" dirty="0">
                <a:latin typeface="Calibri" panose="020F0502020204030204" pitchFamily="34" charset="0"/>
              </a:rPr>
              <a:t>) to be covered by the bandwidth of</a:t>
            </a:r>
          </a:p>
          <a:p>
            <a:pPr algn="l">
              <a:lnSpc>
                <a:spcPct val="70000"/>
              </a:lnSpc>
            </a:pPr>
            <a:r>
              <a:rPr lang="en-US" altLang="de-DE" sz="1900" dirty="0">
                <a:latin typeface="Calibri" panose="020F0502020204030204" pitchFamily="34" charset="0"/>
              </a:rPr>
              <a:t>pick-ups (</a:t>
            </a:r>
            <a:r>
              <a:rPr lang="en-US" altLang="de-DE" sz="1900" b="1" i="1" dirty="0">
                <a:latin typeface="Calibri" panose="020F0502020204030204" pitchFamily="34" charset="0"/>
              </a:rPr>
              <a:t>f</a:t>
            </a:r>
            <a:r>
              <a:rPr lang="en-US" altLang="de-DE" sz="1900" dirty="0">
                <a:latin typeface="Calibri" panose="020F0502020204030204" pitchFamily="34" charset="0"/>
              </a:rPr>
              <a:t>  &lt; 3 GHz </a:t>
            </a:r>
            <a:r>
              <a:rPr lang="en-US" altLang="de-DE" sz="1900" dirty="0">
                <a:latin typeface="Calibri" panose="020F0502020204030204" pitchFamily="34" charset="0"/>
                <a:sym typeface="Symbol" pitchFamily="18" charset="2"/>
              </a:rPr>
              <a:t> </a:t>
            </a:r>
            <a:r>
              <a:rPr lang="en-US" altLang="de-DE" sz="1900" b="1" i="1" dirty="0" err="1">
                <a:latin typeface="Calibri" panose="020F0502020204030204" pitchFamily="34" charset="0"/>
                <a:sym typeface="Symbol" pitchFamily="18" charset="2"/>
              </a:rPr>
              <a:t>t</a:t>
            </a:r>
            <a:r>
              <a:rPr lang="en-US" altLang="de-DE" sz="2200" b="1" i="1" baseline="-25000" dirty="0" err="1">
                <a:latin typeface="Calibri" panose="020F0502020204030204" pitchFamily="34" charset="0"/>
                <a:sym typeface="Symbol" pitchFamily="18" charset="2"/>
              </a:rPr>
              <a:t>rise</a:t>
            </a:r>
            <a:r>
              <a:rPr lang="en-US" altLang="de-DE" sz="2200" b="1" i="1" baseline="-25000" dirty="0">
                <a:latin typeface="Calibri" panose="020F0502020204030204" pitchFamily="34" charset="0"/>
                <a:sym typeface="Symbol" pitchFamily="18" charset="2"/>
              </a:rPr>
              <a:t> </a:t>
            </a:r>
            <a:r>
              <a:rPr lang="en-US" altLang="de-DE" sz="1900" dirty="0">
                <a:latin typeface="Calibri" panose="020F0502020204030204" pitchFamily="34" charset="0"/>
                <a:sym typeface="Symbol" pitchFamily="18" charset="2"/>
              </a:rPr>
              <a:t>&gt; 100 </a:t>
            </a:r>
            <a:r>
              <a:rPr lang="en-US" altLang="de-DE" sz="1900" dirty="0" err="1">
                <a:latin typeface="Calibri" panose="020F0502020204030204" pitchFamily="34" charset="0"/>
                <a:sym typeface="Symbol" pitchFamily="18" charset="2"/>
              </a:rPr>
              <a:t>ps</a:t>
            </a:r>
            <a:r>
              <a:rPr lang="en-US" altLang="de-DE" sz="1900" dirty="0">
                <a:latin typeface="Calibri" panose="020F0502020204030204" pitchFamily="34" charset="0"/>
              </a:rPr>
              <a:t>) for structure determination.</a:t>
            </a:r>
          </a:p>
          <a:p>
            <a:pPr algn="l">
              <a:lnSpc>
                <a:spcPct val="70000"/>
              </a:lnSpc>
            </a:pPr>
            <a:r>
              <a:rPr lang="en-US" altLang="de-DE" sz="1900" dirty="0">
                <a:latin typeface="Calibri" panose="020F0502020204030204" pitchFamily="34" charset="0"/>
                <a:sym typeface="Symbol"/>
              </a:rPr>
              <a:t></a:t>
            </a:r>
            <a:r>
              <a:rPr lang="en-US" altLang="de-DE" sz="1900" dirty="0">
                <a:latin typeface="Calibri" panose="020F0502020204030204" pitchFamily="34" charset="0"/>
              </a:rPr>
              <a:t> Time resolved observation of </a:t>
            </a:r>
            <a:r>
              <a:rPr lang="en-US" altLang="de-DE" sz="1900" dirty="0" err="1">
                <a:latin typeface="Calibri" panose="020F0502020204030204" pitchFamily="34" charset="0"/>
              </a:rPr>
              <a:t>synchr</a:t>
            </a:r>
            <a:r>
              <a:rPr lang="en-US" altLang="de-DE" sz="1900" dirty="0">
                <a:latin typeface="Calibri" panose="020F0502020204030204" pitchFamily="34" charset="0"/>
              </a:rPr>
              <a:t>. light with a streak camera: Resolution </a:t>
            </a:r>
            <a:r>
              <a:rPr lang="en-US" altLang="de-DE" sz="1900" dirty="0">
                <a:latin typeface="Calibri" panose="020F0502020204030204" pitchFamily="34" charset="0"/>
                <a:sym typeface="Symbol" pitchFamily="18" charset="2"/>
              </a:rPr>
              <a:t></a:t>
            </a:r>
            <a:r>
              <a:rPr lang="en-US" altLang="de-DE" sz="1900" dirty="0">
                <a:latin typeface="Calibri" panose="020F0502020204030204" pitchFamily="34" charset="0"/>
              </a:rPr>
              <a:t> 1 ps.</a:t>
            </a:r>
          </a:p>
          <a:p>
            <a:pPr algn="l">
              <a:lnSpc>
                <a:spcPct val="70000"/>
              </a:lnSpc>
            </a:pPr>
            <a:endParaRPr lang="en-US" altLang="de-DE" sz="1900" dirty="0">
              <a:solidFill>
                <a:srgbClr val="0000FF"/>
              </a:solidFill>
              <a:latin typeface="Calibri" panose="020F0502020204030204" pitchFamily="34" charset="0"/>
              <a:cs typeface="Calibri" panose="020F0502020204030204" pitchFamily="34" charset="0"/>
            </a:endParaRPr>
          </a:p>
        </p:txBody>
      </p:sp>
      <p:sp>
        <p:nvSpPr>
          <p:cNvPr id="37" name="Text Box 4"/>
          <p:cNvSpPr txBox="1">
            <a:spLocks noChangeArrowheads="1"/>
          </p:cNvSpPr>
          <p:nvPr/>
        </p:nvSpPr>
        <p:spPr bwMode="auto">
          <a:xfrm>
            <a:off x="278384" y="1859250"/>
            <a:ext cx="4211859"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a:solidFill>
                  <a:srgbClr val="0000FF"/>
                </a:solidFill>
                <a:latin typeface="Calibri" panose="020F0502020204030204" pitchFamily="34" charset="0"/>
              </a:rPr>
              <a:t>Scheme of a streak camera:</a:t>
            </a:r>
          </a:p>
        </p:txBody>
      </p:sp>
    </p:spTree>
    <p:extLst>
      <p:ext uri="{BB962C8B-B14F-4D97-AF65-F5344CB8AC3E}">
        <p14:creationId xmlns:p14="http://schemas.microsoft.com/office/powerpoint/2010/main" val="3598628406"/>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ext Box 2"/>
          <p:cNvSpPr txBox="1">
            <a:spLocks noChangeArrowheads="1"/>
          </p:cNvSpPr>
          <p:nvPr/>
        </p:nvSpPr>
        <p:spPr bwMode="auto">
          <a:xfrm>
            <a:off x="252000" y="180000"/>
            <a:ext cx="7924800" cy="415498"/>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00"/>
                </a:solidFill>
                <a:latin typeface="Calibri" panose="020F0502020204030204" pitchFamily="34" charset="0"/>
                <a:cs typeface="Arial" panose="020B0604020202020204" pitchFamily="34" charset="0"/>
              </a:rPr>
              <a:t>Bunch Length Measurement by electro-optical Method</a:t>
            </a:r>
          </a:p>
        </p:txBody>
      </p:sp>
      <p:sp>
        <p:nvSpPr>
          <p:cNvPr id="34820" name="Text Box 3"/>
          <p:cNvSpPr txBox="1">
            <a:spLocks noChangeArrowheads="1"/>
          </p:cNvSpPr>
          <p:nvPr/>
        </p:nvSpPr>
        <p:spPr bwMode="auto">
          <a:xfrm>
            <a:off x="125413" y="1343025"/>
            <a:ext cx="8729662" cy="1803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a:p>
            <a:pPr algn="l"/>
            <a:endParaRPr lang="en-US" altLang="de-DE" sz="1600">
              <a:solidFill>
                <a:srgbClr val="006600"/>
              </a:solidFill>
              <a:latin typeface="Calibri" panose="020F0502020204030204" pitchFamily="34" charset="0"/>
            </a:endParaRPr>
          </a:p>
        </p:txBody>
      </p:sp>
      <p:sp>
        <p:nvSpPr>
          <p:cNvPr id="34821" name="Text Box 4"/>
          <p:cNvSpPr txBox="1">
            <a:spLocks noChangeArrowheads="1"/>
          </p:cNvSpPr>
          <p:nvPr/>
        </p:nvSpPr>
        <p:spPr bwMode="auto">
          <a:xfrm>
            <a:off x="147638" y="725488"/>
            <a:ext cx="8882062" cy="1338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700" b="1" dirty="0">
                <a:solidFill>
                  <a:srgbClr val="0000FF"/>
                </a:solidFill>
                <a:latin typeface="Calibri" panose="020F0502020204030204" pitchFamily="34" charset="0"/>
              </a:rPr>
              <a:t>FELs </a:t>
            </a:r>
            <a:r>
              <a:rPr lang="en-US" altLang="de-DE" sz="1700" b="1" dirty="0">
                <a:solidFill>
                  <a:srgbClr val="0000FF"/>
                </a:solidFill>
                <a:latin typeface="Calibri" panose="020F0502020204030204" pitchFamily="34" charset="0"/>
                <a:sym typeface="Symbol" pitchFamily="18" charset="2"/>
              </a:rPr>
              <a:t></a:t>
            </a:r>
            <a:r>
              <a:rPr lang="en-US" altLang="de-DE" sz="1700" b="1" dirty="0">
                <a:solidFill>
                  <a:srgbClr val="0000FF"/>
                </a:solidFill>
                <a:latin typeface="Calibri" panose="020F0502020204030204" pitchFamily="34" charset="0"/>
              </a:rPr>
              <a:t> bunch length below 1 </a:t>
            </a:r>
            <a:r>
              <a:rPr lang="en-US" altLang="de-DE" sz="1700" b="1" dirty="0" err="1">
                <a:solidFill>
                  <a:srgbClr val="0000FF"/>
                </a:solidFill>
                <a:latin typeface="Calibri" panose="020F0502020204030204" pitchFamily="34" charset="0"/>
              </a:rPr>
              <a:t>ps</a:t>
            </a:r>
            <a:r>
              <a:rPr lang="en-US" altLang="de-DE" sz="1700" b="1" dirty="0">
                <a:solidFill>
                  <a:srgbClr val="0000FF"/>
                </a:solidFill>
                <a:latin typeface="Calibri" panose="020F0502020204030204" pitchFamily="34" charset="0"/>
              </a:rPr>
              <a:t> is achieved</a:t>
            </a:r>
            <a:r>
              <a:rPr lang="en-US" altLang="de-DE" dirty="0">
                <a:latin typeface="Calibri" panose="020F0502020204030204" pitchFamily="34" charset="0"/>
                <a:sym typeface="Symbol" pitchFamily="18" charset="2"/>
              </a:rPr>
              <a:t>, i.e. below the resolution of streak camera</a:t>
            </a:r>
          </a:p>
          <a:p>
            <a:pPr marL="266700" indent="-266700" algn="l">
              <a:spcBef>
                <a:spcPts val="200"/>
              </a:spcBef>
              <a:buFont typeface="Wingdings" panose="05000000000000000000" pitchFamily="2" charset="2"/>
              <a:buChar char="Ø"/>
            </a:pPr>
            <a:r>
              <a:rPr lang="en-US" altLang="de-DE" dirty="0">
                <a:latin typeface="Calibri" panose="020F0502020204030204" pitchFamily="34" charset="0"/>
                <a:sym typeface="Symbol" pitchFamily="18" charset="2"/>
              </a:rPr>
              <a:t>Short laser pulses with </a:t>
            </a:r>
            <a:r>
              <a:rPr lang="en-US" altLang="de-DE" b="1" i="1" dirty="0">
                <a:latin typeface="Calibri" panose="020F0502020204030204" pitchFamily="34" charset="0"/>
                <a:sym typeface="Symbol" pitchFamily="18" charset="2"/>
              </a:rPr>
              <a:t>t    </a:t>
            </a:r>
            <a:r>
              <a:rPr lang="en-US" altLang="de-DE" b="1" dirty="0">
                <a:latin typeface="Calibri" panose="020F0502020204030204" pitchFamily="34" charset="0"/>
                <a:sym typeface="Symbol" pitchFamily="18" charset="2"/>
              </a:rPr>
              <a:t>10 fs</a:t>
            </a:r>
            <a:r>
              <a:rPr lang="en-US" altLang="de-DE" dirty="0">
                <a:latin typeface="Calibri" panose="020F0502020204030204" pitchFamily="34" charset="0"/>
                <a:sym typeface="Symbol" pitchFamily="18" charset="2"/>
              </a:rPr>
              <a:t> and electro-optical modulator</a:t>
            </a:r>
          </a:p>
          <a:p>
            <a:pPr algn="l">
              <a:spcBef>
                <a:spcPts val="200"/>
              </a:spcBef>
            </a:pPr>
            <a:r>
              <a:rPr lang="en-US" altLang="de-DE" b="1" dirty="0">
                <a:solidFill>
                  <a:srgbClr val="0000FF"/>
                </a:solidFill>
                <a:latin typeface="Calibri" panose="020F0502020204030204" pitchFamily="34" charset="0"/>
                <a:sym typeface="Symbol" pitchFamily="18" charset="2"/>
              </a:rPr>
              <a:t>Electro optical modulator</a:t>
            </a:r>
            <a:r>
              <a:rPr lang="en-US" altLang="de-DE" b="1" dirty="0">
                <a:solidFill>
                  <a:srgbClr val="0033CC"/>
                </a:solidFill>
                <a:latin typeface="Calibri" panose="020F0502020204030204" pitchFamily="34" charset="0"/>
                <a:sym typeface="Symbol" pitchFamily="18" charset="2"/>
              </a:rPr>
              <a:t>:  </a:t>
            </a:r>
            <a:r>
              <a:rPr lang="en-US" altLang="de-DE" dirty="0">
                <a:latin typeface="Calibri" panose="020F0502020204030204" pitchFamily="34" charset="0"/>
                <a:sym typeface="Symbol" pitchFamily="18" charset="2"/>
              </a:rPr>
              <a:t>birefringent, rotation angle depends on external electric field</a:t>
            </a:r>
          </a:p>
          <a:p>
            <a:pPr algn="l">
              <a:spcBef>
                <a:spcPts val="200"/>
              </a:spcBef>
            </a:pPr>
            <a:r>
              <a:rPr lang="en-US" altLang="de-DE" b="1" dirty="0">
                <a:solidFill>
                  <a:srgbClr val="0000FF"/>
                </a:solidFill>
                <a:latin typeface="Calibri" panose="020F0502020204030204" pitchFamily="34" charset="0"/>
                <a:sym typeface="Symbol" pitchFamily="18" charset="2"/>
              </a:rPr>
              <a:t>Relativistic electron bunches</a:t>
            </a:r>
            <a:r>
              <a:rPr lang="en-US" altLang="de-DE" dirty="0">
                <a:latin typeface="Calibri" panose="020F0502020204030204" pitchFamily="34" charset="0"/>
                <a:sym typeface="Symbol" pitchFamily="18" charset="2"/>
              </a:rPr>
              <a:t>: transverse field </a:t>
            </a:r>
            <a:r>
              <a:rPr lang="en-US" altLang="de-DE" b="1" i="1" dirty="0">
                <a:latin typeface="Calibri" panose="020F0502020204030204" pitchFamily="34" charset="0"/>
                <a:sym typeface="Symbol" pitchFamily="18" charset="2"/>
              </a:rPr>
              <a:t>E</a:t>
            </a:r>
            <a:r>
              <a:rPr lang="en-US" altLang="de-DE" sz="2200" b="1" baseline="-25000" dirty="0">
                <a:latin typeface="Calibri" panose="020F0502020204030204" pitchFamily="34" charset="0"/>
                <a:sym typeface="Symbol" pitchFamily="18" charset="2"/>
              </a:rPr>
              <a:t></a:t>
            </a:r>
            <a:r>
              <a:rPr lang="en-US" altLang="de-DE" sz="2200" b="1" i="1" baseline="-25000" dirty="0">
                <a:latin typeface="Calibri" panose="020F0502020204030204" pitchFamily="34" charset="0"/>
                <a:sym typeface="Symbol" pitchFamily="18" charset="2"/>
              </a:rPr>
              <a:t> lab </a:t>
            </a:r>
            <a:r>
              <a:rPr lang="en-US" altLang="de-DE" b="1" i="1" dirty="0">
                <a:latin typeface="Calibri" panose="020F0502020204030204" pitchFamily="34" charset="0"/>
                <a:sym typeface="Symbol" pitchFamily="18" charset="2"/>
              </a:rPr>
              <a:t>= </a:t>
            </a:r>
            <a:r>
              <a:rPr lang="el-GR" altLang="de-DE" sz="2200" b="1" i="1" dirty="0">
                <a:latin typeface="Calibri" panose="020F0502020204030204" pitchFamily="34" charset="0"/>
                <a:cs typeface="Times New Roman" pitchFamily="18" charset="0"/>
                <a:sym typeface="Symbol" panose="05050102010706020507" pitchFamily="18" charset="2"/>
              </a:rPr>
              <a:t></a:t>
            </a:r>
            <a:r>
              <a:rPr lang="de-DE" altLang="de-DE" sz="2200" b="1" i="1" dirty="0">
                <a:latin typeface="Calibri" panose="020F0502020204030204" pitchFamily="34" charset="0"/>
                <a:cs typeface="Times New Roman" pitchFamily="18" charset="0"/>
                <a:sym typeface="Symbol" panose="05050102010706020507" pitchFamily="18" charset="2"/>
              </a:rPr>
              <a:t> </a:t>
            </a:r>
            <a:r>
              <a:rPr lang="en-US" altLang="de-DE" b="1" i="1" dirty="0">
                <a:latin typeface="Calibri" panose="020F0502020204030204" pitchFamily="34" charset="0"/>
                <a:sym typeface="Symbol" pitchFamily="18" charset="2"/>
              </a:rPr>
              <a:t>E</a:t>
            </a:r>
            <a:r>
              <a:rPr lang="en-US" altLang="de-DE" sz="2200" b="1" baseline="-25000" dirty="0">
                <a:latin typeface="Calibri" panose="020F0502020204030204" pitchFamily="34" charset="0"/>
                <a:sym typeface="Symbol" pitchFamily="18" charset="2"/>
              </a:rPr>
              <a:t></a:t>
            </a:r>
            <a:r>
              <a:rPr lang="en-US" altLang="de-DE" sz="2200" b="1" i="1" baseline="-25000" dirty="0">
                <a:latin typeface="Calibri" panose="020F0502020204030204" pitchFamily="34" charset="0"/>
                <a:sym typeface="Symbol" pitchFamily="18" charset="2"/>
              </a:rPr>
              <a:t> rest</a:t>
            </a:r>
            <a:r>
              <a:rPr lang="en-US" altLang="de-DE" sz="2200" b="1" i="1" dirty="0">
                <a:latin typeface="Calibri" panose="020F0502020204030204" pitchFamily="34" charset="0"/>
                <a:sym typeface="Symbol" pitchFamily="18" charset="2"/>
              </a:rPr>
              <a:t> </a:t>
            </a:r>
            <a:r>
              <a:rPr lang="en-US" altLang="de-DE" dirty="0">
                <a:latin typeface="Calibri" panose="020F0502020204030204" pitchFamily="34" charset="0"/>
                <a:sym typeface="Symbol" pitchFamily="18" charset="2"/>
              </a:rPr>
              <a:t>carries the time information.</a:t>
            </a:r>
          </a:p>
        </p:txBody>
      </p:sp>
      <p:grpSp>
        <p:nvGrpSpPr>
          <p:cNvPr id="34817" name="Gruppieren 34816"/>
          <p:cNvGrpSpPr/>
          <p:nvPr/>
        </p:nvGrpSpPr>
        <p:grpSpPr>
          <a:xfrm>
            <a:off x="4214400" y="3830244"/>
            <a:ext cx="4535812" cy="718260"/>
            <a:chOff x="4306562" y="5400297"/>
            <a:chExt cx="4535812" cy="718260"/>
          </a:xfrm>
        </p:grpSpPr>
        <p:sp>
          <p:nvSpPr>
            <p:cNvPr id="8" name="Textfeld 7"/>
            <p:cNvSpPr txBox="1"/>
            <p:nvPr/>
          </p:nvSpPr>
          <p:spPr>
            <a:xfrm>
              <a:off x="6156176" y="5777989"/>
              <a:ext cx="757645" cy="338554"/>
            </a:xfrm>
            <a:prstGeom prst="rect">
              <a:avLst/>
            </a:prstGeom>
            <a:noFill/>
            <a:ln w="34925">
              <a:solidFill>
                <a:srgbClr val="008000"/>
              </a:solidFill>
            </a:ln>
          </p:spPr>
          <p:txBody>
            <a:bodyPr wrap="square" rtlCol="0">
              <a:spAutoFit/>
            </a:bodyPr>
            <a:lstStyle/>
            <a:p>
              <a:r>
                <a:rPr lang="en-US" sz="1600" b="1" dirty="0">
                  <a:solidFill>
                    <a:srgbClr val="008000"/>
                  </a:solidFill>
                  <a:latin typeface="Calibri" panose="020F0502020204030204" pitchFamily="34" charset="0"/>
                </a:rPr>
                <a:t>LINAC</a:t>
              </a:r>
            </a:p>
          </p:txBody>
        </p:sp>
        <p:sp>
          <p:nvSpPr>
            <p:cNvPr id="9" name="Textfeld 8"/>
            <p:cNvSpPr txBox="1"/>
            <p:nvPr/>
          </p:nvSpPr>
          <p:spPr>
            <a:xfrm>
              <a:off x="4306562" y="5772812"/>
              <a:ext cx="757645" cy="338554"/>
            </a:xfrm>
            <a:prstGeom prst="rect">
              <a:avLst/>
            </a:prstGeom>
            <a:noFill/>
            <a:ln w="34925">
              <a:solidFill>
                <a:srgbClr val="008000"/>
              </a:solidFill>
            </a:ln>
          </p:spPr>
          <p:txBody>
            <a:bodyPr wrap="square" rtlCol="0">
              <a:spAutoFit/>
            </a:bodyPr>
            <a:lstStyle/>
            <a:p>
              <a:pPr algn="ctr"/>
              <a:r>
                <a:rPr lang="en-US" sz="1600" b="1" dirty="0">
                  <a:solidFill>
                    <a:srgbClr val="008000"/>
                  </a:solidFill>
                  <a:latin typeface="Calibri" panose="020F0502020204030204" pitchFamily="34" charset="0"/>
                </a:rPr>
                <a:t>LINAC</a:t>
              </a:r>
            </a:p>
          </p:txBody>
        </p:sp>
        <p:cxnSp>
          <p:nvCxnSpPr>
            <p:cNvPr id="10" name="Gerade Verbindung 9"/>
            <p:cNvCxnSpPr/>
            <p:nvPr/>
          </p:nvCxnSpPr>
          <p:spPr bwMode="auto">
            <a:xfrm flipH="1" flipV="1">
              <a:off x="5054063" y="5949280"/>
              <a:ext cx="310025" cy="2796"/>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Text Box 4"/>
            <p:cNvSpPr txBox="1">
              <a:spLocks noChangeArrowheads="1"/>
            </p:cNvSpPr>
            <p:nvPr/>
          </p:nvSpPr>
          <p:spPr bwMode="auto">
            <a:xfrm>
              <a:off x="6692626" y="5400297"/>
              <a:ext cx="119747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ctr">
                <a:spcBef>
                  <a:spcPts val="0"/>
                </a:spcBef>
              </a:pPr>
              <a:r>
                <a:rPr lang="en-US" altLang="de-DE" sz="1600" b="1" dirty="0">
                  <a:solidFill>
                    <a:srgbClr val="0000FF"/>
                  </a:solidFill>
                  <a:latin typeface="Calibri" panose="020F0502020204030204" pitchFamily="34" charset="0"/>
                </a:rPr>
                <a:t>EO monitor</a:t>
              </a:r>
            </a:p>
          </p:txBody>
        </p:sp>
        <p:sp>
          <p:nvSpPr>
            <p:cNvPr id="13" name="Textfeld 12"/>
            <p:cNvSpPr txBox="1"/>
            <p:nvPr/>
          </p:nvSpPr>
          <p:spPr>
            <a:xfrm>
              <a:off x="7236296" y="5780003"/>
              <a:ext cx="110133" cy="338554"/>
            </a:xfrm>
            <a:prstGeom prst="rect">
              <a:avLst/>
            </a:prstGeom>
            <a:noFill/>
            <a:ln w="34925">
              <a:solidFill>
                <a:srgbClr val="0000FF"/>
              </a:solidFill>
            </a:ln>
          </p:spPr>
          <p:txBody>
            <a:bodyPr wrap="square" rtlCol="0">
              <a:spAutoFit/>
            </a:bodyPr>
            <a:lstStyle/>
            <a:p>
              <a:endParaRPr lang="en-US" sz="1600" b="1" dirty="0">
                <a:solidFill>
                  <a:srgbClr val="0000FF"/>
                </a:solidFill>
                <a:latin typeface="Calibri" panose="020F0502020204030204" pitchFamily="34" charset="0"/>
              </a:endParaRPr>
            </a:p>
          </p:txBody>
        </p:sp>
        <p:cxnSp>
          <p:nvCxnSpPr>
            <p:cNvPr id="14" name="Gerade Verbindung 13"/>
            <p:cNvCxnSpPr/>
            <p:nvPr/>
          </p:nvCxnSpPr>
          <p:spPr bwMode="auto">
            <a:xfrm flipH="1" flipV="1">
              <a:off x="7346430" y="5949280"/>
              <a:ext cx="393922" cy="6278"/>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Gerade Verbindung 14"/>
            <p:cNvCxnSpPr>
              <a:stCxn id="13" idx="3"/>
              <a:endCxn id="8" idx="3"/>
            </p:cNvCxnSpPr>
            <p:nvPr/>
          </p:nvCxnSpPr>
          <p:spPr bwMode="auto">
            <a:xfrm flipH="1" flipV="1">
              <a:off x="6913821" y="5947266"/>
              <a:ext cx="432608" cy="2014"/>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Gerade Verbindung 18"/>
            <p:cNvCxnSpPr/>
            <p:nvPr/>
          </p:nvCxnSpPr>
          <p:spPr bwMode="auto">
            <a:xfrm flipH="1" flipV="1">
              <a:off x="5893778" y="5953153"/>
              <a:ext cx="280234" cy="2405"/>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 name="Gerade Verbindung 24"/>
            <p:cNvCxnSpPr/>
            <p:nvPr/>
          </p:nvCxnSpPr>
          <p:spPr bwMode="auto">
            <a:xfrm flipH="1">
              <a:off x="5364089" y="5777989"/>
              <a:ext cx="125218" cy="174087"/>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8" name="Gerade Verbindung 27"/>
            <p:cNvCxnSpPr/>
            <p:nvPr/>
          </p:nvCxnSpPr>
          <p:spPr bwMode="auto">
            <a:xfrm flipH="1">
              <a:off x="5489307" y="5777989"/>
              <a:ext cx="306829" cy="0"/>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Gerade Verbindung 30"/>
            <p:cNvCxnSpPr/>
            <p:nvPr/>
          </p:nvCxnSpPr>
          <p:spPr bwMode="auto">
            <a:xfrm>
              <a:off x="5796136" y="5777989"/>
              <a:ext cx="97642" cy="174087"/>
            </a:xfrm>
            <a:prstGeom prst="line">
              <a:avLst/>
            </a:prstGeom>
            <a:solidFill>
              <a:schemeClr val="accent1"/>
            </a:solidFill>
            <a:ln w="3175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 name="Textfeld 37"/>
            <p:cNvSpPr txBox="1"/>
            <p:nvPr/>
          </p:nvSpPr>
          <p:spPr>
            <a:xfrm>
              <a:off x="7740351" y="5772812"/>
              <a:ext cx="1102023" cy="338554"/>
            </a:xfrm>
            <a:prstGeom prst="rect">
              <a:avLst/>
            </a:prstGeom>
            <a:noFill/>
            <a:ln w="34925">
              <a:solidFill>
                <a:srgbClr val="CC0066"/>
              </a:solidFill>
            </a:ln>
          </p:spPr>
          <p:txBody>
            <a:bodyPr wrap="square" rtlCol="0">
              <a:spAutoFit/>
            </a:bodyPr>
            <a:lstStyle/>
            <a:p>
              <a:r>
                <a:rPr lang="en-US" sz="1600" b="1" dirty="0" err="1">
                  <a:solidFill>
                    <a:srgbClr val="CC0066"/>
                  </a:solidFill>
                  <a:latin typeface="Calibri" panose="020F0502020204030204" pitchFamily="34" charset="0"/>
                </a:rPr>
                <a:t>Undulator</a:t>
              </a:r>
              <a:endParaRPr lang="en-US" sz="1600" b="1" dirty="0">
                <a:solidFill>
                  <a:srgbClr val="CC0066"/>
                </a:solidFill>
                <a:latin typeface="Calibri" panose="020F0502020204030204" pitchFamily="34" charset="0"/>
              </a:endParaRPr>
            </a:p>
          </p:txBody>
        </p:sp>
        <p:sp>
          <p:nvSpPr>
            <p:cNvPr id="39" name="Text Box 4"/>
            <p:cNvSpPr txBox="1">
              <a:spLocks noChangeArrowheads="1"/>
            </p:cNvSpPr>
            <p:nvPr/>
          </p:nvSpPr>
          <p:spPr bwMode="auto">
            <a:xfrm>
              <a:off x="4716016" y="5466710"/>
              <a:ext cx="194421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ctr">
                <a:spcBef>
                  <a:spcPts val="0"/>
                </a:spcBef>
              </a:pPr>
              <a:r>
                <a:rPr lang="en-US" altLang="de-DE" sz="1600" b="1" dirty="0">
                  <a:solidFill>
                    <a:srgbClr val="C00000"/>
                  </a:solidFill>
                  <a:latin typeface="Calibri" panose="020F0502020204030204" pitchFamily="34" charset="0"/>
                </a:rPr>
                <a:t>Bunch compressor</a:t>
              </a:r>
            </a:p>
          </p:txBody>
        </p:sp>
      </p:grpSp>
      <p:pic>
        <p:nvPicPr>
          <p:cNvPr id="96258"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67803" y="1921441"/>
            <a:ext cx="6150777" cy="19759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Text Box 4"/>
          <p:cNvSpPr txBox="1">
            <a:spLocks noChangeArrowheads="1"/>
          </p:cNvSpPr>
          <p:nvPr/>
        </p:nvSpPr>
        <p:spPr bwMode="auto">
          <a:xfrm>
            <a:off x="147637" y="2216150"/>
            <a:ext cx="3087669" cy="12772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200"/>
              </a:spcBef>
            </a:pPr>
            <a:r>
              <a:rPr lang="en-US" altLang="de-DE" dirty="0">
                <a:latin typeface="Calibri" panose="020F0502020204030204" pitchFamily="34" charset="0"/>
                <a:sym typeface="Symbol" pitchFamily="18" charset="2"/>
              </a:rPr>
              <a:t>Measurement by </a:t>
            </a:r>
            <a:r>
              <a:rPr lang="en-US" altLang="de-DE" b="1" dirty="0">
                <a:latin typeface="Calibri" panose="020F0502020204030204" pitchFamily="34" charset="0"/>
                <a:sym typeface="Symbol" pitchFamily="18" charset="2"/>
              </a:rPr>
              <a:t>scanning</a:t>
            </a:r>
          </a:p>
          <a:p>
            <a:pPr algn="l">
              <a:spcBef>
                <a:spcPts val="200"/>
              </a:spcBef>
            </a:pPr>
            <a:r>
              <a:rPr lang="en-US" altLang="de-DE" dirty="0">
                <a:latin typeface="Calibri" panose="020F0502020204030204" pitchFamily="34" charset="0"/>
                <a:sym typeface="Symbol" pitchFamily="18" charset="2"/>
              </a:rPr>
              <a:t>Short laser pulses </a:t>
            </a:r>
            <a:r>
              <a:rPr lang="en-US" altLang="de-DE" b="1" i="1" dirty="0">
                <a:latin typeface="Calibri" panose="020F0502020204030204" pitchFamily="34" charset="0"/>
                <a:sym typeface="Symbol" pitchFamily="18" charset="2"/>
              </a:rPr>
              <a:t>t  &lt;  </a:t>
            </a:r>
            <a:r>
              <a:rPr lang="en-US" altLang="de-DE" b="1" dirty="0">
                <a:latin typeface="Calibri" panose="020F0502020204030204" pitchFamily="34" charset="0"/>
                <a:sym typeface="Symbol" pitchFamily="18" charset="2"/>
              </a:rPr>
              <a:t>10 fs</a:t>
            </a:r>
            <a:r>
              <a:rPr lang="en-US" altLang="de-DE" dirty="0">
                <a:latin typeface="Calibri" panose="020F0502020204030204" pitchFamily="34" charset="0"/>
                <a:sym typeface="Symbol" pitchFamily="18" charset="2"/>
              </a:rPr>
              <a:t> </a:t>
            </a:r>
          </a:p>
          <a:p>
            <a:pPr algn="l">
              <a:spcBef>
                <a:spcPts val="200"/>
              </a:spcBef>
            </a:pPr>
            <a:r>
              <a:rPr lang="en-US" altLang="de-DE" dirty="0">
                <a:latin typeface="Calibri" panose="020F0502020204030204" pitchFamily="34" charset="0"/>
                <a:sym typeface="Symbol" pitchFamily="18" charset="2"/>
              </a:rPr>
              <a:t>and delay line </a:t>
            </a:r>
          </a:p>
          <a:p>
            <a:pPr algn="l">
              <a:spcBef>
                <a:spcPts val="200"/>
              </a:spcBef>
            </a:pPr>
            <a:r>
              <a:rPr lang="en-US" altLang="de-DE" dirty="0">
                <a:latin typeface="Calibri" panose="020F0502020204030204" pitchFamily="34" charset="0"/>
                <a:sym typeface="Symbol"/>
              </a:rPr>
              <a:t> </a:t>
            </a:r>
            <a:r>
              <a:rPr lang="en-US" altLang="de-DE" dirty="0">
                <a:latin typeface="Calibri" panose="020F0502020204030204" pitchFamily="34" charset="0"/>
                <a:sym typeface="Symbol" pitchFamily="18" charset="2"/>
              </a:rPr>
              <a:t>scanning method</a:t>
            </a:r>
          </a:p>
        </p:txBody>
      </p:sp>
      <p:sp>
        <p:nvSpPr>
          <p:cNvPr id="24" name="Text Box 4"/>
          <p:cNvSpPr txBox="1">
            <a:spLocks noChangeArrowheads="1"/>
          </p:cNvSpPr>
          <p:nvPr/>
        </p:nvSpPr>
        <p:spPr bwMode="auto">
          <a:xfrm>
            <a:off x="252000" y="3650218"/>
            <a:ext cx="274239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200"/>
              </a:spcBef>
            </a:pPr>
            <a:r>
              <a:rPr lang="en-US" altLang="de-DE" dirty="0">
                <a:latin typeface="Calibri" panose="020F0502020204030204" pitchFamily="34" charset="0"/>
                <a:sym typeface="Symbol" pitchFamily="18" charset="2"/>
              </a:rPr>
              <a:t>Further methods used!</a:t>
            </a:r>
          </a:p>
        </p:txBody>
      </p:sp>
      <p:sp>
        <p:nvSpPr>
          <p:cNvPr id="26" name="Textfeld 25"/>
          <p:cNvSpPr txBox="1"/>
          <p:nvPr/>
        </p:nvSpPr>
        <p:spPr>
          <a:xfrm>
            <a:off x="4691921" y="6557718"/>
            <a:ext cx="1281659" cy="307777"/>
          </a:xfrm>
          <a:prstGeom prst="rect">
            <a:avLst/>
          </a:prstGeom>
        </p:spPr>
        <p:txBody>
          <a:bodyPr vert="horz" wrap="square" lIns="91440" tIns="45720" rIns="91440" bIns="45720" rtlCol="0" anchor="t">
            <a:spAutoFit/>
          </a:bodyPr>
          <a:lstStyle/>
          <a:p>
            <a:pPr algn="l"/>
            <a:r>
              <a:rPr lang="en-US" sz="1400" b="1" dirty="0">
                <a:latin typeface="Calibri" panose="020F0502020204030204" pitchFamily="34" charset="0"/>
                <a:sym typeface="Symbol"/>
                <a:hlinkClick r:id="" action="ppaction://noaction"/>
              </a:rPr>
              <a:t> </a:t>
            </a:r>
            <a:r>
              <a:rPr lang="en-US" sz="1400" b="1" dirty="0">
                <a:latin typeface="Calibri" panose="020F0502020204030204" pitchFamily="34" charset="0"/>
                <a:hlinkClick r:id="" action="ppaction://noaction"/>
              </a:rPr>
              <a:t>conclusion</a:t>
            </a:r>
            <a:endParaRPr lang="en-US" sz="1400" b="1" dirty="0">
              <a:latin typeface="Calibri" panose="020F0502020204030204" pitchFamily="34" charset="0"/>
            </a:endParaRPr>
          </a:p>
        </p:txBody>
      </p:sp>
      <p:pic>
        <p:nvPicPr>
          <p:cNvPr id="3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600" y="4049199"/>
            <a:ext cx="3359898" cy="2449427"/>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7" name="Gruppieren 26"/>
          <p:cNvGrpSpPr/>
          <p:nvPr/>
        </p:nvGrpSpPr>
        <p:grpSpPr>
          <a:xfrm>
            <a:off x="207718" y="4409196"/>
            <a:ext cx="1701458" cy="2054468"/>
            <a:chOff x="0" y="1984781"/>
            <a:chExt cx="1701458" cy="2054468"/>
          </a:xfrm>
        </p:grpSpPr>
        <p:sp>
          <p:nvSpPr>
            <p:cNvPr id="29" name="Textfeld 28"/>
            <p:cNvSpPr txBox="1"/>
            <p:nvPr/>
          </p:nvSpPr>
          <p:spPr>
            <a:xfrm>
              <a:off x="359882" y="1984781"/>
              <a:ext cx="1134095" cy="369332"/>
            </a:xfrm>
            <a:prstGeom prst="rect">
              <a:avLst/>
            </a:prstGeom>
            <a:noFill/>
          </p:spPr>
          <p:txBody>
            <a:bodyPr wrap="square" rtlCol="0">
              <a:spAutoFit/>
            </a:bodyPr>
            <a:lstStyle/>
            <a:p>
              <a:r>
                <a:rPr lang="en-US" b="1" dirty="0">
                  <a:solidFill>
                    <a:srgbClr val="0033CC"/>
                  </a:solidFill>
                  <a:latin typeface="Arial" panose="020B0604020202020204" pitchFamily="34" charset="0"/>
                  <a:cs typeface="Arial" panose="020B0604020202020204" pitchFamily="34" charset="0"/>
                </a:rPr>
                <a:t>crystal</a:t>
              </a:r>
            </a:p>
          </p:txBody>
        </p:sp>
        <p:cxnSp>
          <p:nvCxnSpPr>
            <p:cNvPr id="30" name="Gerade Verbindung mit Pfeil 29"/>
            <p:cNvCxnSpPr/>
            <p:nvPr/>
          </p:nvCxnSpPr>
          <p:spPr bwMode="auto">
            <a:xfrm flipH="1">
              <a:off x="503898" y="2354113"/>
              <a:ext cx="423032" cy="854804"/>
            </a:xfrm>
            <a:prstGeom prst="straightConnector1">
              <a:avLst/>
            </a:prstGeom>
            <a:noFill/>
            <a:ln w="25400" cap="flat" cmpd="sng" algn="ctr">
              <a:solidFill>
                <a:srgbClr val="0033CC"/>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Gerade Verbindung mit Pfeil 31"/>
            <p:cNvCxnSpPr/>
            <p:nvPr/>
          </p:nvCxnSpPr>
          <p:spPr bwMode="auto">
            <a:xfrm flipH="1" flipV="1">
              <a:off x="0" y="3065695"/>
              <a:ext cx="719764" cy="864096"/>
            </a:xfrm>
            <a:prstGeom prst="straightConnector1">
              <a:avLst/>
            </a:prstGeom>
            <a:noFill/>
            <a:ln w="41275" cap="flat" cmpd="sng" algn="ctr">
              <a:solidFill>
                <a:srgbClr val="FF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3" name="Textfeld 32"/>
            <p:cNvSpPr txBox="1"/>
            <p:nvPr/>
          </p:nvSpPr>
          <p:spPr>
            <a:xfrm>
              <a:off x="567363" y="3669917"/>
              <a:ext cx="1134095" cy="369332"/>
            </a:xfrm>
            <a:prstGeom prst="rect">
              <a:avLst/>
            </a:prstGeom>
            <a:noFill/>
          </p:spPr>
          <p:txBody>
            <a:bodyPr wrap="square" rtlCol="0">
              <a:spAutoFit/>
            </a:bodyPr>
            <a:lstStyle/>
            <a:p>
              <a:r>
                <a:rPr lang="en-US" b="1" dirty="0">
                  <a:solidFill>
                    <a:srgbClr val="FF0000"/>
                  </a:solidFill>
                  <a:latin typeface="Arial" panose="020B0604020202020204" pitchFamily="34" charset="0"/>
                  <a:cs typeface="Arial" panose="020B0604020202020204" pitchFamily="34" charset="0"/>
                </a:rPr>
                <a:t>beam</a:t>
              </a:r>
            </a:p>
          </p:txBody>
        </p:sp>
      </p:grpSp>
    </p:spTree>
    <p:extLst>
      <p:ext uri="{BB962C8B-B14F-4D97-AF65-F5344CB8AC3E}">
        <p14:creationId xmlns:p14="http://schemas.microsoft.com/office/powerpoint/2010/main" val="262145481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200" b="1" dirty="0">
                <a:solidFill>
                  <a:srgbClr val="000000"/>
                </a:solidFill>
                <a:latin typeface="Calibri" panose="020F0502020204030204" pitchFamily="34" charset="0"/>
                <a:cs typeface="Calibri" panose="020F0502020204030204" pitchFamily="34" charset="0"/>
              </a:rPr>
              <a:t>Bunch Length by </a:t>
            </a:r>
            <a:r>
              <a:rPr lang="en-US" altLang="de-DE" sz="2200" b="1" dirty="0" err="1">
                <a:solidFill>
                  <a:srgbClr val="000000"/>
                </a:solidFill>
                <a:latin typeface="Calibri" panose="020F0502020204030204" pitchFamily="34" charset="0"/>
                <a:cs typeface="Calibri" panose="020F0502020204030204" pitchFamily="34" charset="0"/>
              </a:rPr>
              <a:t>rf</a:t>
            </a:r>
            <a:r>
              <a:rPr lang="en-US" altLang="de-DE" sz="2200" b="1" dirty="0">
                <a:solidFill>
                  <a:srgbClr val="000000"/>
                </a:solidFill>
                <a:latin typeface="Calibri" panose="020F0502020204030204" pitchFamily="34" charset="0"/>
                <a:cs typeface="Calibri" panose="020F0502020204030204" pitchFamily="34" charset="0"/>
              </a:rPr>
              <a:t>-Deflection: Principle</a:t>
            </a:r>
          </a:p>
        </p:txBody>
      </p:sp>
      <p:sp>
        <p:nvSpPr>
          <p:cNvPr id="39940" name="Text Box 4"/>
          <p:cNvSpPr txBox="1">
            <a:spLocks noChangeArrowheads="1"/>
          </p:cNvSpPr>
          <p:nvPr/>
        </p:nvSpPr>
        <p:spPr bwMode="auto">
          <a:xfrm>
            <a:off x="147638" y="698448"/>
            <a:ext cx="86947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dirty="0">
                <a:solidFill>
                  <a:srgbClr val="0000FF"/>
                </a:solidFill>
                <a:latin typeface="Calibri" panose="020F0502020204030204" pitchFamily="34" charset="0"/>
                <a:cs typeface="Calibri" panose="020F0502020204030204" pitchFamily="34" charset="0"/>
              </a:rPr>
              <a:t>Transversal deflection of the bunch i.e. time-to-space conversion</a:t>
            </a:r>
          </a:p>
        </p:txBody>
      </p:sp>
      <p:sp>
        <p:nvSpPr>
          <p:cNvPr id="39941" name="AutoShape 8"/>
          <p:cNvSpPr>
            <a:spLocks noChangeAspect="1" noChangeArrowheads="1" noTextEdit="1"/>
          </p:cNvSpPr>
          <p:nvPr/>
        </p:nvSpPr>
        <p:spPr bwMode="auto">
          <a:xfrm>
            <a:off x="107950" y="1517598"/>
            <a:ext cx="5689600" cy="4351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atin typeface="Calibri" panose="020F0502020204030204" pitchFamily="34" charset="0"/>
              <a:cs typeface="Calibri" panose="020F0502020204030204" pitchFamily="34" charset="0"/>
            </a:endParaRPr>
          </a:p>
        </p:txBody>
      </p:sp>
      <p:grpSp>
        <p:nvGrpSpPr>
          <p:cNvPr id="39942" name="Group 14"/>
          <p:cNvGrpSpPr>
            <a:grpSpLocks/>
          </p:cNvGrpSpPr>
          <p:nvPr/>
        </p:nvGrpSpPr>
        <p:grpSpPr bwMode="auto">
          <a:xfrm>
            <a:off x="125413" y="1087385"/>
            <a:ext cx="8729662" cy="2595563"/>
            <a:chOff x="79" y="846"/>
            <a:chExt cx="5499" cy="1635"/>
          </a:xfrm>
        </p:grpSpPr>
        <p:sp>
          <p:nvSpPr>
            <p:cNvPr id="39949" name="Text Box 3"/>
            <p:cNvSpPr txBox="1">
              <a:spLocks noChangeArrowheads="1"/>
            </p:cNvSpPr>
            <p:nvPr/>
          </p:nvSpPr>
          <p:spPr bwMode="auto">
            <a:xfrm>
              <a:off x="79" y="846"/>
              <a:ext cx="5499" cy="1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a:p>
              <a:pPr algn="l"/>
              <a:endParaRPr lang="en-US" altLang="de-DE" sz="1600">
                <a:solidFill>
                  <a:srgbClr val="006600"/>
                </a:solidFill>
                <a:latin typeface="Calibri" panose="020F0502020204030204" pitchFamily="34" charset="0"/>
                <a:cs typeface="Calibri" panose="020F0502020204030204" pitchFamily="34" charset="0"/>
              </a:endParaRPr>
            </a:p>
          </p:txBody>
        </p:sp>
        <p:pic>
          <p:nvPicPr>
            <p:cNvPr id="39950"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 y="890"/>
              <a:ext cx="5262" cy="1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951" name="Rectangle 12"/>
            <p:cNvSpPr>
              <a:spLocks noChangeArrowheads="1"/>
            </p:cNvSpPr>
            <p:nvPr/>
          </p:nvSpPr>
          <p:spPr bwMode="auto">
            <a:xfrm>
              <a:off x="1066" y="2248"/>
              <a:ext cx="2086" cy="233"/>
            </a:xfrm>
            <a:prstGeom prst="rect">
              <a:avLst/>
            </a:prstGeom>
            <a:solidFill>
              <a:schemeClr val="bg1"/>
            </a:solidFill>
            <a:ln>
              <a:noFill/>
            </a:ln>
            <a:effectLst/>
            <a:extLs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Calibri" panose="020F0502020204030204" pitchFamily="34" charset="0"/>
              </a:endParaRPr>
            </a:p>
          </p:txBody>
        </p:sp>
        <p:sp>
          <p:nvSpPr>
            <p:cNvPr id="39952" name="Rectangle 13"/>
            <p:cNvSpPr>
              <a:spLocks noChangeArrowheads="1"/>
            </p:cNvSpPr>
            <p:nvPr/>
          </p:nvSpPr>
          <p:spPr bwMode="auto">
            <a:xfrm>
              <a:off x="2517" y="2112"/>
              <a:ext cx="636" cy="233"/>
            </a:xfrm>
            <a:prstGeom prst="rect">
              <a:avLst/>
            </a:prstGeom>
            <a:solidFill>
              <a:schemeClr val="bg1"/>
            </a:solidFill>
            <a:ln>
              <a:noFill/>
            </a:ln>
            <a:effectLst/>
            <a:extLs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endParaRPr lang="de-DE" altLang="de-DE">
                <a:latin typeface="Calibri" panose="020F0502020204030204" pitchFamily="34" charset="0"/>
                <a:cs typeface="Calibri" panose="020F0502020204030204" pitchFamily="34" charset="0"/>
              </a:endParaRPr>
            </a:p>
          </p:txBody>
        </p:sp>
      </p:grpSp>
      <p:pic>
        <p:nvPicPr>
          <p:cNvPr id="39943"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56100" y="3605160"/>
            <a:ext cx="4465638" cy="2224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944" name="Text Box 16"/>
          <p:cNvSpPr txBox="1">
            <a:spLocks noChangeArrowheads="1"/>
          </p:cNvSpPr>
          <p:nvPr/>
        </p:nvSpPr>
        <p:spPr bwMode="auto">
          <a:xfrm>
            <a:off x="6659563" y="5837185"/>
            <a:ext cx="24844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1600">
                <a:latin typeface="Calibri" panose="020F0502020204030204" pitchFamily="34" charset="0"/>
                <a:cs typeface="Calibri" panose="020F0502020204030204" pitchFamily="34" charset="0"/>
              </a:rPr>
              <a:t>From D. Xiang, IPAC’12</a:t>
            </a:r>
          </a:p>
        </p:txBody>
      </p:sp>
      <p:sp>
        <p:nvSpPr>
          <p:cNvPr id="39945" name="Text Box 17"/>
          <p:cNvSpPr txBox="1">
            <a:spLocks noChangeArrowheads="1"/>
          </p:cNvSpPr>
          <p:nvPr/>
        </p:nvSpPr>
        <p:spPr bwMode="auto">
          <a:xfrm>
            <a:off x="323850" y="3317823"/>
            <a:ext cx="2952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a:latin typeface="Calibri" panose="020F0502020204030204" pitchFamily="34" charset="0"/>
                <a:cs typeface="Calibri" panose="020F0502020204030204" pitchFamily="34" charset="0"/>
              </a:rPr>
              <a:t>Size of the streak given by</a:t>
            </a:r>
          </a:p>
        </p:txBody>
      </p:sp>
      <p:graphicFrame>
        <p:nvGraphicFramePr>
          <p:cNvPr id="39946" name="Object 18"/>
          <p:cNvGraphicFramePr>
            <a:graphicFrameLocks noChangeAspect="1"/>
          </p:cNvGraphicFramePr>
          <p:nvPr/>
        </p:nvGraphicFramePr>
        <p:xfrm>
          <a:off x="395288" y="3605160"/>
          <a:ext cx="3024187" cy="642938"/>
        </p:xfrm>
        <a:graphic>
          <a:graphicData uri="http://schemas.openxmlformats.org/presentationml/2006/ole">
            <mc:AlternateContent xmlns:mc="http://schemas.openxmlformats.org/markup-compatibility/2006">
              <mc:Choice xmlns:v="urn:schemas-microsoft-com:vml" Requires="v">
                <p:oleObj spid="_x0000_s109632" name="Equation" r:id="rId6" imgW="1434477" imgH="304668" progId="Equation.3">
                  <p:embed/>
                </p:oleObj>
              </mc:Choice>
              <mc:Fallback>
                <p:oleObj name="Equation" r:id="rId6" imgW="1434477" imgH="304668" progId="Equation.3">
                  <p:embed/>
                  <p:pic>
                    <p:nvPicPr>
                      <p:cNvPr id="39946" name="Object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5288" y="3605160"/>
                        <a:ext cx="3024187" cy="6429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9947" name="Text Box 19"/>
          <p:cNvSpPr txBox="1">
            <a:spLocks noChangeArrowheads="1"/>
          </p:cNvSpPr>
          <p:nvPr/>
        </p:nvSpPr>
        <p:spPr bwMode="auto">
          <a:xfrm>
            <a:off x="323850" y="4319535"/>
            <a:ext cx="36718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a:latin typeface="Calibri" panose="020F0502020204030204" pitchFamily="34" charset="0"/>
                <a:cs typeface="Calibri" panose="020F0502020204030204" pitchFamily="34" charset="0"/>
              </a:rPr>
              <a:t>k is determined by the rf-power</a:t>
            </a:r>
          </a:p>
        </p:txBody>
      </p:sp>
      <p:graphicFrame>
        <p:nvGraphicFramePr>
          <p:cNvPr id="39948" name="Object 20"/>
          <p:cNvGraphicFramePr>
            <a:graphicFrameLocks noChangeAspect="1"/>
          </p:cNvGraphicFramePr>
          <p:nvPr/>
        </p:nvGraphicFramePr>
        <p:xfrm>
          <a:off x="684213" y="4541785"/>
          <a:ext cx="1584325" cy="930275"/>
        </p:xfrm>
        <a:graphic>
          <a:graphicData uri="http://schemas.openxmlformats.org/presentationml/2006/ole">
            <mc:AlternateContent xmlns:mc="http://schemas.openxmlformats.org/markup-compatibility/2006">
              <mc:Choice xmlns:v="urn:schemas-microsoft-com:vml" Requires="v">
                <p:oleObj spid="_x0000_s109633" name="Equation" r:id="rId8" imgW="799753" imgH="469696" progId="Equation.3">
                  <p:embed/>
                </p:oleObj>
              </mc:Choice>
              <mc:Fallback>
                <p:oleObj name="Equation" r:id="rId8" imgW="799753" imgH="469696" progId="Equation.3">
                  <p:embed/>
                  <p:pic>
                    <p:nvPicPr>
                      <p:cNvPr id="39948" name="Object 2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4213" y="4541785"/>
                        <a:ext cx="1584325" cy="930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3114085057"/>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2"/>
          <p:cNvSpPr txBox="1">
            <a:spLocks noChangeArrowheads="1"/>
          </p:cNvSpPr>
          <p:nvPr/>
        </p:nvSpPr>
        <p:spPr bwMode="auto">
          <a:xfrm>
            <a:off x="252000" y="144000"/>
            <a:ext cx="8861426" cy="400110"/>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00"/>
                </a:solidFill>
                <a:latin typeface="Calibri" panose="020F0502020204030204" pitchFamily="34" charset="0"/>
                <a:cs typeface="Calibri" panose="020F0502020204030204" pitchFamily="34" charset="0"/>
              </a:rPr>
              <a:t>Program of today’s interactive Session</a:t>
            </a:r>
          </a:p>
        </p:txBody>
      </p:sp>
      <p:sp>
        <p:nvSpPr>
          <p:cNvPr id="6149" name="Text Box 4"/>
          <p:cNvSpPr txBox="1">
            <a:spLocks noChangeArrowheads="1"/>
          </p:cNvSpPr>
          <p:nvPr/>
        </p:nvSpPr>
        <p:spPr bwMode="auto">
          <a:xfrm>
            <a:off x="265720" y="836640"/>
            <a:ext cx="8286750"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00FF"/>
                </a:solidFill>
                <a:latin typeface="Calibri" panose="020F0502020204030204" pitchFamily="34" charset="0"/>
                <a:cs typeface="Calibri" panose="020F0502020204030204" pitchFamily="34" charset="0"/>
              </a:rPr>
              <a:t>Possible subjects of interactive session for exam preparation:</a:t>
            </a:r>
          </a:p>
          <a:p>
            <a:pPr marL="342900" indent="-342900" algn="l">
              <a:buFont typeface="+mj-lt"/>
              <a:buAutoNum type="arabicPeriod"/>
            </a:pPr>
            <a:r>
              <a:rPr lang="en-US" altLang="de-DE" dirty="0">
                <a:latin typeface="Calibri" panose="020F0502020204030204" pitchFamily="34" charset="0"/>
                <a:cs typeface="Calibri" panose="020F0502020204030204" pitchFamily="34" charset="0"/>
              </a:rPr>
              <a:t>Discussion and some examples from pervious exams </a:t>
            </a:r>
          </a:p>
          <a:p>
            <a:pPr marL="342900" indent="-342900" algn="l">
              <a:buFont typeface="+mj-lt"/>
              <a:buAutoNum type="arabicPeriod"/>
            </a:pPr>
            <a:r>
              <a:rPr lang="en-US" altLang="de-DE" dirty="0">
                <a:latin typeface="Calibri" panose="020F0502020204030204" pitchFamily="34" charset="0"/>
                <a:cs typeface="Calibri" panose="020F0502020204030204" pitchFamily="34" charset="0"/>
              </a:rPr>
              <a:t>General questions and answers to beam diagnostics</a:t>
            </a:r>
          </a:p>
          <a:p>
            <a:pPr marL="342900" indent="-342900" algn="l">
              <a:buFont typeface="+mj-lt"/>
              <a:buAutoNum type="arabicPeriod"/>
            </a:pPr>
            <a:r>
              <a:rPr lang="en-US" altLang="de-DE" dirty="0">
                <a:latin typeface="Calibri" panose="020F0502020204030204" pitchFamily="34" charset="0"/>
                <a:cs typeface="Calibri" panose="020F0502020204030204" pitchFamily="34" charset="0"/>
              </a:rPr>
              <a:t>Discussion of polls presented during lecture and some further polls</a:t>
            </a:r>
          </a:p>
          <a:p>
            <a:pPr marL="342900" indent="-342900" algn="l">
              <a:buFont typeface="+mj-lt"/>
              <a:buAutoNum type="arabicPeriod"/>
            </a:pPr>
            <a:r>
              <a:rPr lang="en-US" altLang="de-DE" dirty="0">
                <a:latin typeface="Calibri" panose="020F0502020204030204" pitchFamily="34" charset="0"/>
                <a:cs typeface="Calibri" panose="020F0502020204030204" pitchFamily="34" charset="0"/>
              </a:rPr>
              <a:t>Further exercises form exercise document as interactive discussion</a:t>
            </a:r>
          </a:p>
          <a:p>
            <a:pPr algn="l"/>
            <a:r>
              <a:rPr lang="en-US" altLang="de-DE" dirty="0">
                <a:latin typeface="Calibri" panose="020F0502020204030204" pitchFamily="34" charset="0"/>
                <a:cs typeface="Calibri" panose="020F0502020204030204" pitchFamily="34" charset="0"/>
              </a:rPr>
              <a:t>      (‘Exercises_instrumentation.pdf’ posted in INDICO at Tuesday 28</a:t>
            </a:r>
            <a:r>
              <a:rPr lang="en-US" altLang="de-DE" baseline="30000" dirty="0">
                <a:latin typeface="Calibri" panose="020F0502020204030204" pitchFamily="34" charset="0"/>
                <a:cs typeface="Calibri" panose="020F0502020204030204" pitchFamily="34" charset="0"/>
              </a:rPr>
              <a:t>st</a:t>
            </a:r>
            <a:r>
              <a:rPr lang="en-US" altLang="de-DE" dirty="0">
                <a:latin typeface="Calibri" panose="020F0502020204030204" pitchFamily="34" charset="0"/>
                <a:cs typeface="Calibri" panose="020F0502020204030204" pitchFamily="34" charset="0"/>
              </a:rPr>
              <a:t> of February;</a:t>
            </a:r>
          </a:p>
          <a:p>
            <a:pPr algn="l"/>
            <a:r>
              <a:rPr lang="en-US" altLang="de-DE" dirty="0">
                <a:latin typeface="Calibri" panose="020F0502020204030204" pitchFamily="34" charset="0"/>
                <a:cs typeface="Calibri" panose="020F0502020204030204" pitchFamily="34" charset="0"/>
              </a:rPr>
              <a:t>        ‘Answers_instrumentation.pdf’ posted in INDICO at Friday 3</a:t>
            </a:r>
            <a:r>
              <a:rPr lang="en-US" altLang="de-DE" baseline="30000" dirty="0">
                <a:latin typeface="Calibri" panose="020F0502020204030204" pitchFamily="34" charset="0"/>
                <a:cs typeface="Calibri" panose="020F0502020204030204" pitchFamily="34" charset="0"/>
              </a:rPr>
              <a:t>rd</a:t>
            </a:r>
            <a:r>
              <a:rPr lang="en-US" altLang="de-DE" dirty="0">
                <a:latin typeface="Calibri" panose="020F0502020204030204" pitchFamily="34" charset="0"/>
                <a:cs typeface="Calibri" panose="020F0502020204030204" pitchFamily="34" charset="0"/>
              </a:rPr>
              <a:t> of March)</a:t>
            </a:r>
          </a:p>
        </p:txBody>
      </p:sp>
      <p:sp>
        <p:nvSpPr>
          <p:cNvPr id="18" name="Text Box 4"/>
          <p:cNvSpPr txBox="1">
            <a:spLocks noChangeArrowheads="1"/>
          </p:cNvSpPr>
          <p:nvPr/>
        </p:nvSpPr>
        <p:spPr bwMode="auto">
          <a:xfrm>
            <a:off x="395420" y="3933070"/>
            <a:ext cx="828675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8000"/>
                </a:solidFill>
                <a:latin typeface="Calibri" panose="020F0502020204030204" pitchFamily="34" charset="0"/>
                <a:cs typeface="Calibri" panose="020F0502020204030204" pitchFamily="34" charset="0"/>
              </a:rPr>
              <a:t>Please decide on the topic as not all can be realized!</a:t>
            </a:r>
          </a:p>
          <a:p>
            <a:pPr algn="l"/>
            <a:r>
              <a:rPr lang="en-US" altLang="de-DE" b="1" dirty="0">
                <a:solidFill>
                  <a:srgbClr val="008000"/>
                </a:solidFill>
                <a:latin typeface="Calibri" panose="020F0502020204030204" pitchFamily="34" charset="0"/>
                <a:cs typeface="Calibri" panose="020F0502020204030204" pitchFamily="34" charset="0"/>
              </a:rPr>
              <a:t>Contributions (questions, comments, remarks) are required from your side.</a:t>
            </a:r>
          </a:p>
          <a:p>
            <a:pPr algn="l"/>
            <a:r>
              <a:rPr lang="en-US" altLang="de-DE" b="1" dirty="0">
                <a:solidFill>
                  <a:srgbClr val="008000"/>
                </a:solidFill>
                <a:latin typeface="Calibri" panose="020F0502020204030204" pitchFamily="34" charset="0"/>
                <a:cs typeface="Calibri" panose="020F0502020204030204" pitchFamily="34" charset="0"/>
              </a:rPr>
              <a:t>This session is your event!</a:t>
            </a:r>
          </a:p>
        </p:txBody>
      </p:sp>
    </p:spTree>
    <p:extLst>
      <p:ext uri="{BB962C8B-B14F-4D97-AF65-F5344CB8AC3E}">
        <p14:creationId xmlns:p14="http://schemas.microsoft.com/office/powerpoint/2010/main" val="84620040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2"/>
          <p:cNvSpPr txBox="1">
            <a:spLocks noChangeArrowheads="1"/>
          </p:cNvSpPr>
          <p:nvPr/>
        </p:nvSpPr>
        <p:spPr bwMode="auto">
          <a:xfrm>
            <a:off x="252000" y="144000"/>
            <a:ext cx="8861426" cy="400110"/>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00"/>
                </a:solidFill>
                <a:latin typeface="Calibri" panose="020F0502020204030204" pitchFamily="34" charset="0"/>
                <a:cs typeface="Calibri" panose="020F0502020204030204" pitchFamily="34" charset="0"/>
              </a:rPr>
              <a:t>Style of the Lecture and Expectation to You </a:t>
            </a:r>
          </a:p>
        </p:txBody>
      </p:sp>
      <p:sp>
        <p:nvSpPr>
          <p:cNvPr id="6149" name="Text Box 4"/>
          <p:cNvSpPr txBox="1">
            <a:spLocks noChangeArrowheads="1"/>
          </p:cNvSpPr>
          <p:nvPr/>
        </p:nvSpPr>
        <p:spPr bwMode="auto">
          <a:xfrm>
            <a:off x="265720" y="836640"/>
            <a:ext cx="8770900" cy="1431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600"/>
              </a:spcBef>
            </a:pPr>
            <a:r>
              <a:rPr lang="en-US" altLang="de-DE" b="1" dirty="0">
                <a:solidFill>
                  <a:srgbClr val="0000FF"/>
                </a:solidFill>
                <a:latin typeface="Calibri" panose="020F0502020204030204" pitchFamily="34" charset="0"/>
                <a:cs typeface="Calibri" panose="020F0502020204030204" pitchFamily="34" charset="0"/>
              </a:rPr>
              <a:t>My perspective concerning the style of the lecture:</a:t>
            </a:r>
          </a:p>
          <a:p>
            <a:pPr marL="342900" indent="-342900" algn="l">
              <a:spcBef>
                <a:spcPts val="600"/>
              </a:spcBef>
              <a:buFont typeface="+mj-lt"/>
              <a:buAutoNum type="arabicPeriod"/>
            </a:pPr>
            <a:r>
              <a:rPr lang="en-US" altLang="de-DE" dirty="0">
                <a:latin typeface="Calibri" panose="020F0502020204030204" pitchFamily="34" charset="0"/>
                <a:cs typeface="Calibri" panose="020F0502020204030204" pitchFamily="34" charset="0"/>
              </a:rPr>
              <a:t>Presentation of the basics</a:t>
            </a:r>
          </a:p>
          <a:p>
            <a:pPr marL="342900" indent="-342900" algn="l">
              <a:spcBef>
                <a:spcPts val="600"/>
              </a:spcBef>
              <a:buFont typeface="+mj-lt"/>
              <a:buAutoNum type="arabicPeriod"/>
            </a:pPr>
            <a:r>
              <a:rPr lang="en-US" altLang="de-DE" dirty="0">
                <a:latin typeface="Calibri" panose="020F0502020204030204" pitchFamily="34" charset="0"/>
                <a:cs typeface="Calibri" panose="020F0502020204030204" pitchFamily="34" charset="0"/>
              </a:rPr>
              <a:t>Some extension to cover recent developments to make it actual</a:t>
            </a:r>
          </a:p>
          <a:p>
            <a:pPr algn="l">
              <a:spcBef>
                <a:spcPts val="600"/>
              </a:spcBef>
            </a:pPr>
            <a:r>
              <a:rPr lang="en-US" altLang="de-DE" b="1" dirty="0">
                <a:solidFill>
                  <a:srgbClr val="0000FF"/>
                </a:solidFill>
                <a:latin typeface="Calibri" panose="020F0502020204030204" pitchFamily="34" charset="0"/>
                <a:cs typeface="Calibri" panose="020F0502020204030204" pitchFamily="34" charset="0"/>
              </a:rPr>
              <a:t>Possible problem: </a:t>
            </a:r>
            <a:r>
              <a:rPr lang="en-US" altLang="de-DE" dirty="0">
                <a:latin typeface="Calibri" panose="020F0502020204030204" pitchFamily="34" charset="0"/>
                <a:cs typeface="Calibri" panose="020F0502020204030204" pitchFamily="34" charset="0"/>
              </a:rPr>
              <a:t>How to distinguish between both? </a:t>
            </a:r>
            <a:r>
              <a:rPr lang="en-US" altLang="de-DE" dirty="0">
                <a:latin typeface="Calibri" panose="020F0502020204030204" pitchFamily="34" charset="0"/>
                <a:cs typeface="Calibri" panose="020F0502020204030204" pitchFamily="34" charset="0"/>
                <a:sym typeface="Symbol" panose="05050102010706020507" pitchFamily="18" charset="2"/>
              </a:rPr>
              <a:t> </a:t>
            </a:r>
            <a:r>
              <a:rPr lang="en-US" altLang="de-DE" b="1" dirty="0">
                <a:latin typeface="Calibri" panose="020F0502020204030204" pitchFamily="34" charset="0"/>
                <a:cs typeface="Calibri" panose="020F0502020204030204" pitchFamily="34" charset="0"/>
                <a:sym typeface="Symbol" panose="05050102010706020507" pitchFamily="18" charset="2"/>
              </a:rPr>
              <a:t>Exams questions only on basics</a:t>
            </a:r>
            <a:endParaRPr lang="en-US" altLang="de-DE" b="1" dirty="0">
              <a:latin typeface="Calibri" panose="020F0502020204030204" pitchFamily="34" charset="0"/>
              <a:cs typeface="Calibri" panose="020F0502020204030204" pitchFamily="34" charset="0"/>
            </a:endParaRPr>
          </a:p>
        </p:txBody>
      </p:sp>
      <p:sp>
        <p:nvSpPr>
          <p:cNvPr id="5" name="Text Box 4">
            <a:extLst>
              <a:ext uri="{FF2B5EF4-FFF2-40B4-BE49-F238E27FC236}">
                <a16:creationId xmlns:a16="http://schemas.microsoft.com/office/drawing/2014/main" id="{613B8AAD-F60F-45FC-92DB-7964651C03AB}"/>
              </a:ext>
            </a:extLst>
          </p:cNvPr>
          <p:cNvSpPr txBox="1">
            <a:spLocks noChangeArrowheads="1"/>
          </p:cNvSpPr>
          <p:nvPr/>
        </p:nvSpPr>
        <p:spPr bwMode="auto">
          <a:xfrm>
            <a:off x="231570" y="2348850"/>
            <a:ext cx="8286750" cy="1431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600"/>
              </a:spcBef>
            </a:pPr>
            <a:r>
              <a:rPr lang="en-US" altLang="de-DE" b="1" dirty="0">
                <a:solidFill>
                  <a:srgbClr val="0000FF"/>
                </a:solidFill>
                <a:latin typeface="Calibri" panose="020F0502020204030204" pitchFamily="34" charset="0"/>
                <a:cs typeface="Calibri" panose="020F0502020204030204" pitchFamily="34" charset="0"/>
              </a:rPr>
              <a:t>Usage of the book:</a:t>
            </a:r>
          </a:p>
          <a:p>
            <a:pPr marL="342900" indent="-342900" algn="l">
              <a:spcBef>
                <a:spcPts val="600"/>
              </a:spcBef>
              <a:buFont typeface="+mj-lt"/>
              <a:buAutoNum type="arabicPeriod"/>
            </a:pPr>
            <a:r>
              <a:rPr lang="en-US" altLang="de-DE" dirty="0">
                <a:latin typeface="Calibri" panose="020F0502020204030204" pitchFamily="34" charset="0"/>
                <a:cs typeface="Calibri" panose="020F0502020204030204" pitchFamily="34" charset="0"/>
              </a:rPr>
              <a:t>Description in more detailed manner than on the slides</a:t>
            </a:r>
          </a:p>
          <a:p>
            <a:pPr marL="342900" indent="-342900" algn="l">
              <a:spcBef>
                <a:spcPts val="600"/>
              </a:spcBef>
              <a:buFont typeface="+mj-lt"/>
              <a:buAutoNum type="arabicPeriod"/>
            </a:pPr>
            <a:r>
              <a:rPr lang="en-US" altLang="de-DE" dirty="0">
                <a:latin typeface="Calibri" panose="020F0502020204030204" pitchFamily="34" charset="0"/>
                <a:cs typeface="Calibri" panose="020F0502020204030204" pitchFamily="34" charset="0"/>
              </a:rPr>
              <a:t>Might of usage later on when you are working at a accelerator </a:t>
            </a:r>
          </a:p>
          <a:p>
            <a:pPr algn="l">
              <a:spcBef>
                <a:spcPts val="600"/>
              </a:spcBef>
            </a:pPr>
            <a:r>
              <a:rPr lang="en-US" altLang="de-DE" dirty="0">
                <a:latin typeface="Calibri" panose="020F0502020204030204" pitchFamily="34" charset="0"/>
                <a:cs typeface="Calibri" panose="020F0502020204030204" pitchFamily="34" charset="0"/>
                <a:sym typeface="Symbol" panose="05050102010706020507" pitchFamily="18" charset="2"/>
              </a:rPr>
              <a:t>       might be </a:t>
            </a:r>
            <a:r>
              <a:rPr lang="en-US" altLang="de-DE" b="1" dirty="0">
                <a:latin typeface="Calibri" panose="020F0502020204030204" pitchFamily="34" charset="0"/>
                <a:cs typeface="Calibri" panose="020F0502020204030204" pitchFamily="34" charset="0"/>
                <a:sym typeface="Symbol" panose="05050102010706020507" pitchFamily="18" charset="2"/>
              </a:rPr>
              <a:t>not</a:t>
            </a:r>
            <a:r>
              <a:rPr lang="en-US" altLang="de-DE" dirty="0">
                <a:latin typeface="Calibri" panose="020F0502020204030204" pitchFamily="34" charset="0"/>
                <a:cs typeface="Calibri" panose="020F0502020204030204" pitchFamily="34" charset="0"/>
                <a:sym typeface="Symbol" panose="05050102010706020507" pitchFamily="18" charset="2"/>
              </a:rPr>
              <a:t> so useful for the exam</a:t>
            </a:r>
            <a:endParaRPr lang="en-US" altLang="de-DE" dirty="0">
              <a:latin typeface="Calibri" panose="020F0502020204030204" pitchFamily="34" charset="0"/>
              <a:cs typeface="Calibri" panose="020F0502020204030204" pitchFamily="34" charset="0"/>
            </a:endParaRPr>
          </a:p>
        </p:txBody>
      </p:sp>
      <p:sp>
        <p:nvSpPr>
          <p:cNvPr id="6" name="Text Box 4">
            <a:extLst>
              <a:ext uri="{FF2B5EF4-FFF2-40B4-BE49-F238E27FC236}">
                <a16:creationId xmlns:a16="http://schemas.microsoft.com/office/drawing/2014/main" id="{822147AA-5EC5-49B5-938F-EF9B6E9B4F1C}"/>
              </a:ext>
            </a:extLst>
          </p:cNvPr>
          <p:cNvSpPr txBox="1">
            <a:spLocks noChangeArrowheads="1"/>
          </p:cNvSpPr>
          <p:nvPr/>
        </p:nvSpPr>
        <p:spPr bwMode="auto">
          <a:xfrm>
            <a:off x="267020" y="3861060"/>
            <a:ext cx="8286750" cy="21390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600"/>
              </a:spcBef>
            </a:pPr>
            <a:r>
              <a:rPr lang="en-US" altLang="de-DE" b="1" dirty="0">
                <a:solidFill>
                  <a:srgbClr val="0000FF"/>
                </a:solidFill>
                <a:latin typeface="Calibri" panose="020F0502020204030204" pitchFamily="34" charset="0"/>
                <a:cs typeface="Calibri" panose="020F0502020204030204" pitchFamily="34" charset="0"/>
              </a:rPr>
              <a:t>Exam preparation:</a:t>
            </a:r>
          </a:p>
          <a:p>
            <a:pPr marL="342900" indent="-342900" algn="l">
              <a:spcBef>
                <a:spcPts val="600"/>
              </a:spcBef>
              <a:buFont typeface="+mj-lt"/>
              <a:buAutoNum type="arabicPeriod"/>
            </a:pPr>
            <a:r>
              <a:rPr lang="en-US" altLang="de-DE" dirty="0">
                <a:latin typeface="Calibri" panose="020F0502020204030204" pitchFamily="34" charset="0"/>
                <a:cs typeface="Calibri" panose="020F0502020204030204" pitchFamily="34" charset="0"/>
              </a:rPr>
              <a:t>Review the slides</a:t>
            </a:r>
          </a:p>
          <a:p>
            <a:pPr marL="342900" indent="-342900" algn="l">
              <a:spcBef>
                <a:spcPts val="600"/>
              </a:spcBef>
              <a:buFont typeface="+mj-lt"/>
              <a:buAutoNum type="arabicPeriod"/>
            </a:pPr>
            <a:r>
              <a:rPr lang="en-US" altLang="de-DE" dirty="0">
                <a:latin typeface="Calibri" panose="020F0502020204030204" pitchFamily="34" charset="0"/>
                <a:cs typeface="Calibri" panose="020F0502020204030204" pitchFamily="34" charset="0"/>
              </a:rPr>
              <a:t>Answer the polls again, you might answer some more presented questions</a:t>
            </a:r>
          </a:p>
          <a:p>
            <a:pPr marL="342900" indent="-342900" algn="l">
              <a:spcBef>
                <a:spcPts val="600"/>
              </a:spcBef>
              <a:buFont typeface="+mj-lt"/>
              <a:buAutoNum type="arabicPeriod"/>
            </a:pPr>
            <a:r>
              <a:rPr lang="en-US" altLang="de-DE" dirty="0">
                <a:latin typeface="Calibri" panose="020F0502020204030204" pitchFamily="34" charset="0"/>
                <a:cs typeface="Calibri" panose="020F0502020204030204" pitchFamily="34" charset="0"/>
              </a:rPr>
              <a:t>Try to work on the printed exercises (might be too much for Monday) </a:t>
            </a:r>
          </a:p>
          <a:p>
            <a:pPr algn="l">
              <a:spcBef>
                <a:spcPts val="600"/>
              </a:spcBef>
            </a:pPr>
            <a:r>
              <a:rPr lang="en-US" altLang="de-DE" dirty="0">
                <a:latin typeface="Calibri" panose="020F0502020204030204" pitchFamily="34" charset="0"/>
                <a:cs typeface="Calibri" panose="020F0502020204030204" pitchFamily="34" charset="0"/>
                <a:sym typeface="Symbol" panose="05050102010706020507" pitchFamily="18" charset="2"/>
              </a:rPr>
              <a:t> Look to the schematic plots and diagrams and</a:t>
            </a:r>
          </a:p>
          <a:p>
            <a:pPr algn="l">
              <a:spcBef>
                <a:spcPts val="600"/>
              </a:spcBef>
            </a:pPr>
            <a:r>
              <a:rPr lang="en-US" altLang="de-DE" dirty="0">
                <a:latin typeface="Calibri" panose="020F0502020204030204" pitchFamily="34" charset="0"/>
                <a:cs typeface="Calibri" panose="020F0502020204030204" pitchFamily="34" charset="0"/>
                <a:sym typeface="Symbol" panose="05050102010706020507" pitchFamily="18" charset="2"/>
              </a:rPr>
              <a:t> Explain the topic  yourself or your colleagues </a:t>
            </a:r>
            <a:endParaRPr lang="en-US" altLang="de-DE"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28708232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2"/>
          <p:cNvSpPr txBox="1">
            <a:spLocks noChangeArrowheads="1"/>
          </p:cNvSpPr>
          <p:nvPr/>
        </p:nvSpPr>
        <p:spPr bwMode="auto">
          <a:xfrm>
            <a:off x="252000" y="144000"/>
            <a:ext cx="8861426" cy="400110"/>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tabLst>
                <a:tab pos="4397375" algn="l"/>
              </a:tabLst>
            </a:pPr>
            <a:r>
              <a:rPr lang="en-US" altLang="de-DE" sz="2000" b="1" dirty="0">
                <a:solidFill>
                  <a:srgbClr val="000000"/>
                </a:solidFill>
                <a:latin typeface="Calibri" panose="020F0502020204030204" pitchFamily="34" charset="0"/>
                <a:cs typeface="Calibri" panose="020F0502020204030204" pitchFamily="34" charset="0"/>
              </a:rPr>
              <a:t>Results of last Years’ Examinations in Beam Instrumentation</a:t>
            </a:r>
          </a:p>
        </p:txBody>
      </p:sp>
      <p:sp>
        <p:nvSpPr>
          <p:cNvPr id="6149" name="Text Box 4"/>
          <p:cNvSpPr txBox="1">
            <a:spLocks noChangeArrowheads="1"/>
          </p:cNvSpPr>
          <p:nvPr/>
        </p:nvSpPr>
        <p:spPr bwMode="auto">
          <a:xfrm>
            <a:off x="227013" y="692620"/>
            <a:ext cx="82867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0000FF"/>
                </a:solidFill>
                <a:latin typeface="Calibri" panose="020F0502020204030204" pitchFamily="34" charset="0"/>
                <a:cs typeface="Calibri" panose="020F0502020204030204" pitchFamily="34" charset="0"/>
              </a:rPr>
              <a:t>Distribution of marks in the last years, 20 points maximal.</a:t>
            </a:r>
          </a:p>
        </p:txBody>
      </p:sp>
      <p:grpSp>
        <p:nvGrpSpPr>
          <p:cNvPr id="5" name="Gruppieren 4"/>
          <p:cNvGrpSpPr/>
          <p:nvPr/>
        </p:nvGrpSpPr>
        <p:grpSpPr>
          <a:xfrm>
            <a:off x="51835" y="3140960"/>
            <a:ext cx="3151975" cy="2208017"/>
            <a:chOff x="0" y="1094255"/>
            <a:chExt cx="3151975" cy="2208017"/>
          </a:xfrm>
        </p:grpSpPr>
        <p:pic>
          <p:nvPicPr>
            <p:cNvPr id="13" name="Bild 1" descr="klausur-berechnung-2021"/>
            <p:cNvPicPr/>
            <p:nvPr/>
          </p:nvPicPr>
          <p:blipFill>
            <a:blip r:embed="rId3">
              <a:extLst>
                <a:ext uri="{28A0092B-C50C-407E-A947-70E740481C1C}">
                  <a14:useLocalDpi xmlns:a14="http://schemas.microsoft.com/office/drawing/2010/main" val="0"/>
                </a:ext>
              </a:extLst>
            </a:blip>
            <a:srcRect t="11836"/>
            <a:stretch>
              <a:fillRect/>
            </a:stretch>
          </p:blipFill>
          <p:spPr bwMode="auto">
            <a:xfrm>
              <a:off x="0" y="1094255"/>
              <a:ext cx="3151975" cy="2208017"/>
            </a:xfrm>
            <a:prstGeom prst="rect">
              <a:avLst/>
            </a:prstGeom>
            <a:noFill/>
            <a:ln>
              <a:noFill/>
            </a:ln>
          </p:spPr>
        </p:pic>
        <p:sp>
          <p:nvSpPr>
            <p:cNvPr id="14" name="Text Box 4"/>
            <p:cNvSpPr txBox="1">
              <a:spLocks noChangeArrowheads="1"/>
            </p:cNvSpPr>
            <p:nvPr/>
          </p:nvSpPr>
          <p:spPr bwMode="auto">
            <a:xfrm>
              <a:off x="755470" y="1229243"/>
              <a:ext cx="791800" cy="1379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0000FF"/>
                  </a:solidFill>
                  <a:latin typeface="Calibri" panose="020F0502020204030204" pitchFamily="34" charset="0"/>
                  <a:cs typeface="Calibri" panose="020F0502020204030204" pitchFamily="34" charset="0"/>
                </a:rPr>
                <a:t>2021</a:t>
              </a:r>
            </a:p>
            <a:p>
              <a:pPr algn="l">
                <a:spcBef>
                  <a:spcPts val="400"/>
                </a:spcBef>
              </a:pPr>
              <a:r>
                <a:rPr lang="en-US" altLang="de-DE" sz="1600" dirty="0">
                  <a:solidFill>
                    <a:srgbClr val="0000FF"/>
                  </a:solidFill>
                  <a:latin typeface="Calibri" panose="020F0502020204030204" pitchFamily="34" charset="0"/>
                  <a:cs typeface="Calibri" panose="020F0502020204030204" pitchFamily="34" charset="0"/>
                </a:rPr>
                <a:t>µ=14.3</a:t>
              </a:r>
            </a:p>
            <a:p>
              <a:pPr algn="l">
                <a:spcBef>
                  <a:spcPts val="400"/>
                </a:spcBef>
              </a:pPr>
              <a:r>
                <a:rPr lang="en-US" altLang="de-DE" sz="1600" dirty="0">
                  <a:solidFill>
                    <a:srgbClr val="0000FF"/>
                  </a:solidFill>
                  <a:latin typeface="Calibri" panose="020F0502020204030204" pitchFamily="34" charset="0"/>
                  <a:cs typeface="Calibri" panose="020F0502020204030204" pitchFamily="34" charset="0"/>
                  <a:sym typeface="Symbol" panose="05050102010706020507" pitchFamily="18" charset="2"/>
                </a:rPr>
                <a:t>=2.2</a:t>
              </a:r>
              <a:endParaRPr lang="en-US" altLang="de-DE" sz="1600" dirty="0">
                <a:solidFill>
                  <a:srgbClr val="0000FF"/>
                </a:solidFill>
                <a:latin typeface="Calibri" panose="020F0502020204030204" pitchFamily="34" charset="0"/>
                <a:cs typeface="Calibri" panose="020F0502020204030204" pitchFamily="34" charset="0"/>
              </a:endParaRPr>
            </a:p>
            <a:p>
              <a:pPr algn="l"/>
              <a:endParaRPr lang="en-US" altLang="de-DE" dirty="0">
                <a:solidFill>
                  <a:srgbClr val="0000FF"/>
                </a:solidFill>
                <a:latin typeface="Calibri" panose="020F0502020204030204" pitchFamily="34" charset="0"/>
                <a:cs typeface="Calibri" panose="020F0502020204030204" pitchFamily="34" charset="0"/>
              </a:endParaRPr>
            </a:p>
          </p:txBody>
        </p:sp>
      </p:grpSp>
      <p:pic>
        <p:nvPicPr>
          <p:cNvPr id="100357" name="Picture 5" descr="klausur-berechnung-2017"/>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420211" y="344055"/>
            <a:ext cx="3210771" cy="24798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4" name="Gruppieren 3"/>
          <p:cNvGrpSpPr/>
          <p:nvPr/>
        </p:nvGrpSpPr>
        <p:grpSpPr>
          <a:xfrm>
            <a:off x="2771750" y="3145302"/>
            <a:ext cx="3262295" cy="2208017"/>
            <a:chOff x="2739240" y="1094255"/>
            <a:chExt cx="3262295" cy="2208017"/>
          </a:xfrm>
        </p:grpSpPr>
        <p:pic>
          <p:nvPicPr>
            <p:cNvPr id="100354" name="Picture 2" descr="klausur-berechnung"/>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t="12253"/>
            <a:stretch>
              <a:fillRect/>
            </a:stretch>
          </p:blipFill>
          <p:spPr bwMode="auto">
            <a:xfrm>
              <a:off x="2739240" y="1094255"/>
              <a:ext cx="3262295" cy="2208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ext Box 4"/>
            <p:cNvSpPr txBox="1">
              <a:spLocks noChangeArrowheads="1"/>
            </p:cNvSpPr>
            <p:nvPr/>
          </p:nvSpPr>
          <p:spPr bwMode="auto">
            <a:xfrm>
              <a:off x="3354428" y="1320057"/>
              <a:ext cx="791800" cy="964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0000FF"/>
                  </a:solidFill>
                  <a:latin typeface="Calibri" panose="020F0502020204030204" pitchFamily="34" charset="0"/>
                  <a:cs typeface="Calibri" panose="020F0502020204030204" pitchFamily="34" charset="0"/>
                </a:rPr>
                <a:t>2020</a:t>
              </a:r>
            </a:p>
            <a:p>
              <a:pPr algn="l">
                <a:spcBef>
                  <a:spcPts val="400"/>
                </a:spcBef>
              </a:pPr>
              <a:r>
                <a:rPr lang="en-US" altLang="de-DE" sz="1600" dirty="0">
                  <a:solidFill>
                    <a:srgbClr val="0000FF"/>
                  </a:solidFill>
                  <a:latin typeface="Calibri" panose="020F0502020204030204" pitchFamily="34" charset="0"/>
                  <a:cs typeface="Calibri" panose="020F0502020204030204" pitchFamily="34" charset="0"/>
                </a:rPr>
                <a:t>µ=14.2</a:t>
              </a:r>
            </a:p>
            <a:p>
              <a:pPr algn="l">
                <a:spcBef>
                  <a:spcPts val="400"/>
                </a:spcBef>
              </a:pPr>
              <a:r>
                <a:rPr lang="en-US" altLang="de-DE" sz="1600" dirty="0">
                  <a:solidFill>
                    <a:srgbClr val="0000FF"/>
                  </a:solidFill>
                  <a:latin typeface="Calibri" panose="020F0502020204030204" pitchFamily="34" charset="0"/>
                  <a:cs typeface="Calibri" panose="020F0502020204030204" pitchFamily="34" charset="0"/>
                  <a:sym typeface="Symbol" panose="05050102010706020507" pitchFamily="18" charset="2"/>
                </a:rPr>
                <a:t>=3.3</a:t>
              </a:r>
              <a:endParaRPr lang="en-US" altLang="de-DE" dirty="0">
                <a:solidFill>
                  <a:srgbClr val="0000FF"/>
                </a:solidFill>
                <a:latin typeface="Calibri" panose="020F0502020204030204" pitchFamily="34" charset="0"/>
                <a:cs typeface="Calibri" panose="020F0502020204030204" pitchFamily="34" charset="0"/>
              </a:endParaRPr>
            </a:p>
          </p:txBody>
        </p:sp>
      </p:grpSp>
      <p:grpSp>
        <p:nvGrpSpPr>
          <p:cNvPr id="3" name="Gruppieren 2"/>
          <p:cNvGrpSpPr/>
          <p:nvPr/>
        </p:nvGrpSpPr>
        <p:grpSpPr>
          <a:xfrm>
            <a:off x="5631303" y="2852920"/>
            <a:ext cx="3189287" cy="2465387"/>
            <a:chOff x="5467005" y="836885"/>
            <a:chExt cx="3189287" cy="2465387"/>
          </a:xfrm>
        </p:grpSpPr>
        <p:pic>
          <p:nvPicPr>
            <p:cNvPr id="100355" name="Picture 3" descr="klausur-berechnung-2019"/>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467005" y="836885"/>
              <a:ext cx="3189287" cy="2465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 Box 4"/>
            <p:cNvSpPr txBox="1">
              <a:spLocks noChangeArrowheads="1"/>
            </p:cNvSpPr>
            <p:nvPr/>
          </p:nvSpPr>
          <p:spPr bwMode="auto">
            <a:xfrm>
              <a:off x="6141213" y="1330690"/>
              <a:ext cx="791800" cy="1379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0000FF"/>
                  </a:solidFill>
                  <a:latin typeface="Calibri" panose="020F0502020204030204" pitchFamily="34" charset="0"/>
                  <a:cs typeface="Calibri" panose="020F0502020204030204" pitchFamily="34" charset="0"/>
                </a:rPr>
                <a:t>2019</a:t>
              </a:r>
            </a:p>
            <a:p>
              <a:pPr lvl="0" algn="l">
                <a:spcBef>
                  <a:spcPts val="400"/>
                </a:spcBef>
              </a:pPr>
              <a:r>
                <a:rPr lang="en-US" altLang="de-DE" sz="1600" dirty="0">
                  <a:solidFill>
                    <a:srgbClr val="0000FF"/>
                  </a:solidFill>
                  <a:latin typeface="Calibri" panose="020F0502020204030204" pitchFamily="34" charset="0"/>
                  <a:cs typeface="Calibri" panose="020F0502020204030204" pitchFamily="34" charset="0"/>
                </a:rPr>
                <a:t>µ=14.0</a:t>
              </a:r>
            </a:p>
            <a:p>
              <a:pPr lvl="0" algn="l">
                <a:spcBef>
                  <a:spcPts val="400"/>
                </a:spcBef>
              </a:pPr>
              <a:r>
                <a:rPr lang="en-US" altLang="de-DE" sz="1600" dirty="0">
                  <a:solidFill>
                    <a:srgbClr val="0000FF"/>
                  </a:solidFill>
                  <a:latin typeface="Calibri" panose="020F0502020204030204" pitchFamily="34" charset="0"/>
                  <a:cs typeface="Calibri" panose="020F0502020204030204" pitchFamily="34" charset="0"/>
                  <a:sym typeface="Symbol" panose="05050102010706020507" pitchFamily="18" charset="2"/>
                </a:rPr>
                <a:t>=3.5</a:t>
              </a:r>
              <a:endParaRPr lang="en-US" altLang="de-DE" sz="1600" dirty="0">
                <a:solidFill>
                  <a:srgbClr val="0000FF"/>
                </a:solidFill>
                <a:latin typeface="Calibri" panose="020F0502020204030204" pitchFamily="34" charset="0"/>
                <a:cs typeface="Calibri" panose="020F0502020204030204" pitchFamily="34" charset="0"/>
              </a:endParaRPr>
            </a:p>
            <a:p>
              <a:pPr algn="l"/>
              <a:endParaRPr lang="en-US" altLang="de-DE" dirty="0">
                <a:solidFill>
                  <a:srgbClr val="0000FF"/>
                </a:solidFill>
                <a:latin typeface="Calibri" panose="020F0502020204030204" pitchFamily="34" charset="0"/>
                <a:cs typeface="Calibri" panose="020F0502020204030204" pitchFamily="34" charset="0"/>
              </a:endParaRPr>
            </a:p>
          </p:txBody>
        </p:sp>
      </p:grpSp>
      <p:grpSp>
        <p:nvGrpSpPr>
          <p:cNvPr id="9" name="Gruppieren 8">
            <a:extLst>
              <a:ext uri="{FF2B5EF4-FFF2-40B4-BE49-F238E27FC236}">
                <a16:creationId xmlns:a16="http://schemas.microsoft.com/office/drawing/2014/main" id="{2A1E6B5E-B4C7-4EB4-BDDC-86D5782AB6B1}"/>
              </a:ext>
            </a:extLst>
          </p:cNvPr>
          <p:cNvGrpSpPr/>
          <p:nvPr/>
        </p:nvGrpSpPr>
        <p:grpSpPr>
          <a:xfrm>
            <a:off x="9612700" y="5345092"/>
            <a:ext cx="3151975" cy="2534698"/>
            <a:chOff x="5555008" y="2870740"/>
            <a:chExt cx="3151975" cy="2534698"/>
          </a:xfrm>
        </p:grpSpPr>
        <p:pic>
          <p:nvPicPr>
            <p:cNvPr id="100356" name="Picture 4" descr="klausur-berechnung-2018"/>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55008" y="2870740"/>
              <a:ext cx="3151975" cy="2534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 Box 4"/>
            <p:cNvSpPr txBox="1">
              <a:spLocks noChangeArrowheads="1"/>
            </p:cNvSpPr>
            <p:nvPr/>
          </p:nvSpPr>
          <p:spPr bwMode="auto">
            <a:xfrm>
              <a:off x="6271117" y="3447162"/>
              <a:ext cx="791800" cy="1379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0000FF"/>
                  </a:solidFill>
                  <a:latin typeface="Calibri" panose="020F0502020204030204" pitchFamily="34" charset="0"/>
                  <a:cs typeface="Calibri" panose="020F0502020204030204" pitchFamily="34" charset="0"/>
                </a:rPr>
                <a:t>2018</a:t>
              </a:r>
            </a:p>
            <a:p>
              <a:pPr lvl="0" algn="l">
                <a:spcBef>
                  <a:spcPts val="400"/>
                </a:spcBef>
              </a:pPr>
              <a:r>
                <a:rPr lang="en-US" altLang="de-DE" sz="1600" dirty="0">
                  <a:solidFill>
                    <a:srgbClr val="0000FF"/>
                  </a:solidFill>
                  <a:latin typeface="Calibri" panose="020F0502020204030204" pitchFamily="34" charset="0"/>
                  <a:cs typeface="Calibri" panose="020F0502020204030204" pitchFamily="34" charset="0"/>
                </a:rPr>
                <a:t>µ=15.2</a:t>
              </a:r>
            </a:p>
            <a:p>
              <a:pPr lvl="0" algn="l">
                <a:spcBef>
                  <a:spcPts val="400"/>
                </a:spcBef>
              </a:pPr>
              <a:r>
                <a:rPr lang="en-US" altLang="de-DE" sz="1600" dirty="0">
                  <a:solidFill>
                    <a:srgbClr val="0000FF"/>
                  </a:solidFill>
                  <a:latin typeface="Calibri" panose="020F0502020204030204" pitchFamily="34" charset="0"/>
                  <a:cs typeface="Calibri" panose="020F0502020204030204" pitchFamily="34" charset="0"/>
                  <a:sym typeface="Symbol" panose="05050102010706020507" pitchFamily="18" charset="2"/>
                </a:rPr>
                <a:t>=3.3</a:t>
              </a:r>
              <a:endParaRPr lang="en-US" altLang="de-DE" sz="1600" dirty="0">
                <a:solidFill>
                  <a:srgbClr val="0000FF"/>
                </a:solidFill>
                <a:latin typeface="Calibri" panose="020F0502020204030204" pitchFamily="34" charset="0"/>
                <a:cs typeface="Calibri" panose="020F0502020204030204" pitchFamily="34" charset="0"/>
              </a:endParaRPr>
            </a:p>
            <a:p>
              <a:pPr algn="l"/>
              <a:endParaRPr lang="en-US" altLang="de-DE" dirty="0">
                <a:solidFill>
                  <a:srgbClr val="0000FF"/>
                </a:solidFill>
                <a:latin typeface="Calibri" panose="020F0502020204030204" pitchFamily="34" charset="0"/>
                <a:cs typeface="Calibri" panose="020F0502020204030204" pitchFamily="34" charset="0"/>
              </a:endParaRPr>
            </a:p>
          </p:txBody>
        </p:sp>
      </p:grpSp>
      <p:sp>
        <p:nvSpPr>
          <p:cNvPr id="31" name="Text Box 4"/>
          <p:cNvSpPr txBox="1">
            <a:spLocks noChangeArrowheads="1"/>
          </p:cNvSpPr>
          <p:nvPr/>
        </p:nvSpPr>
        <p:spPr bwMode="auto">
          <a:xfrm>
            <a:off x="9992884" y="833780"/>
            <a:ext cx="791800" cy="1379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0000FF"/>
                </a:solidFill>
                <a:latin typeface="Calibri" panose="020F0502020204030204" pitchFamily="34" charset="0"/>
                <a:cs typeface="Calibri" panose="020F0502020204030204" pitchFamily="34" charset="0"/>
              </a:rPr>
              <a:t>2017</a:t>
            </a:r>
          </a:p>
          <a:p>
            <a:pPr lvl="0" algn="l">
              <a:spcBef>
                <a:spcPts val="400"/>
              </a:spcBef>
            </a:pPr>
            <a:r>
              <a:rPr lang="en-US" altLang="de-DE" sz="1600" dirty="0">
                <a:solidFill>
                  <a:srgbClr val="0000FF"/>
                </a:solidFill>
                <a:latin typeface="Calibri" panose="020F0502020204030204" pitchFamily="34" charset="0"/>
                <a:cs typeface="Calibri" panose="020F0502020204030204" pitchFamily="34" charset="0"/>
              </a:rPr>
              <a:t>µ=13.2</a:t>
            </a:r>
          </a:p>
          <a:p>
            <a:pPr lvl="0" algn="l">
              <a:spcBef>
                <a:spcPts val="400"/>
              </a:spcBef>
            </a:pPr>
            <a:r>
              <a:rPr lang="en-US" altLang="de-DE" sz="1600" dirty="0">
                <a:solidFill>
                  <a:srgbClr val="0000FF"/>
                </a:solidFill>
                <a:latin typeface="Calibri" panose="020F0502020204030204" pitchFamily="34" charset="0"/>
                <a:cs typeface="Calibri" panose="020F0502020204030204" pitchFamily="34" charset="0"/>
                <a:sym typeface="Symbol" panose="05050102010706020507" pitchFamily="18" charset="2"/>
              </a:rPr>
              <a:t>=4.2</a:t>
            </a:r>
            <a:endParaRPr lang="en-US" altLang="de-DE" sz="1600" dirty="0">
              <a:solidFill>
                <a:srgbClr val="0000FF"/>
              </a:solidFill>
              <a:latin typeface="Calibri" panose="020F0502020204030204" pitchFamily="34" charset="0"/>
              <a:cs typeface="Calibri" panose="020F0502020204030204" pitchFamily="34" charset="0"/>
            </a:endParaRPr>
          </a:p>
          <a:p>
            <a:pPr algn="l"/>
            <a:endParaRPr lang="en-US" altLang="de-DE" dirty="0">
              <a:solidFill>
                <a:srgbClr val="0000FF"/>
              </a:solidFill>
              <a:latin typeface="Calibri" panose="020F0502020204030204" pitchFamily="34" charset="0"/>
              <a:cs typeface="Calibri" panose="020F0502020204030204" pitchFamily="34" charset="0"/>
            </a:endParaRPr>
          </a:p>
        </p:txBody>
      </p:sp>
      <p:grpSp>
        <p:nvGrpSpPr>
          <p:cNvPr id="2" name="Gruppieren 1"/>
          <p:cNvGrpSpPr/>
          <p:nvPr/>
        </p:nvGrpSpPr>
        <p:grpSpPr>
          <a:xfrm>
            <a:off x="9561752" y="3049709"/>
            <a:ext cx="3095112" cy="2390518"/>
            <a:chOff x="5561180" y="2988857"/>
            <a:chExt cx="3095112" cy="2390518"/>
          </a:xfrm>
        </p:grpSpPr>
        <p:pic>
          <p:nvPicPr>
            <p:cNvPr id="100358" name="Picture 6" descr="klausur-berechnung-2016"/>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61180" y="2988857"/>
              <a:ext cx="3095112" cy="2390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Text Box 4"/>
            <p:cNvSpPr txBox="1">
              <a:spLocks noChangeArrowheads="1"/>
            </p:cNvSpPr>
            <p:nvPr/>
          </p:nvSpPr>
          <p:spPr bwMode="auto">
            <a:xfrm>
              <a:off x="6243850" y="3467023"/>
              <a:ext cx="791800" cy="1379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0000FF"/>
                  </a:solidFill>
                  <a:latin typeface="Calibri" panose="020F0502020204030204" pitchFamily="34" charset="0"/>
                  <a:cs typeface="Calibri" panose="020F0502020204030204" pitchFamily="34" charset="0"/>
                </a:rPr>
                <a:t>2016</a:t>
              </a:r>
            </a:p>
            <a:p>
              <a:pPr lvl="0" algn="l">
                <a:spcBef>
                  <a:spcPts val="400"/>
                </a:spcBef>
              </a:pPr>
              <a:r>
                <a:rPr lang="en-US" altLang="de-DE" sz="1600" dirty="0">
                  <a:solidFill>
                    <a:srgbClr val="0000FF"/>
                  </a:solidFill>
                  <a:latin typeface="Calibri" panose="020F0502020204030204" pitchFamily="34" charset="0"/>
                  <a:cs typeface="Calibri" panose="020F0502020204030204" pitchFamily="34" charset="0"/>
                </a:rPr>
                <a:t>µ=12.4</a:t>
              </a:r>
            </a:p>
            <a:p>
              <a:pPr lvl="0" algn="l">
                <a:spcBef>
                  <a:spcPts val="400"/>
                </a:spcBef>
              </a:pPr>
              <a:r>
                <a:rPr lang="en-US" altLang="de-DE" sz="1600" dirty="0">
                  <a:solidFill>
                    <a:srgbClr val="0000FF"/>
                  </a:solidFill>
                  <a:latin typeface="Calibri" panose="020F0502020204030204" pitchFamily="34" charset="0"/>
                  <a:cs typeface="Calibri" panose="020F0502020204030204" pitchFamily="34" charset="0"/>
                  <a:sym typeface="Symbol" panose="05050102010706020507" pitchFamily="18" charset="2"/>
                </a:rPr>
                <a:t>=4.0</a:t>
              </a:r>
              <a:endParaRPr lang="en-US" altLang="de-DE" sz="1600" dirty="0">
                <a:solidFill>
                  <a:srgbClr val="0000FF"/>
                </a:solidFill>
                <a:latin typeface="Calibri" panose="020F0502020204030204" pitchFamily="34" charset="0"/>
                <a:cs typeface="Calibri" panose="020F0502020204030204" pitchFamily="34" charset="0"/>
              </a:endParaRPr>
            </a:p>
            <a:p>
              <a:pPr algn="l"/>
              <a:endParaRPr lang="en-US" altLang="de-DE" dirty="0">
                <a:solidFill>
                  <a:srgbClr val="0000FF"/>
                </a:solidFill>
                <a:latin typeface="Calibri" panose="020F0502020204030204" pitchFamily="34" charset="0"/>
                <a:cs typeface="Calibri" panose="020F0502020204030204" pitchFamily="34" charset="0"/>
              </a:endParaRPr>
            </a:p>
          </p:txBody>
        </p:sp>
      </p:grpSp>
      <p:grpSp>
        <p:nvGrpSpPr>
          <p:cNvPr id="6" name="Gruppieren 5"/>
          <p:cNvGrpSpPr/>
          <p:nvPr/>
        </p:nvGrpSpPr>
        <p:grpSpPr>
          <a:xfrm>
            <a:off x="5796170" y="1052670"/>
            <a:ext cx="2502858" cy="2088290"/>
            <a:chOff x="-2845030" y="1340710"/>
            <a:chExt cx="2502858" cy="2088290"/>
          </a:xfrm>
        </p:grpSpPr>
        <p:pic>
          <p:nvPicPr>
            <p:cNvPr id="109570" name="Picture 2" descr="klausur-berechnung-2022"/>
            <p:cNvPicPr>
              <a:picLocks noChangeAspect="1" noChangeArrowheads="1"/>
            </p:cNvPicPr>
            <p:nvPr/>
          </p:nvPicPr>
          <p:blipFill>
            <a:blip r:embed="rId9">
              <a:extLst>
                <a:ext uri="{28A0092B-C50C-407E-A947-70E740481C1C}">
                  <a14:useLocalDpi xmlns:a14="http://schemas.microsoft.com/office/drawing/2010/main" val="0"/>
                </a:ext>
              </a:extLst>
            </a:blip>
            <a:srcRect l="7724" t="14934" r="14728" b="1733"/>
            <a:stretch>
              <a:fillRect/>
            </a:stretch>
          </p:blipFill>
          <p:spPr bwMode="auto">
            <a:xfrm>
              <a:off x="-2845030" y="1340710"/>
              <a:ext cx="2502858" cy="2088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 Box 4"/>
            <p:cNvSpPr txBox="1">
              <a:spLocks noChangeArrowheads="1"/>
            </p:cNvSpPr>
            <p:nvPr/>
          </p:nvSpPr>
          <p:spPr bwMode="auto">
            <a:xfrm>
              <a:off x="-2412970" y="1412720"/>
              <a:ext cx="791800" cy="1379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0000FF"/>
                  </a:solidFill>
                  <a:latin typeface="Calibri" panose="020F0502020204030204" pitchFamily="34" charset="0"/>
                  <a:cs typeface="Calibri" panose="020F0502020204030204" pitchFamily="34" charset="0"/>
                </a:rPr>
                <a:t>2022</a:t>
              </a:r>
            </a:p>
            <a:p>
              <a:pPr algn="l">
                <a:spcBef>
                  <a:spcPts val="400"/>
                </a:spcBef>
              </a:pPr>
              <a:r>
                <a:rPr lang="en-US" altLang="de-DE" sz="1600" dirty="0">
                  <a:solidFill>
                    <a:srgbClr val="0000FF"/>
                  </a:solidFill>
                  <a:latin typeface="Calibri" panose="020F0502020204030204" pitchFamily="34" charset="0"/>
                  <a:cs typeface="Calibri" panose="020F0502020204030204" pitchFamily="34" charset="0"/>
                </a:rPr>
                <a:t>µ=15.3</a:t>
              </a:r>
            </a:p>
            <a:p>
              <a:pPr algn="l">
                <a:spcBef>
                  <a:spcPts val="400"/>
                </a:spcBef>
              </a:pPr>
              <a:r>
                <a:rPr lang="en-US" altLang="de-DE" sz="1600" dirty="0">
                  <a:solidFill>
                    <a:srgbClr val="0000FF"/>
                  </a:solidFill>
                  <a:latin typeface="Calibri" panose="020F0502020204030204" pitchFamily="34" charset="0"/>
                  <a:cs typeface="Calibri" panose="020F0502020204030204" pitchFamily="34" charset="0"/>
                  <a:sym typeface="Symbol" panose="05050102010706020507" pitchFamily="18" charset="2"/>
                </a:rPr>
                <a:t>=4.0</a:t>
              </a:r>
              <a:endParaRPr lang="en-US" altLang="de-DE" sz="1600" dirty="0">
                <a:solidFill>
                  <a:srgbClr val="0000FF"/>
                </a:solidFill>
                <a:latin typeface="Calibri" panose="020F0502020204030204" pitchFamily="34" charset="0"/>
                <a:cs typeface="Calibri" panose="020F0502020204030204" pitchFamily="34" charset="0"/>
              </a:endParaRPr>
            </a:p>
            <a:p>
              <a:pPr algn="l"/>
              <a:endParaRPr lang="en-US" altLang="de-DE" dirty="0">
                <a:solidFill>
                  <a:srgbClr val="0000FF"/>
                </a:solidFill>
                <a:latin typeface="Calibri" panose="020F0502020204030204" pitchFamily="34" charset="0"/>
                <a:cs typeface="Calibri" panose="020F0502020204030204" pitchFamily="34" charset="0"/>
              </a:endParaRPr>
            </a:p>
          </p:txBody>
        </p:sp>
      </p:grpSp>
      <mc:AlternateContent xmlns:mc="http://schemas.openxmlformats.org/markup-compatibility/2006" xmlns:a14="http://schemas.microsoft.com/office/drawing/2010/main">
        <mc:Choice Requires="a14">
          <p:sp>
            <p:nvSpPr>
              <p:cNvPr id="24" name="Text Box 4"/>
              <p:cNvSpPr txBox="1">
                <a:spLocks noChangeArrowheads="1"/>
              </p:cNvSpPr>
              <p:nvPr/>
            </p:nvSpPr>
            <p:spPr bwMode="auto">
              <a:xfrm>
                <a:off x="303172" y="5570105"/>
                <a:ext cx="8286750" cy="369332"/>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chemeClr val="tx1"/>
                    </a:solidFill>
                    <a:latin typeface="Calibri" panose="020F0502020204030204" pitchFamily="34" charset="0"/>
                    <a:cs typeface="Calibri" panose="020F0502020204030204" pitchFamily="34" charset="0"/>
                  </a:rPr>
                  <a:t>2019 to 2024: Distribution of mean value </a:t>
                </a:r>
                <a14:m>
                  <m:oMath xmlns:m="http://schemas.openxmlformats.org/officeDocument/2006/math">
                    <m:acc>
                      <m:accPr>
                        <m:chr m:val="̅"/>
                        <m:ctrlPr>
                          <a:rPr lang="en-US" altLang="de-DE" i="1" smtClean="0">
                            <a:solidFill>
                              <a:schemeClr val="tx1"/>
                            </a:solidFill>
                            <a:latin typeface="Cambria Math" panose="02040503050406030204" pitchFamily="18" charset="0"/>
                            <a:cs typeface="Calibri" panose="020F0502020204030204" pitchFamily="34" charset="0"/>
                          </a:rPr>
                        </m:ctrlPr>
                      </m:accPr>
                      <m:e>
                        <m:r>
                          <a:rPr lang="de-DE" altLang="de-DE" b="0" i="1" smtClean="0">
                            <a:solidFill>
                              <a:schemeClr val="tx1"/>
                            </a:solidFill>
                            <a:latin typeface="Cambria Math" panose="02040503050406030204" pitchFamily="18" charset="0"/>
                            <a:cs typeface="Calibri" panose="020F0502020204030204" pitchFamily="34" charset="0"/>
                          </a:rPr>
                          <m:t>µ</m:t>
                        </m:r>
                      </m:e>
                    </m:acc>
                    <m:r>
                      <a:rPr lang="de-DE" altLang="de-DE" b="0" i="1" smtClean="0">
                        <a:solidFill>
                          <a:schemeClr val="tx1"/>
                        </a:solidFill>
                        <a:latin typeface="Cambria Math" panose="02040503050406030204" pitchFamily="18" charset="0"/>
                        <a:cs typeface="Calibri" panose="020F0502020204030204" pitchFamily="34" charset="0"/>
                      </a:rPr>
                      <m:t>=14.</m:t>
                    </m:r>
                    <m:r>
                      <a:rPr lang="de-DE" altLang="de-DE" b="0" i="0" smtClean="0">
                        <a:solidFill>
                          <a:schemeClr val="tx1"/>
                        </a:solidFill>
                        <a:latin typeface="Cambria Math" panose="02040503050406030204" pitchFamily="18" charset="0"/>
                        <a:cs typeface="Calibri" panose="020F0502020204030204" pitchFamily="34" charset="0"/>
                      </a:rPr>
                      <m:t>6 </m:t>
                    </m:r>
                  </m:oMath>
                </a14:m>
                <a:r>
                  <a:rPr lang="en-US" altLang="de-DE" dirty="0">
                    <a:solidFill>
                      <a:schemeClr val="tx1"/>
                    </a:solidFill>
                    <a:latin typeface="Calibri" panose="020F0502020204030204" pitchFamily="34" charset="0"/>
                    <a:cs typeface="Calibri" panose="020F0502020204030204" pitchFamily="34" charset="0"/>
                  </a:rPr>
                  <a:t>and standard deviation </a:t>
                </a:r>
                <a14:m>
                  <m:oMath xmlns:m="http://schemas.openxmlformats.org/officeDocument/2006/math">
                    <m:acc>
                      <m:accPr>
                        <m:chr m:val="̅"/>
                        <m:ctrlPr>
                          <a:rPr lang="en-US" altLang="de-DE" i="1" smtClean="0">
                            <a:solidFill>
                              <a:schemeClr val="tx1"/>
                            </a:solidFill>
                            <a:latin typeface="Cambria Math" panose="02040503050406030204" pitchFamily="18" charset="0"/>
                            <a:cs typeface="Calibri" panose="020F0502020204030204" pitchFamily="34" charset="0"/>
                          </a:rPr>
                        </m:ctrlPr>
                      </m:accPr>
                      <m:e>
                        <m:r>
                          <a:rPr lang="en-US" altLang="de-DE" i="1" smtClean="0">
                            <a:solidFill>
                              <a:schemeClr val="tx1"/>
                            </a:solidFill>
                            <a:latin typeface="Cambria Math" panose="02040503050406030204" pitchFamily="18" charset="0"/>
                            <a:ea typeface="Cambria Math" panose="02040503050406030204" pitchFamily="18" charset="0"/>
                            <a:cs typeface="Calibri" panose="020F0502020204030204" pitchFamily="34" charset="0"/>
                          </a:rPr>
                          <m:t>𝜎</m:t>
                        </m:r>
                      </m:e>
                    </m:acc>
                    <m:r>
                      <a:rPr lang="de-DE" altLang="de-DE" b="0" i="1" smtClean="0">
                        <a:solidFill>
                          <a:schemeClr val="tx1"/>
                        </a:solidFill>
                        <a:latin typeface="Cambria Math" panose="02040503050406030204" pitchFamily="18" charset="0"/>
                        <a:cs typeface="Calibri" panose="020F0502020204030204" pitchFamily="34" charset="0"/>
                      </a:rPr>
                      <m:t>=3.1</m:t>
                    </m:r>
                  </m:oMath>
                </a14:m>
                <a:r>
                  <a:rPr lang="en-US" altLang="de-DE" dirty="0">
                    <a:solidFill>
                      <a:schemeClr val="tx1"/>
                    </a:solidFill>
                    <a:latin typeface="Calibri" panose="020F0502020204030204" pitchFamily="34" charset="0"/>
                    <a:cs typeface="Calibri" panose="020F0502020204030204" pitchFamily="34" charset="0"/>
                  </a:rPr>
                  <a:t> </a:t>
                </a:r>
              </a:p>
            </p:txBody>
          </p:sp>
        </mc:Choice>
        <mc:Fallback xmlns="">
          <p:sp>
            <p:nvSpPr>
              <p:cNvPr id="24" name="Text Box 4"/>
              <p:cNvSpPr txBox="1">
                <a:spLocks noRot="1" noChangeAspect="1" noMove="1" noResize="1" noEditPoints="1" noAdjustHandles="1" noChangeArrowheads="1" noChangeShapeType="1" noTextEdit="1"/>
              </p:cNvSpPr>
              <p:nvPr/>
            </p:nvSpPr>
            <p:spPr bwMode="auto">
              <a:xfrm>
                <a:off x="303172" y="5570105"/>
                <a:ext cx="8286750" cy="369332"/>
              </a:xfrm>
              <a:prstGeom prst="rect">
                <a:avLst/>
              </a:prstGeom>
              <a:blipFill>
                <a:blip r:embed="rId10"/>
                <a:stretch>
                  <a:fillRect l="-662" t="-10000" b="-26667"/>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grpSp>
        <p:nvGrpSpPr>
          <p:cNvPr id="8" name="Group 7"/>
          <p:cNvGrpSpPr/>
          <p:nvPr/>
        </p:nvGrpSpPr>
        <p:grpSpPr>
          <a:xfrm>
            <a:off x="3059790" y="984316"/>
            <a:ext cx="2569721" cy="2144074"/>
            <a:chOff x="9036620" y="764630"/>
            <a:chExt cx="2592360" cy="2075720"/>
          </a:xfrm>
        </p:grpSpPr>
        <p:pic>
          <p:nvPicPr>
            <p:cNvPr id="7" name="Picture 6"/>
            <p:cNvPicPr>
              <a:picLocks noChangeAspect="1"/>
            </p:cNvPicPr>
            <p:nvPr/>
          </p:nvPicPr>
          <p:blipFill rotWithShape="1">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l="6168" t="14138" r="11090"/>
            <a:stretch/>
          </p:blipFill>
          <p:spPr>
            <a:xfrm>
              <a:off x="9036620" y="764630"/>
              <a:ext cx="2592360" cy="2075720"/>
            </a:xfrm>
            <a:prstGeom prst="rect">
              <a:avLst/>
            </a:prstGeom>
          </p:spPr>
        </p:pic>
        <p:sp>
          <p:nvSpPr>
            <p:cNvPr id="25" name="Text Box 4"/>
            <p:cNvSpPr txBox="1">
              <a:spLocks noChangeArrowheads="1"/>
            </p:cNvSpPr>
            <p:nvPr/>
          </p:nvSpPr>
          <p:spPr bwMode="auto">
            <a:xfrm>
              <a:off x="9414312" y="877286"/>
              <a:ext cx="791800" cy="964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0000FF"/>
                  </a:solidFill>
                  <a:latin typeface="Calibri" panose="020F0502020204030204" pitchFamily="34" charset="0"/>
                  <a:cs typeface="Calibri" panose="020F0502020204030204" pitchFamily="34" charset="0"/>
                </a:rPr>
                <a:t>2023</a:t>
              </a:r>
            </a:p>
            <a:p>
              <a:pPr algn="l">
                <a:spcBef>
                  <a:spcPts val="400"/>
                </a:spcBef>
              </a:pPr>
              <a:r>
                <a:rPr lang="en-US" altLang="de-DE" sz="1600" dirty="0">
                  <a:solidFill>
                    <a:srgbClr val="0000FF"/>
                  </a:solidFill>
                  <a:latin typeface="Calibri" panose="020F0502020204030204" pitchFamily="34" charset="0"/>
                  <a:cs typeface="Calibri" panose="020F0502020204030204" pitchFamily="34" charset="0"/>
                </a:rPr>
                <a:t>µ=14.0</a:t>
              </a:r>
            </a:p>
            <a:p>
              <a:pPr algn="l">
                <a:spcBef>
                  <a:spcPts val="400"/>
                </a:spcBef>
              </a:pPr>
              <a:r>
                <a:rPr lang="en-US" altLang="de-DE" sz="1600" dirty="0">
                  <a:solidFill>
                    <a:srgbClr val="0000FF"/>
                  </a:solidFill>
                  <a:latin typeface="Calibri" panose="020F0502020204030204" pitchFamily="34" charset="0"/>
                  <a:cs typeface="Calibri" panose="020F0502020204030204" pitchFamily="34" charset="0"/>
                  <a:sym typeface="Symbol" panose="05050102010706020507" pitchFamily="18" charset="2"/>
                </a:rPr>
                <a:t>=3.0</a:t>
              </a:r>
              <a:endParaRPr lang="en-US" altLang="de-DE" dirty="0">
                <a:solidFill>
                  <a:srgbClr val="0000FF"/>
                </a:solidFill>
                <a:latin typeface="Calibri" panose="020F0502020204030204" pitchFamily="34" charset="0"/>
                <a:cs typeface="Calibri" panose="020F0502020204030204" pitchFamily="34" charset="0"/>
              </a:endParaRPr>
            </a:p>
          </p:txBody>
        </p:sp>
      </p:grpSp>
      <p:pic>
        <p:nvPicPr>
          <p:cNvPr id="27" name="Grafik 26">
            <a:extLst>
              <a:ext uri="{FF2B5EF4-FFF2-40B4-BE49-F238E27FC236}">
                <a16:creationId xmlns:a16="http://schemas.microsoft.com/office/drawing/2014/main" id="{06A23ACD-CBAB-4DF8-ACCF-8EDE1639C360}"/>
              </a:ext>
            </a:extLst>
          </p:cNvPr>
          <p:cNvPicPr/>
          <p:nvPr/>
        </p:nvPicPr>
        <p:blipFill rotWithShape="1">
          <a:blip r:embed="rId12">
            <a:extLst>
              <a:ext uri="{28A0092B-C50C-407E-A947-70E740481C1C}">
                <a14:useLocalDpi xmlns:a14="http://schemas.microsoft.com/office/drawing/2010/main" val="0"/>
              </a:ext>
            </a:extLst>
          </a:blip>
          <a:srcRect l="8205" t="13766" r="15531"/>
          <a:stretch/>
        </p:blipFill>
        <p:spPr bwMode="auto">
          <a:xfrm>
            <a:off x="323605" y="1003223"/>
            <a:ext cx="2429400" cy="2207592"/>
          </a:xfrm>
          <a:prstGeom prst="rect">
            <a:avLst/>
          </a:prstGeom>
          <a:noFill/>
          <a:ln>
            <a:noFill/>
          </a:ln>
          <a:extLst>
            <a:ext uri="{53640926-AAD7-44D8-BBD7-CCE9431645EC}">
              <a14:shadowObscured xmlns:a14="http://schemas.microsoft.com/office/drawing/2010/main"/>
            </a:ext>
          </a:extLst>
        </p:spPr>
      </p:pic>
      <p:sp>
        <p:nvSpPr>
          <p:cNvPr id="29" name="Text Box 4">
            <a:extLst>
              <a:ext uri="{FF2B5EF4-FFF2-40B4-BE49-F238E27FC236}">
                <a16:creationId xmlns:a16="http://schemas.microsoft.com/office/drawing/2014/main" id="{A3D0D166-E1F1-4EC7-9268-9AE5D9F5CC7D}"/>
              </a:ext>
            </a:extLst>
          </p:cNvPr>
          <p:cNvSpPr txBox="1">
            <a:spLocks noChangeArrowheads="1"/>
          </p:cNvSpPr>
          <p:nvPr/>
        </p:nvSpPr>
        <p:spPr bwMode="auto">
          <a:xfrm>
            <a:off x="691895" y="1110895"/>
            <a:ext cx="784885" cy="9643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0000FF"/>
                </a:solidFill>
                <a:latin typeface="Calibri" panose="020F0502020204030204" pitchFamily="34" charset="0"/>
                <a:cs typeface="Calibri" panose="020F0502020204030204" pitchFamily="34" charset="0"/>
              </a:rPr>
              <a:t>2024</a:t>
            </a:r>
          </a:p>
          <a:p>
            <a:pPr algn="l">
              <a:spcBef>
                <a:spcPts val="400"/>
              </a:spcBef>
            </a:pPr>
            <a:r>
              <a:rPr lang="en-US" altLang="de-DE" sz="1600" dirty="0">
                <a:solidFill>
                  <a:srgbClr val="0000FF"/>
                </a:solidFill>
                <a:latin typeface="Calibri" panose="020F0502020204030204" pitchFamily="34" charset="0"/>
                <a:cs typeface="Calibri" panose="020F0502020204030204" pitchFamily="34" charset="0"/>
              </a:rPr>
              <a:t>µ=15.5</a:t>
            </a:r>
          </a:p>
          <a:p>
            <a:pPr algn="l">
              <a:spcBef>
                <a:spcPts val="400"/>
              </a:spcBef>
            </a:pPr>
            <a:r>
              <a:rPr lang="en-US" altLang="de-DE" sz="1600" dirty="0">
                <a:solidFill>
                  <a:srgbClr val="0000FF"/>
                </a:solidFill>
                <a:latin typeface="Calibri" panose="020F0502020204030204" pitchFamily="34" charset="0"/>
                <a:cs typeface="Calibri" panose="020F0502020204030204" pitchFamily="34" charset="0"/>
                <a:sym typeface="Symbol" panose="05050102010706020507" pitchFamily="18" charset="2"/>
              </a:rPr>
              <a:t>=2.5</a:t>
            </a:r>
            <a:endParaRPr lang="en-US" altLang="de-DE" dirty="0">
              <a:solidFill>
                <a:srgbClr val="0000FF"/>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86762656"/>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2"/>
          <p:cNvSpPr txBox="1">
            <a:spLocks noChangeArrowheads="1"/>
          </p:cNvSpPr>
          <p:nvPr/>
        </p:nvSpPr>
        <p:spPr bwMode="auto">
          <a:xfrm>
            <a:off x="252000" y="144000"/>
            <a:ext cx="8861426" cy="400110"/>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00"/>
                </a:solidFill>
                <a:latin typeface="Calibri" panose="020F0502020204030204" pitchFamily="34" charset="0"/>
                <a:cs typeface="Calibri" panose="020F0502020204030204" pitchFamily="34" charset="0"/>
              </a:rPr>
              <a:t>Exercise Example (a bit too simple): Types of BPMs</a:t>
            </a:r>
          </a:p>
        </p:txBody>
      </p:sp>
      <p:sp>
        <p:nvSpPr>
          <p:cNvPr id="6148" name="Text Box 3"/>
          <p:cNvSpPr txBox="1">
            <a:spLocks noChangeArrowheads="1"/>
          </p:cNvSpPr>
          <p:nvPr/>
        </p:nvSpPr>
        <p:spPr bwMode="auto">
          <a:xfrm>
            <a:off x="6608123" y="1461415"/>
            <a:ext cx="2703863" cy="697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8000"/>
                </a:solidFill>
                <a:latin typeface="Calibri" panose="020F0502020204030204" pitchFamily="34" charset="0"/>
                <a:cs typeface="Calibri" panose="020F0502020204030204" pitchFamily="34" charset="0"/>
                <a:sym typeface="Symbol" panose="05050102010706020507" pitchFamily="18" charset="2"/>
              </a:rPr>
              <a:t>  expected answer</a:t>
            </a:r>
          </a:p>
          <a:p>
            <a:pPr algn="l">
              <a:spcBef>
                <a:spcPts val="400"/>
              </a:spcBef>
            </a:pPr>
            <a:r>
              <a:rPr lang="en-US" altLang="de-DE" b="1" dirty="0">
                <a:solidFill>
                  <a:srgbClr val="008000"/>
                </a:solidFill>
                <a:latin typeface="Calibri" panose="020F0502020204030204" pitchFamily="34" charset="0"/>
                <a:cs typeface="Calibri" panose="020F0502020204030204" pitchFamily="34" charset="0"/>
              </a:rPr>
              <a:t>      rating: 100 %</a:t>
            </a:r>
          </a:p>
        </p:txBody>
      </p:sp>
      <p:sp>
        <p:nvSpPr>
          <p:cNvPr id="6149" name="Text Box 4"/>
          <p:cNvSpPr txBox="1">
            <a:spLocks noChangeArrowheads="1"/>
          </p:cNvSpPr>
          <p:nvPr/>
        </p:nvSpPr>
        <p:spPr bwMode="auto">
          <a:xfrm>
            <a:off x="227013" y="692620"/>
            <a:ext cx="8286750" cy="671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dirty="0">
                <a:solidFill>
                  <a:srgbClr val="0000FF"/>
                </a:solidFill>
                <a:latin typeface="Calibri" panose="020F0502020204030204" pitchFamily="34" charset="0"/>
                <a:cs typeface="Calibri" panose="020F0502020204030204" pitchFamily="34" charset="0"/>
              </a:rPr>
              <a:t>Assume a proton synchrotron with </a:t>
            </a:r>
            <a:r>
              <a:rPr lang="en-US" altLang="de-DE" b="1" i="1" dirty="0" err="1">
                <a:solidFill>
                  <a:srgbClr val="0000FF"/>
                </a:solidFill>
                <a:latin typeface="Calibri" panose="020F0502020204030204" pitchFamily="34" charset="0"/>
                <a:cs typeface="Calibri" panose="020F0502020204030204" pitchFamily="34" charset="0"/>
              </a:rPr>
              <a:t>f</a:t>
            </a:r>
            <a:r>
              <a:rPr lang="en-US" altLang="de-DE" b="1" i="1" baseline="-25000" dirty="0" err="1">
                <a:solidFill>
                  <a:srgbClr val="0000FF"/>
                </a:solidFill>
                <a:latin typeface="Calibri" panose="020F0502020204030204" pitchFamily="34" charset="0"/>
                <a:cs typeface="Calibri" panose="020F0502020204030204" pitchFamily="34" charset="0"/>
              </a:rPr>
              <a:t>acc</a:t>
            </a:r>
            <a:r>
              <a:rPr lang="en-US" altLang="de-DE" dirty="0">
                <a:solidFill>
                  <a:srgbClr val="0000FF"/>
                </a:solidFill>
                <a:latin typeface="Calibri" panose="020F0502020204030204" pitchFamily="34" charset="0"/>
                <a:cs typeface="Calibri" panose="020F0502020204030204" pitchFamily="34" charset="0"/>
              </a:rPr>
              <a:t> = 1 MHz acceleration frequency. </a:t>
            </a:r>
          </a:p>
          <a:p>
            <a:pPr algn="l">
              <a:spcBef>
                <a:spcPts val="200"/>
              </a:spcBef>
            </a:pPr>
            <a:r>
              <a:rPr lang="en-US" altLang="de-DE" dirty="0">
                <a:solidFill>
                  <a:srgbClr val="0000FF"/>
                </a:solidFill>
                <a:latin typeface="Calibri" panose="020F0502020204030204" pitchFamily="34" charset="0"/>
                <a:cs typeface="Calibri" panose="020F0502020204030204" pitchFamily="34" charset="0"/>
              </a:rPr>
              <a:t>Which type of BPM would you install? Give the main reason for your choice.</a:t>
            </a:r>
          </a:p>
        </p:txBody>
      </p:sp>
      <p:sp>
        <p:nvSpPr>
          <p:cNvPr id="292869" name="Text Box 5"/>
          <p:cNvSpPr txBox="1">
            <a:spLocks noChangeArrowheads="1"/>
          </p:cNvSpPr>
          <p:nvPr/>
        </p:nvSpPr>
        <p:spPr bwMode="auto">
          <a:xfrm>
            <a:off x="16212" y="1297268"/>
            <a:ext cx="9097214" cy="1682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b="1" i="1" dirty="0">
                <a:latin typeface="Calibri" panose="020F0502020204030204" pitchFamily="34" charset="0"/>
                <a:cs typeface="Calibri" panose="020F0502020204030204" pitchFamily="34" charset="0"/>
              </a:rPr>
              <a:t>Answer 1: </a:t>
            </a:r>
          </a:p>
          <a:p>
            <a:pPr algn="l">
              <a:spcBef>
                <a:spcPts val="400"/>
              </a:spcBef>
            </a:pPr>
            <a:r>
              <a:rPr lang="en-US" altLang="de-DE" b="1" dirty="0">
                <a:latin typeface="Calibri" panose="020F0502020204030204" pitchFamily="34" charset="0"/>
                <a:cs typeface="Calibri" panose="020F0502020204030204" pitchFamily="34" charset="0"/>
              </a:rPr>
              <a:t>Linear-cut</a:t>
            </a:r>
            <a:r>
              <a:rPr lang="en-US" altLang="de-DE" dirty="0">
                <a:latin typeface="Calibri" panose="020F0502020204030204" pitchFamily="34" charset="0"/>
                <a:cs typeface="Calibri" panose="020F0502020204030204" pitchFamily="34" charset="0"/>
              </a:rPr>
              <a:t> BPMs are installed in most low-frequency synchrotrons. </a:t>
            </a:r>
          </a:p>
          <a:p>
            <a:pPr algn="l">
              <a:spcBef>
                <a:spcPts val="400"/>
              </a:spcBef>
            </a:pPr>
            <a:r>
              <a:rPr lang="en-US" altLang="de-DE" dirty="0">
                <a:latin typeface="Calibri" panose="020F0502020204030204" pitchFamily="34" charset="0"/>
                <a:cs typeface="Calibri" panose="020F0502020204030204" pitchFamily="34" charset="0"/>
              </a:rPr>
              <a:t>The main reason is the linearity of the position sensitivity.</a:t>
            </a:r>
          </a:p>
          <a:p>
            <a:pPr algn="l">
              <a:spcBef>
                <a:spcPts val="400"/>
              </a:spcBef>
            </a:pPr>
            <a:r>
              <a:rPr lang="en-US" altLang="de-DE" dirty="0">
                <a:latin typeface="Calibri" panose="020F0502020204030204" pitchFamily="34" charset="0"/>
                <a:cs typeface="Calibri" panose="020F0502020204030204" pitchFamily="34" charset="0"/>
              </a:rPr>
              <a:t>Additionally: For a high impedance termination, a large signal can achieved due to the low </a:t>
            </a:r>
            <a:r>
              <a:rPr lang="en-US" altLang="de-DE" b="1" i="1" dirty="0" err="1">
                <a:latin typeface="Calibri" panose="020F0502020204030204" pitchFamily="34" charset="0"/>
                <a:cs typeface="Calibri" panose="020F0502020204030204" pitchFamily="34" charset="0"/>
              </a:rPr>
              <a:t>f</a:t>
            </a:r>
            <a:r>
              <a:rPr lang="en-US" altLang="de-DE" b="1" i="1" baseline="-25000" dirty="0" err="1">
                <a:latin typeface="Calibri" panose="020F0502020204030204" pitchFamily="34" charset="0"/>
                <a:cs typeface="Calibri" panose="020F0502020204030204" pitchFamily="34" charset="0"/>
              </a:rPr>
              <a:t>cut</a:t>
            </a:r>
            <a:endParaRPr lang="en-US" altLang="de-DE" b="1" i="1" baseline="-25000" dirty="0">
              <a:latin typeface="Calibri" panose="020F0502020204030204" pitchFamily="34" charset="0"/>
              <a:cs typeface="Calibri" panose="020F0502020204030204" pitchFamily="34" charset="0"/>
            </a:endParaRPr>
          </a:p>
          <a:p>
            <a:pPr algn="l">
              <a:spcBef>
                <a:spcPts val="400"/>
              </a:spcBef>
            </a:pPr>
            <a:r>
              <a:rPr lang="en-US" altLang="de-DE" dirty="0">
                <a:latin typeface="Calibri" panose="020F0502020204030204" pitchFamily="34" charset="0"/>
                <a:cs typeface="Calibri" panose="020F0502020204030204" pitchFamily="34" charset="0"/>
              </a:rPr>
              <a:t> </a:t>
            </a:r>
          </a:p>
        </p:txBody>
      </p:sp>
      <p:sp>
        <p:nvSpPr>
          <p:cNvPr id="24" name="Text Box 5"/>
          <p:cNvSpPr txBox="1">
            <a:spLocks noChangeArrowheads="1"/>
          </p:cNvSpPr>
          <p:nvPr/>
        </p:nvSpPr>
        <p:spPr bwMode="auto">
          <a:xfrm>
            <a:off x="23652" y="2589034"/>
            <a:ext cx="8451265" cy="1302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b="1" i="1" dirty="0">
                <a:latin typeface="Calibri" panose="020F0502020204030204" pitchFamily="34" charset="0"/>
                <a:cs typeface="Calibri" panose="020F0502020204030204" pitchFamily="34" charset="0"/>
              </a:rPr>
              <a:t>Answer 2: </a:t>
            </a:r>
          </a:p>
          <a:p>
            <a:pPr algn="l">
              <a:spcBef>
                <a:spcPts val="400"/>
              </a:spcBef>
            </a:pPr>
            <a:r>
              <a:rPr lang="en-US" altLang="de-DE" b="1" dirty="0">
                <a:latin typeface="Calibri" panose="020F0502020204030204" pitchFamily="34" charset="0"/>
                <a:cs typeface="Calibri" panose="020F0502020204030204" pitchFamily="34" charset="0"/>
              </a:rPr>
              <a:t>Button </a:t>
            </a:r>
            <a:r>
              <a:rPr lang="en-US" altLang="de-DE" dirty="0">
                <a:latin typeface="Calibri" panose="020F0502020204030204" pitchFamily="34" charset="0"/>
                <a:cs typeface="Calibri" panose="020F0502020204030204" pitchFamily="34" charset="0"/>
              </a:rPr>
              <a:t>BPMs are generally a good choice and are e.g. installed at LHC.</a:t>
            </a:r>
          </a:p>
          <a:p>
            <a:pPr algn="l">
              <a:spcBef>
                <a:spcPts val="400"/>
              </a:spcBef>
            </a:pPr>
            <a:r>
              <a:rPr lang="en-US" altLang="de-DE" dirty="0">
                <a:latin typeface="Calibri" panose="020F0502020204030204" pitchFamily="34" charset="0"/>
                <a:cs typeface="Calibri" panose="020F0502020204030204" pitchFamily="34" charset="0"/>
              </a:rPr>
              <a:t>The reason is that the beam pipe diameter and shape in only weekly modified to prevent for any wake-field excitation. </a:t>
            </a:r>
          </a:p>
        </p:txBody>
      </p:sp>
      <p:sp>
        <p:nvSpPr>
          <p:cNvPr id="25" name="Text Box 3"/>
          <p:cNvSpPr txBox="1">
            <a:spLocks noChangeArrowheads="1"/>
          </p:cNvSpPr>
          <p:nvPr/>
        </p:nvSpPr>
        <p:spPr bwMode="auto">
          <a:xfrm>
            <a:off x="6578359" y="2619034"/>
            <a:ext cx="2664370" cy="697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008000"/>
                </a:solidFill>
                <a:latin typeface="Calibri" panose="020F0502020204030204" pitchFamily="34" charset="0"/>
                <a:cs typeface="Calibri" panose="020F0502020204030204" pitchFamily="34" charset="0"/>
                <a:sym typeface="Symbol" panose="05050102010706020507" pitchFamily="18" charset="2"/>
              </a:rPr>
              <a:t>  </a:t>
            </a:r>
            <a:r>
              <a:rPr lang="en-US" altLang="de-DE" b="1" u="sng" dirty="0">
                <a:solidFill>
                  <a:srgbClr val="008000"/>
                </a:solidFill>
                <a:latin typeface="Calibri" panose="020F0502020204030204" pitchFamily="34" charset="0"/>
                <a:cs typeface="Calibri" panose="020F0502020204030204" pitchFamily="34" charset="0"/>
                <a:sym typeface="Symbol" panose="05050102010706020507" pitchFamily="18" charset="2"/>
              </a:rPr>
              <a:t>un</a:t>
            </a:r>
            <a:r>
              <a:rPr lang="en-US" altLang="de-DE" b="1" dirty="0">
                <a:solidFill>
                  <a:srgbClr val="008000"/>
                </a:solidFill>
                <a:latin typeface="Calibri" panose="020F0502020204030204" pitchFamily="34" charset="0"/>
                <a:cs typeface="Calibri" panose="020F0502020204030204" pitchFamily="34" charset="0"/>
                <a:sym typeface="Symbol" panose="05050102010706020507" pitchFamily="18" charset="2"/>
              </a:rPr>
              <a:t>expected answer</a:t>
            </a:r>
          </a:p>
          <a:p>
            <a:pPr algn="l">
              <a:spcBef>
                <a:spcPts val="400"/>
              </a:spcBef>
            </a:pPr>
            <a:r>
              <a:rPr lang="en-US" altLang="de-DE" b="1" dirty="0">
                <a:solidFill>
                  <a:srgbClr val="008000"/>
                </a:solidFill>
                <a:latin typeface="Calibri" panose="020F0502020204030204" pitchFamily="34" charset="0"/>
                <a:cs typeface="Calibri" panose="020F0502020204030204" pitchFamily="34" charset="0"/>
              </a:rPr>
              <a:t>      rating: almost </a:t>
            </a:r>
            <a:r>
              <a:rPr lang="en-US" altLang="de-DE" b="1" dirty="0">
                <a:solidFill>
                  <a:srgbClr val="008000"/>
                </a:solidFill>
                <a:latin typeface="Calibri" panose="020F0502020204030204" pitchFamily="34" charset="0"/>
                <a:cs typeface="Calibri" panose="020F0502020204030204" pitchFamily="34" charset="0"/>
                <a:sym typeface="Symbol" panose="05050102010706020507" pitchFamily="18" charset="2"/>
              </a:rPr>
              <a:t>100 %</a:t>
            </a:r>
            <a:endParaRPr lang="en-US" altLang="de-DE" b="1" dirty="0">
              <a:solidFill>
                <a:srgbClr val="008000"/>
              </a:solidFill>
              <a:latin typeface="Calibri" panose="020F0502020204030204" pitchFamily="34" charset="0"/>
              <a:cs typeface="Calibri" panose="020F0502020204030204" pitchFamily="34" charset="0"/>
            </a:endParaRPr>
          </a:p>
        </p:txBody>
      </p:sp>
      <p:sp>
        <p:nvSpPr>
          <p:cNvPr id="26" name="Text Box 5"/>
          <p:cNvSpPr txBox="1">
            <a:spLocks noChangeArrowheads="1"/>
          </p:cNvSpPr>
          <p:nvPr/>
        </p:nvSpPr>
        <p:spPr bwMode="auto">
          <a:xfrm>
            <a:off x="58607" y="5078766"/>
            <a:ext cx="5292100" cy="697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b="1" i="1" dirty="0">
                <a:latin typeface="Calibri" panose="020F0502020204030204" pitchFamily="34" charset="0"/>
                <a:cs typeface="Calibri" panose="020F0502020204030204" pitchFamily="34" charset="0"/>
              </a:rPr>
              <a:t>Answer 3:</a:t>
            </a:r>
          </a:p>
          <a:p>
            <a:pPr algn="l">
              <a:spcBef>
                <a:spcPts val="400"/>
              </a:spcBef>
            </a:pPr>
            <a:r>
              <a:rPr lang="en-US" altLang="de-DE" b="1" dirty="0">
                <a:latin typeface="Calibri" panose="020F0502020204030204" pitchFamily="34" charset="0"/>
                <a:cs typeface="Calibri" panose="020F0502020204030204" pitchFamily="34" charset="0"/>
              </a:rPr>
              <a:t>Button </a:t>
            </a:r>
            <a:r>
              <a:rPr lang="en-US" altLang="de-DE" dirty="0">
                <a:latin typeface="Calibri" panose="020F0502020204030204" pitchFamily="34" charset="0"/>
                <a:cs typeface="Calibri" panose="020F0502020204030204" pitchFamily="34" charset="0"/>
              </a:rPr>
              <a:t>BPM. </a:t>
            </a:r>
          </a:p>
        </p:txBody>
      </p:sp>
      <p:sp>
        <p:nvSpPr>
          <p:cNvPr id="27" name="Text Box 3"/>
          <p:cNvSpPr txBox="1">
            <a:spLocks noChangeArrowheads="1"/>
          </p:cNvSpPr>
          <p:nvPr/>
        </p:nvSpPr>
        <p:spPr bwMode="auto">
          <a:xfrm>
            <a:off x="6588280" y="5078765"/>
            <a:ext cx="2664370" cy="697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FF0000"/>
                </a:solidFill>
                <a:latin typeface="Calibri" panose="020F0502020204030204" pitchFamily="34" charset="0"/>
                <a:cs typeface="Calibri" panose="020F0502020204030204" pitchFamily="34" charset="0"/>
                <a:sym typeface="Symbol" panose="05050102010706020507" pitchFamily="18" charset="2"/>
              </a:rPr>
              <a:t>  wrong answer</a:t>
            </a:r>
          </a:p>
          <a:p>
            <a:pPr algn="l">
              <a:spcBef>
                <a:spcPts val="400"/>
              </a:spcBef>
            </a:pPr>
            <a:r>
              <a:rPr lang="en-US" altLang="de-DE" b="1" dirty="0">
                <a:solidFill>
                  <a:srgbClr val="FF0000"/>
                </a:solidFill>
                <a:latin typeface="Calibri" panose="020F0502020204030204" pitchFamily="34" charset="0"/>
                <a:cs typeface="Calibri" panose="020F0502020204030204" pitchFamily="34" charset="0"/>
              </a:rPr>
              <a:t>      rating: 0 %</a:t>
            </a:r>
          </a:p>
        </p:txBody>
      </p:sp>
      <p:sp>
        <p:nvSpPr>
          <p:cNvPr id="28" name="Text Box 3"/>
          <p:cNvSpPr txBox="1">
            <a:spLocks noChangeArrowheads="1"/>
          </p:cNvSpPr>
          <p:nvPr/>
        </p:nvSpPr>
        <p:spPr bwMode="auto">
          <a:xfrm>
            <a:off x="6588280" y="5802125"/>
            <a:ext cx="2664370" cy="697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b="1" dirty="0">
                <a:solidFill>
                  <a:srgbClr val="FF9900"/>
                </a:solidFill>
                <a:latin typeface="Calibri" panose="020F0502020204030204" pitchFamily="34" charset="0"/>
                <a:cs typeface="Calibri" panose="020F0502020204030204" pitchFamily="34" charset="0"/>
                <a:sym typeface="Symbol" panose="05050102010706020507" pitchFamily="18" charset="2"/>
              </a:rPr>
              <a:t>  partly answered</a:t>
            </a:r>
          </a:p>
          <a:p>
            <a:pPr algn="l">
              <a:spcBef>
                <a:spcPts val="400"/>
              </a:spcBef>
            </a:pPr>
            <a:r>
              <a:rPr lang="en-US" altLang="de-DE" b="1" dirty="0">
                <a:solidFill>
                  <a:srgbClr val="FF9900"/>
                </a:solidFill>
                <a:latin typeface="Calibri" panose="020F0502020204030204" pitchFamily="34" charset="0"/>
                <a:cs typeface="Calibri" panose="020F0502020204030204" pitchFamily="34" charset="0"/>
              </a:rPr>
              <a:t>      rating: </a:t>
            </a:r>
            <a:r>
              <a:rPr lang="en-US" altLang="de-DE" b="1" dirty="0">
                <a:solidFill>
                  <a:srgbClr val="FF9900"/>
                </a:solidFill>
                <a:latin typeface="Calibri" panose="020F0502020204030204" pitchFamily="34" charset="0"/>
                <a:cs typeface="Calibri" panose="020F0502020204030204" pitchFamily="34" charset="0"/>
                <a:sym typeface="Symbol" panose="05050102010706020507" pitchFamily="18" charset="2"/>
              </a:rPr>
              <a:t> 3</a:t>
            </a:r>
            <a:r>
              <a:rPr lang="en-US" altLang="de-DE" b="1" dirty="0">
                <a:solidFill>
                  <a:srgbClr val="FF9900"/>
                </a:solidFill>
                <a:latin typeface="Calibri" panose="020F0502020204030204" pitchFamily="34" charset="0"/>
                <a:cs typeface="Calibri" panose="020F0502020204030204" pitchFamily="34" charset="0"/>
              </a:rPr>
              <a:t>0 %</a:t>
            </a:r>
          </a:p>
        </p:txBody>
      </p:sp>
      <p:sp>
        <p:nvSpPr>
          <p:cNvPr id="29" name="Text Box 5"/>
          <p:cNvSpPr txBox="1">
            <a:spLocks noChangeArrowheads="1"/>
          </p:cNvSpPr>
          <p:nvPr/>
        </p:nvSpPr>
        <p:spPr bwMode="auto">
          <a:xfrm>
            <a:off x="62196" y="5824398"/>
            <a:ext cx="5292100" cy="697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b="1" i="1" dirty="0">
                <a:latin typeface="Calibri" panose="020F0502020204030204" pitchFamily="34" charset="0"/>
                <a:cs typeface="Calibri" panose="020F0502020204030204" pitchFamily="34" charset="0"/>
              </a:rPr>
              <a:t>Answer 4:</a:t>
            </a:r>
          </a:p>
          <a:p>
            <a:pPr algn="l">
              <a:spcBef>
                <a:spcPts val="400"/>
              </a:spcBef>
            </a:pPr>
            <a:r>
              <a:rPr lang="en-US" altLang="de-DE" b="1" dirty="0">
                <a:latin typeface="Calibri" panose="020F0502020204030204" pitchFamily="34" charset="0"/>
                <a:cs typeface="Calibri" panose="020F0502020204030204" pitchFamily="34" charset="0"/>
              </a:rPr>
              <a:t>Linear-cut </a:t>
            </a:r>
            <a:r>
              <a:rPr lang="en-US" altLang="de-DE" dirty="0">
                <a:latin typeface="Calibri" panose="020F0502020204030204" pitchFamily="34" charset="0"/>
                <a:cs typeface="Calibri" panose="020F0502020204030204" pitchFamily="34" charset="0"/>
              </a:rPr>
              <a:t>BPM. </a:t>
            </a:r>
          </a:p>
        </p:txBody>
      </p:sp>
      <p:sp>
        <p:nvSpPr>
          <p:cNvPr id="30" name="Text Box 5"/>
          <p:cNvSpPr txBox="1">
            <a:spLocks noChangeArrowheads="1"/>
          </p:cNvSpPr>
          <p:nvPr/>
        </p:nvSpPr>
        <p:spPr bwMode="auto">
          <a:xfrm>
            <a:off x="16212" y="3786540"/>
            <a:ext cx="9219077" cy="1302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spcBef>
                <a:spcPts val="400"/>
              </a:spcBef>
            </a:pPr>
            <a:r>
              <a:rPr lang="en-US" altLang="de-DE" b="1" dirty="0">
                <a:solidFill>
                  <a:srgbClr val="FF9900"/>
                </a:solidFill>
                <a:latin typeface="Calibri" panose="020F0502020204030204" pitchFamily="34" charset="0"/>
                <a:cs typeface="Calibri" panose="020F0502020204030204" pitchFamily="34" charset="0"/>
              </a:rPr>
              <a:t>Not correct: </a:t>
            </a:r>
            <a:r>
              <a:rPr lang="en-US" altLang="de-DE" dirty="0">
                <a:latin typeface="Calibri" panose="020F0502020204030204" pitchFamily="34" charset="0"/>
                <a:cs typeface="Calibri" panose="020F0502020204030204" pitchFamily="34" charset="0"/>
              </a:rPr>
              <a:t>For a typical bunch length and beam pipe size, the frequency components are much smaller than the cut-off frequency of the beam pipe (interpreted as a hollow wave-guide).</a:t>
            </a:r>
          </a:p>
          <a:p>
            <a:pPr algn="l">
              <a:spcBef>
                <a:spcPts val="400"/>
              </a:spcBef>
            </a:pPr>
            <a:r>
              <a:rPr lang="en-US" altLang="de-DE" b="1" dirty="0">
                <a:solidFill>
                  <a:srgbClr val="0000FF"/>
                </a:solidFill>
                <a:latin typeface="Calibri" panose="020F0502020204030204" pitchFamily="34" charset="0"/>
                <a:cs typeface="Calibri" panose="020F0502020204030204" pitchFamily="34" charset="0"/>
              </a:rPr>
              <a:t>However: </a:t>
            </a:r>
            <a:r>
              <a:rPr lang="en-US" altLang="de-DE" dirty="0">
                <a:latin typeface="Calibri" panose="020F0502020204030204" pitchFamily="34" charset="0"/>
                <a:cs typeface="Calibri" panose="020F0502020204030204" pitchFamily="34" charset="0"/>
              </a:rPr>
              <a:t>Bunch length was not specified. It could be important for short bunches </a:t>
            </a:r>
          </a:p>
          <a:p>
            <a:pPr algn="l">
              <a:spcBef>
                <a:spcPts val="400"/>
              </a:spcBef>
            </a:pPr>
            <a:r>
              <a:rPr lang="en-US" altLang="de-DE" dirty="0">
                <a:latin typeface="Calibri" panose="020F0502020204030204" pitchFamily="34" charset="0"/>
                <a:cs typeface="Calibri" panose="020F0502020204030204" pitchFamily="34" charset="0"/>
              </a:rPr>
              <a:t>(e.g. LHC, </a:t>
            </a:r>
            <a:r>
              <a:rPr lang="en-US" altLang="de-DE" i="1" dirty="0" err="1">
                <a:latin typeface="Calibri" panose="020F0502020204030204" pitchFamily="34" charset="0"/>
                <a:cs typeface="Calibri" panose="020F0502020204030204" pitchFamily="34" charset="0"/>
              </a:rPr>
              <a:t>f</a:t>
            </a:r>
            <a:r>
              <a:rPr lang="en-US" altLang="de-DE" i="1" baseline="-25000" dirty="0" err="1">
                <a:latin typeface="Calibri" panose="020F0502020204030204" pitchFamily="34" charset="0"/>
                <a:cs typeface="Calibri" panose="020F0502020204030204" pitchFamily="34" charset="0"/>
              </a:rPr>
              <a:t>acc</a:t>
            </a:r>
            <a:r>
              <a:rPr lang="en-US" altLang="de-DE" dirty="0">
                <a:latin typeface="Calibri" panose="020F0502020204030204" pitchFamily="34" charset="0"/>
                <a:cs typeface="Calibri" panose="020F0502020204030204" pitchFamily="34" charset="0"/>
              </a:rPr>
              <a:t> = 200 MHz). Moreover, wake-field contributions were not discussed in the lecture.  </a:t>
            </a:r>
          </a:p>
        </p:txBody>
      </p:sp>
    </p:spTree>
    <p:extLst>
      <p:ext uri="{BB962C8B-B14F-4D97-AF65-F5344CB8AC3E}">
        <p14:creationId xmlns:p14="http://schemas.microsoft.com/office/powerpoint/2010/main" val="197371690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286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292869" grpId="0"/>
      <p:bldP spid="24" grpId="0"/>
      <p:bldP spid="25" grpId="0"/>
      <p:bldP spid="26" grpId="0"/>
      <p:bldP spid="27" grpId="0"/>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3"/>
          <p:cNvSpPr txBox="1">
            <a:spLocks noChangeArrowheads="1"/>
          </p:cNvSpPr>
          <p:nvPr/>
        </p:nvSpPr>
        <p:spPr bwMode="auto">
          <a:xfrm>
            <a:off x="597940" y="1385775"/>
            <a:ext cx="8726720" cy="671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0" fontAlgn="base" hangingPunct="0">
              <a:spcBef>
                <a:spcPct val="50000"/>
              </a:spcBef>
              <a:spcAft>
                <a:spcPct val="0"/>
              </a:spcAft>
            </a:pPr>
            <a:r>
              <a:rPr lang="en-US" altLang="de-DE" dirty="0">
                <a:latin typeface="Calibri" panose="020F0502020204030204" pitchFamily="34" charset="0"/>
                <a:cs typeface="Calibri" panose="020F0502020204030204" pitchFamily="34" charset="0"/>
              </a:rPr>
              <a:t>Faraday Cup or active transformer, the beam power is sufficient low for a Faraday Cup, </a:t>
            </a:r>
          </a:p>
          <a:p>
            <a:pPr algn="l" eaLnBrk="0" fontAlgn="base" hangingPunct="0">
              <a:spcBef>
                <a:spcPts val="200"/>
              </a:spcBef>
              <a:spcAft>
                <a:spcPct val="0"/>
              </a:spcAft>
            </a:pPr>
            <a:r>
              <a:rPr lang="en-US" altLang="de-DE" dirty="0">
                <a:latin typeface="Calibri" panose="020F0502020204030204" pitchFamily="34" charset="0"/>
                <a:cs typeface="Calibri" panose="020F0502020204030204" pitchFamily="34" charset="0"/>
              </a:rPr>
              <a:t>and the beam current sufficient high for a transformer</a:t>
            </a:r>
          </a:p>
        </p:txBody>
      </p:sp>
      <p:sp>
        <p:nvSpPr>
          <p:cNvPr id="6149" name="Text Box 4"/>
          <p:cNvSpPr txBox="1">
            <a:spLocks noChangeArrowheads="1"/>
          </p:cNvSpPr>
          <p:nvPr/>
        </p:nvSpPr>
        <p:spPr bwMode="auto">
          <a:xfrm>
            <a:off x="252000" y="692620"/>
            <a:ext cx="88920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0" fontAlgn="base" hangingPunct="0">
              <a:spcBef>
                <a:spcPct val="50000"/>
              </a:spcBef>
              <a:spcAft>
                <a:spcPct val="0"/>
              </a:spcAft>
            </a:pPr>
            <a:r>
              <a:rPr lang="en-US" altLang="de-DE" sz="2000" dirty="0">
                <a:solidFill>
                  <a:srgbClr val="0000FF"/>
                </a:solidFill>
                <a:latin typeface="Calibri" panose="020F0502020204030204" pitchFamily="34" charset="0"/>
                <a:cs typeface="Calibri" panose="020F0502020204030204" pitchFamily="34" charset="0"/>
              </a:rPr>
              <a:t>Give an appropriate method for current measurement for a proton accelerators:</a:t>
            </a:r>
          </a:p>
        </p:txBody>
      </p:sp>
      <p:sp>
        <p:nvSpPr>
          <p:cNvPr id="292869" name="Text Box 5"/>
          <p:cNvSpPr txBox="1">
            <a:spLocks noChangeArrowheads="1"/>
          </p:cNvSpPr>
          <p:nvPr/>
        </p:nvSpPr>
        <p:spPr bwMode="auto">
          <a:xfrm>
            <a:off x="230140" y="1043669"/>
            <a:ext cx="874858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0" fontAlgn="base" hangingPunct="0">
              <a:spcBef>
                <a:spcPct val="50000"/>
              </a:spcBef>
              <a:spcAft>
                <a:spcPct val="0"/>
              </a:spcAft>
            </a:pPr>
            <a:r>
              <a:rPr lang="en-US" altLang="de-DE" b="1" dirty="0">
                <a:solidFill>
                  <a:srgbClr val="0000FF"/>
                </a:solidFill>
                <a:latin typeface="Calibri" panose="020F0502020204030204" pitchFamily="34" charset="0"/>
                <a:cs typeface="Calibri" panose="020F0502020204030204" pitchFamily="34" charset="0"/>
              </a:rPr>
              <a:t>(a) </a:t>
            </a:r>
            <a:r>
              <a:rPr lang="en-US" altLang="de-DE" dirty="0">
                <a:solidFill>
                  <a:srgbClr val="0000FF"/>
                </a:solidFill>
                <a:latin typeface="Calibri" panose="020F0502020204030204" pitchFamily="34" charset="0"/>
                <a:cs typeface="Calibri" panose="020F0502020204030204" pitchFamily="34" charset="0"/>
              </a:rPr>
              <a:t>Behind the ion source,  </a:t>
            </a:r>
            <a:r>
              <a:rPr lang="en-US" altLang="de-DE" b="1" i="1" dirty="0" err="1">
                <a:solidFill>
                  <a:srgbClr val="0000FF"/>
                </a:solidFill>
                <a:latin typeface="Calibri" panose="020F0502020204030204" pitchFamily="34" charset="0"/>
                <a:cs typeface="Calibri" panose="020F0502020204030204" pitchFamily="34" charset="0"/>
              </a:rPr>
              <a:t>E</a:t>
            </a:r>
            <a:r>
              <a:rPr lang="en-US" altLang="de-DE" b="1" i="1" baseline="-25000" dirty="0" err="1">
                <a:solidFill>
                  <a:srgbClr val="0000FF"/>
                </a:solidFill>
                <a:latin typeface="Calibri" panose="020F0502020204030204" pitchFamily="34" charset="0"/>
                <a:cs typeface="Calibri" panose="020F0502020204030204" pitchFamily="34" charset="0"/>
              </a:rPr>
              <a:t>kin</a:t>
            </a:r>
            <a:r>
              <a:rPr lang="en-US" altLang="de-DE" b="1" i="1" dirty="0">
                <a:solidFill>
                  <a:srgbClr val="0000FF"/>
                </a:solidFill>
                <a:latin typeface="Calibri" panose="020F0502020204030204" pitchFamily="34" charset="0"/>
                <a:cs typeface="Calibri" panose="020F0502020204030204" pitchFamily="34" charset="0"/>
              </a:rPr>
              <a:t> </a:t>
            </a:r>
            <a:r>
              <a:rPr lang="en-US" altLang="de-DE" dirty="0">
                <a:solidFill>
                  <a:srgbClr val="0000FF"/>
                </a:solidFill>
                <a:latin typeface="Calibri" panose="020F0502020204030204" pitchFamily="34" charset="0"/>
                <a:cs typeface="Calibri" panose="020F0502020204030204" pitchFamily="34" charset="0"/>
              </a:rPr>
              <a:t>= 100 keV,  </a:t>
            </a:r>
            <a:r>
              <a:rPr lang="en-US" altLang="de-DE" b="1" i="1" dirty="0" err="1">
                <a:solidFill>
                  <a:srgbClr val="0000FF"/>
                </a:solidFill>
                <a:latin typeface="Calibri" panose="020F0502020204030204" pitchFamily="34" charset="0"/>
                <a:cs typeface="Calibri" panose="020F0502020204030204" pitchFamily="34" charset="0"/>
              </a:rPr>
              <a:t>I</a:t>
            </a:r>
            <a:r>
              <a:rPr lang="en-US" altLang="de-DE" b="1" i="1" baseline="-25000" dirty="0" err="1">
                <a:solidFill>
                  <a:srgbClr val="0000FF"/>
                </a:solidFill>
                <a:latin typeface="Calibri" panose="020F0502020204030204" pitchFamily="34" charset="0"/>
                <a:cs typeface="Calibri" panose="020F0502020204030204" pitchFamily="34" charset="0"/>
              </a:rPr>
              <a:t>beam</a:t>
            </a:r>
            <a:r>
              <a:rPr lang="en-US" altLang="de-DE" dirty="0">
                <a:solidFill>
                  <a:srgbClr val="0000FF"/>
                </a:solidFill>
                <a:latin typeface="Calibri" panose="020F0502020204030204" pitchFamily="34" charset="0"/>
                <a:cs typeface="Calibri" panose="020F0502020204030204" pitchFamily="34" charset="0"/>
              </a:rPr>
              <a:t> = 100 mA, pulse duration of </a:t>
            </a:r>
            <a:r>
              <a:rPr lang="en-US" altLang="de-DE" b="1" i="1" dirty="0" err="1">
                <a:solidFill>
                  <a:srgbClr val="0000FF"/>
                </a:solidFill>
                <a:latin typeface="Calibri" panose="020F0502020204030204" pitchFamily="34" charset="0"/>
                <a:cs typeface="Calibri" panose="020F0502020204030204" pitchFamily="34" charset="0"/>
              </a:rPr>
              <a:t>t</a:t>
            </a:r>
            <a:r>
              <a:rPr lang="en-US" altLang="de-DE" b="1" i="1" baseline="-25000" dirty="0" err="1">
                <a:solidFill>
                  <a:srgbClr val="0000FF"/>
                </a:solidFill>
                <a:latin typeface="Calibri" panose="020F0502020204030204" pitchFamily="34" charset="0"/>
                <a:cs typeface="Calibri" panose="020F0502020204030204" pitchFamily="34" charset="0"/>
              </a:rPr>
              <a:t>pulse</a:t>
            </a:r>
            <a:r>
              <a:rPr lang="en-US" altLang="de-DE" b="1" i="1" dirty="0">
                <a:solidFill>
                  <a:srgbClr val="0000FF"/>
                </a:solidFill>
                <a:latin typeface="Calibri" panose="020F0502020204030204" pitchFamily="34" charset="0"/>
                <a:cs typeface="Calibri" panose="020F0502020204030204" pitchFamily="34" charset="0"/>
              </a:rPr>
              <a:t> </a:t>
            </a:r>
            <a:r>
              <a:rPr lang="en-US" altLang="de-DE" dirty="0">
                <a:solidFill>
                  <a:srgbClr val="0000FF"/>
                </a:solidFill>
                <a:latin typeface="Calibri" panose="020F0502020204030204" pitchFamily="34" charset="0"/>
                <a:cs typeface="Calibri" panose="020F0502020204030204" pitchFamily="34" charset="0"/>
              </a:rPr>
              <a:t>= 1 </a:t>
            </a:r>
            <a:r>
              <a:rPr lang="en-US" altLang="de-DE" dirty="0" err="1">
                <a:solidFill>
                  <a:srgbClr val="0000FF"/>
                </a:solidFill>
                <a:latin typeface="Calibri" panose="020F0502020204030204" pitchFamily="34" charset="0"/>
                <a:cs typeface="Calibri" panose="020F0502020204030204" pitchFamily="34" charset="0"/>
              </a:rPr>
              <a:t>ms.</a:t>
            </a:r>
            <a:endParaRPr lang="en-US" altLang="de-DE" dirty="0">
              <a:solidFill>
                <a:srgbClr val="0000FF"/>
              </a:solidFill>
              <a:latin typeface="Calibri" panose="020F0502020204030204" pitchFamily="34" charset="0"/>
              <a:cs typeface="Calibri" panose="020F0502020204030204" pitchFamily="34" charset="0"/>
            </a:endParaRPr>
          </a:p>
        </p:txBody>
      </p:sp>
      <p:sp>
        <p:nvSpPr>
          <p:cNvPr id="12" name="Text Box 5"/>
          <p:cNvSpPr txBox="1">
            <a:spLocks noChangeArrowheads="1"/>
          </p:cNvSpPr>
          <p:nvPr/>
        </p:nvSpPr>
        <p:spPr bwMode="auto">
          <a:xfrm>
            <a:off x="261490" y="2048577"/>
            <a:ext cx="899116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0" fontAlgn="base" hangingPunct="0">
              <a:spcBef>
                <a:spcPct val="50000"/>
              </a:spcBef>
              <a:spcAft>
                <a:spcPct val="0"/>
              </a:spcAft>
            </a:pPr>
            <a:r>
              <a:rPr lang="en-US" b="1" dirty="0">
                <a:solidFill>
                  <a:srgbClr val="0000FF"/>
                </a:solidFill>
                <a:latin typeface="Calibri" panose="020F0502020204030204" pitchFamily="34" charset="0"/>
                <a:cs typeface="Calibri" panose="020F0502020204030204" pitchFamily="34" charset="0"/>
              </a:rPr>
              <a:t>(b) </a:t>
            </a:r>
            <a:r>
              <a:rPr lang="en-US" dirty="0">
                <a:solidFill>
                  <a:srgbClr val="0000FF"/>
                </a:solidFill>
                <a:latin typeface="Calibri" panose="020F0502020204030204" pitchFamily="34" charset="0"/>
                <a:cs typeface="Calibri" panose="020F0502020204030204" pitchFamily="34" charset="0"/>
              </a:rPr>
              <a:t>Behind the </a:t>
            </a:r>
            <a:r>
              <a:rPr lang="en-US" b="1" dirty="0">
                <a:solidFill>
                  <a:srgbClr val="0000FF"/>
                </a:solidFill>
                <a:latin typeface="Calibri" panose="020F0502020204030204" pitchFamily="34" charset="0"/>
                <a:cs typeface="Calibri" panose="020F0502020204030204" pitchFamily="34" charset="0"/>
              </a:rPr>
              <a:t>ion source </a:t>
            </a:r>
            <a:r>
              <a:rPr lang="en-US" dirty="0">
                <a:solidFill>
                  <a:srgbClr val="0000FF"/>
                </a:solidFill>
                <a:latin typeface="Calibri" panose="020F0502020204030204" pitchFamily="34" charset="0"/>
                <a:cs typeface="Calibri" panose="020F0502020204030204" pitchFamily="34" charset="0"/>
              </a:rPr>
              <a:t>with the same parameter as under </a:t>
            </a:r>
            <a:r>
              <a:rPr lang="en-US" b="1" dirty="0">
                <a:solidFill>
                  <a:srgbClr val="0000FF"/>
                </a:solidFill>
                <a:latin typeface="Calibri" panose="020F0502020204030204" pitchFamily="34" charset="0"/>
                <a:cs typeface="Calibri" panose="020F0502020204030204" pitchFamily="34" charset="0"/>
              </a:rPr>
              <a:t>a)</a:t>
            </a:r>
            <a:r>
              <a:rPr lang="en-US" dirty="0">
                <a:solidFill>
                  <a:srgbClr val="0000FF"/>
                </a:solidFill>
                <a:latin typeface="Calibri" panose="020F0502020204030204" pitchFamily="34" charset="0"/>
                <a:cs typeface="Calibri" panose="020F0502020204030204" pitchFamily="34" charset="0"/>
              </a:rPr>
              <a:t> but a </a:t>
            </a:r>
            <a:r>
              <a:rPr lang="en-US" altLang="de-DE" b="1" i="1" dirty="0" err="1">
                <a:solidFill>
                  <a:srgbClr val="0000FF"/>
                </a:solidFill>
                <a:latin typeface="Calibri" panose="020F0502020204030204" pitchFamily="34" charset="0"/>
                <a:cs typeface="Calibri" panose="020F0502020204030204" pitchFamily="34" charset="0"/>
              </a:rPr>
              <a:t>I</a:t>
            </a:r>
            <a:r>
              <a:rPr lang="en-US" altLang="de-DE" b="1" i="1" baseline="-25000" dirty="0" err="1">
                <a:solidFill>
                  <a:srgbClr val="0000FF"/>
                </a:solidFill>
                <a:latin typeface="Calibri" panose="020F0502020204030204" pitchFamily="34" charset="0"/>
                <a:cs typeface="Calibri" panose="020F0502020204030204" pitchFamily="34" charset="0"/>
              </a:rPr>
              <a:t>beam</a:t>
            </a:r>
            <a:r>
              <a:rPr lang="en-US" dirty="0">
                <a:solidFill>
                  <a:srgbClr val="0000FF"/>
                </a:solidFill>
                <a:latin typeface="Calibri" panose="020F0502020204030204" pitchFamily="34" charset="0"/>
                <a:cs typeface="Calibri" panose="020F0502020204030204" pitchFamily="34" charset="0"/>
              </a:rPr>
              <a:t> = 10 </a:t>
            </a:r>
            <a:r>
              <a:rPr lang="en-US" dirty="0" err="1">
                <a:solidFill>
                  <a:srgbClr val="0000FF"/>
                </a:solidFill>
                <a:latin typeface="Calibri" panose="020F0502020204030204" pitchFamily="34" charset="0"/>
                <a:cs typeface="Calibri" panose="020F0502020204030204" pitchFamily="34" charset="0"/>
              </a:rPr>
              <a:t>nA.</a:t>
            </a:r>
            <a:endParaRPr lang="en-US" altLang="de-DE" dirty="0">
              <a:solidFill>
                <a:srgbClr val="0000FF"/>
              </a:solidFill>
              <a:latin typeface="Calibri" panose="020F0502020204030204" pitchFamily="34" charset="0"/>
              <a:cs typeface="Calibri" panose="020F0502020204030204" pitchFamily="34" charset="0"/>
            </a:endParaRPr>
          </a:p>
        </p:txBody>
      </p:sp>
      <p:sp>
        <p:nvSpPr>
          <p:cNvPr id="13" name="Text Box 3"/>
          <p:cNvSpPr txBox="1">
            <a:spLocks noChangeArrowheads="1"/>
          </p:cNvSpPr>
          <p:nvPr/>
        </p:nvSpPr>
        <p:spPr bwMode="auto">
          <a:xfrm>
            <a:off x="617113" y="2362977"/>
            <a:ext cx="654724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0" fontAlgn="base" hangingPunct="0">
              <a:spcBef>
                <a:spcPct val="50000"/>
              </a:spcBef>
              <a:spcAft>
                <a:spcPct val="0"/>
              </a:spcAft>
            </a:pPr>
            <a:r>
              <a:rPr lang="en-US" altLang="de-DE" dirty="0">
                <a:latin typeface="Calibri" panose="020F0502020204030204" pitchFamily="34" charset="0"/>
                <a:cs typeface="Calibri" panose="020F0502020204030204" pitchFamily="34" charset="0"/>
              </a:rPr>
              <a:t>Faraday Cup, the current is too low for a transformer</a:t>
            </a:r>
          </a:p>
        </p:txBody>
      </p:sp>
      <p:sp>
        <p:nvSpPr>
          <p:cNvPr id="14" name="Text Box 5"/>
          <p:cNvSpPr txBox="1">
            <a:spLocks noChangeArrowheads="1"/>
          </p:cNvSpPr>
          <p:nvPr/>
        </p:nvSpPr>
        <p:spPr bwMode="auto">
          <a:xfrm>
            <a:off x="266780" y="2680196"/>
            <a:ext cx="891386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0" fontAlgn="base" hangingPunct="0">
              <a:spcBef>
                <a:spcPct val="50000"/>
              </a:spcBef>
              <a:spcAft>
                <a:spcPct val="0"/>
              </a:spcAft>
            </a:pPr>
            <a:r>
              <a:rPr lang="en-US" b="1" dirty="0">
                <a:solidFill>
                  <a:srgbClr val="0000FF"/>
                </a:solidFill>
                <a:latin typeface="Calibri" panose="020F0502020204030204" pitchFamily="34" charset="0"/>
                <a:cs typeface="Calibri" panose="020F0502020204030204" pitchFamily="34" charset="0"/>
              </a:rPr>
              <a:t>(c)</a:t>
            </a:r>
            <a:r>
              <a:rPr lang="en-US" dirty="0">
                <a:solidFill>
                  <a:srgbClr val="0000FF"/>
                </a:solidFill>
                <a:latin typeface="Calibri" panose="020F0502020204030204" pitchFamily="34" charset="0"/>
                <a:cs typeface="Calibri" panose="020F0502020204030204" pitchFamily="34" charset="0"/>
              </a:rPr>
              <a:t> Behind a proton </a:t>
            </a:r>
            <a:r>
              <a:rPr lang="en-US" b="1" dirty="0">
                <a:solidFill>
                  <a:srgbClr val="0000FF"/>
                </a:solidFill>
                <a:latin typeface="Calibri" panose="020F0502020204030204" pitchFamily="34" charset="0"/>
                <a:cs typeface="Calibri" panose="020F0502020204030204" pitchFamily="34" charset="0"/>
              </a:rPr>
              <a:t>LINAC,</a:t>
            </a:r>
            <a:r>
              <a:rPr lang="en-US" dirty="0">
                <a:solidFill>
                  <a:srgbClr val="0000FF"/>
                </a:solidFill>
                <a:latin typeface="Calibri" panose="020F0502020204030204" pitchFamily="34" charset="0"/>
                <a:cs typeface="Calibri" panose="020F0502020204030204" pitchFamily="34" charset="0"/>
              </a:rPr>
              <a:t> </a:t>
            </a:r>
            <a:r>
              <a:rPr lang="en-US" b="1" i="1" dirty="0" err="1">
                <a:solidFill>
                  <a:srgbClr val="0000FF"/>
                </a:solidFill>
                <a:latin typeface="Calibri" panose="020F0502020204030204" pitchFamily="34" charset="0"/>
                <a:cs typeface="Calibri" panose="020F0502020204030204" pitchFamily="34" charset="0"/>
              </a:rPr>
              <a:t>E</a:t>
            </a:r>
            <a:r>
              <a:rPr lang="en-US" b="1" i="1" baseline="-25000" dirty="0" err="1">
                <a:solidFill>
                  <a:srgbClr val="0000FF"/>
                </a:solidFill>
                <a:latin typeface="Calibri" panose="020F0502020204030204" pitchFamily="34" charset="0"/>
                <a:cs typeface="Calibri" panose="020F0502020204030204" pitchFamily="34" charset="0"/>
              </a:rPr>
              <a:t>kin</a:t>
            </a:r>
            <a:r>
              <a:rPr lang="en-US" b="1" i="1" dirty="0">
                <a:solidFill>
                  <a:srgbClr val="0000FF"/>
                </a:solidFill>
                <a:latin typeface="Calibri" panose="020F0502020204030204" pitchFamily="34" charset="0"/>
                <a:cs typeface="Calibri" panose="020F0502020204030204" pitchFamily="34" charset="0"/>
              </a:rPr>
              <a:t> </a:t>
            </a:r>
            <a:r>
              <a:rPr lang="en-US" dirty="0">
                <a:solidFill>
                  <a:srgbClr val="0000FF"/>
                </a:solidFill>
                <a:latin typeface="Calibri" panose="020F0502020204030204" pitchFamily="34" charset="0"/>
                <a:cs typeface="Calibri" panose="020F0502020204030204" pitchFamily="34" charset="0"/>
              </a:rPr>
              <a:t>= 100 MeV, </a:t>
            </a:r>
            <a:r>
              <a:rPr lang="en-US" b="1" i="1" dirty="0" err="1">
                <a:solidFill>
                  <a:srgbClr val="0000FF"/>
                </a:solidFill>
                <a:latin typeface="Calibri" panose="020F0502020204030204" pitchFamily="34" charset="0"/>
                <a:cs typeface="Calibri" panose="020F0502020204030204" pitchFamily="34" charset="0"/>
              </a:rPr>
              <a:t>I</a:t>
            </a:r>
            <a:r>
              <a:rPr lang="en-US" b="1" i="1" baseline="-25000" dirty="0" err="1">
                <a:solidFill>
                  <a:srgbClr val="0000FF"/>
                </a:solidFill>
                <a:latin typeface="Calibri" panose="020F0502020204030204" pitchFamily="34" charset="0"/>
                <a:cs typeface="Calibri" panose="020F0502020204030204" pitchFamily="34" charset="0"/>
              </a:rPr>
              <a:t>beam</a:t>
            </a:r>
            <a:r>
              <a:rPr lang="en-US" dirty="0">
                <a:solidFill>
                  <a:srgbClr val="0000FF"/>
                </a:solidFill>
                <a:latin typeface="Calibri" panose="020F0502020204030204" pitchFamily="34" charset="0"/>
                <a:cs typeface="Calibri" panose="020F0502020204030204" pitchFamily="34" charset="0"/>
              </a:rPr>
              <a:t> = 100 mA</a:t>
            </a:r>
            <a:r>
              <a:rPr lang="en-US" altLang="de-DE" dirty="0">
                <a:solidFill>
                  <a:srgbClr val="0000FF"/>
                </a:solidFill>
                <a:latin typeface="Calibri" panose="020F0502020204030204" pitchFamily="34" charset="0"/>
                <a:cs typeface="Calibri" panose="020F0502020204030204" pitchFamily="34" charset="0"/>
              </a:rPr>
              <a:t>, pulse duration of </a:t>
            </a:r>
            <a:r>
              <a:rPr lang="en-US" altLang="de-DE" b="1" i="1" dirty="0" err="1">
                <a:solidFill>
                  <a:srgbClr val="0000FF"/>
                </a:solidFill>
                <a:latin typeface="Calibri" panose="020F0502020204030204" pitchFamily="34" charset="0"/>
                <a:cs typeface="Calibri" panose="020F0502020204030204" pitchFamily="34" charset="0"/>
              </a:rPr>
              <a:t>t</a:t>
            </a:r>
            <a:r>
              <a:rPr lang="en-US" altLang="de-DE" b="1" i="1" baseline="-25000" dirty="0" err="1">
                <a:solidFill>
                  <a:srgbClr val="0000FF"/>
                </a:solidFill>
                <a:latin typeface="Calibri" panose="020F0502020204030204" pitchFamily="34" charset="0"/>
                <a:cs typeface="Calibri" panose="020F0502020204030204" pitchFamily="34" charset="0"/>
              </a:rPr>
              <a:t>pulse</a:t>
            </a:r>
            <a:r>
              <a:rPr lang="en-US" altLang="de-DE" b="1" i="1" dirty="0">
                <a:solidFill>
                  <a:srgbClr val="0000FF"/>
                </a:solidFill>
                <a:latin typeface="Calibri" panose="020F0502020204030204" pitchFamily="34" charset="0"/>
                <a:cs typeface="Calibri" panose="020F0502020204030204" pitchFamily="34" charset="0"/>
              </a:rPr>
              <a:t> </a:t>
            </a:r>
            <a:r>
              <a:rPr lang="en-US" altLang="de-DE" dirty="0">
                <a:solidFill>
                  <a:srgbClr val="0000FF"/>
                </a:solidFill>
                <a:latin typeface="Calibri" panose="020F0502020204030204" pitchFamily="34" charset="0"/>
                <a:cs typeface="Calibri" panose="020F0502020204030204" pitchFamily="34" charset="0"/>
              </a:rPr>
              <a:t>=1 </a:t>
            </a:r>
            <a:r>
              <a:rPr lang="en-US" altLang="de-DE" dirty="0" err="1">
                <a:solidFill>
                  <a:srgbClr val="0000FF"/>
                </a:solidFill>
                <a:latin typeface="Calibri" panose="020F0502020204030204" pitchFamily="34" charset="0"/>
                <a:cs typeface="Calibri" panose="020F0502020204030204" pitchFamily="34" charset="0"/>
              </a:rPr>
              <a:t>ms.</a:t>
            </a:r>
            <a:endParaRPr lang="en-US" altLang="de-DE" dirty="0">
              <a:solidFill>
                <a:srgbClr val="0000FF"/>
              </a:solidFill>
              <a:latin typeface="Calibri" panose="020F0502020204030204" pitchFamily="34" charset="0"/>
              <a:cs typeface="Calibri" panose="020F0502020204030204" pitchFamily="34" charset="0"/>
            </a:endParaRPr>
          </a:p>
        </p:txBody>
      </p:sp>
      <p:sp>
        <p:nvSpPr>
          <p:cNvPr id="15" name="Text Box 5"/>
          <p:cNvSpPr txBox="1">
            <a:spLocks noChangeArrowheads="1"/>
          </p:cNvSpPr>
          <p:nvPr/>
        </p:nvSpPr>
        <p:spPr bwMode="auto">
          <a:xfrm>
            <a:off x="225783" y="3328286"/>
            <a:ext cx="8913860" cy="671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0" fontAlgn="base" hangingPunct="0">
              <a:spcBef>
                <a:spcPct val="50000"/>
              </a:spcBef>
              <a:spcAft>
                <a:spcPct val="0"/>
              </a:spcAft>
            </a:pPr>
            <a:r>
              <a:rPr lang="en-US" b="1" dirty="0">
                <a:solidFill>
                  <a:srgbClr val="0000FF"/>
                </a:solidFill>
                <a:latin typeface="Calibri" panose="020F0502020204030204" pitchFamily="34" charset="0"/>
                <a:cs typeface="Calibri" panose="020F0502020204030204" pitchFamily="34" charset="0"/>
              </a:rPr>
              <a:t>(d) </a:t>
            </a:r>
            <a:r>
              <a:rPr lang="en-US" dirty="0">
                <a:solidFill>
                  <a:srgbClr val="0000FF"/>
                </a:solidFill>
                <a:latin typeface="Calibri" panose="020F0502020204030204" pitchFamily="34" charset="0"/>
                <a:cs typeface="Calibri" panose="020F0502020204030204" pitchFamily="34" charset="0"/>
              </a:rPr>
              <a:t>Permanent monitoring during the 1 s long acceleration within a </a:t>
            </a:r>
            <a:r>
              <a:rPr lang="en-US" b="1" dirty="0">
                <a:solidFill>
                  <a:srgbClr val="0000FF"/>
                </a:solidFill>
                <a:latin typeface="Calibri" panose="020F0502020204030204" pitchFamily="34" charset="0"/>
                <a:cs typeface="Calibri" panose="020F0502020204030204" pitchFamily="34" charset="0"/>
              </a:rPr>
              <a:t>synchrotron</a:t>
            </a:r>
            <a:r>
              <a:rPr lang="en-US" dirty="0">
                <a:solidFill>
                  <a:srgbClr val="0000FF"/>
                </a:solidFill>
                <a:latin typeface="Calibri" panose="020F0502020204030204" pitchFamily="34" charset="0"/>
                <a:cs typeface="Calibri" panose="020F0502020204030204" pitchFamily="34" charset="0"/>
              </a:rPr>
              <a:t> from</a:t>
            </a:r>
          </a:p>
          <a:p>
            <a:pPr algn="l">
              <a:spcBef>
                <a:spcPts val="150"/>
              </a:spcBef>
            </a:pPr>
            <a:r>
              <a:rPr lang="en-US" b="1" i="1" dirty="0">
                <a:solidFill>
                  <a:srgbClr val="0000FF"/>
                </a:solidFill>
                <a:latin typeface="Calibri" panose="020F0502020204030204" pitchFamily="34" charset="0"/>
                <a:cs typeface="Calibri" panose="020F0502020204030204" pitchFamily="34" charset="0"/>
              </a:rPr>
              <a:t>     </a:t>
            </a:r>
            <a:r>
              <a:rPr lang="en-US" b="1" i="1" dirty="0" err="1">
                <a:solidFill>
                  <a:srgbClr val="0000FF"/>
                </a:solidFill>
                <a:latin typeface="Calibri" panose="020F0502020204030204" pitchFamily="34" charset="0"/>
                <a:cs typeface="Calibri" panose="020F0502020204030204" pitchFamily="34" charset="0"/>
              </a:rPr>
              <a:t>E</a:t>
            </a:r>
            <a:r>
              <a:rPr lang="en-US" b="1" i="1" baseline="-25000" dirty="0" err="1">
                <a:solidFill>
                  <a:srgbClr val="0000FF"/>
                </a:solidFill>
                <a:latin typeface="Calibri" panose="020F0502020204030204" pitchFamily="34" charset="0"/>
                <a:cs typeface="Calibri" panose="020F0502020204030204" pitchFamily="34" charset="0"/>
              </a:rPr>
              <a:t>kin</a:t>
            </a:r>
            <a:r>
              <a:rPr lang="en-US" dirty="0">
                <a:solidFill>
                  <a:srgbClr val="0000FF"/>
                </a:solidFill>
                <a:latin typeface="Calibri" panose="020F0502020204030204" pitchFamily="34" charset="0"/>
                <a:cs typeface="Calibri" panose="020F0502020204030204" pitchFamily="34" charset="0"/>
              </a:rPr>
              <a:t> = 100 MeV </a:t>
            </a:r>
            <a:r>
              <a:rPr lang="en-US" dirty="0">
                <a:solidFill>
                  <a:srgbClr val="0000FF"/>
                </a:solidFill>
                <a:latin typeface="Calibri" panose="020F0502020204030204" pitchFamily="34" charset="0"/>
                <a:cs typeface="Calibri" panose="020F0502020204030204" pitchFamily="34" charset="0"/>
                <a:sym typeface="Symbol" panose="05050102010706020507" pitchFamily="18" charset="2"/>
              </a:rPr>
              <a:t></a:t>
            </a:r>
            <a:r>
              <a:rPr lang="en-US" dirty="0">
                <a:solidFill>
                  <a:srgbClr val="0000FF"/>
                </a:solidFill>
                <a:latin typeface="Calibri" panose="020F0502020204030204" pitchFamily="34" charset="0"/>
                <a:cs typeface="Calibri" panose="020F0502020204030204" pitchFamily="34" charset="0"/>
              </a:rPr>
              <a:t> 1 GeV, circulating beam </a:t>
            </a:r>
            <a:r>
              <a:rPr lang="en-US" b="1" i="1" dirty="0" err="1">
                <a:solidFill>
                  <a:srgbClr val="0000FF"/>
                </a:solidFill>
                <a:latin typeface="Calibri" panose="020F0502020204030204" pitchFamily="34" charset="0"/>
                <a:cs typeface="Calibri" panose="020F0502020204030204" pitchFamily="34" charset="0"/>
              </a:rPr>
              <a:t>I</a:t>
            </a:r>
            <a:r>
              <a:rPr lang="en-US" b="1" i="1" baseline="-25000" dirty="0" err="1">
                <a:solidFill>
                  <a:srgbClr val="0000FF"/>
                </a:solidFill>
                <a:latin typeface="Calibri" panose="020F0502020204030204" pitchFamily="34" charset="0"/>
                <a:cs typeface="Calibri" panose="020F0502020204030204" pitchFamily="34" charset="0"/>
              </a:rPr>
              <a:t>beam</a:t>
            </a:r>
            <a:r>
              <a:rPr lang="en-US" b="1" i="1" baseline="-25000" dirty="0">
                <a:solidFill>
                  <a:srgbClr val="0000FF"/>
                </a:solidFill>
                <a:latin typeface="Calibri" panose="020F0502020204030204" pitchFamily="34" charset="0"/>
                <a:cs typeface="Calibri" panose="020F0502020204030204" pitchFamily="34" charset="0"/>
              </a:rPr>
              <a:t> </a:t>
            </a:r>
            <a:r>
              <a:rPr lang="en-US" dirty="0">
                <a:solidFill>
                  <a:srgbClr val="0000FF"/>
                </a:solidFill>
                <a:latin typeface="Calibri" panose="020F0502020204030204" pitchFamily="34" charset="0"/>
                <a:cs typeface="Calibri" panose="020F0502020204030204" pitchFamily="34" charset="0"/>
              </a:rPr>
              <a:t> </a:t>
            </a:r>
            <a:r>
              <a:rPr lang="en-US" dirty="0">
                <a:solidFill>
                  <a:srgbClr val="0000FF"/>
                </a:solidFill>
                <a:latin typeface="Calibri" panose="020F0502020204030204" pitchFamily="34" charset="0"/>
                <a:cs typeface="Calibri" panose="020F0502020204030204" pitchFamily="34" charset="0"/>
                <a:sym typeface="Symbol" panose="05050102010706020507" pitchFamily="18" charset="2"/>
              </a:rPr>
              <a:t></a:t>
            </a:r>
            <a:r>
              <a:rPr lang="en-US" dirty="0">
                <a:solidFill>
                  <a:srgbClr val="0000FF"/>
                </a:solidFill>
                <a:latin typeface="Calibri" panose="020F0502020204030204" pitchFamily="34" charset="0"/>
                <a:cs typeface="Calibri" panose="020F0502020204030204" pitchFamily="34" charset="0"/>
              </a:rPr>
              <a:t> 100 mA.</a:t>
            </a:r>
            <a:endParaRPr lang="en-US" altLang="de-DE" dirty="0">
              <a:solidFill>
                <a:srgbClr val="0000FF"/>
              </a:solidFill>
              <a:latin typeface="Calibri" panose="020F0502020204030204" pitchFamily="34" charset="0"/>
              <a:cs typeface="Calibri" panose="020F0502020204030204" pitchFamily="34" charset="0"/>
            </a:endParaRPr>
          </a:p>
        </p:txBody>
      </p:sp>
      <p:sp>
        <p:nvSpPr>
          <p:cNvPr id="16" name="Text Box 5"/>
          <p:cNvSpPr txBox="1">
            <a:spLocks noChangeArrowheads="1"/>
          </p:cNvSpPr>
          <p:nvPr/>
        </p:nvSpPr>
        <p:spPr bwMode="auto">
          <a:xfrm>
            <a:off x="266369" y="4293120"/>
            <a:ext cx="826618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0" fontAlgn="base" hangingPunct="0">
              <a:spcBef>
                <a:spcPct val="50000"/>
              </a:spcBef>
              <a:spcAft>
                <a:spcPct val="0"/>
              </a:spcAft>
            </a:pPr>
            <a:r>
              <a:rPr lang="en-US" b="1" dirty="0">
                <a:solidFill>
                  <a:srgbClr val="0000FF"/>
                </a:solidFill>
                <a:latin typeface="Calibri" panose="020F0502020204030204" pitchFamily="34" charset="0"/>
                <a:cs typeface="Calibri" panose="020F0502020204030204" pitchFamily="34" charset="0"/>
              </a:rPr>
              <a:t>(e) </a:t>
            </a:r>
            <a:r>
              <a:rPr lang="en-US" dirty="0">
                <a:solidFill>
                  <a:srgbClr val="0000FF"/>
                </a:solidFill>
                <a:latin typeface="Calibri" panose="020F0502020204030204" pitchFamily="34" charset="0"/>
                <a:cs typeface="Calibri" panose="020F0502020204030204" pitchFamily="34" charset="0"/>
              </a:rPr>
              <a:t>The circulating current within a </a:t>
            </a:r>
            <a:r>
              <a:rPr lang="en-US" b="1" dirty="0">
                <a:solidFill>
                  <a:srgbClr val="0000FF"/>
                </a:solidFill>
                <a:latin typeface="Calibri" panose="020F0502020204030204" pitchFamily="34" charset="0"/>
                <a:cs typeface="Calibri" panose="020F0502020204030204" pitchFamily="34" charset="0"/>
              </a:rPr>
              <a:t>synchrotron</a:t>
            </a:r>
            <a:r>
              <a:rPr lang="en-US" dirty="0">
                <a:solidFill>
                  <a:srgbClr val="0000FF"/>
                </a:solidFill>
                <a:latin typeface="Calibri" panose="020F0502020204030204" pitchFamily="34" charset="0"/>
                <a:cs typeface="Calibri" panose="020F0502020204030204" pitchFamily="34" charset="0"/>
              </a:rPr>
              <a:t> after acceleration and </a:t>
            </a:r>
            <a:r>
              <a:rPr lang="en-US" b="1" dirty="0">
                <a:solidFill>
                  <a:srgbClr val="0000FF"/>
                </a:solidFill>
                <a:latin typeface="Calibri" panose="020F0502020204030204" pitchFamily="34" charset="0"/>
                <a:cs typeface="Calibri" panose="020F0502020204030204" pitchFamily="34" charset="0"/>
              </a:rPr>
              <a:t>de-bunching</a:t>
            </a:r>
            <a:endParaRPr lang="en-US" altLang="de-DE" b="1" dirty="0">
              <a:solidFill>
                <a:srgbClr val="0000FF"/>
              </a:solidFill>
              <a:latin typeface="Calibri" panose="020F0502020204030204" pitchFamily="34" charset="0"/>
              <a:cs typeface="Calibri" panose="020F0502020204030204" pitchFamily="34" charset="0"/>
            </a:endParaRPr>
          </a:p>
        </p:txBody>
      </p:sp>
      <p:sp>
        <p:nvSpPr>
          <p:cNvPr id="17" name="Text Box 3"/>
          <p:cNvSpPr txBox="1">
            <a:spLocks noChangeArrowheads="1"/>
          </p:cNvSpPr>
          <p:nvPr/>
        </p:nvSpPr>
        <p:spPr bwMode="auto">
          <a:xfrm>
            <a:off x="539440" y="3040246"/>
            <a:ext cx="654724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0" fontAlgn="base" hangingPunct="0">
              <a:spcBef>
                <a:spcPct val="50000"/>
              </a:spcBef>
              <a:spcAft>
                <a:spcPct val="0"/>
              </a:spcAft>
            </a:pPr>
            <a:r>
              <a:rPr lang="en-US" altLang="de-DE" dirty="0">
                <a:latin typeface="Calibri" panose="020F0502020204030204" pitchFamily="34" charset="0"/>
                <a:cs typeface="Calibri" panose="020F0502020204030204" pitchFamily="34" charset="0"/>
              </a:rPr>
              <a:t>Active transformer due to the high beam power</a:t>
            </a:r>
          </a:p>
        </p:txBody>
      </p:sp>
      <p:sp>
        <p:nvSpPr>
          <p:cNvPr id="18" name="Text Box 3"/>
          <p:cNvSpPr txBox="1">
            <a:spLocks noChangeArrowheads="1"/>
          </p:cNvSpPr>
          <p:nvPr/>
        </p:nvSpPr>
        <p:spPr bwMode="auto">
          <a:xfrm>
            <a:off x="537966" y="3995798"/>
            <a:ext cx="821061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0" fontAlgn="base" hangingPunct="0">
              <a:spcBef>
                <a:spcPct val="50000"/>
              </a:spcBef>
              <a:spcAft>
                <a:spcPct val="0"/>
              </a:spcAft>
            </a:pPr>
            <a:r>
              <a:rPr lang="en-US" altLang="de-DE" dirty="0">
                <a:latin typeface="Calibri" panose="020F0502020204030204" pitchFamily="34" charset="0"/>
                <a:cs typeface="Calibri" panose="020F0502020204030204" pitchFamily="34" charset="0"/>
              </a:rPr>
              <a:t>DCCT for a permanent monitoring, or using a FCT and integrating the bunch signal</a:t>
            </a:r>
          </a:p>
        </p:txBody>
      </p:sp>
      <p:sp>
        <p:nvSpPr>
          <p:cNvPr id="19" name="Text Box 3"/>
          <p:cNvSpPr txBox="1">
            <a:spLocks noChangeArrowheads="1"/>
          </p:cNvSpPr>
          <p:nvPr/>
        </p:nvSpPr>
        <p:spPr bwMode="auto">
          <a:xfrm>
            <a:off x="617113" y="4662452"/>
            <a:ext cx="654724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0" fontAlgn="base" hangingPunct="0">
              <a:spcBef>
                <a:spcPct val="50000"/>
              </a:spcBef>
              <a:spcAft>
                <a:spcPct val="0"/>
              </a:spcAft>
            </a:pPr>
            <a:r>
              <a:rPr lang="en-US" altLang="de-DE" dirty="0">
                <a:latin typeface="Calibri" panose="020F0502020204030204" pitchFamily="34" charset="0"/>
                <a:cs typeface="Calibri" panose="020F0502020204030204" pitchFamily="34" charset="0"/>
              </a:rPr>
              <a:t>DCCT no other choice</a:t>
            </a:r>
          </a:p>
        </p:txBody>
      </p:sp>
      <p:sp>
        <p:nvSpPr>
          <p:cNvPr id="20" name="Text Box 5"/>
          <p:cNvSpPr txBox="1">
            <a:spLocks noChangeArrowheads="1"/>
          </p:cNvSpPr>
          <p:nvPr/>
        </p:nvSpPr>
        <p:spPr bwMode="auto">
          <a:xfrm>
            <a:off x="266780" y="4950492"/>
            <a:ext cx="891386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0" fontAlgn="base" hangingPunct="0">
              <a:spcBef>
                <a:spcPct val="50000"/>
              </a:spcBef>
              <a:spcAft>
                <a:spcPct val="0"/>
              </a:spcAft>
            </a:pPr>
            <a:r>
              <a:rPr lang="en-US" b="1" dirty="0">
                <a:solidFill>
                  <a:srgbClr val="0000FF"/>
                </a:solidFill>
                <a:latin typeface="Calibri" panose="020F0502020204030204" pitchFamily="34" charset="0"/>
                <a:cs typeface="Calibri" panose="020F0502020204030204" pitchFamily="34" charset="0"/>
              </a:rPr>
              <a:t>(f) Fast extraction from a</a:t>
            </a:r>
            <a:r>
              <a:rPr lang="en-US" dirty="0">
                <a:solidFill>
                  <a:srgbClr val="0000FF"/>
                </a:solidFill>
                <a:latin typeface="Calibri" panose="020F0502020204030204" pitchFamily="34" charset="0"/>
                <a:cs typeface="Calibri" panose="020F0502020204030204" pitchFamily="34" charset="0"/>
              </a:rPr>
              <a:t> synchrotron in a transport line of  10</a:t>
            </a:r>
            <a:r>
              <a:rPr lang="en-US" baseline="30000" dirty="0">
                <a:solidFill>
                  <a:srgbClr val="0000FF"/>
                </a:solidFill>
                <a:latin typeface="Calibri" panose="020F0502020204030204" pitchFamily="34" charset="0"/>
                <a:cs typeface="Calibri" panose="020F0502020204030204" pitchFamily="34" charset="0"/>
              </a:rPr>
              <a:t>12 </a:t>
            </a:r>
            <a:r>
              <a:rPr lang="en-US" dirty="0">
                <a:solidFill>
                  <a:srgbClr val="0000FF"/>
                </a:solidFill>
                <a:latin typeface="Calibri" panose="020F0502020204030204" pitchFamily="34" charset="0"/>
                <a:cs typeface="Calibri" panose="020F0502020204030204" pitchFamily="34" charset="0"/>
              </a:rPr>
              <a:t>protons within </a:t>
            </a:r>
            <a:r>
              <a:rPr lang="en-US" b="1" dirty="0">
                <a:solidFill>
                  <a:srgbClr val="0000FF"/>
                </a:solidFill>
                <a:latin typeface="Calibri" panose="020F0502020204030204" pitchFamily="34" charset="0"/>
                <a:cs typeface="Calibri" panose="020F0502020204030204" pitchFamily="34" charset="0"/>
              </a:rPr>
              <a:t>1 </a:t>
            </a:r>
            <a:r>
              <a:rPr lang="en-US" b="1" dirty="0" err="1">
                <a:solidFill>
                  <a:srgbClr val="0000FF"/>
                </a:solidFill>
                <a:latin typeface="Calibri" panose="020F0502020204030204" pitchFamily="34" charset="0"/>
                <a:cs typeface="Calibri" panose="020F0502020204030204" pitchFamily="34" charset="0"/>
              </a:rPr>
              <a:t>μs</a:t>
            </a:r>
            <a:r>
              <a:rPr lang="en-US" b="1" dirty="0">
                <a:solidFill>
                  <a:prstClr val="black"/>
                </a:solidFill>
                <a:latin typeface="Calibri" panose="020F0502020204030204" pitchFamily="34" charset="0"/>
                <a:cs typeface="Calibri" panose="020F0502020204030204" pitchFamily="34" charset="0"/>
              </a:rPr>
              <a:t>.</a:t>
            </a:r>
            <a:endParaRPr lang="en-US" altLang="de-DE" b="1" dirty="0">
              <a:solidFill>
                <a:prstClr val="black"/>
              </a:solidFill>
              <a:latin typeface="Calibri" panose="020F0502020204030204" pitchFamily="34" charset="0"/>
              <a:cs typeface="Calibri" panose="020F0502020204030204" pitchFamily="34" charset="0"/>
            </a:endParaRPr>
          </a:p>
        </p:txBody>
      </p:sp>
      <p:sp>
        <p:nvSpPr>
          <p:cNvPr id="21" name="Text Box 3"/>
          <p:cNvSpPr txBox="1">
            <a:spLocks noChangeArrowheads="1"/>
          </p:cNvSpPr>
          <p:nvPr/>
        </p:nvSpPr>
        <p:spPr bwMode="auto">
          <a:xfrm>
            <a:off x="537966" y="5264892"/>
            <a:ext cx="821061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0" fontAlgn="base" hangingPunct="0">
              <a:spcBef>
                <a:spcPct val="50000"/>
              </a:spcBef>
              <a:spcAft>
                <a:spcPct val="0"/>
              </a:spcAft>
            </a:pPr>
            <a:r>
              <a:rPr lang="en-US" altLang="de-DE" dirty="0">
                <a:latin typeface="Calibri" panose="020F0502020204030204" pitchFamily="34" charset="0"/>
                <a:cs typeface="Calibri" panose="020F0502020204030204" pitchFamily="34" charset="0"/>
              </a:rPr>
              <a:t>Passive transformer, well suited for a bunched beam detection, </a:t>
            </a:r>
          </a:p>
          <a:p>
            <a:pPr algn="l" eaLnBrk="0" fontAlgn="base" hangingPunct="0">
              <a:spcBef>
                <a:spcPts val="0"/>
              </a:spcBef>
              <a:spcAft>
                <a:spcPct val="0"/>
              </a:spcAft>
            </a:pPr>
            <a:r>
              <a:rPr lang="en-US" altLang="de-DE" dirty="0">
                <a:latin typeface="Calibri" panose="020F0502020204030204" pitchFamily="34" charset="0"/>
                <a:cs typeface="Calibri" panose="020F0502020204030204" pitchFamily="34" charset="0"/>
              </a:rPr>
              <a:t>Faraday Cup not possible because above pion production threshold.</a:t>
            </a:r>
          </a:p>
        </p:txBody>
      </p:sp>
      <p:sp>
        <p:nvSpPr>
          <p:cNvPr id="22" name="Text Box 3"/>
          <p:cNvSpPr txBox="1">
            <a:spLocks noChangeArrowheads="1"/>
          </p:cNvSpPr>
          <p:nvPr/>
        </p:nvSpPr>
        <p:spPr bwMode="auto">
          <a:xfrm>
            <a:off x="553353" y="6156098"/>
            <a:ext cx="6547247"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0" fontAlgn="base" hangingPunct="0">
              <a:spcBef>
                <a:spcPct val="50000"/>
              </a:spcBef>
              <a:spcAft>
                <a:spcPct val="0"/>
              </a:spcAft>
            </a:pPr>
            <a:r>
              <a:rPr lang="en-US" altLang="de-DE" dirty="0">
                <a:latin typeface="Calibri" panose="020F0502020204030204" pitchFamily="34" charset="0"/>
                <a:cs typeface="Calibri" panose="020F0502020204030204" pitchFamily="34" charset="0"/>
              </a:rPr>
              <a:t>Ionization chamber</a:t>
            </a:r>
          </a:p>
        </p:txBody>
      </p:sp>
      <p:sp>
        <p:nvSpPr>
          <p:cNvPr id="23" name="Text Box 5"/>
          <p:cNvSpPr txBox="1">
            <a:spLocks noChangeArrowheads="1"/>
          </p:cNvSpPr>
          <p:nvPr/>
        </p:nvSpPr>
        <p:spPr bwMode="auto">
          <a:xfrm>
            <a:off x="288186" y="5877340"/>
            <a:ext cx="838838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eaLnBrk="0" fontAlgn="base" hangingPunct="0">
              <a:spcBef>
                <a:spcPct val="50000"/>
              </a:spcBef>
              <a:spcAft>
                <a:spcPct val="0"/>
              </a:spcAft>
            </a:pPr>
            <a:r>
              <a:rPr lang="en-US" b="1" dirty="0">
                <a:solidFill>
                  <a:srgbClr val="0000FF"/>
                </a:solidFill>
                <a:latin typeface="Calibri" panose="020F0502020204030204" pitchFamily="34" charset="0"/>
                <a:cs typeface="Calibri" panose="020F0502020204030204" pitchFamily="34" charset="0"/>
              </a:rPr>
              <a:t>(g) </a:t>
            </a:r>
            <a:r>
              <a:rPr lang="en-US" dirty="0">
                <a:solidFill>
                  <a:srgbClr val="0000FF"/>
                </a:solidFill>
                <a:latin typeface="Calibri" panose="020F0502020204030204" pitchFamily="34" charset="0"/>
                <a:cs typeface="Calibri" panose="020F0502020204030204" pitchFamily="34" charset="0"/>
              </a:rPr>
              <a:t>The same parameters as under </a:t>
            </a:r>
            <a:r>
              <a:rPr lang="en-US" b="1" dirty="0">
                <a:solidFill>
                  <a:srgbClr val="0000FF"/>
                </a:solidFill>
                <a:latin typeface="Calibri" panose="020F0502020204030204" pitchFamily="34" charset="0"/>
                <a:cs typeface="Calibri" panose="020F0502020204030204" pitchFamily="34" charset="0"/>
              </a:rPr>
              <a:t>f) </a:t>
            </a:r>
            <a:r>
              <a:rPr lang="en-US" dirty="0">
                <a:solidFill>
                  <a:srgbClr val="0000FF"/>
                </a:solidFill>
                <a:latin typeface="Calibri" panose="020F0502020204030204" pitchFamily="34" charset="0"/>
                <a:cs typeface="Calibri" panose="020F0502020204030204" pitchFamily="34" charset="0"/>
              </a:rPr>
              <a:t>but with a duration of </a:t>
            </a:r>
            <a:r>
              <a:rPr lang="en-US" b="1" dirty="0">
                <a:solidFill>
                  <a:srgbClr val="0000FF"/>
                </a:solidFill>
                <a:latin typeface="Calibri" panose="020F0502020204030204" pitchFamily="34" charset="0"/>
                <a:cs typeface="Calibri" panose="020F0502020204030204" pitchFamily="34" charset="0"/>
              </a:rPr>
              <a:t>10 s </a:t>
            </a:r>
            <a:r>
              <a:rPr lang="en-US" dirty="0">
                <a:solidFill>
                  <a:srgbClr val="0000FF"/>
                </a:solidFill>
                <a:latin typeface="Calibri" panose="020F0502020204030204" pitchFamily="34" charset="0"/>
                <a:cs typeface="Calibri" panose="020F0502020204030204" pitchFamily="34" charset="0"/>
              </a:rPr>
              <a:t>by </a:t>
            </a:r>
            <a:r>
              <a:rPr lang="en-US" b="1" dirty="0">
                <a:solidFill>
                  <a:srgbClr val="0000FF"/>
                </a:solidFill>
                <a:latin typeface="Calibri" panose="020F0502020204030204" pitchFamily="34" charset="0"/>
                <a:cs typeface="Calibri" panose="020F0502020204030204" pitchFamily="34" charset="0"/>
              </a:rPr>
              <a:t>’slow extraction</a:t>
            </a:r>
            <a:r>
              <a:rPr lang="en-US" dirty="0">
                <a:solidFill>
                  <a:srgbClr val="0000FF"/>
                </a:solidFill>
                <a:latin typeface="Calibri" panose="020F0502020204030204" pitchFamily="34" charset="0"/>
                <a:cs typeface="Calibri" panose="020F0502020204030204" pitchFamily="34" charset="0"/>
              </a:rPr>
              <a:t>’.</a:t>
            </a:r>
            <a:endParaRPr lang="en-US" altLang="de-DE" dirty="0">
              <a:solidFill>
                <a:srgbClr val="0000FF"/>
              </a:solidFill>
              <a:latin typeface="Calibri" panose="020F0502020204030204" pitchFamily="34" charset="0"/>
              <a:cs typeface="Calibri" panose="020F0502020204030204" pitchFamily="34" charset="0"/>
            </a:endParaRPr>
          </a:p>
        </p:txBody>
      </p:sp>
      <p:sp>
        <p:nvSpPr>
          <p:cNvPr id="24" name="Text Box 2">
            <a:extLst>
              <a:ext uri="{FF2B5EF4-FFF2-40B4-BE49-F238E27FC236}">
                <a16:creationId xmlns:a16="http://schemas.microsoft.com/office/drawing/2014/main" id="{6CFD95E8-5926-4431-945E-914A21BBE11E}"/>
              </a:ext>
            </a:extLst>
          </p:cNvPr>
          <p:cNvSpPr txBox="1">
            <a:spLocks noChangeArrowheads="1"/>
          </p:cNvSpPr>
          <p:nvPr/>
        </p:nvSpPr>
        <p:spPr bwMode="auto">
          <a:xfrm>
            <a:off x="252000" y="144000"/>
            <a:ext cx="8861426" cy="400110"/>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00"/>
                </a:solidFill>
                <a:latin typeface="Calibri" panose="020F0502020204030204" pitchFamily="34" charset="0"/>
                <a:cs typeface="Calibri" panose="020F0502020204030204" pitchFamily="34" charset="0"/>
              </a:rPr>
              <a:t>Exams Example, Exercise #2: Current Measurements for Proton Beam</a:t>
            </a:r>
          </a:p>
        </p:txBody>
      </p:sp>
    </p:spTree>
    <p:extLst>
      <p:ext uri="{BB962C8B-B14F-4D97-AF65-F5344CB8AC3E}">
        <p14:creationId xmlns:p14="http://schemas.microsoft.com/office/powerpoint/2010/main" val="379748736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9286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14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1"/>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292869" grpId="0"/>
      <p:bldP spid="12" grpId="0"/>
      <p:bldP spid="13" grpId="0"/>
      <p:bldP spid="14" grpId="0"/>
      <p:bldP spid="15" grpId="0"/>
      <p:bldP spid="16" grpId="0"/>
      <p:bldP spid="17" grpId="0"/>
      <p:bldP spid="18" grpId="0"/>
      <p:bldP spid="19" grpId="0"/>
      <p:bldP spid="20" grpId="0"/>
      <p:bldP spid="21" grpId="0"/>
      <p:bldP spid="22"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2"/>
          <p:cNvSpPr txBox="1">
            <a:spLocks noChangeArrowheads="1"/>
          </p:cNvSpPr>
          <p:nvPr/>
        </p:nvSpPr>
        <p:spPr bwMode="auto">
          <a:xfrm>
            <a:off x="252000" y="144000"/>
            <a:ext cx="8861426" cy="400110"/>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00"/>
                </a:solidFill>
                <a:latin typeface="Calibri" panose="020F0502020204030204" pitchFamily="34" charset="0"/>
                <a:cs typeface="Calibri" panose="020F0502020204030204" pitchFamily="34" charset="0"/>
              </a:rPr>
              <a:t>Exam Example: Ionization Profile Monitor IPM (1/2)</a:t>
            </a:r>
          </a:p>
        </p:txBody>
      </p:sp>
      <p:sp>
        <p:nvSpPr>
          <p:cNvPr id="6149" name="Text Box 4"/>
          <p:cNvSpPr txBox="1">
            <a:spLocks noChangeArrowheads="1"/>
          </p:cNvSpPr>
          <p:nvPr/>
        </p:nvSpPr>
        <p:spPr bwMode="auto">
          <a:xfrm>
            <a:off x="205823" y="764630"/>
            <a:ext cx="8286750"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GB" b="1" dirty="0">
                <a:solidFill>
                  <a:srgbClr val="0000FF"/>
                </a:solidFill>
                <a:latin typeface="Calibri" panose="020F0502020204030204" pitchFamily="34" charset="0"/>
                <a:cs typeface="Calibri" panose="020F0502020204030204" pitchFamily="34" charset="0"/>
              </a:rPr>
              <a:t>The properties of an IPM should be discussed (3 points out of 20):</a:t>
            </a:r>
          </a:p>
          <a:p>
            <a:pPr algn="l"/>
            <a:r>
              <a:rPr lang="en-GB" b="1" dirty="0">
                <a:solidFill>
                  <a:srgbClr val="0000FF"/>
                </a:solidFill>
                <a:latin typeface="Calibri" panose="020F0502020204030204" pitchFamily="34" charset="0"/>
                <a:cs typeface="Calibri" panose="020F0502020204030204" pitchFamily="34" charset="0"/>
              </a:rPr>
              <a:t>(a) For what purpose IPMs are used?</a:t>
            </a:r>
          </a:p>
        </p:txBody>
      </p:sp>
      <p:sp>
        <p:nvSpPr>
          <p:cNvPr id="10" name="Text Box 4"/>
          <p:cNvSpPr txBox="1">
            <a:spLocks noChangeArrowheads="1"/>
          </p:cNvSpPr>
          <p:nvPr/>
        </p:nvSpPr>
        <p:spPr bwMode="auto">
          <a:xfrm>
            <a:off x="179390" y="1556740"/>
            <a:ext cx="872085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just"/>
            <a:r>
              <a:rPr lang="en-GB" dirty="0">
                <a:latin typeface="Calibri" panose="020F0502020204030204" pitchFamily="34" charset="0"/>
                <a:cs typeface="Calibri" panose="020F0502020204030204" pitchFamily="34" charset="0"/>
              </a:rPr>
              <a:t>IPMs are used for non-invasive profile measurement either at high current LINACs (to prevent for material destruction) or within a synchrotron to measure the undisturbed beam </a:t>
            </a:r>
          </a:p>
        </p:txBody>
      </p:sp>
      <p:sp>
        <p:nvSpPr>
          <p:cNvPr id="11" name="Text Box 4"/>
          <p:cNvSpPr txBox="1">
            <a:spLocks noChangeArrowheads="1"/>
          </p:cNvSpPr>
          <p:nvPr/>
        </p:nvSpPr>
        <p:spPr bwMode="auto">
          <a:xfrm>
            <a:off x="179390" y="2708900"/>
            <a:ext cx="8286750" cy="923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just"/>
            <a:r>
              <a:rPr lang="en-GB" dirty="0">
                <a:latin typeface="Calibri" panose="020F0502020204030204" pitchFamily="34" charset="0"/>
                <a:cs typeface="Calibri" panose="020F0502020204030204" pitchFamily="34" charset="0"/>
              </a:rPr>
              <a:t>Due to the beam’s energy loss, residual gas atoms or molecules are ionized. With the help of an external electric field, the residual gas ions or electrons are accelerated towards an single particle detector with spatial resolution.</a:t>
            </a:r>
          </a:p>
        </p:txBody>
      </p:sp>
      <p:sp>
        <p:nvSpPr>
          <p:cNvPr id="12" name="Text Box 4"/>
          <p:cNvSpPr txBox="1">
            <a:spLocks noChangeArrowheads="1"/>
          </p:cNvSpPr>
          <p:nvPr/>
        </p:nvSpPr>
        <p:spPr bwMode="auto">
          <a:xfrm>
            <a:off x="243460" y="4077090"/>
            <a:ext cx="8793160" cy="1502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just"/>
            <a:r>
              <a:rPr lang="en-GB" dirty="0">
                <a:latin typeface="Calibri" panose="020F0502020204030204" pitchFamily="34" charset="0"/>
                <a:cs typeface="Calibri" panose="020F0502020204030204" pitchFamily="34" charset="0"/>
              </a:rPr>
              <a:t>The electric field of the beam is comparable to the external electric field. The trajectory of a residual gas ion or electron is influenced such that the spatial distribution does not reflect the particle distribution. </a:t>
            </a:r>
          </a:p>
          <a:p>
            <a:pPr algn="just">
              <a:spcBef>
                <a:spcPts val="200"/>
              </a:spcBef>
            </a:pPr>
            <a:r>
              <a:rPr lang="en-GB" dirty="0">
                <a:latin typeface="Calibri" panose="020F0502020204030204" pitchFamily="34" charset="0"/>
                <a:cs typeface="Calibri" panose="020F0502020204030204" pitchFamily="34" charset="0"/>
              </a:rPr>
              <a:t>An additional external magnetic field can be applied which guide the electrons on their trajectory towards the detector.</a:t>
            </a:r>
          </a:p>
        </p:txBody>
      </p:sp>
      <p:sp>
        <p:nvSpPr>
          <p:cNvPr id="9" name="Text Box 4"/>
          <p:cNvSpPr txBox="1">
            <a:spLocks noChangeArrowheads="1"/>
          </p:cNvSpPr>
          <p:nvPr/>
        </p:nvSpPr>
        <p:spPr bwMode="auto">
          <a:xfrm>
            <a:off x="171450" y="2348850"/>
            <a:ext cx="82867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GB" b="1" dirty="0">
                <a:solidFill>
                  <a:srgbClr val="0000FF"/>
                </a:solidFill>
                <a:latin typeface="Calibri" panose="020F0502020204030204" pitchFamily="34" charset="0"/>
                <a:cs typeface="Calibri" panose="020F0502020204030204" pitchFamily="34" charset="0"/>
              </a:rPr>
              <a:t>(b) Describe briefly the principle of an IPM.</a:t>
            </a:r>
          </a:p>
        </p:txBody>
      </p:sp>
      <p:sp>
        <p:nvSpPr>
          <p:cNvPr id="13" name="Text Box 4"/>
          <p:cNvSpPr txBox="1">
            <a:spLocks noChangeArrowheads="1"/>
          </p:cNvSpPr>
          <p:nvPr/>
        </p:nvSpPr>
        <p:spPr bwMode="auto">
          <a:xfrm>
            <a:off x="179390" y="3717040"/>
            <a:ext cx="82867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GB" b="1" dirty="0">
                <a:solidFill>
                  <a:srgbClr val="0000FF"/>
                </a:solidFill>
                <a:latin typeface="Calibri" panose="020F0502020204030204" pitchFamily="34" charset="0"/>
                <a:cs typeface="Calibri" panose="020F0502020204030204" pitchFamily="34" charset="0"/>
              </a:rPr>
              <a:t>(c) Which modification is required for intense beams and why?</a:t>
            </a:r>
          </a:p>
        </p:txBody>
      </p:sp>
    </p:spTree>
    <p:extLst>
      <p:ext uri="{BB962C8B-B14F-4D97-AF65-F5344CB8AC3E}">
        <p14:creationId xmlns:p14="http://schemas.microsoft.com/office/powerpoint/2010/main" val="26329021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9"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Text Box 2"/>
          <p:cNvSpPr txBox="1">
            <a:spLocks noChangeArrowheads="1"/>
          </p:cNvSpPr>
          <p:nvPr/>
        </p:nvSpPr>
        <p:spPr bwMode="auto">
          <a:xfrm>
            <a:off x="252000" y="144000"/>
            <a:ext cx="7924800" cy="430887"/>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sz="2200" b="1" dirty="0">
                <a:solidFill>
                  <a:srgbClr val="000000"/>
                </a:solidFill>
                <a:latin typeface="Calibri" panose="020F0502020204030204" pitchFamily="34" charset="0"/>
                <a:cs typeface="Calibri" panose="020F0502020204030204" pitchFamily="34" charset="0"/>
              </a:rPr>
              <a:t>Ionization Profile Monitor at GSI Synchrotron</a:t>
            </a:r>
          </a:p>
        </p:txBody>
      </p:sp>
      <p:sp>
        <p:nvSpPr>
          <p:cNvPr id="26630" name="Text Box 4"/>
          <p:cNvSpPr txBox="1">
            <a:spLocks noChangeArrowheads="1"/>
          </p:cNvSpPr>
          <p:nvPr/>
        </p:nvSpPr>
        <p:spPr bwMode="auto">
          <a:xfrm>
            <a:off x="0" y="721858"/>
            <a:ext cx="5468938" cy="1357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b="1" dirty="0">
                <a:solidFill>
                  <a:srgbClr val="0000FF"/>
                </a:solidFill>
                <a:latin typeface="Calibri" panose="020F0502020204030204" pitchFamily="34" charset="0"/>
                <a:cs typeface="Calibri" panose="020F0502020204030204" pitchFamily="34" charset="0"/>
              </a:rPr>
              <a:t>Non-destructive</a:t>
            </a:r>
            <a:r>
              <a:rPr lang="en-US" dirty="0">
                <a:solidFill>
                  <a:srgbClr val="0000FF"/>
                </a:solidFill>
                <a:latin typeface="Calibri" panose="020F0502020204030204" pitchFamily="34" charset="0"/>
                <a:cs typeface="Calibri" panose="020F0502020204030204" pitchFamily="34" charset="0"/>
              </a:rPr>
              <a:t> device for proton synchrotron:</a:t>
            </a:r>
            <a:endParaRPr lang="en-US" dirty="0">
              <a:latin typeface="Calibri" panose="020F0502020204030204" pitchFamily="34" charset="0"/>
              <a:cs typeface="Calibri" panose="020F0502020204030204" pitchFamily="34" charset="0"/>
            </a:endParaRPr>
          </a:p>
          <a:p>
            <a:pPr>
              <a:lnSpc>
                <a:spcPct val="70000"/>
              </a:lnSpc>
              <a:buFont typeface="Wingdings" pitchFamily="2" charset="2"/>
              <a:buChar char="Ø"/>
            </a:pPr>
            <a:r>
              <a:rPr lang="en-US" dirty="0">
                <a:latin typeface="Calibri" panose="020F0502020204030204" pitchFamily="34" charset="0"/>
                <a:cs typeface="Calibri" panose="020F0502020204030204" pitchFamily="34" charset="0"/>
              </a:rPr>
              <a:t> beam ionizes the residual gas by electronic stopping</a:t>
            </a:r>
          </a:p>
          <a:p>
            <a:pPr>
              <a:lnSpc>
                <a:spcPct val="70000"/>
              </a:lnSpc>
              <a:buFont typeface="Wingdings" pitchFamily="2" charset="2"/>
              <a:buChar char="Ø"/>
            </a:pPr>
            <a:r>
              <a:rPr lang="en-US" dirty="0">
                <a:latin typeface="Calibri" panose="020F0502020204030204" pitchFamily="34" charset="0"/>
                <a:cs typeface="Calibri" panose="020F0502020204030204" pitchFamily="34" charset="0"/>
              </a:rPr>
              <a:t> gas ions or e</a:t>
            </a:r>
            <a:r>
              <a:rPr lang="en-US" sz="2200" baseline="30000" dirty="0">
                <a:latin typeface="Calibri" panose="020F0502020204030204" pitchFamily="34" charset="0"/>
                <a:cs typeface="Calibri" panose="020F0502020204030204" pitchFamily="34" charset="0"/>
              </a:rPr>
              <a:t>-</a:t>
            </a:r>
            <a:r>
              <a:rPr lang="en-US" dirty="0">
                <a:latin typeface="Calibri" panose="020F0502020204030204" pitchFamily="34" charset="0"/>
                <a:cs typeface="Calibri" panose="020F0502020204030204" pitchFamily="34" charset="0"/>
              </a:rPr>
              <a:t> accelerated by E -field </a:t>
            </a:r>
            <a:r>
              <a:rPr lang="en-US" dirty="0">
                <a:latin typeface="Calibri" panose="020F0502020204030204" pitchFamily="34" charset="0"/>
                <a:cs typeface="Calibri" panose="020F0502020204030204" pitchFamily="34" charset="0"/>
                <a:sym typeface="Symbol" pitchFamily="18" charset="2"/>
              </a:rPr>
              <a:t></a:t>
            </a:r>
            <a:r>
              <a:rPr lang="en-US" dirty="0">
                <a:latin typeface="Calibri" panose="020F0502020204030204" pitchFamily="34" charset="0"/>
                <a:cs typeface="Calibri" panose="020F0502020204030204" pitchFamily="34" charset="0"/>
              </a:rPr>
              <a:t>1 kV/cm</a:t>
            </a:r>
          </a:p>
          <a:p>
            <a:pPr>
              <a:lnSpc>
                <a:spcPct val="70000"/>
              </a:lnSpc>
              <a:buFont typeface="Wingdings" pitchFamily="2" charset="2"/>
              <a:buChar char="Ø"/>
            </a:pPr>
            <a:r>
              <a:rPr lang="en-US" dirty="0">
                <a:latin typeface="Calibri" panose="020F0502020204030204" pitchFamily="34" charset="0"/>
                <a:cs typeface="Calibri" panose="020F0502020204030204" pitchFamily="34" charset="0"/>
              </a:rPr>
              <a:t> spatial resolved single particle detection</a:t>
            </a:r>
          </a:p>
        </p:txBody>
      </p:sp>
      <p:sp>
        <p:nvSpPr>
          <p:cNvPr id="26632" name="Rectangle 9"/>
          <p:cNvSpPr>
            <a:spLocks noChangeArrowheads="1"/>
          </p:cNvSpPr>
          <p:nvPr/>
        </p:nvSpPr>
        <p:spPr bwMode="auto">
          <a:xfrm>
            <a:off x="5776859" y="1089088"/>
            <a:ext cx="2178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latin typeface="Calibri" panose="020F0502020204030204" pitchFamily="34" charset="0"/>
                <a:cs typeface="Calibri" panose="020F0502020204030204" pitchFamily="34" charset="0"/>
              </a:rPr>
              <a:t>One device per plane</a:t>
            </a:r>
          </a:p>
        </p:txBody>
      </p:sp>
      <p:sp>
        <p:nvSpPr>
          <p:cNvPr id="300042" name="Text Box 10"/>
          <p:cNvSpPr txBox="1">
            <a:spLocks noChangeArrowheads="1"/>
          </p:cNvSpPr>
          <p:nvPr/>
        </p:nvSpPr>
        <p:spPr bwMode="auto">
          <a:xfrm>
            <a:off x="5732609" y="855136"/>
            <a:ext cx="3011489" cy="35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r>
              <a:rPr lang="en-US" sz="1700" i="1" dirty="0">
                <a:latin typeface="Calibri" panose="020F0502020204030204" pitchFamily="34" charset="0"/>
                <a:cs typeface="Calibri" panose="020F0502020204030204" pitchFamily="34" charset="0"/>
              </a:rPr>
              <a:t>Realization at</a:t>
            </a:r>
            <a:r>
              <a:rPr lang="en-US" sz="1700" dirty="0">
                <a:latin typeface="Calibri" panose="020F0502020204030204" pitchFamily="34" charset="0"/>
                <a:cs typeface="Calibri" panose="020F0502020204030204" pitchFamily="34" charset="0"/>
              </a:rPr>
              <a:t>  </a:t>
            </a:r>
            <a:r>
              <a:rPr lang="en-US" sz="1700" i="1" dirty="0">
                <a:latin typeface="Calibri" panose="020F0502020204030204" pitchFamily="34" charset="0"/>
                <a:cs typeface="Calibri" panose="020F0502020204030204" pitchFamily="34" charset="0"/>
              </a:rPr>
              <a:t>GSI synchrotron:</a:t>
            </a:r>
          </a:p>
        </p:txBody>
      </p:sp>
      <p:sp>
        <p:nvSpPr>
          <p:cNvPr id="11" name="Rectangle 8"/>
          <p:cNvSpPr>
            <a:spLocks noChangeArrowheads="1"/>
          </p:cNvSpPr>
          <p:nvPr/>
        </p:nvSpPr>
        <p:spPr bwMode="auto">
          <a:xfrm>
            <a:off x="92075" y="5392283"/>
            <a:ext cx="6064250" cy="979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b="1" dirty="0">
                <a:solidFill>
                  <a:srgbClr val="0000FF"/>
                </a:solidFill>
                <a:latin typeface="Calibri" panose="020F0502020204030204" pitchFamily="34" charset="0"/>
                <a:cs typeface="Calibri" panose="020F0502020204030204" pitchFamily="34" charset="0"/>
              </a:rPr>
              <a:t>Typical vacuum pressure:</a:t>
            </a:r>
          </a:p>
          <a:p>
            <a:pPr>
              <a:lnSpc>
                <a:spcPct val="50000"/>
              </a:lnSpc>
            </a:pPr>
            <a:r>
              <a:rPr lang="en-US" dirty="0">
                <a:solidFill>
                  <a:srgbClr val="000000"/>
                </a:solidFill>
                <a:latin typeface="Calibri" panose="020F0502020204030204" pitchFamily="34" charset="0"/>
                <a:cs typeface="Calibri" panose="020F0502020204030204" pitchFamily="34" charset="0"/>
              </a:rPr>
              <a:t>Transfer line: N</a:t>
            </a:r>
            <a:r>
              <a:rPr lang="en-US" sz="2400" baseline="-25000" dirty="0">
                <a:solidFill>
                  <a:srgbClr val="000000"/>
                </a:solidFill>
                <a:latin typeface="Calibri" panose="020F0502020204030204" pitchFamily="34" charset="0"/>
                <a:cs typeface="Calibri" panose="020F0502020204030204" pitchFamily="34" charset="0"/>
              </a:rPr>
              <a:t>2</a:t>
            </a:r>
            <a:r>
              <a:rPr lang="en-US" dirty="0">
                <a:solidFill>
                  <a:srgbClr val="000000"/>
                </a:solidFill>
                <a:latin typeface="Calibri" panose="020F0502020204030204" pitchFamily="34" charset="0"/>
                <a:cs typeface="Calibri" panose="020F0502020204030204" pitchFamily="34" charset="0"/>
              </a:rPr>
              <a:t> 10</a:t>
            </a:r>
            <a:r>
              <a:rPr lang="en-US" sz="2200" baseline="30000" dirty="0">
                <a:solidFill>
                  <a:srgbClr val="000000"/>
                </a:solidFill>
                <a:latin typeface="Calibri" panose="020F0502020204030204" pitchFamily="34" charset="0"/>
                <a:cs typeface="Calibri" panose="020F0502020204030204" pitchFamily="34" charset="0"/>
              </a:rPr>
              <a:t>−8</a:t>
            </a:r>
            <a:r>
              <a:rPr lang="en-US" dirty="0">
                <a:solidFill>
                  <a:srgbClr val="000000"/>
                </a:solidFill>
                <a:latin typeface="Calibri" panose="020F0502020204030204" pitchFamily="34" charset="0"/>
                <a:cs typeface="Calibri" panose="020F0502020204030204" pitchFamily="34" charset="0"/>
              </a:rPr>
              <a:t>... 10</a:t>
            </a:r>
            <a:r>
              <a:rPr lang="en-US" sz="2200" baseline="30000" dirty="0">
                <a:solidFill>
                  <a:srgbClr val="000000"/>
                </a:solidFill>
                <a:latin typeface="Calibri" panose="020F0502020204030204" pitchFamily="34" charset="0"/>
                <a:cs typeface="Calibri" panose="020F0502020204030204" pitchFamily="34" charset="0"/>
              </a:rPr>
              <a:t>−6 </a:t>
            </a:r>
            <a:r>
              <a:rPr lang="en-US" dirty="0">
                <a:solidFill>
                  <a:srgbClr val="000000"/>
                </a:solidFill>
                <a:latin typeface="Calibri" panose="020F0502020204030204" pitchFamily="34" charset="0"/>
                <a:cs typeface="Calibri" panose="020F0502020204030204" pitchFamily="34" charset="0"/>
              </a:rPr>
              <a:t>mbar </a:t>
            </a:r>
            <a:r>
              <a:rPr lang="en-US" dirty="0">
                <a:solidFill>
                  <a:srgbClr val="000000"/>
                </a:solidFill>
                <a:latin typeface="Calibri" panose="020F0502020204030204" pitchFamily="34" charset="0"/>
                <a:cs typeface="Calibri" panose="020F0502020204030204" pitchFamily="34" charset="0"/>
                <a:sym typeface="Symbol" pitchFamily="18" charset="2"/>
              </a:rPr>
              <a:t></a:t>
            </a:r>
            <a:r>
              <a:rPr lang="en-US" dirty="0">
                <a:solidFill>
                  <a:srgbClr val="000000"/>
                </a:solidFill>
                <a:latin typeface="Calibri" panose="020F0502020204030204" pitchFamily="34" charset="0"/>
                <a:cs typeface="Calibri" panose="020F0502020204030204" pitchFamily="34" charset="0"/>
              </a:rPr>
              <a:t>  3</a:t>
            </a:r>
            <a:r>
              <a:rPr lang="en-US" dirty="0">
                <a:solidFill>
                  <a:srgbClr val="000000"/>
                </a:solidFill>
                <a:latin typeface="Calibri" panose="020F0502020204030204" pitchFamily="34" charset="0"/>
                <a:cs typeface="Calibri" panose="020F0502020204030204" pitchFamily="34" charset="0"/>
                <a:sym typeface="Symbol" pitchFamily="18" charset="2"/>
              </a:rPr>
              <a:t>10</a:t>
            </a:r>
            <a:r>
              <a:rPr lang="en-US" sz="2400" baseline="30000" dirty="0">
                <a:solidFill>
                  <a:srgbClr val="000000"/>
                </a:solidFill>
                <a:latin typeface="Calibri" panose="020F0502020204030204" pitchFamily="34" charset="0"/>
                <a:cs typeface="Calibri" panose="020F0502020204030204" pitchFamily="34" charset="0"/>
                <a:sym typeface="Symbol" pitchFamily="18" charset="2"/>
              </a:rPr>
              <a:t>8</a:t>
            </a:r>
            <a:r>
              <a:rPr lang="en-US" dirty="0">
                <a:solidFill>
                  <a:srgbClr val="000000"/>
                </a:solidFill>
                <a:latin typeface="Calibri" panose="020F0502020204030204" pitchFamily="34" charset="0"/>
                <a:cs typeface="Calibri" panose="020F0502020204030204" pitchFamily="34" charset="0"/>
                <a:sym typeface="Symbol" pitchFamily="18" charset="2"/>
              </a:rPr>
              <a:t>...</a:t>
            </a:r>
            <a:r>
              <a:rPr lang="en-US" dirty="0">
                <a:solidFill>
                  <a:srgbClr val="000000"/>
                </a:solidFill>
                <a:latin typeface="Calibri" panose="020F0502020204030204" pitchFamily="34" charset="0"/>
                <a:cs typeface="Calibri" panose="020F0502020204030204" pitchFamily="34" charset="0"/>
              </a:rPr>
              <a:t>3</a:t>
            </a:r>
            <a:r>
              <a:rPr lang="en-US" dirty="0">
                <a:solidFill>
                  <a:srgbClr val="000000"/>
                </a:solidFill>
                <a:latin typeface="Calibri" panose="020F0502020204030204" pitchFamily="34" charset="0"/>
                <a:cs typeface="Calibri" panose="020F0502020204030204" pitchFamily="34" charset="0"/>
                <a:sym typeface="Symbol" pitchFamily="18" charset="2"/>
              </a:rPr>
              <a:t>10</a:t>
            </a:r>
            <a:r>
              <a:rPr lang="en-US" sz="2400" baseline="30000" dirty="0">
                <a:solidFill>
                  <a:srgbClr val="000000"/>
                </a:solidFill>
                <a:latin typeface="Calibri" panose="020F0502020204030204" pitchFamily="34" charset="0"/>
                <a:cs typeface="Calibri" panose="020F0502020204030204" pitchFamily="34" charset="0"/>
                <a:sym typeface="Symbol" pitchFamily="18" charset="2"/>
              </a:rPr>
              <a:t>10</a:t>
            </a:r>
            <a:r>
              <a:rPr lang="en-US" dirty="0">
                <a:solidFill>
                  <a:srgbClr val="000000"/>
                </a:solidFill>
                <a:latin typeface="Calibri" panose="020F0502020204030204" pitchFamily="34" charset="0"/>
                <a:cs typeface="Calibri" panose="020F0502020204030204" pitchFamily="34" charset="0"/>
                <a:sym typeface="Symbol" pitchFamily="18" charset="2"/>
              </a:rPr>
              <a:t>cm</a:t>
            </a:r>
            <a:r>
              <a:rPr lang="en-US" sz="2400" baseline="30000" dirty="0">
                <a:solidFill>
                  <a:srgbClr val="000000"/>
                </a:solidFill>
                <a:latin typeface="Calibri" panose="020F0502020204030204" pitchFamily="34" charset="0"/>
                <a:cs typeface="Calibri" panose="020F0502020204030204" pitchFamily="34" charset="0"/>
                <a:sym typeface="Symbol" pitchFamily="18" charset="2"/>
              </a:rPr>
              <a:t>-3</a:t>
            </a:r>
            <a:r>
              <a:rPr lang="en-US" dirty="0">
                <a:solidFill>
                  <a:srgbClr val="000000"/>
                </a:solidFill>
                <a:latin typeface="Calibri" panose="020F0502020204030204" pitchFamily="34" charset="0"/>
                <a:cs typeface="Calibri" panose="020F0502020204030204" pitchFamily="34" charset="0"/>
                <a:sym typeface="Symbol" pitchFamily="18" charset="2"/>
              </a:rPr>
              <a:t> </a:t>
            </a:r>
            <a:endParaRPr lang="en-US" dirty="0">
              <a:solidFill>
                <a:srgbClr val="000000"/>
              </a:solidFill>
              <a:latin typeface="Calibri" panose="020F0502020204030204" pitchFamily="34" charset="0"/>
              <a:cs typeface="Calibri" panose="020F0502020204030204" pitchFamily="34" charset="0"/>
            </a:endParaRPr>
          </a:p>
          <a:p>
            <a:pPr>
              <a:lnSpc>
                <a:spcPct val="70000"/>
              </a:lnSpc>
            </a:pPr>
            <a:r>
              <a:rPr lang="en-US" dirty="0">
                <a:solidFill>
                  <a:srgbClr val="000000"/>
                </a:solidFill>
                <a:latin typeface="Calibri" panose="020F0502020204030204" pitchFamily="34" charset="0"/>
                <a:cs typeface="Calibri" panose="020F0502020204030204" pitchFamily="34" charset="0"/>
              </a:rPr>
              <a:t>Synchrotron: H</a:t>
            </a:r>
            <a:r>
              <a:rPr lang="en-US" sz="2400" baseline="-25000" dirty="0">
                <a:solidFill>
                  <a:srgbClr val="000000"/>
                </a:solidFill>
                <a:latin typeface="Calibri" panose="020F0502020204030204" pitchFamily="34" charset="0"/>
                <a:cs typeface="Calibri" panose="020F0502020204030204" pitchFamily="34" charset="0"/>
              </a:rPr>
              <a:t>2</a:t>
            </a:r>
            <a:r>
              <a:rPr lang="en-US" dirty="0">
                <a:solidFill>
                  <a:srgbClr val="000000"/>
                </a:solidFill>
                <a:latin typeface="Calibri" panose="020F0502020204030204" pitchFamily="34" charset="0"/>
                <a:cs typeface="Calibri" panose="020F0502020204030204" pitchFamily="34" charset="0"/>
              </a:rPr>
              <a:t> 10</a:t>
            </a:r>
            <a:r>
              <a:rPr lang="en-US" sz="2200" baseline="30000" dirty="0">
                <a:solidFill>
                  <a:srgbClr val="000000"/>
                </a:solidFill>
                <a:latin typeface="Calibri" panose="020F0502020204030204" pitchFamily="34" charset="0"/>
                <a:cs typeface="Calibri" panose="020F0502020204030204" pitchFamily="34" charset="0"/>
              </a:rPr>
              <a:t>−11</a:t>
            </a:r>
            <a:r>
              <a:rPr lang="en-US" dirty="0">
                <a:solidFill>
                  <a:srgbClr val="000000"/>
                </a:solidFill>
                <a:latin typeface="Calibri" panose="020F0502020204030204" pitchFamily="34" charset="0"/>
                <a:cs typeface="Calibri" panose="020F0502020204030204" pitchFamily="34" charset="0"/>
              </a:rPr>
              <a:t>...10</a:t>
            </a:r>
            <a:r>
              <a:rPr lang="en-US" sz="2200" baseline="30000" dirty="0">
                <a:solidFill>
                  <a:srgbClr val="000000"/>
                </a:solidFill>
                <a:latin typeface="Calibri" panose="020F0502020204030204" pitchFamily="34" charset="0"/>
                <a:cs typeface="Calibri" panose="020F0502020204030204" pitchFamily="34" charset="0"/>
              </a:rPr>
              <a:t>−9</a:t>
            </a:r>
            <a:r>
              <a:rPr lang="en-US" dirty="0">
                <a:solidFill>
                  <a:srgbClr val="000000"/>
                </a:solidFill>
                <a:latin typeface="Calibri" panose="020F0502020204030204" pitchFamily="34" charset="0"/>
                <a:cs typeface="Calibri" panose="020F0502020204030204" pitchFamily="34" charset="0"/>
              </a:rPr>
              <a:t> mbar </a:t>
            </a:r>
            <a:r>
              <a:rPr lang="en-US" dirty="0">
                <a:solidFill>
                  <a:srgbClr val="000000"/>
                </a:solidFill>
                <a:latin typeface="Calibri" panose="020F0502020204030204" pitchFamily="34" charset="0"/>
                <a:cs typeface="Calibri" panose="020F0502020204030204" pitchFamily="34" charset="0"/>
                <a:sym typeface="Symbol" pitchFamily="18" charset="2"/>
              </a:rPr>
              <a:t></a:t>
            </a:r>
            <a:r>
              <a:rPr lang="en-US" dirty="0">
                <a:solidFill>
                  <a:srgbClr val="000000"/>
                </a:solidFill>
                <a:latin typeface="Calibri" panose="020F0502020204030204" pitchFamily="34" charset="0"/>
                <a:cs typeface="Calibri" panose="020F0502020204030204" pitchFamily="34" charset="0"/>
              </a:rPr>
              <a:t> 3</a:t>
            </a:r>
            <a:r>
              <a:rPr lang="en-US" dirty="0">
                <a:solidFill>
                  <a:srgbClr val="000000"/>
                </a:solidFill>
                <a:latin typeface="Calibri" panose="020F0502020204030204" pitchFamily="34" charset="0"/>
                <a:cs typeface="Calibri" panose="020F0502020204030204" pitchFamily="34" charset="0"/>
                <a:sym typeface="Symbol" pitchFamily="18" charset="2"/>
              </a:rPr>
              <a:t>10</a:t>
            </a:r>
            <a:r>
              <a:rPr lang="en-US" sz="2400" baseline="30000" dirty="0">
                <a:solidFill>
                  <a:srgbClr val="000000"/>
                </a:solidFill>
                <a:latin typeface="Calibri" panose="020F0502020204030204" pitchFamily="34" charset="0"/>
                <a:cs typeface="Calibri" panose="020F0502020204030204" pitchFamily="34" charset="0"/>
                <a:sym typeface="Symbol" pitchFamily="18" charset="2"/>
              </a:rPr>
              <a:t>5</a:t>
            </a:r>
            <a:r>
              <a:rPr lang="en-US" dirty="0">
                <a:solidFill>
                  <a:srgbClr val="000000"/>
                </a:solidFill>
                <a:latin typeface="Calibri" panose="020F0502020204030204" pitchFamily="34" charset="0"/>
                <a:cs typeface="Calibri" panose="020F0502020204030204" pitchFamily="34" charset="0"/>
                <a:sym typeface="Symbol" pitchFamily="18" charset="2"/>
              </a:rPr>
              <a:t>...</a:t>
            </a:r>
            <a:r>
              <a:rPr lang="en-US" dirty="0">
                <a:solidFill>
                  <a:srgbClr val="000000"/>
                </a:solidFill>
                <a:latin typeface="Calibri" panose="020F0502020204030204" pitchFamily="34" charset="0"/>
                <a:cs typeface="Calibri" panose="020F0502020204030204" pitchFamily="34" charset="0"/>
              </a:rPr>
              <a:t>3</a:t>
            </a:r>
            <a:r>
              <a:rPr lang="en-US" dirty="0">
                <a:solidFill>
                  <a:srgbClr val="000000"/>
                </a:solidFill>
                <a:latin typeface="Calibri" panose="020F0502020204030204" pitchFamily="34" charset="0"/>
                <a:cs typeface="Calibri" panose="020F0502020204030204" pitchFamily="34" charset="0"/>
                <a:sym typeface="Symbol" pitchFamily="18" charset="2"/>
              </a:rPr>
              <a:t>10</a:t>
            </a:r>
            <a:r>
              <a:rPr lang="en-US" sz="2400" baseline="30000" dirty="0">
                <a:solidFill>
                  <a:srgbClr val="000000"/>
                </a:solidFill>
                <a:latin typeface="Calibri" panose="020F0502020204030204" pitchFamily="34" charset="0"/>
                <a:cs typeface="Calibri" panose="020F0502020204030204" pitchFamily="34" charset="0"/>
                <a:sym typeface="Symbol" pitchFamily="18" charset="2"/>
              </a:rPr>
              <a:t>7  </a:t>
            </a:r>
            <a:r>
              <a:rPr lang="en-US" dirty="0">
                <a:solidFill>
                  <a:srgbClr val="000000"/>
                </a:solidFill>
                <a:latin typeface="Calibri" panose="020F0502020204030204" pitchFamily="34" charset="0"/>
                <a:cs typeface="Calibri" panose="020F0502020204030204" pitchFamily="34" charset="0"/>
                <a:sym typeface="Symbol" pitchFamily="18" charset="2"/>
              </a:rPr>
              <a:t>cm</a:t>
            </a:r>
            <a:r>
              <a:rPr lang="en-US" sz="2400" baseline="30000" dirty="0">
                <a:solidFill>
                  <a:srgbClr val="000000"/>
                </a:solidFill>
                <a:latin typeface="Calibri" panose="020F0502020204030204" pitchFamily="34" charset="0"/>
                <a:cs typeface="Calibri" panose="020F0502020204030204" pitchFamily="34" charset="0"/>
                <a:sym typeface="Symbol" pitchFamily="18" charset="2"/>
              </a:rPr>
              <a:t>-3</a:t>
            </a:r>
            <a:r>
              <a:rPr lang="en-US" dirty="0">
                <a:solidFill>
                  <a:srgbClr val="000000"/>
                </a:solidFill>
                <a:latin typeface="Calibri" panose="020F0502020204030204" pitchFamily="34" charset="0"/>
                <a:cs typeface="Calibri" panose="020F0502020204030204" pitchFamily="34" charset="0"/>
                <a:sym typeface="Symbol" pitchFamily="18" charset="2"/>
              </a:rPr>
              <a:t> </a:t>
            </a:r>
            <a:endParaRPr lang="en-US" dirty="0">
              <a:solidFill>
                <a:srgbClr val="000000"/>
              </a:solidFill>
              <a:latin typeface="Calibri" panose="020F0502020204030204" pitchFamily="34" charset="0"/>
              <a:cs typeface="Calibri" panose="020F0502020204030204" pitchFamily="34" charset="0"/>
            </a:endParaRPr>
          </a:p>
        </p:txBody>
      </p:sp>
      <p:grpSp>
        <p:nvGrpSpPr>
          <p:cNvPr id="106" name="Gruppieren 105"/>
          <p:cNvGrpSpPr/>
          <p:nvPr/>
        </p:nvGrpSpPr>
        <p:grpSpPr>
          <a:xfrm>
            <a:off x="5252696" y="1510259"/>
            <a:ext cx="3859051" cy="4552112"/>
            <a:chOff x="4596936" y="1095601"/>
            <a:chExt cx="3859051" cy="4552112"/>
          </a:xfrm>
        </p:grpSpPr>
        <p:pic>
          <p:nvPicPr>
            <p:cNvPr id="107" name="Picture 2" descr="H:\IPM GSI Nov2018\Bilder von Tino\foto-sis-rgm.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18982" y="1095601"/>
              <a:ext cx="3035336" cy="4552112"/>
            </a:xfrm>
            <a:prstGeom prst="rect">
              <a:avLst/>
            </a:prstGeom>
            <a:noFill/>
            <a:extLst>
              <a:ext uri="{909E8E84-426E-40DD-AFC4-6F175D3DCCD1}">
                <a14:hiddenFill xmlns:a14="http://schemas.microsoft.com/office/drawing/2010/main">
                  <a:solidFill>
                    <a:srgbClr val="FFFFFF"/>
                  </a:solidFill>
                </a14:hiddenFill>
              </a:ext>
            </a:extLst>
          </p:spPr>
        </p:pic>
        <p:cxnSp>
          <p:nvCxnSpPr>
            <p:cNvPr id="108" name="Gerade Verbindung 107"/>
            <p:cNvCxnSpPr/>
            <p:nvPr/>
          </p:nvCxnSpPr>
          <p:spPr bwMode="auto">
            <a:xfrm flipV="1">
              <a:off x="5218982" y="2244725"/>
              <a:ext cx="1794294" cy="490178"/>
            </a:xfrm>
            <a:prstGeom prst="line">
              <a:avLst/>
            </a:prstGeom>
            <a:noFill/>
            <a:ln w="47625" cap="flat" cmpd="sng" algn="ctr">
              <a:solidFill>
                <a:srgbClr val="FF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9" name="Text Box 5"/>
            <p:cNvSpPr txBox="1">
              <a:spLocks noChangeArrowheads="1"/>
            </p:cNvSpPr>
            <p:nvPr/>
          </p:nvSpPr>
          <p:spPr bwMode="auto">
            <a:xfrm rot="20722576">
              <a:off x="5089583" y="2236771"/>
              <a:ext cx="810827" cy="353943"/>
            </a:xfrm>
            <a:prstGeom prst="rect">
              <a:avLst/>
            </a:prstGeom>
            <a:noFill/>
            <a:ln w="1270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700" b="1" dirty="0">
                  <a:solidFill>
                    <a:srgbClr val="FF0000"/>
                  </a:solidFill>
                  <a:latin typeface="Arial" panose="020B0604020202020204" pitchFamily="34" charset="0"/>
                  <a:cs typeface="Arial" panose="020B0604020202020204" pitchFamily="34" charset="0"/>
                </a:rPr>
                <a:t>beam</a:t>
              </a:r>
            </a:p>
          </p:txBody>
        </p:sp>
        <p:sp>
          <p:nvSpPr>
            <p:cNvPr id="110" name="Text Box 5"/>
            <p:cNvSpPr txBox="1">
              <a:spLocks noChangeArrowheads="1"/>
            </p:cNvSpPr>
            <p:nvPr/>
          </p:nvSpPr>
          <p:spPr bwMode="auto">
            <a:xfrm>
              <a:off x="6584489" y="5037428"/>
              <a:ext cx="1696560" cy="323165"/>
            </a:xfrm>
            <a:prstGeom prst="rect">
              <a:avLst/>
            </a:prstGeom>
            <a:solidFill>
              <a:schemeClr val="bg1">
                <a:alpha val="56000"/>
              </a:schemeClr>
            </a:solidFill>
            <a:ln w="12700">
              <a:solidFill>
                <a:schemeClr val="tx1"/>
              </a:solidFill>
              <a:miter lim="800000"/>
              <a:headEnd/>
              <a:tailEnd/>
            </a:ln>
            <a:effec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ctr">
                <a:spcBef>
                  <a:spcPts val="0"/>
                </a:spcBef>
              </a:pPr>
              <a:r>
                <a:rPr lang="en-US" altLang="de-DE" sz="1500" b="1" dirty="0">
                  <a:latin typeface="Arial" panose="020B0604020202020204" pitchFamily="34" charset="0"/>
                  <a:cs typeface="Arial" panose="020B0604020202020204" pitchFamily="34" charset="0"/>
                  <a:sym typeface="Symbol"/>
                </a:rPr>
                <a:t>300 mm flange</a:t>
              </a:r>
              <a:endParaRPr lang="en-US" altLang="de-DE" sz="1500" b="1" dirty="0">
                <a:latin typeface="Arial" panose="020B0604020202020204" pitchFamily="34" charset="0"/>
                <a:cs typeface="Arial" panose="020B0604020202020204" pitchFamily="34" charset="0"/>
              </a:endParaRPr>
            </a:p>
          </p:txBody>
        </p:sp>
        <p:sp>
          <p:nvSpPr>
            <p:cNvPr id="111" name="Text Box 5"/>
            <p:cNvSpPr txBox="1">
              <a:spLocks noChangeArrowheads="1"/>
            </p:cNvSpPr>
            <p:nvPr/>
          </p:nvSpPr>
          <p:spPr bwMode="auto">
            <a:xfrm>
              <a:off x="4784431" y="2860053"/>
              <a:ext cx="1441712" cy="553998"/>
            </a:xfrm>
            <a:prstGeom prst="rect">
              <a:avLst/>
            </a:prstGeom>
            <a:solidFill>
              <a:schemeClr val="bg1">
                <a:alpha val="56000"/>
              </a:schemeClr>
            </a:solidFill>
            <a:ln w="12700">
              <a:solidFill>
                <a:schemeClr val="tx1"/>
              </a:solidFill>
              <a:miter lim="800000"/>
              <a:headEnd/>
              <a:tailEnd/>
            </a:ln>
            <a:effec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500" b="1" dirty="0">
                  <a:solidFill>
                    <a:srgbClr val="0000FF"/>
                  </a:solidFill>
                  <a:latin typeface="Arial" panose="020B0604020202020204" pitchFamily="34" charset="0"/>
                  <a:cs typeface="Arial" panose="020B0604020202020204" pitchFamily="34" charset="0"/>
                  <a:sym typeface="Symbol"/>
                </a:rPr>
                <a:t>MCP: </a:t>
              </a:r>
            </a:p>
            <a:p>
              <a:pPr>
                <a:spcBef>
                  <a:spcPts val="0"/>
                </a:spcBef>
              </a:pPr>
              <a:r>
                <a:rPr lang="en-US" altLang="de-DE" sz="1500" b="1" dirty="0">
                  <a:solidFill>
                    <a:srgbClr val="0000FF"/>
                  </a:solidFill>
                  <a:latin typeface="Arial" panose="020B0604020202020204" pitchFamily="34" charset="0"/>
                  <a:cs typeface="Arial" panose="020B0604020202020204" pitchFamily="34" charset="0"/>
                  <a:sym typeface="Symbol"/>
                </a:rPr>
                <a:t>100 x 48 mm</a:t>
              </a:r>
              <a:r>
                <a:rPr lang="en-US" altLang="de-DE" sz="1500" b="1" baseline="30000" dirty="0">
                  <a:solidFill>
                    <a:srgbClr val="0000FF"/>
                  </a:solidFill>
                  <a:latin typeface="Arial" panose="020B0604020202020204" pitchFamily="34" charset="0"/>
                  <a:cs typeface="Arial" panose="020B0604020202020204" pitchFamily="34" charset="0"/>
                  <a:sym typeface="Symbol"/>
                </a:rPr>
                <a:t>2</a:t>
              </a:r>
              <a:r>
                <a:rPr lang="en-US" altLang="de-DE" sz="1500" b="1" dirty="0">
                  <a:solidFill>
                    <a:srgbClr val="0000FF"/>
                  </a:solidFill>
                  <a:latin typeface="Arial" panose="020B0604020202020204" pitchFamily="34" charset="0"/>
                  <a:cs typeface="Arial" panose="020B0604020202020204" pitchFamily="34" charset="0"/>
                  <a:sym typeface="Symbol"/>
                </a:rPr>
                <a:t> </a:t>
              </a:r>
              <a:endParaRPr lang="en-US" altLang="de-DE" sz="1500" b="1" dirty="0">
                <a:solidFill>
                  <a:srgbClr val="0000FF"/>
                </a:solidFill>
                <a:latin typeface="Arial" panose="020B0604020202020204" pitchFamily="34" charset="0"/>
                <a:cs typeface="Arial" panose="020B0604020202020204" pitchFamily="34" charset="0"/>
              </a:endParaRPr>
            </a:p>
          </p:txBody>
        </p:sp>
        <p:cxnSp>
          <p:nvCxnSpPr>
            <p:cNvPr id="112" name="Gerade Verbindung 111"/>
            <p:cNvCxnSpPr>
              <a:stCxn id="111" idx="3"/>
            </p:cNvCxnSpPr>
            <p:nvPr/>
          </p:nvCxnSpPr>
          <p:spPr bwMode="auto">
            <a:xfrm flipV="1">
              <a:off x="6226143" y="3104439"/>
              <a:ext cx="352906" cy="32613"/>
            </a:xfrm>
            <a:prstGeom prst="line">
              <a:avLst/>
            </a:prstGeom>
            <a:noFill/>
            <a:ln w="34925" cap="flat" cmpd="sng" algn="ctr">
              <a:solidFill>
                <a:srgbClr val="0000FF"/>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3" name="Gerade Verbindung 112"/>
            <p:cNvCxnSpPr/>
            <p:nvPr/>
          </p:nvCxnSpPr>
          <p:spPr bwMode="auto">
            <a:xfrm flipV="1">
              <a:off x="7919049" y="1639021"/>
              <a:ext cx="120770" cy="1549443"/>
            </a:xfrm>
            <a:prstGeom prst="line">
              <a:avLst/>
            </a:prstGeom>
            <a:noFill/>
            <a:ln w="19050" cap="flat" cmpd="sng" algn="ctr">
              <a:solidFill>
                <a:schemeClr val="tx1"/>
              </a:solidFill>
              <a:prstDash val="solid"/>
              <a:round/>
              <a:headEnd type="arrow" w="lg" len="lg"/>
              <a:tailEnd type="arrow"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4" name="Text Box 5"/>
            <p:cNvSpPr txBox="1">
              <a:spLocks noChangeArrowheads="1"/>
            </p:cNvSpPr>
            <p:nvPr/>
          </p:nvSpPr>
          <p:spPr bwMode="auto">
            <a:xfrm>
              <a:off x="7919049" y="2377126"/>
              <a:ext cx="536938" cy="553998"/>
            </a:xfrm>
            <a:prstGeom prst="rect">
              <a:avLst/>
            </a:prstGeom>
            <a:noFill/>
            <a:ln w="12700">
              <a:noFill/>
              <a:miter lim="800000"/>
              <a:headEnd/>
              <a:tailEnd/>
            </a:ln>
            <a:effec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500" b="1" dirty="0">
                  <a:latin typeface="Arial" panose="020B0604020202020204" pitchFamily="34" charset="0"/>
                  <a:cs typeface="Arial" panose="020B0604020202020204" pitchFamily="34" charset="0"/>
                  <a:sym typeface="Symbol"/>
                </a:rPr>
                <a:t>175</a:t>
              </a:r>
            </a:p>
            <a:p>
              <a:pPr>
                <a:spcBef>
                  <a:spcPts val="0"/>
                </a:spcBef>
              </a:pPr>
              <a:r>
                <a:rPr lang="en-US" altLang="de-DE" sz="1500" b="1" dirty="0">
                  <a:latin typeface="Arial" panose="020B0604020202020204" pitchFamily="34" charset="0"/>
                  <a:cs typeface="Arial" panose="020B0604020202020204" pitchFamily="34" charset="0"/>
                  <a:sym typeface="Symbol"/>
                </a:rPr>
                <a:t>mm</a:t>
              </a:r>
              <a:endParaRPr lang="en-US" altLang="de-DE" sz="1500" b="1" dirty="0">
                <a:latin typeface="Arial" panose="020B0604020202020204" pitchFamily="34" charset="0"/>
                <a:cs typeface="Arial" panose="020B0604020202020204" pitchFamily="34" charset="0"/>
              </a:endParaRPr>
            </a:p>
          </p:txBody>
        </p:sp>
        <p:sp>
          <p:nvSpPr>
            <p:cNvPr id="115" name="Text Box 5"/>
            <p:cNvSpPr txBox="1">
              <a:spLocks noChangeArrowheads="1"/>
            </p:cNvSpPr>
            <p:nvPr/>
          </p:nvSpPr>
          <p:spPr bwMode="auto">
            <a:xfrm>
              <a:off x="6305313" y="1098143"/>
              <a:ext cx="862674" cy="323165"/>
            </a:xfrm>
            <a:prstGeom prst="rect">
              <a:avLst/>
            </a:prstGeom>
            <a:noFill/>
            <a:ln w="12700">
              <a:noFill/>
              <a:miter lim="800000"/>
              <a:headEnd/>
              <a:tailEnd/>
            </a:ln>
            <a:effec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ctr">
                <a:spcBef>
                  <a:spcPts val="0"/>
                </a:spcBef>
              </a:pPr>
              <a:r>
                <a:rPr lang="en-US" altLang="de-DE" sz="1500" b="1" dirty="0">
                  <a:latin typeface="Arial" panose="020B0604020202020204" pitchFamily="34" charset="0"/>
                  <a:cs typeface="Arial" panose="020B0604020202020204" pitchFamily="34" charset="0"/>
                  <a:sym typeface="Symbol"/>
                </a:rPr>
                <a:t>175mm</a:t>
              </a:r>
              <a:endParaRPr lang="en-US" altLang="de-DE" sz="1500" b="1" dirty="0">
                <a:latin typeface="Arial" panose="020B0604020202020204" pitchFamily="34" charset="0"/>
                <a:cs typeface="Arial" panose="020B0604020202020204" pitchFamily="34" charset="0"/>
              </a:endParaRPr>
            </a:p>
          </p:txBody>
        </p:sp>
        <p:cxnSp>
          <p:nvCxnSpPr>
            <p:cNvPr id="116" name="Gerade Verbindung 115"/>
            <p:cNvCxnSpPr/>
            <p:nvPr/>
          </p:nvCxnSpPr>
          <p:spPr bwMode="auto">
            <a:xfrm flipH="1" flipV="1">
              <a:off x="5946445" y="1265906"/>
              <a:ext cx="1265208" cy="155402"/>
            </a:xfrm>
            <a:prstGeom prst="line">
              <a:avLst/>
            </a:prstGeom>
            <a:noFill/>
            <a:ln w="19050" cap="flat" cmpd="sng" algn="ctr">
              <a:solidFill>
                <a:schemeClr val="tx1"/>
              </a:solidFill>
              <a:prstDash val="solid"/>
              <a:round/>
              <a:headEnd type="arrow" w="lg" len="lg"/>
              <a:tailEnd type="arrow"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7" name="Text Box 5"/>
            <p:cNvSpPr txBox="1">
              <a:spLocks noChangeArrowheads="1"/>
            </p:cNvSpPr>
            <p:nvPr/>
          </p:nvSpPr>
          <p:spPr bwMode="auto">
            <a:xfrm>
              <a:off x="4779809" y="3779271"/>
              <a:ext cx="1578968" cy="553998"/>
            </a:xfrm>
            <a:prstGeom prst="rect">
              <a:avLst/>
            </a:prstGeom>
            <a:solidFill>
              <a:schemeClr val="bg1">
                <a:alpha val="57000"/>
              </a:schemeClr>
            </a:solidFill>
            <a:ln w="12700">
              <a:solidFill>
                <a:schemeClr val="tx1"/>
              </a:solidFill>
              <a:miter lim="800000"/>
              <a:headEnd/>
              <a:tailEnd/>
            </a:ln>
            <a:effec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spcBef>
                  <a:spcPts val="0"/>
                </a:spcBef>
              </a:pPr>
              <a:r>
                <a:rPr lang="en-US" altLang="de-DE" sz="1500" b="1" dirty="0">
                  <a:solidFill>
                    <a:srgbClr val="008000"/>
                  </a:solidFill>
                  <a:latin typeface="Arial" panose="020B0604020202020204" pitchFamily="34" charset="0"/>
                  <a:cs typeface="Arial" panose="020B0604020202020204" pitchFamily="34" charset="0"/>
                  <a:sym typeface="Symbol"/>
                </a:rPr>
                <a:t>63 wires, </a:t>
              </a:r>
            </a:p>
            <a:p>
              <a:pPr>
                <a:spcBef>
                  <a:spcPts val="0"/>
                </a:spcBef>
              </a:pPr>
              <a:r>
                <a:rPr lang="en-US" altLang="de-DE" sz="1500" b="1" dirty="0">
                  <a:solidFill>
                    <a:srgbClr val="008000"/>
                  </a:solidFill>
                  <a:latin typeface="Arial" panose="020B0604020202020204" pitchFamily="34" charset="0"/>
                  <a:cs typeface="Arial" panose="020B0604020202020204" pitchFamily="34" charset="0"/>
                  <a:sym typeface="Symbol"/>
                </a:rPr>
                <a:t>2.1mm spacing</a:t>
              </a:r>
              <a:endParaRPr lang="en-US" altLang="de-DE" sz="1500" b="1" dirty="0">
                <a:solidFill>
                  <a:srgbClr val="008000"/>
                </a:solidFill>
                <a:latin typeface="Arial" panose="020B0604020202020204" pitchFamily="34" charset="0"/>
                <a:cs typeface="Arial" panose="020B0604020202020204" pitchFamily="34" charset="0"/>
              </a:endParaRPr>
            </a:p>
          </p:txBody>
        </p:sp>
        <p:cxnSp>
          <p:nvCxnSpPr>
            <p:cNvPr id="118" name="Gerade Verbindung 117"/>
            <p:cNvCxnSpPr>
              <a:stCxn id="117" idx="3"/>
            </p:cNvCxnSpPr>
            <p:nvPr/>
          </p:nvCxnSpPr>
          <p:spPr bwMode="auto">
            <a:xfrm flipV="1">
              <a:off x="6358777" y="3429001"/>
              <a:ext cx="315684" cy="627269"/>
            </a:xfrm>
            <a:prstGeom prst="line">
              <a:avLst/>
            </a:prstGeom>
            <a:noFill/>
            <a:ln w="34925" cap="flat" cmpd="sng" algn="ctr">
              <a:solidFill>
                <a:srgbClr val="008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9" name="Text Box 5"/>
            <p:cNvSpPr txBox="1">
              <a:spLocks noChangeArrowheads="1"/>
            </p:cNvSpPr>
            <p:nvPr/>
          </p:nvSpPr>
          <p:spPr bwMode="auto">
            <a:xfrm>
              <a:off x="4596936" y="4847652"/>
              <a:ext cx="1344874" cy="323165"/>
            </a:xfrm>
            <a:prstGeom prst="rect">
              <a:avLst/>
            </a:prstGeom>
            <a:solidFill>
              <a:schemeClr val="bg1">
                <a:alpha val="56000"/>
              </a:schemeClr>
            </a:solidFill>
            <a:ln w="12700">
              <a:solidFill>
                <a:schemeClr val="tx1"/>
              </a:solidFill>
              <a:miter lim="800000"/>
              <a:headEnd/>
              <a:tailEnd/>
            </a:ln>
            <a:effectLst/>
          </p:spPr>
          <p:txBody>
            <a:bodyPr wrap="square">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eaLnBrk="0" fontAlgn="base" hangingPunct="0">
                <a:spcBef>
                  <a:spcPct val="50000"/>
                </a:spcBef>
                <a:spcAft>
                  <a:spcPct val="0"/>
                </a:spcAft>
                <a:defRPr>
                  <a:solidFill>
                    <a:schemeClr val="tx1"/>
                  </a:solidFill>
                  <a:latin typeface="Times New Roman" pitchFamily="18" charset="0"/>
                </a:defRPr>
              </a:lvl6pPr>
              <a:lvl7pPr marL="2971800" indent="-228600" eaLnBrk="0" fontAlgn="base" hangingPunct="0">
                <a:spcBef>
                  <a:spcPct val="50000"/>
                </a:spcBef>
                <a:spcAft>
                  <a:spcPct val="0"/>
                </a:spcAft>
                <a:defRPr>
                  <a:solidFill>
                    <a:schemeClr val="tx1"/>
                  </a:solidFill>
                  <a:latin typeface="Times New Roman" pitchFamily="18" charset="0"/>
                </a:defRPr>
              </a:lvl7pPr>
              <a:lvl8pPr marL="3429000" indent="-228600" eaLnBrk="0" fontAlgn="base" hangingPunct="0">
                <a:spcBef>
                  <a:spcPct val="50000"/>
                </a:spcBef>
                <a:spcAft>
                  <a:spcPct val="0"/>
                </a:spcAft>
                <a:defRPr>
                  <a:solidFill>
                    <a:schemeClr val="tx1"/>
                  </a:solidFill>
                  <a:latin typeface="Times New Roman" pitchFamily="18" charset="0"/>
                </a:defRPr>
              </a:lvl8pPr>
              <a:lvl9pPr marL="3886200" indent="-228600" eaLnBrk="0" fontAlgn="base" hangingPunct="0">
                <a:spcBef>
                  <a:spcPct val="50000"/>
                </a:spcBef>
                <a:spcAft>
                  <a:spcPct val="0"/>
                </a:spcAft>
                <a:defRPr>
                  <a:solidFill>
                    <a:schemeClr val="tx1"/>
                  </a:solidFill>
                  <a:latin typeface="Times New Roman" pitchFamily="18" charset="0"/>
                </a:defRPr>
              </a:lvl9pPr>
            </a:lstStyle>
            <a:p>
              <a:pPr algn="ctr">
                <a:spcBef>
                  <a:spcPts val="0"/>
                </a:spcBef>
              </a:pPr>
              <a:r>
                <a:rPr lang="en-US" altLang="de-DE" sz="1500" b="1" dirty="0">
                  <a:latin typeface="Arial" panose="020B0604020202020204" pitchFamily="34" charset="0"/>
                  <a:cs typeface="Arial" panose="020B0604020202020204" pitchFamily="34" charset="0"/>
                  <a:sym typeface="Symbol"/>
                </a:rPr>
                <a:t>HV </a:t>
              </a:r>
              <a:r>
                <a:rPr lang="en-US" altLang="de-DE" sz="1500" b="1" dirty="0" err="1">
                  <a:latin typeface="Arial" panose="020B0604020202020204" pitchFamily="34" charset="0"/>
                  <a:cs typeface="Arial" panose="020B0604020202020204" pitchFamily="34" charset="0"/>
                  <a:sym typeface="Symbol"/>
                </a:rPr>
                <a:t>feedthru</a:t>
              </a:r>
              <a:endParaRPr lang="en-US" altLang="de-DE" sz="1500" b="1" dirty="0">
                <a:latin typeface="Arial" panose="020B0604020202020204" pitchFamily="34" charset="0"/>
                <a:cs typeface="Arial" panose="020B0604020202020204" pitchFamily="34" charset="0"/>
              </a:endParaRPr>
            </a:p>
          </p:txBody>
        </p:sp>
        <p:cxnSp>
          <p:nvCxnSpPr>
            <p:cNvPr id="120" name="Gerade Verbindung 119"/>
            <p:cNvCxnSpPr>
              <a:stCxn id="119" idx="3"/>
            </p:cNvCxnSpPr>
            <p:nvPr/>
          </p:nvCxnSpPr>
          <p:spPr bwMode="auto">
            <a:xfrm flipV="1">
              <a:off x="5941810" y="4813595"/>
              <a:ext cx="536628" cy="195640"/>
            </a:xfrm>
            <a:prstGeom prst="line">
              <a:avLst/>
            </a:prstGeom>
            <a:noFill/>
            <a:ln w="34925" cap="flat" cmpd="sng" algn="ctr">
              <a:solidFill>
                <a:schemeClr val="tx1"/>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21" name="Gruppieren 120"/>
          <p:cNvGrpSpPr/>
          <p:nvPr/>
        </p:nvGrpSpPr>
        <p:grpSpPr>
          <a:xfrm>
            <a:off x="812546" y="1993842"/>
            <a:ext cx="3576075" cy="3151715"/>
            <a:chOff x="812546" y="2276872"/>
            <a:chExt cx="3576075" cy="3151715"/>
          </a:xfrm>
        </p:grpSpPr>
        <p:cxnSp>
          <p:nvCxnSpPr>
            <p:cNvPr id="122" name="Gerade Verbindung 2"/>
            <p:cNvCxnSpPr/>
            <p:nvPr/>
          </p:nvCxnSpPr>
          <p:spPr bwMode="auto">
            <a:xfrm flipV="1">
              <a:off x="836320" y="2591727"/>
              <a:ext cx="2771195" cy="18475"/>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3" name="Rechteck 122"/>
            <p:cNvSpPr/>
            <p:nvPr/>
          </p:nvSpPr>
          <p:spPr bwMode="auto">
            <a:xfrm>
              <a:off x="1341977" y="4756916"/>
              <a:ext cx="1701281" cy="121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cap="flat" cmpd="sng" algn="ctr">
                  <a:solidFill>
                    <a:srgbClr val="000000"/>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124" name="Rechteck 123"/>
            <p:cNvSpPr/>
            <p:nvPr/>
          </p:nvSpPr>
          <p:spPr bwMode="auto">
            <a:xfrm>
              <a:off x="1341977" y="4806446"/>
              <a:ext cx="1701281" cy="121192"/>
            </a:xfrm>
            <a:prstGeom prst="rect">
              <a:avLst/>
            </a:prstGeom>
            <a:pattFill prst="wdDnDiag">
              <a:fgClr>
                <a:srgbClr val="3333CC"/>
              </a:fgClr>
              <a:bgClr>
                <a:schemeClr val="bg1"/>
              </a:bgClr>
            </a:pattFill>
            <a:ln>
              <a:solidFill>
                <a:srgbClr val="000000"/>
              </a:solidFill>
            </a:ln>
            <a:effectLst/>
          </p:spPr>
          <p:txBody>
            <a:bodyPr vert="horz" wrap="square" lIns="91440" tIns="45720" rIns="91440" bIns="45720" numCol="1" rtlCol="0" anchor="t" anchorCtr="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125" name="Gerade Verbindung 23"/>
            <p:cNvCxnSpPr/>
            <p:nvPr/>
          </p:nvCxnSpPr>
          <p:spPr bwMode="auto">
            <a:xfrm>
              <a:off x="817786" y="4756916"/>
              <a:ext cx="488832" cy="0"/>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6" name="Gerade Verbindung 24"/>
            <p:cNvCxnSpPr/>
            <p:nvPr/>
          </p:nvCxnSpPr>
          <p:spPr bwMode="auto">
            <a:xfrm flipV="1">
              <a:off x="1367262" y="5019218"/>
              <a:ext cx="1717034" cy="9237"/>
            </a:xfrm>
            <a:prstGeom prst="line">
              <a:avLst/>
            </a:prstGeom>
            <a:noFill/>
            <a:ln w="3810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27" name="Gruppieren 126"/>
            <p:cNvGrpSpPr/>
            <p:nvPr/>
          </p:nvGrpSpPr>
          <p:grpSpPr>
            <a:xfrm>
              <a:off x="3136864" y="2600966"/>
              <a:ext cx="523749" cy="2139351"/>
              <a:chOff x="3353267" y="2686051"/>
              <a:chExt cx="540060" cy="2205978"/>
            </a:xfrm>
          </p:grpSpPr>
          <p:cxnSp>
            <p:nvCxnSpPr>
              <p:cNvPr id="256" name="Gerade Verbindung 14"/>
              <p:cNvCxnSpPr/>
              <p:nvPr/>
            </p:nvCxnSpPr>
            <p:spPr bwMode="auto">
              <a:xfrm>
                <a:off x="3353267" y="4892029"/>
                <a:ext cx="504056" cy="0"/>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7" name="Gerade Verbindung 26"/>
              <p:cNvCxnSpPr/>
              <p:nvPr/>
            </p:nvCxnSpPr>
            <p:spPr bwMode="auto">
              <a:xfrm>
                <a:off x="3851920" y="2686051"/>
                <a:ext cx="0" cy="94877"/>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8" name="Rechteck 257"/>
              <p:cNvSpPr/>
              <p:nvPr/>
            </p:nvSpPr>
            <p:spPr bwMode="auto">
              <a:xfrm>
                <a:off x="3815916" y="2780928"/>
                <a:ext cx="72008" cy="216024"/>
              </a:xfrm>
              <a:prstGeom prst="rect">
                <a:avLst/>
              </a:prstGeom>
              <a:noFill/>
              <a:ln w="19050">
                <a:solidFill>
                  <a:srgbClr val="3333CC"/>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259" name="Gerade Verbindung 31"/>
              <p:cNvCxnSpPr>
                <a:stCxn id="258" idx="2"/>
              </p:cNvCxnSpPr>
              <p:nvPr/>
            </p:nvCxnSpPr>
            <p:spPr bwMode="auto">
              <a:xfrm>
                <a:off x="3851920" y="2996952"/>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0" name="Rechteck 259"/>
              <p:cNvSpPr/>
              <p:nvPr/>
            </p:nvSpPr>
            <p:spPr bwMode="auto">
              <a:xfrm>
                <a:off x="3815916" y="3140968"/>
                <a:ext cx="72008" cy="216024"/>
              </a:xfrm>
              <a:prstGeom prst="rect">
                <a:avLst/>
              </a:prstGeom>
              <a:noFill/>
              <a:ln w="19050">
                <a:solidFill>
                  <a:srgbClr val="3333CC"/>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261" name="Gerade Verbindung 35"/>
              <p:cNvCxnSpPr/>
              <p:nvPr/>
            </p:nvCxnSpPr>
            <p:spPr bwMode="auto">
              <a:xfrm>
                <a:off x="3635896" y="3068960"/>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2" name="Gerade Verbindung 39"/>
              <p:cNvCxnSpPr/>
              <p:nvPr/>
            </p:nvCxnSpPr>
            <p:spPr bwMode="auto">
              <a:xfrm>
                <a:off x="3642241" y="2960948"/>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3" name="Rechteck 262"/>
              <p:cNvSpPr/>
              <p:nvPr/>
            </p:nvSpPr>
            <p:spPr bwMode="auto">
              <a:xfrm>
                <a:off x="3815916" y="3501008"/>
                <a:ext cx="72008" cy="216024"/>
              </a:xfrm>
              <a:prstGeom prst="rect">
                <a:avLst/>
              </a:prstGeom>
              <a:noFill/>
              <a:ln w="19050">
                <a:solidFill>
                  <a:srgbClr val="3333CC"/>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264" name="Rechteck 263"/>
              <p:cNvSpPr/>
              <p:nvPr/>
            </p:nvSpPr>
            <p:spPr bwMode="auto">
              <a:xfrm>
                <a:off x="3815916" y="3861048"/>
                <a:ext cx="72008" cy="216024"/>
              </a:xfrm>
              <a:prstGeom prst="rect">
                <a:avLst/>
              </a:prstGeom>
              <a:noFill/>
              <a:ln w="19050">
                <a:solidFill>
                  <a:srgbClr val="3333CC"/>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265" name="Rechteck 264"/>
              <p:cNvSpPr/>
              <p:nvPr/>
            </p:nvSpPr>
            <p:spPr bwMode="auto">
              <a:xfrm>
                <a:off x="3819539" y="4217504"/>
                <a:ext cx="72008" cy="216024"/>
              </a:xfrm>
              <a:prstGeom prst="rect">
                <a:avLst/>
              </a:prstGeom>
              <a:noFill/>
              <a:ln w="19050">
                <a:solidFill>
                  <a:srgbClr val="3333CC"/>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266" name="Gerade Verbindung 70"/>
              <p:cNvCxnSpPr/>
              <p:nvPr/>
            </p:nvCxnSpPr>
            <p:spPr bwMode="auto">
              <a:xfrm>
                <a:off x="3857323" y="4797152"/>
                <a:ext cx="0" cy="94877"/>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7" name="Rechteck 266"/>
              <p:cNvSpPr/>
              <p:nvPr/>
            </p:nvSpPr>
            <p:spPr bwMode="auto">
              <a:xfrm>
                <a:off x="3821319" y="4581128"/>
                <a:ext cx="72008" cy="216024"/>
              </a:xfrm>
              <a:prstGeom prst="rect">
                <a:avLst/>
              </a:prstGeom>
              <a:noFill/>
              <a:ln w="19050">
                <a:solidFill>
                  <a:srgbClr val="3333CC"/>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268" name="Gerade Verbindung 75"/>
              <p:cNvCxnSpPr/>
              <p:nvPr/>
            </p:nvCxnSpPr>
            <p:spPr bwMode="auto">
              <a:xfrm>
                <a:off x="3855424" y="3356992"/>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69" name="Gerade Verbindung 76"/>
              <p:cNvCxnSpPr/>
              <p:nvPr/>
            </p:nvCxnSpPr>
            <p:spPr bwMode="auto">
              <a:xfrm>
                <a:off x="3852553" y="3720440"/>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0" name="Gerade Verbindung 77"/>
              <p:cNvCxnSpPr/>
              <p:nvPr/>
            </p:nvCxnSpPr>
            <p:spPr bwMode="auto">
              <a:xfrm>
                <a:off x="3850358" y="4077072"/>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1" name="Gerade Verbindung 81"/>
              <p:cNvCxnSpPr/>
              <p:nvPr/>
            </p:nvCxnSpPr>
            <p:spPr bwMode="auto">
              <a:xfrm>
                <a:off x="3856057" y="4437112"/>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2" name="Gerade Verbindung 88"/>
              <p:cNvCxnSpPr/>
              <p:nvPr/>
            </p:nvCxnSpPr>
            <p:spPr bwMode="auto">
              <a:xfrm>
                <a:off x="3642241" y="3415454"/>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3" name="Gerade Verbindung 89"/>
              <p:cNvCxnSpPr/>
              <p:nvPr/>
            </p:nvCxnSpPr>
            <p:spPr bwMode="auto">
              <a:xfrm>
                <a:off x="3635896" y="3773829"/>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4" name="Gerade Verbindung 90"/>
              <p:cNvCxnSpPr/>
              <p:nvPr/>
            </p:nvCxnSpPr>
            <p:spPr bwMode="auto">
              <a:xfrm>
                <a:off x="3642241" y="4149080"/>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5" name="Gerade Verbindung 91"/>
              <p:cNvCxnSpPr/>
              <p:nvPr/>
            </p:nvCxnSpPr>
            <p:spPr bwMode="auto">
              <a:xfrm>
                <a:off x="3639400" y="4513558"/>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6" name="Gerade Verbindung 92"/>
              <p:cNvCxnSpPr/>
              <p:nvPr/>
            </p:nvCxnSpPr>
            <p:spPr bwMode="auto">
              <a:xfrm>
                <a:off x="3642241" y="3307442"/>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7" name="Gerade Verbindung 93"/>
              <p:cNvCxnSpPr/>
              <p:nvPr/>
            </p:nvCxnSpPr>
            <p:spPr bwMode="auto">
              <a:xfrm>
                <a:off x="3647851" y="3671825"/>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8" name="Gerade Verbindung 98"/>
              <p:cNvCxnSpPr/>
              <p:nvPr/>
            </p:nvCxnSpPr>
            <p:spPr bwMode="auto">
              <a:xfrm>
                <a:off x="3647851" y="4040249"/>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9" name="Gerade Verbindung 99"/>
              <p:cNvCxnSpPr/>
              <p:nvPr/>
            </p:nvCxnSpPr>
            <p:spPr bwMode="auto">
              <a:xfrm>
                <a:off x="3647851" y="4405546"/>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28" name="Textfeld 127"/>
            <p:cNvSpPr txBox="1"/>
            <p:nvPr/>
          </p:nvSpPr>
          <p:spPr>
            <a:xfrm>
              <a:off x="3655373" y="2623144"/>
              <a:ext cx="384082" cy="353943"/>
            </a:xfrm>
            <a:prstGeom prst="rect">
              <a:avLst/>
            </a:prstGeom>
            <a:noFill/>
          </p:spPr>
          <p:txBody>
            <a:bodyPr wrap="square" rtlCol="0">
              <a:spAutoFit/>
            </a:bodyPr>
            <a:lstStyle/>
            <a:p>
              <a:r>
                <a:rPr lang="en-US" sz="1700" b="1" i="1" dirty="0">
                  <a:solidFill>
                    <a:srgbClr val="3333CC"/>
                  </a:solidFill>
                  <a:latin typeface="Calibri" panose="020F0502020204030204" pitchFamily="34" charset="0"/>
                  <a:cs typeface="Calibri" panose="020F0502020204030204" pitchFamily="34" charset="0"/>
                </a:rPr>
                <a:t>R</a:t>
              </a:r>
            </a:p>
          </p:txBody>
        </p:sp>
        <p:sp>
          <p:nvSpPr>
            <p:cNvPr id="129" name="Textfeld 128"/>
            <p:cNvSpPr txBox="1"/>
            <p:nvPr/>
          </p:nvSpPr>
          <p:spPr>
            <a:xfrm>
              <a:off x="2630572" y="2324663"/>
              <a:ext cx="1478715" cy="323165"/>
            </a:xfrm>
            <a:prstGeom prst="rect">
              <a:avLst/>
            </a:prstGeom>
            <a:noFill/>
          </p:spPr>
          <p:txBody>
            <a:bodyPr wrap="square" rtlCol="0">
              <a:spAutoFit/>
            </a:bodyPr>
            <a:lstStyle/>
            <a:p>
              <a:r>
                <a:rPr lang="en-US" sz="1500" dirty="0">
                  <a:solidFill>
                    <a:srgbClr val="3333CC"/>
                  </a:solidFill>
                  <a:latin typeface="Calibri" panose="020F0502020204030204" pitchFamily="34" charset="0"/>
                  <a:cs typeface="Calibri" panose="020F0502020204030204" pitchFamily="34" charset="0"/>
                </a:rPr>
                <a:t>voltage divider</a:t>
              </a:r>
            </a:p>
          </p:txBody>
        </p:sp>
        <p:sp>
          <p:nvSpPr>
            <p:cNvPr id="130" name="Textfeld 129"/>
            <p:cNvSpPr txBox="1"/>
            <p:nvPr/>
          </p:nvSpPr>
          <p:spPr>
            <a:xfrm>
              <a:off x="3637915" y="2413644"/>
              <a:ext cx="750706" cy="313404"/>
            </a:xfrm>
            <a:prstGeom prst="rect">
              <a:avLst/>
            </a:prstGeom>
            <a:noFill/>
          </p:spPr>
          <p:txBody>
            <a:bodyPr wrap="square" rtlCol="0">
              <a:spAutoFit/>
            </a:bodyPr>
            <a:lstStyle/>
            <a:p>
              <a:r>
                <a:rPr lang="en-US" sz="1500" dirty="0"/>
                <a:t>+ 6</a:t>
              </a:r>
              <a:r>
                <a:rPr lang="en-US" sz="1500" b="1" i="1" dirty="0"/>
                <a:t> </a:t>
              </a:r>
              <a:r>
                <a:rPr lang="en-US" sz="1500" dirty="0"/>
                <a:t>kV</a:t>
              </a:r>
            </a:p>
          </p:txBody>
        </p:sp>
        <p:sp>
          <p:nvSpPr>
            <p:cNvPr id="131" name="Textfeld 130"/>
            <p:cNvSpPr txBox="1"/>
            <p:nvPr/>
          </p:nvSpPr>
          <p:spPr>
            <a:xfrm>
              <a:off x="3620456" y="2797727"/>
              <a:ext cx="750706" cy="313404"/>
            </a:xfrm>
            <a:prstGeom prst="rect">
              <a:avLst/>
            </a:prstGeom>
            <a:noFill/>
          </p:spPr>
          <p:txBody>
            <a:bodyPr wrap="square" rtlCol="0">
              <a:spAutoFit/>
            </a:bodyPr>
            <a:lstStyle/>
            <a:p>
              <a:r>
                <a:rPr lang="en-US" sz="1500" dirty="0"/>
                <a:t>+ 5</a:t>
              </a:r>
              <a:r>
                <a:rPr lang="en-US" sz="1500" b="1" i="1" dirty="0"/>
                <a:t> </a:t>
              </a:r>
              <a:r>
                <a:rPr lang="en-US" sz="1500" dirty="0"/>
                <a:t>kV</a:t>
              </a:r>
            </a:p>
          </p:txBody>
        </p:sp>
        <p:sp>
          <p:nvSpPr>
            <p:cNvPr id="132" name="Textfeld 131"/>
            <p:cNvSpPr txBox="1"/>
            <p:nvPr/>
          </p:nvSpPr>
          <p:spPr>
            <a:xfrm>
              <a:off x="3620456" y="3147737"/>
              <a:ext cx="750706" cy="313404"/>
            </a:xfrm>
            <a:prstGeom prst="rect">
              <a:avLst/>
            </a:prstGeom>
            <a:noFill/>
          </p:spPr>
          <p:txBody>
            <a:bodyPr wrap="square" rtlCol="0">
              <a:spAutoFit/>
            </a:bodyPr>
            <a:lstStyle/>
            <a:p>
              <a:r>
                <a:rPr lang="en-US" sz="1500" dirty="0"/>
                <a:t>+ 4</a:t>
              </a:r>
              <a:r>
                <a:rPr lang="en-US" sz="1500" b="1" i="1" dirty="0"/>
                <a:t> </a:t>
              </a:r>
              <a:r>
                <a:rPr lang="en-US" sz="1500" dirty="0"/>
                <a:t>kV</a:t>
              </a:r>
            </a:p>
          </p:txBody>
        </p:sp>
        <p:sp>
          <p:nvSpPr>
            <p:cNvPr id="133" name="Textfeld 132"/>
            <p:cNvSpPr txBox="1"/>
            <p:nvPr/>
          </p:nvSpPr>
          <p:spPr>
            <a:xfrm>
              <a:off x="3620456" y="3846069"/>
              <a:ext cx="750706" cy="313404"/>
            </a:xfrm>
            <a:prstGeom prst="rect">
              <a:avLst/>
            </a:prstGeom>
            <a:noFill/>
          </p:spPr>
          <p:txBody>
            <a:bodyPr wrap="square" rtlCol="0">
              <a:spAutoFit/>
            </a:bodyPr>
            <a:lstStyle/>
            <a:p>
              <a:r>
                <a:rPr lang="en-US" sz="1500" dirty="0"/>
                <a:t>+ 2</a:t>
              </a:r>
              <a:r>
                <a:rPr lang="en-US" sz="1500" b="1" i="1" dirty="0"/>
                <a:t> </a:t>
              </a:r>
              <a:r>
                <a:rPr lang="en-US" sz="1500" dirty="0"/>
                <a:t>kV</a:t>
              </a:r>
            </a:p>
          </p:txBody>
        </p:sp>
        <p:sp>
          <p:nvSpPr>
            <p:cNvPr id="134" name="Textfeld 133"/>
            <p:cNvSpPr txBox="1"/>
            <p:nvPr/>
          </p:nvSpPr>
          <p:spPr>
            <a:xfrm>
              <a:off x="3620456" y="3508782"/>
              <a:ext cx="750706" cy="313404"/>
            </a:xfrm>
            <a:prstGeom prst="rect">
              <a:avLst/>
            </a:prstGeom>
            <a:noFill/>
          </p:spPr>
          <p:txBody>
            <a:bodyPr wrap="square" rtlCol="0">
              <a:spAutoFit/>
            </a:bodyPr>
            <a:lstStyle/>
            <a:p>
              <a:r>
                <a:rPr lang="en-US" sz="1500" dirty="0"/>
                <a:t>+ 3</a:t>
              </a:r>
              <a:r>
                <a:rPr lang="en-US" sz="1500" b="1" i="1" dirty="0"/>
                <a:t> </a:t>
              </a:r>
              <a:r>
                <a:rPr lang="en-US" sz="1500" dirty="0"/>
                <a:t>kV</a:t>
              </a:r>
            </a:p>
          </p:txBody>
        </p:sp>
        <p:sp>
          <p:nvSpPr>
            <p:cNvPr id="135" name="Textfeld 134"/>
            <p:cNvSpPr txBox="1"/>
            <p:nvPr/>
          </p:nvSpPr>
          <p:spPr>
            <a:xfrm>
              <a:off x="3620456" y="4195234"/>
              <a:ext cx="750706" cy="313404"/>
            </a:xfrm>
            <a:prstGeom prst="rect">
              <a:avLst/>
            </a:prstGeom>
            <a:noFill/>
          </p:spPr>
          <p:txBody>
            <a:bodyPr wrap="square" rtlCol="0">
              <a:spAutoFit/>
            </a:bodyPr>
            <a:lstStyle/>
            <a:p>
              <a:r>
                <a:rPr lang="en-US" sz="1500" dirty="0"/>
                <a:t>+ 1</a:t>
              </a:r>
              <a:r>
                <a:rPr lang="en-US" sz="1500" b="1" i="1" dirty="0"/>
                <a:t> </a:t>
              </a:r>
              <a:r>
                <a:rPr lang="en-US" sz="1500" dirty="0"/>
                <a:t>kV</a:t>
              </a:r>
            </a:p>
          </p:txBody>
        </p:sp>
        <p:sp>
          <p:nvSpPr>
            <p:cNvPr id="136" name="Textfeld 135"/>
            <p:cNvSpPr txBox="1"/>
            <p:nvPr/>
          </p:nvSpPr>
          <p:spPr>
            <a:xfrm>
              <a:off x="3620456" y="4564703"/>
              <a:ext cx="750706" cy="313404"/>
            </a:xfrm>
            <a:prstGeom prst="rect">
              <a:avLst/>
            </a:prstGeom>
            <a:noFill/>
          </p:spPr>
          <p:txBody>
            <a:bodyPr wrap="square" rtlCol="0">
              <a:spAutoFit/>
            </a:bodyPr>
            <a:lstStyle/>
            <a:p>
              <a:r>
                <a:rPr lang="en-US" sz="1500" dirty="0"/>
                <a:t>   0 kV</a:t>
              </a:r>
            </a:p>
          </p:txBody>
        </p:sp>
        <p:grpSp>
          <p:nvGrpSpPr>
            <p:cNvPr id="137" name="Gruppieren 136"/>
            <p:cNvGrpSpPr/>
            <p:nvPr/>
          </p:nvGrpSpPr>
          <p:grpSpPr>
            <a:xfrm rot="10800000">
              <a:off x="812546" y="2635049"/>
              <a:ext cx="249656" cy="2139351"/>
              <a:chOff x="3635896" y="2686051"/>
              <a:chExt cx="257431" cy="2205978"/>
            </a:xfrm>
          </p:grpSpPr>
          <p:cxnSp>
            <p:nvCxnSpPr>
              <p:cNvPr id="156" name="Gerade Verbindung 112"/>
              <p:cNvCxnSpPr/>
              <p:nvPr/>
            </p:nvCxnSpPr>
            <p:spPr bwMode="auto">
              <a:xfrm>
                <a:off x="3851920" y="2686051"/>
                <a:ext cx="0" cy="94877"/>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7" name="Rechteck 156"/>
              <p:cNvSpPr/>
              <p:nvPr/>
            </p:nvSpPr>
            <p:spPr bwMode="auto">
              <a:xfrm>
                <a:off x="3815916" y="2780928"/>
                <a:ext cx="72008" cy="216024"/>
              </a:xfrm>
              <a:prstGeom prst="rect">
                <a:avLst/>
              </a:prstGeom>
              <a:noFill/>
              <a:ln w="19050">
                <a:solidFill>
                  <a:srgbClr val="3333CC"/>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158" name="Gerade Verbindung 114"/>
              <p:cNvCxnSpPr>
                <a:stCxn id="157" idx="2"/>
              </p:cNvCxnSpPr>
              <p:nvPr/>
            </p:nvCxnSpPr>
            <p:spPr bwMode="auto">
              <a:xfrm>
                <a:off x="3851920" y="2996952"/>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9" name="Rechteck 158"/>
              <p:cNvSpPr/>
              <p:nvPr/>
            </p:nvSpPr>
            <p:spPr bwMode="auto">
              <a:xfrm>
                <a:off x="3815916" y="3140968"/>
                <a:ext cx="72008" cy="216024"/>
              </a:xfrm>
              <a:prstGeom prst="rect">
                <a:avLst/>
              </a:prstGeom>
              <a:noFill/>
              <a:ln w="19050">
                <a:solidFill>
                  <a:srgbClr val="3333CC"/>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160" name="Gerade Verbindung 116"/>
              <p:cNvCxnSpPr/>
              <p:nvPr/>
            </p:nvCxnSpPr>
            <p:spPr bwMode="auto">
              <a:xfrm>
                <a:off x="3635896" y="3068960"/>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1" name="Gerade Verbindung 117"/>
              <p:cNvCxnSpPr/>
              <p:nvPr/>
            </p:nvCxnSpPr>
            <p:spPr bwMode="auto">
              <a:xfrm>
                <a:off x="3642241" y="2960948"/>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2" name="Rechteck 161"/>
              <p:cNvSpPr/>
              <p:nvPr/>
            </p:nvSpPr>
            <p:spPr bwMode="auto">
              <a:xfrm>
                <a:off x="3815916" y="3501008"/>
                <a:ext cx="72008" cy="216024"/>
              </a:xfrm>
              <a:prstGeom prst="rect">
                <a:avLst/>
              </a:prstGeom>
              <a:noFill/>
              <a:ln w="19050">
                <a:solidFill>
                  <a:srgbClr val="3333CC"/>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163" name="Rechteck 162"/>
              <p:cNvSpPr/>
              <p:nvPr/>
            </p:nvSpPr>
            <p:spPr bwMode="auto">
              <a:xfrm>
                <a:off x="3815916" y="3861048"/>
                <a:ext cx="72008" cy="216024"/>
              </a:xfrm>
              <a:prstGeom prst="rect">
                <a:avLst/>
              </a:prstGeom>
              <a:noFill/>
              <a:ln w="19050">
                <a:solidFill>
                  <a:srgbClr val="3333CC"/>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164" name="Rechteck 163"/>
              <p:cNvSpPr/>
              <p:nvPr/>
            </p:nvSpPr>
            <p:spPr bwMode="auto">
              <a:xfrm>
                <a:off x="3819539" y="4217504"/>
                <a:ext cx="72008" cy="216024"/>
              </a:xfrm>
              <a:prstGeom prst="rect">
                <a:avLst/>
              </a:prstGeom>
              <a:noFill/>
              <a:ln w="19050">
                <a:solidFill>
                  <a:srgbClr val="3333CC"/>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165" name="Gerade Verbindung 121"/>
              <p:cNvCxnSpPr/>
              <p:nvPr/>
            </p:nvCxnSpPr>
            <p:spPr bwMode="auto">
              <a:xfrm>
                <a:off x="3857323" y="4797152"/>
                <a:ext cx="0" cy="94877"/>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6" name="Rechteck 165"/>
              <p:cNvSpPr/>
              <p:nvPr/>
            </p:nvSpPr>
            <p:spPr bwMode="auto">
              <a:xfrm>
                <a:off x="3821319" y="4581128"/>
                <a:ext cx="72008" cy="216024"/>
              </a:xfrm>
              <a:prstGeom prst="rect">
                <a:avLst/>
              </a:prstGeom>
              <a:noFill/>
              <a:ln w="19050">
                <a:solidFill>
                  <a:srgbClr val="3333CC"/>
                </a:solid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cxnSp>
            <p:nvCxnSpPr>
              <p:cNvPr id="167" name="Gerade Verbindung 123"/>
              <p:cNvCxnSpPr/>
              <p:nvPr/>
            </p:nvCxnSpPr>
            <p:spPr bwMode="auto">
              <a:xfrm>
                <a:off x="3855424" y="3356992"/>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5" name="Gerade Verbindung 124"/>
              <p:cNvCxnSpPr/>
              <p:nvPr/>
            </p:nvCxnSpPr>
            <p:spPr bwMode="auto">
              <a:xfrm>
                <a:off x="3852553" y="3720440"/>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6" name="Gerade Verbindung 125"/>
              <p:cNvCxnSpPr/>
              <p:nvPr/>
            </p:nvCxnSpPr>
            <p:spPr bwMode="auto">
              <a:xfrm>
                <a:off x="3850358" y="4077072"/>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7" name="Gerade Verbindung 126"/>
              <p:cNvCxnSpPr/>
              <p:nvPr/>
            </p:nvCxnSpPr>
            <p:spPr bwMode="auto">
              <a:xfrm>
                <a:off x="3856057" y="4437112"/>
                <a:ext cx="1266" cy="144016"/>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8" name="Gerade Verbindung 127"/>
              <p:cNvCxnSpPr/>
              <p:nvPr/>
            </p:nvCxnSpPr>
            <p:spPr bwMode="auto">
              <a:xfrm>
                <a:off x="3642241" y="3415454"/>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9" name="Gerade Verbindung 128"/>
              <p:cNvCxnSpPr/>
              <p:nvPr/>
            </p:nvCxnSpPr>
            <p:spPr bwMode="auto">
              <a:xfrm>
                <a:off x="3635896" y="3773829"/>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0" name="Gerade Verbindung 129"/>
              <p:cNvCxnSpPr/>
              <p:nvPr/>
            </p:nvCxnSpPr>
            <p:spPr bwMode="auto">
              <a:xfrm>
                <a:off x="3642241" y="4149080"/>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1" name="Gerade Verbindung 130"/>
              <p:cNvCxnSpPr/>
              <p:nvPr/>
            </p:nvCxnSpPr>
            <p:spPr bwMode="auto">
              <a:xfrm>
                <a:off x="3639400" y="4513558"/>
                <a:ext cx="216024" cy="0"/>
              </a:xfrm>
              <a:prstGeom prst="line">
                <a:avLst/>
              </a:prstGeom>
              <a:noFill/>
              <a:ln w="1905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2" name="Gerade Verbindung 131"/>
              <p:cNvCxnSpPr/>
              <p:nvPr/>
            </p:nvCxnSpPr>
            <p:spPr bwMode="auto">
              <a:xfrm>
                <a:off x="3642241" y="3307442"/>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3" name="Gerade Verbindung 132"/>
              <p:cNvCxnSpPr/>
              <p:nvPr/>
            </p:nvCxnSpPr>
            <p:spPr bwMode="auto">
              <a:xfrm>
                <a:off x="3647851" y="3671825"/>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4" name="Gerade Verbindung 133"/>
              <p:cNvCxnSpPr/>
              <p:nvPr/>
            </p:nvCxnSpPr>
            <p:spPr bwMode="auto">
              <a:xfrm>
                <a:off x="3647851" y="4040249"/>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5" name="Gerade Verbindung 134"/>
              <p:cNvCxnSpPr/>
              <p:nvPr/>
            </p:nvCxnSpPr>
            <p:spPr bwMode="auto">
              <a:xfrm>
                <a:off x="3647851" y="4405546"/>
                <a:ext cx="0" cy="216024"/>
              </a:xfrm>
              <a:prstGeom prst="line">
                <a:avLst/>
              </a:prstGeom>
              <a:noFill/>
              <a:ln w="38100" cap="flat" cmpd="sng" algn="ctr">
                <a:solidFill>
                  <a:srgbClr val="00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38" name="Gerade Verbindung 37"/>
            <p:cNvCxnSpPr/>
            <p:nvPr/>
          </p:nvCxnSpPr>
          <p:spPr bwMode="auto">
            <a:xfrm flipV="1">
              <a:off x="1269530" y="4740317"/>
              <a:ext cx="1867334" cy="16599"/>
            </a:xfrm>
            <a:prstGeom prst="line">
              <a:avLst/>
            </a:prstGeom>
            <a:noFill/>
            <a:ln w="6350" cap="flat" cmpd="sng" algn="ctr">
              <a:solidFill>
                <a:srgbClr val="00000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9" name="Textfeld 138"/>
            <p:cNvSpPr txBox="1"/>
            <p:nvPr/>
          </p:nvSpPr>
          <p:spPr>
            <a:xfrm>
              <a:off x="3043258" y="4709127"/>
              <a:ext cx="750706" cy="358177"/>
            </a:xfrm>
            <a:prstGeom prst="rect">
              <a:avLst/>
            </a:prstGeom>
            <a:noFill/>
          </p:spPr>
          <p:txBody>
            <a:bodyPr wrap="square" rtlCol="0">
              <a:spAutoFit/>
            </a:bodyPr>
            <a:lstStyle/>
            <a:p>
              <a:r>
                <a:rPr lang="en-US" b="1" dirty="0">
                  <a:solidFill>
                    <a:srgbClr val="3333CC"/>
                  </a:solidFill>
                </a:rPr>
                <a:t>MCP</a:t>
              </a:r>
            </a:p>
          </p:txBody>
        </p:sp>
        <p:sp>
          <p:nvSpPr>
            <p:cNvPr id="140" name="Textfeld 139"/>
            <p:cNvSpPr txBox="1"/>
            <p:nvPr/>
          </p:nvSpPr>
          <p:spPr>
            <a:xfrm>
              <a:off x="1348197" y="4997471"/>
              <a:ext cx="805764" cy="369332"/>
            </a:xfrm>
            <a:prstGeom prst="rect">
              <a:avLst/>
            </a:prstGeom>
            <a:noFill/>
          </p:spPr>
          <p:txBody>
            <a:bodyPr wrap="square" rtlCol="0">
              <a:spAutoFit/>
            </a:bodyPr>
            <a:lstStyle/>
            <a:p>
              <a:r>
                <a:rPr lang="en-US" b="1" dirty="0">
                  <a:solidFill>
                    <a:srgbClr val="3333CC"/>
                  </a:solidFill>
                  <a:latin typeface="Calibri" panose="020F0502020204030204" pitchFamily="34" charset="0"/>
                  <a:cs typeface="Calibri" panose="020F0502020204030204" pitchFamily="34" charset="0"/>
                </a:rPr>
                <a:t>anode</a:t>
              </a:r>
            </a:p>
          </p:txBody>
        </p:sp>
        <p:cxnSp>
          <p:nvCxnSpPr>
            <p:cNvPr id="141" name="Gerade Verbindung 141"/>
            <p:cNvCxnSpPr/>
            <p:nvPr/>
          </p:nvCxnSpPr>
          <p:spPr bwMode="auto">
            <a:xfrm>
              <a:off x="2225779" y="5028455"/>
              <a:ext cx="0" cy="388015"/>
            </a:xfrm>
            <a:prstGeom prst="line">
              <a:avLst/>
            </a:prstGeom>
            <a:noFill/>
            <a:ln w="2540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2" name="Gerade Verbindung 144"/>
            <p:cNvCxnSpPr/>
            <p:nvPr/>
          </p:nvCxnSpPr>
          <p:spPr bwMode="auto">
            <a:xfrm>
              <a:off x="2225779" y="5416470"/>
              <a:ext cx="1196772" cy="0"/>
            </a:xfrm>
            <a:prstGeom prst="line">
              <a:avLst/>
            </a:prstGeom>
            <a:noFill/>
            <a:ln w="2540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3" name="Textfeld 142"/>
            <p:cNvSpPr txBox="1"/>
            <p:nvPr/>
          </p:nvSpPr>
          <p:spPr>
            <a:xfrm>
              <a:off x="2258392" y="5059255"/>
              <a:ext cx="1850896" cy="369332"/>
            </a:xfrm>
            <a:prstGeom prst="rect">
              <a:avLst/>
            </a:prstGeom>
            <a:noFill/>
          </p:spPr>
          <p:txBody>
            <a:bodyPr wrap="square" rtlCol="0">
              <a:spAutoFit/>
            </a:bodyPr>
            <a:lstStyle/>
            <a:p>
              <a:r>
                <a:rPr lang="en-US" b="1" dirty="0">
                  <a:solidFill>
                    <a:srgbClr val="3333CC"/>
                  </a:solidFill>
                  <a:latin typeface="Calibri" panose="020F0502020204030204" pitchFamily="34" charset="0"/>
                  <a:cs typeface="Calibri" panose="020F0502020204030204" pitchFamily="34" charset="0"/>
                </a:rPr>
                <a:t>position readout</a:t>
              </a:r>
            </a:p>
          </p:txBody>
        </p:sp>
        <p:sp>
          <p:nvSpPr>
            <p:cNvPr id="144" name="Textfeld 143"/>
            <p:cNvSpPr txBox="1"/>
            <p:nvPr/>
          </p:nvSpPr>
          <p:spPr>
            <a:xfrm>
              <a:off x="1071229" y="2276872"/>
              <a:ext cx="1571564"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HV electrode</a:t>
              </a:r>
            </a:p>
          </p:txBody>
        </p:sp>
        <p:cxnSp>
          <p:nvCxnSpPr>
            <p:cNvPr id="145" name="Gerade Verbindung mit Pfeil 144"/>
            <p:cNvCxnSpPr/>
            <p:nvPr/>
          </p:nvCxnSpPr>
          <p:spPr bwMode="auto">
            <a:xfrm>
              <a:off x="1269530" y="2954429"/>
              <a:ext cx="0" cy="1378795"/>
            </a:xfrm>
            <a:prstGeom prst="straightConnector1">
              <a:avLst/>
            </a:prstGeom>
            <a:noFill/>
            <a:ln w="31750" cap="flat" cmpd="sng" algn="ctr">
              <a:solidFill>
                <a:srgbClr val="000000"/>
              </a:solidFill>
              <a:prstDash val="solid"/>
              <a:round/>
              <a:headEnd type="none" w="med" len="med"/>
              <a:tailEnd type="stealth"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146" name="Textfeld 145"/>
                <p:cNvSpPr txBox="1"/>
                <p:nvPr/>
              </p:nvSpPr>
              <p:spPr>
                <a:xfrm>
                  <a:off x="1262247" y="3321475"/>
                  <a:ext cx="402882" cy="457795"/>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acc>
                          <m:accPr>
                            <m:chr m:val="⃗"/>
                            <m:ctrlPr>
                              <a:rPr lang="en-US" sz="2200" b="1" i="1" smtClean="0">
                                <a:latin typeface="Cambria Math" panose="02040503050406030204" pitchFamily="18" charset="0"/>
                              </a:rPr>
                            </m:ctrlPr>
                          </m:accPr>
                          <m:e>
                            <m:r>
                              <a:rPr lang="de-DE" sz="2200" b="1" i="1" smtClean="0">
                                <a:latin typeface="Cambria Math"/>
                              </a:rPr>
                              <m:t>𝑬</m:t>
                            </m:r>
                          </m:e>
                        </m:acc>
                      </m:oMath>
                    </m:oMathPara>
                  </a14:m>
                  <a:endParaRPr lang="en-US" sz="2200" b="1" dirty="0"/>
                </a:p>
              </p:txBody>
            </p:sp>
          </mc:Choice>
          <mc:Fallback xmlns="">
            <p:sp>
              <p:nvSpPr>
                <p:cNvPr id="152" name="Textfeld 151"/>
                <p:cNvSpPr txBox="1">
                  <a:spLocks noRot="1" noChangeAspect="1" noMove="1" noResize="1" noEditPoints="1" noAdjustHandles="1" noChangeArrowheads="1" noChangeShapeType="1" noTextEdit="1"/>
                </p:cNvSpPr>
                <p:nvPr/>
              </p:nvSpPr>
              <p:spPr>
                <a:xfrm>
                  <a:off x="1262247" y="3321475"/>
                  <a:ext cx="402882" cy="457795"/>
                </a:xfrm>
                <a:prstGeom prst="rect">
                  <a:avLst/>
                </a:prstGeom>
                <a:blipFill rotWithShape="1">
                  <a:blip r:embed="rId4"/>
                  <a:stretch>
                    <a:fillRect/>
                  </a:stretch>
                </a:blipFill>
              </p:spPr>
              <p:txBody>
                <a:bodyPr/>
                <a:lstStyle/>
                <a:p>
                  <a:r>
                    <a:rPr lang="en-US">
                      <a:noFill/>
                    </a:rPr>
                    <a:t> </a:t>
                  </a:r>
                </a:p>
              </p:txBody>
            </p:sp>
          </mc:Fallback>
        </mc:AlternateContent>
        <p:sp>
          <p:nvSpPr>
            <p:cNvPr id="147" name="Ellipse 146"/>
            <p:cNvSpPr/>
            <p:nvPr/>
          </p:nvSpPr>
          <p:spPr bwMode="auto">
            <a:xfrm>
              <a:off x="1734962" y="3391309"/>
              <a:ext cx="1019370" cy="541629"/>
            </a:xfrm>
            <a:prstGeom prst="ellipse">
              <a:avLst/>
            </a:prstGeom>
            <a:gradFill flip="none" rotWithShape="1">
              <a:gsLst>
                <a:gs pos="0">
                  <a:srgbClr val="FF0000">
                    <a:lumMod val="97000"/>
                  </a:srgbClr>
                </a:gs>
                <a:gs pos="51000">
                  <a:srgbClr val="FF0000"/>
                </a:gs>
                <a:gs pos="100000">
                  <a:srgbClr val="FF0000">
                    <a:lumMod val="0"/>
                    <a:lumOff val="100000"/>
                  </a:srgbClr>
                </a:gs>
              </a:gsLst>
              <a:path path="shape">
                <a:fillToRect l="50000" t="50000" r="50000" b="50000"/>
              </a:path>
              <a:tileRect/>
            </a:gra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l" defTabSz="914400" rtl="0" eaLnBrk="0" fontAlgn="base" latinLnBrk="0" hangingPunct="0">
                <a:lnSpc>
                  <a:spcPct val="100000"/>
                </a:lnSpc>
                <a:spcBef>
                  <a:spcPct val="50000"/>
                </a:spcBef>
                <a:spcAft>
                  <a:spcPct val="0"/>
                </a:spcAft>
                <a:buClrTx/>
                <a:buSzTx/>
                <a:buFontTx/>
                <a:buNone/>
                <a:tabLst/>
              </a:pPr>
              <a:endParaRPr kumimoji="0" lang="en-US" sz="1800" b="0" i="0" u="none" strike="noStrike" cap="none" normalizeH="0" baseline="0">
                <a:ln>
                  <a:noFill/>
                </a:ln>
                <a:solidFill>
                  <a:schemeClr val="tx1"/>
                </a:solidFill>
                <a:effectLst/>
                <a:latin typeface="Times New Roman" pitchFamily="18" charset="0"/>
              </a:endParaRPr>
            </a:p>
          </p:txBody>
        </p:sp>
        <p:sp>
          <p:nvSpPr>
            <p:cNvPr id="148" name="Freihandform 147"/>
            <p:cNvSpPr/>
            <p:nvPr/>
          </p:nvSpPr>
          <p:spPr bwMode="auto">
            <a:xfrm>
              <a:off x="2388996" y="3647438"/>
              <a:ext cx="253797" cy="1086953"/>
            </a:xfrm>
            <a:custGeom>
              <a:avLst/>
              <a:gdLst>
                <a:gd name="connsiteX0" fmla="*/ 0 w 260350"/>
                <a:gd name="connsiteY0" fmla="*/ 0 h 1092200"/>
                <a:gd name="connsiteX1" fmla="*/ 88900 w 260350"/>
                <a:gd name="connsiteY1" fmla="*/ 107950 h 1092200"/>
                <a:gd name="connsiteX2" fmla="*/ 171450 w 260350"/>
                <a:gd name="connsiteY2" fmla="*/ 273050 h 1092200"/>
                <a:gd name="connsiteX3" fmla="*/ 222250 w 260350"/>
                <a:gd name="connsiteY3" fmla="*/ 457200 h 1092200"/>
                <a:gd name="connsiteX4" fmla="*/ 260350 w 260350"/>
                <a:gd name="connsiteY4" fmla="*/ 1092200 h 1092200"/>
                <a:gd name="connsiteX5" fmla="*/ 260350 w 260350"/>
                <a:gd name="connsiteY5" fmla="*/ 1092200 h 1092200"/>
                <a:gd name="connsiteX0" fmla="*/ 0 w 260350"/>
                <a:gd name="connsiteY0" fmla="*/ 0 h 1092200"/>
                <a:gd name="connsiteX1" fmla="*/ 88900 w 260350"/>
                <a:gd name="connsiteY1" fmla="*/ 107950 h 1092200"/>
                <a:gd name="connsiteX2" fmla="*/ 184150 w 260350"/>
                <a:gd name="connsiteY2" fmla="*/ 279400 h 1092200"/>
                <a:gd name="connsiteX3" fmla="*/ 222250 w 260350"/>
                <a:gd name="connsiteY3" fmla="*/ 457200 h 1092200"/>
                <a:gd name="connsiteX4" fmla="*/ 260350 w 260350"/>
                <a:gd name="connsiteY4" fmla="*/ 1092200 h 1092200"/>
                <a:gd name="connsiteX5" fmla="*/ 260350 w 260350"/>
                <a:gd name="connsiteY5" fmla="*/ 1092200 h 1092200"/>
                <a:gd name="connsiteX0" fmla="*/ 0 w 263172"/>
                <a:gd name="connsiteY0" fmla="*/ 0 h 1144480"/>
                <a:gd name="connsiteX1" fmla="*/ 88900 w 263172"/>
                <a:gd name="connsiteY1" fmla="*/ 107950 h 1144480"/>
                <a:gd name="connsiteX2" fmla="*/ 184150 w 263172"/>
                <a:gd name="connsiteY2" fmla="*/ 279400 h 1144480"/>
                <a:gd name="connsiteX3" fmla="*/ 222250 w 263172"/>
                <a:gd name="connsiteY3" fmla="*/ 457200 h 1144480"/>
                <a:gd name="connsiteX4" fmla="*/ 260350 w 263172"/>
                <a:gd name="connsiteY4" fmla="*/ 1092200 h 1144480"/>
                <a:gd name="connsiteX5" fmla="*/ 260350 w 263172"/>
                <a:gd name="connsiteY5" fmla="*/ 1111250 h 1144480"/>
                <a:gd name="connsiteX0" fmla="*/ 0 w 261701"/>
                <a:gd name="connsiteY0" fmla="*/ 0 h 1120804"/>
                <a:gd name="connsiteX1" fmla="*/ 88900 w 261701"/>
                <a:gd name="connsiteY1" fmla="*/ 107950 h 1120804"/>
                <a:gd name="connsiteX2" fmla="*/ 184150 w 261701"/>
                <a:gd name="connsiteY2" fmla="*/ 279400 h 1120804"/>
                <a:gd name="connsiteX3" fmla="*/ 222250 w 261701"/>
                <a:gd name="connsiteY3" fmla="*/ 457200 h 1120804"/>
                <a:gd name="connsiteX4" fmla="*/ 242105 w 261701"/>
                <a:gd name="connsiteY4" fmla="*/ 781779 h 1120804"/>
                <a:gd name="connsiteX5" fmla="*/ 260350 w 261701"/>
                <a:gd name="connsiteY5" fmla="*/ 1092200 h 1120804"/>
                <a:gd name="connsiteX6" fmla="*/ 260350 w 261701"/>
                <a:gd name="connsiteY6" fmla="*/ 1111250 h 1120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1701" h="1120804">
                  <a:moveTo>
                    <a:pt x="0" y="0"/>
                  </a:moveTo>
                  <a:cubicBezTo>
                    <a:pt x="30162" y="31221"/>
                    <a:pt x="58208" y="61383"/>
                    <a:pt x="88900" y="107950"/>
                  </a:cubicBezTo>
                  <a:cubicBezTo>
                    <a:pt x="119592" y="154517"/>
                    <a:pt x="161925" y="221192"/>
                    <a:pt x="184150" y="279400"/>
                  </a:cubicBezTo>
                  <a:cubicBezTo>
                    <a:pt x="206375" y="337608"/>
                    <a:pt x="212591" y="373470"/>
                    <a:pt x="222250" y="457200"/>
                  </a:cubicBezTo>
                  <a:cubicBezTo>
                    <a:pt x="231909" y="540930"/>
                    <a:pt x="235755" y="675946"/>
                    <a:pt x="242105" y="781779"/>
                  </a:cubicBezTo>
                  <a:cubicBezTo>
                    <a:pt x="248455" y="887612"/>
                    <a:pt x="257309" y="1037288"/>
                    <a:pt x="260350" y="1092200"/>
                  </a:cubicBezTo>
                  <a:cubicBezTo>
                    <a:pt x="263391" y="1147112"/>
                    <a:pt x="260350" y="1104900"/>
                    <a:pt x="260350" y="1111250"/>
                  </a:cubicBezTo>
                </a:path>
              </a:pathLst>
            </a:custGeom>
            <a:noFill/>
            <a:ln w="25400">
              <a:solidFill>
                <a:srgbClr val="008000"/>
              </a:solidFill>
              <a:tailEnd type="stealth" w="lg" len="lg"/>
            </a:ln>
            <a:effectLst/>
          </p:spPr>
          <p:txBody>
            <a:bodyPr rtlCol="0" anchor="ctr"/>
            <a:lstStyle/>
            <a:p>
              <a:pPr algn="ctr"/>
              <a:endParaRPr lang="en-US"/>
            </a:p>
          </p:txBody>
        </p:sp>
        <p:sp>
          <p:nvSpPr>
            <p:cNvPr id="149" name="Textfeld 148"/>
            <p:cNvSpPr txBox="1"/>
            <p:nvPr/>
          </p:nvSpPr>
          <p:spPr>
            <a:xfrm>
              <a:off x="2597992" y="3740474"/>
              <a:ext cx="890532" cy="646331"/>
            </a:xfrm>
            <a:prstGeom prst="rect">
              <a:avLst/>
            </a:prstGeom>
            <a:noFill/>
          </p:spPr>
          <p:txBody>
            <a:bodyPr wrap="square" rtlCol="0">
              <a:spAutoFit/>
            </a:bodyPr>
            <a:lstStyle/>
            <a:p>
              <a:r>
                <a:rPr lang="en-US" b="1" dirty="0">
                  <a:solidFill>
                    <a:srgbClr val="008000"/>
                  </a:solidFill>
                  <a:latin typeface="Calibri" panose="020F0502020204030204" pitchFamily="34" charset="0"/>
                  <a:cs typeface="Calibri" panose="020F0502020204030204" pitchFamily="34" charset="0"/>
                </a:rPr>
                <a:t>ion</a:t>
              </a:r>
            </a:p>
            <a:p>
              <a:pPr>
                <a:spcBef>
                  <a:spcPts val="0"/>
                </a:spcBef>
              </a:pPr>
              <a:r>
                <a:rPr lang="en-US" b="1" dirty="0">
                  <a:solidFill>
                    <a:srgbClr val="008000"/>
                  </a:solidFill>
                  <a:latin typeface="Calibri" panose="020F0502020204030204" pitchFamily="34" charset="0"/>
                  <a:cs typeface="Calibri" panose="020F0502020204030204" pitchFamily="34" charset="0"/>
                </a:rPr>
                <a:t>e.g. H</a:t>
              </a:r>
              <a:r>
                <a:rPr lang="en-US" b="1" baseline="30000" dirty="0">
                  <a:solidFill>
                    <a:srgbClr val="008000"/>
                  </a:solidFill>
                  <a:latin typeface="Calibri" panose="020F0502020204030204" pitchFamily="34" charset="0"/>
                  <a:cs typeface="Calibri" panose="020F0502020204030204" pitchFamily="34" charset="0"/>
                </a:rPr>
                <a:t>+</a:t>
              </a:r>
              <a:r>
                <a:rPr lang="en-US" b="1" dirty="0">
                  <a:latin typeface="Calibri" panose="020F0502020204030204" pitchFamily="34" charset="0"/>
                  <a:cs typeface="Calibri" panose="020F0502020204030204" pitchFamily="34" charset="0"/>
                </a:rPr>
                <a:t> </a:t>
              </a:r>
            </a:p>
          </p:txBody>
        </p:sp>
        <p:sp>
          <p:nvSpPr>
            <p:cNvPr id="150" name="Textfeld 149"/>
            <p:cNvSpPr txBox="1"/>
            <p:nvPr/>
          </p:nvSpPr>
          <p:spPr>
            <a:xfrm>
              <a:off x="1874628" y="2936560"/>
              <a:ext cx="977249" cy="388026"/>
            </a:xfrm>
            <a:prstGeom prst="rect">
              <a:avLst/>
            </a:prstGeom>
            <a:noFill/>
          </p:spPr>
          <p:txBody>
            <a:bodyPr wrap="square" rtlCol="0">
              <a:spAutoFit/>
            </a:bodyPr>
            <a:lstStyle/>
            <a:p>
              <a:r>
                <a:rPr lang="en-US" sz="2000" b="1" dirty="0">
                  <a:solidFill>
                    <a:srgbClr val="FF0000"/>
                  </a:solidFill>
                </a:rPr>
                <a:t>beam</a:t>
              </a:r>
            </a:p>
          </p:txBody>
        </p:sp>
        <p:grpSp>
          <p:nvGrpSpPr>
            <p:cNvPr id="151" name="Gruppieren 150"/>
            <p:cNvGrpSpPr/>
            <p:nvPr/>
          </p:nvGrpSpPr>
          <p:grpSpPr>
            <a:xfrm>
              <a:off x="922513" y="4774400"/>
              <a:ext cx="256194" cy="153238"/>
              <a:chOff x="922513" y="4774400"/>
              <a:chExt cx="256194" cy="153238"/>
            </a:xfrm>
          </p:grpSpPr>
          <p:cxnSp>
            <p:nvCxnSpPr>
              <p:cNvPr id="152" name="Gerade Verbindung 85"/>
              <p:cNvCxnSpPr/>
              <p:nvPr/>
            </p:nvCxnSpPr>
            <p:spPr bwMode="auto">
              <a:xfrm>
                <a:off x="922513" y="4845255"/>
                <a:ext cx="256194" cy="1567"/>
              </a:xfrm>
              <a:prstGeom prst="line">
                <a:avLst/>
              </a:prstGeom>
              <a:noFill/>
              <a:ln w="2540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3" name="Gerade Verbindung 94"/>
              <p:cNvCxnSpPr/>
              <p:nvPr/>
            </p:nvCxnSpPr>
            <p:spPr bwMode="auto">
              <a:xfrm>
                <a:off x="983982" y="4888252"/>
                <a:ext cx="128099" cy="0"/>
              </a:xfrm>
              <a:prstGeom prst="line">
                <a:avLst/>
              </a:prstGeom>
              <a:noFill/>
              <a:ln w="2540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4" name="Gerade Verbindung 95"/>
              <p:cNvCxnSpPr/>
              <p:nvPr/>
            </p:nvCxnSpPr>
            <p:spPr bwMode="auto">
              <a:xfrm>
                <a:off x="1030735" y="4927638"/>
                <a:ext cx="39746" cy="0"/>
              </a:xfrm>
              <a:prstGeom prst="line">
                <a:avLst/>
              </a:prstGeom>
              <a:noFill/>
              <a:ln w="2540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5" name="Gerade Verbindung 96"/>
              <p:cNvCxnSpPr/>
              <p:nvPr/>
            </p:nvCxnSpPr>
            <p:spPr bwMode="auto">
              <a:xfrm flipV="1">
                <a:off x="1048031" y="4774400"/>
                <a:ext cx="0" cy="70855"/>
              </a:xfrm>
              <a:prstGeom prst="line">
                <a:avLst/>
              </a:prstGeom>
              <a:noFill/>
              <a:ln w="12700" cap="flat" cmpd="sng" algn="ctr">
                <a:solidFill>
                  <a:srgbClr val="3333C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spTree>
    <p:extLst>
      <p:ext uri="{BB962C8B-B14F-4D97-AF65-F5344CB8AC3E}">
        <p14:creationId xmlns:p14="http://schemas.microsoft.com/office/powerpoint/2010/main" val="631761220"/>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Text Box 2"/>
          <p:cNvSpPr txBox="1">
            <a:spLocks noChangeArrowheads="1"/>
          </p:cNvSpPr>
          <p:nvPr/>
        </p:nvSpPr>
        <p:spPr bwMode="auto">
          <a:xfrm>
            <a:off x="252000" y="144000"/>
            <a:ext cx="8861426" cy="400110"/>
          </a:xfrm>
          <a:prstGeom prst="rect">
            <a:avLst/>
          </a:prstGeom>
          <a:solidFill>
            <a:schemeClr val="bg1">
              <a:alpha val="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US" altLang="de-DE" sz="2000" b="1" dirty="0">
                <a:solidFill>
                  <a:srgbClr val="000000"/>
                </a:solidFill>
                <a:latin typeface="Calibri" panose="020F0502020204030204" pitchFamily="34" charset="0"/>
                <a:cs typeface="Calibri" panose="020F0502020204030204" pitchFamily="34" charset="0"/>
              </a:rPr>
              <a:t>Exam Example: Ionization Profile Monitor IPM (2/2)</a:t>
            </a:r>
          </a:p>
        </p:txBody>
      </p:sp>
      <mc:AlternateContent xmlns:mc="http://schemas.openxmlformats.org/markup-compatibility/2006" xmlns:a14="http://schemas.microsoft.com/office/drawing/2010/main">
        <mc:Choice Requires="a14">
          <p:sp>
            <p:nvSpPr>
              <p:cNvPr id="15" name="Text Box 4"/>
              <p:cNvSpPr txBox="1">
                <a:spLocks noChangeArrowheads="1"/>
              </p:cNvSpPr>
              <p:nvPr/>
            </p:nvSpPr>
            <p:spPr bwMode="auto">
              <a:xfrm>
                <a:off x="389820" y="2276840"/>
                <a:ext cx="8286750" cy="1260217"/>
              </a:xfrm>
              <a:prstGeom prst="rect">
                <a:avLst/>
              </a:prstGeom>
              <a:noFill/>
              <a:ln>
                <a:noFill/>
              </a:ln>
              <a:effectLst/>
              <a:extLst>
                <a:ext uri="{909E8E84-426E-40DD-AFC4-6F175D3DCCD1}">
                  <a14:hiddenFill>
                    <a:solidFill>
                      <a:schemeClr val="accent1"/>
                    </a:solidFill>
                  </a14:hiddenFill>
                </a:ext>
                <a:ext uri="{91240B29-F687-4F45-9708-019B960494DF}">
                  <a14:hiddenLine w="31750" algn="ctr">
                    <a:solidFill>
                      <a:srgbClr val="000000"/>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just"/>
                <a:r>
                  <a:rPr lang="en-GB" dirty="0">
                    <a:latin typeface="Calibri" panose="020F0502020204030204" pitchFamily="34" charset="0"/>
                    <a:cs typeface="Calibri" panose="020F0502020204030204" pitchFamily="34" charset="0"/>
                  </a:rPr>
                  <a:t>The cyclotron radius is </a:t>
                </a:r>
                <a14:m>
                  <m:oMath xmlns:m="http://schemas.openxmlformats.org/officeDocument/2006/math">
                    <m:sSub>
                      <m:sSubPr>
                        <m:ctrlPr>
                          <a:rPr lang="en-GB" sz="2200" i="1" smtClean="0">
                            <a:latin typeface="Cambria Math" panose="02040503050406030204" pitchFamily="18" charset="0"/>
                            <a:cs typeface="Calibri" panose="020F0502020204030204" pitchFamily="34" charset="0"/>
                          </a:rPr>
                        </m:ctrlPr>
                      </m:sSubPr>
                      <m:e>
                        <m:r>
                          <a:rPr lang="de-DE" sz="2200" b="0" i="1" smtClean="0">
                            <a:latin typeface="Cambria Math" panose="02040503050406030204" pitchFamily="18" charset="0"/>
                            <a:cs typeface="Calibri" panose="020F0502020204030204" pitchFamily="34" charset="0"/>
                          </a:rPr>
                          <m:t>𝑟</m:t>
                        </m:r>
                      </m:e>
                      <m:sub>
                        <m:r>
                          <a:rPr lang="de-DE" sz="2200" b="0" i="1" smtClean="0">
                            <a:latin typeface="Cambria Math" panose="02040503050406030204" pitchFamily="18" charset="0"/>
                            <a:cs typeface="Calibri" panose="020F0502020204030204" pitchFamily="34" charset="0"/>
                          </a:rPr>
                          <m:t>𝑐</m:t>
                        </m:r>
                      </m:sub>
                    </m:sSub>
                    <m:r>
                      <a:rPr lang="de-DE" sz="2200" b="0" i="1" smtClean="0">
                        <a:latin typeface="Cambria Math" panose="02040503050406030204" pitchFamily="18" charset="0"/>
                        <a:cs typeface="Calibri" panose="020F0502020204030204" pitchFamily="34" charset="0"/>
                      </a:rPr>
                      <m:t>= </m:t>
                    </m:r>
                    <m:box>
                      <m:boxPr>
                        <m:ctrlPr>
                          <a:rPr lang="de-DE" sz="2200" b="0" i="1" smtClean="0">
                            <a:latin typeface="Cambria Math" panose="02040503050406030204" pitchFamily="18" charset="0"/>
                            <a:cs typeface="Calibri" panose="020F0502020204030204" pitchFamily="34" charset="0"/>
                          </a:rPr>
                        </m:ctrlPr>
                      </m:boxPr>
                      <m:e>
                        <m:argPr>
                          <m:argSz m:val="-1"/>
                        </m:argPr>
                        <m:f>
                          <m:fPr>
                            <m:ctrlPr>
                              <a:rPr lang="de-DE" sz="2200" b="0" i="1" smtClean="0">
                                <a:latin typeface="Cambria Math" panose="02040503050406030204" pitchFamily="18" charset="0"/>
                                <a:cs typeface="Calibri" panose="020F0502020204030204" pitchFamily="34" charset="0"/>
                              </a:rPr>
                            </m:ctrlPr>
                          </m:fPr>
                          <m:num>
                            <m:sSub>
                              <m:sSubPr>
                                <m:ctrlPr>
                                  <a:rPr lang="de-DE" sz="2200" b="0" i="1" smtClean="0">
                                    <a:latin typeface="Cambria Math" panose="02040503050406030204" pitchFamily="18" charset="0"/>
                                    <a:cs typeface="Calibri" panose="020F0502020204030204" pitchFamily="34" charset="0"/>
                                  </a:rPr>
                                </m:ctrlPr>
                              </m:sSubPr>
                              <m:e>
                                <m:r>
                                  <a:rPr lang="de-DE" sz="2200" b="0" i="1" smtClean="0">
                                    <a:latin typeface="Cambria Math" panose="02040503050406030204" pitchFamily="18" charset="0"/>
                                    <a:cs typeface="Calibri" panose="020F0502020204030204" pitchFamily="34" charset="0"/>
                                  </a:rPr>
                                  <m:t>𝑚</m:t>
                                </m:r>
                                <m:r>
                                  <a:rPr lang="de-DE" sz="2200" b="0" i="1" smtClean="0">
                                    <a:latin typeface="Cambria Math" panose="02040503050406030204" pitchFamily="18" charset="0"/>
                                    <a:cs typeface="Calibri" panose="020F0502020204030204" pitchFamily="34" charset="0"/>
                                  </a:rPr>
                                  <m:t> </m:t>
                                </m:r>
                                <m:r>
                                  <a:rPr lang="de-DE" sz="2200" b="0" i="1" smtClean="0">
                                    <a:latin typeface="Cambria Math" panose="02040503050406030204" pitchFamily="18" charset="0"/>
                                    <a:cs typeface="Calibri" panose="020F0502020204030204" pitchFamily="34" charset="0"/>
                                  </a:rPr>
                                  <m:t>𝑣</m:t>
                                </m:r>
                              </m:e>
                              <m:sub>
                                <m:r>
                                  <a:rPr lang="de-DE" sz="2200" b="0" i="1" smtClean="0">
                                    <a:latin typeface="Cambria Math" panose="02040503050406030204" pitchFamily="18" charset="0"/>
                                    <a:ea typeface="Cambria Math" panose="02040503050406030204" pitchFamily="18" charset="0"/>
                                    <a:cs typeface="Calibri" panose="020F0502020204030204" pitchFamily="34" charset="0"/>
                                  </a:rPr>
                                  <m:t>⊥</m:t>
                                </m:r>
                              </m:sub>
                            </m:sSub>
                          </m:num>
                          <m:den>
                            <m:r>
                              <a:rPr lang="de-DE" sz="2200" b="0" i="1" smtClean="0">
                                <a:latin typeface="Cambria Math" panose="02040503050406030204" pitchFamily="18" charset="0"/>
                                <a:cs typeface="Calibri" panose="020F0502020204030204" pitchFamily="34" charset="0"/>
                              </a:rPr>
                              <m:t>𝑒𝐵</m:t>
                            </m:r>
                          </m:den>
                        </m:f>
                      </m:e>
                    </m:box>
                    <m:r>
                      <a:rPr lang="de-DE" sz="2200" b="0" i="1" smtClean="0">
                        <a:latin typeface="Cambria Math" panose="02040503050406030204" pitchFamily="18" charset="0"/>
                        <a:cs typeface="Calibri" panose="020F0502020204030204" pitchFamily="34" charset="0"/>
                      </a:rPr>
                      <m:t>= </m:t>
                    </m:r>
                    <m:box>
                      <m:boxPr>
                        <m:ctrlPr>
                          <a:rPr lang="de-DE" sz="2200" b="0" i="1" smtClean="0">
                            <a:latin typeface="Cambria Math" panose="02040503050406030204" pitchFamily="18" charset="0"/>
                            <a:cs typeface="Calibri" panose="020F0502020204030204" pitchFamily="34" charset="0"/>
                          </a:rPr>
                        </m:ctrlPr>
                      </m:boxPr>
                      <m:e>
                        <m:argPr>
                          <m:argSz m:val="-1"/>
                        </m:argPr>
                        <m:f>
                          <m:fPr>
                            <m:ctrlPr>
                              <a:rPr lang="de-DE" sz="2200" b="0" i="1" smtClean="0">
                                <a:latin typeface="Cambria Math" panose="02040503050406030204" pitchFamily="18" charset="0"/>
                                <a:cs typeface="Calibri" panose="020F0502020204030204" pitchFamily="34" charset="0"/>
                              </a:rPr>
                            </m:ctrlPr>
                          </m:fPr>
                          <m:num>
                            <m:rad>
                              <m:radPr>
                                <m:degHide m:val="on"/>
                                <m:ctrlPr>
                                  <a:rPr lang="de-DE" sz="2200" b="0" i="1" smtClean="0">
                                    <a:latin typeface="Cambria Math" panose="02040503050406030204" pitchFamily="18" charset="0"/>
                                    <a:cs typeface="Calibri" panose="020F0502020204030204" pitchFamily="34" charset="0"/>
                                  </a:rPr>
                                </m:ctrlPr>
                              </m:radPr>
                              <m:deg/>
                              <m:e>
                                <m:r>
                                  <a:rPr lang="de-DE" sz="2200" b="0" i="1" smtClean="0">
                                    <a:latin typeface="Cambria Math" panose="02040503050406030204" pitchFamily="18" charset="0"/>
                                    <a:cs typeface="Calibri" panose="020F0502020204030204" pitchFamily="34" charset="0"/>
                                  </a:rPr>
                                  <m:t>2</m:t>
                                </m:r>
                                <m:sSub>
                                  <m:sSubPr>
                                    <m:ctrlPr>
                                      <a:rPr lang="de-DE" sz="2200" b="0" i="1" smtClean="0">
                                        <a:latin typeface="Cambria Math" panose="02040503050406030204" pitchFamily="18" charset="0"/>
                                        <a:cs typeface="Calibri" panose="020F0502020204030204" pitchFamily="34" charset="0"/>
                                      </a:rPr>
                                    </m:ctrlPr>
                                  </m:sSubPr>
                                  <m:e>
                                    <m:r>
                                      <a:rPr lang="de-DE" sz="2200" b="0" i="1" smtClean="0">
                                        <a:latin typeface="Cambria Math" panose="02040503050406030204" pitchFamily="18" charset="0"/>
                                        <a:cs typeface="Calibri" panose="020F0502020204030204" pitchFamily="34" charset="0"/>
                                      </a:rPr>
                                      <m:t>𝑚</m:t>
                                    </m:r>
                                  </m:e>
                                  <m:sub>
                                    <m:r>
                                      <a:rPr lang="de-DE" sz="2200" b="0" i="1" smtClean="0">
                                        <a:latin typeface="Cambria Math" panose="02040503050406030204" pitchFamily="18" charset="0"/>
                                        <a:cs typeface="Calibri" panose="020F0502020204030204" pitchFamily="34" charset="0"/>
                                      </a:rPr>
                                      <m:t>𝑒</m:t>
                                    </m:r>
                                  </m:sub>
                                </m:sSub>
                                <m:sSub>
                                  <m:sSubPr>
                                    <m:ctrlPr>
                                      <a:rPr lang="de-DE" sz="2200" b="0" i="1" smtClean="0">
                                        <a:latin typeface="Cambria Math" panose="02040503050406030204" pitchFamily="18" charset="0"/>
                                        <a:cs typeface="Calibri" panose="020F0502020204030204" pitchFamily="34" charset="0"/>
                                      </a:rPr>
                                    </m:ctrlPr>
                                  </m:sSubPr>
                                  <m:e>
                                    <m:r>
                                      <a:rPr lang="de-DE" sz="2200" b="0" i="1" smtClean="0">
                                        <a:latin typeface="Cambria Math" panose="02040503050406030204" pitchFamily="18" charset="0"/>
                                        <a:cs typeface="Calibri" panose="020F0502020204030204" pitchFamily="34" charset="0"/>
                                      </a:rPr>
                                      <m:t>𝐸</m:t>
                                    </m:r>
                                  </m:e>
                                  <m:sub>
                                    <m:r>
                                      <a:rPr lang="de-DE" sz="2200" b="0" i="1" smtClean="0">
                                        <a:latin typeface="Cambria Math" panose="02040503050406030204" pitchFamily="18" charset="0"/>
                                        <a:cs typeface="Calibri" panose="020F0502020204030204" pitchFamily="34" charset="0"/>
                                      </a:rPr>
                                      <m:t>𝑘𝑖𝑛</m:t>
                                    </m:r>
                                    <m:r>
                                      <a:rPr lang="de-DE" sz="2200" b="0" i="1" smtClean="0">
                                        <a:latin typeface="Cambria Math" panose="02040503050406030204" pitchFamily="18" charset="0"/>
                                        <a:cs typeface="Calibri" panose="020F0502020204030204" pitchFamily="34" charset="0"/>
                                      </a:rPr>
                                      <m:t>, ⊥</m:t>
                                    </m:r>
                                  </m:sub>
                                </m:sSub>
                              </m:e>
                            </m:rad>
                          </m:num>
                          <m:den>
                            <m:r>
                              <a:rPr lang="de-DE" sz="2200" b="0" i="1" smtClean="0">
                                <a:latin typeface="Cambria Math" panose="02040503050406030204" pitchFamily="18" charset="0"/>
                                <a:cs typeface="Calibri" panose="020F0502020204030204" pitchFamily="34" charset="0"/>
                              </a:rPr>
                              <m:t>𝑒𝐵</m:t>
                            </m:r>
                          </m:den>
                        </m:f>
                      </m:e>
                    </m:box>
                    <m:r>
                      <a:rPr lang="de-DE" sz="2200" b="0" i="1" smtClean="0">
                        <a:latin typeface="Cambria Math" panose="02040503050406030204" pitchFamily="18" charset="0"/>
                        <a:ea typeface="Cambria Math" panose="02040503050406030204" pitchFamily="18" charset="0"/>
                        <a:cs typeface="Calibri" panose="020F0502020204030204" pitchFamily="34" charset="0"/>
                      </a:rPr>
                      <m:t>≈70</m:t>
                    </m:r>
                  </m:oMath>
                </a14:m>
                <a:r>
                  <a:rPr lang="en-GB" sz="2200" dirty="0">
                    <a:latin typeface="Calibri" panose="020F0502020204030204" pitchFamily="34" charset="0"/>
                    <a:cs typeface="Calibri" panose="020F0502020204030204" pitchFamily="34" charset="0"/>
                  </a:rPr>
                  <a:t> µm  </a:t>
                </a:r>
                <a:r>
                  <a:rPr lang="en-GB" dirty="0">
                    <a:latin typeface="Calibri" panose="020F0502020204030204" pitchFamily="34" charset="0"/>
                    <a:cs typeface="Calibri" panose="020F0502020204030204" pitchFamily="34" charset="0"/>
                  </a:rPr>
                  <a:t>The radius </a:t>
                </a:r>
                <a:r>
                  <a:rPr lang="en-GB" dirty="0" err="1">
                    <a:latin typeface="Calibri" panose="020F0502020204030204" pitchFamily="34" charset="0"/>
                    <a:cs typeface="Calibri" panose="020F0502020204030204" pitchFamily="34" charset="0"/>
                  </a:rPr>
                  <a:t>r</a:t>
                </a:r>
                <a:r>
                  <a:rPr lang="en-GB" baseline="-25000" dirty="0" err="1">
                    <a:latin typeface="Calibri" panose="020F0502020204030204" pitchFamily="34" charset="0"/>
                    <a:cs typeface="Calibri" panose="020F0502020204030204" pitchFamily="34" charset="0"/>
                  </a:rPr>
                  <a:t>c</a:t>
                </a:r>
                <a:r>
                  <a:rPr lang="en-GB" baseline="-25000" dirty="0">
                    <a:latin typeface="Calibri" panose="020F0502020204030204" pitchFamily="34" charset="0"/>
                    <a:cs typeface="Calibri" panose="020F0502020204030204" pitchFamily="34" charset="0"/>
                  </a:rPr>
                  <a:t> </a:t>
                </a:r>
                <a:r>
                  <a:rPr lang="en-GB" dirty="0">
                    <a:latin typeface="Calibri" panose="020F0502020204030204" pitchFamily="34" charset="0"/>
                    <a:cs typeface="Calibri" panose="020F0502020204030204" pitchFamily="34" charset="0"/>
                  </a:rPr>
                  <a:t>determine now the spatial resolution of the IPM. (The value of 70 µm  is acceptable as the resolution of an MCP is in the same order of magnitude.)</a:t>
                </a:r>
              </a:p>
            </p:txBody>
          </p:sp>
        </mc:Choice>
        <mc:Fallback xmlns="">
          <p:sp>
            <p:nvSpPr>
              <p:cNvPr id="15" name="Text Box 4"/>
              <p:cNvSpPr txBox="1">
                <a:spLocks noRot="1" noChangeAspect="1" noMove="1" noResize="1" noEditPoints="1" noAdjustHandles="1" noChangeArrowheads="1" noChangeShapeType="1" noTextEdit="1"/>
              </p:cNvSpPr>
              <p:nvPr/>
            </p:nvSpPr>
            <p:spPr bwMode="auto">
              <a:xfrm>
                <a:off x="389820" y="2276840"/>
                <a:ext cx="8286750" cy="1260217"/>
              </a:xfrm>
              <a:prstGeom prst="rect">
                <a:avLst/>
              </a:prstGeom>
              <a:blipFill>
                <a:blip r:embed="rId3"/>
                <a:stretch>
                  <a:fillRect l="-662" r="-589" b="-6763"/>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p:sp>
        <p:nvSpPr>
          <p:cNvPr id="16" name="Text Box 4"/>
          <p:cNvSpPr txBox="1">
            <a:spLocks noChangeArrowheads="1"/>
          </p:cNvSpPr>
          <p:nvPr/>
        </p:nvSpPr>
        <p:spPr bwMode="auto">
          <a:xfrm>
            <a:off x="323410" y="4293120"/>
            <a:ext cx="828675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just"/>
            <a:r>
              <a:rPr lang="en-GB" dirty="0">
                <a:latin typeface="Calibri" panose="020F0502020204030204" pitchFamily="34" charset="0"/>
                <a:cs typeface="Calibri" panose="020F0502020204030204" pitchFamily="34" charset="0"/>
              </a:rPr>
              <a:t>Due to the limited resolution as given by the MCP of about 100 </a:t>
            </a:r>
            <a:r>
              <a:rPr lang="en-GB" dirty="0" err="1">
                <a:latin typeface="Calibri" panose="020F0502020204030204" pitchFamily="34" charset="0"/>
                <a:cs typeface="Calibri" panose="020F0502020204030204" pitchFamily="34" charset="0"/>
              </a:rPr>
              <a:t>μm</a:t>
            </a:r>
            <a:r>
              <a:rPr lang="en-GB" dirty="0">
                <a:latin typeface="Calibri" panose="020F0502020204030204" pitchFamily="34" charset="0"/>
                <a:cs typeface="Calibri" panose="020F0502020204030204" pitchFamily="34" charset="0"/>
              </a:rPr>
              <a:t>, IPMs do not deliver sufficient spatial resolution for an electron beam of typically size σ &lt; 100 </a:t>
            </a:r>
            <a:r>
              <a:rPr lang="en-GB" dirty="0" err="1">
                <a:latin typeface="Calibri" panose="020F0502020204030204" pitchFamily="34" charset="0"/>
                <a:cs typeface="Calibri" panose="020F0502020204030204" pitchFamily="34" charset="0"/>
              </a:rPr>
              <a:t>μm</a:t>
            </a:r>
            <a:r>
              <a:rPr lang="en-GB" dirty="0">
                <a:latin typeface="Calibri" panose="020F0502020204030204" pitchFamily="34" charset="0"/>
                <a:cs typeface="Calibri" panose="020F0502020204030204" pitchFamily="34" charset="0"/>
              </a:rPr>
              <a:t>.</a:t>
            </a:r>
          </a:p>
        </p:txBody>
      </p:sp>
      <p:sp>
        <p:nvSpPr>
          <p:cNvPr id="14" name="Text Box 4"/>
          <p:cNvSpPr txBox="1">
            <a:spLocks noChangeArrowheads="1"/>
          </p:cNvSpPr>
          <p:nvPr/>
        </p:nvSpPr>
        <p:spPr bwMode="auto">
          <a:xfrm>
            <a:off x="323410" y="836640"/>
            <a:ext cx="8286750" cy="16671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just"/>
            <a:r>
              <a:rPr lang="en-GB" b="1" dirty="0">
                <a:solidFill>
                  <a:srgbClr val="0000FF"/>
                </a:solidFill>
                <a:latin typeface="Calibri" panose="020F0502020204030204" pitchFamily="34" charset="0"/>
                <a:cs typeface="Calibri" panose="020F0502020204030204" pitchFamily="34" charset="0"/>
              </a:rPr>
              <a:t>(d) Assume and electron is emitted from the residual gas atom with an kinetic energy of </a:t>
            </a:r>
            <a:r>
              <a:rPr lang="en-GB" b="1" dirty="0" err="1">
                <a:solidFill>
                  <a:srgbClr val="0000FF"/>
                </a:solidFill>
                <a:latin typeface="Calibri" panose="020F0502020204030204" pitchFamily="34" charset="0"/>
                <a:cs typeface="Calibri" panose="020F0502020204030204" pitchFamily="34" charset="0"/>
              </a:rPr>
              <a:t>E</a:t>
            </a:r>
            <a:r>
              <a:rPr lang="en-GB" b="1" baseline="-25000" dirty="0" err="1">
                <a:solidFill>
                  <a:srgbClr val="0000FF"/>
                </a:solidFill>
                <a:latin typeface="Calibri" panose="020F0502020204030204" pitchFamily="34" charset="0"/>
                <a:cs typeface="Calibri" panose="020F0502020204030204" pitchFamily="34" charset="0"/>
              </a:rPr>
              <a:t>kin</a:t>
            </a:r>
            <a:r>
              <a:rPr lang="en-GB" b="1" baseline="-25000" dirty="0">
                <a:solidFill>
                  <a:srgbClr val="0000FF"/>
                </a:solidFill>
                <a:latin typeface="Calibri" panose="020F0502020204030204" pitchFamily="34" charset="0"/>
                <a:cs typeface="Calibri" panose="020F0502020204030204" pitchFamily="34" charset="0"/>
              </a:rPr>
              <a:t>,⊥ </a:t>
            </a:r>
            <a:r>
              <a:rPr lang="en-GB" b="1" dirty="0">
                <a:solidFill>
                  <a:srgbClr val="0000FF"/>
                </a:solidFill>
                <a:latin typeface="Calibri" panose="020F0502020204030204" pitchFamily="34" charset="0"/>
                <a:cs typeface="Calibri" panose="020F0502020204030204" pitchFamily="34" charset="0"/>
              </a:rPr>
              <a:t>= 5 eV perpendicular to an external magnetic field of B = 0.1 T. </a:t>
            </a:r>
          </a:p>
          <a:p>
            <a:pPr algn="just">
              <a:spcBef>
                <a:spcPts val="400"/>
              </a:spcBef>
            </a:pPr>
            <a:r>
              <a:rPr lang="en-GB" b="1" dirty="0">
                <a:solidFill>
                  <a:srgbClr val="0000FF"/>
                </a:solidFill>
                <a:latin typeface="Calibri" panose="020F0502020204030204" pitchFamily="34" charset="0"/>
                <a:cs typeface="Calibri" panose="020F0502020204030204" pitchFamily="34" charset="0"/>
              </a:rPr>
              <a:t>Calculate the cyclotron radius. Why is this quantity of importance?</a:t>
            </a:r>
          </a:p>
          <a:p>
            <a:pPr algn="just"/>
            <a:r>
              <a:rPr lang="en-GB" dirty="0">
                <a:solidFill>
                  <a:srgbClr val="0000FF"/>
                </a:solidFill>
                <a:latin typeface="Calibri" panose="020F0502020204030204" pitchFamily="34" charset="0"/>
                <a:cs typeface="Calibri" panose="020F0502020204030204" pitchFamily="34" charset="0"/>
              </a:rPr>
              <a:t>(You might need: electron mass m</a:t>
            </a:r>
            <a:r>
              <a:rPr lang="en-GB" baseline="-25000" dirty="0">
                <a:solidFill>
                  <a:srgbClr val="0000FF"/>
                </a:solidFill>
                <a:latin typeface="Calibri" panose="020F0502020204030204" pitchFamily="34" charset="0"/>
                <a:cs typeface="Calibri" panose="020F0502020204030204" pitchFamily="34" charset="0"/>
              </a:rPr>
              <a:t>e</a:t>
            </a:r>
            <a:r>
              <a:rPr lang="en-GB" dirty="0">
                <a:solidFill>
                  <a:srgbClr val="0000FF"/>
                </a:solidFill>
                <a:latin typeface="Calibri" panose="020F0502020204030204" pitchFamily="34" charset="0"/>
                <a:cs typeface="Calibri" panose="020F0502020204030204" pitchFamily="34" charset="0"/>
              </a:rPr>
              <a:t>c</a:t>
            </a:r>
            <a:r>
              <a:rPr lang="en-GB" baseline="30000" dirty="0">
                <a:solidFill>
                  <a:srgbClr val="0000FF"/>
                </a:solidFill>
                <a:latin typeface="Calibri" panose="020F0502020204030204" pitchFamily="34" charset="0"/>
                <a:cs typeface="Calibri" panose="020F0502020204030204" pitchFamily="34" charset="0"/>
              </a:rPr>
              <a:t>2</a:t>
            </a:r>
            <a:r>
              <a:rPr lang="en-GB" dirty="0">
                <a:solidFill>
                  <a:srgbClr val="0000FF"/>
                </a:solidFill>
                <a:latin typeface="Calibri" panose="020F0502020204030204" pitchFamily="34" charset="0"/>
                <a:cs typeface="Calibri" panose="020F0502020204030204" pitchFamily="34" charset="0"/>
              </a:rPr>
              <a:t> = 511 </a:t>
            </a:r>
            <a:r>
              <a:rPr lang="en-GB" dirty="0" err="1">
                <a:solidFill>
                  <a:srgbClr val="0000FF"/>
                </a:solidFill>
                <a:latin typeface="Calibri" panose="020F0502020204030204" pitchFamily="34" charset="0"/>
                <a:cs typeface="Calibri" panose="020F0502020204030204" pitchFamily="34" charset="0"/>
              </a:rPr>
              <a:t>keV</a:t>
            </a:r>
            <a:r>
              <a:rPr lang="en-GB" dirty="0">
                <a:solidFill>
                  <a:srgbClr val="0000FF"/>
                </a:solidFill>
                <a:latin typeface="Calibri" panose="020F0502020204030204" pitchFamily="34" charset="0"/>
                <a:cs typeface="Calibri" panose="020F0502020204030204" pitchFamily="34" charset="0"/>
              </a:rPr>
              <a:t>, elementary charge e = 1.6 · 10</a:t>
            </a:r>
            <a:r>
              <a:rPr lang="en-GB" baseline="30000" dirty="0">
                <a:solidFill>
                  <a:srgbClr val="0000FF"/>
                </a:solidFill>
                <a:latin typeface="Calibri" panose="020F0502020204030204" pitchFamily="34" charset="0"/>
                <a:cs typeface="Calibri" panose="020F0502020204030204" pitchFamily="34" charset="0"/>
              </a:rPr>
              <a:t>−19</a:t>
            </a:r>
            <a:r>
              <a:rPr lang="en-GB" dirty="0">
                <a:solidFill>
                  <a:srgbClr val="0000FF"/>
                </a:solidFill>
                <a:latin typeface="Calibri" panose="020F0502020204030204" pitchFamily="34" charset="0"/>
                <a:cs typeface="Calibri" panose="020F0502020204030204" pitchFamily="34" charset="0"/>
              </a:rPr>
              <a:t> C, velocity of light c = 3 · 10</a:t>
            </a:r>
            <a:r>
              <a:rPr lang="en-GB" baseline="30000" dirty="0">
                <a:solidFill>
                  <a:srgbClr val="0000FF"/>
                </a:solidFill>
                <a:latin typeface="Calibri" panose="020F0502020204030204" pitchFamily="34" charset="0"/>
                <a:cs typeface="Calibri" panose="020F0502020204030204" pitchFamily="34" charset="0"/>
              </a:rPr>
              <a:t>8</a:t>
            </a:r>
            <a:r>
              <a:rPr lang="en-GB" dirty="0">
                <a:solidFill>
                  <a:srgbClr val="0000FF"/>
                </a:solidFill>
                <a:latin typeface="Calibri" panose="020F0502020204030204" pitchFamily="34" charset="0"/>
                <a:cs typeface="Calibri" panose="020F0502020204030204" pitchFamily="34" charset="0"/>
              </a:rPr>
              <a:t> m/s.)</a:t>
            </a:r>
          </a:p>
        </p:txBody>
      </p:sp>
      <p:sp>
        <p:nvSpPr>
          <p:cNvPr id="17" name="Text Box 4"/>
          <p:cNvSpPr txBox="1">
            <a:spLocks noChangeArrowheads="1"/>
          </p:cNvSpPr>
          <p:nvPr/>
        </p:nvSpPr>
        <p:spPr bwMode="auto">
          <a:xfrm>
            <a:off x="323410" y="3717040"/>
            <a:ext cx="82867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3175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Times New Roman" pitchFamily="18" charset="0"/>
              </a:defRPr>
            </a:lvl1pPr>
            <a:lvl2pPr marL="742950" indent="-285750">
              <a:defRPr>
                <a:solidFill>
                  <a:schemeClr val="tx1"/>
                </a:solidFill>
                <a:latin typeface="Times New Roman" pitchFamily="18" charset="0"/>
              </a:defRPr>
            </a:lvl2pPr>
            <a:lvl3pPr marL="1143000" indent="-228600">
              <a:defRPr>
                <a:solidFill>
                  <a:schemeClr val="tx1"/>
                </a:solidFill>
                <a:latin typeface="Times New Roman" pitchFamily="18" charset="0"/>
              </a:defRPr>
            </a:lvl3pPr>
            <a:lvl4pPr marL="1600200" indent="-228600">
              <a:defRPr>
                <a:solidFill>
                  <a:schemeClr val="tx1"/>
                </a:solidFill>
                <a:latin typeface="Times New Roman" pitchFamily="18" charset="0"/>
              </a:defRPr>
            </a:lvl4pPr>
            <a:lvl5pPr marL="2057400" indent="-228600">
              <a:defRPr>
                <a:solidFill>
                  <a:schemeClr val="tx1"/>
                </a:solidFill>
                <a:latin typeface="Times New Roman" pitchFamily="18" charset="0"/>
              </a:defRPr>
            </a:lvl5pPr>
            <a:lvl6pPr marL="2514600" indent="-228600" algn="ctr" eaLnBrk="0" fontAlgn="base" hangingPunct="0">
              <a:spcBef>
                <a:spcPct val="50000"/>
              </a:spcBef>
              <a:spcAft>
                <a:spcPct val="0"/>
              </a:spcAft>
              <a:defRPr>
                <a:solidFill>
                  <a:schemeClr val="tx1"/>
                </a:solidFill>
                <a:latin typeface="Times New Roman" pitchFamily="18" charset="0"/>
              </a:defRPr>
            </a:lvl6pPr>
            <a:lvl7pPr marL="2971800" indent="-228600" algn="ctr" eaLnBrk="0" fontAlgn="base" hangingPunct="0">
              <a:spcBef>
                <a:spcPct val="50000"/>
              </a:spcBef>
              <a:spcAft>
                <a:spcPct val="0"/>
              </a:spcAft>
              <a:defRPr>
                <a:solidFill>
                  <a:schemeClr val="tx1"/>
                </a:solidFill>
                <a:latin typeface="Times New Roman" pitchFamily="18" charset="0"/>
              </a:defRPr>
            </a:lvl7pPr>
            <a:lvl8pPr marL="3429000" indent="-228600" algn="ctr" eaLnBrk="0" fontAlgn="base" hangingPunct="0">
              <a:spcBef>
                <a:spcPct val="50000"/>
              </a:spcBef>
              <a:spcAft>
                <a:spcPct val="0"/>
              </a:spcAft>
              <a:defRPr>
                <a:solidFill>
                  <a:schemeClr val="tx1"/>
                </a:solidFill>
                <a:latin typeface="Times New Roman" pitchFamily="18" charset="0"/>
              </a:defRPr>
            </a:lvl8pPr>
            <a:lvl9pPr marL="3886200" indent="-228600" algn="ctr" eaLnBrk="0" fontAlgn="base" hangingPunct="0">
              <a:spcBef>
                <a:spcPct val="50000"/>
              </a:spcBef>
              <a:spcAft>
                <a:spcPct val="0"/>
              </a:spcAft>
              <a:defRPr>
                <a:solidFill>
                  <a:schemeClr val="tx1"/>
                </a:solidFill>
                <a:latin typeface="Times New Roman" pitchFamily="18" charset="0"/>
              </a:defRPr>
            </a:lvl9pPr>
          </a:lstStyle>
          <a:p>
            <a:pPr algn="l"/>
            <a:r>
              <a:rPr lang="en-GB" b="1" dirty="0">
                <a:solidFill>
                  <a:srgbClr val="0000FF"/>
                </a:solidFill>
                <a:latin typeface="Calibri" panose="020F0502020204030204" pitchFamily="34" charset="0"/>
                <a:cs typeface="Calibri" panose="020F0502020204030204" pitchFamily="34" charset="0"/>
              </a:rPr>
              <a:t>(e) IPMs are seldom used at high energetic electron accelerators. Can you guess why?</a:t>
            </a:r>
            <a:endParaRPr lang="en-US" altLang="de-DE" b="1" dirty="0">
              <a:solidFill>
                <a:srgbClr val="0000FF"/>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8024778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theme/theme1.xml><?xml version="1.0" encoding="utf-8"?>
<a:theme xmlns:a="http://schemas.openxmlformats.org/drawingml/2006/main" name="gsi-folienmaster-2014-II">
  <a:themeElements>
    <a:clrScheme name="Benutzerdefiniert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666666"/>
      </a:hlink>
      <a:folHlink>
        <a:srgbClr val="800080"/>
      </a:folHlink>
    </a:clrScheme>
    <a:fontScheme name="Office Klassisch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rgbClr val="FF0000"/>
          </a:solid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a:solidFill>
            <a:schemeClr val="tx1"/>
          </a:solidFill>
        </a:ln>
        <a:effectLst/>
      </a:spPr>
      <a:bodyPr/>
      <a:lstStyle/>
      <a:style>
        <a:lnRef idx="2">
          <a:schemeClr val="accent1"/>
        </a:lnRef>
        <a:fillRef idx="0">
          <a:schemeClr val="accent1"/>
        </a:fillRef>
        <a:effectRef idx="1">
          <a:schemeClr val="accent1"/>
        </a:effectRef>
        <a:fontRef idx="minor">
          <a:schemeClr val="tx1"/>
        </a:fontRef>
      </a:style>
    </a:lnDef>
    <a:txDef>
      <a:spPr/>
      <a:bodyPr vert="horz" lIns="91440" tIns="45720" rIns="91440" bIns="45720" rtlCol="0" anchor="t"/>
      <a:lstStyle>
        <a:defPPr algn="l">
          <a:defRPr dirty="0" smtClean="0"/>
        </a:defPPr>
      </a:lstStyle>
    </a:txDef>
  </a:objectDefaults>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3469</Words>
  <Application>Microsoft Office PowerPoint</Application>
  <PresentationFormat>Bildschirmpräsentation (4:3)</PresentationFormat>
  <Paragraphs>467</Paragraphs>
  <Slides>24</Slides>
  <Notes>21</Notes>
  <HiddenSlides>0</HiddenSlides>
  <MMClips>0</MMClips>
  <ScaleCrop>false</ScaleCrop>
  <HeadingPairs>
    <vt:vector size="8" baseType="variant">
      <vt:variant>
        <vt:lpstr>Verwendete Schriftarten</vt:lpstr>
      </vt:variant>
      <vt:variant>
        <vt:i4>8</vt:i4>
      </vt:variant>
      <vt:variant>
        <vt:lpstr>Design</vt:lpstr>
      </vt:variant>
      <vt:variant>
        <vt:i4>1</vt:i4>
      </vt:variant>
      <vt:variant>
        <vt:lpstr>Eingebettete OLE-Server</vt:lpstr>
      </vt:variant>
      <vt:variant>
        <vt:i4>1</vt:i4>
      </vt:variant>
      <vt:variant>
        <vt:lpstr>Folientitel</vt:lpstr>
      </vt:variant>
      <vt:variant>
        <vt:i4>24</vt:i4>
      </vt:variant>
    </vt:vector>
  </HeadingPairs>
  <TitlesOfParts>
    <vt:vector size="34" baseType="lpstr">
      <vt:lpstr>Arial</vt:lpstr>
      <vt:lpstr>Calibri</vt:lpstr>
      <vt:lpstr>Cambria Math</vt:lpstr>
      <vt:lpstr>Comic Sans MS</vt:lpstr>
      <vt:lpstr>Symbol</vt:lpstr>
      <vt:lpstr>Times</vt:lpstr>
      <vt:lpstr>Times New Roman</vt:lpstr>
      <vt:lpstr>Wingdings</vt:lpstr>
      <vt:lpstr>gsi-folienmaster-2014-II</vt:lpstr>
      <vt:lpstr>Equation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Demo</dc:creator>
  <cp:lastModifiedBy>Peter Forck</cp:lastModifiedBy>
  <cp:revision>837</cp:revision>
  <cp:lastPrinted>2023-03-08T08:23:05Z</cp:lastPrinted>
  <dcterms:created xsi:type="dcterms:W3CDTF">2001-11-19T11:22:51Z</dcterms:created>
  <dcterms:modified xsi:type="dcterms:W3CDTF">2025-03-07T15:39:43Z</dcterms:modified>
</cp:coreProperties>
</file>