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7"/>
  </p:notesMasterIdLst>
  <p:sldIdLst>
    <p:sldId id="256" r:id="rId2"/>
    <p:sldId id="779" r:id="rId3"/>
    <p:sldId id="775" r:id="rId4"/>
    <p:sldId id="818" r:id="rId5"/>
    <p:sldId id="791" r:id="rId6"/>
    <p:sldId id="819" r:id="rId7"/>
    <p:sldId id="793" r:id="rId8"/>
    <p:sldId id="794" r:id="rId9"/>
    <p:sldId id="795" r:id="rId10"/>
    <p:sldId id="649" r:id="rId11"/>
    <p:sldId id="796" r:id="rId12"/>
    <p:sldId id="799" r:id="rId13"/>
    <p:sldId id="800" r:id="rId14"/>
    <p:sldId id="827" r:id="rId15"/>
    <p:sldId id="822" r:id="rId16"/>
    <p:sldId id="803" r:id="rId17"/>
    <p:sldId id="804" r:id="rId18"/>
    <p:sldId id="825" r:id="rId19"/>
    <p:sldId id="829" r:id="rId20"/>
    <p:sldId id="828" r:id="rId21"/>
    <p:sldId id="748" r:id="rId22"/>
    <p:sldId id="801" r:id="rId23"/>
    <p:sldId id="811" r:id="rId24"/>
    <p:sldId id="830" r:id="rId25"/>
    <p:sldId id="806" r:id="rId26"/>
    <p:sldId id="812" r:id="rId27"/>
    <p:sldId id="802" r:id="rId28"/>
    <p:sldId id="814" r:id="rId29"/>
    <p:sldId id="815" r:id="rId30"/>
    <p:sldId id="792" r:id="rId31"/>
    <p:sldId id="816" r:id="rId32"/>
    <p:sldId id="831" r:id="rId33"/>
    <p:sldId id="832" r:id="rId34"/>
    <p:sldId id="809" r:id="rId35"/>
    <p:sldId id="833" r:id="rId36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1905"/>
  </p:normalViewPr>
  <p:slideViewPr>
    <p:cSldViewPr snapToGrid="0" snapToObjects="1">
      <p:cViewPr varScale="1">
        <p:scale>
          <a:sx n="118" d="100"/>
          <a:sy n="118" d="100"/>
        </p:scale>
        <p:origin x="10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60E50-715E-4747-BE70-DF886F93C71D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5832E-B946-429B-A522-0BCD0336A8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102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754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3098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276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2842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2842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8559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2898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4954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L="228600" indent="-228600">
              <a:buFont typeface="+mj-lt"/>
              <a:buAutoNum type="arabicPeriod"/>
            </a:pP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255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7890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323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0625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GB" dirty="0"/>
          </a:p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8850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1524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750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1986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021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3080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133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9604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17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018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>
              <a:solidFill>
                <a:srgbClr val="C00000"/>
              </a:solidFill>
            </a:endParaRPr>
          </a:p>
          <a:p>
            <a:pPr marL="228600" indent="-228600">
              <a:buFont typeface="+mj-lt"/>
              <a:buAutoNum type="arabicPeriod"/>
            </a:pPr>
            <a:endParaRPr lang="en-US" dirty="0">
              <a:solidFill>
                <a:srgbClr val="C00000"/>
              </a:solidFill>
            </a:endParaRPr>
          </a:p>
          <a:p>
            <a:pPr marL="228600" indent="-228600">
              <a:buFont typeface="+mj-lt"/>
              <a:buAutoNum type="arabicPeriod"/>
            </a:pP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897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dirty="0"/>
              <a:t>In 1897, the physicist John William Strutt, better known as Lord Rayleigh gave the mathematical proof that wave propagation in waveguides must be possible. This was a novum as until then, people believed that two conductors would be necessary for the transfer of electromagnetic energy. Rayleigh also gave the theory of the TE- and TM-mode patterns and the cut-off frequency, he was, however, not able to provide experimental proof at the time. The waveguide was then essentially forgotten again until the 1930s.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667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02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2915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159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693CF9-B178-43EF-BFFF-127C45C33E5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34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20800" y="1470345"/>
            <a:ext cx="9550400" cy="1958655"/>
          </a:xfrm>
        </p:spPr>
        <p:txBody>
          <a:bodyPr anchorCtr="1"/>
          <a:lstStyle>
            <a:lvl1pPr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826684" y="4298894"/>
            <a:ext cx="85344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sz="2400" b="1" i="1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73765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9247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457200"/>
            <a:ext cx="26416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457200"/>
            <a:ext cx="77216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1139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8840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9549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259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85187"/>
            <a:ext cx="8487505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8629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26057"/>
            <a:ext cx="5386917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08629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726057"/>
            <a:ext cx="5389033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55503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6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9165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5381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6316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6905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500000" y="164576"/>
            <a:ext cx="8472680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086296"/>
            <a:ext cx="105664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812799" y="907272"/>
            <a:ext cx="9159881" cy="90477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99568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9219607" y="6232565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812799" y="6386186"/>
            <a:ext cx="52832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JUAS 2025 RF Engineering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812799" y="6309375"/>
            <a:ext cx="10575314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FC1E18-0811-0941-B609-8DC3C71FA8B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5" r="23917"/>
          <a:stretch/>
        </p:blipFill>
        <p:spPr bwMode="auto">
          <a:xfrm>
            <a:off x="10026340" y="55418"/>
            <a:ext cx="2160000" cy="99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7FE7612-8BE1-D04D-BBD4-C3DFD4947A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80"/>
            <a:ext cx="1440000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26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32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38.JP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.JPG"/><Relationship Id="rId4" Type="http://schemas.openxmlformats.org/officeDocument/2006/relationships/image" Target="../media/image5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G"/><Relationship Id="rId5" Type="http://schemas.openxmlformats.org/officeDocument/2006/relationships/image" Target="../media/image54.JPG"/><Relationship Id="rId4" Type="http://schemas.openxmlformats.org/officeDocument/2006/relationships/image" Target="../media/image53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G"/><Relationship Id="rId5" Type="http://schemas.openxmlformats.org/officeDocument/2006/relationships/image" Target="../media/image66.JPG"/><Relationship Id="rId4" Type="http://schemas.openxmlformats.org/officeDocument/2006/relationships/image" Target="../media/image65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8.JP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99928-AA24-A648-84AD-B1A0BB61F2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RF Engineering</a:t>
            </a:r>
            <a:br>
              <a:rPr lang="en-US" dirty="0"/>
            </a:br>
            <a:r>
              <a:rPr lang="en-US" dirty="0"/>
              <a:t>Transmission Lines II &amp; </a:t>
            </a:r>
            <a:br>
              <a:rPr lang="en-US" dirty="0"/>
            </a:br>
            <a:r>
              <a:rPr lang="en-US" dirty="0"/>
              <a:t>Pillbox Resonator 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8A79DF-6EB2-F745-BCA7-4FFD528E24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Christine </a:t>
            </a:r>
            <a:r>
              <a:rPr lang="en-US" dirty="0" err="1"/>
              <a:t>Völlinger</a:t>
            </a:r>
            <a:r>
              <a:rPr lang="en-US" dirty="0"/>
              <a:t> (CERN) &amp; Manfred Wendt (BNL)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2759205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Circular (round) Waveguides (6/6)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9904CD-B43C-470A-B5B1-A5A95DD85540}"/>
              </a:ext>
            </a:extLst>
          </p:cNvPr>
          <p:cNvSpPr txBox="1"/>
          <p:nvPr/>
        </p:nvSpPr>
        <p:spPr>
          <a:xfrm>
            <a:off x="1448995" y="1239915"/>
            <a:ext cx="9082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</a:rPr>
              <a:t>What is actually happening if the wave frequency in a waveguide is below cut-off?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20D42A9-4235-4D93-BC3B-54604FA33C45}"/>
              </a:ext>
            </a:extLst>
          </p:cNvPr>
          <p:cNvGrpSpPr/>
          <p:nvPr/>
        </p:nvGrpSpPr>
        <p:grpSpPr>
          <a:xfrm>
            <a:off x="565680" y="1906839"/>
            <a:ext cx="6106395" cy="449018"/>
            <a:chOff x="565680" y="1906839"/>
            <a:chExt cx="6106395" cy="44901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C58B3ED-B306-46E0-942C-891E3CD27402}"/>
                </a:ext>
              </a:extLst>
            </p:cNvPr>
            <p:cNvGrpSpPr/>
            <p:nvPr/>
          </p:nvGrpSpPr>
          <p:grpSpPr>
            <a:xfrm>
              <a:off x="5289496" y="1906839"/>
              <a:ext cx="1382579" cy="449018"/>
              <a:chOff x="604086" y="1971439"/>
              <a:chExt cx="1382579" cy="44901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3528C805-2907-40A3-A883-0227601DD4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8112"/>
              <a:stretch/>
            </p:blipFill>
            <p:spPr>
              <a:xfrm>
                <a:off x="604086" y="1980665"/>
                <a:ext cx="533836" cy="439792"/>
              </a:xfrm>
              <a:prstGeom prst="rect">
                <a:avLst/>
              </a:prstGeom>
              <a:ln w="28575">
                <a:noFill/>
              </a:ln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1772A029-007D-47F9-95EB-A7DC440886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094"/>
              <a:stretch/>
            </p:blipFill>
            <p:spPr>
              <a:xfrm>
                <a:off x="1119899" y="1971439"/>
                <a:ext cx="866766" cy="449018"/>
              </a:xfrm>
              <a:prstGeom prst="rect">
                <a:avLst/>
              </a:prstGeom>
              <a:ln w="28575">
                <a:noFill/>
              </a:ln>
            </p:spPr>
          </p:pic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255C8DD-B9AF-4934-AD80-F02506CD17DA}"/>
                </a:ext>
              </a:extLst>
            </p:cNvPr>
            <p:cNvSpPr txBox="1"/>
            <p:nvPr/>
          </p:nvSpPr>
          <p:spPr>
            <a:xfrm>
              <a:off x="565680" y="1969610"/>
              <a:ext cx="48006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Remember? Propagation constant is defined:</a:t>
              </a:r>
              <a:endParaRPr lang="en-GB" dirty="0"/>
            </a:p>
          </p:txBody>
        </p:sp>
      </p:grpSp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35E337DE-B980-49F6-BC62-ECEB0D24BE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730" y="2625954"/>
            <a:ext cx="3283779" cy="794190"/>
          </a:xfrm>
          <a:prstGeom prst="rect">
            <a:avLst/>
          </a:prstGeom>
        </p:spPr>
      </p:pic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9D71493B-B1BC-47D4-98A3-71D5773493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685" y="2825962"/>
            <a:ext cx="2438212" cy="473924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24D1C8B9-F8CD-4B9E-9236-F94212E3F7B3}"/>
              </a:ext>
            </a:extLst>
          </p:cNvPr>
          <p:cNvGrpSpPr/>
          <p:nvPr/>
        </p:nvGrpSpPr>
        <p:grpSpPr>
          <a:xfrm>
            <a:off x="2677956" y="3345695"/>
            <a:ext cx="1420986" cy="618593"/>
            <a:chOff x="2677956" y="3345695"/>
            <a:chExt cx="1420986" cy="618593"/>
          </a:xfrm>
        </p:grpSpPr>
        <p:sp>
          <p:nvSpPr>
            <p:cNvPr id="20" name="Left Brace 19">
              <a:extLst>
                <a:ext uri="{FF2B5EF4-FFF2-40B4-BE49-F238E27FC236}">
                  <a16:creationId xmlns:a16="http://schemas.microsoft.com/office/drawing/2014/main" id="{85088BDD-9433-4D77-98F7-4DB3C1B1E221}"/>
                </a:ext>
              </a:extLst>
            </p:cNvPr>
            <p:cNvSpPr/>
            <p:nvPr/>
          </p:nvSpPr>
          <p:spPr bwMode="auto">
            <a:xfrm rot="16200000">
              <a:off x="3281877" y="2741774"/>
              <a:ext cx="213144" cy="1420986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pic>
          <p:nvPicPr>
            <p:cNvPr id="29" name="Picture 28" descr="Text, letter&#10;&#10;Description automatically generated">
              <a:extLst>
                <a:ext uri="{FF2B5EF4-FFF2-40B4-BE49-F238E27FC236}">
                  <a16:creationId xmlns:a16="http://schemas.microsoft.com/office/drawing/2014/main" id="{09BEB338-274B-4283-B996-146533E98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7112" y="3562104"/>
              <a:ext cx="722673" cy="402184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2C45429-9264-447B-A8B6-9CEED3C08EEC}"/>
              </a:ext>
            </a:extLst>
          </p:cNvPr>
          <p:cNvGrpSpPr/>
          <p:nvPr/>
        </p:nvGrpSpPr>
        <p:grpSpPr>
          <a:xfrm>
            <a:off x="561866" y="4082134"/>
            <a:ext cx="8839615" cy="452796"/>
            <a:chOff x="812800" y="4089949"/>
            <a:chExt cx="8839615" cy="452796"/>
          </a:xfrm>
        </p:grpSpPr>
        <p:pic>
          <p:nvPicPr>
            <p:cNvPr id="23" name="Picture 22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B5DF16E4-7AE7-41B0-863F-14EFA956B6E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1340" y="4089949"/>
              <a:ext cx="2481075" cy="452796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3D09313-37CB-4CA0-8E39-AD37A17E1336}"/>
                </a:ext>
              </a:extLst>
            </p:cNvPr>
            <p:cNvSpPr txBox="1"/>
            <p:nvPr/>
          </p:nvSpPr>
          <p:spPr>
            <a:xfrm>
              <a:off x="812800" y="4120290"/>
              <a:ext cx="63201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Now for frequencies below cut off, </a:t>
              </a:r>
              <a:r>
                <a:rPr lang="el-GR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β</a:t>
              </a:r>
              <a:r>
                <a:rPr lang="en-US" dirty="0">
                  <a:latin typeface="+mj-lt"/>
                  <a:cs typeface="Times New Roman" panose="02020603050405020304" pitchFamily="18" charset="0"/>
                </a:rPr>
                <a:t> would become complex: </a:t>
              </a:r>
              <a:r>
                <a:rPr lang="en-US" dirty="0"/>
                <a:t> </a:t>
              </a:r>
              <a:endParaRPr lang="en-GB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774EECAC-8CC7-4427-944B-F1214A9BC96E}"/>
              </a:ext>
            </a:extLst>
          </p:cNvPr>
          <p:cNvSpPr txBox="1"/>
          <p:nvPr/>
        </p:nvSpPr>
        <p:spPr>
          <a:xfrm>
            <a:off x="561866" y="5886008"/>
            <a:ext cx="7823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called an evanescent wave = a wave that cannot propagate.</a:t>
            </a:r>
            <a:endParaRPr lang="en-GB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E8EF12-3B33-444D-AF2E-5B8044C34988}"/>
              </a:ext>
            </a:extLst>
          </p:cNvPr>
          <p:cNvGrpSpPr/>
          <p:nvPr/>
        </p:nvGrpSpPr>
        <p:grpSpPr>
          <a:xfrm>
            <a:off x="561866" y="5035443"/>
            <a:ext cx="10698305" cy="646331"/>
            <a:chOff x="561866" y="5035443"/>
            <a:chExt cx="10698305" cy="646331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712809C-399C-40CC-AADC-137EF30A3874}"/>
                </a:ext>
              </a:extLst>
            </p:cNvPr>
            <p:cNvSpPr txBox="1"/>
            <p:nvPr/>
          </p:nvSpPr>
          <p:spPr>
            <a:xfrm>
              <a:off x="561866" y="5035443"/>
              <a:ext cx="106983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Then, the propagation constant </a:t>
              </a:r>
              <a:r>
                <a:rPr lang="el-GR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en-US" dirty="0"/>
                <a:t> becomes fully real, and the wave is damped even in the loss-less case (</a:t>
              </a:r>
              <a:r>
                <a:rPr lang="el-GR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α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=0</a:t>
              </a:r>
              <a:r>
                <a:rPr lang="en-US" dirty="0"/>
                <a:t>), since the propagation is following: </a:t>
              </a:r>
              <a:endParaRPr lang="en-GB" dirty="0"/>
            </a:p>
          </p:txBody>
        </p:sp>
        <p:pic>
          <p:nvPicPr>
            <p:cNvPr id="37" name="Picture 36" descr="Text&#10;&#10;Description automatically generated">
              <a:extLst>
                <a:ext uri="{FF2B5EF4-FFF2-40B4-BE49-F238E27FC236}">
                  <a16:creationId xmlns:a16="http://schemas.microsoft.com/office/drawing/2014/main" id="{7CA4206E-4C58-44B2-9FCD-709F08867E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3479" y="5333724"/>
              <a:ext cx="612827" cy="3342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886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Rectangular Waveguides (1/6)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D72032F-D596-4AB6-B8C8-FF03280B539E}"/>
              </a:ext>
            </a:extLst>
          </p:cNvPr>
          <p:cNvSpPr txBox="1"/>
          <p:nvPr/>
        </p:nvSpPr>
        <p:spPr>
          <a:xfrm>
            <a:off x="4877032" y="1629024"/>
            <a:ext cx="72969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field quantities are derived by field theory analysis </a:t>
            </a:r>
            <a:br>
              <a:rPr lang="en-US" dirty="0"/>
            </a:br>
            <a:r>
              <a:rPr lang="en-US" dirty="0"/>
              <a:t>(see lecture of A. Mostacci).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Wave propagation is usually assumed in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/>
              <a:t>-direction.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rectangular waveguide is characterized by a propagation constant, attenuation constant and a characteristic impedance.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9318BD-DE0F-4432-B79D-193D7C498816}"/>
              </a:ext>
            </a:extLst>
          </p:cNvPr>
          <p:cNvSpPr txBox="1"/>
          <p:nvPr/>
        </p:nvSpPr>
        <p:spPr>
          <a:xfrm>
            <a:off x="680895" y="3956408"/>
            <a:ext cx="108302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We distinguish again between TE-modes and TM-modes. TEM-modes do not exist in a waveguide.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We will see that the hollow rectangular waveguide can propagate TE- and TM-modes, and that these modes have cut-off frequencies below which propagation is not possible, similar to the TE- and TM-modes of the circular waveguide.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C00000"/>
              </a:solidFill>
            </a:endParaRPr>
          </a:p>
          <a:p>
            <a:r>
              <a:rPr lang="en-US" dirty="0"/>
              <a:t>The </a:t>
            </a:r>
            <a:r>
              <a:rPr lang="en-US" i="1" dirty="0"/>
              <a:t>derivation</a:t>
            </a:r>
            <a:r>
              <a:rPr lang="en-US" dirty="0"/>
              <a:t> of the cut-off frequency is straightforward, please refer to textbooks, if you are interested.</a:t>
            </a:r>
          </a:p>
          <a:p>
            <a:r>
              <a:rPr lang="en-US" dirty="0"/>
              <a:t>The field components are obtained by the separation method.</a:t>
            </a:r>
          </a:p>
          <a:p>
            <a:endParaRPr lang="en-US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943E443-816F-435D-B190-6460B847861D}"/>
              </a:ext>
            </a:extLst>
          </p:cNvPr>
          <p:cNvGrpSpPr/>
          <p:nvPr/>
        </p:nvGrpSpPr>
        <p:grpSpPr>
          <a:xfrm>
            <a:off x="335250" y="1484373"/>
            <a:ext cx="4570195" cy="1523892"/>
            <a:chOff x="335250" y="1484373"/>
            <a:chExt cx="4570195" cy="1523892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EBD05B95-AC0E-4032-98B9-7664A165E1BA}"/>
                </a:ext>
              </a:extLst>
            </p:cNvPr>
            <p:cNvGrpSpPr/>
            <p:nvPr/>
          </p:nvGrpSpPr>
          <p:grpSpPr>
            <a:xfrm>
              <a:off x="335250" y="1484373"/>
              <a:ext cx="4570195" cy="1523892"/>
              <a:chOff x="258440" y="1009485"/>
              <a:chExt cx="4570195" cy="1523892"/>
            </a:xfrm>
          </p:grpSpPr>
          <p:pic>
            <p:nvPicPr>
              <p:cNvPr id="9" name="Picture 8" descr="Diagram, shape&#10;&#10;Description automatically generated">
                <a:extLst>
                  <a:ext uri="{FF2B5EF4-FFF2-40B4-BE49-F238E27FC236}">
                    <a16:creationId xmlns:a16="http://schemas.microsoft.com/office/drawing/2014/main" id="{01ED0F27-B896-4725-B803-4D6B9729934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6364" b="62185"/>
              <a:stretch/>
            </p:blipFill>
            <p:spPr>
              <a:xfrm>
                <a:off x="642490" y="1009485"/>
                <a:ext cx="3422912" cy="1311095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AE74EA-5171-4294-9CE3-2C5792C0BA46}"/>
                  </a:ext>
                </a:extLst>
              </p:cNvPr>
              <p:cNvSpPr txBox="1"/>
              <p:nvPr/>
            </p:nvSpPr>
            <p:spPr>
              <a:xfrm>
                <a:off x="258440" y="2317933"/>
                <a:ext cx="457019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Source: Zhang, </a:t>
                </a:r>
                <a:r>
                  <a:rPr lang="en-US" sz="800" i="1" dirty="0"/>
                  <a:t>Electromagnetic Theory for Microwaves and Optoelectronics</a:t>
                </a:r>
                <a:r>
                  <a:rPr lang="en-US" sz="800" dirty="0"/>
                  <a:t>, 2</a:t>
                </a:r>
                <a:r>
                  <a:rPr lang="en-US" sz="800" baseline="30000" dirty="0"/>
                  <a:t>nd</a:t>
                </a:r>
                <a:r>
                  <a:rPr lang="en-US" sz="800" dirty="0"/>
                  <a:t> ed., Springer</a:t>
                </a:r>
                <a:endParaRPr lang="en-GB" sz="800" dirty="0"/>
              </a:p>
            </p:txBody>
          </p: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25CF08B2-C409-499E-B3FE-C0F03DE66CC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3983725" y="2032392"/>
                <a:ext cx="708058" cy="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36B9632-9124-416B-B39C-2246CD2F015A}"/>
                  </a:ext>
                </a:extLst>
              </p:cNvPr>
              <p:cNvSpPr txBox="1"/>
              <p:nvPr/>
            </p:nvSpPr>
            <p:spPr>
              <a:xfrm>
                <a:off x="4142212" y="1973620"/>
                <a:ext cx="11521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2AB6569A-44D2-4E37-82F0-217C47D05BDE}"/>
                  </a:ext>
                </a:extLst>
              </p:cNvPr>
              <p:cNvGrpSpPr/>
              <p:nvPr/>
            </p:nvGrpSpPr>
            <p:grpSpPr>
              <a:xfrm>
                <a:off x="488870" y="1234956"/>
                <a:ext cx="285524" cy="504224"/>
                <a:chOff x="488870" y="1234956"/>
                <a:chExt cx="285524" cy="504224"/>
              </a:xfrm>
            </p:grpSpPr>
            <p:cxnSp>
              <p:nvCxnSpPr>
                <p:cNvPr id="33" name="Straight Arrow Connector 32">
                  <a:extLst>
                    <a:ext uri="{FF2B5EF4-FFF2-40B4-BE49-F238E27FC236}">
                      <a16:creationId xmlns:a16="http://schemas.microsoft.com/office/drawing/2014/main" id="{9C431DF0-A679-44A1-A79C-590C4B3EAB8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735989" y="1234956"/>
                  <a:ext cx="0" cy="504224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arrow" w="med" len="med"/>
                </a:ln>
                <a:effectLst/>
              </p:spPr>
            </p:cxn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5C5D5EA6-99EF-41A3-99C1-56975F4EF198}"/>
                    </a:ext>
                  </a:extLst>
                </p:cNvPr>
                <p:cNvSpPr txBox="1"/>
                <p:nvPr/>
              </p:nvSpPr>
              <p:spPr>
                <a:xfrm>
                  <a:off x="488870" y="1278320"/>
                  <a:ext cx="2855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endPara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27D88026-BD2F-4E52-9A30-ABFB0160313D}"/>
                  </a:ext>
                </a:extLst>
              </p:cNvPr>
              <p:cNvGrpSpPr/>
              <p:nvPr/>
            </p:nvGrpSpPr>
            <p:grpSpPr>
              <a:xfrm>
                <a:off x="812800" y="1892800"/>
                <a:ext cx="789815" cy="422455"/>
                <a:chOff x="812800" y="1892800"/>
                <a:chExt cx="789815" cy="422455"/>
              </a:xfrm>
            </p:grpSpPr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C3558278-EAF9-496A-88BC-B95233125C9C}"/>
                    </a:ext>
                  </a:extLst>
                </p:cNvPr>
                <p:cNvCxnSpPr/>
                <p:nvPr/>
              </p:nvCxnSpPr>
              <p:spPr bwMode="auto">
                <a:xfrm>
                  <a:off x="812800" y="1892800"/>
                  <a:ext cx="789815" cy="419374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arrow" w="med" len="med"/>
                </a:ln>
                <a:effectLst/>
              </p:spPr>
            </p:cxn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74BC493D-C8CF-46F0-B50B-4F8D63DA63D2}"/>
                    </a:ext>
                  </a:extLst>
                </p:cNvPr>
                <p:cNvSpPr txBox="1"/>
                <p:nvPr/>
              </p:nvSpPr>
              <p:spPr>
                <a:xfrm>
                  <a:off x="894636" y="1945923"/>
                  <a:ext cx="2855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:endPara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94E2BD2-AFE5-436C-8592-F13A7B5385BA}"/>
                </a:ext>
              </a:extLst>
            </p:cNvPr>
            <p:cNvSpPr txBox="1"/>
            <p:nvPr/>
          </p:nvSpPr>
          <p:spPr>
            <a:xfrm>
              <a:off x="1948259" y="1707896"/>
              <a:ext cx="7678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 &gt; b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2879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Rectangular Waveguides (2/6)</a:t>
            </a:r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9318BD-DE0F-4432-B79D-193D7C498816}"/>
              </a:ext>
            </a:extLst>
          </p:cNvPr>
          <p:cNvSpPr txBox="1"/>
          <p:nvPr/>
        </p:nvSpPr>
        <p:spPr>
          <a:xfrm>
            <a:off x="812800" y="1709756"/>
            <a:ext cx="5717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TE-modes are characterized by a zero </a:t>
            </a:r>
            <a:r>
              <a:rPr lang="en-US" i="1" dirty="0"/>
              <a:t>electric</a:t>
            </a:r>
            <a:r>
              <a:rPr lang="en-US" dirty="0"/>
              <a:t> field in propagation direction. The electric field is in the transverse plane, only.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202EB1-0C0B-4849-8BA3-AA65E69BF67B}"/>
              </a:ext>
            </a:extLst>
          </p:cNvPr>
          <p:cNvSpPr txBox="1"/>
          <p:nvPr/>
        </p:nvSpPr>
        <p:spPr>
          <a:xfrm>
            <a:off x="1103350" y="1223517"/>
            <a:ext cx="27651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i="1" dirty="0">
                <a:solidFill>
                  <a:srgbClr val="C00000"/>
                </a:solidFill>
              </a:rPr>
              <a:t>TE-modes</a:t>
            </a:r>
            <a:endParaRPr lang="en-GB" sz="2200" b="1" i="1" dirty="0">
              <a:solidFill>
                <a:srgbClr val="C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FFA1B9-B09C-4D94-B463-A46AC22B136B}"/>
              </a:ext>
            </a:extLst>
          </p:cNvPr>
          <p:cNvSpPr txBox="1"/>
          <p:nvPr/>
        </p:nvSpPr>
        <p:spPr>
          <a:xfrm>
            <a:off x="623604" y="4830807"/>
            <a:ext cx="113376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mode with the </a:t>
            </a:r>
            <a:r>
              <a:rPr lang="en-US" i="1" dirty="0">
                <a:solidFill>
                  <a:srgbClr val="C00000"/>
                </a:solidFill>
              </a:rPr>
              <a:t>lowest cut-off frequency </a:t>
            </a:r>
            <a:r>
              <a:rPr lang="en-US" dirty="0"/>
              <a:t>is called </a:t>
            </a:r>
            <a:r>
              <a:rPr lang="en-US" i="1" dirty="0">
                <a:solidFill>
                  <a:srgbClr val="C00000"/>
                </a:solidFill>
              </a:rPr>
              <a:t>the dominant mode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Note that if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n=m=0</a:t>
            </a:r>
            <a:r>
              <a:rPr lang="en-US" dirty="0"/>
              <a:t>, all field components become zero, there is no TE</a:t>
            </a:r>
            <a:r>
              <a:rPr lang="en-US" baseline="-25000" dirty="0"/>
              <a:t>00</a:t>
            </a:r>
            <a:r>
              <a:rPr lang="en-US" dirty="0"/>
              <a:t> mode.</a:t>
            </a:r>
          </a:p>
          <a:p>
            <a:endParaRPr lang="en-US" dirty="0"/>
          </a:p>
          <a:p>
            <a:r>
              <a:rPr lang="en-US" dirty="0"/>
              <a:t>A waveguide is called </a:t>
            </a:r>
            <a:r>
              <a:rPr lang="en-US" i="1" dirty="0" err="1">
                <a:solidFill>
                  <a:srgbClr val="C00000"/>
                </a:solidFill>
              </a:rPr>
              <a:t>overmoded</a:t>
            </a:r>
            <a:r>
              <a:rPr lang="en-US" dirty="0"/>
              <a:t>, if more than one mode is propagating in the waveguide at the same time.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D240625-33E6-424E-8BD9-EA1EBE127A9D}"/>
              </a:ext>
            </a:extLst>
          </p:cNvPr>
          <p:cNvGrpSpPr/>
          <p:nvPr/>
        </p:nvGrpSpPr>
        <p:grpSpPr>
          <a:xfrm>
            <a:off x="7209745" y="1009485"/>
            <a:ext cx="4570195" cy="1562297"/>
            <a:chOff x="7209745" y="1009485"/>
            <a:chExt cx="4570195" cy="1562297"/>
          </a:xfrm>
        </p:grpSpPr>
        <p:pic>
          <p:nvPicPr>
            <p:cNvPr id="22" name="Picture 21" descr="Diagram, shape&#10;&#10;Description automatically generated">
              <a:extLst>
                <a:ext uri="{FF2B5EF4-FFF2-40B4-BE49-F238E27FC236}">
                  <a16:creationId xmlns:a16="http://schemas.microsoft.com/office/drawing/2014/main" id="{DFF07855-CB93-4852-8EC3-56801E6868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364" b="62185"/>
            <a:stretch/>
          </p:blipFill>
          <p:spPr>
            <a:xfrm>
              <a:off x="7593795" y="1047890"/>
              <a:ext cx="3422912" cy="1311095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01CEB55-F357-4A85-AE6E-386207C46754}"/>
                </a:ext>
              </a:extLst>
            </p:cNvPr>
            <p:cNvSpPr txBox="1"/>
            <p:nvPr/>
          </p:nvSpPr>
          <p:spPr>
            <a:xfrm>
              <a:off x="7209745" y="2356338"/>
              <a:ext cx="45701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Source: Zhang, </a:t>
              </a:r>
              <a:r>
                <a:rPr lang="en-US" sz="800" i="1" dirty="0"/>
                <a:t>Electromagnetic Theory for Microwaves and Optoelectronics</a:t>
              </a:r>
              <a:r>
                <a:rPr lang="en-US" sz="800" dirty="0"/>
                <a:t>, 2</a:t>
              </a:r>
              <a:r>
                <a:rPr lang="en-US" sz="800" baseline="30000" dirty="0"/>
                <a:t>nd</a:t>
              </a:r>
              <a:r>
                <a:rPr lang="en-US" sz="800" dirty="0"/>
                <a:t> ed., Springer</a:t>
              </a:r>
              <a:endParaRPr lang="en-GB" sz="800" dirty="0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A39DA4BF-8AFF-4E19-B1A4-D818D0736B2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0704600" y="1574491"/>
              <a:ext cx="331309" cy="42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98BB2DC-595D-4424-AE08-A0915DA1EE70}"/>
                </a:ext>
              </a:extLst>
            </p:cNvPr>
            <p:cNvSpPr txBox="1"/>
            <p:nvPr/>
          </p:nvSpPr>
          <p:spPr>
            <a:xfrm>
              <a:off x="11073785" y="1009485"/>
              <a:ext cx="1152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B7A33ED-4A69-461A-9DF0-4A2EB2E6E0E0}"/>
                </a:ext>
              </a:extLst>
            </p:cNvPr>
            <p:cNvGrpSpPr/>
            <p:nvPr/>
          </p:nvGrpSpPr>
          <p:grpSpPr>
            <a:xfrm>
              <a:off x="7440175" y="1273361"/>
              <a:ext cx="285524" cy="504224"/>
              <a:chOff x="488870" y="1234956"/>
              <a:chExt cx="285524" cy="504224"/>
            </a:xfrm>
          </p:grpSpPr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D13FC278-BF54-42F0-B7B6-B6585D1F928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35989" y="1234956"/>
                <a:ext cx="0" cy="50422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 w="med" len="med"/>
              </a:ln>
              <a:effectLst/>
            </p:spPr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593FCB4-9F8A-483E-9F2D-C9A47B0E2529}"/>
                  </a:ext>
                </a:extLst>
              </p:cNvPr>
              <p:cNvSpPr txBox="1"/>
              <p:nvPr/>
            </p:nvSpPr>
            <p:spPr>
              <a:xfrm>
                <a:off x="488870" y="1278320"/>
                <a:ext cx="2855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A500D61-AFD1-478B-AF2D-88FC6D2197B5}"/>
                </a:ext>
              </a:extLst>
            </p:cNvPr>
            <p:cNvGrpSpPr/>
            <p:nvPr/>
          </p:nvGrpSpPr>
          <p:grpSpPr>
            <a:xfrm>
              <a:off x="7764105" y="1931205"/>
              <a:ext cx="789815" cy="422455"/>
              <a:chOff x="812800" y="1892800"/>
              <a:chExt cx="789815" cy="422455"/>
            </a:xfrm>
          </p:grpSpPr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0D13A28F-F975-4FCB-8664-43FB86D4FA86}"/>
                  </a:ext>
                </a:extLst>
              </p:cNvPr>
              <p:cNvCxnSpPr/>
              <p:nvPr/>
            </p:nvCxnSpPr>
            <p:spPr bwMode="auto">
              <a:xfrm>
                <a:off x="812800" y="1892800"/>
                <a:ext cx="789815" cy="41937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 w="med" len="med"/>
              </a:ln>
              <a:effectLst/>
            </p:spPr>
          </p:cxn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DDD97DC-9CDC-48F4-9188-86043988493E}"/>
                  </a:ext>
                </a:extLst>
              </p:cNvPr>
              <p:cNvSpPr txBox="1"/>
              <p:nvPr/>
            </p:nvSpPr>
            <p:spPr>
              <a:xfrm>
                <a:off x="894636" y="1945923"/>
                <a:ext cx="2855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993631C-9BF2-4736-8A92-B860016E1B97}"/>
                </a:ext>
              </a:extLst>
            </p:cNvPr>
            <p:cNvSpPr txBox="1"/>
            <p:nvPr/>
          </p:nvSpPr>
          <p:spPr>
            <a:xfrm>
              <a:off x="8822754" y="1271413"/>
              <a:ext cx="7678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 &gt; b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E8709CB-758F-4AF8-841A-9DDB892DD35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060719" y="1223517"/>
              <a:ext cx="0" cy="30724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44C8DD4B-8E21-4538-9F52-D5CAA50F48E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75439" y="1582251"/>
              <a:ext cx="282046" cy="16476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0EA4A3A-E74B-4C3D-9394-A50FA90647FB}"/>
                </a:ext>
              </a:extLst>
            </p:cNvPr>
            <p:cNvSpPr txBox="1"/>
            <p:nvPr/>
          </p:nvSpPr>
          <p:spPr>
            <a:xfrm>
              <a:off x="11339408" y="1516878"/>
              <a:ext cx="1152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32D8741-75A4-43DF-97CC-3C813911A029}"/>
                </a:ext>
              </a:extLst>
            </p:cNvPr>
            <p:cNvSpPr txBox="1"/>
            <p:nvPr/>
          </p:nvSpPr>
          <p:spPr>
            <a:xfrm>
              <a:off x="10573157" y="1288529"/>
              <a:ext cx="1152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F22D044-2528-4F53-9B92-EBFCCEED81FA}"/>
              </a:ext>
            </a:extLst>
          </p:cNvPr>
          <p:cNvGrpSpPr/>
          <p:nvPr/>
        </p:nvGrpSpPr>
        <p:grpSpPr>
          <a:xfrm>
            <a:off x="812800" y="2775117"/>
            <a:ext cx="8778055" cy="1925145"/>
            <a:chOff x="812800" y="2775117"/>
            <a:chExt cx="8778055" cy="192514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FCED38D-64BA-4D6A-81FD-461F416253F0}"/>
                </a:ext>
              </a:extLst>
            </p:cNvPr>
            <p:cNvSpPr txBox="1"/>
            <p:nvPr/>
          </p:nvSpPr>
          <p:spPr>
            <a:xfrm>
              <a:off x="812800" y="2775117"/>
              <a:ext cx="751069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Each mode has a cut-off frequency: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TE</a:t>
              </a:r>
              <a:r>
                <a:rPr lang="en-GB" baseline="-25000" dirty="0"/>
                <a:t>10</a:t>
              </a:r>
              <a:r>
                <a:rPr lang="en-GB" dirty="0"/>
                <a:t>-mode is the mode with the lowest cut-off frequency:</a:t>
              </a:r>
            </a:p>
          </p:txBody>
        </p:sp>
        <p:pic>
          <p:nvPicPr>
            <p:cNvPr id="47" name="Picture 46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B2E6A296-1762-4FDA-8902-7DD7A45692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9536" y="4035636"/>
              <a:ext cx="1592810" cy="664626"/>
            </a:xfrm>
            <a:prstGeom prst="rect">
              <a:avLst/>
            </a:prstGeom>
          </p:spPr>
        </p:pic>
        <p:pic>
          <p:nvPicPr>
            <p:cNvPr id="49" name="Picture 48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23A89CD0-BB7E-4DBD-9E7E-16EC9EAF3B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2425" y="3206024"/>
              <a:ext cx="3298430" cy="712726"/>
            </a:xfrm>
            <a:prstGeom prst="rect">
              <a:avLst/>
            </a:prstGeom>
          </p:spPr>
        </p:pic>
        <p:pic>
          <p:nvPicPr>
            <p:cNvPr id="51" name="Picture 50" descr="A picture containing text, clock, clipart&#10;&#10;Description automatically generated">
              <a:extLst>
                <a:ext uri="{FF2B5EF4-FFF2-40B4-BE49-F238E27FC236}">
                  <a16:creationId xmlns:a16="http://schemas.microsoft.com/office/drawing/2014/main" id="{09039AD1-BA14-43F2-B3E1-945811B77C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1145" y="3192808"/>
              <a:ext cx="2765161" cy="7127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9342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Rectangular Waveguides (3/6)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202EB1-0C0B-4849-8BA3-AA65E69BF67B}"/>
              </a:ext>
            </a:extLst>
          </p:cNvPr>
          <p:cNvSpPr txBox="1"/>
          <p:nvPr/>
        </p:nvSpPr>
        <p:spPr>
          <a:xfrm>
            <a:off x="1103350" y="1223517"/>
            <a:ext cx="27651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i="1" dirty="0">
                <a:solidFill>
                  <a:srgbClr val="C00000"/>
                </a:solidFill>
              </a:rPr>
              <a:t>TM-modes</a:t>
            </a:r>
            <a:endParaRPr lang="en-GB" sz="2200" b="1" i="1" dirty="0">
              <a:solidFill>
                <a:srgbClr val="C00000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D240625-33E6-424E-8BD9-EA1EBE127A9D}"/>
              </a:ext>
            </a:extLst>
          </p:cNvPr>
          <p:cNvGrpSpPr/>
          <p:nvPr/>
        </p:nvGrpSpPr>
        <p:grpSpPr>
          <a:xfrm>
            <a:off x="7209745" y="1009485"/>
            <a:ext cx="4570195" cy="1562297"/>
            <a:chOff x="7209745" y="1009485"/>
            <a:chExt cx="4570195" cy="1562297"/>
          </a:xfrm>
        </p:grpSpPr>
        <p:pic>
          <p:nvPicPr>
            <p:cNvPr id="22" name="Picture 21" descr="Diagram, shape&#10;&#10;Description automatically generated">
              <a:extLst>
                <a:ext uri="{FF2B5EF4-FFF2-40B4-BE49-F238E27FC236}">
                  <a16:creationId xmlns:a16="http://schemas.microsoft.com/office/drawing/2014/main" id="{DFF07855-CB93-4852-8EC3-56801E6868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364" b="62185"/>
            <a:stretch/>
          </p:blipFill>
          <p:spPr>
            <a:xfrm>
              <a:off x="7593795" y="1047890"/>
              <a:ext cx="3422912" cy="1311095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01CEB55-F357-4A85-AE6E-386207C46754}"/>
                </a:ext>
              </a:extLst>
            </p:cNvPr>
            <p:cNvSpPr txBox="1"/>
            <p:nvPr/>
          </p:nvSpPr>
          <p:spPr>
            <a:xfrm>
              <a:off x="7209745" y="2356338"/>
              <a:ext cx="45701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Source: Zhang, </a:t>
              </a:r>
              <a:r>
                <a:rPr lang="en-US" sz="800" i="1" dirty="0"/>
                <a:t>Electromagnetic Theory for Microwaves and Optoelectronics</a:t>
              </a:r>
              <a:r>
                <a:rPr lang="en-US" sz="800" dirty="0"/>
                <a:t>, 2</a:t>
              </a:r>
              <a:r>
                <a:rPr lang="en-US" sz="800" baseline="30000" dirty="0"/>
                <a:t>nd</a:t>
              </a:r>
              <a:r>
                <a:rPr lang="en-US" sz="800" dirty="0"/>
                <a:t> ed., Springer</a:t>
              </a:r>
              <a:endParaRPr lang="en-GB" sz="800" dirty="0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A39DA4BF-8AFF-4E19-B1A4-D818D0736B2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0704600" y="1574491"/>
              <a:ext cx="331309" cy="42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98BB2DC-595D-4424-AE08-A0915DA1EE70}"/>
                </a:ext>
              </a:extLst>
            </p:cNvPr>
            <p:cNvSpPr txBox="1"/>
            <p:nvPr/>
          </p:nvSpPr>
          <p:spPr>
            <a:xfrm>
              <a:off x="11073785" y="1009485"/>
              <a:ext cx="1152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B7A33ED-4A69-461A-9DF0-4A2EB2E6E0E0}"/>
                </a:ext>
              </a:extLst>
            </p:cNvPr>
            <p:cNvGrpSpPr/>
            <p:nvPr/>
          </p:nvGrpSpPr>
          <p:grpSpPr>
            <a:xfrm>
              <a:off x="7440175" y="1273361"/>
              <a:ext cx="285524" cy="504224"/>
              <a:chOff x="488870" y="1234956"/>
              <a:chExt cx="285524" cy="504224"/>
            </a:xfrm>
          </p:grpSpPr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D13FC278-BF54-42F0-B7B6-B6585D1F928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35989" y="1234956"/>
                <a:ext cx="0" cy="50422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 w="med" len="med"/>
              </a:ln>
              <a:effectLst/>
            </p:spPr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593FCB4-9F8A-483E-9F2D-C9A47B0E2529}"/>
                  </a:ext>
                </a:extLst>
              </p:cNvPr>
              <p:cNvSpPr txBox="1"/>
              <p:nvPr/>
            </p:nvSpPr>
            <p:spPr>
              <a:xfrm>
                <a:off x="488870" y="1278320"/>
                <a:ext cx="2855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A500D61-AFD1-478B-AF2D-88FC6D2197B5}"/>
                </a:ext>
              </a:extLst>
            </p:cNvPr>
            <p:cNvGrpSpPr/>
            <p:nvPr/>
          </p:nvGrpSpPr>
          <p:grpSpPr>
            <a:xfrm>
              <a:off x="7764105" y="1931205"/>
              <a:ext cx="789815" cy="422455"/>
              <a:chOff x="812800" y="1892800"/>
              <a:chExt cx="789815" cy="422455"/>
            </a:xfrm>
          </p:grpSpPr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0D13A28F-F975-4FCB-8664-43FB86D4FA86}"/>
                  </a:ext>
                </a:extLst>
              </p:cNvPr>
              <p:cNvCxnSpPr/>
              <p:nvPr/>
            </p:nvCxnSpPr>
            <p:spPr bwMode="auto">
              <a:xfrm>
                <a:off x="812800" y="1892800"/>
                <a:ext cx="789815" cy="41937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 w="med" len="med"/>
              </a:ln>
              <a:effectLst/>
            </p:spPr>
          </p:cxn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DDD97DC-9CDC-48F4-9188-86043988493E}"/>
                  </a:ext>
                </a:extLst>
              </p:cNvPr>
              <p:cNvSpPr txBox="1"/>
              <p:nvPr/>
            </p:nvSpPr>
            <p:spPr>
              <a:xfrm>
                <a:off x="894636" y="1945923"/>
                <a:ext cx="2855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993631C-9BF2-4736-8A92-B860016E1B97}"/>
                </a:ext>
              </a:extLst>
            </p:cNvPr>
            <p:cNvSpPr txBox="1"/>
            <p:nvPr/>
          </p:nvSpPr>
          <p:spPr>
            <a:xfrm>
              <a:off x="8822754" y="1271413"/>
              <a:ext cx="7678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 &gt; b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E8709CB-758F-4AF8-841A-9DDB892DD35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060719" y="1223517"/>
              <a:ext cx="0" cy="30724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44C8DD4B-8E21-4538-9F52-D5CAA50F48E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75439" y="1582251"/>
              <a:ext cx="282046" cy="16476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0EA4A3A-E74B-4C3D-9394-A50FA90647FB}"/>
                </a:ext>
              </a:extLst>
            </p:cNvPr>
            <p:cNvSpPr txBox="1"/>
            <p:nvPr/>
          </p:nvSpPr>
          <p:spPr>
            <a:xfrm>
              <a:off x="11339408" y="1516878"/>
              <a:ext cx="1152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32D8741-75A4-43DF-97CC-3C813911A029}"/>
                </a:ext>
              </a:extLst>
            </p:cNvPr>
            <p:cNvSpPr txBox="1"/>
            <p:nvPr/>
          </p:nvSpPr>
          <p:spPr>
            <a:xfrm>
              <a:off x="10573157" y="1288529"/>
              <a:ext cx="1152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8F655E66-58F1-492F-94BB-85F5B3C951FA}"/>
              </a:ext>
            </a:extLst>
          </p:cNvPr>
          <p:cNvSpPr txBox="1"/>
          <p:nvPr/>
        </p:nvSpPr>
        <p:spPr>
          <a:xfrm>
            <a:off x="812800" y="1709756"/>
            <a:ext cx="5897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TM-modes are characterized by a zero </a:t>
            </a:r>
            <a:r>
              <a:rPr lang="en-US" i="1" dirty="0"/>
              <a:t>magnetic</a:t>
            </a:r>
            <a:r>
              <a:rPr lang="en-US" dirty="0"/>
              <a:t> field in propagation direction. The magnetic field is in the transverse plane, only.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1772B9F-DE01-493D-B93D-091599859F8D}"/>
              </a:ext>
            </a:extLst>
          </p:cNvPr>
          <p:cNvSpPr txBox="1"/>
          <p:nvPr/>
        </p:nvSpPr>
        <p:spPr>
          <a:xfrm>
            <a:off x="623604" y="5192989"/>
            <a:ext cx="113376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There is no TM</a:t>
            </a:r>
            <a:r>
              <a:rPr lang="en-GB" baseline="-25000" dirty="0"/>
              <a:t>00</a:t>
            </a:r>
            <a:r>
              <a:rPr lang="en-GB" dirty="0"/>
              <a:t>-mode, neither do TM</a:t>
            </a:r>
            <a:r>
              <a:rPr lang="en-GB" baseline="-25000" dirty="0"/>
              <a:t>01</a:t>
            </a:r>
            <a:r>
              <a:rPr lang="en-GB" dirty="0"/>
              <a:t> or TM</a:t>
            </a:r>
            <a:r>
              <a:rPr lang="en-GB" baseline="-25000" dirty="0"/>
              <a:t>10</a:t>
            </a:r>
            <a:r>
              <a:rPr lang="en-GB" dirty="0"/>
              <a:t> exist. </a:t>
            </a:r>
            <a:r>
              <a:rPr lang="en-US" dirty="0"/>
              <a:t>For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n=m=0</a:t>
            </a:r>
            <a:r>
              <a:rPr lang="en-US" dirty="0"/>
              <a:t>, all field components become zero.</a:t>
            </a:r>
          </a:p>
          <a:p>
            <a:endParaRPr lang="en-US" dirty="0"/>
          </a:p>
          <a:p>
            <a:r>
              <a:rPr lang="en-US" dirty="0"/>
              <a:t>Note that </a:t>
            </a:r>
            <a:r>
              <a:rPr lang="en-GB" dirty="0"/>
              <a:t>TE</a:t>
            </a:r>
            <a:r>
              <a:rPr lang="en-GB" baseline="-25000" dirty="0"/>
              <a:t>10</a:t>
            </a:r>
            <a:r>
              <a:rPr lang="en-GB" dirty="0"/>
              <a:t>-mode remains the dominant mode, it is the mode with the lowest cut-off frequency.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5221BB8-BE32-49DB-894B-ADA69A0E9956}"/>
              </a:ext>
            </a:extLst>
          </p:cNvPr>
          <p:cNvGrpSpPr/>
          <p:nvPr/>
        </p:nvGrpSpPr>
        <p:grpSpPr>
          <a:xfrm>
            <a:off x="812800" y="2775117"/>
            <a:ext cx="8778055" cy="2219643"/>
            <a:chOff x="812800" y="2775117"/>
            <a:chExt cx="8778055" cy="2219643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9F5796F-8B78-4195-8D7E-89A5811758EB}"/>
                </a:ext>
              </a:extLst>
            </p:cNvPr>
            <p:cNvSpPr txBox="1"/>
            <p:nvPr/>
          </p:nvSpPr>
          <p:spPr>
            <a:xfrm>
              <a:off x="812800" y="2775117"/>
              <a:ext cx="751069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Also in this case, each mode has a cut-off frequency (identical to TE):</a:t>
              </a:r>
            </a:p>
            <a:p>
              <a:r>
                <a:rPr lang="en-GB" dirty="0"/>
                <a:t>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TM</a:t>
              </a:r>
              <a:r>
                <a:rPr lang="en-GB" baseline="-25000" dirty="0"/>
                <a:t>11</a:t>
              </a:r>
              <a:r>
                <a:rPr lang="en-GB" dirty="0"/>
                <a:t> has as cut-off frequency:</a:t>
              </a:r>
            </a:p>
          </p:txBody>
        </p:sp>
        <p:pic>
          <p:nvPicPr>
            <p:cNvPr id="50" name="Picture 49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4FDCB267-B1CF-48BC-91DF-0ED47D1E33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2425" y="3206024"/>
              <a:ext cx="3298430" cy="712726"/>
            </a:xfrm>
            <a:prstGeom prst="rect">
              <a:avLst/>
            </a:prstGeom>
          </p:spPr>
        </p:pic>
        <p:pic>
          <p:nvPicPr>
            <p:cNvPr id="53" name="Picture 52" descr="A picture containing text, clock, clipart&#10;&#10;Description automatically generated">
              <a:extLst>
                <a:ext uri="{FF2B5EF4-FFF2-40B4-BE49-F238E27FC236}">
                  <a16:creationId xmlns:a16="http://schemas.microsoft.com/office/drawing/2014/main" id="{9799A3F7-431B-454F-AF40-3354B18CDA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1145" y="3192808"/>
              <a:ext cx="2765161" cy="712726"/>
            </a:xfrm>
            <a:prstGeom prst="rect">
              <a:avLst/>
            </a:prstGeom>
          </p:spPr>
        </p:pic>
        <p:pic>
          <p:nvPicPr>
            <p:cNvPr id="7" name="Picture 6" descr="A picture containing text, clock, watch, gauge&#10;&#10;Description automatically generated">
              <a:extLst>
                <a:ext uri="{FF2B5EF4-FFF2-40B4-BE49-F238E27FC236}">
                  <a16:creationId xmlns:a16="http://schemas.microsoft.com/office/drawing/2014/main" id="{B7A47B92-F20E-4754-A2C3-FF8E67F5E2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9231" y="4234304"/>
              <a:ext cx="2880514" cy="7604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999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Rectangular Waveguides (3/6)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202EB1-0C0B-4849-8BA3-AA65E69BF67B}"/>
              </a:ext>
            </a:extLst>
          </p:cNvPr>
          <p:cNvSpPr txBox="1"/>
          <p:nvPr/>
        </p:nvSpPr>
        <p:spPr>
          <a:xfrm>
            <a:off x="1103350" y="1223517"/>
            <a:ext cx="27651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i="1" dirty="0">
                <a:solidFill>
                  <a:srgbClr val="C00000"/>
                </a:solidFill>
              </a:rPr>
              <a:t>TM-modes</a:t>
            </a:r>
            <a:endParaRPr lang="en-GB" sz="2200" b="1" i="1" dirty="0">
              <a:solidFill>
                <a:srgbClr val="C00000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D240625-33E6-424E-8BD9-EA1EBE127A9D}"/>
              </a:ext>
            </a:extLst>
          </p:cNvPr>
          <p:cNvGrpSpPr/>
          <p:nvPr/>
        </p:nvGrpSpPr>
        <p:grpSpPr>
          <a:xfrm>
            <a:off x="7209745" y="1009485"/>
            <a:ext cx="4570195" cy="1562297"/>
            <a:chOff x="7209745" y="1009485"/>
            <a:chExt cx="4570195" cy="1562297"/>
          </a:xfrm>
        </p:grpSpPr>
        <p:pic>
          <p:nvPicPr>
            <p:cNvPr id="22" name="Picture 21" descr="Diagram, shape&#10;&#10;Description automatically generated">
              <a:extLst>
                <a:ext uri="{FF2B5EF4-FFF2-40B4-BE49-F238E27FC236}">
                  <a16:creationId xmlns:a16="http://schemas.microsoft.com/office/drawing/2014/main" id="{DFF07855-CB93-4852-8EC3-56801E6868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364" b="62185"/>
            <a:stretch/>
          </p:blipFill>
          <p:spPr>
            <a:xfrm>
              <a:off x="7593795" y="1047890"/>
              <a:ext cx="3422912" cy="1311095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01CEB55-F357-4A85-AE6E-386207C46754}"/>
                </a:ext>
              </a:extLst>
            </p:cNvPr>
            <p:cNvSpPr txBox="1"/>
            <p:nvPr/>
          </p:nvSpPr>
          <p:spPr>
            <a:xfrm>
              <a:off x="7209745" y="2356338"/>
              <a:ext cx="45701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Source: Zhang, </a:t>
              </a:r>
              <a:r>
                <a:rPr lang="en-US" sz="800" i="1" dirty="0"/>
                <a:t>Electromagnetic Theory for Microwaves and Optoelectronics</a:t>
              </a:r>
              <a:r>
                <a:rPr lang="en-US" sz="800" dirty="0"/>
                <a:t>, 2</a:t>
              </a:r>
              <a:r>
                <a:rPr lang="en-US" sz="800" baseline="30000" dirty="0"/>
                <a:t>nd</a:t>
              </a:r>
              <a:r>
                <a:rPr lang="en-US" sz="800" dirty="0"/>
                <a:t> ed., Springer</a:t>
              </a:r>
              <a:endParaRPr lang="en-GB" sz="800" dirty="0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A39DA4BF-8AFF-4E19-B1A4-D818D0736B2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0704600" y="1574491"/>
              <a:ext cx="331309" cy="42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98BB2DC-595D-4424-AE08-A0915DA1EE70}"/>
                </a:ext>
              </a:extLst>
            </p:cNvPr>
            <p:cNvSpPr txBox="1"/>
            <p:nvPr/>
          </p:nvSpPr>
          <p:spPr>
            <a:xfrm>
              <a:off x="11073785" y="1009485"/>
              <a:ext cx="1152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B7A33ED-4A69-461A-9DF0-4A2EB2E6E0E0}"/>
                </a:ext>
              </a:extLst>
            </p:cNvPr>
            <p:cNvGrpSpPr/>
            <p:nvPr/>
          </p:nvGrpSpPr>
          <p:grpSpPr>
            <a:xfrm>
              <a:off x="7440175" y="1273361"/>
              <a:ext cx="285524" cy="504224"/>
              <a:chOff x="488870" y="1234956"/>
              <a:chExt cx="285524" cy="504224"/>
            </a:xfrm>
          </p:grpSpPr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D13FC278-BF54-42F0-B7B6-B6585D1F928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35989" y="1234956"/>
                <a:ext cx="0" cy="50422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 w="med" len="med"/>
              </a:ln>
              <a:effectLst/>
            </p:spPr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593FCB4-9F8A-483E-9F2D-C9A47B0E2529}"/>
                  </a:ext>
                </a:extLst>
              </p:cNvPr>
              <p:cNvSpPr txBox="1"/>
              <p:nvPr/>
            </p:nvSpPr>
            <p:spPr>
              <a:xfrm>
                <a:off x="488870" y="1278320"/>
                <a:ext cx="2855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A500D61-AFD1-478B-AF2D-88FC6D2197B5}"/>
                </a:ext>
              </a:extLst>
            </p:cNvPr>
            <p:cNvGrpSpPr/>
            <p:nvPr/>
          </p:nvGrpSpPr>
          <p:grpSpPr>
            <a:xfrm>
              <a:off x="7764105" y="1931205"/>
              <a:ext cx="789815" cy="422455"/>
              <a:chOff x="812800" y="1892800"/>
              <a:chExt cx="789815" cy="422455"/>
            </a:xfrm>
          </p:grpSpPr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0D13A28F-F975-4FCB-8664-43FB86D4FA86}"/>
                  </a:ext>
                </a:extLst>
              </p:cNvPr>
              <p:cNvCxnSpPr/>
              <p:nvPr/>
            </p:nvCxnSpPr>
            <p:spPr bwMode="auto">
              <a:xfrm>
                <a:off x="812800" y="1892800"/>
                <a:ext cx="789815" cy="41937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 w="med" len="med"/>
              </a:ln>
              <a:effectLst/>
            </p:spPr>
          </p:cxn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DDD97DC-9CDC-48F4-9188-86043988493E}"/>
                  </a:ext>
                </a:extLst>
              </p:cNvPr>
              <p:cNvSpPr txBox="1"/>
              <p:nvPr/>
            </p:nvSpPr>
            <p:spPr>
              <a:xfrm>
                <a:off x="894636" y="1945923"/>
                <a:ext cx="2855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en-GB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993631C-9BF2-4736-8A92-B860016E1B97}"/>
                </a:ext>
              </a:extLst>
            </p:cNvPr>
            <p:cNvSpPr txBox="1"/>
            <p:nvPr/>
          </p:nvSpPr>
          <p:spPr>
            <a:xfrm>
              <a:off x="8822754" y="1271413"/>
              <a:ext cx="7678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 &gt; b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E8709CB-758F-4AF8-841A-9DDB892DD35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060719" y="1223517"/>
              <a:ext cx="0" cy="30724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44C8DD4B-8E21-4538-9F52-D5CAA50F48E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075439" y="1582251"/>
              <a:ext cx="282046" cy="16476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0EA4A3A-E74B-4C3D-9394-A50FA90647FB}"/>
                </a:ext>
              </a:extLst>
            </p:cNvPr>
            <p:cNvSpPr txBox="1"/>
            <p:nvPr/>
          </p:nvSpPr>
          <p:spPr>
            <a:xfrm>
              <a:off x="11339408" y="1516878"/>
              <a:ext cx="1152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32D8741-75A4-43DF-97CC-3C813911A029}"/>
                </a:ext>
              </a:extLst>
            </p:cNvPr>
            <p:cNvSpPr txBox="1"/>
            <p:nvPr/>
          </p:nvSpPr>
          <p:spPr>
            <a:xfrm>
              <a:off x="10573157" y="1288529"/>
              <a:ext cx="1152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8F655E66-58F1-492F-94BB-85F5B3C951FA}"/>
              </a:ext>
            </a:extLst>
          </p:cNvPr>
          <p:cNvSpPr txBox="1"/>
          <p:nvPr/>
        </p:nvSpPr>
        <p:spPr>
          <a:xfrm>
            <a:off x="812800" y="1709756"/>
            <a:ext cx="5897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TM-modes are characterized by a zero </a:t>
            </a:r>
            <a:r>
              <a:rPr lang="en-US" i="1" dirty="0"/>
              <a:t>magnetic</a:t>
            </a:r>
            <a:r>
              <a:rPr lang="en-US" dirty="0"/>
              <a:t> field in propagation direction. The magnetic field is in the transverse plane, only.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1772B9F-DE01-493D-B93D-091599859F8D}"/>
              </a:ext>
            </a:extLst>
          </p:cNvPr>
          <p:cNvSpPr txBox="1"/>
          <p:nvPr/>
        </p:nvSpPr>
        <p:spPr>
          <a:xfrm>
            <a:off x="623604" y="5192989"/>
            <a:ext cx="113376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There is no TM</a:t>
            </a:r>
            <a:r>
              <a:rPr lang="en-GB" baseline="-25000" dirty="0"/>
              <a:t>00</a:t>
            </a:r>
            <a:r>
              <a:rPr lang="en-GB" dirty="0"/>
              <a:t>-mode, neither do TM</a:t>
            </a:r>
            <a:r>
              <a:rPr lang="en-GB" baseline="-25000" dirty="0"/>
              <a:t>01</a:t>
            </a:r>
            <a:r>
              <a:rPr lang="en-GB" dirty="0"/>
              <a:t> or TM</a:t>
            </a:r>
            <a:r>
              <a:rPr lang="en-GB" baseline="-25000" dirty="0"/>
              <a:t>10</a:t>
            </a:r>
            <a:r>
              <a:rPr lang="en-GB" dirty="0"/>
              <a:t> exist. </a:t>
            </a:r>
            <a:r>
              <a:rPr lang="en-US" dirty="0"/>
              <a:t>For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n=m=0</a:t>
            </a:r>
            <a:r>
              <a:rPr lang="en-US" dirty="0"/>
              <a:t>, all field components become zero.</a:t>
            </a:r>
          </a:p>
          <a:p>
            <a:endParaRPr lang="en-US" dirty="0"/>
          </a:p>
          <a:p>
            <a:r>
              <a:rPr lang="en-US" dirty="0"/>
              <a:t>Note that </a:t>
            </a:r>
            <a:r>
              <a:rPr lang="en-GB" dirty="0"/>
              <a:t>TE</a:t>
            </a:r>
            <a:r>
              <a:rPr lang="en-GB" baseline="-25000" dirty="0"/>
              <a:t>10</a:t>
            </a:r>
            <a:r>
              <a:rPr lang="en-GB" dirty="0"/>
              <a:t>-mode remains the dominant mode, it is the mode with the lowest cut-off frequency.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5221BB8-BE32-49DB-894B-ADA69A0E9956}"/>
              </a:ext>
            </a:extLst>
          </p:cNvPr>
          <p:cNvGrpSpPr/>
          <p:nvPr/>
        </p:nvGrpSpPr>
        <p:grpSpPr>
          <a:xfrm>
            <a:off x="812800" y="2775117"/>
            <a:ext cx="8778055" cy="2219643"/>
            <a:chOff x="812800" y="2775117"/>
            <a:chExt cx="8778055" cy="2219643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9F5796F-8B78-4195-8D7E-89A5811758EB}"/>
                </a:ext>
              </a:extLst>
            </p:cNvPr>
            <p:cNvSpPr txBox="1"/>
            <p:nvPr/>
          </p:nvSpPr>
          <p:spPr>
            <a:xfrm>
              <a:off x="812800" y="2775117"/>
              <a:ext cx="751069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Also in this case, each mode has a cut-off frequency (identical to TE):</a:t>
              </a:r>
            </a:p>
            <a:p>
              <a:r>
                <a:rPr lang="en-GB" dirty="0"/>
                <a:t>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TM</a:t>
              </a:r>
              <a:r>
                <a:rPr lang="en-GB" baseline="-25000" dirty="0"/>
                <a:t>11</a:t>
              </a:r>
              <a:r>
                <a:rPr lang="en-GB" dirty="0"/>
                <a:t> has as cut-off frequency:</a:t>
              </a:r>
            </a:p>
          </p:txBody>
        </p:sp>
        <p:pic>
          <p:nvPicPr>
            <p:cNvPr id="50" name="Picture 49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4FDCB267-B1CF-48BC-91DF-0ED47D1E33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2425" y="3206024"/>
              <a:ext cx="3298430" cy="712726"/>
            </a:xfrm>
            <a:prstGeom prst="rect">
              <a:avLst/>
            </a:prstGeom>
          </p:spPr>
        </p:pic>
        <p:pic>
          <p:nvPicPr>
            <p:cNvPr id="53" name="Picture 52" descr="A picture containing text, clock, clipart&#10;&#10;Description automatically generated">
              <a:extLst>
                <a:ext uri="{FF2B5EF4-FFF2-40B4-BE49-F238E27FC236}">
                  <a16:creationId xmlns:a16="http://schemas.microsoft.com/office/drawing/2014/main" id="{9799A3F7-431B-454F-AF40-3354B18CDA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1145" y="3192808"/>
              <a:ext cx="2765161" cy="712726"/>
            </a:xfrm>
            <a:prstGeom prst="rect">
              <a:avLst/>
            </a:prstGeom>
          </p:spPr>
        </p:pic>
        <p:pic>
          <p:nvPicPr>
            <p:cNvPr id="7" name="Picture 6" descr="A picture containing text, clock, watch, gauge&#10;&#10;Description automatically generated">
              <a:extLst>
                <a:ext uri="{FF2B5EF4-FFF2-40B4-BE49-F238E27FC236}">
                  <a16:creationId xmlns:a16="http://schemas.microsoft.com/office/drawing/2014/main" id="{B7A47B92-F20E-4754-A2C3-FF8E67F5E2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9231" y="4234304"/>
              <a:ext cx="2880514" cy="7604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670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Rectangular Waveguides (4/6)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275C17-DDB2-408C-BA9E-9B855F6F6581}"/>
              </a:ext>
            </a:extLst>
          </p:cNvPr>
          <p:cNvSpPr txBox="1"/>
          <p:nvPr/>
        </p:nvSpPr>
        <p:spPr>
          <a:xfrm>
            <a:off x="812338" y="1150740"/>
            <a:ext cx="64358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rgbClr val="C00000"/>
                </a:solidFill>
              </a:rPr>
              <a:t>Field pattern for TE</a:t>
            </a:r>
            <a:r>
              <a:rPr lang="en-US" sz="2200" i="1" baseline="-25000" dirty="0">
                <a:solidFill>
                  <a:srgbClr val="C00000"/>
                </a:solidFill>
              </a:rPr>
              <a:t>01</a:t>
            </a:r>
            <a:r>
              <a:rPr lang="en-US" sz="2200" i="1" dirty="0">
                <a:solidFill>
                  <a:srgbClr val="C00000"/>
                </a:solidFill>
              </a:rPr>
              <a:t>-mode</a:t>
            </a:r>
            <a:endParaRPr lang="en-GB" sz="2200" i="1" dirty="0">
              <a:solidFill>
                <a:srgbClr val="C00000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B34ACD-A5ED-4F54-8A66-E272A6569807}"/>
              </a:ext>
            </a:extLst>
          </p:cNvPr>
          <p:cNvGrpSpPr/>
          <p:nvPr/>
        </p:nvGrpSpPr>
        <p:grpSpPr>
          <a:xfrm>
            <a:off x="4598205" y="1150740"/>
            <a:ext cx="4567660" cy="5175848"/>
            <a:chOff x="4598205" y="1150740"/>
            <a:chExt cx="4567660" cy="5175848"/>
          </a:xfrm>
        </p:grpSpPr>
        <p:pic>
          <p:nvPicPr>
            <p:cNvPr id="13" name="Picture 12" descr="Diagram&#10;&#10;Description automatically generated">
              <a:extLst>
                <a:ext uri="{FF2B5EF4-FFF2-40B4-BE49-F238E27FC236}">
                  <a16:creationId xmlns:a16="http://schemas.microsoft.com/office/drawing/2014/main" id="{F8E2D3B8-575D-4E1E-8B48-8C30D556C7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4293913" y="1455032"/>
              <a:ext cx="4921932" cy="431334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2EE7B86-5E8A-4B91-9B18-C9728B21800C}"/>
                </a:ext>
              </a:extLst>
            </p:cNvPr>
            <p:cNvSpPr txBox="1"/>
            <p:nvPr/>
          </p:nvSpPr>
          <p:spPr>
            <a:xfrm>
              <a:off x="4905445" y="6072672"/>
              <a:ext cx="395571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050" dirty="0"/>
                <a:t>source: </a:t>
              </a:r>
              <a:r>
                <a:rPr lang="en-US" sz="1050" dirty="0"/>
                <a:t>Zinke/Brunswig, </a:t>
              </a:r>
              <a:r>
                <a:rPr lang="en-US" sz="1050" i="1" dirty="0" err="1"/>
                <a:t>Hochfrequenztechnik</a:t>
              </a:r>
              <a:r>
                <a:rPr lang="en-US" sz="1050" i="1" dirty="0"/>
                <a:t>,</a:t>
              </a:r>
              <a:r>
                <a:rPr lang="en-US" sz="1050" dirty="0"/>
                <a:t> 5</a:t>
              </a:r>
              <a:r>
                <a:rPr lang="en-US" sz="1050" baseline="30000" dirty="0"/>
                <a:t>th</a:t>
              </a:r>
              <a:r>
                <a:rPr lang="en-US" sz="1050" dirty="0"/>
                <a:t> ed., Springer</a:t>
              </a:r>
              <a:endParaRPr lang="en-GB" sz="1050" b="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F48C8CA-7BC0-4AA0-A70C-177B5724B603}"/>
                </a:ext>
              </a:extLst>
            </p:cNvPr>
            <p:cNvSpPr txBox="1"/>
            <p:nvPr/>
          </p:nvSpPr>
          <p:spPr>
            <a:xfrm>
              <a:off x="7248150" y="3057708"/>
              <a:ext cx="19177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 E-field ---H-field</a:t>
              </a:r>
              <a:endParaRPr lang="en-GB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E5BC279-8700-4D06-91AE-561C9919EEC4}"/>
              </a:ext>
            </a:extLst>
          </p:cNvPr>
          <p:cNvSpPr txBox="1"/>
          <p:nvPr/>
        </p:nvSpPr>
        <p:spPr>
          <a:xfrm>
            <a:off x="826855" y="1597838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do we actually see?</a:t>
            </a:r>
            <a:endParaRPr lang="en-GB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A0D0DCB-F1BC-49BC-90C6-567C628916AD}"/>
              </a:ext>
            </a:extLst>
          </p:cNvPr>
          <p:cNvGrpSpPr/>
          <p:nvPr/>
        </p:nvGrpSpPr>
        <p:grpSpPr>
          <a:xfrm>
            <a:off x="8707540" y="1567640"/>
            <a:ext cx="2504304" cy="646331"/>
            <a:chOff x="8707540" y="1567640"/>
            <a:chExt cx="2504304" cy="64633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6BBFD23-E7F6-4640-89F5-8B47C251FE42}"/>
                </a:ext>
              </a:extLst>
            </p:cNvPr>
            <p:cNvSpPr txBox="1"/>
            <p:nvPr/>
          </p:nvSpPr>
          <p:spPr>
            <a:xfrm>
              <a:off x="9479639" y="1567640"/>
              <a:ext cx="173220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</a:rPr>
                <a:t>View from front</a:t>
              </a:r>
            </a:p>
            <a:p>
              <a:r>
                <a:rPr lang="en-US" i="1" dirty="0">
                  <a:solidFill>
                    <a:srgbClr val="C00000"/>
                  </a:solidFill>
                </a:rPr>
                <a:t>(x/y-plane)</a:t>
              </a:r>
              <a:endParaRPr lang="en-GB" i="1" dirty="0">
                <a:solidFill>
                  <a:srgbClr val="C00000"/>
                </a:solidFill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E58AED02-99D5-49BA-B9B1-F0971CC3DF8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8707540" y="1752306"/>
              <a:ext cx="765064" cy="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9D1619B-95B3-4DE4-BFD0-F13789DCCDE8}"/>
              </a:ext>
            </a:extLst>
          </p:cNvPr>
          <p:cNvGrpSpPr/>
          <p:nvPr/>
        </p:nvGrpSpPr>
        <p:grpSpPr>
          <a:xfrm>
            <a:off x="7939441" y="5112104"/>
            <a:ext cx="4072303" cy="646331"/>
            <a:chOff x="7939441" y="5112104"/>
            <a:chExt cx="4072303" cy="64633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5DEF61F-33D6-4A13-ACFF-7A5E8B23BB5D}"/>
                </a:ext>
              </a:extLst>
            </p:cNvPr>
            <p:cNvSpPr txBox="1"/>
            <p:nvPr/>
          </p:nvSpPr>
          <p:spPr>
            <a:xfrm>
              <a:off x="8552720" y="5112104"/>
              <a:ext cx="34590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Wall currents and displacement </a:t>
              </a:r>
            </a:p>
            <a:p>
              <a:r>
                <a:rPr lang="en-US" dirty="0">
                  <a:solidFill>
                    <a:srgbClr val="C00000"/>
                  </a:solidFill>
                </a:rPr>
                <a:t>currents inside the waveguide.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1BA2D251-EF2C-4F57-BBDF-EE3A0DD6099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939441" y="5284717"/>
              <a:ext cx="614479" cy="14134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09B8214-806A-4778-A927-430B9971F83C}"/>
              </a:ext>
            </a:extLst>
          </p:cNvPr>
          <p:cNvGrpSpPr/>
          <p:nvPr/>
        </p:nvGrpSpPr>
        <p:grpSpPr>
          <a:xfrm>
            <a:off x="1541027" y="3194180"/>
            <a:ext cx="2980369" cy="695735"/>
            <a:chOff x="1541027" y="3194180"/>
            <a:chExt cx="2980369" cy="695735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D7D866C-E38E-444C-86A1-958F1A1BB580}"/>
                </a:ext>
              </a:extLst>
            </p:cNvPr>
            <p:cNvSpPr txBox="1"/>
            <p:nvPr/>
          </p:nvSpPr>
          <p:spPr>
            <a:xfrm>
              <a:off x="1541027" y="3243584"/>
              <a:ext cx="182614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Side view broad</a:t>
              </a:r>
            </a:p>
            <a:p>
              <a:r>
                <a:rPr lang="en-US" i="1" dirty="0">
                  <a:solidFill>
                    <a:srgbClr val="C00000"/>
                  </a:solidFill>
                </a:rPr>
                <a:t>(x/z-plane)</a:t>
              </a:r>
              <a:endParaRPr lang="en-GB" i="1" dirty="0">
                <a:solidFill>
                  <a:srgbClr val="C00000"/>
                </a:solidFill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073F1627-28BD-437B-BF74-950BE2BC52D9}"/>
                </a:ext>
              </a:extLst>
            </p:cNvPr>
            <p:cNvCxnSpPr>
              <a:cxnSpLocks/>
              <a:stCxn id="21" idx="3"/>
            </p:cNvCxnSpPr>
            <p:nvPr/>
          </p:nvCxnSpPr>
          <p:spPr bwMode="auto">
            <a:xfrm flipV="1">
              <a:off x="3367168" y="3194180"/>
              <a:ext cx="1154228" cy="37257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C2A182B-FC38-4887-AD7F-E5958858C6B6}"/>
              </a:ext>
            </a:extLst>
          </p:cNvPr>
          <p:cNvGrpSpPr/>
          <p:nvPr/>
        </p:nvGrpSpPr>
        <p:grpSpPr>
          <a:xfrm>
            <a:off x="1333687" y="1938696"/>
            <a:ext cx="3233329" cy="940443"/>
            <a:chOff x="1333687" y="1938696"/>
            <a:chExt cx="3233329" cy="94044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B23D902-A4D2-4DB6-BC17-B3C75B9383B6}"/>
                </a:ext>
              </a:extLst>
            </p:cNvPr>
            <p:cNvSpPr txBox="1"/>
            <p:nvPr/>
          </p:nvSpPr>
          <p:spPr>
            <a:xfrm>
              <a:off x="1333687" y="2232808"/>
              <a:ext cx="19415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Side view narrow</a:t>
              </a:r>
            </a:p>
            <a:p>
              <a:r>
                <a:rPr lang="en-US" i="1" dirty="0">
                  <a:solidFill>
                    <a:srgbClr val="C00000"/>
                  </a:solidFill>
                </a:rPr>
                <a:t>(y/z-plane)</a:t>
              </a:r>
              <a:endParaRPr lang="en-GB" i="1" dirty="0">
                <a:solidFill>
                  <a:srgbClr val="C00000"/>
                </a:solidFill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FA004E09-CAE1-4707-AFBD-75D0F5BC168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205834" y="1938696"/>
              <a:ext cx="1361182" cy="44920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758413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Rectangular Waveguides (5/6)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AD8A7A-3EA0-4A1A-97C5-DDDDE4B8D1AC}"/>
              </a:ext>
            </a:extLst>
          </p:cNvPr>
          <p:cNvSpPr txBox="1"/>
          <p:nvPr/>
        </p:nvSpPr>
        <p:spPr>
          <a:xfrm>
            <a:off x="812338" y="1150740"/>
            <a:ext cx="64358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rgbClr val="C00000"/>
                </a:solidFill>
              </a:rPr>
              <a:t>Fundamental and higher waveguide modes </a:t>
            </a:r>
          </a:p>
          <a:p>
            <a:r>
              <a:rPr lang="en-US" sz="2200" i="1" dirty="0">
                <a:solidFill>
                  <a:srgbClr val="C00000"/>
                </a:solidFill>
              </a:rPr>
              <a:t>and field patterns for TE-modes</a:t>
            </a:r>
            <a:endParaRPr lang="en-GB" sz="2200" i="1" dirty="0">
              <a:solidFill>
                <a:srgbClr val="C0000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15FAB76-5E62-4F1E-8046-C0C48BBF0478}"/>
              </a:ext>
            </a:extLst>
          </p:cNvPr>
          <p:cNvGrpSpPr/>
          <p:nvPr/>
        </p:nvGrpSpPr>
        <p:grpSpPr>
          <a:xfrm>
            <a:off x="4499977" y="2099543"/>
            <a:ext cx="3226020" cy="3902588"/>
            <a:chOff x="400625" y="2099543"/>
            <a:chExt cx="3226020" cy="3902588"/>
          </a:xfrm>
        </p:grpSpPr>
        <p:pic>
          <p:nvPicPr>
            <p:cNvPr id="5" name="Picture 4" descr="A picture containing text, receipt&#10;&#10;Description automatically generated">
              <a:extLst>
                <a:ext uri="{FF2B5EF4-FFF2-40B4-BE49-F238E27FC236}">
                  <a16:creationId xmlns:a16="http://schemas.microsoft.com/office/drawing/2014/main" id="{8C603C4E-E34E-40FF-A237-CF48EB4FF1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10" t="33209" r="49311" b="34367"/>
            <a:stretch/>
          </p:blipFill>
          <p:spPr>
            <a:xfrm rot="5400000">
              <a:off x="861487" y="3236973"/>
              <a:ext cx="2304296" cy="3226020"/>
            </a:xfrm>
            <a:prstGeom prst="rect">
              <a:avLst/>
            </a:prstGeom>
          </p:spPr>
        </p:pic>
        <p:pic>
          <p:nvPicPr>
            <p:cNvPr id="8" name="Picture 5">
              <a:extLst>
                <a:ext uri="{FF2B5EF4-FFF2-40B4-BE49-F238E27FC236}">
                  <a16:creationId xmlns:a16="http://schemas.microsoft.com/office/drawing/2014/main" id="{C70BC549-5669-4196-B6BA-92FAE1EB73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495" y="2315255"/>
              <a:ext cx="2952750" cy="1466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BD888D8-3879-483E-96F9-B15C996BE115}"/>
                </a:ext>
              </a:extLst>
            </p:cNvPr>
            <p:cNvSpPr txBox="1"/>
            <p:nvPr/>
          </p:nvSpPr>
          <p:spPr>
            <a:xfrm>
              <a:off x="1267192" y="2099543"/>
              <a:ext cx="13339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800" b="0" dirty="0"/>
                <a:t>TE</a:t>
              </a:r>
              <a:r>
                <a:rPr lang="en-GB" sz="1800" b="0" baseline="-25000" dirty="0"/>
                <a:t>11</a:t>
              </a:r>
              <a:r>
                <a:rPr lang="en-GB" sz="1800" b="0" dirty="0"/>
                <a:t>-mode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3D656DC-F235-4C4F-9F37-3D1577E19DC1}"/>
              </a:ext>
            </a:extLst>
          </p:cNvPr>
          <p:cNvGrpSpPr/>
          <p:nvPr/>
        </p:nvGrpSpPr>
        <p:grpSpPr>
          <a:xfrm>
            <a:off x="8707541" y="2099543"/>
            <a:ext cx="3226019" cy="3899168"/>
            <a:chOff x="4350789" y="2099543"/>
            <a:chExt cx="3226019" cy="3899168"/>
          </a:xfrm>
        </p:grpSpPr>
        <p:pic>
          <p:nvPicPr>
            <p:cNvPr id="9" name="Picture 3">
              <a:extLst>
                <a:ext uri="{FF2B5EF4-FFF2-40B4-BE49-F238E27FC236}">
                  <a16:creationId xmlns:a16="http://schemas.microsoft.com/office/drawing/2014/main" id="{3BA3B875-6753-40BE-B9C0-66E1211629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7425" y="2346200"/>
              <a:ext cx="2952750" cy="1466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FC4ABA-4355-46B4-A8C8-85E6A1C5C120}"/>
                </a:ext>
              </a:extLst>
            </p:cNvPr>
            <p:cNvSpPr txBox="1"/>
            <p:nvPr/>
          </p:nvSpPr>
          <p:spPr>
            <a:xfrm>
              <a:off x="5261312" y="2099543"/>
              <a:ext cx="13339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800" b="0" dirty="0"/>
                <a:t>TE</a:t>
              </a:r>
              <a:r>
                <a:rPr lang="en-GB" baseline="-25000" dirty="0"/>
                <a:t>2</a:t>
              </a:r>
              <a:r>
                <a:rPr lang="en-GB" sz="1800" b="0" baseline="-25000" dirty="0"/>
                <a:t>1</a:t>
              </a:r>
              <a:r>
                <a:rPr lang="en-GB" sz="1800" b="0" dirty="0"/>
                <a:t>-mode</a:t>
              </a:r>
            </a:p>
          </p:txBody>
        </p:sp>
        <p:pic>
          <p:nvPicPr>
            <p:cNvPr id="12" name="Picture 11" descr="A picture containing text, receipt&#10;&#10;Description automatically generated">
              <a:extLst>
                <a:ext uri="{FF2B5EF4-FFF2-40B4-BE49-F238E27FC236}">
                  <a16:creationId xmlns:a16="http://schemas.microsoft.com/office/drawing/2014/main" id="{D6BED357-B113-463B-A745-14D33B84EB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73" r="49313" b="67370"/>
            <a:stretch/>
          </p:blipFill>
          <p:spPr>
            <a:xfrm rot="5400000">
              <a:off x="4806814" y="3228716"/>
              <a:ext cx="2313970" cy="322601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0510BA5-688C-48AD-811B-AE9EB11456F9}"/>
              </a:ext>
            </a:extLst>
          </p:cNvPr>
          <p:cNvSpPr txBox="1"/>
          <p:nvPr/>
        </p:nvSpPr>
        <p:spPr>
          <a:xfrm>
            <a:off x="719300" y="6046161"/>
            <a:ext cx="68080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050" b="0" dirty="0" err="1"/>
              <a:t>Simulaton</a:t>
            </a:r>
            <a:r>
              <a:rPr lang="en-GB" sz="1050" b="0" dirty="0"/>
              <a:t> pictures: courtesy E. Jensen, </a:t>
            </a:r>
            <a:r>
              <a:rPr lang="en-GB" sz="1050" dirty="0"/>
              <a:t>field pattern source: </a:t>
            </a:r>
            <a:r>
              <a:rPr lang="en-US" sz="1050" dirty="0" err="1"/>
              <a:t>Pozar</a:t>
            </a:r>
            <a:r>
              <a:rPr lang="en-US" sz="1050" i="1" dirty="0"/>
              <a:t>, Microwave engineering</a:t>
            </a:r>
            <a:r>
              <a:rPr lang="en-US" sz="1050" dirty="0"/>
              <a:t>, 4</a:t>
            </a:r>
            <a:r>
              <a:rPr lang="en-US" sz="1050" baseline="30000" dirty="0"/>
              <a:t>th</a:t>
            </a:r>
            <a:r>
              <a:rPr lang="en-US" sz="1050" dirty="0"/>
              <a:t> ed., Wiley</a:t>
            </a:r>
            <a:endParaRPr lang="en-GB" sz="1050" b="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C01677-2380-45A5-A958-CC81A3741F0F}"/>
              </a:ext>
            </a:extLst>
          </p:cNvPr>
          <p:cNvGrpSpPr/>
          <p:nvPr/>
        </p:nvGrpSpPr>
        <p:grpSpPr>
          <a:xfrm>
            <a:off x="667969" y="2100065"/>
            <a:ext cx="3341235" cy="3898647"/>
            <a:chOff x="667969" y="2100065"/>
            <a:chExt cx="3341235" cy="3898647"/>
          </a:xfrm>
        </p:grpSpPr>
        <p:pic>
          <p:nvPicPr>
            <p:cNvPr id="15" name="Picture 8" descr="rect_fundamental">
              <a:extLst>
                <a:ext uri="{FF2B5EF4-FFF2-40B4-BE49-F238E27FC236}">
                  <a16:creationId xmlns:a16="http://schemas.microsoft.com/office/drawing/2014/main" id="{5FC2CCE6-AA7A-47D4-A94F-8202C10561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0800000">
              <a:off x="1166090" y="2513427"/>
              <a:ext cx="2115703" cy="1076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5" descr="A picture containing text, receipt&#10;&#10;Description automatically generated">
              <a:extLst>
                <a:ext uri="{FF2B5EF4-FFF2-40B4-BE49-F238E27FC236}">
                  <a16:creationId xmlns:a16="http://schemas.microsoft.com/office/drawing/2014/main" id="{26D0880D-679D-4B1E-BA3B-5985295414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59" t="66236" r="49875" b="951"/>
            <a:stretch/>
          </p:blipFill>
          <p:spPr>
            <a:xfrm rot="5400000">
              <a:off x="1134105" y="3123612"/>
              <a:ext cx="2408964" cy="334123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967BFB0-C739-49F2-A33C-F65F1924BD6E}"/>
                </a:ext>
              </a:extLst>
            </p:cNvPr>
            <p:cNvSpPr txBox="1"/>
            <p:nvPr/>
          </p:nvSpPr>
          <p:spPr>
            <a:xfrm>
              <a:off x="1574432" y="2100065"/>
              <a:ext cx="13339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800" b="0" dirty="0"/>
                <a:t>TE</a:t>
              </a:r>
              <a:r>
                <a:rPr lang="en-GB" sz="1800" b="0" baseline="-25000" dirty="0"/>
                <a:t>10</a:t>
              </a:r>
              <a:r>
                <a:rPr lang="en-GB" sz="1800" b="0" dirty="0"/>
                <a:t>-mode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71965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Rectangular Waveguides (6/6)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AD8A7A-3EA0-4A1A-97C5-DDDDE4B8D1AC}"/>
              </a:ext>
            </a:extLst>
          </p:cNvPr>
          <p:cNvSpPr txBox="1"/>
          <p:nvPr/>
        </p:nvSpPr>
        <p:spPr>
          <a:xfrm>
            <a:off x="812338" y="1150740"/>
            <a:ext cx="64358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rgbClr val="C00000"/>
                </a:solidFill>
              </a:rPr>
              <a:t>Fundamental and higher waveguide modes </a:t>
            </a:r>
          </a:p>
          <a:p>
            <a:r>
              <a:rPr lang="en-US" sz="2200" i="1" dirty="0">
                <a:solidFill>
                  <a:srgbClr val="C00000"/>
                </a:solidFill>
              </a:rPr>
              <a:t>and field patterns for TM-modes</a:t>
            </a:r>
            <a:endParaRPr lang="en-GB" sz="2200" i="1" dirty="0">
              <a:solidFill>
                <a:srgbClr val="C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510BA5-688C-48AD-811B-AE9EB11456F9}"/>
              </a:ext>
            </a:extLst>
          </p:cNvPr>
          <p:cNvSpPr txBox="1"/>
          <p:nvPr/>
        </p:nvSpPr>
        <p:spPr>
          <a:xfrm>
            <a:off x="719299" y="6046161"/>
            <a:ext cx="96396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050" b="0" dirty="0" err="1"/>
              <a:t>Simulaton</a:t>
            </a:r>
            <a:r>
              <a:rPr lang="en-GB" sz="1050" b="0" dirty="0"/>
              <a:t> pictures: courtesy E. Jensen, </a:t>
            </a:r>
            <a:r>
              <a:rPr lang="en-GB" sz="1050" dirty="0"/>
              <a:t>field pattern source: </a:t>
            </a:r>
            <a:r>
              <a:rPr lang="en-US" sz="1050" dirty="0" err="1"/>
              <a:t>Pozar</a:t>
            </a:r>
            <a:r>
              <a:rPr lang="en-US" sz="1050" i="1" dirty="0"/>
              <a:t>, Microwave engineering</a:t>
            </a:r>
            <a:r>
              <a:rPr lang="en-US" sz="1050" dirty="0"/>
              <a:t>, 4</a:t>
            </a:r>
            <a:r>
              <a:rPr lang="en-US" sz="1050" baseline="30000" dirty="0"/>
              <a:t>th</a:t>
            </a:r>
            <a:r>
              <a:rPr lang="en-US" sz="1050" dirty="0"/>
              <a:t> ed., Wiley, TM31-mode from Lee et al., MTT-33, 1985</a:t>
            </a:r>
            <a:endParaRPr lang="en-GB" sz="1050" b="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054D21-E8C8-401C-9019-DE8C201DA146}"/>
              </a:ext>
            </a:extLst>
          </p:cNvPr>
          <p:cNvSpPr txBox="1"/>
          <p:nvPr/>
        </p:nvSpPr>
        <p:spPr>
          <a:xfrm>
            <a:off x="9025002" y="2100065"/>
            <a:ext cx="1333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800" b="0" dirty="0"/>
              <a:t>TM</a:t>
            </a:r>
            <a:r>
              <a:rPr lang="en-GB" baseline="-25000" dirty="0"/>
              <a:t>3</a:t>
            </a:r>
            <a:r>
              <a:rPr lang="en-GB" sz="1800" b="0" baseline="-25000" dirty="0"/>
              <a:t>1</a:t>
            </a:r>
            <a:r>
              <a:rPr lang="en-GB" sz="1800" b="0" dirty="0"/>
              <a:t>-mode</a:t>
            </a:r>
          </a:p>
        </p:txBody>
      </p:sp>
      <p:pic>
        <p:nvPicPr>
          <p:cNvPr id="23" name="Picture 7">
            <a:extLst>
              <a:ext uri="{FF2B5EF4-FFF2-40B4-BE49-F238E27FC236}">
                <a16:creationId xmlns:a16="http://schemas.microsoft.com/office/drawing/2014/main" id="{92AA1CF6-11D8-4C5B-9F8D-60E415E3B2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4305" y="2459872"/>
            <a:ext cx="295275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CDF7516-2EE8-4FD0-8429-5E2B8C6B4D0D}"/>
              </a:ext>
            </a:extLst>
          </p:cNvPr>
          <p:cNvGrpSpPr/>
          <p:nvPr/>
        </p:nvGrpSpPr>
        <p:grpSpPr>
          <a:xfrm>
            <a:off x="717164" y="2100065"/>
            <a:ext cx="3166197" cy="3951502"/>
            <a:chOff x="717164" y="2100065"/>
            <a:chExt cx="3166197" cy="395150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967BFB0-C739-49F2-A33C-F65F1924BD6E}"/>
                </a:ext>
              </a:extLst>
            </p:cNvPr>
            <p:cNvSpPr txBox="1"/>
            <p:nvPr/>
          </p:nvSpPr>
          <p:spPr>
            <a:xfrm>
              <a:off x="1574432" y="2100065"/>
              <a:ext cx="13339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800" b="0" dirty="0"/>
                <a:t>TM</a:t>
              </a:r>
              <a:r>
                <a:rPr lang="en-GB" sz="1800" b="0" baseline="-25000" dirty="0"/>
                <a:t>11</a:t>
              </a:r>
              <a:r>
                <a:rPr lang="en-GB" sz="1800" b="0" dirty="0"/>
                <a:t>-mode</a:t>
              </a:r>
            </a:p>
          </p:txBody>
        </p:sp>
        <p:pic>
          <p:nvPicPr>
            <p:cNvPr id="21" name="Picture 2">
              <a:extLst>
                <a:ext uri="{FF2B5EF4-FFF2-40B4-BE49-F238E27FC236}">
                  <a16:creationId xmlns:a16="http://schemas.microsoft.com/office/drawing/2014/main" id="{9C3DB669-1F97-4992-9B76-6D948A4F50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6785" y="2459872"/>
              <a:ext cx="2952750" cy="1466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23" descr="A picture containing text, receipt&#10;&#10;Description automatically generated">
              <a:extLst>
                <a:ext uri="{FF2B5EF4-FFF2-40B4-BE49-F238E27FC236}">
                  <a16:creationId xmlns:a16="http://schemas.microsoft.com/office/drawing/2014/main" id="{ED4C6E45-E0C2-4F0A-8E52-DE941251CE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32" t="33617" r="2068" b="34560"/>
            <a:stretch/>
          </p:blipFill>
          <p:spPr>
            <a:xfrm rot="5400000">
              <a:off x="1186517" y="3354722"/>
              <a:ext cx="2227492" cy="3166197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6A92C66-BF3F-4B98-AAAB-31DEDDD7BE49}"/>
              </a:ext>
            </a:extLst>
          </p:cNvPr>
          <p:cNvGrpSpPr/>
          <p:nvPr/>
        </p:nvGrpSpPr>
        <p:grpSpPr>
          <a:xfrm>
            <a:off x="4252558" y="2100065"/>
            <a:ext cx="3187617" cy="3914666"/>
            <a:chOff x="4252558" y="2100065"/>
            <a:chExt cx="3187617" cy="391466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E03F39E-AE2E-4A02-AA45-4EFBD986F79A}"/>
                </a:ext>
              </a:extLst>
            </p:cNvPr>
            <p:cNvSpPr txBox="1"/>
            <p:nvPr/>
          </p:nvSpPr>
          <p:spPr>
            <a:xfrm>
              <a:off x="5222907" y="2100065"/>
              <a:ext cx="13339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800" b="0" dirty="0"/>
                <a:t>TM</a:t>
              </a:r>
              <a:r>
                <a:rPr lang="en-GB" baseline="-25000" dirty="0"/>
                <a:t>2</a:t>
              </a:r>
              <a:r>
                <a:rPr lang="en-GB" sz="1800" b="0" baseline="-25000" dirty="0"/>
                <a:t>1</a:t>
              </a:r>
              <a:r>
                <a:rPr lang="en-GB" sz="1800" b="0" dirty="0"/>
                <a:t>-mode</a:t>
              </a:r>
            </a:p>
          </p:txBody>
        </p:sp>
        <p:pic>
          <p:nvPicPr>
            <p:cNvPr id="22" name="Picture 4">
              <a:extLst>
                <a:ext uri="{FF2B5EF4-FFF2-40B4-BE49-F238E27FC236}">
                  <a16:creationId xmlns:a16="http://schemas.microsoft.com/office/drawing/2014/main" id="{6555F39B-751E-4B93-A552-347D7CA372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757" y="2469397"/>
              <a:ext cx="2952750" cy="1466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24" descr="A picture containing text, receipt&#10;&#10;Description automatically generated">
              <a:extLst>
                <a:ext uri="{FF2B5EF4-FFF2-40B4-BE49-F238E27FC236}">
                  <a16:creationId xmlns:a16="http://schemas.microsoft.com/office/drawing/2014/main" id="{E0880119-9B6F-49BD-9E99-643B1BE1DC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621" t="579" r="2758" b="67383"/>
            <a:stretch/>
          </p:blipFill>
          <p:spPr>
            <a:xfrm rot="5400000">
              <a:off x="4771028" y="3345584"/>
              <a:ext cx="2150677" cy="3187617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2F719DE-368C-466C-86A1-BB9A998490ED}"/>
              </a:ext>
            </a:extLst>
          </p:cNvPr>
          <p:cNvGrpSpPr/>
          <p:nvPr/>
        </p:nvGrpSpPr>
        <p:grpSpPr>
          <a:xfrm>
            <a:off x="8477110" y="5157225"/>
            <a:ext cx="1204766" cy="690098"/>
            <a:chOff x="8484730" y="5196822"/>
            <a:chExt cx="1081931" cy="598048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02C09D5-2689-49BB-BED4-6E05CB71F8DD}"/>
                </a:ext>
              </a:extLst>
            </p:cNvPr>
            <p:cNvSpPr/>
            <p:nvPr/>
          </p:nvSpPr>
          <p:spPr bwMode="auto">
            <a:xfrm>
              <a:off x="8484730" y="5196822"/>
              <a:ext cx="1081931" cy="5980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pic>
          <p:nvPicPr>
            <p:cNvPr id="27" name="Picture 26" descr="Diagram&#10;&#10;Description automatically generated with medium confidence">
              <a:extLst>
                <a:ext uri="{FF2B5EF4-FFF2-40B4-BE49-F238E27FC236}">
                  <a16:creationId xmlns:a16="http://schemas.microsoft.com/office/drawing/2014/main" id="{6E919FEC-C4D5-4F1D-A6BC-60416CDCE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8924" y="5234035"/>
              <a:ext cx="1032155" cy="5212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8721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Coaxial line installation</a:t>
            </a:r>
            <a:endParaRPr lang="en-GB" dirty="0"/>
          </a:p>
        </p:txBody>
      </p:sp>
      <p:pic>
        <p:nvPicPr>
          <p:cNvPr id="5" name="Picture 4" descr="A picture containing orange&#10;&#10;Description automatically generated">
            <a:extLst>
              <a:ext uri="{FF2B5EF4-FFF2-40B4-BE49-F238E27FC236}">
                <a16:creationId xmlns:a16="http://schemas.microsoft.com/office/drawing/2014/main" id="{391202BC-5925-460D-BDAC-EC5C282F66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620" y="2183362"/>
            <a:ext cx="5261485" cy="37286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A picture containing text, indoor, store, several&#10;&#10;Description automatically generated">
            <a:extLst>
              <a:ext uri="{FF2B5EF4-FFF2-40B4-BE49-F238E27FC236}">
                <a16:creationId xmlns:a16="http://schemas.microsoft.com/office/drawing/2014/main" id="{D73F5585-FA4B-4AF8-9009-C989EC843D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24" y="2207608"/>
            <a:ext cx="5617101" cy="37803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3B5E30-1B13-48E7-9D15-B6A3CF1C7590}"/>
              </a:ext>
            </a:extLst>
          </p:cNvPr>
          <p:cNvSpPr txBox="1"/>
          <p:nvPr/>
        </p:nvSpPr>
        <p:spPr>
          <a:xfrm>
            <a:off x="686340" y="1248723"/>
            <a:ext cx="10391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Amplifiers of the 200 MHz travelling wave system in the CERN SPS and their coaxial power lines leading to the underground installation (feeder lines)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8AC811-B880-D85B-BB2F-B391E28A35E9}"/>
              </a:ext>
            </a:extLst>
          </p:cNvPr>
          <p:cNvSpPr/>
          <p:nvPr/>
        </p:nvSpPr>
        <p:spPr>
          <a:xfrm>
            <a:off x="2533321" y="2551837"/>
            <a:ext cx="7212103" cy="175432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Quiz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</a:p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Test your knowledge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2605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AE329-4526-4214-82B8-BE2A341A4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no. 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A60A2-4754-469A-B53C-3514CC49F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035" y="1086296"/>
            <a:ext cx="11751930" cy="5107865"/>
          </a:xfrm>
        </p:spPr>
        <p:txBody>
          <a:bodyPr/>
          <a:lstStyle/>
          <a:p>
            <a:r>
              <a:rPr lang="en-US" dirty="0"/>
              <a:t>Waveguides are used for TEM signal transport</a:t>
            </a:r>
          </a:p>
          <a:p>
            <a:pPr marL="400050" lvl="1" indent="0">
              <a:buNone/>
            </a:pPr>
            <a:br>
              <a:rPr lang="en-US" b="0" dirty="0"/>
            </a:br>
            <a:r>
              <a:rPr lang="en-US" b="0" dirty="0"/>
              <a:t>- true</a:t>
            </a:r>
            <a:br>
              <a:rPr lang="en-US" b="0" dirty="0"/>
            </a:br>
            <a:r>
              <a:rPr lang="en-US" b="0" dirty="0"/>
              <a:t>- false</a:t>
            </a:r>
          </a:p>
          <a:p>
            <a:endParaRPr lang="en-US" b="0" dirty="0"/>
          </a:p>
          <a:p>
            <a:pPr marL="0" indent="0">
              <a:buNone/>
            </a:pPr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r>
              <a:rPr lang="en-US" dirty="0"/>
              <a:t>In a waveguide, lossy wall-currents exist in…?</a:t>
            </a:r>
          </a:p>
          <a:p>
            <a:pPr marL="400050" lvl="1" indent="0">
              <a:buNone/>
            </a:pPr>
            <a:br>
              <a:rPr lang="en-US" b="0" dirty="0"/>
            </a:br>
            <a:r>
              <a:rPr lang="en-US" b="0" dirty="0"/>
              <a:t>- circular waveguides due to the shape of their outer conductor</a:t>
            </a:r>
            <a:br>
              <a:rPr lang="en-US" b="0" dirty="0"/>
            </a:br>
            <a:r>
              <a:rPr lang="en-US" b="0" dirty="0"/>
              <a:t>- rectangular waveguides due to the shape of their outer conductor</a:t>
            </a:r>
            <a:br>
              <a:rPr lang="en-US" b="0" dirty="0"/>
            </a:br>
            <a:r>
              <a:rPr lang="en-US" b="0" dirty="0"/>
              <a:t>- rectangular waveguides only, but not in circular waveguides and not in elliptical waveguides</a:t>
            </a:r>
            <a:br>
              <a:rPr lang="en-US" b="0" dirty="0"/>
            </a:br>
            <a:r>
              <a:rPr lang="en-US" b="0" dirty="0"/>
              <a:t>- all waveguides</a:t>
            </a:r>
            <a:br>
              <a:rPr lang="en-US" b="0" dirty="0"/>
            </a:br>
            <a:endParaRPr lang="en-US" b="0" dirty="0"/>
          </a:p>
          <a:p>
            <a:endParaRPr lang="en-US" b="0" dirty="0"/>
          </a:p>
          <a:p>
            <a:endParaRPr lang="en-US" b="0" dirty="0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6C833473-B10E-4B3C-B285-19C52419C0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" t="14247" r="55064" b="11852"/>
          <a:stretch/>
        </p:blipFill>
        <p:spPr>
          <a:xfrm rot="16200000">
            <a:off x="8189395" y="769897"/>
            <a:ext cx="2619486" cy="376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73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Lines and Waveguides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B15961-545A-4786-823D-69B07F86EDFD}"/>
              </a:ext>
            </a:extLst>
          </p:cNvPr>
          <p:cNvSpPr txBox="1"/>
          <p:nvPr/>
        </p:nvSpPr>
        <p:spPr>
          <a:xfrm>
            <a:off x="1062046" y="1054773"/>
            <a:ext cx="10446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Wave patterns in guided wave systems depend on the number of conductors used.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B154FAF-B3B3-46F6-932D-BE4B6850C8F0}"/>
              </a:ext>
            </a:extLst>
          </p:cNvPr>
          <p:cNvGrpSpPr/>
          <p:nvPr/>
        </p:nvGrpSpPr>
        <p:grpSpPr>
          <a:xfrm>
            <a:off x="373922" y="1560618"/>
            <a:ext cx="4066238" cy="2476011"/>
            <a:chOff x="373656" y="1809499"/>
            <a:chExt cx="4066238" cy="2476011"/>
          </a:xfrm>
        </p:grpSpPr>
        <p:pic>
          <p:nvPicPr>
            <p:cNvPr id="11" name="Picture 10" descr="Diagram&#10;&#10;Description automatically generated">
              <a:extLst>
                <a:ext uri="{FF2B5EF4-FFF2-40B4-BE49-F238E27FC236}">
                  <a16:creationId xmlns:a16="http://schemas.microsoft.com/office/drawing/2014/main" id="{ACC0D7FA-D329-4B8C-A30A-B264D2BE3C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691" y="2238445"/>
              <a:ext cx="3702902" cy="1724212"/>
            </a:xfrm>
            <a:prstGeom prst="rect">
              <a:avLst/>
            </a:prstGeom>
            <a:ln>
              <a:noFill/>
            </a:ln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B64D46F-55A2-41BA-A940-609A370D89F1}"/>
                </a:ext>
              </a:extLst>
            </p:cNvPr>
            <p:cNvSpPr txBox="1"/>
            <p:nvPr/>
          </p:nvSpPr>
          <p:spPr>
            <a:xfrm>
              <a:off x="373656" y="4070066"/>
              <a:ext cx="3613684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Source: Ma, </a:t>
              </a:r>
              <a:r>
                <a:rPr lang="en-US" sz="800" i="1" dirty="0"/>
                <a:t>Electromagnetic Waves and Applications Part III, univ. lecture</a:t>
              </a:r>
              <a:r>
                <a:rPr lang="en-US" sz="800" dirty="0"/>
                <a:t> </a:t>
              </a:r>
              <a:endParaRPr lang="en-GB" sz="8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B3061CC-CF47-4DCB-9015-8CCA8917B827}"/>
                </a:ext>
              </a:extLst>
            </p:cNvPr>
            <p:cNvSpPr txBox="1"/>
            <p:nvPr/>
          </p:nvSpPr>
          <p:spPr>
            <a:xfrm>
              <a:off x="1062046" y="1809499"/>
              <a:ext cx="337784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“Open” two-wire system (TEM)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DFBF535-7A15-4B18-A2FB-70EA9F70EBF5}"/>
              </a:ext>
            </a:extLst>
          </p:cNvPr>
          <p:cNvGrpSpPr/>
          <p:nvPr/>
        </p:nvGrpSpPr>
        <p:grpSpPr>
          <a:xfrm>
            <a:off x="7056125" y="1560618"/>
            <a:ext cx="3863094" cy="2476011"/>
            <a:chOff x="6783747" y="1809499"/>
            <a:chExt cx="3863094" cy="247601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88E20E8-04C2-424E-AA16-F9361DB67739}"/>
                </a:ext>
              </a:extLst>
            </p:cNvPr>
            <p:cNvSpPr txBox="1"/>
            <p:nvPr/>
          </p:nvSpPr>
          <p:spPr>
            <a:xfrm>
              <a:off x="8391549" y="1809499"/>
              <a:ext cx="208262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Coaxial line (TEM)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5219D983-7B57-4502-B1CE-563F38E4D6DC}"/>
                </a:ext>
              </a:extLst>
            </p:cNvPr>
            <p:cNvGrpSpPr/>
            <p:nvPr/>
          </p:nvGrpSpPr>
          <p:grpSpPr>
            <a:xfrm>
              <a:off x="8511843" y="2699305"/>
              <a:ext cx="2134998" cy="1165667"/>
              <a:chOff x="2061831" y="5154078"/>
              <a:chExt cx="2134998" cy="1165667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12676D9-B9C2-4DB9-B322-0421E9804C47}"/>
                  </a:ext>
                </a:extLst>
              </p:cNvPr>
              <p:cNvSpPr txBox="1"/>
              <p:nvPr/>
            </p:nvSpPr>
            <p:spPr>
              <a:xfrm>
                <a:off x="2279114" y="5950413"/>
                <a:ext cx="19177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 E-field ---H-field</a:t>
                </a:r>
                <a:endParaRPr lang="en-GB" dirty="0"/>
              </a:p>
            </p:txBody>
          </p: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24247C86-F748-48A5-B9F5-EAE30E17D866}"/>
                  </a:ext>
                </a:extLst>
              </p:cNvPr>
              <p:cNvGrpSpPr/>
              <p:nvPr/>
            </p:nvGrpSpPr>
            <p:grpSpPr>
              <a:xfrm>
                <a:off x="2601145" y="5154078"/>
                <a:ext cx="808945" cy="797126"/>
                <a:chOff x="2601145" y="5154078"/>
                <a:chExt cx="808945" cy="797126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C2B90A68-92AA-44D8-990D-E8C1F631B4A6}"/>
                    </a:ext>
                  </a:extLst>
                </p:cNvPr>
                <p:cNvGrpSpPr/>
                <p:nvPr/>
              </p:nvGrpSpPr>
              <p:grpSpPr>
                <a:xfrm>
                  <a:off x="2601145" y="5154078"/>
                  <a:ext cx="808945" cy="797126"/>
                  <a:chOff x="8400300" y="3087434"/>
                  <a:chExt cx="808945" cy="797126"/>
                </a:xfrm>
              </p:grpSpPr>
              <p:sp>
                <p:nvSpPr>
                  <p:cNvPr id="22" name="Oval 21">
                    <a:extLst>
                      <a:ext uri="{FF2B5EF4-FFF2-40B4-BE49-F238E27FC236}">
                        <a16:creationId xmlns:a16="http://schemas.microsoft.com/office/drawing/2014/main" id="{F05AA6A7-C525-4D49-86BE-4B3136040E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00300" y="3087434"/>
                    <a:ext cx="808945" cy="797126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3" name="Oval 22">
                    <a:extLst>
                      <a:ext uri="{FF2B5EF4-FFF2-40B4-BE49-F238E27FC236}">
                        <a16:creationId xmlns:a16="http://schemas.microsoft.com/office/drawing/2014/main" id="{AC1E9FDB-C01A-4608-B840-C2C37B1094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42556" y="3122692"/>
                    <a:ext cx="730915" cy="730915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4" name="Oval 23">
                    <a:extLst>
                      <a:ext uri="{FF2B5EF4-FFF2-40B4-BE49-F238E27FC236}">
                        <a16:creationId xmlns:a16="http://schemas.microsoft.com/office/drawing/2014/main" id="{0C85BC1D-98F4-440A-A5EA-7CDBA0BC00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08759" y="3389984"/>
                    <a:ext cx="192025" cy="192025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GB" sz="24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omic Sans MS" pitchFamily="66" charset="0"/>
                    </a:endParaRPr>
                  </a:p>
                </p:txBody>
              </p:sp>
            </p:grpSp>
            <p:cxnSp>
              <p:nvCxnSpPr>
                <p:cNvPr id="30" name="Straight Arrow Connector 29">
                  <a:extLst>
                    <a:ext uri="{FF2B5EF4-FFF2-40B4-BE49-F238E27FC236}">
                      <a16:creationId xmlns:a16="http://schemas.microsoft.com/office/drawing/2014/main" id="{D06993A6-EAAD-4D46-8F50-4F0B5E09F73D}"/>
                    </a:ext>
                  </a:extLst>
                </p:cNvPr>
                <p:cNvCxnSpPr>
                  <a:cxnSpLocks/>
                  <a:endCxn id="23" idx="6"/>
                </p:cNvCxnSpPr>
                <p:nvPr/>
              </p:nvCxnSpPr>
              <p:spPr bwMode="auto">
                <a:xfrm>
                  <a:off x="3101629" y="5552639"/>
                  <a:ext cx="272687" cy="2155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9C4B5555-F6C6-4981-A804-454EDCCF4A9B}"/>
                    </a:ext>
                  </a:extLst>
                </p:cNvPr>
                <p:cNvCxnSpPr>
                  <a:cxnSpLocks/>
                  <a:stCxn id="24" idx="4"/>
                  <a:endCxn id="23" idx="4"/>
                </p:cNvCxnSpPr>
                <p:nvPr/>
              </p:nvCxnSpPr>
              <p:spPr bwMode="auto">
                <a:xfrm>
                  <a:off x="3005617" y="5648653"/>
                  <a:ext cx="3242" cy="271598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4F5DD7B4-DDC5-41BA-B6FE-B97A97BD35EB}"/>
                    </a:ext>
                  </a:extLst>
                </p:cNvPr>
                <p:cNvCxnSpPr>
                  <a:cxnSpLocks/>
                  <a:stCxn id="24" idx="5"/>
                  <a:endCxn id="23" idx="5"/>
                </p:cNvCxnSpPr>
                <p:nvPr/>
              </p:nvCxnSpPr>
              <p:spPr bwMode="auto">
                <a:xfrm>
                  <a:off x="3073508" y="5620532"/>
                  <a:ext cx="193768" cy="192679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AF6FE4F4-7094-4F0A-A300-D0E7C6045009}"/>
                    </a:ext>
                  </a:extLst>
                </p:cNvPr>
                <p:cNvCxnSpPr>
                  <a:cxnSpLocks/>
                  <a:stCxn id="24" idx="3"/>
                  <a:endCxn id="23" idx="3"/>
                </p:cNvCxnSpPr>
                <p:nvPr/>
              </p:nvCxnSpPr>
              <p:spPr bwMode="auto">
                <a:xfrm flipH="1">
                  <a:off x="2750441" y="5620532"/>
                  <a:ext cx="187284" cy="192679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EC7CF42C-05A3-4215-8625-0756419B2A98}"/>
                    </a:ext>
                  </a:extLst>
                </p:cNvPr>
                <p:cNvCxnSpPr>
                  <a:cxnSpLocks/>
                  <a:stCxn id="24" idx="7"/>
                  <a:endCxn id="23" idx="7"/>
                </p:cNvCxnSpPr>
                <p:nvPr/>
              </p:nvCxnSpPr>
              <p:spPr bwMode="auto">
                <a:xfrm flipV="1">
                  <a:off x="3073508" y="5296376"/>
                  <a:ext cx="193768" cy="188373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4" name="Straight Arrow Connector 43">
                  <a:extLst>
                    <a:ext uri="{FF2B5EF4-FFF2-40B4-BE49-F238E27FC236}">
                      <a16:creationId xmlns:a16="http://schemas.microsoft.com/office/drawing/2014/main" id="{59F3F3F5-D19B-4155-B148-26A8D363AA05}"/>
                    </a:ext>
                  </a:extLst>
                </p:cNvPr>
                <p:cNvCxnSpPr>
                  <a:cxnSpLocks/>
                  <a:stCxn id="24" idx="0"/>
                  <a:endCxn id="23" idx="0"/>
                </p:cNvCxnSpPr>
                <p:nvPr/>
              </p:nvCxnSpPr>
              <p:spPr bwMode="auto">
                <a:xfrm flipV="1">
                  <a:off x="3005617" y="5189336"/>
                  <a:ext cx="3242" cy="267292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D4187199-5D63-4E79-B8A9-4612C34B1100}"/>
                    </a:ext>
                  </a:extLst>
                </p:cNvPr>
                <p:cNvCxnSpPr>
                  <a:cxnSpLocks/>
                  <a:endCxn id="23" idx="1"/>
                </p:cNvCxnSpPr>
                <p:nvPr/>
              </p:nvCxnSpPr>
              <p:spPr bwMode="auto">
                <a:xfrm flipH="1" flipV="1">
                  <a:off x="2750441" y="5296376"/>
                  <a:ext cx="185664" cy="17614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50" name="Straight Arrow Connector 49">
                  <a:extLst>
                    <a:ext uri="{FF2B5EF4-FFF2-40B4-BE49-F238E27FC236}">
                      <a16:creationId xmlns:a16="http://schemas.microsoft.com/office/drawing/2014/main" id="{065F6CDD-5809-4921-8DAA-02745A54804F}"/>
                    </a:ext>
                  </a:extLst>
                </p:cNvPr>
                <p:cNvCxnSpPr>
                  <a:cxnSpLocks/>
                  <a:stCxn id="24" idx="2"/>
                  <a:endCxn id="23" idx="2"/>
                </p:cNvCxnSpPr>
                <p:nvPr/>
              </p:nvCxnSpPr>
              <p:spPr bwMode="auto">
                <a:xfrm flipH="1">
                  <a:off x="2643401" y="5552641"/>
                  <a:ext cx="266203" cy="2153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836C6A30-5A7F-414A-9492-8628D88B952D}"/>
                    </a:ext>
                  </a:extLst>
                </p:cNvPr>
                <p:cNvSpPr/>
                <p:nvPr/>
              </p:nvSpPr>
              <p:spPr bwMode="auto">
                <a:xfrm>
                  <a:off x="2831575" y="5384446"/>
                  <a:ext cx="345645" cy="335707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D86BDA16-5D96-48F7-A866-62D51DC868AE}"/>
                    </a:ext>
                  </a:extLst>
                </p:cNvPr>
                <p:cNvSpPr/>
                <p:nvPr/>
              </p:nvSpPr>
              <p:spPr bwMode="auto">
                <a:xfrm>
                  <a:off x="2785881" y="5345682"/>
                  <a:ext cx="437852" cy="416604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0A05F894-4E9C-44C6-AB27-5D93B4A9251D}"/>
                    </a:ext>
                  </a:extLst>
                </p:cNvPr>
                <p:cNvSpPr/>
                <p:nvPr/>
              </p:nvSpPr>
              <p:spPr bwMode="auto">
                <a:xfrm>
                  <a:off x="2736782" y="5290753"/>
                  <a:ext cx="537670" cy="523776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9D936D4A-CA1C-4CD1-998A-4943CE705E0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061831" y="6135079"/>
                <a:ext cx="347289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4BD8095B-8723-4DA1-80CC-68029FA641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41"/>
            <a:stretch/>
          </p:blipFill>
          <p:spPr>
            <a:xfrm rot="5400000">
              <a:off x="6636829" y="2270148"/>
              <a:ext cx="1839426" cy="1545589"/>
            </a:xfrm>
            <a:prstGeom prst="rect">
              <a:avLst/>
            </a:prstGeom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19DF551-5C17-4BF5-843D-22C8BEC113A6}"/>
                </a:ext>
              </a:extLst>
            </p:cNvPr>
            <p:cNvSpPr txBox="1"/>
            <p:nvPr/>
          </p:nvSpPr>
          <p:spPr>
            <a:xfrm>
              <a:off x="6822081" y="4070066"/>
              <a:ext cx="3613684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Picture: Coaxial loads for the SPS 200 MHz cavity © CERN</a:t>
              </a:r>
              <a:endParaRPr lang="en-GB" sz="800" dirty="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FECC6A12-BDFA-49D2-ABB5-BE194D578A89}"/>
              </a:ext>
            </a:extLst>
          </p:cNvPr>
          <p:cNvSpPr txBox="1"/>
          <p:nvPr/>
        </p:nvSpPr>
        <p:spPr>
          <a:xfrm>
            <a:off x="1823108" y="4225293"/>
            <a:ext cx="793044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Uniform waveguides rectangular, round, random cross-section (all non-TEM)</a:t>
            </a:r>
            <a:endParaRPr lang="en-GB" dirty="0">
              <a:solidFill>
                <a:srgbClr val="C00000"/>
              </a:solidFill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5E6C82BC-4C73-459E-B4E6-FAB8FDF3F580}"/>
              </a:ext>
            </a:extLst>
          </p:cNvPr>
          <p:cNvGrpSpPr/>
          <p:nvPr/>
        </p:nvGrpSpPr>
        <p:grpSpPr>
          <a:xfrm>
            <a:off x="4598205" y="1989564"/>
            <a:ext cx="1843440" cy="1577738"/>
            <a:chOff x="4598205" y="1989564"/>
            <a:chExt cx="1843440" cy="1577738"/>
          </a:xfrm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0D4CE4B2-75E4-444A-BA23-AE12BAC8669D}"/>
                </a:ext>
              </a:extLst>
            </p:cNvPr>
            <p:cNvSpPr/>
            <p:nvPr/>
          </p:nvSpPr>
          <p:spPr bwMode="auto">
            <a:xfrm>
              <a:off x="4598205" y="1989564"/>
              <a:ext cx="1843440" cy="1577738"/>
            </a:xfrm>
            <a:prstGeom prst="ellipse">
              <a:avLst/>
            </a:prstGeom>
            <a:solidFill>
              <a:srgbClr val="FFFF99"/>
            </a:solidFill>
            <a:ln w="2857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DC6BD8C9-EF53-42E7-B0D0-B32D6EC5B5E0}"/>
                </a:ext>
              </a:extLst>
            </p:cNvPr>
            <p:cNvSpPr txBox="1"/>
            <p:nvPr/>
          </p:nvSpPr>
          <p:spPr>
            <a:xfrm>
              <a:off x="4713420" y="2161635"/>
              <a:ext cx="162088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TEM-propagation = 2 conductor system</a:t>
              </a:r>
              <a:endParaRPr lang="en-GB" dirty="0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5646F4D5-910A-4BEA-B019-1C033DB2DF62}"/>
              </a:ext>
            </a:extLst>
          </p:cNvPr>
          <p:cNvGrpSpPr/>
          <p:nvPr/>
        </p:nvGrpSpPr>
        <p:grpSpPr>
          <a:xfrm>
            <a:off x="311731" y="4594625"/>
            <a:ext cx="11236535" cy="1700437"/>
            <a:chOff x="333880" y="4603674"/>
            <a:chExt cx="11236535" cy="1700437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0ED3801F-89D3-41A3-B89E-D81ADD9583D7}"/>
                </a:ext>
              </a:extLst>
            </p:cNvPr>
            <p:cNvGrpSpPr/>
            <p:nvPr/>
          </p:nvGrpSpPr>
          <p:grpSpPr>
            <a:xfrm>
              <a:off x="333880" y="4603674"/>
              <a:ext cx="7550623" cy="1700437"/>
              <a:chOff x="333880" y="4603674"/>
              <a:chExt cx="7550623" cy="1700437"/>
            </a:xfrm>
          </p:grpSpPr>
          <p:pic>
            <p:nvPicPr>
              <p:cNvPr id="68" name="Picture 9" descr="rect_modes2">
                <a:extLst>
                  <a:ext uri="{FF2B5EF4-FFF2-40B4-BE49-F238E27FC236}">
                    <a16:creationId xmlns:a16="http://schemas.microsoft.com/office/drawing/2014/main" id="{C8EFF72C-A7D0-4C4C-9E9D-8EC2FBE2927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 cstate="print"/>
              <a:srcRect l="50812" t="2504" b="55490"/>
              <a:stretch/>
            </p:blipFill>
            <p:spPr bwMode="auto">
              <a:xfrm>
                <a:off x="812800" y="4676175"/>
                <a:ext cx="3265709" cy="13663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84008466-E959-438F-AA03-0ECB600B8AE1}"/>
                  </a:ext>
                </a:extLst>
              </p:cNvPr>
              <p:cNvSpPr txBox="1"/>
              <p:nvPr/>
            </p:nvSpPr>
            <p:spPr>
              <a:xfrm>
                <a:off x="488871" y="6088667"/>
                <a:ext cx="3533260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Source: Saad, </a:t>
                </a:r>
                <a:r>
                  <a:rPr lang="en-US" sz="800" i="1" dirty="0"/>
                  <a:t>Microwave Engineers Handbook, vol. 1, </a:t>
                </a:r>
                <a:r>
                  <a:rPr lang="en-US" sz="800" dirty="0"/>
                  <a:t>Artech House </a:t>
                </a:r>
                <a:endParaRPr lang="en-GB" sz="800" dirty="0"/>
              </a:p>
            </p:txBody>
          </p: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C5DA0970-B9A6-4D81-B5CA-C81A9A36FA7F}"/>
                  </a:ext>
                </a:extLst>
              </p:cNvPr>
              <p:cNvGrpSpPr/>
              <p:nvPr/>
            </p:nvGrpSpPr>
            <p:grpSpPr>
              <a:xfrm>
                <a:off x="333880" y="4953703"/>
                <a:ext cx="808945" cy="461665"/>
                <a:chOff x="333880" y="4953703"/>
                <a:chExt cx="808945" cy="461665"/>
              </a:xfrm>
            </p:grpSpPr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54B1E050-EF33-471B-B105-04C8F6E717A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22116" y="5080415"/>
                  <a:ext cx="151751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B840FA6C-6999-4BD3-A6D7-383CCEB40941}"/>
                    </a:ext>
                  </a:extLst>
                </p:cNvPr>
                <p:cNvSpPr txBox="1"/>
                <p:nvPr/>
              </p:nvSpPr>
              <p:spPr>
                <a:xfrm>
                  <a:off x="333880" y="4953703"/>
                  <a:ext cx="80894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    E-field </a:t>
                  </a:r>
                </a:p>
                <a:p>
                  <a:r>
                    <a:rPr lang="en-US" sz="1200" dirty="0"/>
                    <a:t>---H-field</a:t>
                  </a:r>
                  <a:endParaRPr lang="en-GB" sz="1200" dirty="0"/>
                </a:p>
              </p:txBody>
            </p:sp>
          </p:grpSp>
          <p:pic>
            <p:nvPicPr>
              <p:cNvPr id="76" name="Picture 75" descr="circ_modes2">
                <a:extLst>
                  <a:ext uri="{FF2B5EF4-FFF2-40B4-BE49-F238E27FC236}">
                    <a16:creationId xmlns:a16="http://schemas.microsoft.com/office/drawing/2014/main" id="{37F19A7A-F92C-4A91-B9D1-98AA12D535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print"/>
              <a:srcRect t="419" r="55593" b="56329"/>
              <a:stretch/>
            </p:blipFill>
            <p:spPr bwMode="auto">
              <a:xfrm>
                <a:off x="4707070" y="4603674"/>
                <a:ext cx="3177433" cy="15205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56323A0A-41CE-4E22-874D-B0744E5AB84C}"/>
                </a:ext>
              </a:extLst>
            </p:cNvPr>
            <p:cNvGrpSpPr/>
            <p:nvPr/>
          </p:nvGrpSpPr>
          <p:grpSpPr>
            <a:xfrm>
              <a:off x="8951515" y="4926757"/>
              <a:ext cx="2618900" cy="1375994"/>
              <a:chOff x="8951515" y="4926757"/>
              <a:chExt cx="2618900" cy="1375994"/>
            </a:xfrm>
          </p:grpSpPr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20AE210A-AFA8-4F56-9F4B-8139926AB1D6}"/>
                  </a:ext>
                </a:extLst>
              </p:cNvPr>
              <p:cNvSpPr txBox="1"/>
              <p:nvPr/>
            </p:nvSpPr>
            <p:spPr>
              <a:xfrm>
                <a:off x="8951515" y="5964197"/>
                <a:ext cx="26189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Source: Zhang, </a:t>
                </a:r>
                <a:r>
                  <a:rPr lang="en-US" sz="800" i="1" dirty="0"/>
                  <a:t>Electromagnetic Theory for Microwaves and Optoelectronics</a:t>
                </a:r>
                <a:r>
                  <a:rPr lang="en-US" sz="800" dirty="0"/>
                  <a:t>, 2</a:t>
                </a:r>
                <a:r>
                  <a:rPr lang="en-US" sz="800" baseline="30000" dirty="0"/>
                  <a:t>nd</a:t>
                </a:r>
                <a:r>
                  <a:rPr lang="en-US" sz="800" dirty="0"/>
                  <a:t> ed., Springer</a:t>
                </a:r>
                <a:endParaRPr lang="en-GB" sz="800" dirty="0"/>
              </a:p>
            </p:txBody>
          </p:sp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69B8F17A-BC13-43E3-9691-E5806E5BCA8C}"/>
                  </a:ext>
                </a:extLst>
              </p:cNvPr>
              <p:cNvGrpSpPr/>
              <p:nvPr/>
            </p:nvGrpSpPr>
            <p:grpSpPr>
              <a:xfrm>
                <a:off x="8995154" y="4926757"/>
                <a:ext cx="2419515" cy="1028664"/>
                <a:chOff x="9001504" y="4899200"/>
                <a:chExt cx="2419515" cy="1028664"/>
              </a:xfrm>
            </p:grpSpPr>
            <p:pic>
              <p:nvPicPr>
                <p:cNvPr id="84" name="Picture 83" descr="Diagram, shape&#10;&#10;Description automatically generated">
                  <a:extLst>
                    <a:ext uri="{FF2B5EF4-FFF2-40B4-BE49-F238E27FC236}">
                      <a16:creationId xmlns:a16="http://schemas.microsoft.com/office/drawing/2014/main" id="{34A17C00-7D58-4F03-9DF4-37AF7A64787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7170" t="52722" r="4916" b="17609"/>
                <a:stretch/>
              </p:blipFill>
              <p:spPr>
                <a:xfrm>
                  <a:off x="9001504" y="4899200"/>
                  <a:ext cx="2419515" cy="1028664"/>
                </a:xfrm>
                <a:prstGeom prst="rect">
                  <a:avLst/>
                </a:prstGeom>
              </p:spPr>
            </p:pic>
            <p:sp>
              <p:nvSpPr>
                <p:cNvPr id="88" name="Rectangle 87">
                  <a:extLst>
                    <a:ext uri="{FF2B5EF4-FFF2-40B4-BE49-F238E27FC236}">
                      <a16:creationId xmlns:a16="http://schemas.microsoft.com/office/drawing/2014/main" id="{6DE514A5-EBCD-4E64-94FB-4DABFB477452}"/>
                    </a:ext>
                  </a:extLst>
                </p:cNvPr>
                <p:cNvSpPr/>
                <p:nvPr/>
              </p:nvSpPr>
              <p:spPr bwMode="auto">
                <a:xfrm>
                  <a:off x="9245210" y="5118821"/>
                  <a:ext cx="213962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89" name="Rectangle 88">
                  <a:extLst>
                    <a:ext uri="{FF2B5EF4-FFF2-40B4-BE49-F238E27FC236}">
                      <a16:creationId xmlns:a16="http://schemas.microsoft.com/office/drawing/2014/main" id="{CAF99079-E485-4431-9EFE-B1D429BDFB17}"/>
                    </a:ext>
                  </a:extLst>
                </p:cNvPr>
                <p:cNvSpPr/>
                <p:nvPr/>
              </p:nvSpPr>
              <p:spPr bwMode="auto">
                <a:xfrm>
                  <a:off x="9608065" y="5118821"/>
                  <a:ext cx="1211749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90" name="Rectangle 89">
                  <a:extLst>
                    <a:ext uri="{FF2B5EF4-FFF2-40B4-BE49-F238E27FC236}">
                      <a16:creationId xmlns:a16="http://schemas.microsoft.com/office/drawing/2014/main" id="{8F2C01FF-9978-4FD2-ABE2-BDD6BAC7D63C}"/>
                    </a:ext>
                  </a:extLst>
                </p:cNvPr>
                <p:cNvSpPr/>
                <p:nvPr/>
              </p:nvSpPr>
              <p:spPr bwMode="auto">
                <a:xfrm>
                  <a:off x="9631995" y="5506637"/>
                  <a:ext cx="1187820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152FC4E4-FAC4-49D3-9467-8DD8D4F80AD8}"/>
                    </a:ext>
                  </a:extLst>
                </p:cNvPr>
                <p:cNvSpPr/>
                <p:nvPr/>
              </p:nvSpPr>
              <p:spPr bwMode="auto">
                <a:xfrm>
                  <a:off x="9278633" y="5551082"/>
                  <a:ext cx="213962" cy="15429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92" name="Rectangle 91">
                  <a:extLst>
                    <a:ext uri="{FF2B5EF4-FFF2-40B4-BE49-F238E27FC236}">
                      <a16:creationId xmlns:a16="http://schemas.microsoft.com/office/drawing/2014/main" id="{10BB7048-88BE-491E-B5E7-2A61DF623B01}"/>
                    </a:ext>
                  </a:extLst>
                </p:cNvPr>
                <p:cNvSpPr/>
                <p:nvPr/>
              </p:nvSpPr>
              <p:spPr bwMode="auto">
                <a:xfrm>
                  <a:off x="9319657" y="5109143"/>
                  <a:ext cx="213962" cy="15429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E2C3221F-05C8-4959-945C-12FDFCFA701B}"/>
                    </a:ext>
                  </a:extLst>
                </p:cNvPr>
                <p:cNvSpPr/>
                <p:nvPr/>
              </p:nvSpPr>
              <p:spPr bwMode="auto">
                <a:xfrm>
                  <a:off x="9330657" y="5627493"/>
                  <a:ext cx="213962" cy="10580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94" name="Rectangle 93">
                  <a:extLst>
                    <a:ext uri="{FF2B5EF4-FFF2-40B4-BE49-F238E27FC236}">
                      <a16:creationId xmlns:a16="http://schemas.microsoft.com/office/drawing/2014/main" id="{FF82B80A-551C-4B8C-BF91-4F3135300A9F}"/>
                    </a:ext>
                  </a:extLst>
                </p:cNvPr>
                <p:cNvSpPr/>
                <p:nvPr/>
              </p:nvSpPr>
              <p:spPr bwMode="auto">
                <a:xfrm>
                  <a:off x="10702592" y="5676233"/>
                  <a:ext cx="213962" cy="10580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95" name="Rectangle 94">
                  <a:extLst>
                    <a:ext uri="{FF2B5EF4-FFF2-40B4-BE49-F238E27FC236}">
                      <a16:creationId xmlns:a16="http://schemas.microsoft.com/office/drawing/2014/main" id="{81AB937F-EC2C-4B63-A64D-19057C1C5DB3}"/>
                    </a:ext>
                  </a:extLst>
                </p:cNvPr>
                <p:cNvSpPr/>
                <p:nvPr/>
              </p:nvSpPr>
              <p:spPr bwMode="auto">
                <a:xfrm>
                  <a:off x="10968707" y="5133387"/>
                  <a:ext cx="204274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96" name="Rectangle 95">
                  <a:extLst>
                    <a:ext uri="{FF2B5EF4-FFF2-40B4-BE49-F238E27FC236}">
                      <a16:creationId xmlns:a16="http://schemas.microsoft.com/office/drawing/2014/main" id="{5A2110F2-A2F0-4211-9D37-2998C88903B0}"/>
                    </a:ext>
                  </a:extLst>
                </p:cNvPr>
                <p:cNvSpPr/>
                <p:nvPr/>
              </p:nvSpPr>
              <p:spPr bwMode="auto">
                <a:xfrm>
                  <a:off x="10935029" y="5351473"/>
                  <a:ext cx="237951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98" name="Rectangle 97">
                  <a:extLst>
                    <a:ext uri="{FF2B5EF4-FFF2-40B4-BE49-F238E27FC236}">
                      <a16:creationId xmlns:a16="http://schemas.microsoft.com/office/drawing/2014/main" id="{150ADED8-297F-4B70-99BC-8EEB12099222}"/>
                    </a:ext>
                  </a:extLst>
                </p:cNvPr>
                <p:cNvSpPr/>
                <p:nvPr/>
              </p:nvSpPr>
              <p:spPr bwMode="auto">
                <a:xfrm>
                  <a:off x="11052013" y="5599571"/>
                  <a:ext cx="213962" cy="10580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89B5255A-5BC0-4FC2-821D-2535FD9F4A0F}"/>
                    </a:ext>
                  </a:extLst>
                </p:cNvPr>
                <p:cNvSpPr/>
                <p:nvPr/>
              </p:nvSpPr>
              <p:spPr bwMode="auto">
                <a:xfrm>
                  <a:off x="9551421" y="5347230"/>
                  <a:ext cx="213962" cy="9107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101" name="Rectangle 100">
                  <a:extLst>
                    <a:ext uri="{FF2B5EF4-FFF2-40B4-BE49-F238E27FC236}">
                      <a16:creationId xmlns:a16="http://schemas.microsoft.com/office/drawing/2014/main" id="{B22CA4BA-0FC2-4C3F-B220-1BDADE285CAD}"/>
                    </a:ext>
                  </a:extLst>
                </p:cNvPr>
                <p:cNvSpPr/>
                <p:nvPr/>
              </p:nvSpPr>
              <p:spPr bwMode="auto">
                <a:xfrm>
                  <a:off x="9598256" y="5508494"/>
                  <a:ext cx="213962" cy="9107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9739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AE329-4526-4214-82B8-BE2A341A4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no. 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A60A2-4754-469A-B53C-3514CC49F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035" y="1086296"/>
            <a:ext cx="11751930" cy="5107865"/>
          </a:xfrm>
        </p:spPr>
        <p:txBody>
          <a:bodyPr/>
          <a:lstStyle/>
          <a:p>
            <a:r>
              <a:rPr lang="en-US" dirty="0"/>
              <a:t>Waveguides are used for TEM signal transport</a:t>
            </a:r>
          </a:p>
          <a:p>
            <a:pPr marL="400050" lvl="1" indent="0">
              <a:buNone/>
            </a:pPr>
            <a:br>
              <a:rPr lang="en-US" b="0" dirty="0"/>
            </a:br>
            <a:r>
              <a:rPr lang="en-US" b="0" dirty="0"/>
              <a:t>- true</a:t>
            </a:r>
            <a:br>
              <a:rPr lang="en-US" b="0" dirty="0"/>
            </a:br>
            <a:r>
              <a:rPr lang="en-US" b="0" dirty="0"/>
              <a:t>- false </a:t>
            </a:r>
            <a:r>
              <a:rPr lang="en-US" b="0" dirty="0">
                <a:solidFill>
                  <a:srgbClr val="00B050"/>
                </a:solidFill>
              </a:rPr>
              <a:t>(correct answer)</a:t>
            </a:r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pPr marL="0" indent="0">
              <a:buNone/>
            </a:pPr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r>
              <a:rPr lang="en-US" dirty="0"/>
              <a:t>In a waveguide, lossy wall-currents exist in…?</a:t>
            </a:r>
          </a:p>
          <a:p>
            <a:pPr marL="400050" lvl="1" indent="0">
              <a:buNone/>
            </a:pPr>
            <a:br>
              <a:rPr lang="en-US" b="0" dirty="0"/>
            </a:br>
            <a:r>
              <a:rPr lang="en-US" b="0" dirty="0"/>
              <a:t>- circular waveguides due to the shape of their outer conductor</a:t>
            </a:r>
            <a:br>
              <a:rPr lang="en-US" b="0" dirty="0"/>
            </a:br>
            <a:r>
              <a:rPr lang="en-US" b="0" dirty="0"/>
              <a:t>- rectangular waveguides due to the shape of their outer conductor</a:t>
            </a:r>
            <a:br>
              <a:rPr lang="en-US" b="0" dirty="0"/>
            </a:br>
            <a:r>
              <a:rPr lang="en-US" b="0" dirty="0"/>
              <a:t>- rectangular waveguides only, but not in circular waveguides and not in elliptical waveguides</a:t>
            </a:r>
            <a:br>
              <a:rPr lang="en-US" b="0" dirty="0"/>
            </a:br>
            <a:r>
              <a:rPr lang="en-US" b="0" dirty="0"/>
              <a:t>- all waveguides </a:t>
            </a:r>
            <a:r>
              <a:rPr lang="en-US" b="0" dirty="0">
                <a:solidFill>
                  <a:srgbClr val="00B050"/>
                </a:solidFill>
              </a:rPr>
              <a:t>(correct answer)</a:t>
            </a:r>
            <a:br>
              <a:rPr lang="en-US" b="0" dirty="0"/>
            </a:br>
            <a:endParaRPr lang="en-US" b="0" dirty="0"/>
          </a:p>
          <a:p>
            <a:endParaRPr lang="en-US" b="0" dirty="0"/>
          </a:p>
          <a:p>
            <a:endParaRPr lang="en-US" b="0" dirty="0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6C833473-B10E-4B3C-B285-19C52419C0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" t="14247" r="55064" b="11852"/>
          <a:stretch/>
        </p:blipFill>
        <p:spPr>
          <a:xfrm rot="16200000">
            <a:off x="8189395" y="769897"/>
            <a:ext cx="2619486" cy="376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387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resonators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7E63644-BC51-412A-B763-D09CED357F6C}"/>
              </a:ext>
            </a:extLst>
          </p:cNvPr>
          <p:cNvGrpSpPr/>
          <p:nvPr/>
        </p:nvGrpSpPr>
        <p:grpSpPr>
          <a:xfrm>
            <a:off x="5810250" y="1124700"/>
            <a:ext cx="6381750" cy="1538755"/>
            <a:chOff x="1252103" y="1467790"/>
            <a:chExt cx="6381750" cy="1538755"/>
          </a:xfrm>
        </p:grpSpPr>
        <p:pic>
          <p:nvPicPr>
            <p:cNvPr id="15" name="Picture 14" descr="Diagram, shape&#10;&#10;Description automatically generated">
              <a:extLst>
                <a:ext uri="{FF2B5EF4-FFF2-40B4-BE49-F238E27FC236}">
                  <a16:creationId xmlns:a16="http://schemas.microsoft.com/office/drawing/2014/main" id="{934C40E3-FF03-4F8D-AB75-FE9E6D4380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185"/>
            <a:stretch/>
          </p:blipFill>
          <p:spPr>
            <a:xfrm>
              <a:off x="1252103" y="1467790"/>
              <a:ext cx="6381750" cy="131109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D25873A-BA35-4879-AF77-D017DF2BAD3F}"/>
                </a:ext>
              </a:extLst>
            </p:cNvPr>
            <p:cNvSpPr txBox="1"/>
            <p:nvPr/>
          </p:nvSpPr>
          <p:spPr>
            <a:xfrm>
              <a:off x="1333780" y="2791101"/>
              <a:ext cx="45701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Source: Zhang, </a:t>
              </a:r>
              <a:r>
                <a:rPr lang="en-US" sz="800" i="1" dirty="0"/>
                <a:t>Electromagnetic Theory for Microwaves and Optoelectronics</a:t>
              </a:r>
              <a:r>
                <a:rPr lang="en-US" sz="800" dirty="0"/>
                <a:t>, 2</a:t>
              </a:r>
              <a:r>
                <a:rPr lang="en-US" sz="800" baseline="30000" dirty="0"/>
                <a:t>nd</a:t>
              </a:r>
              <a:r>
                <a:rPr lang="en-US" sz="800" dirty="0"/>
                <a:t> ed., Springer</a:t>
              </a:r>
              <a:endParaRPr lang="en-GB" sz="80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5455FB74-1828-4E50-836D-94A985E5CBB1}"/>
              </a:ext>
            </a:extLst>
          </p:cNvPr>
          <p:cNvSpPr txBox="1"/>
          <p:nvPr/>
        </p:nvSpPr>
        <p:spPr>
          <a:xfrm>
            <a:off x="642490" y="1180082"/>
            <a:ext cx="47994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Microwave resonators can be built from waveguides by closing the open ends. </a:t>
            </a:r>
          </a:p>
          <a:p>
            <a:endParaRPr lang="en-US" dirty="0"/>
          </a:p>
          <a:p>
            <a:r>
              <a:rPr lang="en-US" dirty="0"/>
              <a:t>We call this an </a:t>
            </a:r>
            <a:r>
              <a:rPr lang="en-US" i="1" dirty="0">
                <a:solidFill>
                  <a:srgbClr val="C00000"/>
                </a:solidFill>
              </a:rPr>
              <a:t>RF-resonator</a:t>
            </a:r>
            <a:r>
              <a:rPr lang="en-US" dirty="0"/>
              <a:t> or a </a:t>
            </a:r>
            <a:r>
              <a:rPr lang="en-US" i="1" dirty="0">
                <a:solidFill>
                  <a:srgbClr val="C00000"/>
                </a:solidFill>
              </a:rPr>
              <a:t>cavity</a:t>
            </a:r>
            <a:r>
              <a:rPr lang="en-US" dirty="0">
                <a:solidFill>
                  <a:srgbClr val="C00000"/>
                </a:solidFill>
              </a:rPr>
              <a:t>.</a:t>
            </a:r>
            <a:endParaRPr lang="en-GB" i="1" dirty="0">
              <a:solidFill>
                <a:srgbClr val="C00000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3DBFB07-41E9-41CE-9427-522326160C3D}"/>
              </a:ext>
            </a:extLst>
          </p:cNvPr>
          <p:cNvGrpSpPr/>
          <p:nvPr/>
        </p:nvGrpSpPr>
        <p:grpSpPr>
          <a:xfrm>
            <a:off x="5685531" y="1255791"/>
            <a:ext cx="4287390" cy="1156916"/>
            <a:chOff x="5685531" y="1255791"/>
            <a:chExt cx="4287390" cy="1156916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6167766-1A93-46B1-92C1-B771DCCEB088}"/>
                </a:ext>
              </a:extLst>
            </p:cNvPr>
            <p:cNvGrpSpPr/>
            <p:nvPr/>
          </p:nvGrpSpPr>
          <p:grpSpPr>
            <a:xfrm>
              <a:off x="5685531" y="1356891"/>
              <a:ext cx="1214987" cy="1055816"/>
              <a:chOff x="5685531" y="1356891"/>
              <a:chExt cx="1214987" cy="1055816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56EDA97-9B61-47E6-BC68-9681538E4D90}"/>
                  </a:ext>
                </a:extLst>
              </p:cNvPr>
              <p:cNvSpPr/>
              <p:nvPr/>
            </p:nvSpPr>
            <p:spPr bwMode="auto">
              <a:xfrm rot="1619187">
                <a:off x="5894174" y="1547120"/>
                <a:ext cx="943787" cy="50466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sng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26E3CDA-6916-4B63-B912-90A637C500B7}"/>
                  </a:ext>
                </a:extLst>
              </p:cNvPr>
              <p:cNvSpPr/>
              <p:nvPr/>
            </p:nvSpPr>
            <p:spPr bwMode="auto">
              <a:xfrm>
                <a:off x="5685531" y="1356891"/>
                <a:ext cx="384050" cy="573414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sng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41050B59-CB45-430B-A6DE-A22C47F0C43F}"/>
                  </a:ext>
                </a:extLst>
              </p:cNvPr>
              <p:cNvSpPr/>
              <p:nvPr/>
            </p:nvSpPr>
            <p:spPr bwMode="auto">
              <a:xfrm>
                <a:off x="6633669" y="1780247"/>
                <a:ext cx="266849" cy="57341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sng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DF0C563E-B973-4513-A65D-BE23F450875E}"/>
                  </a:ext>
                </a:extLst>
              </p:cNvPr>
              <p:cNvSpPr/>
              <p:nvPr/>
            </p:nvSpPr>
            <p:spPr bwMode="auto">
              <a:xfrm rot="1621245">
                <a:off x="6502937" y="2273544"/>
                <a:ext cx="384050" cy="139163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sng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44B084A-614D-48E4-A5B3-0FFAD24D5792}"/>
                </a:ext>
              </a:extLst>
            </p:cNvPr>
            <p:cNvSpPr/>
            <p:nvPr/>
          </p:nvSpPr>
          <p:spPr bwMode="auto">
            <a:xfrm>
              <a:off x="9706071" y="1255791"/>
              <a:ext cx="266850" cy="11521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6616A24-30AB-45DF-9A3F-73C948E73C97}"/>
              </a:ext>
            </a:extLst>
          </p:cNvPr>
          <p:cNvSpPr txBox="1"/>
          <p:nvPr/>
        </p:nvSpPr>
        <p:spPr>
          <a:xfrm>
            <a:off x="412060" y="2763745"/>
            <a:ext cx="114446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A cavity stores electric and magnetic energy inside the hollow body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>
                <a:solidFill>
                  <a:srgbClr val="C00000"/>
                </a:solidFill>
              </a:rPr>
              <a:t>frequency</a:t>
            </a:r>
            <a:r>
              <a:rPr lang="en-US" dirty="0"/>
              <a:t> of the electromagnetic field resonance </a:t>
            </a:r>
            <a:r>
              <a:rPr lang="en-US" dirty="0">
                <a:solidFill>
                  <a:srgbClr val="C00000"/>
                </a:solidFill>
              </a:rPr>
              <a:t>depends on the cavity dimensions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Same as with the rectangular and the circular waveguide, </a:t>
            </a:r>
            <a:r>
              <a:rPr lang="en-US" dirty="0">
                <a:solidFill>
                  <a:srgbClr val="C00000"/>
                </a:solidFill>
              </a:rPr>
              <a:t>the electromagnetic field has to fulfil the boundary conditions on the resonator walls</a:t>
            </a:r>
            <a:r>
              <a:rPr lang="en-US" dirty="0"/>
              <a:t>. The field builds up in </a:t>
            </a:r>
            <a:r>
              <a:rPr lang="en-US" dirty="0">
                <a:solidFill>
                  <a:srgbClr val="C00000"/>
                </a:solidFill>
              </a:rPr>
              <a:t>resonant modes</a:t>
            </a:r>
            <a:r>
              <a:rPr lang="en-US" dirty="0"/>
              <a:t>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Cavities that are used for the acceleration of particles in our accelerators are mostly of a cylindrical and flat shape. This is why we call them pillbox cavities.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will later see how resonances can be excited in cavities by feeding RF-signal in, and how such a cavity can be used in accelerators for particle acceleration.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349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resonators and Q-value (1/2)</a:t>
            </a:r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E680E3A-3550-4F07-8EE4-CA7C0EB0E14C}"/>
              </a:ext>
            </a:extLst>
          </p:cNvPr>
          <p:cNvSpPr txBox="1"/>
          <p:nvPr/>
        </p:nvSpPr>
        <p:spPr>
          <a:xfrm>
            <a:off x="282866" y="1161047"/>
            <a:ext cx="6660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Resonators are classified by their quality factor </a:t>
            </a:r>
            <a:r>
              <a:rPr lang="en-US" i="1" dirty="0">
                <a:solidFill>
                  <a:srgbClr val="C00000"/>
                </a:solidFill>
              </a:rPr>
              <a:t>Q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quality factor (or </a:t>
            </a:r>
            <a:r>
              <a:rPr lang="en-US" i="1" dirty="0"/>
              <a:t>Q-value</a:t>
            </a:r>
            <a:r>
              <a:rPr lang="en-US" dirty="0"/>
              <a:t>) can be used as a measure of “how well the cavity is resonating” </a:t>
            </a:r>
            <a:r>
              <a:rPr lang="en-US" sz="1400" dirty="0"/>
              <a:t>(more details will come)</a:t>
            </a:r>
            <a:r>
              <a:rPr lang="en-US" dirty="0"/>
              <a:t>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5262487-D000-4C1A-BA01-77CE559F669F}"/>
              </a:ext>
            </a:extLst>
          </p:cNvPr>
          <p:cNvSpPr txBox="1"/>
          <p:nvPr/>
        </p:nvSpPr>
        <p:spPr>
          <a:xfrm>
            <a:off x="282865" y="4083180"/>
            <a:ext cx="118043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High </a:t>
            </a:r>
            <a:r>
              <a:rPr lang="en-US" i="1" dirty="0">
                <a:solidFill>
                  <a:srgbClr val="C00000"/>
                </a:solidFill>
              </a:rPr>
              <a:t>Q-</a:t>
            </a:r>
            <a:r>
              <a:rPr lang="en-US" dirty="0">
                <a:solidFill>
                  <a:srgbClr val="C00000"/>
                </a:solidFill>
              </a:rPr>
              <a:t>value is desired in accelerating cavities; </a:t>
            </a:r>
            <a:r>
              <a:rPr lang="en-US" i="1" dirty="0">
                <a:solidFill>
                  <a:srgbClr val="C00000"/>
                </a:solidFill>
              </a:rPr>
              <a:t>Q</a:t>
            </a:r>
            <a:r>
              <a:rPr lang="en-US" dirty="0">
                <a:solidFill>
                  <a:srgbClr val="C00000"/>
                </a:solidFill>
              </a:rPr>
              <a:t>-value is one of the accelerator efficiency figures-of-merit.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/>
              <a:t>Q-</a:t>
            </a:r>
            <a:r>
              <a:rPr lang="en-US" dirty="0"/>
              <a:t>value reduces e.g. due to the power dissipated in the metallic walls or other loss mechanisms.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connection of the cavity resonator to the outer world will reduce its </a:t>
            </a:r>
            <a:r>
              <a:rPr lang="en-US" i="1" dirty="0"/>
              <a:t>Q</a:t>
            </a:r>
            <a:r>
              <a:rPr lang="en-US" dirty="0"/>
              <a:t>-value as well </a:t>
            </a:r>
            <a:r>
              <a:rPr lang="en-US" i="1" dirty="0"/>
              <a:t>(we say “it loads the cavity with an additional loss mechanism)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cavity is filled with a dielectric, this will produce additional losses </a:t>
            </a:r>
            <a:r>
              <a:rPr lang="en-US" dirty="0">
                <a:sym typeface="Wingdings" panose="05000000000000000000" pitchFamily="2" charset="2"/>
              </a:rPr>
              <a:t> we don’t have this in accelerators.</a:t>
            </a:r>
            <a:endParaRPr lang="en-US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2E7C97D-6232-42CE-B64B-7C9A5C0925DA}"/>
              </a:ext>
            </a:extLst>
          </p:cNvPr>
          <p:cNvGrpSpPr/>
          <p:nvPr/>
        </p:nvGrpSpPr>
        <p:grpSpPr>
          <a:xfrm>
            <a:off x="2261504" y="2497787"/>
            <a:ext cx="982075" cy="646370"/>
            <a:chOff x="777938" y="2475390"/>
            <a:chExt cx="982075" cy="646370"/>
          </a:xfrm>
        </p:grpSpPr>
        <p:sp>
          <p:nvSpPr>
            <p:cNvPr id="42" name="Arrow: Right 41">
              <a:extLst>
                <a:ext uri="{FF2B5EF4-FFF2-40B4-BE49-F238E27FC236}">
                  <a16:creationId xmlns:a16="http://schemas.microsoft.com/office/drawing/2014/main" id="{C62D7832-368B-4C7E-B9F3-6CD7F79E7E4E}"/>
                </a:ext>
              </a:extLst>
            </p:cNvPr>
            <p:cNvSpPr/>
            <p:nvPr/>
          </p:nvSpPr>
          <p:spPr bwMode="auto">
            <a:xfrm>
              <a:off x="812800" y="2475390"/>
              <a:ext cx="947213" cy="64637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8555ABD-F843-4882-A854-3E3C3EC5E969}"/>
                </a:ext>
              </a:extLst>
            </p:cNvPr>
            <p:cNvSpPr txBox="1"/>
            <p:nvPr/>
          </p:nvSpPr>
          <p:spPr>
            <a:xfrm>
              <a:off x="777938" y="2622495"/>
              <a:ext cx="8246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define</a:t>
              </a:r>
              <a:endParaRPr lang="en-GB" dirty="0"/>
            </a:p>
          </p:txBody>
        </p:sp>
      </p:grpSp>
      <p:pic>
        <p:nvPicPr>
          <p:cNvPr id="46" name="Picture 45" descr="Text&#10;&#10;Description automatically generated with medium confidence">
            <a:extLst>
              <a:ext uri="{FF2B5EF4-FFF2-40B4-BE49-F238E27FC236}">
                <a16:creationId xmlns:a16="http://schemas.microsoft.com/office/drawing/2014/main" id="{B4662267-BC64-4AC2-9600-B35B1B4081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561" y="2550763"/>
            <a:ext cx="4331449" cy="592962"/>
          </a:xfrm>
          <a:prstGeom prst="rect">
            <a:avLst/>
          </a:prstGeom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A44653C8-E467-4442-9A87-8FF73DAC3A28}"/>
              </a:ext>
            </a:extLst>
          </p:cNvPr>
          <p:cNvGrpSpPr/>
          <p:nvPr/>
        </p:nvGrpSpPr>
        <p:grpSpPr>
          <a:xfrm>
            <a:off x="2440963" y="3398737"/>
            <a:ext cx="1903560" cy="369332"/>
            <a:chOff x="812800" y="3398737"/>
            <a:chExt cx="1903560" cy="369332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C49B61D-86B7-4C67-AAC9-AA0A319C164A}"/>
                </a:ext>
              </a:extLst>
            </p:cNvPr>
            <p:cNvSpPr txBox="1"/>
            <p:nvPr/>
          </p:nvSpPr>
          <p:spPr>
            <a:xfrm>
              <a:off x="1061972" y="3398737"/>
              <a:ext cx="1654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= unloaded </a:t>
              </a:r>
              <a:r>
                <a:rPr lang="en-US" i="1" dirty="0"/>
                <a:t>Q</a:t>
              </a:r>
              <a:endParaRPr lang="en-GB" dirty="0"/>
            </a:p>
          </p:txBody>
        </p:sp>
        <p:pic>
          <p:nvPicPr>
            <p:cNvPr id="48" name="Picture 47" descr="Text&#10;&#10;Description automatically generated with medium confidence">
              <a:extLst>
                <a:ext uri="{FF2B5EF4-FFF2-40B4-BE49-F238E27FC236}">
                  <a16:creationId xmlns:a16="http://schemas.microsoft.com/office/drawing/2014/main" id="{841444E8-42F4-4615-A095-963F244989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38" t="27962" r="91642" b="30514"/>
            <a:stretch/>
          </p:blipFill>
          <p:spPr>
            <a:xfrm>
              <a:off x="812800" y="3474079"/>
              <a:ext cx="393977" cy="246222"/>
            </a:xfrm>
            <a:prstGeom prst="rect">
              <a:avLst/>
            </a:prstGeom>
          </p:spPr>
        </p:pic>
      </p:grp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E887E83-8714-4306-BFE1-C6DA0E911385}"/>
              </a:ext>
            </a:extLst>
          </p:cNvPr>
          <p:cNvCxnSpPr/>
          <p:nvPr/>
        </p:nvCxnSpPr>
        <p:spPr bwMode="auto">
          <a:xfrm flipV="1">
            <a:off x="3153968" y="2994654"/>
            <a:ext cx="307240" cy="44389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327040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800" y="164576"/>
            <a:ext cx="10566400" cy="62909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kumimoji="1" lang="en-US" b="1" dirty="0">
                <a:latin typeface="+mj-lt"/>
                <a:ea typeface="+mj-ea"/>
                <a:cs typeface="+mj-cs"/>
              </a:rPr>
              <a:t>Cavity resonators and Q-value (2/2)</a:t>
            </a:r>
          </a:p>
        </p:txBody>
      </p:sp>
      <p:pic>
        <p:nvPicPr>
          <p:cNvPr id="50" name="Picture 49" descr="A picture containing engine, dirty&#10;&#10;Description automatically generated">
            <a:extLst>
              <a:ext uri="{FF2B5EF4-FFF2-40B4-BE49-F238E27FC236}">
                <a16:creationId xmlns:a16="http://schemas.microsoft.com/office/drawing/2014/main" id="{08306CE3-622B-403C-A616-E9917CEC57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6" t="2" r="42911" b="-3"/>
          <a:stretch/>
        </p:blipFill>
        <p:spPr>
          <a:xfrm rot="5400000">
            <a:off x="746689" y="922817"/>
            <a:ext cx="4166428" cy="4570195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0F1D6B4-8D3B-4FA8-9854-CC9F9D93991B}"/>
              </a:ext>
            </a:extLst>
          </p:cNvPr>
          <p:cNvSpPr txBox="1"/>
          <p:nvPr/>
        </p:nvSpPr>
        <p:spPr bwMode="auto">
          <a:xfrm>
            <a:off x="5251091" y="1047890"/>
            <a:ext cx="6644064" cy="62909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0" hangingPunct="0">
              <a:spcBef>
                <a:spcPct val="20000"/>
              </a:spcBef>
            </a:pPr>
            <a:r>
              <a:rPr kumimoji="1" lang="en-US" dirty="0">
                <a:latin typeface="+mn-lt"/>
              </a:rPr>
              <a:t>Example: measurements taken on the PS 80MHz pillbox cavity</a:t>
            </a:r>
          </a:p>
        </p:txBody>
      </p:sp>
      <p:pic>
        <p:nvPicPr>
          <p:cNvPr id="45" name="Picture 44" descr="Chart&#10;&#10;Description automatically generated">
            <a:extLst>
              <a:ext uri="{FF2B5EF4-FFF2-40B4-BE49-F238E27FC236}">
                <a16:creationId xmlns:a16="http://schemas.microsoft.com/office/drawing/2014/main" id="{7BF8C764-D408-43B6-A13A-3FE21F5443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853" y="1355130"/>
            <a:ext cx="4749456" cy="1860612"/>
          </a:xfrm>
          <a:prstGeom prst="rect">
            <a:avLst/>
          </a:prstGeom>
        </p:spPr>
      </p:pic>
      <p:pic>
        <p:nvPicPr>
          <p:cNvPr id="53" name="Picture 52" descr="Chart, line chart&#10;&#10;Description automatically generated">
            <a:extLst>
              <a:ext uri="{FF2B5EF4-FFF2-40B4-BE49-F238E27FC236}">
                <a16:creationId xmlns:a16="http://schemas.microsoft.com/office/drawing/2014/main" id="{18100B4A-73BC-4728-8DFF-478A204C39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044" y="3198915"/>
            <a:ext cx="4877986" cy="1860612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220059C9-AF63-4E61-B38A-1BC30642546D}"/>
              </a:ext>
            </a:extLst>
          </p:cNvPr>
          <p:cNvSpPr txBox="1"/>
          <p:nvPr/>
        </p:nvSpPr>
        <p:spPr>
          <a:xfrm>
            <a:off x="1103350" y="5348445"/>
            <a:ext cx="107918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tested this cavity for </a:t>
            </a:r>
            <a:r>
              <a:rPr lang="en-US" i="1" dirty="0"/>
              <a:t>Q</a:t>
            </a:r>
            <a:r>
              <a:rPr lang="en-US" dirty="0"/>
              <a:t>-deterioration and shifting of its fundamental mode (~80 MHz).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/>
              <a:t>Q</a:t>
            </a:r>
            <a:r>
              <a:rPr lang="en-US" dirty="0"/>
              <a:t>-values obtained from 3-dB-measurement (see dashed red lines, method will be introduced later).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Plot on the top has a higher </a:t>
            </a:r>
            <a:r>
              <a:rPr lang="en-US" i="1" dirty="0"/>
              <a:t>Q</a:t>
            </a:r>
            <a:r>
              <a:rPr lang="en-US" dirty="0"/>
              <a:t>-value than the plot below.</a:t>
            </a:r>
          </a:p>
        </p:txBody>
      </p:sp>
    </p:spTree>
    <p:extLst>
      <p:ext uri="{BB962C8B-B14F-4D97-AF65-F5344CB8AC3E}">
        <p14:creationId xmlns:p14="http://schemas.microsoft.com/office/powerpoint/2010/main" val="6598430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Rectangular Cavity Resonators (1/3)</a:t>
            </a:r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29B4B0B-76A7-486A-938E-8D8BF2717D73}"/>
              </a:ext>
            </a:extLst>
          </p:cNvPr>
          <p:cNvGrpSpPr/>
          <p:nvPr/>
        </p:nvGrpSpPr>
        <p:grpSpPr>
          <a:xfrm>
            <a:off x="7234586" y="1130295"/>
            <a:ext cx="3857038" cy="2322663"/>
            <a:chOff x="680895" y="951255"/>
            <a:chExt cx="3857038" cy="2322663"/>
          </a:xfrm>
        </p:grpSpPr>
        <p:grpSp>
          <p:nvGrpSpPr>
            <p:cNvPr id="4" name="Group 165">
              <a:extLst>
                <a:ext uri="{FF2B5EF4-FFF2-40B4-BE49-F238E27FC236}">
                  <a16:creationId xmlns:a16="http://schemas.microsoft.com/office/drawing/2014/main" id="{799EA0ED-7017-447C-8303-11FBA9E93E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0895" y="1201510"/>
              <a:ext cx="3791325" cy="2072408"/>
              <a:chOff x="667512" y="1600200"/>
              <a:chExt cx="5898334" cy="3384487"/>
            </a:xfrm>
          </p:grpSpPr>
          <p:cxnSp>
            <p:nvCxnSpPr>
              <p:cNvPr id="5" name="Straight Connector 33">
                <a:extLst>
                  <a:ext uri="{FF2B5EF4-FFF2-40B4-BE49-F238E27FC236}">
                    <a16:creationId xmlns:a16="http://schemas.microsoft.com/office/drawing/2014/main" id="{F5BFBB45-CC80-49B7-9A05-CE8F4B898C8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0800000" flipH="1">
                <a:off x="2505455" y="3135395"/>
                <a:ext cx="4036401" cy="1588"/>
              </a:xfrm>
              <a:prstGeom prst="line">
                <a:avLst/>
              </a:prstGeom>
              <a:noFill/>
              <a:ln w="25400" algn="ctr">
                <a:solidFill>
                  <a:schemeClr val="bg2"/>
                </a:solidFill>
                <a:prstDash val="dash"/>
                <a:round/>
                <a:headEnd/>
                <a:tailEnd type="none" w="lg" len="lg"/>
              </a:ln>
            </p:spPr>
          </p:cxnSp>
          <p:sp>
            <p:nvSpPr>
              <p:cNvPr id="6" name="Cube 5">
                <a:extLst>
                  <a:ext uri="{FF2B5EF4-FFF2-40B4-BE49-F238E27FC236}">
                    <a16:creationId xmlns:a16="http://schemas.microsoft.com/office/drawing/2014/main" id="{049710B0-190E-4214-84D4-351B1C4A7295}"/>
                  </a:ext>
                </a:extLst>
              </p:cNvPr>
              <p:cNvSpPr/>
              <p:nvPr/>
            </p:nvSpPr>
            <p:spPr bwMode="auto">
              <a:xfrm>
                <a:off x="667512" y="1600200"/>
                <a:ext cx="5898334" cy="3384487"/>
              </a:xfrm>
              <a:prstGeom prst="cube">
                <a:avLst>
                  <a:gd name="adj" fmla="val 54989"/>
                </a:avLst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lIns="92075" tIns="46038" rIns="92075" bIns="46038"/>
              <a:lstStyle/>
              <a:p>
                <a:pPr marL="571500" indent="-571500">
                  <a:defRPr/>
                </a:pPr>
                <a:endPara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" name="TextBox 40">
                <a:extLst>
                  <a:ext uri="{FF2B5EF4-FFF2-40B4-BE49-F238E27FC236}">
                    <a16:creationId xmlns:a16="http://schemas.microsoft.com/office/drawing/2014/main" id="{BAF8408B-2A12-4615-988C-3BED08E05B2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27563" y="2046285"/>
                <a:ext cx="1570986" cy="5026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n-US" sz="1400" i="1" dirty="0"/>
                  <a:t>E-field</a:t>
                </a:r>
                <a:endParaRPr lang="en-GB" sz="1400" b="0" i="1" dirty="0"/>
              </a:p>
            </p:txBody>
          </p:sp>
          <p:cxnSp>
            <p:nvCxnSpPr>
              <p:cNvPr id="8" name="Straight Connector 27">
                <a:extLst>
                  <a:ext uri="{FF2B5EF4-FFF2-40B4-BE49-F238E27FC236}">
                    <a16:creationId xmlns:a16="http://schemas.microsoft.com/office/drawing/2014/main" id="{785CDDDE-91C8-4D0F-ADAA-C10451FC12B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2228015" y="3124127"/>
                <a:ext cx="317139" cy="310896"/>
              </a:xfrm>
              <a:prstGeom prst="line">
                <a:avLst/>
              </a:prstGeom>
              <a:noFill/>
              <a:ln w="25400" algn="ctr">
                <a:solidFill>
                  <a:schemeClr val="bg2"/>
                </a:solidFill>
                <a:prstDash val="dash"/>
                <a:round/>
                <a:headEnd/>
                <a:tailEnd type="none" w="lg" len="lg"/>
              </a:ln>
            </p:spPr>
          </p:cxnSp>
          <p:cxnSp>
            <p:nvCxnSpPr>
              <p:cNvPr id="9" name="Straight Connector 30">
                <a:extLst>
                  <a:ext uri="{FF2B5EF4-FFF2-40B4-BE49-F238E27FC236}">
                    <a16:creationId xmlns:a16="http://schemas.microsoft.com/office/drawing/2014/main" id="{C6C3166D-64DC-4750-BE3C-581239D87B7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H="1">
                <a:off x="1759267" y="2376444"/>
                <a:ext cx="1523706" cy="1588"/>
              </a:xfrm>
              <a:prstGeom prst="line">
                <a:avLst/>
              </a:prstGeom>
              <a:noFill/>
              <a:ln w="25400" algn="ctr">
                <a:solidFill>
                  <a:schemeClr val="bg2"/>
                </a:solidFill>
                <a:prstDash val="dash"/>
                <a:round/>
                <a:headEnd/>
                <a:tailEnd type="none" w="lg" len="lg"/>
              </a:ln>
            </p:spPr>
          </p:cxnSp>
          <p:cxnSp>
            <p:nvCxnSpPr>
              <p:cNvPr id="10" name="Straight Connector 35">
                <a:extLst>
                  <a:ext uri="{FF2B5EF4-FFF2-40B4-BE49-F238E27FC236}">
                    <a16:creationId xmlns:a16="http://schemas.microsoft.com/office/drawing/2014/main" id="{2B9479F4-9C12-4BD4-A547-927D59725B8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692819" y="3514271"/>
                <a:ext cx="1449851" cy="1443903"/>
              </a:xfrm>
              <a:prstGeom prst="line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</p:cxnSp>
          <p:sp>
            <p:nvSpPr>
              <p:cNvPr id="11" name="Freeform 43">
                <a:extLst>
                  <a:ext uri="{FF2B5EF4-FFF2-40B4-BE49-F238E27FC236}">
                    <a16:creationId xmlns:a16="http://schemas.microsoft.com/office/drawing/2014/main" id="{78A521C7-4AA1-4A42-AD6E-E1D80F2869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0047" y="2744724"/>
                <a:ext cx="1871472" cy="2238755"/>
              </a:xfrm>
              <a:custGeom>
                <a:avLst/>
                <a:gdLst>
                  <a:gd name="T0" fmla="*/ 0 w 2259146"/>
                  <a:gd name="T1" fmla="*/ 2147483647 h 1133240"/>
                  <a:gd name="T2" fmla="*/ 7249 w 2259146"/>
                  <a:gd name="T3" fmla="*/ 2147483647 h 1133240"/>
                  <a:gd name="T4" fmla="*/ 14008 w 2259146"/>
                  <a:gd name="T5" fmla="*/ 2147483647 h 1133240"/>
                  <a:gd name="T6" fmla="*/ 0 60000 65536"/>
                  <a:gd name="T7" fmla="*/ 0 60000 65536"/>
                  <a:gd name="T8" fmla="*/ 0 60000 65536"/>
                  <a:gd name="T9" fmla="*/ 0 w 2259146"/>
                  <a:gd name="T10" fmla="*/ 0 h 1133240"/>
                  <a:gd name="T11" fmla="*/ 2259146 w 2259146"/>
                  <a:gd name="T12" fmla="*/ 1133240 h 11332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59146" h="1133240">
                    <a:moveTo>
                      <a:pt x="0" y="1133240"/>
                    </a:moveTo>
                    <a:cubicBezTo>
                      <a:pt x="272054" y="602492"/>
                      <a:pt x="715199" y="268460"/>
                      <a:pt x="1168990" y="108773"/>
                    </a:cubicBezTo>
                    <a:cubicBezTo>
                      <a:pt x="1766278" y="0"/>
                      <a:pt x="1990637" y="105752"/>
                      <a:pt x="2259146" y="202888"/>
                    </a:cubicBezTo>
                  </a:path>
                </a:pathLst>
              </a:custGeom>
              <a:solidFill>
                <a:srgbClr val="FFFF00">
                  <a:alpha val="20000"/>
                </a:srgbClr>
              </a:solidFill>
              <a:ln w="19050" algn="ctr">
                <a:solidFill>
                  <a:srgbClr val="FF0000"/>
                </a:solidFill>
                <a:prstDash val="dash"/>
                <a:round/>
                <a:headEnd/>
                <a:tailEnd type="none" w="lg" len="lg"/>
              </a:ln>
            </p:spPr>
            <p:txBody>
              <a:bodyPr anchor="ctr"/>
              <a:lstStyle/>
              <a:p>
                <a:endParaRPr lang="en-US" dirty="0"/>
              </a:p>
            </p:txBody>
          </p:sp>
          <p:grpSp>
            <p:nvGrpSpPr>
              <p:cNvPr id="12" name="Group 87">
                <a:extLst>
                  <a:ext uri="{FF2B5EF4-FFF2-40B4-BE49-F238E27FC236}">
                    <a16:creationId xmlns:a16="http://schemas.microsoft.com/office/drawing/2014/main" id="{8D8D4D42-81CC-4CF6-BCC6-2B88D120314F}"/>
                  </a:ext>
                </a:extLst>
              </p:cNvPr>
              <p:cNvGrpSpPr/>
              <p:nvPr/>
            </p:nvGrpSpPr>
            <p:grpSpPr>
              <a:xfrm>
                <a:off x="1810511" y="2852928"/>
                <a:ext cx="4036401" cy="1005840"/>
                <a:chOff x="1810511" y="2990088"/>
                <a:chExt cx="4036401" cy="1005840"/>
              </a:xfrm>
              <a:solidFill>
                <a:srgbClr val="FFFF00">
                  <a:alpha val="20000"/>
                </a:srgbClr>
              </a:solidFill>
            </p:grpSpPr>
            <p:cxnSp>
              <p:nvCxnSpPr>
                <p:cNvPr id="17" name="Straight Arrow Connector 37">
                  <a:extLst>
                    <a:ext uri="{FF2B5EF4-FFF2-40B4-BE49-F238E27FC236}">
                      <a16:creationId xmlns:a16="http://schemas.microsoft.com/office/drawing/2014/main" id="{CE6FE33F-2E81-4BE7-AD48-75BBE02A9D0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3945687" y="3524836"/>
                  <a:ext cx="924247" cy="1057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B35957B9-020A-4967-92E4-E6F947203F09}"/>
                    </a:ext>
                  </a:extLst>
                </p:cNvPr>
                <p:cNvCxnSpPr/>
                <p:nvPr/>
              </p:nvCxnSpPr>
              <p:spPr bwMode="auto">
                <a:xfrm rot="10800000" flipH="1">
                  <a:off x="1810511" y="3985787"/>
                  <a:ext cx="4036401" cy="1588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  <p:sp>
              <p:nvSpPr>
                <p:cNvPr id="19" name="Freeform 84">
                  <a:extLst>
                    <a:ext uri="{FF2B5EF4-FFF2-40B4-BE49-F238E27FC236}">
                      <a16:creationId xmlns:a16="http://schemas.microsoft.com/office/drawing/2014/main" id="{251D9BB5-63FE-47DA-B565-626A63A80D0B}"/>
                    </a:ext>
                  </a:extLst>
                </p:cNvPr>
                <p:cNvSpPr/>
                <p:nvPr/>
              </p:nvSpPr>
              <p:spPr bwMode="auto">
                <a:xfrm>
                  <a:off x="1828800" y="2999232"/>
                  <a:ext cx="4014216" cy="996696"/>
                </a:xfrm>
                <a:custGeom>
                  <a:avLst/>
                  <a:gdLst>
                    <a:gd name="connsiteX0" fmla="*/ 0 w 4014216"/>
                    <a:gd name="connsiteY0" fmla="*/ 996696 h 996696"/>
                    <a:gd name="connsiteX1" fmla="*/ 2029968 w 4014216"/>
                    <a:gd name="connsiteY1" fmla="*/ 0 h 996696"/>
                    <a:gd name="connsiteX2" fmla="*/ 4014216 w 4014216"/>
                    <a:gd name="connsiteY2" fmla="*/ 996696 h 996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14216" h="996696">
                      <a:moveTo>
                        <a:pt x="0" y="996696"/>
                      </a:moveTo>
                      <a:cubicBezTo>
                        <a:pt x="680466" y="498348"/>
                        <a:pt x="1360932" y="0"/>
                        <a:pt x="2029968" y="0"/>
                      </a:cubicBezTo>
                      <a:cubicBezTo>
                        <a:pt x="2699004" y="0"/>
                        <a:pt x="3356610" y="498348"/>
                        <a:pt x="4014216" y="996696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GB" dirty="0"/>
                </a:p>
              </p:txBody>
            </p:sp>
            <p:cxnSp>
              <p:nvCxnSpPr>
                <p:cNvPr id="20" name="Straight Arrow Connector 37">
                  <a:extLst>
                    <a:ext uri="{FF2B5EF4-FFF2-40B4-BE49-F238E27FC236}">
                      <a16:creationId xmlns:a16="http://schemas.microsoft.com/office/drawing/2014/main" id="{1FC04A3C-6A47-4B07-9D1C-57607D3FC44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347558" y="3598453"/>
                  <a:ext cx="777946" cy="128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21" name="Straight Arrow Connector 37">
                  <a:extLst>
                    <a:ext uri="{FF2B5EF4-FFF2-40B4-BE49-F238E27FC236}">
                      <a16:creationId xmlns:a16="http://schemas.microsoft.com/office/drawing/2014/main" id="{E9E469AC-D09B-4541-8F03-0AF93F18707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736178" y="3685321"/>
                  <a:ext cx="604210" cy="128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22" name="Straight Arrow Connector 37">
                  <a:extLst>
                    <a:ext uri="{FF2B5EF4-FFF2-40B4-BE49-F238E27FC236}">
                      <a16:creationId xmlns:a16="http://schemas.microsoft.com/office/drawing/2014/main" id="{F2A1ACE8-8EE7-4E64-9EDD-24C11F644DF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16200000" flipV="1">
                  <a:off x="5152229" y="3790603"/>
                  <a:ext cx="384754" cy="9019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23" name="Straight Arrow Connector 37">
                  <a:extLst>
                    <a:ext uri="{FF2B5EF4-FFF2-40B4-BE49-F238E27FC236}">
                      <a16:creationId xmlns:a16="http://schemas.microsoft.com/office/drawing/2014/main" id="{8EFC89A3-E496-4A00-A5B8-6E42375EE3D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5549993" y="3895634"/>
                  <a:ext cx="183587" cy="129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24" name="Straight Arrow Connector 37">
                  <a:extLst>
                    <a:ext uri="{FF2B5EF4-FFF2-40B4-BE49-F238E27FC236}">
                      <a16:creationId xmlns:a16="http://schemas.microsoft.com/office/drawing/2014/main" id="{73E1FB9A-0644-4CFA-85C3-B2295888E2D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2509614" y="3635029"/>
                  <a:ext cx="704794" cy="128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25" name="Straight Arrow Connector 37">
                  <a:extLst>
                    <a:ext uri="{FF2B5EF4-FFF2-40B4-BE49-F238E27FC236}">
                      <a16:creationId xmlns:a16="http://schemas.microsoft.com/office/drawing/2014/main" id="{611D3D8D-F228-4E2B-88F0-1384B537945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2747358" y="3561877"/>
                  <a:ext cx="851098" cy="128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26" name="Straight Arrow Connector 37">
                  <a:extLst>
                    <a:ext uri="{FF2B5EF4-FFF2-40B4-BE49-F238E27FC236}">
                      <a16:creationId xmlns:a16="http://schemas.microsoft.com/office/drawing/2014/main" id="{4AA1BF3E-838A-4B46-B69C-40D232F0739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3012533" y="3507014"/>
                  <a:ext cx="960825" cy="126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27" name="Straight Arrow Connector 37">
                  <a:extLst>
                    <a:ext uri="{FF2B5EF4-FFF2-40B4-BE49-F238E27FC236}">
                      <a16:creationId xmlns:a16="http://schemas.microsoft.com/office/drawing/2014/main" id="{059F5D91-09F7-418B-91A7-6B8BD17BBA9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3309713" y="3493298"/>
                  <a:ext cx="988257" cy="126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28" name="Straight Arrow Connector 37">
                  <a:extLst>
                    <a:ext uri="{FF2B5EF4-FFF2-40B4-BE49-F238E27FC236}">
                      <a16:creationId xmlns:a16="http://schemas.microsoft.com/office/drawing/2014/main" id="{326F97A0-A5A5-42E7-874C-842A2F8CF4B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3597749" y="3488726"/>
                  <a:ext cx="997401" cy="126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29" name="Straight Arrow Connector 37">
                  <a:extLst>
                    <a:ext uri="{FF2B5EF4-FFF2-40B4-BE49-F238E27FC236}">
                      <a16:creationId xmlns:a16="http://schemas.microsoft.com/office/drawing/2014/main" id="{A6D5302A-7847-47E4-8365-051E257F0B5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1892394" y="3913921"/>
                  <a:ext cx="147010" cy="128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30" name="Straight Arrow Connector 37">
                  <a:extLst>
                    <a:ext uri="{FF2B5EF4-FFF2-40B4-BE49-F238E27FC236}">
                      <a16:creationId xmlns:a16="http://schemas.microsoft.com/office/drawing/2014/main" id="{70431710-7E04-4AFB-AABA-E83F2183CFE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16200000" flipV="1">
                  <a:off x="2111850" y="3831753"/>
                  <a:ext cx="265882" cy="9016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31" name="Straight Arrow Connector 37">
                  <a:extLst>
                    <a:ext uri="{FF2B5EF4-FFF2-40B4-BE49-F238E27FC236}">
                      <a16:creationId xmlns:a16="http://schemas.microsoft.com/office/drawing/2014/main" id="{BF4D0EA9-A49C-4EA1-8752-D25AEBBC142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2290158" y="3726469"/>
                  <a:ext cx="521914" cy="128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</p:grpSp>
          <p:cxnSp>
            <p:nvCxnSpPr>
              <p:cNvPr id="13" name="Straight Connector 127">
                <a:extLst>
                  <a:ext uri="{FF2B5EF4-FFF2-40B4-BE49-F238E27FC236}">
                    <a16:creationId xmlns:a16="http://schemas.microsoft.com/office/drawing/2014/main" id="{1A710C95-BC76-4029-ACCC-0E68BA37F04A}"/>
                  </a:ext>
                </a:extLst>
              </p:cNvPr>
              <p:cNvCxnSpPr>
                <a:cxnSpLocks noChangeShapeType="1"/>
                <a:stCxn id="11" idx="0"/>
              </p:cNvCxnSpPr>
              <p:nvPr/>
            </p:nvCxnSpPr>
            <p:spPr bwMode="auto">
              <a:xfrm flipV="1">
                <a:off x="2670047" y="3145536"/>
                <a:ext cx="1847089" cy="1837943"/>
              </a:xfrm>
              <a:prstGeom prst="line">
                <a:avLst/>
              </a:prstGeom>
              <a:noFill/>
              <a:ln w="12700" algn="ctr">
                <a:solidFill>
                  <a:srgbClr val="FF0000"/>
                </a:solidFill>
                <a:round/>
                <a:headEnd/>
                <a:tailEnd type="none" w="lg" len="lg"/>
              </a:ln>
            </p:spPr>
          </p:cxnSp>
          <p:cxnSp>
            <p:nvCxnSpPr>
              <p:cNvPr id="14" name="Straight Connector 132">
                <a:extLst>
                  <a:ext uri="{FF2B5EF4-FFF2-40B4-BE49-F238E27FC236}">
                    <a16:creationId xmlns:a16="http://schemas.microsoft.com/office/drawing/2014/main" id="{3158E3B0-B48D-4802-B1B5-57F903EF489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0800000" flipH="1">
                <a:off x="676655" y="3455435"/>
                <a:ext cx="4036401" cy="1588"/>
              </a:xfrm>
              <a:prstGeom prst="line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</p:cxn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234B591-DFB0-4CAF-93BD-2BD3A7AB2ABD}"/>
                </a:ext>
              </a:extLst>
            </p:cNvPr>
            <p:cNvSpPr txBox="1"/>
            <p:nvPr/>
          </p:nvSpPr>
          <p:spPr>
            <a:xfrm>
              <a:off x="1810916" y="951255"/>
              <a:ext cx="27270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Picture source: Caspers, </a:t>
              </a:r>
              <a:r>
                <a:rPr lang="en-US" sz="1000" i="1" u="sng" dirty="0"/>
                <a:t>JUAS</a:t>
              </a:r>
              <a:r>
                <a:rPr lang="en-US" sz="1000" i="1" dirty="0"/>
                <a:t> lecture 2021</a:t>
              </a:r>
              <a:endParaRPr lang="en-GB" sz="1000" i="1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BDE4EA6-728F-439B-A824-5F1E417F7F24}"/>
              </a:ext>
            </a:extLst>
          </p:cNvPr>
          <p:cNvSpPr txBox="1"/>
          <p:nvPr/>
        </p:nvSpPr>
        <p:spPr>
          <a:xfrm>
            <a:off x="388018" y="1083945"/>
            <a:ext cx="6550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the field pattern of the TE10-mode in the rectangular waveguide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imagine that the resonant field in a rectangular resonator will build up in a similar way.</a:t>
            </a:r>
            <a:endParaRPr lang="en-GB" dirty="0"/>
          </a:p>
        </p:txBody>
      </p:sp>
      <p:pic>
        <p:nvPicPr>
          <p:cNvPr id="40" name="Picture 8" descr="rect_fundamental">
            <a:extLst>
              <a:ext uri="{FF2B5EF4-FFF2-40B4-BE49-F238E27FC236}">
                <a16:creationId xmlns:a16="http://schemas.microsoft.com/office/drawing/2014/main" id="{F0EBFA35-2983-4833-ACE1-28F070587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0291" y="2513426"/>
            <a:ext cx="2115703" cy="107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Arrow: Right 40">
            <a:extLst>
              <a:ext uri="{FF2B5EF4-FFF2-40B4-BE49-F238E27FC236}">
                <a16:creationId xmlns:a16="http://schemas.microsoft.com/office/drawing/2014/main" id="{4CD8A32F-9C56-45F0-B8F4-5799E2437055}"/>
              </a:ext>
            </a:extLst>
          </p:cNvPr>
          <p:cNvSpPr/>
          <p:nvPr/>
        </p:nvSpPr>
        <p:spPr bwMode="auto">
          <a:xfrm>
            <a:off x="4466787" y="2337540"/>
            <a:ext cx="1629213" cy="107632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6E9EB64-B126-4F4A-911E-39C55AFE4A33}"/>
              </a:ext>
            </a:extLst>
          </p:cNvPr>
          <p:cNvSpPr txBox="1"/>
          <p:nvPr/>
        </p:nvSpPr>
        <p:spPr>
          <a:xfrm>
            <a:off x="4346644" y="3707027"/>
            <a:ext cx="75485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field is building up in a standing wave pattern, using sine and cosine functions.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From the boundary condition on the resonator wall, the electric field has to be zero, thus we can see multiples of electric field maxima.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i="1" dirty="0">
                <a:solidFill>
                  <a:srgbClr val="C00000"/>
                </a:solidFill>
              </a:rPr>
              <a:t>mode indices </a:t>
            </a:r>
            <a:r>
              <a:rPr lang="en-US" dirty="0"/>
              <a:t>are counting the maxima of the field along one axis (we see either a </a:t>
            </a:r>
            <a:r>
              <a:rPr lang="en-US" dirty="0" err="1"/>
              <a:t>TE</a:t>
            </a:r>
            <a:r>
              <a:rPr lang="en-US" baseline="-25000" dirty="0" err="1"/>
              <a:t>xyz</a:t>
            </a:r>
            <a:r>
              <a:rPr lang="en-US" dirty="0"/>
              <a:t> or a </a:t>
            </a:r>
            <a:r>
              <a:rPr lang="en-US" dirty="0" err="1"/>
              <a:t>TM</a:t>
            </a:r>
            <a:r>
              <a:rPr lang="en-US" baseline="-25000" dirty="0" err="1"/>
              <a:t>xyz</a:t>
            </a:r>
            <a:r>
              <a:rPr lang="en-US" dirty="0"/>
              <a:t>- mode.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mode shown is a TE</a:t>
            </a:r>
            <a:r>
              <a:rPr lang="en-US" baseline="-25000" dirty="0"/>
              <a:t>101</a:t>
            </a:r>
            <a:r>
              <a:rPr lang="en-US" dirty="0"/>
              <a:t>-mode.</a:t>
            </a:r>
            <a:endParaRPr lang="en-GB" dirty="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1491F6A-4452-46A6-B2B6-C80820A85745}"/>
              </a:ext>
            </a:extLst>
          </p:cNvPr>
          <p:cNvGrpSpPr/>
          <p:nvPr/>
        </p:nvGrpSpPr>
        <p:grpSpPr>
          <a:xfrm>
            <a:off x="11034017" y="1009485"/>
            <a:ext cx="630707" cy="1075340"/>
            <a:chOff x="11034017" y="1009485"/>
            <a:chExt cx="630707" cy="1075340"/>
          </a:xfrm>
        </p:grpSpPr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4BABA66-2381-4F10-8FF4-0E5955125A6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1165460" y="1574491"/>
              <a:ext cx="331309" cy="42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0B38EB1-7476-45BE-9FEE-01AEFB77F10A}"/>
                </a:ext>
              </a:extLst>
            </p:cNvPr>
            <p:cNvSpPr txBox="1"/>
            <p:nvPr/>
          </p:nvSpPr>
          <p:spPr>
            <a:xfrm>
              <a:off x="11280675" y="1746271"/>
              <a:ext cx="1152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D75658E2-85F7-4AA7-86FB-80A3F186620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521579" y="1247596"/>
              <a:ext cx="0" cy="33796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0354AA5-84E8-4EB5-BA43-0D13F87A10E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1203865" y="1585560"/>
              <a:ext cx="316854" cy="29578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8A0BF2B-521E-40EB-9441-18BD3E6D561E}"/>
                </a:ext>
              </a:extLst>
            </p:cNvPr>
            <p:cNvSpPr txBox="1"/>
            <p:nvPr/>
          </p:nvSpPr>
          <p:spPr>
            <a:xfrm>
              <a:off x="11549510" y="1009485"/>
              <a:ext cx="1152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0EAFF5E-2E08-4914-A14C-565363977DE3}"/>
                </a:ext>
              </a:extLst>
            </p:cNvPr>
            <p:cNvSpPr txBox="1"/>
            <p:nvPr/>
          </p:nvSpPr>
          <p:spPr>
            <a:xfrm>
              <a:off x="11034017" y="1288529"/>
              <a:ext cx="1152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904D81C-7E01-44DD-96A5-CADD565E6528}"/>
              </a:ext>
            </a:extLst>
          </p:cNvPr>
          <p:cNvGrpSpPr/>
          <p:nvPr/>
        </p:nvGrpSpPr>
        <p:grpSpPr>
          <a:xfrm>
            <a:off x="527275" y="2159856"/>
            <a:ext cx="3849693" cy="4167361"/>
            <a:chOff x="527275" y="2159856"/>
            <a:chExt cx="3849693" cy="4167361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DBD408B2-BB52-4929-8288-120E4EF3075E}"/>
                </a:ext>
              </a:extLst>
            </p:cNvPr>
            <p:cNvGrpSpPr/>
            <p:nvPr/>
          </p:nvGrpSpPr>
          <p:grpSpPr>
            <a:xfrm>
              <a:off x="667969" y="2159856"/>
              <a:ext cx="3341235" cy="3838856"/>
              <a:chOff x="667969" y="2159856"/>
              <a:chExt cx="3341235" cy="3838856"/>
            </a:xfrm>
          </p:grpSpPr>
          <p:pic>
            <p:nvPicPr>
              <p:cNvPr id="36" name="Picture 8" descr="rect_fundamental">
                <a:extLst>
                  <a:ext uri="{FF2B5EF4-FFF2-40B4-BE49-F238E27FC236}">
                    <a16:creationId xmlns:a16="http://schemas.microsoft.com/office/drawing/2014/main" id="{801CE911-7F72-448F-8BD1-19CE7B4280B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rot="10800000">
                <a:off x="1166090" y="2513427"/>
                <a:ext cx="2115703" cy="1076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" name="Picture 36" descr="A picture containing text, receipt&#10;&#10;Description automatically generated">
                <a:extLst>
                  <a:ext uri="{FF2B5EF4-FFF2-40B4-BE49-F238E27FC236}">
                    <a16:creationId xmlns:a16="http://schemas.microsoft.com/office/drawing/2014/main" id="{7170EE61-0C75-4A56-A801-F5DBAAD396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59" t="66236" r="49875" b="951"/>
              <a:stretch/>
            </p:blipFill>
            <p:spPr>
              <a:xfrm rot="5400000">
                <a:off x="1134105" y="3123612"/>
                <a:ext cx="2408964" cy="3341235"/>
              </a:xfrm>
              <a:prstGeom prst="rect">
                <a:avLst/>
              </a:prstGeom>
            </p:spPr>
          </p:pic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3B999CD4-B45D-42B3-8517-66DC12BFD535}"/>
                  </a:ext>
                </a:extLst>
              </p:cNvPr>
              <p:cNvSpPr txBox="1"/>
              <p:nvPr/>
            </p:nvSpPr>
            <p:spPr>
              <a:xfrm>
                <a:off x="1033405" y="2159856"/>
                <a:ext cx="25943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:r>
                  <a:rPr lang="en-GB" sz="1800" b="0" dirty="0"/>
                  <a:t>Waveguide TE</a:t>
                </a:r>
                <a:r>
                  <a:rPr lang="en-GB" sz="1800" b="0" baseline="-25000" dirty="0"/>
                  <a:t>10</a:t>
                </a:r>
                <a:r>
                  <a:rPr lang="en-GB" sz="1800" b="0" dirty="0"/>
                  <a:t>-mode</a:t>
                </a: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E77A476-073F-421A-930E-9C1BAE016AE3}"/>
                </a:ext>
              </a:extLst>
            </p:cNvPr>
            <p:cNvSpPr txBox="1"/>
            <p:nvPr/>
          </p:nvSpPr>
          <p:spPr>
            <a:xfrm>
              <a:off x="527275" y="6050218"/>
              <a:ext cx="38496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Source: </a:t>
              </a:r>
              <a:r>
                <a:rPr lang="en-US" sz="1200" dirty="0" err="1"/>
                <a:t>Pozar</a:t>
              </a:r>
              <a:r>
                <a:rPr lang="en-US" sz="1200" i="1" dirty="0"/>
                <a:t>, Microwave engineering</a:t>
              </a:r>
              <a:r>
                <a:rPr lang="en-US" sz="1200" dirty="0"/>
                <a:t>, 4</a:t>
              </a:r>
              <a:r>
                <a:rPr lang="en-US" sz="1200" baseline="30000" dirty="0"/>
                <a:t>th</a:t>
              </a:r>
              <a:r>
                <a:rPr lang="en-US" sz="1200" dirty="0"/>
                <a:t> ed., Wiley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953810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Rectangular Cavity Resonators (2/3)</a:t>
            </a:r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125D20B-C96F-4C56-A0DC-48C7CD13020F}"/>
              </a:ext>
            </a:extLst>
          </p:cNvPr>
          <p:cNvSpPr txBox="1"/>
          <p:nvPr/>
        </p:nvSpPr>
        <p:spPr>
          <a:xfrm>
            <a:off x="388018" y="1083945"/>
            <a:ext cx="6550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Formulae for a rectangular resonator </a:t>
            </a:r>
          </a:p>
          <a:p>
            <a:r>
              <a:rPr lang="en-US" dirty="0"/>
              <a:t>(for derivation see lecture of A. Mostacci or textbooks).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71F437-D598-49E1-A723-E6213DFAED60}"/>
              </a:ext>
            </a:extLst>
          </p:cNvPr>
          <p:cNvSpPr txBox="1"/>
          <p:nvPr/>
        </p:nvSpPr>
        <p:spPr>
          <a:xfrm>
            <a:off x="1111695" y="5871038"/>
            <a:ext cx="9968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TE</a:t>
            </a:r>
            <a:r>
              <a:rPr lang="en-US" baseline="-25000" dirty="0">
                <a:solidFill>
                  <a:srgbClr val="C00000"/>
                </a:solidFill>
              </a:rPr>
              <a:t>101</a:t>
            </a:r>
            <a:r>
              <a:rPr lang="en-US" dirty="0">
                <a:solidFill>
                  <a:srgbClr val="C00000"/>
                </a:solidFill>
              </a:rPr>
              <a:t>-mode is the lowest resonant mode, hence also the dominant mode in this resonator.</a:t>
            </a:r>
            <a:endParaRPr lang="en-GB" dirty="0">
              <a:solidFill>
                <a:srgbClr val="C00000"/>
              </a:solidFill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EFAF70E-16CE-4CF6-AFEB-4878501410E1}"/>
              </a:ext>
            </a:extLst>
          </p:cNvPr>
          <p:cNvGrpSpPr/>
          <p:nvPr/>
        </p:nvGrpSpPr>
        <p:grpSpPr>
          <a:xfrm>
            <a:off x="349502" y="2023386"/>
            <a:ext cx="6679452" cy="3403383"/>
            <a:chOff x="349502" y="2023386"/>
            <a:chExt cx="6679452" cy="3403383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88F8AAD-A7C4-4B78-9F1C-D34232B65675}"/>
                </a:ext>
              </a:extLst>
            </p:cNvPr>
            <p:cNvSpPr txBox="1"/>
            <p:nvPr/>
          </p:nvSpPr>
          <p:spPr>
            <a:xfrm>
              <a:off x="349502" y="2092497"/>
              <a:ext cx="6679452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resonant wavelength: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Resonant frequencies for </a:t>
              </a:r>
              <a:r>
                <a:rPr lang="en-US" dirty="0" err="1"/>
                <a:t>TE</a:t>
              </a:r>
              <a:r>
                <a:rPr lang="en-US" baseline="-25000" dirty="0" err="1"/>
                <a:t>mnl</a:t>
              </a:r>
              <a:r>
                <a:rPr lang="en-US" dirty="0"/>
                <a:t>-mode and </a:t>
              </a:r>
              <a:r>
                <a:rPr lang="en-US" dirty="0" err="1"/>
                <a:t>TM</a:t>
              </a:r>
              <a:r>
                <a:rPr lang="en-US" baseline="-25000" dirty="0" err="1"/>
                <a:t>nml</a:t>
              </a:r>
              <a:r>
                <a:rPr lang="en-US" dirty="0"/>
                <a:t>-modes: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  <a:p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Q-value for TE</a:t>
              </a:r>
              <a:r>
                <a:rPr lang="en-US" baseline="-25000" dirty="0"/>
                <a:t>101</a:t>
              </a:r>
              <a:r>
                <a:rPr lang="en-US" dirty="0"/>
                <a:t>:</a:t>
              </a:r>
              <a:endParaRPr lang="en-GB" dirty="0"/>
            </a:p>
          </p:txBody>
        </p:sp>
        <p:pic>
          <p:nvPicPr>
            <p:cNvPr id="46" name="Picture 45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5A8307DB-C544-47DF-BB17-A655B7A2DC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6624" y="2023386"/>
              <a:ext cx="2594514" cy="752729"/>
            </a:xfrm>
            <a:prstGeom prst="rect">
              <a:avLst/>
            </a:prstGeom>
          </p:spPr>
        </p:pic>
        <p:pic>
          <p:nvPicPr>
            <p:cNvPr id="47" name="Picture 46" descr="Diagram&#10;&#10;Description automatically generated">
              <a:extLst>
                <a:ext uri="{FF2B5EF4-FFF2-40B4-BE49-F238E27FC236}">
                  <a16:creationId xmlns:a16="http://schemas.microsoft.com/office/drawing/2014/main" id="{BF313EEC-C77C-48E9-AED3-544445B560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00" y="3616250"/>
              <a:ext cx="4080360" cy="783859"/>
            </a:xfrm>
            <a:prstGeom prst="rect">
              <a:avLst/>
            </a:prstGeom>
          </p:spPr>
        </p:pic>
        <p:pic>
          <p:nvPicPr>
            <p:cNvPr id="48" name="Picture 47" descr="Text&#10;&#10;Description automatically generated with medium confidence">
              <a:extLst>
                <a:ext uri="{FF2B5EF4-FFF2-40B4-BE49-F238E27FC236}">
                  <a16:creationId xmlns:a16="http://schemas.microsoft.com/office/drawing/2014/main" id="{3205E368-E2FA-4B7D-BC54-90CCF47AE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9550" y="4653523"/>
              <a:ext cx="4080361" cy="773246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32A8AD8-32AE-483F-9CC1-E6AB24B3DDD7}"/>
              </a:ext>
            </a:extLst>
          </p:cNvPr>
          <p:cNvGrpSpPr/>
          <p:nvPr/>
        </p:nvGrpSpPr>
        <p:grpSpPr>
          <a:xfrm>
            <a:off x="7768586" y="1039654"/>
            <a:ext cx="4231389" cy="4421146"/>
            <a:chOff x="7768586" y="1039654"/>
            <a:chExt cx="4231389" cy="442114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3492432-AC9F-4413-B370-34C738061581}"/>
                </a:ext>
              </a:extLst>
            </p:cNvPr>
            <p:cNvGrpSpPr/>
            <p:nvPr/>
          </p:nvGrpSpPr>
          <p:grpSpPr>
            <a:xfrm>
              <a:off x="7768586" y="1039654"/>
              <a:ext cx="4231389" cy="4421146"/>
              <a:chOff x="7768586" y="1039654"/>
              <a:chExt cx="4231389" cy="4421146"/>
            </a:xfrm>
          </p:grpSpPr>
          <p:pic>
            <p:nvPicPr>
              <p:cNvPr id="4" name="Picture 3" descr="Diagram, engineering drawing&#10;&#10;Description automatically generated">
                <a:extLst>
                  <a:ext uri="{FF2B5EF4-FFF2-40B4-BE49-F238E27FC236}">
                    <a16:creationId xmlns:a16="http://schemas.microsoft.com/office/drawing/2014/main" id="{1A3C98E4-CAB5-4098-910A-C425526EF0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68586" y="1397200"/>
                <a:ext cx="3634803" cy="4063600"/>
              </a:xfrm>
              <a:prstGeom prst="rect">
                <a:avLst/>
              </a:prstGeom>
            </p:spPr>
          </p:pic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E53E1BF-31BD-4D84-8D8C-E241D84950F1}"/>
                  </a:ext>
                </a:extLst>
              </p:cNvPr>
              <p:cNvSpPr txBox="1"/>
              <p:nvPr/>
            </p:nvSpPr>
            <p:spPr>
              <a:xfrm>
                <a:off x="8208275" y="1039654"/>
                <a:ext cx="37917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Source: </a:t>
                </a:r>
                <a:r>
                  <a:rPr lang="en-US" sz="1200" dirty="0" err="1"/>
                  <a:t>Pozar</a:t>
                </a:r>
                <a:r>
                  <a:rPr lang="en-US" sz="1200" dirty="0"/>
                  <a:t>, </a:t>
                </a:r>
                <a:r>
                  <a:rPr lang="en-US" sz="1200" i="1" dirty="0"/>
                  <a:t>Microwave Engineering</a:t>
                </a:r>
                <a:r>
                  <a:rPr lang="en-US" sz="1200" dirty="0"/>
                  <a:t>, 4</a:t>
                </a:r>
                <a:r>
                  <a:rPr lang="en-US" sz="1200" baseline="30000" dirty="0"/>
                  <a:t>th</a:t>
                </a:r>
                <a:r>
                  <a:rPr lang="en-US" sz="1200" dirty="0"/>
                  <a:t> ed., Wiley</a:t>
                </a:r>
                <a:endParaRPr lang="en-GB" sz="1200" dirty="0"/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6C49383-E076-407B-8EAB-D38E171A88EB}"/>
                </a:ext>
              </a:extLst>
            </p:cNvPr>
            <p:cNvSpPr txBox="1"/>
            <p:nvPr/>
          </p:nvSpPr>
          <p:spPr>
            <a:xfrm>
              <a:off x="8208275" y="3290500"/>
              <a:ext cx="43188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  </a:t>
              </a:r>
              <a:endPara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7814474-5629-492C-9028-68CE2B86C767}"/>
                </a:ext>
              </a:extLst>
            </p:cNvPr>
            <p:cNvSpPr txBox="1"/>
            <p:nvPr/>
          </p:nvSpPr>
          <p:spPr>
            <a:xfrm>
              <a:off x="8361895" y="4657960"/>
              <a:ext cx="27826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12597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Rectangular Cavity Resonators (3/3)</a:t>
            </a:r>
            <a:endParaRPr lang="en-GB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A63B9F1-EED1-4F0F-B179-A6714A6F8359}"/>
              </a:ext>
            </a:extLst>
          </p:cNvPr>
          <p:cNvGrpSpPr/>
          <p:nvPr/>
        </p:nvGrpSpPr>
        <p:grpSpPr>
          <a:xfrm>
            <a:off x="6882555" y="1982860"/>
            <a:ext cx="4782169" cy="2828720"/>
            <a:chOff x="6882555" y="1009485"/>
            <a:chExt cx="4782169" cy="2828720"/>
          </a:xfrm>
        </p:grpSpPr>
        <p:grpSp>
          <p:nvGrpSpPr>
            <p:cNvPr id="51" name="Group 165">
              <a:extLst>
                <a:ext uri="{FF2B5EF4-FFF2-40B4-BE49-F238E27FC236}">
                  <a16:creationId xmlns:a16="http://schemas.microsoft.com/office/drawing/2014/main" id="{FA0B2EBA-177B-4E3D-9DEA-E296442A31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4586" y="1380550"/>
              <a:ext cx="3791325" cy="2072408"/>
              <a:chOff x="667512" y="1600200"/>
              <a:chExt cx="5898334" cy="3384487"/>
            </a:xfrm>
          </p:grpSpPr>
          <p:cxnSp>
            <p:nvCxnSpPr>
              <p:cNvPr id="66" name="Straight Connector 33">
                <a:extLst>
                  <a:ext uri="{FF2B5EF4-FFF2-40B4-BE49-F238E27FC236}">
                    <a16:creationId xmlns:a16="http://schemas.microsoft.com/office/drawing/2014/main" id="{4E95CA91-7B46-4696-9697-4267159B831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0800000" flipH="1">
                <a:off x="2505455" y="3135395"/>
                <a:ext cx="4036401" cy="1588"/>
              </a:xfrm>
              <a:prstGeom prst="line">
                <a:avLst/>
              </a:prstGeom>
              <a:noFill/>
              <a:ln w="25400" algn="ctr">
                <a:solidFill>
                  <a:schemeClr val="bg2"/>
                </a:solidFill>
                <a:prstDash val="dash"/>
                <a:round/>
                <a:headEnd/>
                <a:tailEnd type="none" w="lg" len="lg"/>
              </a:ln>
            </p:spPr>
          </p:cxnSp>
          <p:sp>
            <p:nvSpPr>
              <p:cNvPr id="67" name="Cube 66">
                <a:extLst>
                  <a:ext uri="{FF2B5EF4-FFF2-40B4-BE49-F238E27FC236}">
                    <a16:creationId xmlns:a16="http://schemas.microsoft.com/office/drawing/2014/main" id="{2361E283-EBE4-4AAD-A17E-3A6C32A54EFA}"/>
                  </a:ext>
                </a:extLst>
              </p:cNvPr>
              <p:cNvSpPr/>
              <p:nvPr/>
            </p:nvSpPr>
            <p:spPr bwMode="auto">
              <a:xfrm>
                <a:off x="667512" y="1600200"/>
                <a:ext cx="5898334" cy="3384487"/>
              </a:xfrm>
              <a:prstGeom prst="cube">
                <a:avLst>
                  <a:gd name="adj" fmla="val 54989"/>
                </a:avLst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  <p:txBody>
              <a:bodyPr lIns="92075" tIns="46038" rIns="92075" bIns="46038"/>
              <a:lstStyle/>
              <a:p>
                <a:pPr marL="571500" indent="-571500">
                  <a:defRPr/>
                </a:pPr>
                <a:endPara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8" name="TextBox 40">
                <a:extLst>
                  <a:ext uri="{FF2B5EF4-FFF2-40B4-BE49-F238E27FC236}">
                    <a16:creationId xmlns:a16="http://schemas.microsoft.com/office/drawing/2014/main" id="{7C9276A7-F9F6-494D-AE28-8F1862012B9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27563" y="2046285"/>
                <a:ext cx="1570986" cy="5026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None/>
                </a:pPr>
                <a:r>
                  <a:rPr lang="en-US" sz="1400" i="1" dirty="0"/>
                  <a:t>E-field</a:t>
                </a:r>
                <a:endParaRPr lang="en-GB" sz="1400" b="0" i="1" dirty="0"/>
              </a:p>
            </p:txBody>
          </p:sp>
          <p:cxnSp>
            <p:nvCxnSpPr>
              <p:cNvPr id="69" name="Straight Connector 27">
                <a:extLst>
                  <a:ext uri="{FF2B5EF4-FFF2-40B4-BE49-F238E27FC236}">
                    <a16:creationId xmlns:a16="http://schemas.microsoft.com/office/drawing/2014/main" id="{EBE796BB-FBE6-4861-ABD1-D7296463ED9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2228015" y="3124127"/>
                <a:ext cx="317139" cy="310896"/>
              </a:xfrm>
              <a:prstGeom prst="line">
                <a:avLst/>
              </a:prstGeom>
              <a:noFill/>
              <a:ln w="25400" algn="ctr">
                <a:solidFill>
                  <a:schemeClr val="bg2"/>
                </a:solidFill>
                <a:prstDash val="dash"/>
                <a:round/>
                <a:headEnd/>
                <a:tailEnd type="none" w="lg" len="lg"/>
              </a:ln>
            </p:spPr>
          </p:cxnSp>
          <p:cxnSp>
            <p:nvCxnSpPr>
              <p:cNvPr id="70" name="Straight Connector 30">
                <a:extLst>
                  <a:ext uri="{FF2B5EF4-FFF2-40B4-BE49-F238E27FC236}">
                    <a16:creationId xmlns:a16="http://schemas.microsoft.com/office/drawing/2014/main" id="{1093BDCE-15C8-48FD-ADE0-4DD1DB41207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H="1">
                <a:off x="1759267" y="2376444"/>
                <a:ext cx="1523706" cy="1588"/>
              </a:xfrm>
              <a:prstGeom prst="line">
                <a:avLst/>
              </a:prstGeom>
              <a:noFill/>
              <a:ln w="25400" algn="ctr">
                <a:solidFill>
                  <a:schemeClr val="bg2"/>
                </a:solidFill>
                <a:prstDash val="dash"/>
                <a:round/>
                <a:headEnd/>
                <a:tailEnd type="none" w="lg" len="lg"/>
              </a:ln>
            </p:spPr>
          </p:cxnSp>
          <p:cxnSp>
            <p:nvCxnSpPr>
              <p:cNvPr id="71" name="Straight Connector 35">
                <a:extLst>
                  <a:ext uri="{FF2B5EF4-FFF2-40B4-BE49-F238E27FC236}">
                    <a16:creationId xmlns:a16="http://schemas.microsoft.com/office/drawing/2014/main" id="{FE242343-AA4B-4748-B69B-21FD7BE5B15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692819" y="3514271"/>
                <a:ext cx="1449851" cy="1443903"/>
              </a:xfrm>
              <a:prstGeom prst="line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</p:cxnSp>
          <p:sp>
            <p:nvSpPr>
              <p:cNvPr id="72" name="Freeform 43">
                <a:extLst>
                  <a:ext uri="{FF2B5EF4-FFF2-40B4-BE49-F238E27FC236}">
                    <a16:creationId xmlns:a16="http://schemas.microsoft.com/office/drawing/2014/main" id="{E8263F1C-25BD-486B-BF87-F87B9AB3D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0047" y="2744724"/>
                <a:ext cx="1871472" cy="2238755"/>
              </a:xfrm>
              <a:custGeom>
                <a:avLst/>
                <a:gdLst>
                  <a:gd name="T0" fmla="*/ 0 w 2259146"/>
                  <a:gd name="T1" fmla="*/ 2147483647 h 1133240"/>
                  <a:gd name="T2" fmla="*/ 7249 w 2259146"/>
                  <a:gd name="T3" fmla="*/ 2147483647 h 1133240"/>
                  <a:gd name="T4" fmla="*/ 14008 w 2259146"/>
                  <a:gd name="T5" fmla="*/ 2147483647 h 1133240"/>
                  <a:gd name="T6" fmla="*/ 0 60000 65536"/>
                  <a:gd name="T7" fmla="*/ 0 60000 65536"/>
                  <a:gd name="T8" fmla="*/ 0 60000 65536"/>
                  <a:gd name="T9" fmla="*/ 0 w 2259146"/>
                  <a:gd name="T10" fmla="*/ 0 h 1133240"/>
                  <a:gd name="T11" fmla="*/ 2259146 w 2259146"/>
                  <a:gd name="T12" fmla="*/ 1133240 h 11332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59146" h="1133240">
                    <a:moveTo>
                      <a:pt x="0" y="1133240"/>
                    </a:moveTo>
                    <a:cubicBezTo>
                      <a:pt x="272054" y="602492"/>
                      <a:pt x="715199" y="268460"/>
                      <a:pt x="1168990" y="108773"/>
                    </a:cubicBezTo>
                    <a:cubicBezTo>
                      <a:pt x="1766278" y="0"/>
                      <a:pt x="1990637" y="105752"/>
                      <a:pt x="2259146" y="202888"/>
                    </a:cubicBezTo>
                  </a:path>
                </a:pathLst>
              </a:custGeom>
              <a:solidFill>
                <a:srgbClr val="FFFF00">
                  <a:alpha val="20000"/>
                </a:srgbClr>
              </a:solidFill>
              <a:ln w="19050" algn="ctr">
                <a:solidFill>
                  <a:srgbClr val="FF0000"/>
                </a:solidFill>
                <a:prstDash val="dash"/>
                <a:round/>
                <a:headEnd/>
                <a:tailEnd type="none" w="lg" len="lg"/>
              </a:ln>
            </p:spPr>
            <p:txBody>
              <a:bodyPr anchor="ctr"/>
              <a:lstStyle/>
              <a:p>
                <a:endParaRPr lang="en-US" dirty="0"/>
              </a:p>
            </p:txBody>
          </p:sp>
          <p:grpSp>
            <p:nvGrpSpPr>
              <p:cNvPr id="73" name="Group 87">
                <a:extLst>
                  <a:ext uri="{FF2B5EF4-FFF2-40B4-BE49-F238E27FC236}">
                    <a16:creationId xmlns:a16="http://schemas.microsoft.com/office/drawing/2014/main" id="{774896E8-21B6-44CE-89FE-2C48773F1967}"/>
                  </a:ext>
                </a:extLst>
              </p:cNvPr>
              <p:cNvGrpSpPr/>
              <p:nvPr/>
            </p:nvGrpSpPr>
            <p:grpSpPr>
              <a:xfrm>
                <a:off x="1810511" y="2852928"/>
                <a:ext cx="4036401" cy="1005840"/>
                <a:chOff x="1810511" y="2990088"/>
                <a:chExt cx="4036401" cy="1005840"/>
              </a:xfrm>
              <a:solidFill>
                <a:srgbClr val="FFFF00">
                  <a:alpha val="20000"/>
                </a:srgbClr>
              </a:solidFill>
            </p:grpSpPr>
            <p:cxnSp>
              <p:nvCxnSpPr>
                <p:cNvPr id="76" name="Straight Arrow Connector 37">
                  <a:extLst>
                    <a:ext uri="{FF2B5EF4-FFF2-40B4-BE49-F238E27FC236}">
                      <a16:creationId xmlns:a16="http://schemas.microsoft.com/office/drawing/2014/main" id="{F5D6E587-3BCB-4E66-AFFA-085D375BBE8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3945687" y="3524836"/>
                  <a:ext cx="924247" cy="1057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D66B2949-214A-4F7E-819D-B96C6721C2EC}"/>
                    </a:ext>
                  </a:extLst>
                </p:cNvPr>
                <p:cNvCxnSpPr/>
                <p:nvPr/>
              </p:nvCxnSpPr>
              <p:spPr bwMode="auto">
                <a:xfrm rot="10800000" flipH="1">
                  <a:off x="1810511" y="3985787"/>
                  <a:ext cx="4036401" cy="1588"/>
                </a:xfrm>
                <a:prstGeom prst="line">
                  <a:avLst/>
                </a:prstGeom>
                <a:grpFill/>
                <a:ln w="127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  <p:sp>
              <p:nvSpPr>
                <p:cNvPr id="78" name="Freeform 84">
                  <a:extLst>
                    <a:ext uri="{FF2B5EF4-FFF2-40B4-BE49-F238E27FC236}">
                      <a16:creationId xmlns:a16="http://schemas.microsoft.com/office/drawing/2014/main" id="{E01E81CA-2D61-4BB6-9077-7FE6372908E7}"/>
                    </a:ext>
                  </a:extLst>
                </p:cNvPr>
                <p:cNvSpPr/>
                <p:nvPr/>
              </p:nvSpPr>
              <p:spPr bwMode="auto">
                <a:xfrm>
                  <a:off x="1828800" y="2999232"/>
                  <a:ext cx="4014216" cy="996696"/>
                </a:xfrm>
                <a:custGeom>
                  <a:avLst/>
                  <a:gdLst>
                    <a:gd name="connsiteX0" fmla="*/ 0 w 4014216"/>
                    <a:gd name="connsiteY0" fmla="*/ 996696 h 996696"/>
                    <a:gd name="connsiteX1" fmla="*/ 2029968 w 4014216"/>
                    <a:gd name="connsiteY1" fmla="*/ 0 h 996696"/>
                    <a:gd name="connsiteX2" fmla="*/ 4014216 w 4014216"/>
                    <a:gd name="connsiteY2" fmla="*/ 996696 h 996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14216" h="996696">
                      <a:moveTo>
                        <a:pt x="0" y="996696"/>
                      </a:moveTo>
                      <a:cubicBezTo>
                        <a:pt x="680466" y="498348"/>
                        <a:pt x="1360932" y="0"/>
                        <a:pt x="2029968" y="0"/>
                      </a:cubicBezTo>
                      <a:cubicBezTo>
                        <a:pt x="2699004" y="0"/>
                        <a:pt x="3356610" y="498348"/>
                        <a:pt x="4014216" y="996696"/>
                      </a:cubicBezTo>
                    </a:path>
                  </a:pathLst>
                </a:custGeom>
                <a:grpFill/>
                <a:ln w="19050" cap="flat" cmpd="sng" algn="ctr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lg" len="lg"/>
                </a:ln>
                <a:effectLst/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GB" dirty="0"/>
                </a:p>
              </p:txBody>
            </p:sp>
            <p:cxnSp>
              <p:nvCxnSpPr>
                <p:cNvPr id="79" name="Straight Arrow Connector 37">
                  <a:extLst>
                    <a:ext uri="{FF2B5EF4-FFF2-40B4-BE49-F238E27FC236}">
                      <a16:creationId xmlns:a16="http://schemas.microsoft.com/office/drawing/2014/main" id="{A847AF66-AE21-44A0-9B2E-047061D6852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347558" y="3598453"/>
                  <a:ext cx="777946" cy="128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80" name="Straight Arrow Connector 37">
                  <a:extLst>
                    <a:ext uri="{FF2B5EF4-FFF2-40B4-BE49-F238E27FC236}">
                      <a16:creationId xmlns:a16="http://schemas.microsoft.com/office/drawing/2014/main" id="{59B2563F-89F7-43C5-ABDF-81284C9BCE2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736178" y="3685321"/>
                  <a:ext cx="604210" cy="128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81" name="Straight Arrow Connector 37">
                  <a:extLst>
                    <a:ext uri="{FF2B5EF4-FFF2-40B4-BE49-F238E27FC236}">
                      <a16:creationId xmlns:a16="http://schemas.microsoft.com/office/drawing/2014/main" id="{BA77AB65-BD75-4B4B-8203-D1EC4CD9730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16200000" flipV="1">
                  <a:off x="5152229" y="3790603"/>
                  <a:ext cx="384754" cy="9019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82" name="Straight Arrow Connector 37">
                  <a:extLst>
                    <a:ext uri="{FF2B5EF4-FFF2-40B4-BE49-F238E27FC236}">
                      <a16:creationId xmlns:a16="http://schemas.microsoft.com/office/drawing/2014/main" id="{FCBED27B-59C6-4598-86BF-282847A3F26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5549993" y="3895634"/>
                  <a:ext cx="183587" cy="129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83" name="Straight Arrow Connector 37">
                  <a:extLst>
                    <a:ext uri="{FF2B5EF4-FFF2-40B4-BE49-F238E27FC236}">
                      <a16:creationId xmlns:a16="http://schemas.microsoft.com/office/drawing/2014/main" id="{958A28D6-3A17-4C3B-85BF-2EED998BDAA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2509614" y="3635029"/>
                  <a:ext cx="704794" cy="128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84" name="Straight Arrow Connector 37">
                  <a:extLst>
                    <a:ext uri="{FF2B5EF4-FFF2-40B4-BE49-F238E27FC236}">
                      <a16:creationId xmlns:a16="http://schemas.microsoft.com/office/drawing/2014/main" id="{05F45FE0-FA6B-4A25-BECD-77A6BAEA5F2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2747358" y="3561877"/>
                  <a:ext cx="851098" cy="128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85" name="Straight Arrow Connector 37">
                  <a:extLst>
                    <a:ext uri="{FF2B5EF4-FFF2-40B4-BE49-F238E27FC236}">
                      <a16:creationId xmlns:a16="http://schemas.microsoft.com/office/drawing/2014/main" id="{F665A3F2-FA7F-480A-9091-43157252931A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3012533" y="3507014"/>
                  <a:ext cx="960825" cy="126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86" name="Straight Arrow Connector 37">
                  <a:extLst>
                    <a:ext uri="{FF2B5EF4-FFF2-40B4-BE49-F238E27FC236}">
                      <a16:creationId xmlns:a16="http://schemas.microsoft.com/office/drawing/2014/main" id="{40A64F73-E8BC-43C6-AB12-0DBE9A9BBD9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3309713" y="3493298"/>
                  <a:ext cx="988257" cy="126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87" name="Straight Arrow Connector 37">
                  <a:extLst>
                    <a:ext uri="{FF2B5EF4-FFF2-40B4-BE49-F238E27FC236}">
                      <a16:creationId xmlns:a16="http://schemas.microsoft.com/office/drawing/2014/main" id="{8B443EC4-9403-41E7-878F-E3F88EC4222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3597749" y="3488726"/>
                  <a:ext cx="997401" cy="126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88" name="Straight Arrow Connector 37">
                  <a:extLst>
                    <a:ext uri="{FF2B5EF4-FFF2-40B4-BE49-F238E27FC236}">
                      <a16:creationId xmlns:a16="http://schemas.microsoft.com/office/drawing/2014/main" id="{0A10D4CF-771E-47BB-8E3E-70147C4A99CA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1892394" y="3913921"/>
                  <a:ext cx="147010" cy="128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89" name="Straight Arrow Connector 37">
                  <a:extLst>
                    <a:ext uri="{FF2B5EF4-FFF2-40B4-BE49-F238E27FC236}">
                      <a16:creationId xmlns:a16="http://schemas.microsoft.com/office/drawing/2014/main" id="{DE501CB1-B052-4A7C-85DA-BC1076592F5D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16200000" flipV="1">
                  <a:off x="2111850" y="3831753"/>
                  <a:ext cx="265882" cy="9016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cxnSp>
              <p:nvCxnSpPr>
                <p:cNvPr id="90" name="Straight Arrow Connector 37">
                  <a:extLst>
                    <a:ext uri="{FF2B5EF4-FFF2-40B4-BE49-F238E27FC236}">
                      <a16:creationId xmlns:a16="http://schemas.microsoft.com/office/drawing/2014/main" id="{9B164BCA-848F-4F8B-A1F5-3F16357B4C3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2290158" y="3726469"/>
                  <a:ext cx="521914" cy="128"/>
                </a:xfrm>
                <a:prstGeom prst="straightConnector1">
                  <a:avLst/>
                </a:prstGeom>
                <a:grpFill/>
                <a:ln w="25400" algn="ctr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</p:grpSp>
          <p:cxnSp>
            <p:nvCxnSpPr>
              <p:cNvPr id="74" name="Straight Connector 127">
                <a:extLst>
                  <a:ext uri="{FF2B5EF4-FFF2-40B4-BE49-F238E27FC236}">
                    <a16:creationId xmlns:a16="http://schemas.microsoft.com/office/drawing/2014/main" id="{EBCA0014-6092-4A38-B31C-9EC2ECCB21F6}"/>
                  </a:ext>
                </a:extLst>
              </p:cNvPr>
              <p:cNvCxnSpPr>
                <a:cxnSpLocks noChangeShapeType="1"/>
                <a:stCxn id="72" idx="0"/>
              </p:cNvCxnSpPr>
              <p:nvPr/>
            </p:nvCxnSpPr>
            <p:spPr bwMode="auto">
              <a:xfrm flipV="1">
                <a:off x="2670047" y="3145536"/>
                <a:ext cx="1847089" cy="1837943"/>
              </a:xfrm>
              <a:prstGeom prst="line">
                <a:avLst/>
              </a:prstGeom>
              <a:noFill/>
              <a:ln w="12700" algn="ctr">
                <a:solidFill>
                  <a:srgbClr val="FF0000"/>
                </a:solidFill>
                <a:round/>
                <a:headEnd/>
                <a:tailEnd type="none" w="lg" len="lg"/>
              </a:ln>
            </p:spPr>
          </p:cxnSp>
          <p:cxnSp>
            <p:nvCxnSpPr>
              <p:cNvPr id="75" name="Straight Connector 132">
                <a:extLst>
                  <a:ext uri="{FF2B5EF4-FFF2-40B4-BE49-F238E27FC236}">
                    <a16:creationId xmlns:a16="http://schemas.microsoft.com/office/drawing/2014/main" id="{E3939192-5FF5-42E4-A937-852189B545E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0800000" flipH="1">
                <a:off x="676655" y="3455435"/>
                <a:ext cx="4036401" cy="1588"/>
              </a:xfrm>
              <a:prstGeom prst="line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</p:cxn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E4CF8369-C81A-4781-A397-4FB15C0B512F}"/>
                </a:ext>
              </a:extLst>
            </p:cNvPr>
            <p:cNvGrpSpPr/>
            <p:nvPr/>
          </p:nvGrpSpPr>
          <p:grpSpPr>
            <a:xfrm>
              <a:off x="11034017" y="1009485"/>
              <a:ext cx="630707" cy="1075340"/>
              <a:chOff x="11034017" y="1009485"/>
              <a:chExt cx="630707" cy="1075340"/>
            </a:xfrm>
          </p:grpSpPr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27DD7468-FB48-4C47-A698-0D993F4A4E5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1165460" y="1574491"/>
                <a:ext cx="331309" cy="426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25EFFE19-BBAB-4CBC-98E8-883D1D37A551}"/>
                  </a:ext>
                </a:extLst>
              </p:cNvPr>
              <p:cNvSpPr txBox="1"/>
              <p:nvPr/>
            </p:nvSpPr>
            <p:spPr>
              <a:xfrm>
                <a:off x="11280675" y="1746271"/>
                <a:ext cx="11521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GB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101FDB50-27D9-4CED-AB46-0592D5D2F7F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1521579" y="1247596"/>
                <a:ext cx="0" cy="337964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D4032839-74A6-49B8-BEFA-BEFD4B60760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11203865" y="1585560"/>
                <a:ext cx="316854" cy="295786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AE822701-151F-4D75-9DDC-B8D2B287D892}"/>
                  </a:ext>
                </a:extLst>
              </p:cNvPr>
              <p:cNvSpPr txBox="1"/>
              <p:nvPr/>
            </p:nvSpPr>
            <p:spPr>
              <a:xfrm>
                <a:off x="11549510" y="1009485"/>
                <a:ext cx="11521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endParaRPr lang="en-GB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D9B2D495-7E1D-4231-AA9F-A132089DD41D}"/>
                  </a:ext>
                </a:extLst>
              </p:cNvPr>
              <p:cNvSpPr txBox="1"/>
              <p:nvPr/>
            </p:nvSpPr>
            <p:spPr>
              <a:xfrm>
                <a:off x="11034017" y="1288529"/>
                <a:ext cx="11521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sz="16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1D65DB8-223B-45F0-8E9C-8E3DD5165679}"/>
                </a:ext>
              </a:extLst>
            </p:cNvPr>
            <p:cNvSpPr txBox="1"/>
            <p:nvPr/>
          </p:nvSpPr>
          <p:spPr>
            <a:xfrm>
              <a:off x="8283474" y="1060374"/>
              <a:ext cx="27270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Picture source: Caspers, </a:t>
              </a:r>
              <a:r>
                <a:rPr lang="en-US" sz="1000" i="1" u="sng" dirty="0"/>
                <a:t>JUAS</a:t>
              </a:r>
              <a:r>
                <a:rPr lang="en-US" sz="1000" i="1" dirty="0"/>
                <a:t> lecture 2021</a:t>
              </a:r>
              <a:endParaRPr lang="en-GB" sz="1000" i="1" dirty="0"/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71DE7BAD-D717-4C3A-85AF-4CFCFC31695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41730" y="3567275"/>
              <a:ext cx="261543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3E50EE2B-9F0E-4C5E-B271-0F9DB1FAF98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022979" y="2355982"/>
              <a:ext cx="1072089" cy="110147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0B34E840-C061-4AFC-B57F-E36EA017DEF5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132936" y="2550763"/>
              <a:ext cx="9567" cy="87823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2D8BDDA-F609-4CAC-8076-F19F240140BE}"/>
                </a:ext>
              </a:extLst>
            </p:cNvPr>
            <p:cNvSpPr txBox="1"/>
            <p:nvPr/>
          </p:nvSpPr>
          <p:spPr>
            <a:xfrm>
              <a:off x="6882555" y="2779616"/>
              <a:ext cx="3055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60F5CC9-E65D-45F1-9D26-B1E8060EA4AF}"/>
                </a:ext>
              </a:extLst>
            </p:cNvPr>
            <p:cNvSpPr txBox="1"/>
            <p:nvPr/>
          </p:nvSpPr>
          <p:spPr>
            <a:xfrm>
              <a:off x="8369141" y="3468873"/>
              <a:ext cx="3055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331EFCD-3DA1-40F9-9EF7-08A586DB88DB}"/>
                </a:ext>
              </a:extLst>
            </p:cNvPr>
            <p:cNvSpPr txBox="1"/>
            <p:nvPr/>
          </p:nvSpPr>
          <p:spPr>
            <a:xfrm>
              <a:off x="10512909" y="2766315"/>
              <a:ext cx="3055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02D39A7D-41C2-4450-89A7-A85F11493173}"/>
              </a:ext>
            </a:extLst>
          </p:cNvPr>
          <p:cNvSpPr txBox="1"/>
          <p:nvPr/>
        </p:nvSpPr>
        <p:spPr>
          <a:xfrm>
            <a:off x="670420" y="2217607"/>
            <a:ext cx="5522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the case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a=c</a:t>
            </a:r>
            <a:r>
              <a:rPr lang="en-US" dirty="0"/>
              <a:t>, the formulae simplifies strongly.</a:t>
            </a:r>
            <a:endParaRPr lang="en-GB" dirty="0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B32A556F-071D-4645-9A16-CCBA04F4A6D4}"/>
              </a:ext>
            </a:extLst>
          </p:cNvPr>
          <p:cNvGrpSpPr/>
          <p:nvPr/>
        </p:nvGrpSpPr>
        <p:grpSpPr>
          <a:xfrm>
            <a:off x="1132862" y="3122410"/>
            <a:ext cx="4237066" cy="1384048"/>
            <a:chOff x="304353" y="2084825"/>
            <a:chExt cx="4237066" cy="1384048"/>
          </a:xfrm>
        </p:grpSpPr>
        <p:pic>
          <p:nvPicPr>
            <p:cNvPr id="41" name="Picture 40" descr="A picture containing text, clock, clipart&#10;&#10;Description automatically generated">
              <a:extLst>
                <a:ext uri="{FF2B5EF4-FFF2-40B4-BE49-F238E27FC236}">
                  <a16:creationId xmlns:a16="http://schemas.microsoft.com/office/drawing/2014/main" id="{2A9763ED-0D7D-40E1-B8A8-D76DAE6795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5709" y="2789115"/>
              <a:ext cx="1702571" cy="679758"/>
            </a:xfrm>
            <a:prstGeom prst="rect">
              <a:avLst/>
            </a:prstGeom>
          </p:spPr>
        </p:pic>
        <p:pic>
          <p:nvPicPr>
            <p:cNvPr id="43" name="Picture 42" descr="A picture containing text, clock, watch, clipart&#10;&#10;Description automatically generated">
              <a:extLst>
                <a:ext uri="{FF2B5EF4-FFF2-40B4-BE49-F238E27FC236}">
                  <a16:creationId xmlns:a16="http://schemas.microsoft.com/office/drawing/2014/main" id="{F6B5B830-0EC0-4B52-8281-B1D2313D3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3643" y="2129481"/>
              <a:ext cx="1121917" cy="368306"/>
            </a:xfrm>
            <a:prstGeom prst="rect">
              <a:avLst/>
            </a:prstGeom>
          </p:spPr>
        </p:pic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95C660E4-916B-4C89-BD31-0EC6C66372FC}"/>
                </a:ext>
              </a:extLst>
            </p:cNvPr>
            <p:cNvSpPr txBox="1"/>
            <p:nvPr/>
          </p:nvSpPr>
          <p:spPr>
            <a:xfrm>
              <a:off x="304353" y="2084825"/>
              <a:ext cx="42370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resonant wavelength: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Q-value for TE</a:t>
              </a:r>
              <a:r>
                <a:rPr lang="en-US" baseline="-25000" dirty="0"/>
                <a:t>101</a:t>
              </a:r>
              <a:r>
                <a:rPr lang="en-US" dirty="0"/>
                <a:t>: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118145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Pillbox Cavity Resonators (1/6)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24647F-ACDD-4C4F-9ADF-5698ABD44281}"/>
              </a:ext>
            </a:extLst>
          </p:cNvPr>
          <p:cNvSpPr txBox="1"/>
          <p:nvPr/>
        </p:nvSpPr>
        <p:spPr>
          <a:xfrm>
            <a:off x="181630" y="1124700"/>
            <a:ext cx="5453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cylindrical cavity resonator can be seen as a section of circular waveguide shorted at both ends.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EF08BA-EF30-4CE6-9F58-EF4B8C674B46}"/>
              </a:ext>
            </a:extLst>
          </p:cNvPr>
          <p:cNvSpPr txBox="1"/>
          <p:nvPr/>
        </p:nvSpPr>
        <p:spPr>
          <a:xfrm>
            <a:off x="160992" y="2177828"/>
            <a:ext cx="668509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From the TE</a:t>
            </a:r>
            <a:r>
              <a:rPr lang="en-US" sz="1400" baseline="-25000" dirty="0">
                <a:solidFill>
                  <a:srgbClr val="C00000"/>
                </a:solidFill>
              </a:rPr>
              <a:t>11</a:t>
            </a:r>
            <a:r>
              <a:rPr lang="en-US" sz="1400" dirty="0">
                <a:solidFill>
                  <a:srgbClr val="C00000"/>
                </a:solidFill>
              </a:rPr>
              <a:t>-mode (dominant mode for circular waveguide) 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i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TE</a:t>
            </a:r>
            <a:r>
              <a:rPr lang="en-US" baseline="-25000" dirty="0">
                <a:solidFill>
                  <a:srgbClr val="C00000"/>
                </a:solidFill>
                <a:sym typeface="Wingdings" panose="05000000000000000000" pitchFamily="2" charset="2"/>
              </a:rPr>
              <a:t>111</a:t>
            </a:r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-mode is the dominant </a:t>
            </a:r>
            <a:r>
              <a:rPr lang="en-US" u="sng" dirty="0">
                <a:solidFill>
                  <a:srgbClr val="C00000"/>
                </a:solidFill>
                <a:sym typeface="Wingdings" panose="05000000000000000000" pitchFamily="2" charset="2"/>
              </a:rPr>
              <a:t>TE-mode</a:t>
            </a:r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 for a cylindrical cavity.</a:t>
            </a:r>
          </a:p>
          <a:p>
            <a:endParaRPr lang="en-US" i="1" dirty="0">
              <a:solidFill>
                <a:srgbClr val="CC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rgbClr val="CC0000"/>
                </a:solidFill>
                <a:sym typeface="Wingdings" panose="05000000000000000000" pitchFamily="2" charset="2"/>
              </a:rPr>
              <a:t>TM</a:t>
            </a:r>
            <a:r>
              <a:rPr lang="en-US" baseline="-25000" dirty="0">
                <a:solidFill>
                  <a:srgbClr val="CC0000"/>
                </a:solidFill>
                <a:sym typeface="Wingdings" panose="05000000000000000000" pitchFamily="2" charset="2"/>
              </a:rPr>
              <a:t>010</a:t>
            </a:r>
            <a:r>
              <a:rPr lang="en-US" dirty="0">
                <a:solidFill>
                  <a:srgbClr val="CC0000"/>
                </a:solidFill>
                <a:sym typeface="Wingdings" panose="05000000000000000000" pitchFamily="2" charset="2"/>
              </a:rPr>
              <a:t>-mode is the dominant </a:t>
            </a:r>
            <a:r>
              <a:rPr lang="en-US" u="sng" dirty="0">
                <a:solidFill>
                  <a:srgbClr val="CC0000"/>
                </a:solidFill>
                <a:sym typeface="Wingdings" panose="05000000000000000000" pitchFamily="2" charset="2"/>
              </a:rPr>
              <a:t>TM-mode</a:t>
            </a:r>
            <a:r>
              <a:rPr lang="en-US" dirty="0">
                <a:solidFill>
                  <a:srgbClr val="CC0000"/>
                </a:solidFill>
                <a:sym typeface="Wingdings" panose="05000000000000000000" pitchFamily="2" charset="2"/>
              </a:rPr>
              <a:t> for a cylindrical cavity.</a:t>
            </a:r>
          </a:p>
          <a:p>
            <a:endParaRPr lang="en-US" i="1" dirty="0">
              <a:solidFill>
                <a:srgbClr val="CC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i="1" dirty="0">
                <a:solidFill>
                  <a:srgbClr val="CC0000"/>
                </a:solidFill>
                <a:sym typeface="Wingdings" panose="05000000000000000000" pitchFamily="2" charset="2"/>
              </a:rPr>
              <a:t>TM</a:t>
            </a:r>
            <a:r>
              <a:rPr lang="en-US" i="1" baseline="-25000" dirty="0">
                <a:solidFill>
                  <a:srgbClr val="CC0000"/>
                </a:solidFill>
                <a:sym typeface="Wingdings" panose="05000000000000000000" pitchFamily="2" charset="2"/>
              </a:rPr>
              <a:t>010</a:t>
            </a:r>
            <a:r>
              <a:rPr lang="en-US" i="1" dirty="0">
                <a:solidFill>
                  <a:srgbClr val="CC0000"/>
                </a:solidFill>
                <a:sym typeface="Wingdings" panose="05000000000000000000" pitchFamily="2" charset="2"/>
              </a:rPr>
              <a:t>-mode mode is used for acceleration as it has a large electric field along the z-axis.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i="1" dirty="0">
              <a:solidFill>
                <a:srgbClr val="CC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i="1" dirty="0">
                <a:solidFill>
                  <a:srgbClr val="CC0000"/>
                </a:solidFill>
                <a:sym typeface="Wingdings" panose="05000000000000000000" pitchFamily="2" charset="2"/>
              </a:rPr>
              <a:t>Electric field is described by </a:t>
            </a:r>
            <a:r>
              <a:rPr lang="en-US" i="1" dirty="0" err="1">
                <a:solidFill>
                  <a:srgbClr val="CC0000"/>
                </a:solidFill>
                <a:sym typeface="Wingdings" panose="05000000000000000000" pitchFamily="2" charset="2"/>
              </a:rPr>
              <a:t>Besselfunction</a:t>
            </a:r>
            <a:r>
              <a:rPr lang="en-US" i="1" dirty="0">
                <a:solidFill>
                  <a:srgbClr val="CC0000"/>
                </a:solidFill>
                <a:sym typeface="Wingdings" panose="05000000000000000000" pitchFamily="2" charset="2"/>
              </a:rPr>
              <a:t> J</a:t>
            </a:r>
            <a:r>
              <a:rPr lang="en-US" i="1" baseline="-25000" dirty="0">
                <a:solidFill>
                  <a:srgbClr val="CC0000"/>
                </a:solidFill>
                <a:sym typeface="Wingdings" panose="05000000000000000000" pitchFamily="2" charset="2"/>
              </a:rPr>
              <a:t>0.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i="1" dirty="0">
              <a:solidFill>
                <a:srgbClr val="CC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i="1" dirty="0">
                <a:solidFill>
                  <a:srgbClr val="CC0000"/>
                </a:solidFill>
                <a:sym typeface="Wingdings" panose="05000000000000000000" pitchFamily="2" charset="2"/>
              </a:rPr>
              <a:t>TM</a:t>
            </a:r>
            <a:r>
              <a:rPr lang="en-US" i="1" baseline="-25000" dirty="0">
                <a:solidFill>
                  <a:srgbClr val="CC0000"/>
                </a:solidFill>
                <a:sym typeface="Wingdings" panose="05000000000000000000" pitchFamily="2" charset="2"/>
              </a:rPr>
              <a:t>010</a:t>
            </a:r>
            <a:r>
              <a:rPr lang="en-US" i="1" dirty="0">
                <a:solidFill>
                  <a:srgbClr val="CC0000"/>
                </a:solidFill>
                <a:sym typeface="Wingdings" panose="05000000000000000000" pitchFamily="2" charset="2"/>
              </a:rPr>
              <a:t>-mode and pillbox mode indices?</a:t>
            </a:r>
            <a:endParaRPr lang="en-GB" i="1" dirty="0">
              <a:solidFill>
                <a:srgbClr val="CC0000"/>
              </a:solidFill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C4D0BD1E-0FEC-4F64-8C90-F22935DBDD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0462" y="1412875"/>
            <a:ext cx="423863" cy="3857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sz="1200" b="0" baseline="30000" dirty="0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721C7115-561F-4B8E-8805-BFC109C57874}"/>
              </a:ext>
            </a:extLst>
          </p:cNvPr>
          <p:cNvGrpSpPr/>
          <p:nvPr/>
        </p:nvGrpSpPr>
        <p:grpSpPr>
          <a:xfrm>
            <a:off x="7824225" y="1151874"/>
            <a:ext cx="3888782" cy="3510147"/>
            <a:chOff x="7824225" y="1151874"/>
            <a:chExt cx="3888782" cy="3510147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428A227-379C-4DFB-9FE7-32E78B0628D0}"/>
                </a:ext>
              </a:extLst>
            </p:cNvPr>
            <p:cNvGrpSpPr/>
            <p:nvPr/>
          </p:nvGrpSpPr>
          <p:grpSpPr>
            <a:xfrm>
              <a:off x="7824225" y="1253405"/>
              <a:ext cx="3888782" cy="3408616"/>
              <a:chOff x="6495161" y="1007314"/>
              <a:chExt cx="3888782" cy="3408616"/>
            </a:xfrm>
          </p:grpSpPr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1430F433-7FEE-4FB6-AF25-33DFCFFD7372}"/>
                  </a:ext>
                </a:extLst>
              </p:cNvPr>
              <p:cNvGrpSpPr/>
              <p:nvPr/>
            </p:nvGrpSpPr>
            <p:grpSpPr>
              <a:xfrm>
                <a:off x="6495161" y="1007314"/>
                <a:ext cx="3888782" cy="3408616"/>
                <a:chOff x="6495161" y="1007314"/>
                <a:chExt cx="3888782" cy="3408616"/>
              </a:xfrm>
            </p:grpSpPr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6CE70918-A9C1-4FF4-8486-1514DDD5F292}"/>
                    </a:ext>
                  </a:extLst>
                </p:cNvPr>
                <p:cNvGrpSpPr/>
                <p:nvPr/>
              </p:nvGrpSpPr>
              <p:grpSpPr>
                <a:xfrm rot="16200000">
                  <a:off x="7429114" y="432051"/>
                  <a:ext cx="1668072" cy="3535978"/>
                  <a:chOff x="5940637" y="1427163"/>
                  <a:chExt cx="2898775" cy="4051300"/>
                </a:xfrm>
              </p:grpSpPr>
              <p:grpSp>
                <p:nvGrpSpPr>
                  <p:cNvPr id="30" name="Group 29">
                    <a:extLst>
                      <a:ext uri="{FF2B5EF4-FFF2-40B4-BE49-F238E27FC236}">
                        <a16:creationId xmlns:a16="http://schemas.microsoft.com/office/drawing/2014/main" id="{76F6D5FC-1D21-42AD-BDFC-D64E86418A1B}"/>
                      </a:ext>
                    </a:extLst>
                  </p:cNvPr>
                  <p:cNvGrpSpPr/>
                  <p:nvPr/>
                </p:nvGrpSpPr>
                <p:grpSpPr>
                  <a:xfrm>
                    <a:off x="5940637" y="1427163"/>
                    <a:ext cx="2898775" cy="4051300"/>
                    <a:chOff x="5940637" y="1427163"/>
                    <a:chExt cx="2898775" cy="4051300"/>
                  </a:xfrm>
                </p:grpSpPr>
                <p:cxnSp>
                  <p:nvCxnSpPr>
                    <p:cNvPr id="12" name="Straight Connector 26">
                      <a:extLst>
                        <a:ext uri="{FF2B5EF4-FFF2-40B4-BE49-F238E27FC236}">
                          <a16:creationId xmlns:a16="http://schemas.microsoft.com/office/drawing/2014/main" id="{5FE21A21-E001-4C0A-99A5-36636B0BAA46}"/>
                        </a:ext>
                      </a:extLst>
                    </p:cNvPr>
                    <p:cNvCxnSpPr>
                      <a:cxnSpLocks noChangeShapeType="1"/>
                      <a:stCxn id="15" idx="0"/>
                      <a:endCxn id="28" idx="0"/>
                    </p:cNvCxnSpPr>
                    <p:nvPr/>
                  </p:nvCxnSpPr>
                  <p:spPr bwMode="auto">
                    <a:xfrm rot="5400000" flipH="1" flipV="1">
                      <a:off x="7390025" y="641350"/>
                      <a:ext cx="1587" cy="1573213"/>
                    </a:xfrm>
                    <a:prstGeom prst="line">
                      <a:avLst/>
                    </a:prstGeom>
                    <a:noFill/>
                    <a:ln w="25400" algn="ctr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</p:cxnSp>
                <p:cxnSp>
                  <p:nvCxnSpPr>
                    <p:cNvPr id="13" name="Straight Connector 28">
                      <a:extLst>
                        <a:ext uri="{FF2B5EF4-FFF2-40B4-BE49-F238E27FC236}">
                          <a16:creationId xmlns:a16="http://schemas.microsoft.com/office/drawing/2014/main" id="{8DF96728-070A-49F7-8541-9DDF4CD07702}"/>
                        </a:ext>
                      </a:extLst>
                    </p:cNvPr>
                    <p:cNvCxnSpPr>
                      <a:cxnSpLocks noChangeShapeType="1"/>
                      <a:stCxn id="15" idx="4"/>
                      <a:endCxn id="28" idx="4"/>
                    </p:cNvCxnSpPr>
                    <p:nvPr/>
                  </p:nvCxnSpPr>
                  <p:spPr bwMode="auto">
                    <a:xfrm rot="16200000" flipH="1">
                      <a:off x="7390025" y="4691062"/>
                      <a:ext cx="1588" cy="1573213"/>
                    </a:xfrm>
                    <a:prstGeom prst="line">
                      <a:avLst/>
                    </a:prstGeom>
                    <a:noFill/>
                    <a:ln w="25400" algn="ctr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</p:cxnSp>
                <p:grpSp>
                  <p:nvGrpSpPr>
                    <p:cNvPr id="14" name="Group 31">
                      <a:extLst>
                        <a:ext uri="{FF2B5EF4-FFF2-40B4-BE49-F238E27FC236}">
                          <a16:creationId xmlns:a16="http://schemas.microsoft.com/office/drawing/2014/main" id="{A457874E-F204-417D-B342-ED1B34C59F6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940637" y="1428750"/>
                      <a:ext cx="1371600" cy="4048125"/>
                      <a:chOff x="2386584" y="2532888"/>
                      <a:chExt cx="1371600" cy="2926080"/>
                    </a:xfrm>
                  </p:grpSpPr>
                  <p:sp>
                    <p:nvSpPr>
                      <p:cNvPr id="15" name="Oval 14">
                        <a:extLst>
                          <a:ext uri="{FF2B5EF4-FFF2-40B4-BE49-F238E27FC236}">
                            <a16:creationId xmlns:a16="http://schemas.microsoft.com/office/drawing/2014/main" id="{3F27C64D-FEFD-47E4-961F-D8B3E34C30F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386584" y="2532888"/>
                        <a:ext cx="1325563" cy="292608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254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stealth" w="lg" len="lg"/>
                      </a:ln>
                      <a:effectLst/>
                    </p:spPr>
                    <p:txBody>
                      <a:bodyPr lIns="92075" tIns="46038" rIns="92075" bIns="46038"/>
                      <a:lstStyle/>
                      <a:p>
                        <a:pPr marL="571500" indent="-571500">
                          <a:defRPr/>
                        </a:pPr>
                        <a:endParaRPr lang="en-GB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16" name="Rectangle 15">
                        <a:extLst>
                          <a:ext uri="{FF2B5EF4-FFF2-40B4-BE49-F238E27FC236}">
                            <a16:creationId xmlns:a16="http://schemas.microsoft.com/office/drawing/2014/main" id="{4C2AAEC9-F53D-44BE-A817-C66D8A8C9CF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053334" y="2551248"/>
                        <a:ext cx="704850" cy="2898540"/>
                      </a:xfrm>
                      <a:prstGeom prst="rect">
                        <a:avLst/>
                      </a:prstGeom>
                      <a:solidFill>
                        <a:schemeClr val="bg1">
                          <a:alpha val="75000"/>
                        </a:schemeClr>
                      </a:solidFill>
                      <a:ln w="25400" cap="flat" cmpd="sng" algn="ctr">
                        <a:noFill/>
                        <a:prstDash val="solid"/>
                        <a:round/>
                        <a:headEnd type="none" w="med" len="med"/>
                        <a:tailEnd type="stealth" w="lg" len="lg"/>
                      </a:ln>
                      <a:effectLst/>
                    </p:spPr>
                    <p:txBody>
                      <a:bodyPr lIns="92075" tIns="46038" rIns="92075" bIns="46038"/>
                      <a:lstStyle/>
                      <a:p>
                        <a:pPr marL="571500" indent="-571500">
                          <a:defRPr/>
                        </a:pPr>
                        <a:endParaRPr lang="en-GB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endParaRPr>
                      </a:p>
                    </p:txBody>
                  </p:sp>
                </p:grpSp>
                <p:sp>
                  <p:nvSpPr>
                    <p:cNvPr id="28" name="Oval 27">
                      <a:extLst>
                        <a:ext uri="{FF2B5EF4-FFF2-40B4-BE49-F238E27FC236}">
                          <a16:creationId xmlns:a16="http://schemas.microsoft.com/office/drawing/2014/main" id="{27035362-9A8F-44B4-9E9F-2D654D73D5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513850" y="1428750"/>
                      <a:ext cx="1325562" cy="4048125"/>
                    </a:xfrm>
                    <a:prstGeom prst="ellipse">
                      <a:avLst/>
                    </a:prstGeom>
                    <a:noFill/>
                    <a:ln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stealth" w="lg" len="lg"/>
                    </a:ln>
                    <a:effectLst/>
                  </p:spPr>
                  <p:txBody>
                    <a:bodyPr lIns="92075" tIns="46038" rIns="92075" bIns="46038"/>
                    <a:lstStyle/>
                    <a:p>
                      <a:pPr marL="571500" indent="-571500">
                        <a:defRPr/>
                      </a:pPr>
                      <a:endParaRPr lang="en-GB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p:txBody>
                </p:sp>
              </p:grpSp>
              <p:sp>
                <p:nvSpPr>
                  <p:cNvPr id="29" name="Freeform 84">
                    <a:extLst>
                      <a:ext uri="{FF2B5EF4-FFF2-40B4-BE49-F238E27FC236}">
                        <a16:creationId xmlns:a16="http://schemas.microsoft.com/office/drawing/2014/main" id="{CBD67D9F-419B-4F27-A2F2-DA525603EFD5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270392" y="2791556"/>
                    <a:ext cx="4041896" cy="1325562"/>
                  </a:xfrm>
                  <a:custGeom>
                    <a:avLst/>
                    <a:gdLst>
                      <a:gd name="connsiteX0" fmla="*/ 0 w 4014216"/>
                      <a:gd name="connsiteY0" fmla="*/ 996696 h 996696"/>
                      <a:gd name="connsiteX1" fmla="*/ 2029968 w 4014216"/>
                      <a:gd name="connsiteY1" fmla="*/ 0 h 996696"/>
                      <a:gd name="connsiteX2" fmla="*/ 4014216 w 4014216"/>
                      <a:gd name="connsiteY2" fmla="*/ 996696 h 996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014216" h="996696">
                        <a:moveTo>
                          <a:pt x="0" y="996696"/>
                        </a:moveTo>
                        <a:cubicBezTo>
                          <a:pt x="680466" y="498348"/>
                          <a:pt x="1360932" y="0"/>
                          <a:pt x="2029968" y="0"/>
                        </a:cubicBezTo>
                        <a:cubicBezTo>
                          <a:pt x="2699004" y="0"/>
                          <a:pt x="3356610" y="498348"/>
                          <a:pt x="4014216" y="996696"/>
                        </a:cubicBezTo>
                      </a:path>
                    </a:pathLst>
                  </a:custGeom>
                  <a:solidFill>
                    <a:srgbClr val="FFFF00">
                      <a:alpha val="20000"/>
                    </a:srgbClr>
                  </a:solidFill>
                  <a:ln w="19050" cap="flat" cmpd="sng" algn="ctr">
                    <a:solidFill>
                      <a:srgbClr val="FF0000"/>
                    </a:solidFill>
                    <a:prstDash val="dash"/>
                    <a:round/>
                    <a:headEnd type="none" w="med" len="med"/>
                    <a:tailEnd type="none" w="lg" len="lg"/>
                  </a:ln>
                  <a:effectLst/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GB" dirty="0"/>
                  </a:p>
                </p:txBody>
              </p:sp>
              <p:cxnSp>
                <p:nvCxnSpPr>
                  <p:cNvPr id="43" name="Straight Arrow Connector 37">
                    <a:extLst>
                      <a:ext uri="{FF2B5EF4-FFF2-40B4-BE49-F238E27FC236}">
                        <a16:creationId xmlns:a16="http://schemas.microsoft.com/office/drawing/2014/main" id="{DDB80706-D7DC-4989-8C8A-E59FD4FF70A3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6672075" y="3228062"/>
                    <a:ext cx="1251401" cy="726"/>
                  </a:xfrm>
                  <a:prstGeom prst="straightConnector1">
                    <a:avLst/>
                  </a:prstGeom>
                  <a:solidFill>
                    <a:srgbClr val="FFFF00">
                      <a:alpha val="20000"/>
                    </a:srgbClr>
                  </a:solidFill>
                  <a:ln w="25400" algn="ctr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cxnSp>
                <p:nvCxnSpPr>
                  <p:cNvPr id="44" name="Straight Arrow Connector 37">
                    <a:extLst>
                      <a:ext uri="{FF2B5EF4-FFF2-40B4-BE49-F238E27FC236}">
                        <a16:creationId xmlns:a16="http://schemas.microsoft.com/office/drawing/2014/main" id="{D931CC0A-C913-4BB8-ABBB-008EA5AA7AF8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6672263" y="2983268"/>
                    <a:ext cx="1222070" cy="9963"/>
                  </a:xfrm>
                  <a:prstGeom prst="straightConnector1">
                    <a:avLst/>
                  </a:prstGeom>
                  <a:solidFill>
                    <a:srgbClr val="FFFF00">
                      <a:alpha val="20000"/>
                    </a:srgbClr>
                  </a:solidFill>
                  <a:ln w="25400" algn="ctr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cxnSp>
                <p:nvCxnSpPr>
                  <p:cNvPr id="47" name="Straight Arrow Connector 37">
                    <a:extLst>
                      <a:ext uri="{FF2B5EF4-FFF2-40B4-BE49-F238E27FC236}">
                        <a16:creationId xmlns:a16="http://schemas.microsoft.com/office/drawing/2014/main" id="{7E44C195-B2AF-42FA-B80B-75CEFC48A720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6672075" y="2776115"/>
                    <a:ext cx="1110973" cy="9963"/>
                  </a:xfrm>
                  <a:prstGeom prst="straightConnector1">
                    <a:avLst/>
                  </a:prstGeom>
                  <a:solidFill>
                    <a:srgbClr val="FFFF00">
                      <a:alpha val="20000"/>
                    </a:srgbClr>
                  </a:solidFill>
                  <a:ln w="25400" algn="ctr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cxnSp>
                <p:nvCxnSpPr>
                  <p:cNvPr id="48" name="Straight Arrow Connector 37">
                    <a:extLst>
                      <a:ext uri="{FF2B5EF4-FFF2-40B4-BE49-F238E27FC236}">
                        <a16:creationId xmlns:a16="http://schemas.microsoft.com/office/drawing/2014/main" id="{E21303D1-872F-4D25-B1AC-6B5A4F8FDF33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6672075" y="2545685"/>
                    <a:ext cx="918159" cy="9963"/>
                  </a:xfrm>
                  <a:prstGeom prst="straightConnector1">
                    <a:avLst/>
                  </a:prstGeom>
                  <a:solidFill>
                    <a:srgbClr val="FFFF00">
                      <a:alpha val="20000"/>
                    </a:srgbClr>
                  </a:solidFill>
                  <a:ln w="25400" algn="ctr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cxnSp>
                <p:nvCxnSpPr>
                  <p:cNvPr id="49" name="Straight Arrow Connector 37">
                    <a:extLst>
                      <a:ext uri="{FF2B5EF4-FFF2-40B4-BE49-F238E27FC236}">
                        <a16:creationId xmlns:a16="http://schemas.microsoft.com/office/drawing/2014/main" id="{F4E896AE-B215-4ACF-AF3E-B1F5C25E6769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6671596" y="2315256"/>
                    <a:ext cx="728710" cy="17064"/>
                  </a:xfrm>
                  <a:prstGeom prst="straightConnector1">
                    <a:avLst/>
                  </a:prstGeom>
                  <a:solidFill>
                    <a:srgbClr val="FFFF00">
                      <a:alpha val="20000"/>
                    </a:srgbClr>
                  </a:solidFill>
                  <a:ln w="25400" algn="ctr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cxnSp>
                <p:nvCxnSpPr>
                  <p:cNvPr id="50" name="Straight Arrow Connector 37">
                    <a:extLst>
                      <a:ext uri="{FF2B5EF4-FFF2-40B4-BE49-F238E27FC236}">
                        <a16:creationId xmlns:a16="http://schemas.microsoft.com/office/drawing/2014/main" id="{829C60DA-DE99-4C01-B05E-BFC538C55E42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6672075" y="2084825"/>
                    <a:ext cx="518277" cy="9963"/>
                  </a:xfrm>
                  <a:prstGeom prst="straightConnector1">
                    <a:avLst/>
                  </a:prstGeom>
                  <a:solidFill>
                    <a:srgbClr val="FFFF00">
                      <a:alpha val="20000"/>
                    </a:srgbClr>
                  </a:solidFill>
                  <a:ln w="25400" algn="ctr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cxnSp>
                <p:nvCxnSpPr>
                  <p:cNvPr id="51" name="Straight Arrow Connector 37">
                    <a:extLst>
                      <a:ext uri="{FF2B5EF4-FFF2-40B4-BE49-F238E27FC236}">
                        <a16:creationId xmlns:a16="http://schemas.microsoft.com/office/drawing/2014/main" id="{5B9FE3FA-21A1-4F69-81C7-DCC8DB746F72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6672075" y="1854395"/>
                    <a:ext cx="353990" cy="9963"/>
                  </a:xfrm>
                  <a:prstGeom prst="straightConnector1">
                    <a:avLst/>
                  </a:prstGeom>
                  <a:solidFill>
                    <a:srgbClr val="FFFF00">
                      <a:alpha val="20000"/>
                    </a:srgbClr>
                  </a:solidFill>
                  <a:ln w="25400" algn="ctr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cxnSp>
                <p:nvCxnSpPr>
                  <p:cNvPr id="52" name="Straight Arrow Connector 37">
                    <a:extLst>
                      <a:ext uri="{FF2B5EF4-FFF2-40B4-BE49-F238E27FC236}">
                        <a16:creationId xmlns:a16="http://schemas.microsoft.com/office/drawing/2014/main" id="{2EF46CC6-2D42-45F6-8395-C88D22A708CB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657116" y="3485553"/>
                    <a:ext cx="1282324" cy="1"/>
                  </a:xfrm>
                  <a:prstGeom prst="straightConnector1">
                    <a:avLst/>
                  </a:prstGeom>
                  <a:solidFill>
                    <a:srgbClr val="FFFF00">
                      <a:alpha val="20000"/>
                    </a:srgbClr>
                  </a:solidFill>
                  <a:ln w="25400" algn="ctr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cxnSp>
                <p:nvCxnSpPr>
                  <p:cNvPr id="54" name="Straight Arrow Connector 37">
                    <a:extLst>
                      <a:ext uri="{FF2B5EF4-FFF2-40B4-BE49-F238E27FC236}">
                        <a16:creationId xmlns:a16="http://schemas.microsoft.com/office/drawing/2014/main" id="{F6FA04A2-5AC5-46BA-AFBC-EFA4A998E836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666641" y="3697834"/>
                    <a:ext cx="1282324" cy="1"/>
                  </a:xfrm>
                  <a:prstGeom prst="straightConnector1">
                    <a:avLst/>
                  </a:prstGeom>
                  <a:solidFill>
                    <a:srgbClr val="FFFF00">
                      <a:alpha val="20000"/>
                    </a:srgbClr>
                  </a:solidFill>
                  <a:ln w="25400" algn="ctr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cxnSp>
                <p:nvCxnSpPr>
                  <p:cNvPr id="55" name="Straight Arrow Connector 37">
                    <a:extLst>
                      <a:ext uri="{FF2B5EF4-FFF2-40B4-BE49-F238E27FC236}">
                        <a16:creationId xmlns:a16="http://schemas.microsoft.com/office/drawing/2014/main" id="{150811A6-D441-42A2-9A07-86DA79F32696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672075" y="3928264"/>
                    <a:ext cx="1165749" cy="1"/>
                  </a:xfrm>
                  <a:prstGeom prst="straightConnector1">
                    <a:avLst/>
                  </a:prstGeom>
                  <a:solidFill>
                    <a:srgbClr val="FFFF00">
                      <a:alpha val="20000"/>
                    </a:srgbClr>
                  </a:solidFill>
                  <a:ln w="25400" algn="ctr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cxnSp>
                <p:nvCxnSpPr>
                  <p:cNvPr id="56" name="Straight Arrow Connector 37">
                    <a:extLst>
                      <a:ext uri="{FF2B5EF4-FFF2-40B4-BE49-F238E27FC236}">
                        <a16:creationId xmlns:a16="http://schemas.microsoft.com/office/drawing/2014/main" id="{217DA66C-562A-47D4-805C-BFEBA20AE419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672075" y="4158694"/>
                    <a:ext cx="1059772" cy="1"/>
                  </a:xfrm>
                  <a:prstGeom prst="straightConnector1">
                    <a:avLst/>
                  </a:prstGeom>
                  <a:solidFill>
                    <a:srgbClr val="FFFF00">
                      <a:alpha val="20000"/>
                    </a:srgbClr>
                  </a:solidFill>
                  <a:ln w="25400" algn="ctr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cxnSp>
                <p:nvCxnSpPr>
                  <p:cNvPr id="57" name="Straight Arrow Connector 37">
                    <a:extLst>
                      <a:ext uri="{FF2B5EF4-FFF2-40B4-BE49-F238E27FC236}">
                        <a16:creationId xmlns:a16="http://schemas.microsoft.com/office/drawing/2014/main" id="{63D3FEB9-6987-4D4C-81D9-F6A3ACBCDA67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672075" y="4389124"/>
                    <a:ext cx="963429" cy="1"/>
                  </a:xfrm>
                  <a:prstGeom prst="straightConnector1">
                    <a:avLst/>
                  </a:prstGeom>
                  <a:solidFill>
                    <a:srgbClr val="FFFF00">
                      <a:alpha val="20000"/>
                    </a:srgbClr>
                  </a:solidFill>
                  <a:ln w="25400" algn="ctr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cxnSp>
                <p:nvCxnSpPr>
                  <p:cNvPr id="58" name="Straight Arrow Connector 37">
                    <a:extLst>
                      <a:ext uri="{FF2B5EF4-FFF2-40B4-BE49-F238E27FC236}">
                        <a16:creationId xmlns:a16="http://schemas.microsoft.com/office/drawing/2014/main" id="{6D6A24A3-88B6-4119-87A3-8D8D39AF0E9A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672075" y="4619554"/>
                    <a:ext cx="796223" cy="1"/>
                  </a:xfrm>
                  <a:prstGeom prst="straightConnector1">
                    <a:avLst/>
                  </a:prstGeom>
                  <a:solidFill>
                    <a:srgbClr val="FFFF00">
                      <a:alpha val="20000"/>
                    </a:srgbClr>
                  </a:solidFill>
                  <a:ln w="25400" algn="ctr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cxnSp>
                <p:nvCxnSpPr>
                  <p:cNvPr id="59" name="Straight Arrow Connector 37">
                    <a:extLst>
                      <a:ext uri="{FF2B5EF4-FFF2-40B4-BE49-F238E27FC236}">
                        <a16:creationId xmlns:a16="http://schemas.microsoft.com/office/drawing/2014/main" id="{D1B0E9D2-8BBC-4671-BD62-61AA634F9CE6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672075" y="4849984"/>
                    <a:ext cx="598214" cy="1"/>
                  </a:xfrm>
                  <a:prstGeom prst="straightConnector1">
                    <a:avLst/>
                  </a:prstGeom>
                  <a:solidFill>
                    <a:srgbClr val="FFFF00">
                      <a:alpha val="20000"/>
                    </a:srgbClr>
                  </a:solidFill>
                  <a:ln w="25400" algn="ctr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  <p:cxnSp>
                <p:nvCxnSpPr>
                  <p:cNvPr id="60" name="Straight Arrow Connector 37">
                    <a:extLst>
                      <a:ext uri="{FF2B5EF4-FFF2-40B4-BE49-F238E27FC236}">
                        <a16:creationId xmlns:a16="http://schemas.microsoft.com/office/drawing/2014/main" id="{7BC715C0-5AFD-478E-8AEF-0E7FE6924451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6672075" y="5080414"/>
                    <a:ext cx="337676" cy="1"/>
                  </a:xfrm>
                  <a:prstGeom prst="straightConnector1">
                    <a:avLst/>
                  </a:prstGeom>
                  <a:solidFill>
                    <a:srgbClr val="FFFF00">
                      <a:alpha val="20000"/>
                    </a:srgbClr>
                  </a:solidFill>
                  <a:ln w="25400" algn="ctr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</p:cxnSp>
            </p:grpSp>
            <p:pic>
              <p:nvPicPr>
                <p:cNvPr id="71" name="Picture 50" descr="pillbox.tif">
                  <a:extLst>
                    <a:ext uri="{FF2B5EF4-FFF2-40B4-BE49-F238E27FC236}">
                      <a16:creationId xmlns:a16="http://schemas.microsoft.com/office/drawing/2014/main" id="{B0729B4F-75B4-4DD0-92D9-EBBC682940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 rot="16200000">
                  <a:off x="8607712" y="2904786"/>
                  <a:ext cx="1182688" cy="1839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72" name="Straight Connector 42">
                  <a:extLst>
                    <a:ext uri="{FF2B5EF4-FFF2-40B4-BE49-F238E27FC236}">
                      <a16:creationId xmlns:a16="http://schemas.microsoft.com/office/drawing/2014/main" id="{30EB517A-B087-4FC5-846E-685CFA88021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8279254" y="1191521"/>
                  <a:ext cx="25165" cy="2243556"/>
                </a:xfrm>
                <a:prstGeom prst="line">
                  <a:avLst/>
                </a:prstGeom>
                <a:noFill/>
                <a:ln w="12700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triangle" w="med" len="med"/>
                </a:ln>
              </p:spPr>
            </p:cxn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901928EE-AC23-4510-B1B3-3C12666646F5}"/>
                    </a:ext>
                  </a:extLst>
                </p:cNvPr>
                <p:cNvSpPr txBox="1"/>
                <p:nvPr/>
              </p:nvSpPr>
              <p:spPr>
                <a:xfrm>
                  <a:off x="8279254" y="1007314"/>
                  <a:ext cx="11521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z</a:t>
                  </a:r>
                  <a:endParaRPr lang="en-GB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5" name="TextBox 28">
                  <a:extLst>
                    <a:ext uri="{FF2B5EF4-FFF2-40B4-BE49-F238E27FC236}">
                      <a16:creationId xmlns:a16="http://schemas.microsoft.com/office/drawing/2014/main" id="{D6A63D89-B982-48B8-A67D-09C30E9D89F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901217" y="3230862"/>
                  <a:ext cx="741363" cy="2857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buFont typeface="Wingdings" pitchFamily="2" charset="2"/>
                    <a:buNone/>
                  </a:pPr>
                  <a:r>
                    <a:rPr lang="en-US" sz="1400" b="0" i="1" dirty="0">
                      <a:solidFill>
                        <a:srgbClr val="FF0000"/>
                      </a:solidFill>
                    </a:rPr>
                    <a:t>E</a:t>
                  </a:r>
                  <a:r>
                    <a:rPr lang="en-US" sz="1400" b="0" i="1" baseline="-25000" dirty="0">
                      <a:solidFill>
                        <a:srgbClr val="FF0000"/>
                      </a:solidFill>
                    </a:rPr>
                    <a:t>z</a:t>
                  </a:r>
                  <a:endParaRPr lang="en-GB" sz="1400" b="0" i="1" baseline="-250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6" name="TextBox 28">
                  <a:extLst>
                    <a:ext uri="{FF2B5EF4-FFF2-40B4-BE49-F238E27FC236}">
                      <a16:creationId xmlns:a16="http://schemas.microsoft.com/office/drawing/2014/main" id="{D3E371D9-F9F4-4A7A-8AF5-DD827DED2F7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642580" y="3445381"/>
                  <a:ext cx="741363" cy="2857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buFont typeface="Wingdings" pitchFamily="2" charset="2"/>
                    <a:buNone/>
                  </a:pPr>
                  <a:r>
                    <a:rPr lang="en-US" sz="1400" b="0" i="1" dirty="0"/>
                    <a:t>-B</a:t>
                  </a:r>
                  <a:r>
                    <a:rPr lang="en-US" sz="1400" b="0" i="1" baseline="-25000" dirty="0">
                      <a:sym typeface="Symbol" pitchFamily="18" charset="2"/>
                    </a:rPr>
                    <a:t></a:t>
                  </a:r>
                  <a:endParaRPr lang="en-GB" sz="1400" b="0" i="1" baseline="-25000" dirty="0"/>
                </a:p>
              </p:txBody>
            </p:sp>
          </p:grpSp>
          <p:cxnSp>
            <p:nvCxnSpPr>
              <p:cNvPr id="73" name="Straight Connector 42">
                <a:extLst>
                  <a:ext uri="{FF2B5EF4-FFF2-40B4-BE49-F238E27FC236}">
                    <a16:creationId xmlns:a16="http://schemas.microsoft.com/office/drawing/2014/main" id="{AEB60844-04C8-45F2-AD63-94B54744998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 flipV="1">
                <a:off x="10028367" y="1676725"/>
                <a:ext cx="25165" cy="2714703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prstDash val="dash"/>
                <a:round/>
                <a:headEnd/>
                <a:tailEnd type="none" w="lg" len="lg"/>
              </a:ln>
            </p:spPr>
          </p:cxnSp>
        </p:grp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6AC794C-4B9E-4674-BA98-658AB0CF538B}"/>
                </a:ext>
              </a:extLst>
            </p:cNvPr>
            <p:cNvSpPr txBox="1"/>
            <p:nvPr/>
          </p:nvSpPr>
          <p:spPr>
            <a:xfrm>
              <a:off x="10050711" y="1151874"/>
              <a:ext cx="15718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Picture source: Caspers, </a:t>
              </a:r>
            </a:p>
            <a:p>
              <a:r>
                <a:rPr lang="en-US" sz="1000" i="1" dirty="0"/>
                <a:t>JUAS lecture 2021</a:t>
              </a:r>
              <a:endParaRPr lang="en-GB" sz="1000" i="1" dirty="0"/>
            </a:p>
          </p:txBody>
        </p:sp>
      </p:grpSp>
      <p:sp>
        <p:nvSpPr>
          <p:cNvPr id="105" name="Oval 104">
            <a:extLst>
              <a:ext uri="{FF2B5EF4-FFF2-40B4-BE49-F238E27FC236}">
                <a16:creationId xmlns:a16="http://schemas.microsoft.com/office/drawing/2014/main" id="{472887B3-5C91-4F10-873A-4BDB6F2891F3}"/>
              </a:ext>
            </a:extLst>
          </p:cNvPr>
          <p:cNvSpPr/>
          <p:nvPr/>
        </p:nvSpPr>
        <p:spPr bwMode="auto">
          <a:xfrm rot="16200000">
            <a:off x="9362668" y="988001"/>
            <a:ext cx="373210" cy="273300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stealth" w="lg" len="lg"/>
          </a:ln>
          <a:effectLst/>
        </p:spPr>
        <p:txBody>
          <a:bodyPr lIns="92075" tIns="46038" rIns="92075" bIns="46038"/>
          <a:lstStyle/>
          <a:p>
            <a:pPr marL="571500" indent="-571500"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ADB80DDA-16E2-4FDD-A50A-C347D8B4E9C8}"/>
              </a:ext>
            </a:extLst>
          </p:cNvPr>
          <p:cNvCxnSpPr>
            <a:stCxn id="105" idx="0"/>
          </p:cNvCxnSpPr>
          <p:nvPr/>
        </p:nvCxnSpPr>
        <p:spPr bwMode="auto">
          <a:xfrm>
            <a:off x="8182772" y="2354502"/>
            <a:ext cx="140718" cy="857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4AD418ED-D090-4D21-B5E2-3C7D377596AB}"/>
              </a:ext>
            </a:extLst>
          </p:cNvPr>
          <p:cNvCxnSpPr>
            <a:cxnSpLocks/>
          </p:cNvCxnSpPr>
          <p:nvPr/>
        </p:nvCxnSpPr>
        <p:spPr bwMode="auto">
          <a:xfrm>
            <a:off x="9818308" y="2545685"/>
            <a:ext cx="217412" cy="34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9253869D-ADCF-434A-B2A5-EEC31029938C}"/>
              </a:ext>
            </a:extLst>
          </p:cNvPr>
          <p:cNvCxnSpPr>
            <a:cxnSpLocks/>
          </p:cNvCxnSpPr>
          <p:nvPr/>
        </p:nvCxnSpPr>
        <p:spPr bwMode="auto">
          <a:xfrm flipV="1">
            <a:off x="10753562" y="2368790"/>
            <a:ext cx="157567" cy="7878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5F0C277E-2852-44BE-8592-9E05034224EB}"/>
              </a:ext>
            </a:extLst>
          </p:cNvPr>
          <p:cNvGrpSpPr/>
          <p:nvPr/>
        </p:nvGrpSpPr>
        <p:grpSpPr>
          <a:xfrm>
            <a:off x="6281567" y="3861182"/>
            <a:ext cx="5672609" cy="2446104"/>
            <a:chOff x="6748885" y="3864259"/>
            <a:chExt cx="5672609" cy="2446104"/>
          </a:xfrm>
        </p:grpSpPr>
        <p:pic>
          <p:nvPicPr>
            <p:cNvPr id="119" name="Picture 118" descr="Diagram&#10;&#10;Description automatically generated">
              <a:extLst>
                <a:ext uri="{FF2B5EF4-FFF2-40B4-BE49-F238E27FC236}">
                  <a16:creationId xmlns:a16="http://schemas.microsoft.com/office/drawing/2014/main" id="{0952FABC-B995-4AF6-B6E6-386ECEB76A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8885" y="3864259"/>
              <a:ext cx="1444880" cy="240794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1AB4749-8214-45D2-9196-02AD4D35F69E}"/>
                </a:ext>
              </a:extLst>
            </p:cNvPr>
            <p:cNvSpPr txBox="1"/>
            <p:nvPr/>
          </p:nvSpPr>
          <p:spPr>
            <a:xfrm>
              <a:off x="8208468" y="5154970"/>
              <a:ext cx="421302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C0000"/>
                  </a:solidFill>
                </a:rPr>
                <a:t>Pillbox cavity </a:t>
              </a:r>
              <a:r>
                <a:rPr lang="en-US" dirty="0"/>
                <a:t>is flat compared to a “long” cylindrical cavity. </a:t>
              </a:r>
            </a:p>
            <a:p>
              <a:r>
                <a:rPr lang="en-US" dirty="0"/>
                <a:t>Also, beam-pipe connection is needed.</a:t>
              </a:r>
              <a:endParaRPr lang="en-GB" dirty="0"/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AE9C6C05-8C42-4FA1-820E-87A19F2D016F}"/>
                </a:ext>
              </a:extLst>
            </p:cNvPr>
            <p:cNvSpPr txBox="1"/>
            <p:nvPr/>
          </p:nvSpPr>
          <p:spPr>
            <a:xfrm>
              <a:off x="8250359" y="6033364"/>
              <a:ext cx="32260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Simulation: P. Kramer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739484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41C8C-73A0-489A-A046-10D997982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Pillbox Cavity Resonators (2/6)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68E5D5-BC62-494F-BC0B-1A038C78FAE3}"/>
              </a:ext>
            </a:extLst>
          </p:cNvPr>
          <p:cNvSpPr txBox="1"/>
          <p:nvPr/>
        </p:nvSpPr>
        <p:spPr>
          <a:xfrm>
            <a:off x="4447412" y="965552"/>
            <a:ext cx="5261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 indices of a pillbox cavity are as follows:</a:t>
            </a:r>
            <a:endParaRPr lang="en-GB" dirty="0"/>
          </a:p>
        </p:txBody>
      </p:sp>
      <p:sp>
        <p:nvSpPr>
          <p:cNvPr id="20" name="Rectangle 6">
            <a:extLst>
              <a:ext uri="{FF2B5EF4-FFF2-40B4-BE49-F238E27FC236}">
                <a16:creationId xmlns:a16="http://schemas.microsoft.com/office/drawing/2014/main" id="{720049D4-2C3C-419F-8B9B-A73DB345EA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3679" y="1363417"/>
            <a:ext cx="8425096" cy="207737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85750" indent="-28575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1600" b="0" dirty="0"/>
              <a:t>The electric field on the cavity’s axis following the </a:t>
            </a:r>
            <a:r>
              <a:rPr lang="en-US" sz="1600" b="0" dirty="0" err="1"/>
              <a:t>Besselfunction</a:t>
            </a:r>
            <a:r>
              <a:rPr lang="en-US" sz="1600" b="0" dirty="0"/>
              <a:t> </a:t>
            </a:r>
            <a:r>
              <a:rPr lang="en-US" sz="16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600" b="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1600" b="0" i="1" u="sng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z="1600" b="0" dirty="0"/>
          </a:p>
          <a:p>
            <a:pPr marL="285750" indent="-28575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1600" b="0" dirty="0"/>
              <a:t>The </a:t>
            </a:r>
            <a:r>
              <a:rPr lang="en-US" sz="1600" b="0" i="1" dirty="0">
                <a:solidFill>
                  <a:srgbClr val="CC0000"/>
                </a:solidFill>
              </a:rPr>
              <a:t>first mode-index gives the order of the Bessel function</a:t>
            </a:r>
            <a:r>
              <a:rPr lang="en-US" sz="1600" b="0" dirty="0"/>
              <a:t>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z="1600" b="0" dirty="0"/>
          </a:p>
          <a:p>
            <a:pPr marL="285750" indent="-28575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1600" b="0" dirty="0"/>
              <a:t>The </a:t>
            </a:r>
            <a:r>
              <a:rPr lang="en-US" sz="1600" b="0" i="1" dirty="0">
                <a:solidFill>
                  <a:srgbClr val="CC0000"/>
                </a:solidFill>
              </a:rPr>
              <a:t>second mode-index indicates the root of the Bessel function </a:t>
            </a:r>
            <a:r>
              <a:rPr lang="en-US" sz="1600" b="0" dirty="0"/>
              <a:t>which is the number of its zero-crossings.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sz="1600" b="0" dirty="0"/>
          </a:p>
          <a:p>
            <a:pPr marL="285750" indent="-285750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1600" b="0" dirty="0"/>
              <a:t>The </a:t>
            </a:r>
            <a:r>
              <a:rPr lang="en-US" sz="1600" b="0" i="1" dirty="0">
                <a:solidFill>
                  <a:srgbClr val="CC0000"/>
                </a:solidFill>
              </a:rPr>
              <a:t>third mode-index is the number of half waves (maxima) along the z-axis</a:t>
            </a:r>
            <a:r>
              <a:rPr lang="en-US" sz="1600" b="0" dirty="0"/>
              <a:t>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0074EDC-FB01-472D-BCEF-D0EF9BDB0B29}"/>
              </a:ext>
            </a:extLst>
          </p:cNvPr>
          <p:cNvGrpSpPr/>
          <p:nvPr/>
        </p:nvGrpSpPr>
        <p:grpSpPr>
          <a:xfrm>
            <a:off x="258440" y="994085"/>
            <a:ext cx="3187615" cy="2818965"/>
            <a:chOff x="269424" y="1309656"/>
            <a:chExt cx="3667028" cy="3453566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796D420-1C23-49F2-984D-568646D071A3}"/>
                </a:ext>
              </a:extLst>
            </p:cNvPr>
            <p:cNvGrpSpPr/>
            <p:nvPr/>
          </p:nvGrpSpPr>
          <p:grpSpPr>
            <a:xfrm>
              <a:off x="269424" y="1309656"/>
              <a:ext cx="3667028" cy="3453566"/>
              <a:chOff x="1306359" y="1265355"/>
              <a:chExt cx="3667028" cy="3453566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59669F1-FD6B-4BA9-A733-8D128B48DF28}"/>
                  </a:ext>
                </a:extLst>
              </p:cNvPr>
              <p:cNvSpPr txBox="1"/>
              <p:nvPr/>
            </p:nvSpPr>
            <p:spPr>
              <a:xfrm>
                <a:off x="3348314" y="3295452"/>
                <a:ext cx="5310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err="1">
                    <a:solidFill>
                      <a:srgbClr val="CC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i="1" baseline="-25000" dirty="0" err="1">
                    <a:solidFill>
                      <a:srgbClr val="CC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i="1" baseline="-25000" dirty="0">
                  <a:solidFill>
                    <a:srgbClr val="CC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Rectangle 7">
                <a:extLst>
                  <a:ext uri="{FF2B5EF4-FFF2-40B4-BE49-F238E27FC236}">
                    <a16:creationId xmlns:a16="http://schemas.microsoft.com/office/drawing/2014/main" id="{3E999F30-D5C8-40CB-A539-C01E053274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797797" y="3704099"/>
                <a:ext cx="271937" cy="29515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GB" sz="1200" b="0" baseline="30000" dirty="0"/>
              </a:p>
            </p:txBody>
          </p:sp>
          <p:cxnSp>
            <p:nvCxnSpPr>
              <p:cNvPr id="45" name="Straight Connector 26">
                <a:extLst>
                  <a:ext uri="{FF2B5EF4-FFF2-40B4-BE49-F238E27FC236}">
                    <a16:creationId xmlns:a16="http://schemas.microsoft.com/office/drawing/2014/main" id="{69087E25-6575-42EC-9FBC-029BF221DEC3}"/>
                  </a:ext>
                </a:extLst>
              </p:cNvPr>
              <p:cNvCxnSpPr>
                <a:cxnSpLocks noChangeShapeType="1"/>
                <a:stCxn id="47" idx="0"/>
                <a:endCxn id="53" idx="0"/>
              </p:cNvCxnSpPr>
              <p:nvPr/>
            </p:nvCxnSpPr>
            <p:spPr bwMode="auto">
              <a:xfrm flipH="1" flipV="1">
                <a:off x="1797119" y="3283989"/>
                <a:ext cx="1681" cy="1009083"/>
              </a:xfrm>
              <a:prstGeom prst="line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</p:cxnSp>
          <p:cxnSp>
            <p:nvCxnSpPr>
              <p:cNvPr id="46" name="Straight Connector 28">
                <a:extLst>
                  <a:ext uri="{FF2B5EF4-FFF2-40B4-BE49-F238E27FC236}">
                    <a16:creationId xmlns:a16="http://schemas.microsoft.com/office/drawing/2014/main" id="{24EF4E77-2193-4AB2-A265-1B3C53FE1F68}"/>
                  </a:ext>
                </a:extLst>
              </p:cNvPr>
              <p:cNvCxnSpPr>
                <a:cxnSpLocks noChangeShapeType="1"/>
                <a:stCxn id="47" idx="4"/>
                <a:endCxn id="53" idx="4"/>
              </p:cNvCxnSpPr>
              <p:nvPr/>
            </p:nvCxnSpPr>
            <p:spPr bwMode="auto">
              <a:xfrm rot="10800000" flipH="1">
                <a:off x="4895184" y="3283989"/>
                <a:ext cx="1681" cy="1009083"/>
              </a:xfrm>
              <a:prstGeom prst="line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</p:cxn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81EC46E-BF6B-46F7-9746-4C385163F4BE}"/>
                  </a:ext>
                </a:extLst>
              </p:cNvPr>
              <p:cNvSpPr/>
              <p:nvPr/>
            </p:nvSpPr>
            <p:spPr bwMode="auto">
              <a:xfrm rot="16200000">
                <a:off x="2921773" y="2745043"/>
                <a:ext cx="850440" cy="3097316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lIns="92075" tIns="46038" rIns="92075" bIns="46038"/>
              <a:lstStyle/>
              <a:p>
                <a:pPr marL="571500" indent="-571500">
                  <a:defRPr/>
                </a:pPr>
                <a:endPara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48" name="Straight Connector 45">
                <a:extLst>
                  <a:ext uri="{FF2B5EF4-FFF2-40B4-BE49-F238E27FC236}">
                    <a16:creationId xmlns:a16="http://schemas.microsoft.com/office/drawing/2014/main" id="{1E9750D5-6306-4D72-A27D-14122FA9C29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>
                <a:off x="4383094" y="2723601"/>
                <a:ext cx="1009323" cy="1214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prstDash val="dash"/>
                <a:round/>
                <a:headEnd/>
                <a:tailEnd type="none" w="lg" len="lg"/>
              </a:ln>
            </p:spPr>
          </p:cxnSp>
          <p:cxnSp>
            <p:nvCxnSpPr>
              <p:cNvPr id="49" name="Straight Connector 42">
                <a:extLst>
                  <a:ext uri="{FF2B5EF4-FFF2-40B4-BE49-F238E27FC236}">
                    <a16:creationId xmlns:a16="http://schemas.microsoft.com/office/drawing/2014/main" id="{0FF282AB-AFAE-416D-827B-389BD6A2090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>
                <a:off x="2682152" y="2567674"/>
                <a:ext cx="1319963" cy="2429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prstDash val="dash"/>
                <a:round/>
                <a:headEnd/>
                <a:tailEnd type="none" w="lg" len="lg"/>
              </a:ln>
            </p:spPr>
          </p:cxn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61FB47D-F704-4FED-ADC0-B65CE1C130B9}"/>
                  </a:ext>
                </a:extLst>
              </p:cNvPr>
              <p:cNvSpPr/>
              <p:nvPr/>
            </p:nvSpPr>
            <p:spPr bwMode="auto">
              <a:xfrm rot="16200000">
                <a:off x="3277316" y="3794959"/>
                <a:ext cx="77405" cy="134825"/>
              </a:xfrm>
              <a:prstGeom prst="rect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lIns="92075" tIns="46038" rIns="92075" bIns="46038"/>
              <a:lstStyle/>
              <a:p>
                <a:pPr marL="571500" indent="-571500">
                  <a:defRPr/>
                </a:pPr>
                <a:endPara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51" name="Straight Arrow Connector 27">
                <a:extLst>
                  <a:ext uri="{FF2B5EF4-FFF2-40B4-BE49-F238E27FC236}">
                    <a16:creationId xmlns:a16="http://schemas.microsoft.com/office/drawing/2014/main" id="{5FC529D2-A134-4598-A5B5-02792150417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V="1">
                <a:off x="2858584" y="3806158"/>
                <a:ext cx="957381" cy="2429"/>
              </a:xfrm>
              <a:prstGeom prst="straightConnector1">
                <a:avLst/>
              </a:prstGeom>
              <a:noFill/>
              <a:ln w="25400" algn="ctr">
                <a:solidFill>
                  <a:srgbClr val="FF0000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89FD6795-2C3C-4544-A09E-28642D004F52}"/>
                  </a:ext>
                </a:extLst>
              </p:cNvPr>
              <p:cNvSpPr/>
              <p:nvPr/>
            </p:nvSpPr>
            <p:spPr bwMode="auto">
              <a:xfrm rot="16200000">
                <a:off x="3309697" y="3668613"/>
                <a:ext cx="47869" cy="85024"/>
              </a:xfrm>
              <a:prstGeom prst="rect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lIns="92075" tIns="46038" rIns="92075" bIns="46038"/>
              <a:lstStyle/>
              <a:p>
                <a:pPr marL="571500" indent="-571500">
                  <a:defRPr/>
                </a:pPr>
                <a:endPara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8C175E4C-B46C-45B8-8AF5-4845A7A65F8D}"/>
                  </a:ext>
                </a:extLst>
              </p:cNvPr>
              <p:cNvSpPr/>
              <p:nvPr/>
            </p:nvSpPr>
            <p:spPr bwMode="auto">
              <a:xfrm rot="16200000">
                <a:off x="2921772" y="1735720"/>
                <a:ext cx="850439" cy="3097317"/>
              </a:xfrm>
              <a:prstGeom prst="ellips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lIns="92075" tIns="46038" rIns="92075" bIns="46038"/>
              <a:lstStyle/>
              <a:p>
                <a:pPr marL="571500" indent="-571500">
                  <a:defRPr/>
                </a:pPr>
                <a:endPara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54" name="Picture 50" descr="pillbox.tif">
                <a:extLst>
                  <a:ext uri="{FF2B5EF4-FFF2-40B4-BE49-F238E27FC236}">
                    <a16:creationId xmlns:a16="http://schemas.microsoft.com/office/drawing/2014/main" id="{9F1D8963-C871-45B9-9FCB-469A2435E6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rot="16200000">
                <a:off x="3775336" y="1520556"/>
                <a:ext cx="758775" cy="1637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15E9AF6-B305-41CB-BAC2-0F7A3CED2BCD}"/>
                  </a:ext>
                </a:extLst>
              </p:cNvPr>
              <p:cNvSpPr txBox="1"/>
              <p:nvPr/>
            </p:nvSpPr>
            <p:spPr>
              <a:xfrm>
                <a:off x="1306359" y="1387639"/>
                <a:ext cx="1984760" cy="490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Picture source: Caspers, </a:t>
                </a:r>
                <a:r>
                  <a:rPr lang="en-US" sz="1000" i="1" dirty="0"/>
                  <a:t>JUAS lecture 2021</a:t>
                </a:r>
                <a:endParaRPr lang="en-GB" sz="1000" i="1" dirty="0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D2BA9EFD-9504-46AE-950C-326D108D55F4}"/>
                  </a:ext>
                </a:extLst>
              </p:cNvPr>
              <p:cNvSpPr txBox="1"/>
              <p:nvPr/>
            </p:nvSpPr>
            <p:spPr>
              <a:xfrm>
                <a:off x="3378653" y="1472425"/>
                <a:ext cx="5310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err="1">
                    <a:solidFill>
                      <a:srgbClr val="CC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i="1" baseline="-25000" dirty="0" err="1">
                    <a:solidFill>
                      <a:srgbClr val="CC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i="1" baseline="-25000" dirty="0">
                  <a:solidFill>
                    <a:srgbClr val="CC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B08C762E-2285-4652-8AFD-626DE1D1CE39}"/>
                  </a:ext>
                </a:extLst>
              </p:cNvPr>
              <p:cNvSpPr txBox="1"/>
              <p:nvPr/>
            </p:nvSpPr>
            <p:spPr>
              <a:xfrm>
                <a:off x="3879344" y="1265355"/>
                <a:ext cx="1050598" cy="4524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i="1" dirty="0">
                    <a:solidFill>
                      <a:srgbClr val="CC0000"/>
                    </a:solidFill>
                    <a:sym typeface="Wingdings" panose="05000000000000000000" pitchFamily="2" charset="2"/>
                  </a:rPr>
                  <a:t>TM</a:t>
                </a:r>
                <a:r>
                  <a:rPr lang="en-US" i="1" baseline="-25000" dirty="0">
                    <a:solidFill>
                      <a:srgbClr val="CC0000"/>
                    </a:solidFill>
                    <a:sym typeface="Wingdings" panose="05000000000000000000" pitchFamily="2" charset="2"/>
                  </a:rPr>
                  <a:t>010</a:t>
                </a:r>
                <a:endParaRPr lang="en-GB" dirty="0"/>
              </a:p>
            </p:txBody>
          </p:sp>
          <p:cxnSp>
            <p:nvCxnSpPr>
              <p:cNvPr id="58" name="Straight Arrow Connector 17">
                <a:extLst>
                  <a:ext uri="{FF2B5EF4-FFF2-40B4-BE49-F238E27FC236}">
                    <a16:creationId xmlns:a16="http://schemas.microsoft.com/office/drawing/2014/main" id="{AEE417B0-D77E-4485-8C21-E165AFF3641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 flipV="1">
                <a:off x="1641020" y="3240022"/>
                <a:ext cx="9690" cy="1149103"/>
              </a:xfrm>
              <a:prstGeom prst="straightConnector1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</p:cxnSp>
          <p:sp>
            <p:nvSpPr>
              <p:cNvPr id="59" name="Rectangle 17">
                <a:extLst>
                  <a:ext uri="{FF2B5EF4-FFF2-40B4-BE49-F238E27FC236}">
                    <a16:creationId xmlns:a16="http://schemas.microsoft.com/office/drawing/2014/main" id="{680D370E-8686-421B-9B3F-C8CC73D96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7400" y="3698217"/>
                <a:ext cx="287269" cy="25090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1600" b="0" dirty="0"/>
                  <a:t>h</a:t>
                </a:r>
                <a:endParaRPr lang="en-US" sz="1600" b="0" baseline="-25000" dirty="0"/>
              </a:p>
            </p:txBody>
          </p:sp>
        </p:grp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57826E72-75EC-4D80-8EA4-27F63C9DD55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564210" y="4330364"/>
              <a:ext cx="747169" cy="37378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2" name="Rectangle 17">
              <a:extLst>
                <a:ext uri="{FF2B5EF4-FFF2-40B4-BE49-F238E27FC236}">
                  <a16:creationId xmlns:a16="http://schemas.microsoft.com/office/drawing/2014/main" id="{2201E113-502B-4677-B30D-7DEE2B64432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94159" y="4357332"/>
              <a:ext cx="287269" cy="2509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600" b="0" dirty="0"/>
                <a:t>a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103D88E-29DD-4992-9695-B8988246D6B6}"/>
              </a:ext>
            </a:extLst>
          </p:cNvPr>
          <p:cNvGrpSpPr/>
          <p:nvPr/>
        </p:nvGrpSpPr>
        <p:grpSpPr>
          <a:xfrm>
            <a:off x="803820" y="4031267"/>
            <a:ext cx="4582910" cy="2077376"/>
            <a:chOff x="5658829" y="4441102"/>
            <a:chExt cx="5376701" cy="1771410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C8FDF060-E5BB-4401-B893-C90A3D78974F}"/>
                </a:ext>
              </a:extLst>
            </p:cNvPr>
            <p:cNvGrpSpPr/>
            <p:nvPr/>
          </p:nvGrpSpPr>
          <p:grpSpPr>
            <a:xfrm>
              <a:off x="5658829" y="4441102"/>
              <a:ext cx="5376701" cy="1771410"/>
              <a:chOff x="5658829" y="4441102"/>
              <a:chExt cx="5376701" cy="1771410"/>
            </a:xfrm>
          </p:grpSpPr>
          <p:pic>
            <p:nvPicPr>
              <p:cNvPr id="30" name="Picture 29" descr="Diagram&#10;&#10;Description automatically generated">
                <a:extLst>
                  <a:ext uri="{FF2B5EF4-FFF2-40B4-BE49-F238E27FC236}">
                    <a16:creationId xmlns:a16="http://schemas.microsoft.com/office/drawing/2014/main" id="{50756A24-CCE8-4FFB-8B73-719F41CF22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58829" y="4504339"/>
                <a:ext cx="5376701" cy="1708173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15A9ED7-2D7A-4F55-82D5-EAC38A69B4AF}"/>
                  </a:ext>
                </a:extLst>
              </p:cNvPr>
              <p:cNvSpPr txBox="1"/>
              <p:nvPr/>
            </p:nvSpPr>
            <p:spPr>
              <a:xfrm>
                <a:off x="7171340" y="5048558"/>
                <a:ext cx="537670" cy="374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US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GB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9C5B5C5-E576-4FE9-A2EF-A9206F512E7A}"/>
                  </a:ext>
                </a:extLst>
              </p:cNvPr>
              <p:cNvSpPr txBox="1"/>
              <p:nvPr/>
            </p:nvSpPr>
            <p:spPr>
              <a:xfrm>
                <a:off x="6465692" y="4759992"/>
                <a:ext cx="537670" cy="374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US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en-GB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6C67E95-85CC-479C-A637-AE1F07DF5C9E}"/>
                  </a:ext>
                </a:extLst>
              </p:cNvPr>
              <p:cNvSpPr txBox="1"/>
              <p:nvPr/>
            </p:nvSpPr>
            <p:spPr>
              <a:xfrm>
                <a:off x="6074285" y="4441102"/>
                <a:ext cx="537670" cy="374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US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en-GB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9032BE2-385D-435F-BE60-1F1985DAF579}"/>
                </a:ext>
              </a:extLst>
            </p:cNvPr>
            <p:cNvSpPr txBox="1"/>
            <p:nvPr/>
          </p:nvSpPr>
          <p:spPr>
            <a:xfrm>
              <a:off x="7798471" y="4702180"/>
              <a:ext cx="2766775" cy="336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dirty="0" err="1"/>
                <a:t>Besselfunctions</a:t>
              </a:r>
              <a:endParaRPr lang="en-US" sz="1800" b="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6C6B96B-9B6C-4135-86F8-58F61AA7E3BD}"/>
              </a:ext>
            </a:extLst>
          </p:cNvPr>
          <p:cNvGrpSpPr/>
          <p:nvPr/>
        </p:nvGrpSpPr>
        <p:grpSpPr>
          <a:xfrm>
            <a:off x="6084179" y="3459732"/>
            <a:ext cx="6041406" cy="2819402"/>
            <a:chOff x="6084179" y="3459732"/>
            <a:chExt cx="6041406" cy="281940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343503F-C09F-4E98-9431-326EFCC78346}"/>
                </a:ext>
              </a:extLst>
            </p:cNvPr>
            <p:cNvGrpSpPr/>
            <p:nvPr/>
          </p:nvGrpSpPr>
          <p:grpSpPr>
            <a:xfrm>
              <a:off x="6084179" y="3459732"/>
              <a:ext cx="5724779" cy="2666498"/>
              <a:chOff x="6441645" y="3686542"/>
              <a:chExt cx="5367313" cy="2439687"/>
            </a:xfrm>
          </p:grpSpPr>
          <p:pic>
            <p:nvPicPr>
              <p:cNvPr id="29" name="Picture 28" descr="Diagram&#10;&#10;Description automatically generated">
                <a:extLst>
                  <a:ext uri="{FF2B5EF4-FFF2-40B4-BE49-F238E27FC236}">
                    <a16:creationId xmlns:a16="http://schemas.microsoft.com/office/drawing/2014/main" id="{A63A42FE-A1D5-4DC3-A80A-652E67A9B8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41645" y="3686542"/>
                <a:ext cx="5367313" cy="2439687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F198550-31C6-40EB-90C4-F9A1C0AD50AA}"/>
                  </a:ext>
                </a:extLst>
              </p:cNvPr>
              <p:cNvSpPr txBox="1"/>
              <p:nvPr/>
            </p:nvSpPr>
            <p:spPr>
              <a:xfrm>
                <a:off x="6441645" y="5016568"/>
                <a:ext cx="220018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endParaRPr lang="en-GB" sz="1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F394A14-2796-4A0A-B8D6-47DD38EDA4AE}"/>
                  </a:ext>
                </a:extLst>
              </p:cNvPr>
              <p:cNvSpPr txBox="1"/>
              <p:nvPr/>
            </p:nvSpPr>
            <p:spPr>
              <a:xfrm>
                <a:off x="9898095" y="4369346"/>
                <a:ext cx="220018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endParaRPr lang="en-GB" sz="1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E1D9818-2295-4ECB-B2F1-95AEAB235E07}"/>
                </a:ext>
              </a:extLst>
            </p:cNvPr>
            <p:cNvSpPr txBox="1"/>
            <p:nvPr/>
          </p:nvSpPr>
          <p:spPr>
            <a:xfrm>
              <a:off x="7209483" y="6002135"/>
              <a:ext cx="49161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Source: </a:t>
              </a:r>
              <a:r>
                <a:rPr lang="en-US" sz="1200" dirty="0" err="1"/>
                <a:t>Pozar</a:t>
              </a:r>
              <a:r>
                <a:rPr lang="en-US" sz="1200" i="1" dirty="0"/>
                <a:t>, Microwave engineering</a:t>
              </a:r>
              <a:r>
                <a:rPr lang="en-US" sz="1200" dirty="0"/>
                <a:t>, 4</a:t>
              </a:r>
              <a:r>
                <a:rPr lang="en-US" sz="1200" baseline="30000" dirty="0"/>
                <a:t>th</a:t>
              </a:r>
              <a:r>
                <a:rPr lang="en-US" sz="1200" dirty="0"/>
                <a:t> ed., Wiley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4499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41C8C-73A0-489A-A046-10D997982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Pillbox Cavity Resonators (3/6)</a:t>
            </a:r>
            <a:endParaRPr lang="en-GB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50FFBD1-7814-46DB-B486-F3F277629C3E}"/>
              </a:ext>
            </a:extLst>
          </p:cNvPr>
          <p:cNvGrpSpPr/>
          <p:nvPr/>
        </p:nvGrpSpPr>
        <p:grpSpPr>
          <a:xfrm>
            <a:off x="450465" y="1431940"/>
            <a:ext cx="3485987" cy="3331282"/>
            <a:chOff x="450465" y="1431940"/>
            <a:chExt cx="3485987" cy="3331282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D4CA46F-77C7-4948-A2E5-E76FCB11B240}"/>
                </a:ext>
              </a:extLst>
            </p:cNvPr>
            <p:cNvGrpSpPr/>
            <p:nvPr/>
          </p:nvGrpSpPr>
          <p:grpSpPr>
            <a:xfrm>
              <a:off x="450465" y="1431940"/>
              <a:ext cx="3485987" cy="3331282"/>
              <a:chOff x="1487400" y="1387639"/>
              <a:chExt cx="3485987" cy="3331282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65EA48B-A45E-45D2-8012-3FABB92012B6}"/>
                  </a:ext>
                </a:extLst>
              </p:cNvPr>
              <p:cNvSpPr txBox="1"/>
              <p:nvPr/>
            </p:nvSpPr>
            <p:spPr>
              <a:xfrm>
                <a:off x="3348314" y="3295452"/>
                <a:ext cx="5310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err="1">
                    <a:solidFill>
                      <a:srgbClr val="CC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i="1" baseline="-25000" dirty="0" err="1">
                    <a:solidFill>
                      <a:srgbClr val="CC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i="1" baseline="-25000" dirty="0">
                  <a:solidFill>
                    <a:srgbClr val="CC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Rectangle 7">
                <a:extLst>
                  <a:ext uri="{FF2B5EF4-FFF2-40B4-BE49-F238E27FC236}">
                    <a16:creationId xmlns:a16="http://schemas.microsoft.com/office/drawing/2014/main" id="{E7DC1994-5446-427A-A078-4260F5D8D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797797" y="3704099"/>
                <a:ext cx="271937" cy="29515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GB" sz="1200" b="0" baseline="30000" dirty="0"/>
              </a:p>
            </p:txBody>
          </p:sp>
          <p:cxnSp>
            <p:nvCxnSpPr>
              <p:cNvPr id="24" name="Straight Connector 26">
                <a:extLst>
                  <a:ext uri="{FF2B5EF4-FFF2-40B4-BE49-F238E27FC236}">
                    <a16:creationId xmlns:a16="http://schemas.microsoft.com/office/drawing/2014/main" id="{067C10CC-88A1-4681-AC47-398F95C8AECF}"/>
                  </a:ext>
                </a:extLst>
              </p:cNvPr>
              <p:cNvCxnSpPr>
                <a:cxnSpLocks noChangeShapeType="1"/>
                <a:stCxn id="26" idx="0"/>
                <a:endCxn id="32" idx="0"/>
              </p:cNvCxnSpPr>
              <p:nvPr/>
            </p:nvCxnSpPr>
            <p:spPr bwMode="auto">
              <a:xfrm flipH="1" flipV="1">
                <a:off x="1797119" y="3283989"/>
                <a:ext cx="1681" cy="1009083"/>
              </a:xfrm>
              <a:prstGeom prst="line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</p:cxnSp>
          <p:cxnSp>
            <p:nvCxnSpPr>
              <p:cNvPr id="25" name="Straight Connector 28">
                <a:extLst>
                  <a:ext uri="{FF2B5EF4-FFF2-40B4-BE49-F238E27FC236}">
                    <a16:creationId xmlns:a16="http://schemas.microsoft.com/office/drawing/2014/main" id="{F4BDDB6F-3E1D-4E14-AEA0-225028E59359}"/>
                  </a:ext>
                </a:extLst>
              </p:cNvPr>
              <p:cNvCxnSpPr>
                <a:cxnSpLocks noChangeShapeType="1"/>
                <a:stCxn id="26" idx="4"/>
                <a:endCxn id="32" idx="4"/>
              </p:cNvCxnSpPr>
              <p:nvPr/>
            </p:nvCxnSpPr>
            <p:spPr bwMode="auto">
              <a:xfrm rot="10800000" flipH="1">
                <a:off x="4895184" y="3283989"/>
                <a:ext cx="1681" cy="1009083"/>
              </a:xfrm>
              <a:prstGeom prst="line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</p:cxn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D0F58EAF-CADA-4247-A745-5C9B0B6508AD}"/>
                  </a:ext>
                </a:extLst>
              </p:cNvPr>
              <p:cNvSpPr/>
              <p:nvPr/>
            </p:nvSpPr>
            <p:spPr bwMode="auto">
              <a:xfrm rot="16200000">
                <a:off x="2921773" y="2745043"/>
                <a:ext cx="850440" cy="3097316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lIns="92075" tIns="46038" rIns="92075" bIns="46038"/>
              <a:lstStyle/>
              <a:p>
                <a:pPr marL="571500" indent="-571500">
                  <a:defRPr/>
                </a:pPr>
                <a:endPara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27" name="Straight Connector 45">
                <a:extLst>
                  <a:ext uri="{FF2B5EF4-FFF2-40B4-BE49-F238E27FC236}">
                    <a16:creationId xmlns:a16="http://schemas.microsoft.com/office/drawing/2014/main" id="{65CDD267-EA44-4B13-AC38-7B6C971B5F8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>
                <a:off x="4383094" y="2723601"/>
                <a:ext cx="1009323" cy="1214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prstDash val="dash"/>
                <a:round/>
                <a:headEnd/>
                <a:tailEnd type="none" w="lg" len="lg"/>
              </a:ln>
            </p:spPr>
          </p:cxnSp>
          <p:cxnSp>
            <p:nvCxnSpPr>
              <p:cNvPr id="28" name="Straight Connector 42">
                <a:extLst>
                  <a:ext uri="{FF2B5EF4-FFF2-40B4-BE49-F238E27FC236}">
                    <a16:creationId xmlns:a16="http://schemas.microsoft.com/office/drawing/2014/main" id="{80D34183-3F2A-40FC-9D23-B23B9BE9890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>
                <a:off x="2682152" y="2567674"/>
                <a:ext cx="1319963" cy="2429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prstDash val="dash"/>
                <a:round/>
                <a:headEnd/>
                <a:tailEnd type="none" w="lg" len="lg"/>
              </a:ln>
            </p:spPr>
          </p:cxn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B415CD8-5594-45D1-B0A8-E872A3342C36}"/>
                  </a:ext>
                </a:extLst>
              </p:cNvPr>
              <p:cNvSpPr/>
              <p:nvPr/>
            </p:nvSpPr>
            <p:spPr bwMode="auto">
              <a:xfrm rot="16200000">
                <a:off x="3277316" y="3794959"/>
                <a:ext cx="77405" cy="134825"/>
              </a:xfrm>
              <a:prstGeom prst="rect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lIns="92075" tIns="46038" rIns="92075" bIns="46038"/>
              <a:lstStyle/>
              <a:p>
                <a:pPr marL="571500" indent="-571500">
                  <a:defRPr/>
                </a:pPr>
                <a:endPara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30" name="Straight Arrow Connector 27">
                <a:extLst>
                  <a:ext uri="{FF2B5EF4-FFF2-40B4-BE49-F238E27FC236}">
                    <a16:creationId xmlns:a16="http://schemas.microsoft.com/office/drawing/2014/main" id="{5FBE4A73-F0DB-40C3-9BFD-622C3D98ECB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V="1">
                <a:off x="2858584" y="3806158"/>
                <a:ext cx="957381" cy="2429"/>
              </a:xfrm>
              <a:prstGeom prst="straightConnector1">
                <a:avLst/>
              </a:prstGeom>
              <a:noFill/>
              <a:ln w="25400" algn="ctr">
                <a:solidFill>
                  <a:srgbClr val="FF0000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CC8B335-1E2D-420B-8CBA-5B743582FE64}"/>
                  </a:ext>
                </a:extLst>
              </p:cNvPr>
              <p:cNvSpPr/>
              <p:nvPr/>
            </p:nvSpPr>
            <p:spPr bwMode="auto">
              <a:xfrm rot="16200000">
                <a:off x="3309697" y="3668613"/>
                <a:ext cx="47869" cy="85024"/>
              </a:xfrm>
              <a:prstGeom prst="rect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lIns="92075" tIns="46038" rIns="92075" bIns="46038"/>
              <a:lstStyle/>
              <a:p>
                <a:pPr marL="571500" indent="-571500">
                  <a:defRPr/>
                </a:pPr>
                <a:endPara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FC6CD91C-CBFB-469D-A03F-2481AEB844DC}"/>
                  </a:ext>
                </a:extLst>
              </p:cNvPr>
              <p:cNvSpPr/>
              <p:nvPr/>
            </p:nvSpPr>
            <p:spPr bwMode="auto">
              <a:xfrm rot="16200000">
                <a:off x="2921772" y="1735720"/>
                <a:ext cx="850439" cy="3097317"/>
              </a:xfrm>
              <a:prstGeom prst="ellips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lIns="92075" tIns="46038" rIns="92075" bIns="46038"/>
              <a:lstStyle/>
              <a:p>
                <a:pPr marL="571500" indent="-571500">
                  <a:defRPr/>
                </a:pPr>
                <a:endPara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33" name="Picture 50" descr="pillbox.tif">
                <a:extLst>
                  <a:ext uri="{FF2B5EF4-FFF2-40B4-BE49-F238E27FC236}">
                    <a16:creationId xmlns:a16="http://schemas.microsoft.com/office/drawing/2014/main" id="{915986B1-51AD-4ECA-95F5-78325988EF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rot="16200000">
                <a:off x="3775336" y="1520556"/>
                <a:ext cx="758775" cy="1637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9BCC756-17B9-4379-945C-D5E14F2710C3}"/>
                  </a:ext>
                </a:extLst>
              </p:cNvPr>
              <p:cNvSpPr txBox="1"/>
              <p:nvPr/>
            </p:nvSpPr>
            <p:spPr>
              <a:xfrm>
                <a:off x="1524489" y="1387639"/>
                <a:ext cx="176663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Picture source: Caspers, </a:t>
                </a:r>
                <a:r>
                  <a:rPr lang="en-US" sz="1000" i="1" dirty="0"/>
                  <a:t>JUAS lecture 2021</a:t>
                </a:r>
                <a:endParaRPr lang="en-GB" sz="1000" i="1" dirty="0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076305D-1FAB-458B-9940-52B0EE641BF5}"/>
                  </a:ext>
                </a:extLst>
              </p:cNvPr>
              <p:cNvSpPr txBox="1"/>
              <p:nvPr/>
            </p:nvSpPr>
            <p:spPr>
              <a:xfrm>
                <a:off x="3378653" y="1617365"/>
                <a:ext cx="5310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err="1">
                    <a:solidFill>
                      <a:srgbClr val="CC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i="1" baseline="-25000" dirty="0" err="1">
                    <a:solidFill>
                      <a:srgbClr val="CC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i="1" baseline="-25000" dirty="0">
                  <a:solidFill>
                    <a:srgbClr val="CC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7" name="Straight Arrow Connector 17">
                <a:extLst>
                  <a:ext uri="{FF2B5EF4-FFF2-40B4-BE49-F238E27FC236}">
                    <a16:creationId xmlns:a16="http://schemas.microsoft.com/office/drawing/2014/main" id="{529CB9B2-8BDC-4FCC-B12D-262F92AA4F5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 flipV="1">
                <a:off x="1641020" y="3240022"/>
                <a:ext cx="9690" cy="1149103"/>
              </a:xfrm>
              <a:prstGeom prst="straightConnector1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</p:cxnSp>
          <p:sp>
            <p:nvSpPr>
              <p:cNvPr id="38" name="Rectangle 17">
                <a:extLst>
                  <a:ext uri="{FF2B5EF4-FFF2-40B4-BE49-F238E27FC236}">
                    <a16:creationId xmlns:a16="http://schemas.microsoft.com/office/drawing/2014/main" id="{BDA2BB2A-0E00-4110-BEA5-0B52DB4142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7400" y="3698217"/>
                <a:ext cx="287269" cy="25090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1600" b="0" dirty="0"/>
                  <a:t>h</a:t>
                </a:r>
                <a:endParaRPr lang="en-US" sz="1600" b="0" baseline="-25000" dirty="0"/>
              </a:p>
            </p:txBody>
          </p:sp>
        </p:grp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0AAC0651-4EFF-4038-8B89-08ADF2221FD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564210" y="4330364"/>
              <a:ext cx="747169" cy="37378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4" name="Rectangle 17">
              <a:extLst>
                <a:ext uri="{FF2B5EF4-FFF2-40B4-BE49-F238E27FC236}">
                  <a16:creationId xmlns:a16="http://schemas.microsoft.com/office/drawing/2014/main" id="{DEBA1DE9-B77E-4CE8-A8A0-454A70B9C79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94159" y="4357332"/>
              <a:ext cx="287269" cy="2509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600" b="0" dirty="0"/>
                <a:t>a</a:t>
              </a: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3A8EA494-D9B7-400D-97AF-C44FD46EF94B}"/>
              </a:ext>
            </a:extLst>
          </p:cNvPr>
          <p:cNvSpPr txBox="1"/>
          <p:nvPr/>
        </p:nvSpPr>
        <p:spPr>
          <a:xfrm>
            <a:off x="4598205" y="1181827"/>
            <a:ext cx="6550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Formulae for a circular cavity resonator (for derivation see lecture of A. Mostacci or textbooks).</a:t>
            </a:r>
            <a:endParaRPr lang="en-GB" dirty="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45C6939-DCBF-43D6-B7EC-8FA5C77B6DB0}"/>
              </a:ext>
            </a:extLst>
          </p:cNvPr>
          <p:cNvGrpSpPr/>
          <p:nvPr/>
        </p:nvGrpSpPr>
        <p:grpSpPr>
          <a:xfrm>
            <a:off x="4344916" y="2613189"/>
            <a:ext cx="7523351" cy="2862322"/>
            <a:chOff x="4303644" y="2031281"/>
            <a:chExt cx="7523351" cy="2862322"/>
          </a:xfrm>
        </p:grpSpPr>
        <p:pic>
          <p:nvPicPr>
            <p:cNvPr id="78" name="Picture 77" descr="A picture containing text, clock, clipart&#10;&#10;Description automatically generated">
              <a:extLst>
                <a:ext uri="{FF2B5EF4-FFF2-40B4-BE49-F238E27FC236}">
                  <a16:creationId xmlns:a16="http://schemas.microsoft.com/office/drawing/2014/main" id="{6E996AB3-1AB2-4A4B-B33D-61806B33E4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2969" y="3610726"/>
              <a:ext cx="3874946" cy="932730"/>
            </a:xfrm>
            <a:prstGeom prst="rect">
              <a:avLst/>
            </a:prstGeom>
          </p:spPr>
        </p:pic>
        <p:pic>
          <p:nvPicPr>
            <p:cNvPr id="80" name="Picture 79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11A9B894-1F95-4036-A8BD-21E1330492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5820" y="2127155"/>
              <a:ext cx="4041175" cy="1071415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F5303A4-4204-4CD6-B4B3-11F8C62EB01B}"/>
                </a:ext>
              </a:extLst>
            </p:cNvPr>
            <p:cNvSpPr txBox="1"/>
            <p:nvPr/>
          </p:nvSpPr>
          <p:spPr>
            <a:xfrm>
              <a:off x="4303644" y="2031281"/>
              <a:ext cx="6679452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Resonant frequencies for </a:t>
              </a:r>
              <a:r>
                <a:rPr lang="en-US" dirty="0" err="1"/>
                <a:t>TE</a:t>
              </a:r>
              <a:r>
                <a:rPr lang="en-US" baseline="-25000" dirty="0" err="1"/>
                <a:t>nml</a:t>
              </a:r>
              <a:r>
                <a:rPr lang="en-US" dirty="0"/>
                <a:t>-mode: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Resonant frequency for </a:t>
              </a:r>
              <a:r>
                <a:rPr lang="en-US" dirty="0" err="1"/>
                <a:t>TM</a:t>
              </a:r>
              <a:r>
                <a:rPr lang="en-US" baseline="-25000" dirty="0" err="1"/>
                <a:t>nml</a:t>
              </a:r>
              <a:r>
                <a:rPr lang="en-US" dirty="0"/>
                <a:t>-modes:</a:t>
              </a:r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8701ACEB-5D1D-45BB-9F0C-C13091C480A6}"/>
              </a:ext>
            </a:extLst>
          </p:cNvPr>
          <p:cNvSpPr txBox="1"/>
          <p:nvPr/>
        </p:nvSpPr>
        <p:spPr>
          <a:xfrm>
            <a:off x="737734" y="5437755"/>
            <a:ext cx="6623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C0000"/>
                </a:solidFill>
              </a:rPr>
              <a:t>Note that the </a:t>
            </a:r>
            <a:r>
              <a:rPr lang="en-US" dirty="0">
                <a:solidFill>
                  <a:srgbClr val="CC0000"/>
                </a:solidFill>
                <a:sym typeface="Wingdings" panose="05000000000000000000" pitchFamily="2" charset="2"/>
              </a:rPr>
              <a:t>TM</a:t>
            </a:r>
            <a:r>
              <a:rPr lang="en-US" baseline="-25000" dirty="0">
                <a:solidFill>
                  <a:srgbClr val="CC0000"/>
                </a:solidFill>
                <a:sym typeface="Wingdings" panose="05000000000000000000" pitchFamily="2" charset="2"/>
              </a:rPr>
              <a:t>010</a:t>
            </a:r>
            <a:r>
              <a:rPr lang="en-US" dirty="0">
                <a:solidFill>
                  <a:srgbClr val="CC0000"/>
                </a:solidFill>
                <a:sym typeface="Wingdings" panose="05000000000000000000" pitchFamily="2" charset="2"/>
              </a:rPr>
              <a:t>- mode is </a:t>
            </a:r>
            <a:r>
              <a:rPr lang="en-US" i="1" dirty="0">
                <a:solidFill>
                  <a:srgbClr val="CC0000"/>
                </a:solidFill>
                <a:sym typeface="Wingdings" panose="05000000000000000000" pitchFamily="2" charset="2"/>
              </a:rPr>
              <a:t>independent of the cavity height h </a:t>
            </a:r>
            <a:br>
              <a:rPr lang="en-US" i="1" dirty="0">
                <a:solidFill>
                  <a:srgbClr val="CC0000"/>
                </a:solidFill>
                <a:sym typeface="Wingdings" panose="05000000000000000000" pitchFamily="2" charset="2"/>
              </a:rPr>
            </a:br>
            <a:r>
              <a:rPr lang="en-US" dirty="0">
                <a:solidFill>
                  <a:srgbClr val="CC0000"/>
                </a:solidFill>
                <a:sym typeface="Wingdings" panose="05000000000000000000" pitchFamily="2" charset="2"/>
              </a:rPr>
              <a:t>(until the TE</a:t>
            </a:r>
            <a:r>
              <a:rPr lang="en-US" baseline="-25000" dirty="0">
                <a:solidFill>
                  <a:srgbClr val="CC0000"/>
                </a:solidFill>
                <a:sym typeface="Wingdings" panose="05000000000000000000" pitchFamily="2" charset="2"/>
              </a:rPr>
              <a:t>111</a:t>
            </a:r>
            <a:r>
              <a:rPr lang="en-US" dirty="0">
                <a:solidFill>
                  <a:srgbClr val="CC0000"/>
                </a:solidFill>
                <a:sym typeface="Wingdings" panose="05000000000000000000" pitchFamily="2" charset="2"/>
              </a:rPr>
              <a:t> mode shows up, roughly at </a:t>
            </a:r>
            <a:r>
              <a:rPr lang="en-US" i="1" dirty="0">
                <a:solidFill>
                  <a:srgbClr val="CC0000"/>
                </a:solidFill>
                <a:sym typeface="Wingdings" panose="05000000000000000000" pitchFamily="2" charset="2"/>
              </a:rPr>
              <a:t>2a/h=1</a:t>
            </a:r>
            <a:r>
              <a:rPr lang="en-US" dirty="0">
                <a:solidFill>
                  <a:srgbClr val="CC0000"/>
                </a:solidFill>
                <a:sym typeface="Wingdings" panose="05000000000000000000" pitchFamily="2" charset="2"/>
              </a:rPr>
              <a:t>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5948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Hollow Waveguides </a:t>
            </a:r>
            <a:endParaRPr lang="en-GB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5EE6683-3C72-4F50-B071-B615D827621A}"/>
              </a:ext>
            </a:extLst>
          </p:cNvPr>
          <p:cNvSpPr txBox="1"/>
          <p:nvPr/>
        </p:nvSpPr>
        <p:spPr>
          <a:xfrm>
            <a:off x="642490" y="3164404"/>
            <a:ext cx="109070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Waveguides exist in different shapes. They are just hollow metallic tubes with uniform cross-sections.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metallic waveguide is a completely enclosed system without any radiation losses.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Further, losses due to a dielectric layer, as we have seen for the coaxial line do not exist, equally the inner conductor of the coaxial line is eliminated.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Waveguides present a one-conductor system, so </a:t>
            </a:r>
            <a:r>
              <a:rPr lang="en-US" i="1" dirty="0"/>
              <a:t>no TEM-mode propagation </a:t>
            </a:r>
            <a:r>
              <a:rPr lang="en-US" dirty="0"/>
              <a:t>is possible. </a:t>
            </a:r>
            <a:br>
              <a:rPr lang="en-US" dirty="0"/>
            </a:br>
            <a:r>
              <a:rPr lang="en-US" dirty="0"/>
              <a:t>Propagation happens in TE-mode </a:t>
            </a:r>
            <a:r>
              <a:rPr lang="en-US" i="1" dirty="0"/>
              <a:t>(</a:t>
            </a:r>
            <a:r>
              <a:rPr lang="en-US" b="1" i="1" dirty="0"/>
              <a:t>T</a:t>
            </a:r>
            <a:r>
              <a:rPr lang="en-US" i="1" dirty="0"/>
              <a:t>ransverse-</a:t>
            </a:r>
            <a:r>
              <a:rPr lang="en-US" b="1" i="1" dirty="0"/>
              <a:t>E</a:t>
            </a:r>
            <a:r>
              <a:rPr lang="en-US" i="1" dirty="0"/>
              <a:t>lectric) </a:t>
            </a:r>
            <a:r>
              <a:rPr lang="en-US" dirty="0"/>
              <a:t>and TM-mode </a:t>
            </a:r>
            <a:r>
              <a:rPr lang="en-US" i="1" dirty="0"/>
              <a:t>(</a:t>
            </a:r>
            <a:r>
              <a:rPr lang="en-US" b="1" i="1" dirty="0"/>
              <a:t>T</a:t>
            </a:r>
            <a:r>
              <a:rPr lang="en-US" i="1" dirty="0"/>
              <a:t>ransverse-</a:t>
            </a:r>
            <a:r>
              <a:rPr lang="en-US" b="1" i="1" dirty="0"/>
              <a:t>M</a:t>
            </a:r>
            <a:r>
              <a:rPr lang="en-US" i="1" dirty="0"/>
              <a:t>agnetic). </a:t>
            </a:r>
            <a:r>
              <a:rPr lang="en-US" dirty="0"/>
              <a:t>These modes have a lower frequency limit, the so-called cut-off frequency below which propagation is not possible. The cut-off frequency depends on the dimensions of the waveguide cross-section.</a:t>
            </a:r>
            <a:endParaRPr lang="en-GB" dirty="0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BB478307-6042-4525-A71A-B62D15FC5C47}"/>
              </a:ext>
            </a:extLst>
          </p:cNvPr>
          <p:cNvGrpSpPr/>
          <p:nvPr/>
        </p:nvGrpSpPr>
        <p:grpSpPr>
          <a:xfrm>
            <a:off x="1252103" y="1048467"/>
            <a:ext cx="9799795" cy="1958078"/>
            <a:chOff x="1252103" y="1048467"/>
            <a:chExt cx="9799795" cy="1958078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8D56C206-438F-47A8-B3D8-1422ED6CB1AB}"/>
                </a:ext>
              </a:extLst>
            </p:cNvPr>
            <p:cNvGrpSpPr/>
            <p:nvPr/>
          </p:nvGrpSpPr>
          <p:grpSpPr>
            <a:xfrm>
              <a:off x="1252103" y="1467790"/>
              <a:ext cx="9222067" cy="1538755"/>
              <a:chOff x="1252103" y="1189294"/>
              <a:chExt cx="9222067" cy="1538755"/>
            </a:xfrm>
          </p:grpSpPr>
          <p:pic>
            <p:nvPicPr>
              <p:cNvPr id="45" name="Picture 44" descr="Diagram, shape&#10;&#10;Description automatically generated">
                <a:extLst>
                  <a:ext uri="{FF2B5EF4-FFF2-40B4-BE49-F238E27FC236}">
                    <a16:creationId xmlns:a16="http://schemas.microsoft.com/office/drawing/2014/main" id="{85BF73C2-1BCE-496E-8DCE-23D61682A76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2185"/>
              <a:stretch/>
            </p:blipFill>
            <p:spPr>
              <a:xfrm>
                <a:off x="1252103" y="1189294"/>
                <a:ext cx="6381750" cy="1311095"/>
              </a:xfrm>
              <a:prstGeom prst="rect">
                <a:avLst/>
              </a:prstGeom>
            </p:spPr>
          </p:pic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96BB31FD-55BA-4921-AAD5-E607F5D29402}"/>
                  </a:ext>
                </a:extLst>
              </p:cNvPr>
              <p:cNvGrpSpPr/>
              <p:nvPr/>
            </p:nvGrpSpPr>
            <p:grpSpPr>
              <a:xfrm>
                <a:off x="7632200" y="1329582"/>
                <a:ext cx="2841970" cy="1183023"/>
                <a:chOff x="9001507" y="4899200"/>
                <a:chExt cx="2419515" cy="1028664"/>
              </a:xfrm>
            </p:grpSpPr>
            <p:pic>
              <p:nvPicPr>
                <p:cNvPr id="60" name="Picture 59" descr="Diagram, shape&#10;&#10;Description automatically generated">
                  <a:extLst>
                    <a:ext uri="{FF2B5EF4-FFF2-40B4-BE49-F238E27FC236}">
                      <a16:creationId xmlns:a16="http://schemas.microsoft.com/office/drawing/2014/main" id="{6F778EC0-DC4B-480A-8593-B30B5C5402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7170" t="52722" r="4916" b="17609"/>
                <a:stretch/>
              </p:blipFill>
              <p:spPr>
                <a:xfrm>
                  <a:off x="9001507" y="4899200"/>
                  <a:ext cx="2419515" cy="1028664"/>
                </a:xfrm>
                <a:prstGeom prst="rect">
                  <a:avLst/>
                </a:prstGeom>
              </p:spPr>
            </p:pic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9DFD346D-D6BC-4238-9303-F2423B6261CD}"/>
                    </a:ext>
                  </a:extLst>
                </p:cNvPr>
                <p:cNvSpPr/>
                <p:nvPr/>
              </p:nvSpPr>
              <p:spPr bwMode="auto">
                <a:xfrm>
                  <a:off x="9245210" y="5118821"/>
                  <a:ext cx="213962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5A41F42F-575F-4AB4-83DC-8855C80283EB}"/>
                    </a:ext>
                  </a:extLst>
                </p:cNvPr>
                <p:cNvSpPr/>
                <p:nvPr/>
              </p:nvSpPr>
              <p:spPr bwMode="auto">
                <a:xfrm>
                  <a:off x="9608065" y="5118821"/>
                  <a:ext cx="1211749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D89C079D-AAD2-4D70-B829-9251FDC70467}"/>
                    </a:ext>
                  </a:extLst>
                </p:cNvPr>
                <p:cNvSpPr/>
                <p:nvPr/>
              </p:nvSpPr>
              <p:spPr bwMode="auto">
                <a:xfrm>
                  <a:off x="9631995" y="5506637"/>
                  <a:ext cx="1187820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102E46A4-4758-4B8F-A627-FF619F81E87A}"/>
                    </a:ext>
                  </a:extLst>
                </p:cNvPr>
                <p:cNvSpPr/>
                <p:nvPr/>
              </p:nvSpPr>
              <p:spPr bwMode="auto">
                <a:xfrm>
                  <a:off x="9278633" y="5551082"/>
                  <a:ext cx="213962" cy="15429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A801A9E9-F2CC-4553-9CBE-2A90638AB1D0}"/>
                    </a:ext>
                  </a:extLst>
                </p:cNvPr>
                <p:cNvSpPr/>
                <p:nvPr/>
              </p:nvSpPr>
              <p:spPr bwMode="auto">
                <a:xfrm>
                  <a:off x="9319657" y="5109143"/>
                  <a:ext cx="213962" cy="15429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63B6411A-E2C9-4D63-B5ED-4C53566259E3}"/>
                    </a:ext>
                  </a:extLst>
                </p:cNvPr>
                <p:cNvSpPr/>
                <p:nvPr/>
              </p:nvSpPr>
              <p:spPr bwMode="auto">
                <a:xfrm>
                  <a:off x="9330657" y="5627493"/>
                  <a:ext cx="213962" cy="10580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67542BE0-77A0-48C9-9A62-6413148D8159}"/>
                    </a:ext>
                  </a:extLst>
                </p:cNvPr>
                <p:cNvSpPr/>
                <p:nvPr/>
              </p:nvSpPr>
              <p:spPr bwMode="auto">
                <a:xfrm>
                  <a:off x="10702592" y="5676233"/>
                  <a:ext cx="213962" cy="10580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7191538A-BD0A-4277-97C0-E9F5D873418E}"/>
                    </a:ext>
                  </a:extLst>
                </p:cNvPr>
                <p:cNvSpPr/>
                <p:nvPr/>
              </p:nvSpPr>
              <p:spPr bwMode="auto">
                <a:xfrm>
                  <a:off x="10968707" y="5133387"/>
                  <a:ext cx="204274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3FC689A0-BE75-47BE-A446-5CD861713458}"/>
                    </a:ext>
                  </a:extLst>
                </p:cNvPr>
                <p:cNvSpPr/>
                <p:nvPr/>
              </p:nvSpPr>
              <p:spPr bwMode="auto">
                <a:xfrm>
                  <a:off x="10916783" y="5338752"/>
                  <a:ext cx="237951" cy="27986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87D556CB-7839-4B99-8EF2-D54BD1E7E456}"/>
                    </a:ext>
                  </a:extLst>
                </p:cNvPr>
                <p:cNvSpPr/>
                <p:nvPr/>
              </p:nvSpPr>
              <p:spPr bwMode="auto">
                <a:xfrm>
                  <a:off x="11052013" y="5599571"/>
                  <a:ext cx="213962" cy="10580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2419FDB8-A7A7-4F32-9847-5DA385ACCD79}"/>
                    </a:ext>
                  </a:extLst>
                </p:cNvPr>
                <p:cNvSpPr/>
                <p:nvPr/>
              </p:nvSpPr>
              <p:spPr bwMode="auto">
                <a:xfrm>
                  <a:off x="9551421" y="5347230"/>
                  <a:ext cx="213962" cy="9107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3CCB9C04-356C-48C6-B6CF-BA276E5612D4}"/>
                    </a:ext>
                  </a:extLst>
                </p:cNvPr>
                <p:cNvSpPr/>
                <p:nvPr/>
              </p:nvSpPr>
              <p:spPr bwMode="auto">
                <a:xfrm>
                  <a:off x="9598256" y="5508494"/>
                  <a:ext cx="213962" cy="9107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</p:grp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D90F24CE-235C-4D23-B6C8-4768354B3D97}"/>
                  </a:ext>
                </a:extLst>
              </p:cNvPr>
              <p:cNvSpPr txBox="1"/>
              <p:nvPr/>
            </p:nvSpPr>
            <p:spPr>
              <a:xfrm>
                <a:off x="1333780" y="2512605"/>
                <a:ext cx="457019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Source: Zhang, </a:t>
                </a:r>
                <a:r>
                  <a:rPr lang="en-US" sz="800" i="1" dirty="0"/>
                  <a:t>Electromagnetic Theory for Microwaves and Optoelectronics</a:t>
                </a:r>
                <a:r>
                  <a:rPr lang="en-US" sz="800" dirty="0"/>
                  <a:t>, 2</a:t>
                </a:r>
                <a:r>
                  <a:rPr lang="en-US" sz="800" baseline="30000" dirty="0"/>
                  <a:t>nd</a:t>
                </a:r>
                <a:r>
                  <a:rPr lang="en-US" sz="800" dirty="0"/>
                  <a:t> ed., Springer</a:t>
                </a:r>
                <a:endParaRPr lang="en-GB" sz="800" dirty="0"/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E33C73F-B8BD-4B4E-B0E7-BD24CE277225}"/>
                </a:ext>
              </a:extLst>
            </p:cNvPr>
            <p:cNvSpPr txBox="1"/>
            <p:nvPr/>
          </p:nvSpPr>
          <p:spPr>
            <a:xfrm>
              <a:off x="1564210" y="1308084"/>
              <a:ext cx="26499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</a:rPr>
                <a:t>Rectangular waveguide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293CB77A-EB91-4132-ACC2-2EB87933957C}"/>
                </a:ext>
              </a:extLst>
            </p:cNvPr>
            <p:cNvSpPr txBox="1"/>
            <p:nvPr/>
          </p:nvSpPr>
          <p:spPr>
            <a:xfrm>
              <a:off x="5097470" y="1176211"/>
              <a:ext cx="21506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</a:rPr>
                <a:t>Circular waveguide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BB2AF79-8DBE-4480-926E-37871EC45C3F}"/>
                </a:ext>
              </a:extLst>
            </p:cNvPr>
            <p:cNvSpPr txBox="1"/>
            <p:nvPr/>
          </p:nvSpPr>
          <p:spPr>
            <a:xfrm>
              <a:off x="7876810" y="1048467"/>
              <a:ext cx="3175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>
                  <a:solidFill>
                    <a:srgbClr val="C00000"/>
                  </a:solidFill>
                </a:rPr>
                <a:t>Arbitrarly</a:t>
              </a:r>
              <a:r>
                <a:rPr lang="en-US" i="1" dirty="0">
                  <a:solidFill>
                    <a:srgbClr val="C00000"/>
                  </a:solidFill>
                </a:rPr>
                <a:t> shaped </a:t>
              </a:r>
              <a:br>
                <a:rPr lang="en-US" i="1" dirty="0">
                  <a:solidFill>
                    <a:srgbClr val="C00000"/>
                  </a:solidFill>
                </a:rPr>
              </a:br>
              <a:r>
                <a:rPr lang="en-US" i="1" dirty="0">
                  <a:solidFill>
                    <a:srgbClr val="C00000"/>
                  </a:solidFill>
                </a:rPr>
                <a:t>cross-section waveguide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40470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Pillbox Cavity Resonators (4/6)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523504-3268-4106-8387-3D2E7C19C01E}"/>
              </a:ext>
            </a:extLst>
          </p:cNvPr>
          <p:cNvSpPr txBox="1"/>
          <p:nvPr/>
        </p:nvSpPr>
        <p:spPr>
          <a:xfrm>
            <a:off x="834515" y="1038275"/>
            <a:ext cx="8641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Recall the Bessel function and the derivative of the Bessel function with their roots: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50D4225-073B-4892-BB8C-510A3A2AAC32}"/>
              </a:ext>
            </a:extLst>
          </p:cNvPr>
          <p:cNvGrpSpPr/>
          <p:nvPr/>
        </p:nvGrpSpPr>
        <p:grpSpPr>
          <a:xfrm>
            <a:off x="680895" y="1857406"/>
            <a:ext cx="5638268" cy="3453439"/>
            <a:chOff x="680895" y="1857406"/>
            <a:chExt cx="5638268" cy="3453439"/>
          </a:xfrm>
        </p:grpSpPr>
        <p:pic>
          <p:nvPicPr>
            <p:cNvPr id="4" name="Picture 3" descr="Diagram&#10;&#10;Description automatically generated">
              <a:extLst>
                <a:ext uri="{FF2B5EF4-FFF2-40B4-BE49-F238E27FC236}">
                  <a16:creationId xmlns:a16="http://schemas.microsoft.com/office/drawing/2014/main" id="{C430012A-D6F3-4EC5-94FC-0CF19596D6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895" y="1857406"/>
              <a:ext cx="5638268" cy="3453439"/>
            </a:xfrm>
            <a:prstGeom prst="rect">
              <a:avLst/>
            </a:prstGeom>
          </p:spPr>
        </p:pic>
        <p:pic>
          <p:nvPicPr>
            <p:cNvPr id="21" name="Picture 20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458A1960-1C37-40EB-AAA1-F788834CBA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80669" b="-10851"/>
            <a:stretch/>
          </p:blipFill>
          <p:spPr>
            <a:xfrm>
              <a:off x="1833045" y="4805367"/>
              <a:ext cx="345645" cy="390263"/>
            </a:xfrm>
            <a:prstGeom prst="rect">
              <a:avLst/>
            </a:prstGeom>
          </p:spPr>
        </p:pic>
        <p:pic>
          <p:nvPicPr>
            <p:cNvPr id="24" name="Picture 23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26976861-CDCB-4ECF-B9F5-851705A447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43" r="53926"/>
            <a:stretch/>
          </p:blipFill>
          <p:spPr>
            <a:xfrm>
              <a:off x="1218565" y="2008015"/>
              <a:ext cx="345645" cy="336314"/>
            </a:xfrm>
            <a:prstGeom prst="rect">
              <a:avLst/>
            </a:prstGeom>
          </p:spPr>
        </p:pic>
        <p:pic>
          <p:nvPicPr>
            <p:cNvPr id="25" name="Picture 24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02CB8CF5-2878-460B-A07A-D5C4016763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69" r="27448"/>
            <a:stretch/>
          </p:blipFill>
          <p:spPr>
            <a:xfrm>
              <a:off x="1564209" y="2276850"/>
              <a:ext cx="307241" cy="336314"/>
            </a:xfrm>
            <a:prstGeom prst="rect">
              <a:avLst/>
            </a:prstGeom>
          </p:spPr>
        </p:pic>
        <p:pic>
          <p:nvPicPr>
            <p:cNvPr id="26" name="Picture 25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F0E5C664-6F59-443E-B2F6-A261977BAD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817"/>
            <a:stretch/>
          </p:blipFill>
          <p:spPr>
            <a:xfrm>
              <a:off x="2063475" y="2392065"/>
              <a:ext cx="307242" cy="336314"/>
            </a:xfrm>
            <a:prstGeom prst="rect">
              <a:avLst/>
            </a:prstGeom>
          </p:spPr>
        </p:pic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1A4CE16C-1CA1-49AB-ADDC-989232A5899E}"/>
                </a:ext>
              </a:extLst>
            </p:cNvPr>
            <p:cNvGrpSpPr/>
            <p:nvPr/>
          </p:nvGrpSpPr>
          <p:grpSpPr>
            <a:xfrm>
              <a:off x="2225613" y="3564345"/>
              <a:ext cx="477175" cy="994137"/>
              <a:chOff x="2387688" y="3462946"/>
              <a:chExt cx="477175" cy="994137"/>
            </a:xfrm>
          </p:grpSpPr>
          <p:pic>
            <p:nvPicPr>
              <p:cNvPr id="32" name="Picture 31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0957C8C7-550E-41AF-998B-3EF6755238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8985" r="73523" b="-1"/>
              <a:stretch/>
            </p:blipFill>
            <p:spPr>
              <a:xfrm>
                <a:off x="2519218" y="4171566"/>
                <a:ext cx="345645" cy="285517"/>
              </a:xfrm>
              <a:prstGeom prst="rect">
                <a:avLst/>
              </a:prstGeom>
            </p:spPr>
          </p:pic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6A91DD79-1C55-46D8-AB5B-70CD9E1B9DD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2387688" y="3462946"/>
                <a:ext cx="181906" cy="793295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932DDE3-39DB-4347-8197-5D79E256E100}"/>
                </a:ext>
              </a:extLst>
            </p:cNvPr>
            <p:cNvGrpSpPr/>
            <p:nvPr/>
          </p:nvGrpSpPr>
          <p:grpSpPr>
            <a:xfrm>
              <a:off x="1348837" y="3492447"/>
              <a:ext cx="334692" cy="425124"/>
              <a:chOff x="1334359" y="3442481"/>
              <a:chExt cx="334692" cy="425124"/>
            </a:xfrm>
          </p:grpSpPr>
          <p:pic>
            <p:nvPicPr>
              <p:cNvPr id="33" name="Picture 32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5F1E227C-7C78-4559-A69E-68D08D17460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245" t="1" r="38220" b="-1"/>
              <a:stretch/>
            </p:blipFill>
            <p:spPr>
              <a:xfrm>
                <a:off x="1334359" y="3605627"/>
                <a:ext cx="307241" cy="261978"/>
              </a:xfrm>
              <a:prstGeom prst="rect">
                <a:avLst/>
              </a:prstGeom>
            </p:spPr>
          </p:pic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08328C18-6DB0-46AB-98D8-6E971A41FD5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507182" y="3442481"/>
                <a:ext cx="161869" cy="25535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3E11CA81-0D2D-4F9E-AF4F-00723799E06D}"/>
                </a:ext>
              </a:extLst>
            </p:cNvPr>
            <p:cNvGrpSpPr/>
            <p:nvPr/>
          </p:nvGrpSpPr>
          <p:grpSpPr>
            <a:xfrm>
              <a:off x="2858617" y="3492447"/>
              <a:ext cx="890858" cy="930991"/>
              <a:chOff x="2724712" y="3456238"/>
              <a:chExt cx="890858" cy="930991"/>
            </a:xfrm>
          </p:grpSpPr>
          <p:pic>
            <p:nvPicPr>
              <p:cNvPr id="34" name="Picture 33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47AABE08-FBC3-4B21-B57C-E91414A7DB9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432"/>
              <a:stretch/>
            </p:blipFill>
            <p:spPr>
              <a:xfrm>
                <a:off x="3347061" y="4125252"/>
                <a:ext cx="268509" cy="261977"/>
              </a:xfrm>
              <a:prstGeom prst="rect">
                <a:avLst/>
              </a:prstGeom>
            </p:spPr>
          </p:pic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C8B3F7E4-B55D-49EF-8880-6D9467DF12D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2724712" y="3456238"/>
                <a:ext cx="734839" cy="71532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F68BF99-8155-4B2B-B596-5624E1E932DC}"/>
              </a:ext>
            </a:extLst>
          </p:cNvPr>
          <p:cNvGrpSpPr/>
          <p:nvPr/>
        </p:nvGrpSpPr>
        <p:grpSpPr>
          <a:xfrm>
            <a:off x="7222006" y="1658119"/>
            <a:ext cx="4416086" cy="3468865"/>
            <a:chOff x="7222006" y="1658119"/>
            <a:chExt cx="4416086" cy="3468865"/>
          </a:xfrm>
        </p:grpSpPr>
        <p:pic>
          <p:nvPicPr>
            <p:cNvPr id="55" name="Picture 54" descr="Table&#10;&#10;Description automatically generated">
              <a:extLst>
                <a:ext uri="{FF2B5EF4-FFF2-40B4-BE49-F238E27FC236}">
                  <a16:creationId xmlns:a16="http://schemas.microsoft.com/office/drawing/2014/main" id="{516DF4C2-D7EC-4BF6-97B6-AE898BDA700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2006" y="1658119"/>
              <a:ext cx="4389774" cy="1449907"/>
            </a:xfrm>
            <a:prstGeom prst="rect">
              <a:avLst/>
            </a:prstGeom>
          </p:spPr>
        </p:pic>
        <p:pic>
          <p:nvPicPr>
            <p:cNvPr id="57" name="Picture 56" descr="Table&#10;&#10;Description automatically generated">
              <a:extLst>
                <a:ext uri="{FF2B5EF4-FFF2-40B4-BE49-F238E27FC236}">
                  <a16:creationId xmlns:a16="http://schemas.microsoft.com/office/drawing/2014/main" id="{554E78BC-3F9C-4BBB-B6B5-E25A6FF6174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203" y="3517566"/>
              <a:ext cx="4398889" cy="1447634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2493529-5453-469A-BEBA-06581784DFE5}"/>
                </a:ext>
              </a:extLst>
            </p:cNvPr>
            <p:cNvSpPr txBox="1"/>
            <p:nvPr/>
          </p:nvSpPr>
          <p:spPr>
            <a:xfrm>
              <a:off x="7363365" y="4849985"/>
              <a:ext cx="3994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Source: </a:t>
              </a:r>
              <a:r>
                <a:rPr lang="en-US" sz="1200" dirty="0" err="1"/>
                <a:t>Pozar</a:t>
              </a:r>
              <a:r>
                <a:rPr lang="en-US" sz="1200" dirty="0"/>
                <a:t>, </a:t>
              </a:r>
              <a:r>
                <a:rPr lang="en-US" sz="1200" i="1" dirty="0"/>
                <a:t>Microwave Engineering</a:t>
              </a:r>
              <a:r>
                <a:rPr lang="en-US" sz="1200" dirty="0"/>
                <a:t>, 4</a:t>
              </a:r>
              <a:r>
                <a:rPr lang="en-US" sz="1200" baseline="30000" dirty="0"/>
                <a:t>th</a:t>
              </a:r>
              <a:r>
                <a:rPr lang="en-US" sz="1200" dirty="0"/>
                <a:t> ed., Wiley</a:t>
              </a:r>
              <a:endParaRPr lang="en-GB" sz="12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CF850A8-2B93-439D-9324-B6769FA294B3}"/>
              </a:ext>
            </a:extLst>
          </p:cNvPr>
          <p:cNvGrpSpPr/>
          <p:nvPr/>
        </p:nvGrpSpPr>
        <p:grpSpPr>
          <a:xfrm>
            <a:off x="2316566" y="5366538"/>
            <a:ext cx="6067990" cy="952556"/>
            <a:chOff x="2639550" y="5195630"/>
            <a:chExt cx="6067990" cy="95255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0E82727-AD2F-4D83-90A0-A56EFF2E4A5D}"/>
                </a:ext>
              </a:extLst>
            </p:cNvPr>
            <p:cNvSpPr txBox="1"/>
            <p:nvPr/>
          </p:nvSpPr>
          <p:spPr>
            <a:xfrm>
              <a:off x="2889182" y="5195630"/>
              <a:ext cx="58183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= 1</a:t>
              </a:r>
              <a:r>
                <a:rPr lang="en-US" baseline="30000" dirty="0"/>
                <a:t>st</a:t>
              </a:r>
              <a:r>
                <a:rPr lang="en-US" dirty="0"/>
                <a:t> root of Bessel function of first type </a:t>
              </a:r>
            </a:p>
            <a:p>
              <a:r>
                <a:rPr lang="en-US" dirty="0"/>
                <a:t>= 2</a:t>
              </a:r>
              <a:r>
                <a:rPr lang="en-US" baseline="30000" dirty="0"/>
                <a:t>nd</a:t>
              </a:r>
              <a:r>
                <a:rPr lang="en-US" dirty="0"/>
                <a:t> root of Bessel function of first type </a:t>
              </a:r>
            </a:p>
            <a:p>
              <a:r>
                <a:rPr lang="en-US" dirty="0"/>
                <a:t>= 1</a:t>
              </a:r>
              <a:r>
                <a:rPr lang="en-US" baseline="30000" dirty="0"/>
                <a:t>st</a:t>
              </a:r>
              <a:r>
                <a:rPr lang="en-US" dirty="0"/>
                <a:t> root of derivative of Bessel function of first type </a:t>
              </a:r>
              <a:endParaRPr lang="en-GB" dirty="0"/>
            </a:p>
          </p:txBody>
        </p:sp>
        <p:pic>
          <p:nvPicPr>
            <p:cNvPr id="43" name="Picture 42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4B1A871E-7A90-43A2-8D7B-8397DBB404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43" r="53926"/>
            <a:stretch/>
          </p:blipFill>
          <p:spPr>
            <a:xfrm>
              <a:off x="6917584" y="5221769"/>
              <a:ext cx="345645" cy="336314"/>
            </a:xfrm>
            <a:prstGeom prst="rect">
              <a:avLst/>
            </a:prstGeom>
          </p:spPr>
        </p:pic>
        <p:pic>
          <p:nvPicPr>
            <p:cNvPr id="45" name="Picture 44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4B9B79CE-64E0-4C08-9BA8-35513AE2C4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80669" b="-10851"/>
            <a:stretch/>
          </p:blipFill>
          <p:spPr>
            <a:xfrm>
              <a:off x="8246680" y="5757923"/>
              <a:ext cx="345645" cy="390263"/>
            </a:xfrm>
            <a:prstGeom prst="rect">
              <a:avLst/>
            </a:prstGeom>
          </p:spPr>
        </p:pic>
        <p:pic>
          <p:nvPicPr>
            <p:cNvPr id="46" name="Picture 45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988202E3-65CE-4F3D-A734-54E98ACF9B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43" r="53926"/>
            <a:stretch/>
          </p:blipFill>
          <p:spPr>
            <a:xfrm>
              <a:off x="7019776" y="5502207"/>
              <a:ext cx="345645" cy="336314"/>
            </a:xfrm>
            <a:prstGeom prst="rect">
              <a:avLst/>
            </a:prstGeom>
          </p:spPr>
        </p:pic>
        <p:pic>
          <p:nvPicPr>
            <p:cNvPr id="49" name="Picture 48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7EDBAE65-DDD7-46FB-83F2-D89AF3EBC9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245" t="1" r="38220" b="-1"/>
            <a:stretch/>
          </p:blipFill>
          <p:spPr>
            <a:xfrm>
              <a:off x="2639550" y="5221769"/>
              <a:ext cx="307241" cy="261978"/>
            </a:xfrm>
            <a:prstGeom prst="rect">
              <a:avLst/>
            </a:prstGeom>
          </p:spPr>
        </p:pic>
        <p:pic>
          <p:nvPicPr>
            <p:cNvPr id="50" name="Picture 49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8E369A17-A4F4-44AA-B3D1-1F6B4D1F9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432"/>
            <a:stretch/>
          </p:blipFill>
          <p:spPr>
            <a:xfrm>
              <a:off x="2658915" y="5483747"/>
              <a:ext cx="268509" cy="261977"/>
            </a:xfrm>
            <a:prstGeom prst="rect">
              <a:avLst/>
            </a:prstGeom>
          </p:spPr>
        </p:pic>
        <p:pic>
          <p:nvPicPr>
            <p:cNvPr id="51" name="Picture 50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42BBE77C-6C30-4F9A-84C0-C138ECAED5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8985" r="73523" b="-1"/>
            <a:stretch/>
          </p:blipFill>
          <p:spPr>
            <a:xfrm>
              <a:off x="2644165" y="5725265"/>
              <a:ext cx="345645" cy="2855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8914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41C8C-73A0-489A-A046-10D997982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Pillbox Cavity Resonators (5/6)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BF43B1D-B035-4CEF-BDC3-3BE360A62204}"/>
              </a:ext>
            </a:extLst>
          </p:cNvPr>
          <p:cNvGrpSpPr/>
          <p:nvPr/>
        </p:nvGrpSpPr>
        <p:grpSpPr>
          <a:xfrm>
            <a:off x="450465" y="1661666"/>
            <a:ext cx="3485987" cy="3101556"/>
            <a:chOff x="450465" y="1661666"/>
            <a:chExt cx="3485987" cy="310155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252394A-FEF6-4842-9F37-E9B103974E64}"/>
                </a:ext>
              </a:extLst>
            </p:cNvPr>
            <p:cNvGrpSpPr/>
            <p:nvPr/>
          </p:nvGrpSpPr>
          <p:grpSpPr>
            <a:xfrm>
              <a:off x="450465" y="1661666"/>
              <a:ext cx="3485987" cy="3101556"/>
              <a:chOff x="1487400" y="1617365"/>
              <a:chExt cx="3485987" cy="3101556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15CEE03-4941-4587-A1C4-DA89C23A5E0F}"/>
                  </a:ext>
                </a:extLst>
              </p:cNvPr>
              <p:cNvSpPr txBox="1"/>
              <p:nvPr/>
            </p:nvSpPr>
            <p:spPr>
              <a:xfrm>
                <a:off x="3348314" y="3295452"/>
                <a:ext cx="5310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err="1">
                    <a:solidFill>
                      <a:srgbClr val="CC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i="1" baseline="-25000" dirty="0" err="1">
                    <a:solidFill>
                      <a:srgbClr val="CC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i="1" baseline="-25000" dirty="0">
                  <a:solidFill>
                    <a:srgbClr val="CC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Rectangle 7">
                <a:extLst>
                  <a:ext uri="{FF2B5EF4-FFF2-40B4-BE49-F238E27FC236}">
                    <a16:creationId xmlns:a16="http://schemas.microsoft.com/office/drawing/2014/main" id="{AC84E61F-7458-45F4-BDC2-C128ABDBE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797797" y="3704099"/>
                <a:ext cx="271937" cy="29515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GB" sz="1200" b="0" baseline="30000" dirty="0"/>
              </a:p>
            </p:txBody>
          </p:sp>
          <p:cxnSp>
            <p:nvCxnSpPr>
              <p:cNvPr id="13" name="Straight Connector 26">
                <a:extLst>
                  <a:ext uri="{FF2B5EF4-FFF2-40B4-BE49-F238E27FC236}">
                    <a16:creationId xmlns:a16="http://schemas.microsoft.com/office/drawing/2014/main" id="{16E6EF14-5634-4874-9FA9-B159806AA094}"/>
                  </a:ext>
                </a:extLst>
              </p:cNvPr>
              <p:cNvCxnSpPr>
                <a:cxnSpLocks noChangeShapeType="1"/>
                <a:stCxn id="15" idx="0"/>
                <a:endCxn id="21" idx="0"/>
              </p:cNvCxnSpPr>
              <p:nvPr/>
            </p:nvCxnSpPr>
            <p:spPr bwMode="auto">
              <a:xfrm flipH="1" flipV="1">
                <a:off x="1797119" y="3283989"/>
                <a:ext cx="1681" cy="1009083"/>
              </a:xfrm>
              <a:prstGeom prst="line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</p:cxnSp>
          <p:cxnSp>
            <p:nvCxnSpPr>
              <p:cNvPr id="14" name="Straight Connector 28">
                <a:extLst>
                  <a:ext uri="{FF2B5EF4-FFF2-40B4-BE49-F238E27FC236}">
                    <a16:creationId xmlns:a16="http://schemas.microsoft.com/office/drawing/2014/main" id="{529CC34E-A164-4AA3-8BC1-F4A8F00D1A7D}"/>
                  </a:ext>
                </a:extLst>
              </p:cNvPr>
              <p:cNvCxnSpPr>
                <a:cxnSpLocks noChangeShapeType="1"/>
                <a:stCxn id="15" idx="4"/>
                <a:endCxn id="21" idx="4"/>
              </p:cNvCxnSpPr>
              <p:nvPr/>
            </p:nvCxnSpPr>
            <p:spPr bwMode="auto">
              <a:xfrm rot="10800000" flipH="1">
                <a:off x="4895184" y="3283989"/>
                <a:ext cx="1681" cy="1009083"/>
              </a:xfrm>
              <a:prstGeom prst="line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 type="none" w="lg" len="lg"/>
              </a:ln>
            </p:spPr>
          </p:cxn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C0167CCE-567E-4511-89E5-751A995C5FFD}"/>
                  </a:ext>
                </a:extLst>
              </p:cNvPr>
              <p:cNvSpPr/>
              <p:nvPr/>
            </p:nvSpPr>
            <p:spPr bwMode="auto">
              <a:xfrm rot="16200000">
                <a:off x="2921773" y="2745043"/>
                <a:ext cx="850440" cy="3097316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lIns="92075" tIns="46038" rIns="92075" bIns="46038"/>
              <a:lstStyle/>
              <a:p>
                <a:pPr marL="571500" indent="-571500">
                  <a:defRPr/>
                </a:pPr>
                <a:endPara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Straight Connector 45">
                <a:extLst>
                  <a:ext uri="{FF2B5EF4-FFF2-40B4-BE49-F238E27FC236}">
                    <a16:creationId xmlns:a16="http://schemas.microsoft.com/office/drawing/2014/main" id="{AC83ED43-10E2-4ACB-A26A-D0A8EA15CE9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>
                <a:off x="4383094" y="2723601"/>
                <a:ext cx="1009323" cy="1214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prstDash val="dash"/>
                <a:round/>
                <a:headEnd/>
                <a:tailEnd type="none" w="lg" len="lg"/>
              </a:ln>
            </p:spPr>
          </p:cxnSp>
          <p:cxnSp>
            <p:nvCxnSpPr>
              <p:cNvPr id="17" name="Straight Connector 42">
                <a:extLst>
                  <a:ext uri="{FF2B5EF4-FFF2-40B4-BE49-F238E27FC236}">
                    <a16:creationId xmlns:a16="http://schemas.microsoft.com/office/drawing/2014/main" id="{A59EE5B9-F82D-4C2B-BB9A-70621ACE799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>
                <a:off x="2682152" y="2567674"/>
                <a:ext cx="1319963" cy="2429"/>
              </a:xfrm>
              <a:prstGeom prst="line">
                <a:avLst/>
              </a:prstGeom>
              <a:noFill/>
              <a:ln w="12700" algn="ctr">
                <a:solidFill>
                  <a:schemeClr val="tx1"/>
                </a:solidFill>
                <a:prstDash val="dash"/>
                <a:round/>
                <a:headEnd/>
                <a:tailEnd type="none" w="lg" len="lg"/>
              </a:ln>
            </p:spPr>
          </p:cxn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2745D17-8BFD-4DCA-8E8D-6022F274EFFC}"/>
                  </a:ext>
                </a:extLst>
              </p:cNvPr>
              <p:cNvSpPr/>
              <p:nvPr/>
            </p:nvSpPr>
            <p:spPr bwMode="auto">
              <a:xfrm rot="16200000">
                <a:off x="3277316" y="3794959"/>
                <a:ext cx="77405" cy="134825"/>
              </a:xfrm>
              <a:prstGeom prst="rect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lIns="92075" tIns="46038" rIns="92075" bIns="46038"/>
              <a:lstStyle/>
              <a:p>
                <a:pPr marL="571500" indent="-571500">
                  <a:defRPr/>
                </a:pPr>
                <a:endPara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9" name="Straight Arrow Connector 27">
                <a:extLst>
                  <a:ext uri="{FF2B5EF4-FFF2-40B4-BE49-F238E27FC236}">
                    <a16:creationId xmlns:a16="http://schemas.microsoft.com/office/drawing/2014/main" id="{83BCB914-ECF2-4B68-A966-7C7857D775E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V="1">
                <a:off x="2858584" y="3806158"/>
                <a:ext cx="957381" cy="2429"/>
              </a:xfrm>
              <a:prstGeom prst="straightConnector1">
                <a:avLst/>
              </a:prstGeom>
              <a:noFill/>
              <a:ln w="25400" algn="ctr">
                <a:solidFill>
                  <a:srgbClr val="FF0000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373ED96-4A99-4FB2-B38E-701FF2E31DA7}"/>
                  </a:ext>
                </a:extLst>
              </p:cNvPr>
              <p:cNvSpPr/>
              <p:nvPr/>
            </p:nvSpPr>
            <p:spPr bwMode="auto">
              <a:xfrm rot="16200000">
                <a:off x="3309697" y="3668613"/>
                <a:ext cx="47869" cy="85024"/>
              </a:xfrm>
              <a:prstGeom prst="rect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lIns="92075" tIns="46038" rIns="92075" bIns="46038"/>
              <a:lstStyle/>
              <a:p>
                <a:pPr marL="571500" indent="-571500">
                  <a:defRPr/>
                </a:pPr>
                <a:endPara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2FD39A15-C474-4C10-8BA6-1001472C495E}"/>
                  </a:ext>
                </a:extLst>
              </p:cNvPr>
              <p:cNvSpPr/>
              <p:nvPr/>
            </p:nvSpPr>
            <p:spPr bwMode="auto">
              <a:xfrm rot="16200000">
                <a:off x="2921772" y="1735720"/>
                <a:ext cx="850439" cy="3097317"/>
              </a:xfrm>
              <a:prstGeom prst="ellips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lIns="92075" tIns="46038" rIns="92075" bIns="46038"/>
              <a:lstStyle/>
              <a:p>
                <a:pPr marL="571500" indent="-571500">
                  <a:defRPr/>
                </a:pPr>
                <a:endParaRPr lang="en-GB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22" name="Picture 50" descr="pillbox.tif">
                <a:extLst>
                  <a:ext uri="{FF2B5EF4-FFF2-40B4-BE49-F238E27FC236}">
                    <a16:creationId xmlns:a16="http://schemas.microsoft.com/office/drawing/2014/main" id="{0F6838BA-562E-46A8-B490-872CF8D0ED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rot="16200000">
                <a:off x="3775336" y="1520556"/>
                <a:ext cx="758775" cy="1637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1E45E8F-EDAB-430A-A90B-33779F19E0D1}"/>
                  </a:ext>
                </a:extLst>
              </p:cNvPr>
              <p:cNvSpPr txBox="1"/>
              <p:nvPr/>
            </p:nvSpPr>
            <p:spPr>
              <a:xfrm>
                <a:off x="3378653" y="1617365"/>
                <a:ext cx="5310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err="1">
                    <a:solidFill>
                      <a:srgbClr val="CC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i="1" baseline="-25000" dirty="0" err="1">
                    <a:solidFill>
                      <a:srgbClr val="CC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</a:t>
                </a:r>
                <a:endParaRPr lang="en-GB" i="1" baseline="-25000" dirty="0">
                  <a:solidFill>
                    <a:srgbClr val="CC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D8D57C4-26A5-4AD4-AEAD-D9D53E7B370F}"/>
                  </a:ext>
                </a:extLst>
              </p:cNvPr>
              <p:cNvSpPr txBox="1"/>
              <p:nvPr/>
            </p:nvSpPr>
            <p:spPr>
              <a:xfrm>
                <a:off x="3823581" y="1654059"/>
                <a:ext cx="84927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i="1" dirty="0">
                    <a:solidFill>
                      <a:srgbClr val="CC0000"/>
                    </a:solidFill>
                    <a:sym typeface="Wingdings" panose="05000000000000000000" pitchFamily="2" charset="2"/>
                  </a:rPr>
                  <a:t>TM</a:t>
                </a:r>
                <a:r>
                  <a:rPr lang="en-US" i="1" baseline="-25000" dirty="0">
                    <a:solidFill>
                      <a:srgbClr val="CC0000"/>
                    </a:solidFill>
                    <a:sym typeface="Wingdings" panose="05000000000000000000" pitchFamily="2" charset="2"/>
                  </a:rPr>
                  <a:t>010</a:t>
                </a:r>
                <a:endParaRPr lang="en-GB" dirty="0"/>
              </a:p>
            </p:txBody>
          </p:sp>
          <p:cxnSp>
            <p:nvCxnSpPr>
              <p:cNvPr id="26" name="Straight Arrow Connector 17">
                <a:extLst>
                  <a:ext uri="{FF2B5EF4-FFF2-40B4-BE49-F238E27FC236}">
                    <a16:creationId xmlns:a16="http://schemas.microsoft.com/office/drawing/2014/main" id="{BB33E413-162D-45E7-B133-489E8573817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H="1" flipV="1">
                <a:off x="1641020" y="3240022"/>
                <a:ext cx="9690" cy="1149103"/>
              </a:xfrm>
              <a:prstGeom prst="straightConnector1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</p:cxnSp>
          <p:sp>
            <p:nvSpPr>
              <p:cNvPr id="27" name="Rectangle 17">
                <a:extLst>
                  <a:ext uri="{FF2B5EF4-FFF2-40B4-BE49-F238E27FC236}">
                    <a16:creationId xmlns:a16="http://schemas.microsoft.com/office/drawing/2014/main" id="{A1E08BCA-8364-480D-B276-E7B6C566EA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487400" y="3698217"/>
                <a:ext cx="287269" cy="25090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1600" b="0" dirty="0"/>
                  <a:t>h</a:t>
                </a:r>
                <a:endParaRPr lang="en-US" sz="1600" b="0" baseline="-25000" dirty="0"/>
              </a:p>
            </p:txBody>
          </p:sp>
        </p:grp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7859865-DF8D-40B7-A0CB-FDC3427D35B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564210" y="4330364"/>
              <a:ext cx="747169" cy="37378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0" name="Rectangle 17">
              <a:extLst>
                <a:ext uri="{FF2B5EF4-FFF2-40B4-BE49-F238E27FC236}">
                  <a16:creationId xmlns:a16="http://schemas.microsoft.com/office/drawing/2014/main" id="{5FA0AF0C-175E-4DD7-A180-0442D61AE61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94159" y="4357332"/>
              <a:ext cx="287269" cy="2509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600" b="0" dirty="0"/>
                <a:t>a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61037CA5-2DA3-47FC-9D1F-98AAF99C2B69}"/>
              </a:ext>
            </a:extLst>
          </p:cNvPr>
          <p:cNvSpPr txBox="1"/>
          <p:nvPr/>
        </p:nvSpPr>
        <p:spPr>
          <a:xfrm>
            <a:off x="4521395" y="1384667"/>
            <a:ext cx="7088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the case of the TM</a:t>
            </a:r>
            <a:r>
              <a:rPr lang="en-US" baseline="-25000" dirty="0"/>
              <a:t>010</a:t>
            </a:r>
            <a:r>
              <a:rPr lang="en-US" dirty="0"/>
              <a:t>-mode, we have no dependence on cavity height, so we get a much simpler formulae:</a:t>
            </a:r>
            <a:endParaRPr lang="en-GB" dirty="0"/>
          </a:p>
        </p:txBody>
      </p:sp>
      <p:pic>
        <p:nvPicPr>
          <p:cNvPr id="30" name="Picture 29" descr="Text&#10;&#10;Description automatically generated">
            <a:extLst>
              <a:ext uri="{FF2B5EF4-FFF2-40B4-BE49-F238E27FC236}">
                <a16:creationId xmlns:a16="http://schemas.microsoft.com/office/drawing/2014/main" id="{6741B361-CFA5-4A25-9ADF-214CD875D9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51348"/>
            <a:ext cx="2345554" cy="39590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32" name="Picture 31" descr="Diagram&#10;&#10;Description automatically generated">
            <a:extLst>
              <a:ext uri="{FF2B5EF4-FFF2-40B4-BE49-F238E27FC236}">
                <a16:creationId xmlns:a16="http://schemas.microsoft.com/office/drawing/2014/main" id="{CAC95190-E8BA-472A-B324-12EE21F8CD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491" y="3261485"/>
            <a:ext cx="4737496" cy="772352"/>
          </a:xfrm>
          <a:prstGeom prst="rect">
            <a:avLst/>
          </a:prstGeom>
        </p:spPr>
      </p:pic>
      <p:sp>
        <p:nvSpPr>
          <p:cNvPr id="35" name="Arrow: Right 34">
            <a:extLst>
              <a:ext uri="{FF2B5EF4-FFF2-40B4-BE49-F238E27FC236}">
                <a16:creationId xmlns:a16="http://schemas.microsoft.com/office/drawing/2014/main" id="{1AC2E10C-0048-4FDB-A222-1DCD88232E43}"/>
              </a:ext>
            </a:extLst>
          </p:cNvPr>
          <p:cNvSpPr/>
          <p:nvPr/>
        </p:nvSpPr>
        <p:spPr bwMode="auto">
          <a:xfrm>
            <a:off x="4214155" y="4588936"/>
            <a:ext cx="691290" cy="29945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23" name="Picture 22" descr="A math equation with black text&#10;&#10;AI-generated content may be incorrect.">
            <a:extLst>
              <a:ext uri="{FF2B5EF4-FFF2-40B4-BE49-F238E27FC236}">
                <a16:creationId xmlns:a16="http://schemas.microsoft.com/office/drawing/2014/main" id="{250F1587-170B-520E-DDBA-71638ED19A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8865" y="4299473"/>
            <a:ext cx="5305425" cy="847725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11DC43E-4E8E-4FC3-9FA8-6B68A045D538}"/>
              </a:ext>
            </a:extLst>
          </p:cNvPr>
          <p:cNvGrpSpPr/>
          <p:nvPr/>
        </p:nvGrpSpPr>
        <p:grpSpPr>
          <a:xfrm>
            <a:off x="5289106" y="3945375"/>
            <a:ext cx="3959341" cy="2221833"/>
            <a:chOff x="5289106" y="3945375"/>
            <a:chExt cx="3959341" cy="2221833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8DEFB922-28C9-418A-B38E-212833E16394}"/>
                </a:ext>
              </a:extLst>
            </p:cNvPr>
            <p:cNvGrpSpPr/>
            <p:nvPr/>
          </p:nvGrpSpPr>
          <p:grpSpPr>
            <a:xfrm>
              <a:off x="5289106" y="5469780"/>
              <a:ext cx="3959341" cy="697428"/>
              <a:chOff x="1551158" y="5381517"/>
              <a:chExt cx="3959341" cy="697428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CBAFE0A-3E68-4973-8DB6-CDFE5C7367CC}"/>
                  </a:ext>
                </a:extLst>
              </p:cNvPr>
              <p:cNvSpPr txBox="1"/>
              <p:nvPr/>
            </p:nvSpPr>
            <p:spPr>
              <a:xfrm>
                <a:off x="1551158" y="5521775"/>
                <a:ext cx="29571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Remember? </a:t>
                </a:r>
                <a:r>
                  <a:rPr lang="en-US" dirty="0" err="1"/>
                  <a:t>Skindepth</a:t>
                </a:r>
                <a:r>
                  <a:rPr lang="en-US" dirty="0"/>
                  <a:t> is:</a:t>
                </a:r>
                <a:endParaRPr lang="en-GB" dirty="0"/>
              </a:p>
            </p:txBody>
          </p:sp>
          <p:pic>
            <p:nvPicPr>
              <p:cNvPr id="38" name="Picture 37" descr="A picture containing text, clock&#10;&#10;Description automatically generated">
                <a:extLst>
                  <a:ext uri="{FF2B5EF4-FFF2-40B4-BE49-F238E27FC236}">
                    <a16:creationId xmlns:a16="http://schemas.microsoft.com/office/drawing/2014/main" id="{8D274A75-3961-4DCC-BACB-8F5621D321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29370" y="5381517"/>
                <a:ext cx="1181129" cy="697428"/>
              </a:xfrm>
              <a:prstGeom prst="rect">
                <a:avLst/>
              </a:prstGeom>
            </p:spPr>
          </p:pic>
        </p:grp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14297C03-129A-4AA9-BA76-944492E684D9}"/>
                </a:ext>
              </a:extLst>
            </p:cNvPr>
            <p:cNvCxnSpPr/>
            <p:nvPr/>
          </p:nvCxnSpPr>
          <p:spPr bwMode="auto">
            <a:xfrm flipH="1" flipV="1">
              <a:off x="6767698" y="3945375"/>
              <a:ext cx="422455" cy="171141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18511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Pillbox Cavity resonators (6/6)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118F04-1F75-4E0F-9318-C3A18E33ACD8}"/>
              </a:ext>
            </a:extLst>
          </p:cNvPr>
          <p:cNvSpPr txBox="1"/>
          <p:nvPr/>
        </p:nvSpPr>
        <p:spPr>
          <a:xfrm>
            <a:off x="6019190" y="1278320"/>
            <a:ext cx="59143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Resonant chart for a general cylindrical cavity showing the excited modes as a function of cavity dimensions.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1</a:t>
            </a:r>
            <a:r>
              <a:rPr lang="en-US" baseline="30000" dirty="0">
                <a:sym typeface="Wingdings" panose="05000000000000000000" pitchFamily="2" charset="2"/>
              </a:rPr>
              <a:t>st</a:t>
            </a:r>
            <a:r>
              <a:rPr lang="en-US" dirty="0">
                <a:sym typeface="Wingdings" panose="05000000000000000000" pitchFamily="2" charset="2"/>
              </a:rPr>
              <a:t> TE-mode is TE111</a:t>
            </a:r>
            <a:br>
              <a:rPr lang="en-US" dirty="0">
                <a:sym typeface="Wingdings" panose="05000000000000000000" pitchFamily="2" charset="2"/>
              </a:rPr>
            </a:b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1</a:t>
            </a:r>
            <a:r>
              <a:rPr lang="en-US" baseline="30000" dirty="0">
                <a:sym typeface="Wingdings" panose="05000000000000000000" pitchFamily="2" charset="2"/>
              </a:rPr>
              <a:t>st</a:t>
            </a:r>
            <a:r>
              <a:rPr lang="en-US" dirty="0">
                <a:sym typeface="Wingdings" panose="05000000000000000000" pitchFamily="2" charset="2"/>
              </a:rPr>
              <a:t> TM-mode is TM010, and shows up for ratios (2a/h)</a:t>
            </a:r>
            <a:r>
              <a:rPr lang="en-US" baseline="30000" dirty="0">
                <a:sym typeface="Wingdings" panose="05000000000000000000" pitchFamily="2" charset="2"/>
              </a:rPr>
              <a:t>2</a:t>
            </a:r>
            <a:r>
              <a:rPr lang="en-US" dirty="0">
                <a:sym typeface="Wingdings" panose="05000000000000000000" pitchFamily="2" charset="2"/>
              </a:rPr>
              <a:t> &gt; 1</a:t>
            </a:r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49EF79F-839A-407B-BF11-208E9C8BB5D9}"/>
              </a:ext>
            </a:extLst>
          </p:cNvPr>
          <p:cNvGrpSpPr/>
          <p:nvPr/>
        </p:nvGrpSpPr>
        <p:grpSpPr>
          <a:xfrm>
            <a:off x="680895" y="1086295"/>
            <a:ext cx="10292540" cy="5192839"/>
            <a:chOff x="680895" y="1086295"/>
            <a:chExt cx="10292540" cy="519283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9163714-68E8-4B0C-8AE3-B27C833897C3}"/>
                </a:ext>
              </a:extLst>
            </p:cNvPr>
            <p:cNvGrpSpPr/>
            <p:nvPr/>
          </p:nvGrpSpPr>
          <p:grpSpPr>
            <a:xfrm>
              <a:off x="680895" y="1086295"/>
              <a:ext cx="4867495" cy="5114832"/>
              <a:chOff x="680895" y="1086295"/>
              <a:chExt cx="4867495" cy="5114832"/>
            </a:xfrm>
          </p:grpSpPr>
          <p:pic>
            <p:nvPicPr>
              <p:cNvPr id="6" name="Picture 5" descr="Diagram&#10;&#10;Description automatically generated">
                <a:extLst>
                  <a:ext uri="{FF2B5EF4-FFF2-40B4-BE49-F238E27FC236}">
                    <a16:creationId xmlns:a16="http://schemas.microsoft.com/office/drawing/2014/main" id="{649F6144-78F0-44D5-845F-F1F84B479D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0895" y="1086295"/>
                <a:ext cx="4867495" cy="5107865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619B431-5F43-4D6D-BE0E-0702C2EB5345}"/>
                  </a:ext>
                </a:extLst>
              </p:cNvPr>
              <p:cNvSpPr txBox="1"/>
              <p:nvPr/>
            </p:nvSpPr>
            <p:spPr>
              <a:xfrm>
                <a:off x="3330840" y="5862573"/>
                <a:ext cx="768100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(2a/h)</a:t>
                </a:r>
                <a:r>
                  <a:rPr lang="en-US" sz="1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GB" sz="16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0539427-7B99-4220-A40D-C91CDCECA8DD}"/>
                </a:ext>
              </a:extLst>
            </p:cNvPr>
            <p:cNvSpPr txBox="1"/>
            <p:nvPr/>
          </p:nvSpPr>
          <p:spPr>
            <a:xfrm>
              <a:off x="7209483" y="6002135"/>
              <a:ext cx="37639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Source: </a:t>
              </a:r>
              <a:r>
                <a:rPr lang="en-US" sz="1200" dirty="0" err="1"/>
                <a:t>Pozar</a:t>
              </a:r>
              <a:r>
                <a:rPr lang="en-US" sz="1200" i="1" dirty="0"/>
                <a:t>, Microwave engineering</a:t>
              </a:r>
              <a:r>
                <a:rPr lang="en-US" sz="1200" dirty="0"/>
                <a:t>, 4</a:t>
              </a:r>
              <a:r>
                <a:rPr lang="en-US" sz="1200" baseline="30000" dirty="0"/>
                <a:t>th</a:t>
              </a:r>
              <a:r>
                <a:rPr lang="en-US" sz="1200" dirty="0"/>
                <a:t> ed., Wiley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013917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6685376-F3A7-4B34-A877-FEEDACF49267}"/>
              </a:ext>
            </a:extLst>
          </p:cNvPr>
          <p:cNvSpPr/>
          <p:nvPr/>
        </p:nvSpPr>
        <p:spPr>
          <a:xfrm>
            <a:off x="1213894" y="2699305"/>
            <a:ext cx="9764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5292637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6685376-F3A7-4B34-A877-FEEDACF49267}"/>
              </a:ext>
            </a:extLst>
          </p:cNvPr>
          <p:cNvSpPr/>
          <p:nvPr/>
        </p:nvSpPr>
        <p:spPr>
          <a:xfrm>
            <a:off x="2677955" y="2622495"/>
            <a:ext cx="63914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Let’s have a break!</a:t>
            </a:r>
          </a:p>
        </p:txBody>
      </p:sp>
    </p:spTree>
    <p:extLst>
      <p:ext uri="{BB962C8B-B14F-4D97-AF65-F5344CB8AC3E}">
        <p14:creationId xmlns:p14="http://schemas.microsoft.com/office/powerpoint/2010/main" val="23847543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128" y="164575"/>
            <a:ext cx="7337868" cy="629095"/>
          </a:xfrm>
        </p:spPr>
        <p:txBody>
          <a:bodyPr/>
          <a:lstStyle/>
          <a:p>
            <a:r>
              <a:rPr lang="en-US" dirty="0"/>
              <a:t>Further reading…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D52D79-94B0-4D7F-95B3-BD009B599E88}"/>
              </a:ext>
            </a:extLst>
          </p:cNvPr>
          <p:cNvSpPr txBox="1"/>
          <p:nvPr/>
        </p:nvSpPr>
        <p:spPr>
          <a:xfrm>
            <a:off x="834515" y="2123230"/>
            <a:ext cx="1080616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>
                <a:solidFill>
                  <a:schemeClr val="accent6"/>
                </a:solidFill>
              </a:rPr>
              <a:t>POZAR, David M., </a:t>
            </a:r>
            <a:r>
              <a:rPr lang="en-US" i="1" dirty="0">
                <a:solidFill>
                  <a:schemeClr val="accent6"/>
                </a:solidFill>
              </a:rPr>
              <a:t>“Microwave Engineering”</a:t>
            </a:r>
            <a:r>
              <a:rPr lang="en-US" dirty="0">
                <a:solidFill>
                  <a:schemeClr val="accent6"/>
                </a:solidFill>
              </a:rPr>
              <a:t>, 4</a:t>
            </a:r>
            <a:r>
              <a:rPr lang="en-US" baseline="30000" dirty="0">
                <a:solidFill>
                  <a:schemeClr val="accent6"/>
                </a:solidFill>
              </a:rPr>
              <a:t>th</a:t>
            </a:r>
            <a:r>
              <a:rPr lang="en-US" dirty="0">
                <a:solidFill>
                  <a:schemeClr val="accent6"/>
                </a:solidFill>
              </a:rPr>
              <a:t> edition, Wiley and sons.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accent6"/>
                </a:solidFill>
              </a:rPr>
              <a:t>ZHANG, </a:t>
            </a:r>
            <a:r>
              <a:rPr lang="en-US" dirty="0" err="1">
                <a:solidFill>
                  <a:schemeClr val="accent6"/>
                </a:solidFill>
              </a:rPr>
              <a:t>Keqian</a:t>
            </a:r>
            <a:r>
              <a:rPr lang="en-US" dirty="0">
                <a:solidFill>
                  <a:schemeClr val="accent6"/>
                </a:solidFill>
              </a:rPr>
              <a:t>, “</a:t>
            </a:r>
            <a:r>
              <a:rPr lang="en-US" i="1" dirty="0">
                <a:solidFill>
                  <a:schemeClr val="accent6"/>
                </a:solidFill>
              </a:rPr>
              <a:t>Electromagnetic Theory for Microwaves and Optoelectronics</a:t>
            </a:r>
            <a:r>
              <a:rPr lang="en-US" dirty="0">
                <a:solidFill>
                  <a:schemeClr val="accent6"/>
                </a:solidFill>
              </a:rPr>
              <a:t>”, 2</a:t>
            </a:r>
            <a:r>
              <a:rPr lang="en-US" baseline="30000" dirty="0">
                <a:solidFill>
                  <a:schemeClr val="accent6"/>
                </a:solidFill>
              </a:rPr>
              <a:t>nd</a:t>
            </a:r>
            <a:r>
              <a:rPr lang="en-US" dirty="0">
                <a:solidFill>
                  <a:schemeClr val="accent6"/>
                </a:solidFill>
              </a:rPr>
              <a:t> edition, Springer.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accent6"/>
                </a:solidFill>
              </a:rPr>
              <a:t>BHAT, </a:t>
            </a:r>
            <a:r>
              <a:rPr lang="en-US" dirty="0" err="1">
                <a:solidFill>
                  <a:schemeClr val="accent6"/>
                </a:solidFill>
              </a:rPr>
              <a:t>Shiban</a:t>
            </a:r>
            <a:r>
              <a:rPr lang="en-US" sz="1800" dirty="0"/>
              <a:t>, </a:t>
            </a:r>
            <a:r>
              <a:rPr lang="en-US" i="1" dirty="0">
                <a:solidFill>
                  <a:schemeClr val="accent6"/>
                </a:solidFill>
              </a:rPr>
              <a:t>“</a:t>
            </a:r>
            <a:r>
              <a:rPr lang="en-US" i="1" dirty="0" err="1">
                <a:solidFill>
                  <a:schemeClr val="accent6"/>
                </a:solidFill>
              </a:rPr>
              <a:t>Stripline</a:t>
            </a:r>
            <a:r>
              <a:rPr lang="en-US" i="1" dirty="0">
                <a:solidFill>
                  <a:schemeClr val="accent6"/>
                </a:solidFill>
              </a:rPr>
              <a:t>-like transmission Lines for Microwave Integrated Circuits”</a:t>
            </a:r>
            <a:r>
              <a:rPr lang="en-US" sz="1800" dirty="0"/>
              <a:t>, </a:t>
            </a:r>
            <a:br>
              <a:rPr lang="en-US" dirty="0"/>
            </a:br>
            <a:r>
              <a:rPr lang="en-US" dirty="0">
                <a:solidFill>
                  <a:schemeClr val="accent6"/>
                </a:solidFill>
              </a:rPr>
              <a:t>New Age International Publishers.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accent6"/>
                </a:solidFill>
              </a:rPr>
              <a:t>HOFFMANN, </a:t>
            </a:r>
            <a:r>
              <a:rPr lang="en-US" i="1" dirty="0">
                <a:solidFill>
                  <a:schemeClr val="accent6"/>
                </a:solidFill>
              </a:rPr>
              <a:t>“</a:t>
            </a:r>
            <a:r>
              <a:rPr lang="en-US" i="1" dirty="0" err="1">
                <a:solidFill>
                  <a:schemeClr val="accent6"/>
                </a:solidFill>
              </a:rPr>
              <a:t>Integrierte</a:t>
            </a:r>
            <a:r>
              <a:rPr lang="en-US" i="1" dirty="0">
                <a:solidFill>
                  <a:schemeClr val="accent6"/>
                </a:solidFill>
              </a:rPr>
              <a:t> </a:t>
            </a:r>
            <a:r>
              <a:rPr lang="en-US" i="1" dirty="0" err="1">
                <a:solidFill>
                  <a:schemeClr val="accent6"/>
                </a:solidFill>
              </a:rPr>
              <a:t>Mikrowellenschaltungen</a:t>
            </a:r>
            <a:r>
              <a:rPr lang="en-US" i="1" dirty="0">
                <a:solidFill>
                  <a:schemeClr val="accent6"/>
                </a:solidFill>
              </a:rPr>
              <a:t>”</a:t>
            </a:r>
            <a:r>
              <a:rPr lang="en-US" dirty="0">
                <a:solidFill>
                  <a:schemeClr val="accent6"/>
                </a:solidFill>
              </a:rPr>
              <a:t>, Springer.</a:t>
            </a:r>
          </a:p>
          <a:p>
            <a:pPr marL="342900" indent="-342900">
              <a:buAutoNum type="arabicPeriod"/>
            </a:pPr>
            <a:endParaRPr lang="en-US" dirty="0">
              <a:solidFill>
                <a:schemeClr val="accent6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accent6"/>
                </a:solidFill>
              </a:rPr>
              <a:t>SAAD, </a:t>
            </a:r>
            <a:r>
              <a:rPr lang="en-US" i="1" dirty="0">
                <a:solidFill>
                  <a:schemeClr val="accent6"/>
                </a:solidFill>
              </a:rPr>
              <a:t>“Microwave Engineer’s Handbook”, </a:t>
            </a:r>
            <a:r>
              <a:rPr lang="en-US" dirty="0">
                <a:solidFill>
                  <a:schemeClr val="accent6"/>
                </a:solidFill>
              </a:rPr>
              <a:t>Vol.1, Artech House Inc.</a:t>
            </a:r>
            <a:endParaRPr lang="en-GB" dirty="0">
              <a:solidFill>
                <a:schemeClr val="accent6"/>
              </a:solidFill>
            </a:endParaRPr>
          </a:p>
          <a:p>
            <a:pPr marL="342900" indent="-342900">
              <a:buAutoNum type="arabicPeriod"/>
            </a:pPr>
            <a:endParaRPr lang="en-GB" dirty="0">
              <a:solidFill>
                <a:schemeClr val="accent6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accent6"/>
              </a:solidFill>
            </a:endParaRPr>
          </a:p>
          <a:p>
            <a:endParaRPr lang="en-GB" dirty="0">
              <a:solidFill>
                <a:schemeClr val="accent6"/>
              </a:solidFill>
            </a:endParaRPr>
          </a:p>
          <a:p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932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Waveguides &amp; Boundary conditions </a:t>
            </a:r>
            <a:endParaRPr lang="en-GB" dirty="0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BB478307-6042-4525-A71A-B62D15FC5C47}"/>
              </a:ext>
            </a:extLst>
          </p:cNvPr>
          <p:cNvGrpSpPr/>
          <p:nvPr/>
        </p:nvGrpSpPr>
        <p:grpSpPr>
          <a:xfrm>
            <a:off x="1252103" y="1048467"/>
            <a:ext cx="9799795" cy="1958078"/>
            <a:chOff x="1252103" y="1048467"/>
            <a:chExt cx="9799795" cy="1958078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8D56C206-438F-47A8-B3D8-1422ED6CB1AB}"/>
                </a:ext>
              </a:extLst>
            </p:cNvPr>
            <p:cNvGrpSpPr/>
            <p:nvPr/>
          </p:nvGrpSpPr>
          <p:grpSpPr>
            <a:xfrm>
              <a:off x="1252103" y="1467790"/>
              <a:ext cx="9222067" cy="1538755"/>
              <a:chOff x="1252103" y="1189294"/>
              <a:chExt cx="9222067" cy="1538755"/>
            </a:xfrm>
          </p:grpSpPr>
          <p:pic>
            <p:nvPicPr>
              <p:cNvPr id="45" name="Picture 44" descr="Diagram, shape&#10;&#10;Description automatically generated">
                <a:extLst>
                  <a:ext uri="{FF2B5EF4-FFF2-40B4-BE49-F238E27FC236}">
                    <a16:creationId xmlns:a16="http://schemas.microsoft.com/office/drawing/2014/main" id="{85BF73C2-1BCE-496E-8DCE-23D61682A76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2185"/>
              <a:stretch/>
            </p:blipFill>
            <p:spPr>
              <a:xfrm>
                <a:off x="1252103" y="1189294"/>
                <a:ext cx="6381750" cy="1311095"/>
              </a:xfrm>
              <a:prstGeom prst="rect">
                <a:avLst/>
              </a:prstGeom>
            </p:spPr>
          </p:pic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96BB31FD-55BA-4921-AAD5-E607F5D29402}"/>
                  </a:ext>
                </a:extLst>
              </p:cNvPr>
              <p:cNvGrpSpPr/>
              <p:nvPr/>
            </p:nvGrpSpPr>
            <p:grpSpPr>
              <a:xfrm>
                <a:off x="7632200" y="1329582"/>
                <a:ext cx="2841970" cy="1183023"/>
                <a:chOff x="9001507" y="4899200"/>
                <a:chExt cx="2419515" cy="1028664"/>
              </a:xfrm>
            </p:grpSpPr>
            <p:pic>
              <p:nvPicPr>
                <p:cNvPr id="60" name="Picture 59" descr="Diagram, shape&#10;&#10;Description automatically generated">
                  <a:extLst>
                    <a:ext uri="{FF2B5EF4-FFF2-40B4-BE49-F238E27FC236}">
                      <a16:creationId xmlns:a16="http://schemas.microsoft.com/office/drawing/2014/main" id="{6F778EC0-DC4B-480A-8593-B30B5C5402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7170" t="52722" r="4916" b="17609"/>
                <a:stretch/>
              </p:blipFill>
              <p:spPr>
                <a:xfrm>
                  <a:off x="9001507" y="4899200"/>
                  <a:ext cx="2419515" cy="1028664"/>
                </a:xfrm>
                <a:prstGeom prst="rect">
                  <a:avLst/>
                </a:prstGeom>
              </p:spPr>
            </p:pic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9DFD346D-D6BC-4238-9303-F2423B6261CD}"/>
                    </a:ext>
                  </a:extLst>
                </p:cNvPr>
                <p:cNvSpPr/>
                <p:nvPr/>
              </p:nvSpPr>
              <p:spPr bwMode="auto">
                <a:xfrm>
                  <a:off x="9245210" y="5118821"/>
                  <a:ext cx="213962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5A41F42F-575F-4AB4-83DC-8855C80283EB}"/>
                    </a:ext>
                  </a:extLst>
                </p:cNvPr>
                <p:cNvSpPr/>
                <p:nvPr/>
              </p:nvSpPr>
              <p:spPr bwMode="auto">
                <a:xfrm>
                  <a:off x="9608065" y="5118821"/>
                  <a:ext cx="1211749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D89C079D-AAD2-4D70-B829-9251FDC70467}"/>
                    </a:ext>
                  </a:extLst>
                </p:cNvPr>
                <p:cNvSpPr/>
                <p:nvPr/>
              </p:nvSpPr>
              <p:spPr bwMode="auto">
                <a:xfrm>
                  <a:off x="9631995" y="5506637"/>
                  <a:ext cx="1187820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102E46A4-4758-4B8F-A627-FF619F81E87A}"/>
                    </a:ext>
                  </a:extLst>
                </p:cNvPr>
                <p:cNvSpPr/>
                <p:nvPr/>
              </p:nvSpPr>
              <p:spPr bwMode="auto">
                <a:xfrm>
                  <a:off x="9278633" y="5551082"/>
                  <a:ext cx="213962" cy="15429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A801A9E9-F2CC-4553-9CBE-2A90638AB1D0}"/>
                    </a:ext>
                  </a:extLst>
                </p:cNvPr>
                <p:cNvSpPr/>
                <p:nvPr/>
              </p:nvSpPr>
              <p:spPr bwMode="auto">
                <a:xfrm>
                  <a:off x="9319657" y="5109143"/>
                  <a:ext cx="213962" cy="15429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63B6411A-E2C9-4D63-B5ED-4C53566259E3}"/>
                    </a:ext>
                  </a:extLst>
                </p:cNvPr>
                <p:cNvSpPr/>
                <p:nvPr/>
              </p:nvSpPr>
              <p:spPr bwMode="auto">
                <a:xfrm>
                  <a:off x="9330657" y="5627493"/>
                  <a:ext cx="213962" cy="10580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67542BE0-77A0-48C9-9A62-6413148D8159}"/>
                    </a:ext>
                  </a:extLst>
                </p:cNvPr>
                <p:cNvSpPr/>
                <p:nvPr/>
              </p:nvSpPr>
              <p:spPr bwMode="auto">
                <a:xfrm>
                  <a:off x="10702592" y="5676233"/>
                  <a:ext cx="213962" cy="10580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7191538A-BD0A-4277-97C0-E9F5D873418E}"/>
                    </a:ext>
                  </a:extLst>
                </p:cNvPr>
                <p:cNvSpPr/>
                <p:nvPr/>
              </p:nvSpPr>
              <p:spPr bwMode="auto">
                <a:xfrm>
                  <a:off x="10968707" y="5133387"/>
                  <a:ext cx="204274" cy="254424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3FC689A0-BE75-47BE-A446-5CD861713458}"/>
                    </a:ext>
                  </a:extLst>
                </p:cNvPr>
                <p:cNvSpPr/>
                <p:nvPr/>
              </p:nvSpPr>
              <p:spPr bwMode="auto">
                <a:xfrm>
                  <a:off x="10916783" y="5338752"/>
                  <a:ext cx="237951" cy="27986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87D556CB-7839-4B99-8EF2-D54BD1E7E456}"/>
                    </a:ext>
                  </a:extLst>
                </p:cNvPr>
                <p:cNvSpPr/>
                <p:nvPr/>
              </p:nvSpPr>
              <p:spPr bwMode="auto">
                <a:xfrm>
                  <a:off x="11052013" y="5599571"/>
                  <a:ext cx="213962" cy="10580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2419FDB8-A7A7-4F32-9847-5DA385ACCD79}"/>
                    </a:ext>
                  </a:extLst>
                </p:cNvPr>
                <p:cNvSpPr/>
                <p:nvPr/>
              </p:nvSpPr>
              <p:spPr bwMode="auto">
                <a:xfrm>
                  <a:off x="9551421" y="5347230"/>
                  <a:ext cx="213962" cy="9107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3CCB9C04-356C-48C6-B6CF-BA276E5612D4}"/>
                    </a:ext>
                  </a:extLst>
                </p:cNvPr>
                <p:cNvSpPr/>
                <p:nvPr/>
              </p:nvSpPr>
              <p:spPr bwMode="auto">
                <a:xfrm>
                  <a:off x="9598256" y="5508494"/>
                  <a:ext cx="213962" cy="91077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</p:grp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D90F24CE-235C-4D23-B6C8-4768354B3D97}"/>
                  </a:ext>
                </a:extLst>
              </p:cNvPr>
              <p:cNvSpPr txBox="1"/>
              <p:nvPr/>
            </p:nvSpPr>
            <p:spPr>
              <a:xfrm>
                <a:off x="1333780" y="2512605"/>
                <a:ext cx="457019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/>
                  <a:t>Source: Zhang, </a:t>
                </a:r>
                <a:r>
                  <a:rPr lang="en-US" sz="800" i="1" dirty="0"/>
                  <a:t>Electromagnetic Theory for Microwaves and Optoelectronics</a:t>
                </a:r>
                <a:r>
                  <a:rPr lang="en-US" sz="800" dirty="0"/>
                  <a:t>, 2</a:t>
                </a:r>
                <a:r>
                  <a:rPr lang="en-US" sz="800" baseline="30000" dirty="0"/>
                  <a:t>nd</a:t>
                </a:r>
                <a:r>
                  <a:rPr lang="en-US" sz="800" dirty="0"/>
                  <a:t> ed., Springer</a:t>
                </a:r>
                <a:endParaRPr lang="en-GB" sz="800" dirty="0"/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E33C73F-B8BD-4B4E-B0E7-BD24CE277225}"/>
                </a:ext>
              </a:extLst>
            </p:cNvPr>
            <p:cNvSpPr txBox="1"/>
            <p:nvPr/>
          </p:nvSpPr>
          <p:spPr>
            <a:xfrm>
              <a:off x="1564210" y="1308084"/>
              <a:ext cx="26499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</a:rPr>
                <a:t>Rectangular waveguide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293CB77A-EB91-4132-ACC2-2EB87933957C}"/>
                </a:ext>
              </a:extLst>
            </p:cNvPr>
            <p:cNvSpPr txBox="1"/>
            <p:nvPr/>
          </p:nvSpPr>
          <p:spPr>
            <a:xfrm>
              <a:off x="5097470" y="1176211"/>
              <a:ext cx="21506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C00000"/>
                  </a:solidFill>
                </a:rPr>
                <a:t>Circular waveguide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BB2AF79-8DBE-4480-926E-37871EC45C3F}"/>
                </a:ext>
              </a:extLst>
            </p:cNvPr>
            <p:cNvSpPr txBox="1"/>
            <p:nvPr/>
          </p:nvSpPr>
          <p:spPr>
            <a:xfrm>
              <a:off x="7876810" y="1048467"/>
              <a:ext cx="3175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>
                  <a:solidFill>
                    <a:srgbClr val="C00000"/>
                  </a:solidFill>
                </a:rPr>
                <a:t>Arbitrarly</a:t>
              </a:r>
              <a:r>
                <a:rPr lang="en-US" i="1" dirty="0">
                  <a:solidFill>
                    <a:srgbClr val="C00000"/>
                  </a:solidFill>
                </a:rPr>
                <a:t> shaped </a:t>
              </a:r>
              <a:br>
                <a:rPr lang="en-US" i="1" dirty="0">
                  <a:solidFill>
                    <a:srgbClr val="C00000"/>
                  </a:solidFill>
                </a:rPr>
              </a:br>
              <a:r>
                <a:rPr lang="en-US" i="1" dirty="0">
                  <a:solidFill>
                    <a:srgbClr val="C00000"/>
                  </a:solidFill>
                </a:rPr>
                <a:t>cross-section waveguide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0967019-FD22-4FF5-A62F-673A85BA20A4}"/>
              </a:ext>
            </a:extLst>
          </p:cNvPr>
          <p:cNvSpPr txBox="1"/>
          <p:nvPr/>
        </p:nvSpPr>
        <p:spPr>
          <a:xfrm>
            <a:off x="335250" y="3219641"/>
            <a:ext cx="113678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Waves are following the waveguide shape, even if it is bend.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this, the propagating waves (formerly unbound) now need to fulfil boundary conditions on the walls of the waveguide.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Remember? From EM-field description, we know that: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>
                <a:sym typeface="Wingdings" panose="05000000000000000000" pitchFamily="2" charset="2"/>
              </a:rPr>
              <a:t>	 </a:t>
            </a:r>
            <a:r>
              <a:rPr lang="en-US" dirty="0"/>
              <a:t>on </a:t>
            </a:r>
            <a:r>
              <a:rPr lang="en-US" i="1" dirty="0">
                <a:solidFill>
                  <a:srgbClr val="C00000"/>
                </a:solidFill>
              </a:rPr>
              <a:t>perfect conducting surfaces, the </a:t>
            </a:r>
            <a:r>
              <a:rPr lang="en-US" i="1" u="sng" dirty="0">
                <a:solidFill>
                  <a:srgbClr val="C00000"/>
                </a:solidFill>
              </a:rPr>
              <a:t>tangential electric</a:t>
            </a:r>
            <a:r>
              <a:rPr lang="en-US" i="1" dirty="0">
                <a:solidFill>
                  <a:srgbClr val="C00000"/>
                </a:solidFill>
              </a:rPr>
              <a:t> field has to vanish</a:t>
            </a:r>
            <a:r>
              <a:rPr lang="en-US" dirty="0"/>
              <a:t> to fulfill the boundary</a:t>
            </a:r>
          </a:p>
          <a:p>
            <a:r>
              <a:rPr lang="en-US" dirty="0"/>
              <a:t>	     condition. We speak of an “electric wall”: </a:t>
            </a:r>
            <a:r>
              <a:rPr lang="en-US" i="1" dirty="0" err="1"/>
              <a:t>E</a:t>
            </a:r>
            <a:r>
              <a:rPr lang="en-US" i="1" baseline="-25000" dirty="0" err="1"/>
              <a:t>tangential</a:t>
            </a:r>
            <a:r>
              <a:rPr lang="en-US" i="1" dirty="0"/>
              <a:t> = 0.</a:t>
            </a:r>
          </a:p>
          <a:p>
            <a:endParaRPr lang="en-US" i="1" dirty="0"/>
          </a:p>
          <a:p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 the walls of a waveguide can approximated as a perfect conductor (exception: loss calculation).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096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Circular (round) Waveguides (1/6)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064F34-C6AC-4DD2-B148-324D2A13826F}"/>
              </a:ext>
            </a:extLst>
          </p:cNvPr>
          <p:cNvSpPr txBox="1"/>
          <p:nvPr/>
        </p:nvSpPr>
        <p:spPr>
          <a:xfrm>
            <a:off x="3330841" y="1304677"/>
            <a:ext cx="84106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Like all transmission lines, also the circular waveguide is characterized by a propagation constant, an attenuation constant and a characteristic impedance.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These quantities are derived by field theory analysis (see lecture of A. Mostacci). Propagation is usually assumed in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dirty="0"/>
              <a:t>-direction.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73F73-9930-41B2-B916-672E17B75F6A}"/>
              </a:ext>
            </a:extLst>
          </p:cNvPr>
          <p:cNvGrpSpPr/>
          <p:nvPr/>
        </p:nvGrpSpPr>
        <p:grpSpPr>
          <a:xfrm>
            <a:off x="792371" y="4694908"/>
            <a:ext cx="10830210" cy="1283710"/>
            <a:chOff x="792371" y="4694908"/>
            <a:chExt cx="10830210" cy="1283710"/>
          </a:xfrm>
        </p:grpSpPr>
        <p:pic>
          <p:nvPicPr>
            <p:cNvPr id="25" name="Picture 24" descr="Diagram&#10;&#10;Description automatically generated with medium confidence">
              <a:extLst>
                <a:ext uri="{FF2B5EF4-FFF2-40B4-BE49-F238E27FC236}">
                  <a16:creationId xmlns:a16="http://schemas.microsoft.com/office/drawing/2014/main" id="{46AC0230-6E64-445D-A37F-A4822402F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4149" y="5128028"/>
              <a:ext cx="3499758" cy="85059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002F727-6C42-4101-B38B-CAF39E62113C}"/>
                </a:ext>
              </a:extLst>
            </p:cNvPr>
            <p:cNvSpPr txBox="1"/>
            <p:nvPr/>
          </p:nvSpPr>
          <p:spPr>
            <a:xfrm>
              <a:off x="792371" y="4694908"/>
              <a:ext cx="108302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This leads to the so-called cut-off frequencies for the different modes:</a:t>
              </a:r>
              <a:endParaRPr lang="en-GB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8A98294-25C3-440E-8F21-A92CE9309D81}"/>
              </a:ext>
            </a:extLst>
          </p:cNvPr>
          <p:cNvGrpSpPr/>
          <p:nvPr/>
        </p:nvGrpSpPr>
        <p:grpSpPr>
          <a:xfrm>
            <a:off x="796110" y="1502777"/>
            <a:ext cx="2381111" cy="1270135"/>
            <a:chOff x="796110" y="1502777"/>
            <a:chExt cx="2381111" cy="127013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1BFE6FC-D065-493A-9607-9C20C2AA443A}"/>
                </a:ext>
              </a:extLst>
            </p:cNvPr>
            <p:cNvGrpSpPr/>
            <p:nvPr/>
          </p:nvGrpSpPr>
          <p:grpSpPr>
            <a:xfrm>
              <a:off x="796110" y="1502777"/>
              <a:ext cx="2381111" cy="1270135"/>
              <a:chOff x="796110" y="1502777"/>
              <a:chExt cx="2381111" cy="1270135"/>
            </a:xfrm>
          </p:grpSpPr>
          <p:pic>
            <p:nvPicPr>
              <p:cNvPr id="3" name="Picture 2" descr="Diagram, shape&#10;&#10;Description automatically generated">
                <a:extLst>
                  <a:ext uri="{FF2B5EF4-FFF2-40B4-BE49-F238E27FC236}">
                    <a16:creationId xmlns:a16="http://schemas.microsoft.com/office/drawing/2014/main" id="{3AA1CAB8-5F94-405E-80D7-58ACD60F47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9052" t="1181" r="3637" b="62185"/>
              <a:stretch/>
            </p:blipFill>
            <p:spPr>
              <a:xfrm>
                <a:off x="796110" y="1502777"/>
                <a:ext cx="2381111" cy="1270135"/>
              </a:xfrm>
              <a:prstGeom prst="rect">
                <a:avLst/>
              </a:prstGeom>
            </p:spPr>
          </p:pic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0AC29B6C-6F62-4123-9F7A-13A49EE0EA29}"/>
                  </a:ext>
                </a:extLst>
              </p:cNvPr>
              <p:cNvGrpSpPr/>
              <p:nvPr/>
            </p:nvGrpSpPr>
            <p:grpSpPr>
              <a:xfrm>
                <a:off x="796110" y="2074119"/>
                <a:ext cx="2381111" cy="338554"/>
                <a:chOff x="796110" y="2074119"/>
                <a:chExt cx="2381111" cy="338554"/>
              </a:xfrm>
            </p:grpSpPr>
            <p:cxnSp>
              <p:nvCxnSpPr>
                <p:cNvPr id="5" name="Straight Arrow Connector 4">
                  <a:extLst>
                    <a:ext uri="{FF2B5EF4-FFF2-40B4-BE49-F238E27FC236}">
                      <a16:creationId xmlns:a16="http://schemas.microsoft.com/office/drawing/2014/main" id="{33BB40C4-16F1-4231-8EAD-D792E6E36858}"/>
                    </a:ext>
                  </a:extLst>
                </p:cNvPr>
                <p:cNvCxnSpPr>
                  <a:stCxn id="3" idx="1"/>
                  <a:endCxn id="3" idx="3"/>
                </p:cNvCxnSpPr>
                <p:nvPr/>
              </p:nvCxnSpPr>
              <p:spPr bwMode="auto">
                <a:xfrm>
                  <a:off x="796110" y="2137845"/>
                  <a:ext cx="2381111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65A7C9E8-9E31-4ABA-9248-47705112591E}"/>
                    </a:ext>
                  </a:extLst>
                </p:cNvPr>
                <p:cNvSpPr txBox="1"/>
                <p:nvPr/>
              </p:nvSpPr>
              <p:spPr>
                <a:xfrm>
                  <a:off x="3054029" y="2074119"/>
                  <a:ext cx="11521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z</a:t>
                  </a:r>
                  <a:endParaRPr lang="en-GB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64E5A249-7173-4173-BF15-58CAE5469F69}"/>
                </a:ext>
              </a:extLst>
            </p:cNvPr>
            <p:cNvCxnSpPr/>
            <p:nvPr/>
          </p:nvCxnSpPr>
          <p:spPr bwMode="auto">
            <a:xfrm>
              <a:off x="1641020" y="2137845"/>
              <a:ext cx="192025" cy="52305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B80CA5A-EE47-4115-B9C8-B65479602CD9}"/>
                </a:ext>
              </a:extLst>
            </p:cNvPr>
            <p:cNvSpPr txBox="1"/>
            <p:nvPr/>
          </p:nvSpPr>
          <p:spPr>
            <a:xfrm>
              <a:off x="1717830" y="2179874"/>
              <a:ext cx="230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35667C5-0A6B-4A8C-8A10-09A7559D26EF}"/>
              </a:ext>
            </a:extLst>
          </p:cNvPr>
          <p:cNvGrpSpPr/>
          <p:nvPr/>
        </p:nvGrpSpPr>
        <p:grpSpPr>
          <a:xfrm>
            <a:off x="792371" y="3009646"/>
            <a:ext cx="11294809" cy="1615901"/>
            <a:chOff x="792371" y="3009646"/>
            <a:chExt cx="11294809" cy="161590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E6E6295-32F7-4AE8-9870-C0975FDB3162}"/>
                </a:ext>
              </a:extLst>
            </p:cNvPr>
            <p:cNvSpPr txBox="1"/>
            <p:nvPr/>
          </p:nvSpPr>
          <p:spPr>
            <a:xfrm>
              <a:off x="792371" y="3009646"/>
              <a:ext cx="108302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For a perfect conducting tube (no resistive attenuation) with radius R, we obtain propagation constants </a:t>
              </a:r>
              <a:br>
                <a:rPr lang="en-US" dirty="0"/>
              </a:br>
              <a:r>
                <a:rPr lang="en-US" dirty="0"/>
                <a:t>for the TE-mode and the TM-mode:</a:t>
              </a:r>
              <a:endParaRPr lang="en-GB" dirty="0"/>
            </a:p>
          </p:txBody>
        </p:sp>
        <p:pic>
          <p:nvPicPr>
            <p:cNvPr id="18" name="Picture 17" descr="Text&#10;&#10;Description automatically generated">
              <a:extLst>
                <a:ext uri="{FF2B5EF4-FFF2-40B4-BE49-F238E27FC236}">
                  <a16:creationId xmlns:a16="http://schemas.microsoft.com/office/drawing/2014/main" id="{1A95A2FF-BF5F-45C0-99CF-446A62B3E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1755" y="3831357"/>
              <a:ext cx="3283779" cy="79419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D8FFDF0-86CA-41EA-A83B-1D57E688553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9768" y="3871447"/>
              <a:ext cx="457810" cy="234628"/>
            </a:xfrm>
            <a:prstGeom prst="rect">
              <a:avLst/>
            </a:prstGeom>
          </p:spPr>
        </p:pic>
        <p:pic>
          <p:nvPicPr>
            <p:cNvPr id="20" name="Picture 19" descr="Text&#10;&#10;Description automatically generated">
              <a:extLst>
                <a:ext uri="{FF2B5EF4-FFF2-40B4-BE49-F238E27FC236}">
                  <a16:creationId xmlns:a16="http://schemas.microsoft.com/office/drawing/2014/main" id="{3184034B-D38B-4C33-8A57-0E56C97845F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3464" y="4175015"/>
              <a:ext cx="454114" cy="34656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BF6539B-2F00-4602-BC94-8170FA58F8C2}"/>
                </a:ext>
              </a:extLst>
            </p:cNvPr>
            <p:cNvSpPr txBox="1"/>
            <p:nvPr/>
          </p:nvSpPr>
          <p:spPr>
            <a:xfrm>
              <a:off x="5633591" y="3831357"/>
              <a:ext cx="47622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ym typeface="Wingdings" panose="05000000000000000000" pitchFamily="2" charset="2"/>
                </a:rPr>
                <a:t> Roots of the Bessel-function for TM-mode </a:t>
              </a:r>
              <a:endParaRPr lang="en-GB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6F76B87-6C1C-4265-9581-6FF3BB22DB5A}"/>
                </a:ext>
              </a:extLst>
            </p:cNvPr>
            <p:cNvSpPr txBox="1"/>
            <p:nvPr/>
          </p:nvSpPr>
          <p:spPr>
            <a:xfrm>
              <a:off x="5646123" y="4230144"/>
              <a:ext cx="54831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ym typeface="Wingdings" panose="05000000000000000000" pitchFamily="2" charset="2"/>
                </a:rPr>
                <a:t> Roots of the derivative of the B.F. for TE-mode </a:t>
              </a:r>
              <a:endParaRPr lang="en-GB" dirty="0"/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727C1AC5-0ED4-45A0-BD9F-6890F754A9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1708" r="52268" b="-1"/>
            <a:stretch/>
          </p:blipFill>
          <p:spPr>
            <a:xfrm>
              <a:off x="10781410" y="4238908"/>
              <a:ext cx="1305770" cy="369333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5AD4BB90-7D31-4BAE-81CE-2B1A760BA7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940" t="-1" b="-11708"/>
            <a:stretch/>
          </p:blipFill>
          <p:spPr>
            <a:xfrm>
              <a:off x="10282145" y="3856475"/>
              <a:ext cx="1232699" cy="3693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4876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Circular (round) Waveguides (2/6)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523504-3268-4106-8387-3D2E7C19C01E}"/>
              </a:ext>
            </a:extLst>
          </p:cNvPr>
          <p:cNvSpPr txBox="1"/>
          <p:nvPr/>
        </p:nvSpPr>
        <p:spPr>
          <a:xfrm>
            <a:off x="834515" y="1038275"/>
            <a:ext cx="8641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Recall the Bessel function and the derivative of the Bessel function with their roots: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50D4225-073B-4892-BB8C-510A3A2AAC32}"/>
              </a:ext>
            </a:extLst>
          </p:cNvPr>
          <p:cNvGrpSpPr/>
          <p:nvPr/>
        </p:nvGrpSpPr>
        <p:grpSpPr>
          <a:xfrm>
            <a:off x="680895" y="1857406"/>
            <a:ext cx="5638268" cy="3453439"/>
            <a:chOff x="680895" y="1857406"/>
            <a:chExt cx="5638268" cy="3453439"/>
          </a:xfrm>
        </p:grpSpPr>
        <p:pic>
          <p:nvPicPr>
            <p:cNvPr id="4" name="Picture 3" descr="Diagram&#10;&#10;Description automatically generated">
              <a:extLst>
                <a:ext uri="{FF2B5EF4-FFF2-40B4-BE49-F238E27FC236}">
                  <a16:creationId xmlns:a16="http://schemas.microsoft.com/office/drawing/2014/main" id="{C430012A-D6F3-4EC5-94FC-0CF19596D6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895" y="1857406"/>
              <a:ext cx="5638268" cy="3453439"/>
            </a:xfrm>
            <a:prstGeom prst="rect">
              <a:avLst/>
            </a:prstGeom>
          </p:spPr>
        </p:pic>
        <p:pic>
          <p:nvPicPr>
            <p:cNvPr id="21" name="Picture 20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458A1960-1C37-40EB-AAA1-F788834CBA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80669" b="-10851"/>
            <a:stretch/>
          </p:blipFill>
          <p:spPr>
            <a:xfrm>
              <a:off x="1833045" y="4805367"/>
              <a:ext cx="345645" cy="390263"/>
            </a:xfrm>
            <a:prstGeom prst="rect">
              <a:avLst/>
            </a:prstGeom>
          </p:spPr>
        </p:pic>
        <p:pic>
          <p:nvPicPr>
            <p:cNvPr id="24" name="Picture 23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26976861-CDCB-4ECF-B9F5-851705A447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43" r="53926"/>
            <a:stretch/>
          </p:blipFill>
          <p:spPr>
            <a:xfrm>
              <a:off x="1218565" y="2008015"/>
              <a:ext cx="345645" cy="336314"/>
            </a:xfrm>
            <a:prstGeom prst="rect">
              <a:avLst/>
            </a:prstGeom>
          </p:spPr>
        </p:pic>
        <p:pic>
          <p:nvPicPr>
            <p:cNvPr id="25" name="Picture 24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02CB8CF5-2878-460B-A07A-D5C4016763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69" r="27448"/>
            <a:stretch/>
          </p:blipFill>
          <p:spPr>
            <a:xfrm>
              <a:off x="1564209" y="2276850"/>
              <a:ext cx="307241" cy="336314"/>
            </a:xfrm>
            <a:prstGeom prst="rect">
              <a:avLst/>
            </a:prstGeom>
          </p:spPr>
        </p:pic>
        <p:pic>
          <p:nvPicPr>
            <p:cNvPr id="26" name="Picture 25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F0E5C664-6F59-443E-B2F6-A261977BAD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817"/>
            <a:stretch/>
          </p:blipFill>
          <p:spPr>
            <a:xfrm>
              <a:off x="2063475" y="2392065"/>
              <a:ext cx="307242" cy="336314"/>
            </a:xfrm>
            <a:prstGeom prst="rect">
              <a:avLst/>
            </a:prstGeom>
          </p:spPr>
        </p:pic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1A4CE16C-1CA1-49AB-ADDC-989232A5899E}"/>
                </a:ext>
              </a:extLst>
            </p:cNvPr>
            <p:cNvGrpSpPr/>
            <p:nvPr/>
          </p:nvGrpSpPr>
          <p:grpSpPr>
            <a:xfrm>
              <a:off x="2225613" y="3564345"/>
              <a:ext cx="477175" cy="994137"/>
              <a:chOff x="2387688" y="3462946"/>
              <a:chExt cx="477175" cy="994137"/>
            </a:xfrm>
          </p:grpSpPr>
          <p:pic>
            <p:nvPicPr>
              <p:cNvPr id="32" name="Picture 31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0957C8C7-550E-41AF-998B-3EF6755238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8985" r="73523" b="-1"/>
              <a:stretch/>
            </p:blipFill>
            <p:spPr>
              <a:xfrm>
                <a:off x="2519218" y="4171566"/>
                <a:ext cx="345645" cy="285517"/>
              </a:xfrm>
              <a:prstGeom prst="rect">
                <a:avLst/>
              </a:prstGeom>
            </p:spPr>
          </p:pic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6A91DD79-1C55-46D8-AB5B-70CD9E1B9DD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2387688" y="3462946"/>
                <a:ext cx="181906" cy="793295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932DDE3-39DB-4347-8197-5D79E256E100}"/>
                </a:ext>
              </a:extLst>
            </p:cNvPr>
            <p:cNvGrpSpPr/>
            <p:nvPr/>
          </p:nvGrpSpPr>
          <p:grpSpPr>
            <a:xfrm>
              <a:off x="1348837" y="3492447"/>
              <a:ext cx="334692" cy="425124"/>
              <a:chOff x="1334359" y="3442481"/>
              <a:chExt cx="334692" cy="425124"/>
            </a:xfrm>
          </p:grpSpPr>
          <p:pic>
            <p:nvPicPr>
              <p:cNvPr id="33" name="Picture 32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5F1E227C-7C78-4559-A69E-68D08D17460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245" t="1" r="38220" b="-1"/>
              <a:stretch/>
            </p:blipFill>
            <p:spPr>
              <a:xfrm>
                <a:off x="1334359" y="3605627"/>
                <a:ext cx="307241" cy="261978"/>
              </a:xfrm>
              <a:prstGeom prst="rect">
                <a:avLst/>
              </a:prstGeom>
            </p:spPr>
          </p:pic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08328C18-6DB0-46AB-98D8-6E971A41FD5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507182" y="3442481"/>
                <a:ext cx="161869" cy="25535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3E11CA81-0D2D-4F9E-AF4F-00723799E06D}"/>
                </a:ext>
              </a:extLst>
            </p:cNvPr>
            <p:cNvGrpSpPr/>
            <p:nvPr/>
          </p:nvGrpSpPr>
          <p:grpSpPr>
            <a:xfrm>
              <a:off x="2858617" y="3492447"/>
              <a:ext cx="890858" cy="930991"/>
              <a:chOff x="2724712" y="3456238"/>
              <a:chExt cx="890858" cy="930991"/>
            </a:xfrm>
          </p:grpSpPr>
          <p:pic>
            <p:nvPicPr>
              <p:cNvPr id="34" name="Picture 33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47AABE08-FBC3-4B21-B57C-E91414A7DB9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432"/>
              <a:stretch/>
            </p:blipFill>
            <p:spPr>
              <a:xfrm>
                <a:off x="3347061" y="4125252"/>
                <a:ext cx="268509" cy="261977"/>
              </a:xfrm>
              <a:prstGeom prst="rect">
                <a:avLst/>
              </a:prstGeom>
            </p:spPr>
          </p:pic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C8B3F7E4-B55D-49EF-8880-6D9467DF12D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2724712" y="3456238"/>
                <a:ext cx="734839" cy="71532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F68BF99-8155-4B2B-B596-5624E1E932DC}"/>
              </a:ext>
            </a:extLst>
          </p:cNvPr>
          <p:cNvGrpSpPr/>
          <p:nvPr/>
        </p:nvGrpSpPr>
        <p:grpSpPr>
          <a:xfrm>
            <a:off x="7222006" y="1658119"/>
            <a:ext cx="4416086" cy="3468865"/>
            <a:chOff x="7222006" y="1658119"/>
            <a:chExt cx="4416086" cy="3468865"/>
          </a:xfrm>
        </p:grpSpPr>
        <p:pic>
          <p:nvPicPr>
            <p:cNvPr id="55" name="Picture 54" descr="Table&#10;&#10;Description automatically generated">
              <a:extLst>
                <a:ext uri="{FF2B5EF4-FFF2-40B4-BE49-F238E27FC236}">
                  <a16:creationId xmlns:a16="http://schemas.microsoft.com/office/drawing/2014/main" id="{516DF4C2-D7EC-4BF6-97B6-AE898BDA700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2006" y="1658119"/>
              <a:ext cx="4389774" cy="1449907"/>
            </a:xfrm>
            <a:prstGeom prst="rect">
              <a:avLst/>
            </a:prstGeom>
          </p:spPr>
        </p:pic>
        <p:pic>
          <p:nvPicPr>
            <p:cNvPr id="57" name="Picture 56" descr="Table&#10;&#10;Description automatically generated">
              <a:extLst>
                <a:ext uri="{FF2B5EF4-FFF2-40B4-BE49-F238E27FC236}">
                  <a16:creationId xmlns:a16="http://schemas.microsoft.com/office/drawing/2014/main" id="{554E78BC-3F9C-4BBB-B6B5-E25A6FF6174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203" y="3517566"/>
              <a:ext cx="4398889" cy="1447634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2493529-5453-469A-BEBA-06581784DFE5}"/>
                </a:ext>
              </a:extLst>
            </p:cNvPr>
            <p:cNvSpPr txBox="1"/>
            <p:nvPr/>
          </p:nvSpPr>
          <p:spPr>
            <a:xfrm>
              <a:off x="7363365" y="4849985"/>
              <a:ext cx="3994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Source: </a:t>
              </a:r>
              <a:r>
                <a:rPr lang="en-US" sz="1200" dirty="0" err="1"/>
                <a:t>Pozar</a:t>
              </a:r>
              <a:r>
                <a:rPr lang="en-US" sz="1200" dirty="0"/>
                <a:t>, </a:t>
              </a:r>
              <a:r>
                <a:rPr lang="en-US" sz="1200" i="1" dirty="0"/>
                <a:t>Microwave Engineering</a:t>
              </a:r>
              <a:r>
                <a:rPr lang="en-US" sz="1200" dirty="0"/>
                <a:t>, 4</a:t>
              </a:r>
              <a:r>
                <a:rPr lang="en-US" sz="1200" baseline="30000" dirty="0"/>
                <a:t>th</a:t>
              </a:r>
              <a:r>
                <a:rPr lang="en-US" sz="1200" dirty="0"/>
                <a:t> ed., Wiley</a:t>
              </a:r>
              <a:endParaRPr lang="en-GB" sz="12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CF850A8-2B93-439D-9324-B6769FA294B3}"/>
              </a:ext>
            </a:extLst>
          </p:cNvPr>
          <p:cNvGrpSpPr/>
          <p:nvPr/>
        </p:nvGrpSpPr>
        <p:grpSpPr>
          <a:xfrm>
            <a:off x="2316566" y="5366538"/>
            <a:ext cx="6067990" cy="952556"/>
            <a:chOff x="2639550" y="5195630"/>
            <a:chExt cx="6067990" cy="95255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0E82727-AD2F-4D83-90A0-A56EFF2E4A5D}"/>
                </a:ext>
              </a:extLst>
            </p:cNvPr>
            <p:cNvSpPr txBox="1"/>
            <p:nvPr/>
          </p:nvSpPr>
          <p:spPr>
            <a:xfrm>
              <a:off x="2889182" y="5195630"/>
              <a:ext cx="58183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= 1</a:t>
              </a:r>
              <a:r>
                <a:rPr lang="en-US" baseline="30000" dirty="0"/>
                <a:t>st</a:t>
              </a:r>
              <a:r>
                <a:rPr lang="en-US" dirty="0"/>
                <a:t> root of Bessel function of first type </a:t>
              </a:r>
            </a:p>
            <a:p>
              <a:r>
                <a:rPr lang="en-US" dirty="0"/>
                <a:t>= 2</a:t>
              </a:r>
              <a:r>
                <a:rPr lang="en-US" baseline="30000" dirty="0"/>
                <a:t>nd</a:t>
              </a:r>
              <a:r>
                <a:rPr lang="en-US" dirty="0"/>
                <a:t> root of Bessel function of first type </a:t>
              </a:r>
            </a:p>
            <a:p>
              <a:r>
                <a:rPr lang="en-US" dirty="0"/>
                <a:t>= 1</a:t>
              </a:r>
              <a:r>
                <a:rPr lang="en-US" baseline="30000" dirty="0"/>
                <a:t>st</a:t>
              </a:r>
              <a:r>
                <a:rPr lang="en-US" dirty="0"/>
                <a:t> root of derivative of Bessel function of first type </a:t>
              </a:r>
              <a:endParaRPr lang="en-GB" dirty="0"/>
            </a:p>
          </p:txBody>
        </p:sp>
        <p:pic>
          <p:nvPicPr>
            <p:cNvPr id="43" name="Picture 42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4B1A871E-7A90-43A2-8D7B-8397DBB404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43" r="53926"/>
            <a:stretch/>
          </p:blipFill>
          <p:spPr>
            <a:xfrm>
              <a:off x="6917584" y="5221769"/>
              <a:ext cx="345645" cy="336314"/>
            </a:xfrm>
            <a:prstGeom prst="rect">
              <a:avLst/>
            </a:prstGeom>
          </p:spPr>
        </p:pic>
        <p:pic>
          <p:nvPicPr>
            <p:cNvPr id="45" name="Picture 44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4B9B79CE-64E0-4C08-9BA8-35513AE2C4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80669" b="-10851"/>
            <a:stretch/>
          </p:blipFill>
          <p:spPr>
            <a:xfrm>
              <a:off x="8246680" y="5757923"/>
              <a:ext cx="345645" cy="390263"/>
            </a:xfrm>
            <a:prstGeom prst="rect">
              <a:avLst/>
            </a:prstGeom>
          </p:spPr>
        </p:pic>
        <p:pic>
          <p:nvPicPr>
            <p:cNvPr id="46" name="Picture 45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988202E3-65CE-4F3D-A734-54E98ACF9B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43" r="53926"/>
            <a:stretch/>
          </p:blipFill>
          <p:spPr>
            <a:xfrm>
              <a:off x="7019776" y="5502207"/>
              <a:ext cx="345645" cy="336314"/>
            </a:xfrm>
            <a:prstGeom prst="rect">
              <a:avLst/>
            </a:prstGeom>
          </p:spPr>
        </p:pic>
        <p:pic>
          <p:nvPicPr>
            <p:cNvPr id="49" name="Picture 48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7EDBAE65-DDD7-46FB-83F2-D89AF3EBC9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245" t="1" r="38220" b="-1"/>
            <a:stretch/>
          </p:blipFill>
          <p:spPr>
            <a:xfrm>
              <a:off x="2639550" y="5221769"/>
              <a:ext cx="307241" cy="261978"/>
            </a:xfrm>
            <a:prstGeom prst="rect">
              <a:avLst/>
            </a:prstGeom>
          </p:spPr>
        </p:pic>
        <p:pic>
          <p:nvPicPr>
            <p:cNvPr id="50" name="Picture 49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8E369A17-A4F4-44AA-B3D1-1F6B4D1F9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432"/>
            <a:stretch/>
          </p:blipFill>
          <p:spPr>
            <a:xfrm>
              <a:off x="2658915" y="5483747"/>
              <a:ext cx="268509" cy="261977"/>
            </a:xfrm>
            <a:prstGeom prst="rect">
              <a:avLst/>
            </a:prstGeom>
          </p:spPr>
        </p:pic>
        <p:pic>
          <p:nvPicPr>
            <p:cNvPr id="51" name="Picture 50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42BBE77C-6C30-4F9A-84C0-C138ECAED5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8985" r="73523" b="-1"/>
            <a:stretch/>
          </p:blipFill>
          <p:spPr>
            <a:xfrm>
              <a:off x="2644165" y="5725265"/>
              <a:ext cx="345645" cy="2855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4403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Circular (round) Waveguides (3/6)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D21402-1695-4083-9624-BD7F02ED3BDF}"/>
              </a:ext>
            </a:extLst>
          </p:cNvPr>
          <p:cNvSpPr txBox="1"/>
          <p:nvPr/>
        </p:nvSpPr>
        <p:spPr>
          <a:xfrm>
            <a:off x="771830" y="1216900"/>
            <a:ext cx="2443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Let’s see an example.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9E7EDDB-1DD6-4513-B149-A402E0E92E20}"/>
              </a:ext>
            </a:extLst>
          </p:cNvPr>
          <p:cNvGrpSpPr/>
          <p:nvPr/>
        </p:nvGrpSpPr>
        <p:grpSpPr>
          <a:xfrm>
            <a:off x="834515" y="1639358"/>
            <a:ext cx="2381111" cy="1270135"/>
            <a:chOff x="796110" y="1502777"/>
            <a:chExt cx="2381111" cy="127013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E0B1AB2-5822-4370-B953-43A2D338EACB}"/>
                </a:ext>
              </a:extLst>
            </p:cNvPr>
            <p:cNvGrpSpPr/>
            <p:nvPr/>
          </p:nvGrpSpPr>
          <p:grpSpPr>
            <a:xfrm>
              <a:off x="796110" y="1502777"/>
              <a:ext cx="2381111" cy="1270135"/>
              <a:chOff x="796110" y="1502777"/>
              <a:chExt cx="2381111" cy="1270135"/>
            </a:xfrm>
          </p:grpSpPr>
          <p:pic>
            <p:nvPicPr>
              <p:cNvPr id="10" name="Picture 9" descr="Diagram, shape&#10;&#10;Description automatically generated">
                <a:extLst>
                  <a:ext uri="{FF2B5EF4-FFF2-40B4-BE49-F238E27FC236}">
                    <a16:creationId xmlns:a16="http://schemas.microsoft.com/office/drawing/2014/main" id="{7937BABF-AD16-425E-AA60-58A4C7DE49E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9052" t="1181" r="3637" b="62185"/>
              <a:stretch/>
            </p:blipFill>
            <p:spPr>
              <a:xfrm>
                <a:off x="796110" y="1502777"/>
                <a:ext cx="2381111" cy="1270135"/>
              </a:xfrm>
              <a:prstGeom prst="rect">
                <a:avLst/>
              </a:prstGeom>
            </p:spPr>
          </p:pic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67E864B7-0C88-41C6-B01A-39B4F37BA771}"/>
                  </a:ext>
                </a:extLst>
              </p:cNvPr>
              <p:cNvGrpSpPr/>
              <p:nvPr/>
            </p:nvGrpSpPr>
            <p:grpSpPr>
              <a:xfrm>
                <a:off x="796110" y="2074119"/>
                <a:ext cx="2381111" cy="338554"/>
                <a:chOff x="796110" y="2074119"/>
                <a:chExt cx="2381111" cy="338554"/>
              </a:xfrm>
            </p:grpSpPr>
            <p:cxnSp>
              <p:nvCxnSpPr>
                <p:cNvPr id="12" name="Straight Arrow Connector 11">
                  <a:extLst>
                    <a:ext uri="{FF2B5EF4-FFF2-40B4-BE49-F238E27FC236}">
                      <a16:creationId xmlns:a16="http://schemas.microsoft.com/office/drawing/2014/main" id="{82750458-2DFB-4EF6-A78A-E200C7B8FDFE}"/>
                    </a:ext>
                  </a:extLst>
                </p:cNvPr>
                <p:cNvCxnSpPr>
                  <a:stCxn id="10" idx="1"/>
                  <a:endCxn id="10" idx="3"/>
                </p:cNvCxnSpPr>
                <p:nvPr/>
              </p:nvCxnSpPr>
              <p:spPr bwMode="auto">
                <a:xfrm>
                  <a:off x="796110" y="2137845"/>
                  <a:ext cx="2381111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4A5DCB7D-F67E-40A6-BC3F-9BD8803D6888}"/>
                    </a:ext>
                  </a:extLst>
                </p:cNvPr>
                <p:cNvSpPr txBox="1"/>
                <p:nvPr/>
              </p:nvSpPr>
              <p:spPr>
                <a:xfrm>
                  <a:off x="3054029" y="2074119"/>
                  <a:ext cx="11521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z</a:t>
                  </a:r>
                  <a:endParaRPr lang="en-GB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92E4CED4-E390-47E6-BD77-272D955BE515}"/>
                </a:ext>
              </a:extLst>
            </p:cNvPr>
            <p:cNvCxnSpPr/>
            <p:nvPr/>
          </p:nvCxnSpPr>
          <p:spPr bwMode="auto">
            <a:xfrm>
              <a:off x="1641020" y="2137845"/>
              <a:ext cx="192025" cy="52305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D9E012C-F550-40E7-B012-5C2A47E06B5F}"/>
                </a:ext>
              </a:extLst>
            </p:cNvPr>
            <p:cNvSpPr txBox="1"/>
            <p:nvPr/>
          </p:nvSpPr>
          <p:spPr>
            <a:xfrm>
              <a:off x="1717830" y="2179874"/>
              <a:ext cx="13825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R= 60 mm</a:t>
              </a:r>
              <a:endParaRPr lang="en-GB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11F5A7D-EE9C-4A89-B45B-0FC1A6E0575D}"/>
              </a:ext>
            </a:extLst>
          </p:cNvPr>
          <p:cNvSpPr txBox="1"/>
          <p:nvPr/>
        </p:nvSpPr>
        <p:spPr>
          <a:xfrm>
            <a:off x="3561270" y="1454692"/>
            <a:ext cx="8756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C00000"/>
                </a:solidFill>
              </a:rPr>
              <a:t>Calculating cut-off frequencies for a circular waveguide with </a:t>
            </a:r>
            <a:r>
              <a:rPr lang="en-US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= 60 mm</a:t>
            </a:r>
            <a:r>
              <a:rPr lang="en-US" dirty="0">
                <a:solidFill>
                  <a:srgbClr val="C00000"/>
                </a:solidFill>
              </a:rPr>
              <a:t>.</a:t>
            </a:r>
            <a:endParaRPr lang="en-GB" dirty="0">
              <a:solidFill>
                <a:srgbClr val="C00000"/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F4A546F-5521-4004-9F26-79094C9AC8E2}"/>
              </a:ext>
            </a:extLst>
          </p:cNvPr>
          <p:cNvGrpSpPr/>
          <p:nvPr/>
        </p:nvGrpSpPr>
        <p:grpSpPr>
          <a:xfrm>
            <a:off x="373655" y="3042810"/>
            <a:ext cx="4266694" cy="1404725"/>
            <a:chOff x="642490" y="2792375"/>
            <a:chExt cx="4266694" cy="1404725"/>
          </a:xfrm>
        </p:grpSpPr>
        <p:pic>
          <p:nvPicPr>
            <p:cNvPr id="20" name="Picture 19" descr="Diagram&#10;&#10;Description automatically generated with medium confidence">
              <a:extLst>
                <a:ext uri="{FF2B5EF4-FFF2-40B4-BE49-F238E27FC236}">
                  <a16:creationId xmlns:a16="http://schemas.microsoft.com/office/drawing/2014/main" id="{24E1C84D-FDF2-47A8-B589-77C5F89E3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490" y="3346510"/>
              <a:ext cx="3499758" cy="850590"/>
            </a:xfrm>
            <a:prstGeom prst="rect">
              <a:avLst/>
            </a:prstGeom>
          </p:spPr>
        </p:pic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57B3948-D0C9-46F0-BBD3-EB33E40ACC9C}"/>
                </a:ext>
              </a:extLst>
            </p:cNvPr>
            <p:cNvGrpSpPr/>
            <p:nvPr/>
          </p:nvGrpSpPr>
          <p:grpSpPr>
            <a:xfrm>
              <a:off x="3676485" y="2792375"/>
              <a:ext cx="1232699" cy="722003"/>
              <a:chOff x="3676485" y="2630187"/>
              <a:chExt cx="1232699" cy="722003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9CE8824-CA98-44F1-949A-1BFE7B19FC63}"/>
                  </a:ext>
                </a:extLst>
              </p:cNvPr>
              <p:cNvSpPr txBox="1"/>
              <p:nvPr/>
            </p:nvSpPr>
            <p:spPr>
              <a:xfrm>
                <a:off x="3676485" y="2630187"/>
                <a:ext cx="12326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ym typeface="Wingdings" panose="05000000000000000000" pitchFamily="2" charset="2"/>
                  </a:rPr>
                  <a:t>TM-mode </a:t>
                </a:r>
                <a:endParaRPr lang="en-GB" dirty="0"/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2C0CC2D6-2383-4647-944F-AAEBEDB788E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3868511" y="2999519"/>
                <a:ext cx="115214" cy="352671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FD07BBD-41B8-4CED-8862-255123838BF2}"/>
                </a:ext>
              </a:extLst>
            </p:cNvPr>
            <p:cNvGrpSpPr/>
            <p:nvPr/>
          </p:nvGrpSpPr>
          <p:grpSpPr>
            <a:xfrm>
              <a:off x="2533691" y="2935930"/>
              <a:ext cx="1232699" cy="578448"/>
              <a:chOff x="2533691" y="2935930"/>
              <a:chExt cx="1232699" cy="578448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98E09CF-4A8A-4AED-8649-9A0391C8D2B4}"/>
                  </a:ext>
                </a:extLst>
              </p:cNvPr>
              <p:cNvSpPr txBox="1"/>
              <p:nvPr/>
            </p:nvSpPr>
            <p:spPr>
              <a:xfrm>
                <a:off x="2533691" y="2935930"/>
                <a:ext cx="12326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ym typeface="Wingdings" panose="05000000000000000000" pitchFamily="2" charset="2"/>
                  </a:rPr>
                  <a:t>TE-mode </a:t>
                </a:r>
                <a:endParaRPr lang="en-GB" dirty="0"/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D9E17749-481A-4957-AE4E-0611FF5A1D60}"/>
                  </a:ext>
                </a:extLst>
              </p:cNvPr>
              <p:cNvCxnSpPr>
                <a:cxnSpLocks/>
                <a:stCxn id="24" idx="2"/>
              </p:cNvCxnSpPr>
              <p:nvPr/>
            </p:nvCxnSpPr>
            <p:spPr bwMode="auto">
              <a:xfrm flipH="1">
                <a:off x="2985195" y="3305262"/>
                <a:ext cx="164846" cy="209116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79817360-47DF-44F6-95B9-84B50DE2AA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065" y="1951122"/>
            <a:ext cx="5244559" cy="643793"/>
          </a:xfrm>
          <a:prstGeom prst="rect">
            <a:avLst/>
          </a:prstGeom>
        </p:spPr>
      </p:pic>
      <p:pic>
        <p:nvPicPr>
          <p:cNvPr id="42" name="Picture 41" descr="Text, letter&#10;&#10;Description automatically generated">
            <a:extLst>
              <a:ext uri="{FF2B5EF4-FFF2-40B4-BE49-F238E27FC236}">
                <a16:creationId xmlns:a16="http://schemas.microsoft.com/office/drawing/2014/main" id="{24E0C5B0-7B32-445A-AB97-D57487D105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295" y="2572836"/>
            <a:ext cx="5386329" cy="700065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A256335C-98E7-4390-ABE9-652BA7E6AE62}"/>
              </a:ext>
            </a:extLst>
          </p:cNvPr>
          <p:cNvSpPr txBox="1"/>
          <p:nvPr/>
        </p:nvSpPr>
        <p:spPr>
          <a:xfrm>
            <a:off x="5008647" y="3375841"/>
            <a:ext cx="6221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Frequencies where these modes start propagating.</a:t>
            </a:r>
            <a:endParaRPr lang="en-GB" dirty="0">
              <a:solidFill>
                <a:srgbClr val="C00000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702D4E0-10EE-4863-89CA-DE330CD4595B}"/>
              </a:ext>
            </a:extLst>
          </p:cNvPr>
          <p:cNvGrpSpPr/>
          <p:nvPr/>
        </p:nvGrpSpPr>
        <p:grpSpPr>
          <a:xfrm>
            <a:off x="1247991" y="4414900"/>
            <a:ext cx="10661804" cy="1912443"/>
            <a:chOff x="1247991" y="4414900"/>
            <a:chExt cx="10661804" cy="1912443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BFF19698-DD12-4EBE-9370-622EB5B918AD}"/>
                </a:ext>
              </a:extLst>
            </p:cNvPr>
            <p:cNvGrpSpPr/>
            <p:nvPr/>
          </p:nvGrpSpPr>
          <p:grpSpPr>
            <a:xfrm>
              <a:off x="4329108" y="4414900"/>
              <a:ext cx="7580687" cy="1912443"/>
              <a:chOff x="4329108" y="4414900"/>
              <a:chExt cx="7580687" cy="1912443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2FF4A5A-9172-46BB-A6DA-7849CA3A696A}"/>
                  </a:ext>
                </a:extLst>
              </p:cNvPr>
              <p:cNvSpPr txBox="1"/>
              <p:nvPr/>
            </p:nvSpPr>
            <p:spPr>
              <a:xfrm>
                <a:off x="4329108" y="6050344"/>
                <a:ext cx="430136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Source: </a:t>
                </a:r>
                <a:r>
                  <a:rPr lang="en-US" sz="1200" dirty="0" err="1"/>
                  <a:t>Pozar</a:t>
                </a:r>
                <a:r>
                  <a:rPr lang="en-US" sz="1200" i="1" dirty="0"/>
                  <a:t>, Microwave engineering</a:t>
                </a:r>
                <a:r>
                  <a:rPr lang="en-US" sz="1200" dirty="0"/>
                  <a:t>, 4</a:t>
                </a:r>
                <a:r>
                  <a:rPr lang="en-US" sz="1200" baseline="30000" dirty="0"/>
                  <a:t>th</a:t>
                </a:r>
                <a:r>
                  <a:rPr lang="en-US" sz="1200" dirty="0"/>
                  <a:t> ed., Wiley</a:t>
                </a:r>
                <a:endParaRPr lang="en-GB" sz="1200" dirty="0"/>
              </a:p>
            </p:txBody>
          </p:sp>
          <p:pic>
            <p:nvPicPr>
              <p:cNvPr id="46" name="Picture 45" descr="A picture containing text, clock&#10;&#10;Description automatically generated">
                <a:extLst>
                  <a:ext uri="{FF2B5EF4-FFF2-40B4-BE49-F238E27FC236}">
                    <a16:creationId xmlns:a16="http://schemas.microsoft.com/office/drawing/2014/main" id="{11BF9B3A-6B93-4EBE-BA5E-9D5A8A08B5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29108" y="4414900"/>
                <a:ext cx="7580687" cy="1532603"/>
              </a:xfrm>
              <a:prstGeom prst="rect">
                <a:avLst/>
              </a:prstGeom>
            </p:spPr>
          </p:pic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03CFD1F-3F4E-491E-A0E4-D43E3A4299F7}"/>
                </a:ext>
              </a:extLst>
            </p:cNvPr>
            <p:cNvSpPr txBox="1"/>
            <p:nvPr/>
          </p:nvSpPr>
          <p:spPr>
            <a:xfrm>
              <a:off x="1247991" y="4865303"/>
              <a:ext cx="31015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Chart of cut-off frequencies relative to </a:t>
              </a:r>
              <a:r>
                <a:rPr lang="en-US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dirty="0"/>
                <a:t> of TE</a:t>
              </a:r>
              <a:r>
                <a:rPr lang="en-US" baseline="-25000" dirty="0"/>
                <a:t>11</a:t>
              </a:r>
              <a:r>
                <a:rPr lang="en-US" dirty="0"/>
                <a:t>-mode: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702495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Circular (round) Waveguides (4/6)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2EB2A1-F61B-4609-B04F-792663CC4232}"/>
              </a:ext>
            </a:extLst>
          </p:cNvPr>
          <p:cNvSpPr txBox="1"/>
          <p:nvPr/>
        </p:nvSpPr>
        <p:spPr>
          <a:xfrm>
            <a:off x="812338" y="1150740"/>
            <a:ext cx="3686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rgbClr val="C00000"/>
                </a:solidFill>
              </a:rPr>
              <a:t>Waveguide modes and  field patterns</a:t>
            </a:r>
            <a:endParaRPr lang="en-GB" sz="2200" i="1" dirty="0">
              <a:solidFill>
                <a:srgbClr val="C00000"/>
              </a:solidFill>
            </a:endParaRPr>
          </a:p>
        </p:txBody>
      </p:sp>
      <p:pic>
        <p:nvPicPr>
          <p:cNvPr id="30" name="Picture 29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CEFAC8AA-F6E6-48C9-A707-8F0E80C187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065" y="1132059"/>
            <a:ext cx="5276125" cy="1066685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1798511E-C4F5-49A3-9A66-57A83394F923}"/>
              </a:ext>
            </a:extLst>
          </p:cNvPr>
          <p:cNvSpPr txBox="1"/>
          <p:nvPr/>
        </p:nvSpPr>
        <p:spPr>
          <a:xfrm>
            <a:off x="747314" y="6046161"/>
            <a:ext cx="68080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050" b="0" dirty="0" err="1"/>
              <a:t>Simulaton</a:t>
            </a:r>
            <a:r>
              <a:rPr lang="en-GB" sz="1050" b="0" dirty="0"/>
              <a:t> pictures: courtesy E. Jensen, source pictures and chart: </a:t>
            </a:r>
            <a:r>
              <a:rPr lang="en-US" sz="1050" dirty="0" err="1"/>
              <a:t>Pozar</a:t>
            </a:r>
            <a:r>
              <a:rPr lang="en-US" sz="1050" i="1" dirty="0"/>
              <a:t>, Microwave engineering</a:t>
            </a:r>
            <a:r>
              <a:rPr lang="en-US" sz="1050" dirty="0"/>
              <a:t>, 4</a:t>
            </a:r>
            <a:r>
              <a:rPr lang="en-US" sz="1050" baseline="30000" dirty="0"/>
              <a:t>th</a:t>
            </a:r>
            <a:r>
              <a:rPr lang="en-US" sz="1050" dirty="0"/>
              <a:t> ed., Wiley</a:t>
            </a:r>
            <a:endParaRPr lang="en-GB" sz="1050" b="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9CDDA30-AB75-468C-B9A3-A020DFBD1966}"/>
              </a:ext>
            </a:extLst>
          </p:cNvPr>
          <p:cNvGrpSpPr/>
          <p:nvPr/>
        </p:nvGrpSpPr>
        <p:grpSpPr>
          <a:xfrm>
            <a:off x="6394899" y="2521951"/>
            <a:ext cx="5653876" cy="3262767"/>
            <a:chOff x="6394899" y="2521951"/>
            <a:chExt cx="5653876" cy="3262767"/>
          </a:xfrm>
        </p:grpSpPr>
        <p:pic>
          <p:nvPicPr>
            <p:cNvPr id="37" name="Picture 7">
              <a:extLst>
                <a:ext uri="{FF2B5EF4-FFF2-40B4-BE49-F238E27FC236}">
                  <a16:creationId xmlns:a16="http://schemas.microsoft.com/office/drawing/2014/main" id="{921F598E-6BAD-47FB-9A44-342531296C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4530" y="3347441"/>
              <a:ext cx="1396636" cy="1400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0946740-B34D-4BF1-9B2B-B1C44393A446}"/>
                </a:ext>
              </a:extLst>
            </p:cNvPr>
            <p:cNvSpPr txBox="1"/>
            <p:nvPr/>
          </p:nvSpPr>
          <p:spPr>
            <a:xfrm>
              <a:off x="6394899" y="2521951"/>
              <a:ext cx="56538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2</a:t>
              </a:r>
              <a:r>
                <a:rPr lang="en-US" baseline="30000" dirty="0"/>
                <a:t>nd</a:t>
              </a:r>
              <a:r>
                <a:rPr lang="en-US" dirty="0"/>
                <a:t> mode is </a:t>
              </a:r>
              <a:r>
                <a:rPr lang="en-US" dirty="0">
                  <a:latin typeface="+mj-lt"/>
                  <a:cs typeface="Times New Roman" panose="02020603050405020304" pitchFamily="18" charset="0"/>
                </a:rPr>
                <a:t>TM</a:t>
              </a:r>
              <a:r>
                <a:rPr lang="en-US" baseline="-25000" dirty="0">
                  <a:latin typeface="+mj-lt"/>
                  <a:cs typeface="Times New Roman" panose="02020603050405020304" pitchFamily="18" charset="0"/>
                </a:rPr>
                <a:t>01</a:t>
              </a:r>
              <a:r>
                <a:rPr lang="en-US" dirty="0"/>
                <a:t>. Magnetic field is transverse.</a:t>
              </a:r>
              <a:endParaRPr lang="en-GB" dirty="0"/>
            </a:p>
          </p:txBody>
        </p:sp>
        <p:pic>
          <p:nvPicPr>
            <p:cNvPr id="41" name="Picture 40" descr="Diagram, text&#10;&#10;Description automatically generated">
              <a:extLst>
                <a:ext uri="{FF2B5EF4-FFF2-40B4-BE49-F238E27FC236}">
                  <a16:creationId xmlns:a16="http://schemas.microsoft.com/office/drawing/2014/main" id="{CC7D59F6-C5A5-411A-9826-1F163B9C0A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4" t="78960" r="2946" b="1439"/>
            <a:stretch/>
          </p:blipFill>
          <p:spPr>
            <a:xfrm rot="5400000">
              <a:off x="8348206" y="3745181"/>
              <a:ext cx="2437276" cy="164179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76747B4-0E8F-4CC5-BDE9-23871476E93F}"/>
              </a:ext>
            </a:extLst>
          </p:cNvPr>
          <p:cNvGrpSpPr/>
          <p:nvPr/>
        </p:nvGrpSpPr>
        <p:grpSpPr>
          <a:xfrm>
            <a:off x="205748" y="2521951"/>
            <a:ext cx="5544607" cy="3173714"/>
            <a:chOff x="205748" y="2521951"/>
            <a:chExt cx="5544607" cy="317371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2B116F6-2323-4B11-9E9C-28A85FEDE083}"/>
                </a:ext>
              </a:extLst>
            </p:cNvPr>
            <p:cNvSpPr txBox="1"/>
            <p:nvPr/>
          </p:nvSpPr>
          <p:spPr>
            <a:xfrm>
              <a:off x="205748" y="2521951"/>
              <a:ext cx="55446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</a:t>
              </a:r>
              <a:r>
                <a:rPr lang="en-US" baseline="30000" dirty="0"/>
                <a:t>st</a:t>
              </a:r>
              <a:r>
                <a:rPr lang="en-US" dirty="0"/>
                <a:t> mode is </a:t>
              </a:r>
              <a:r>
                <a:rPr lang="en-US" dirty="0">
                  <a:latin typeface="+mj-lt"/>
                  <a:cs typeface="Times New Roman" panose="02020603050405020304" pitchFamily="18" charset="0"/>
                </a:rPr>
                <a:t>TE</a:t>
              </a:r>
              <a:r>
                <a:rPr lang="en-US" baseline="-25000" dirty="0">
                  <a:latin typeface="+mj-lt"/>
                  <a:cs typeface="Times New Roman" panose="02020603050405020304" pitchFamily="18" charset="0"/>
                </a:rPr>
                <a:t>11</a:t>
              </a:r>
              <a:r>
                <a:rPr lang="en-US" dirty="0"/>
                <a:t>. Electric field is transverse. </a:t>
              </a:r>
            </a:p>
            <a:p>
              <a:r>
                <a:rPr lang="en-US" dirty="0"/>
                <a:t>Mode has 2 </a:t>
              </a:r>
              <a:r>
                <a:rPr lang="en-US" dirty="0" err="1"/>
                <a:t>polarisations</a:t>
              </a:r>
              <a:r>
                <a:rPr lang="en-US" dirty="0"/>
                <a:t> </a:t>
              </a:r>
              <a:r>
                <a:rPr lang="en-US" sz="1400" dirty="0"/>
                <a:t>(orientations of the electrical field)</a:t>
              </a:r>
              <a:r>
                <a:rPr lang="en-US" dirty="0"/>
                <a:t>.</a:t>
              </a:r>
              <a:endParaRPr lang="en-GB" dirty="0"/>
            </a:p>
          </p:txBody>
        </p:sp>
        <p:pic>
          <p:nvPicPr>
            <p:cNvPr id="32" name="Picture 5">
              <a:extLst>
                <a:ext uri="{FF2B5EF4-FFF2-40B4-BE49-F238E27FC236}">
                  <a16:creationId xmlns:a16="http://schemas.microsoft.com/office/drawing/2014/main" id="{8D99B33D-C04B-433B-B75F-4F70C4EF88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870" y="3565038"/>
              <a:ext cx="1344216" cy="1308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6">
              <a:extLst>
                <a:ext uri="{FF2B5EF4-FFF2-40B4-BE49-F238E27FC236}">
                  <a16:creationId xmlns:a16="http://schemas.microsoft.com/office/drawing/2014/main" id="{61920F27-29DE-4E63-99F1-0BE22CDBF3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1312" y="3526680"/>
              <a:ext cx="1388933" cy="13929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3" name="Picture 42" descr="Diagram, text&#10;&#10;Description automatically generated">
              <a:extLst>
                <a:ext uri="{FF2B5EF4-FFF2-40B4-BE49-F238E27FC236}">
                  <a16:creationId xmlns:a16="http://schemas.microsoft.com/office/drawing/2014/main" id="{BC3C7457-07D0-4646-A1E7-FCDF842D61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4" t="1117" r="2946" b="79282"/>
            <a:stretch/>
          </p:blipFill>
          <p:spPr>
            <a:xfrm rot="5400000">
              <a:off x="3319093" y="3732159"/>
              <a:ext cx="2346419" cy="158059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109393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115D-E1C0-4114-8ACD-30C4E6D16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020" y="164576"/>
            <a:ext cx="8333885" cy="629095"/>
          </a:xfrm>
        </p:spPr>
        <p:txBody>
          <a:bodyPr/>
          <a:lstStyle/>
          <a:p>
            <a:r>
              <a:rPr lang="en-US" dirty="0"/>
              <a:t>Circular (round) Waveguides (5/6)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2EB2A1-F61B-4609-B04F-792663CC4232}"/>
              </a:ext>
            </a:extLst>
          </p:cNvPr>
          <p:cNvSpPr txBox="1"/>
          <p:nvPr/>
        </p:nvSpPr>
        <p:spPr>
          <a:xfrm>
            <a:off x="812338" y="1150740"/>
            <a:ext cx="3686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>
                <a:solidFill>
                  <a:srgbClr val="C00000"/>
                </a:solidFill>
              </a:rPr>
              <a:t>Waveguide modes and  field patterns</a:t>
            </a:r>
            <a:endParaRPr lang="en-GB" sz="2200" i="1" dirty="0">
              <a:solidFill>
                <a:srgbClr val="C00000"/>
              </a:solidFill>
            </a:endParaRPr>
          </a:p>
        </p:txBody>
      </p:sp>
      <p:pic>
        <p:nvPicPr>
          <p:cNvPr id="30" name="Picture 29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CEFAC8AA-F6E6-48C9-A707-8F0E80C187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065" y="1132059"/>
            <a:ext cx="5276125" cy="106668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C7A6AFE-242E-4207-8937-B7C7646A967C}"/>
              </a:ext>
            </a:extLst>
          </p:cNvPr>
          <p:cNvSpPr txBox="1"/>
          <p:nvPr/>
        </p:nvSpPr>
        <p:spPr>
          <a:xfrm>
            <a:off x="719300" y="6046161"/>
            <a:ext cx="68080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050" b="0" dirty="0" err="1"/>
              <a:t>Simulaton</a:t>
            </a:r>
            <a:r>
              <a:rPr lang="en-GB" sz="1050" b="0" dirty="0"/>
              <a:t> pictures: courtesy E. Jensen, source pictures and chart: </a:t>
            </a:r>
            <a:r>
              <a:rPr lang="en-US" sz="1050" dirty="0" err="1"/>
              <a:t>Pozar</a:t>
            </a:r>
            <a:r>
              <a:rPr lang="en-US" sz="1050" i="1" dirty="0"/>
              <a:t>, Microwave engineering</a:t>
            </a:r>
            <a:r>
              <a:rPr lang="en-US" sz="1050" dirty="0"/>
              <a:t>, 4</a:t>
            </a:r>
            <a:r>
              <a:rPr lang="en-US" sz="1050" baseline="30000" dirty="0"/>
              <a:t>th</a:t>
            </a:r>
            <a:r>
              <a:rPr lang="en-US" sz="1050" dirty="0"/>
              <a:t> ed., Wiley</a:t>
            </a:r>
            <a:endParaRPr lang="en-GB" sz="1050" b="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778F6C5-3F31-4A14-BC51-D9696EA89ED1}"/>
              </a:ext>
            </a:extLst>
          </p:cNvPr>
          <p:cNvGrpSpPr/>
          <p:nvPr/>
        </p:nvGrpSpPr>
        <p:grpSpPr>
          <a:xfrm>
            <a:off x="280374" y="1960462"/>
            <a:ext cx="3152872" cy="1988087"/>
            <a:chOff x="143225" y="2332468"/>
            <a:chExt cx="3152872" cy="198808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2B116F6-2323-4B11-9E9C-28A85FEDE083}"/>
                </a:ext>
              </a:extLst>
            </p:cNvPr>
            <p:cNvSpPr txBox="1"/>
            <p:nvPr/>
          </p:nvSpPr>
          <p:spPr>
            <a:xfrm>
              <a:off x="143225" y="2332468"/>
              <a:ext cx="31528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3</a:t>
              </a:r>
              <a:r>
                <a:rPr lang="en-US" baseline="30000" dirty="0"/>
                <a:t>rd</a:t>
              </a:r>
              <a:r>
                <a:rPr lang="en-US" dirty="0"/>
                <a:t> mode is </a:t>
              </a:r>
              <a:r>
                <a:rPr lang="en-US" dirty="0">
                  <a:latin typeface="+mj-lt"/>
                  <a:cs typeface="Times New Roman" panose="02020603050405020304" pitchFamily="18" charset="0"/>
                </a:rPr>
                <a:t>TE</a:t>
              </a:r>
              <a:r>
                <a:rPr lang="en-US" baseline="-25000" dirty="0">
                  <a:latin typeface="+mj-lt"/>
                  <a:cs typeface="Times New Roman" panose="02020603050405020304" pitchFamily="18" charset="0"/>
                </a:rPr>
                <a:t>21</a:t>
              </a:r>
              <a:r>
                <a:rPr lang="en-US" dirty="0"/>
                <a:t>. </a:t>
              </a:r>
              <a:br>
                <a:rPr lang="en-US" dirty="0"/>
              </a:br>
              <a:r>
                <a:rPr lang="en-US" dirty="0"/>
                <a:t>Electric field is transverse</a:t>
              </a:r>
            </a:p>
          </p:txBody>
        </p:sp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A179BAC4-5196-4689-AA67-D1B9DDBF6B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338" y="2919858"/>
              <a:ext cx="1396637" cy="14006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522E71C-5BE0-4152-9C44-7401016D950D}"/>
              </a:ext>
            </a:extLst>
          </p:cNvPr>
          <p:cNvGrpSpPr/>
          <p:nvPr/>
        </p:nvGrpSpPr>
        <p:grpSpPr>
          <a:xfrm>
            <a:off x="2836651" y="3603817"/>
            <a:ext cx="3152872" cy="2305096"/>
            <a:chOff x="6394899" y="2521951"/>
            <a:chExt cx="3152872" cy="2305096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0946740-B34D-4BF1-9B2B-B1C44393A446}"/>
                </a:ext>
              </a:extLst>
            </p:cNvPr>
            <p:cNvSpPr txBox="1"/>
            <p:nvPr/>
          </p:nvSpPr>
          <p:spPr>
            <a:xfrm>
              <a:off x="6394899" y="2521951"/>
              <a:ext cx="31528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6</a:t>
              </a:r>
              <a:r>
                <a:rPr lang="en-US" baseline="30000" dirty="0"/>
                <a:t>th</a:t>
              </a:r>
              <a:r>
                <a:rPr lang="en-US" dirty="0"/>
                <a:t> mode is </a:t>
              </a:r>
              <a:r>
                <a:rPr lang="en-US" dirty="0">
                  <a:latin typeface="+mj-lt"/>
                  <a:cs typeface="Times New Roman" panose="02020603050405020304" pitchFamily="18" charset="0"/>
                </a:rPr>
                <a:t>TE</a:t>
              </a:r>
              <a:r>
                <a:rPr lang="en-US" baseline="-25000" dirty="0">
                  <a:latin typeface="+mj-lt"/>
                  <a:cs typeface="Times New Roman" panose="02020603050405020304" pitchFamily="18" charset="0"/>
                </a:rPr>
                <a:t>31</a:t>
              </a:r>
              <a:r>
                <a:rPr lang="en-US" dirty="0"/>
                <a:t>. </a:t>
              </a:r>
              <a:br>
                <a:rPr lang="en-US" dirty="0"/>
              </a:br>
              <a:r>
                <a:rPr lang="en-US" dirty="0"/>
                <a:t>Electric field is transverse.</a:t>
              </a:r>
              <a:endParaRPr lang="en-GB" dirty="0"/>
            </a:p>
          </p:txBody>
        </p:sp>
        <p:pic>
          <p:nvPicPr>
            <p:cNvPr id="22" name="Picture 3">
              <a:extLst>
                <a:ext uri="{FF2B5EF4-FFF2-40B4-BE49-F238E27FC236}">
                  <a16:creationId xmlns:a16="http://schemas.microsoft.com/office/drawing/2014/main" id="{C2BDE052-AF97-4D8E-88B2-BB5B96ED2D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1340" y="3230722"/>
              <a:ext cx="1591698" cy="1596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297A4F0-87FD-4DBE-A8D1-AE6961F2D62F}"/>
              </a:ext>
            </a:extLst>
          </p:cNvPr>
          <p:cNvGrpSpPr/>
          <p:nvPr/>
        </p:nvGrpSpPr>
        <p:grpSpPr>
          <a:xfrm>
            <a:off x="6480050" y="2526815"/>
            <a:ext cx="5146271" cy="2513587"/>
            <a:chOff x="6480050" y="2526815"/>
            <a:chExt cx="5146271" cy="251358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1C68B1E-487B-43C9-A623-B75DF217F100}"/>
                </a:ext>
              </a:extLst>
            </p:cNvPr>
            <p:cNvGrpSpPr/>
            <p:nvPr/>
          </p:nvGrpSpPr>
          <p:grpSpPr>
            <a:xfrm>
              <a:off x="6480050" y="2526815"/>
              <a:ext cx="5146271" cy="2114273"/>
              <a:chOff x="1865459" y="3931888"/>
              <a:chExt cx="5146271" cy="2114273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5DEFC5F-DE00-48C8-A683-7DD2A0A95A8E}"/>
                  </a:ext>
                </a:extLst>
              </p:cNvPr>
              <p:cNvSpPr txBox="1"/>
              <p:nvPr/>
            </p:nvSpPr>
            <p:spPr>
              <a:xfrm>
                <a:off x="1865459" y="3931888"/>
                <a:ext cx="51462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4</a:t>
                </a:r>
                <a:r>
                  <a:rPr lang="en-US" baseline="30000" dirty="0"/>
                  <a:t>th</a:t>
                </a:r>
                <a:r>
                  <a:rPr lang="en-US" dirty="0"/>
                  <a:t> mode is </a:t>
                </a:r>
                <a:r>
                  <a:rPr lang="en-US" dirty="0">
                    <a:latin typeface="+mj-lt"/>
                    <a:cs typeface="Times New Roman" panose="02020603050405020304" pitchFamily="18" charset="0"/>
                  </a:rPr>
                  <a:t>TM</a:t>
                </a:r>
                <a:r>
                  <a:rPr lang="en-US" baseline="-25000" dirty="0">
                    <a:latin typeface="+mj-lt"/>
                    <a:cs typeface="Times New Roman" panose="02020603050405020304" pitchFamily="18" charset="0"/>
                  </a:rPr>
                  <a:t>11</a:t>
                </a:r>
                <a:r>
                  <a:rPr lang="en-US" dirty="0"/>
                  <a:t>. Magnetic field is transverse.</a:t>
                </a:r>
              </a:p>
            </p:txBody>
          </p:sp>
          <p:pic>
            <p:nvPicPr>
              <p:cNvPr id="20" name="Picture 4">
                <a:extLst>
                  <a:ext uri="{FF2B5EF4-FFF2-40B4-BE49-F238E27FC236}">
                    <a16:creationId xmlns:a16="http://schemas.microsoft.com/office/drawing/2014/main" id="{48A689D0-7D78-44FD-9189-01AFCDFF1A0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22126" y="4569584"/>
                <a:ext cx="1472298" cy="14765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24" name="Picture 23" descr="Diagram, text&#10;&#10;Description automatically generated">
              <a:extLst>
                <a:ext uri="{FF2B5EF4-FFF2-40B4-BE49-F238E27FC236}">
                  <a16:creationId xmlns:a16="http://schemas.microsoft.com/office/drawing/2014/main" id="{B1A6E44A-392A-4CAB-BCF9-9BAB524548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4" t="40321" r="2946" b="40638"/>
            <a:stretch/>
          </p:blipFill>
          <p:spPr>
            <a:xfrm rot="5400000">
              <a:off x="8718515" y="3389791"/>
              <a:ext cx="1995452" cy="13057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81B08DD-E345-42C6-84E1-1DA6453531B9}"/>
              </a:ext>
            </a:extLst>
          </p:cNvPr>
          <p:cNvSpPr txBox="1"/>
          <p:nvPr/>
        </p:nvSpPr>
        <p:spPr>
          <a:xfrm>
            <a:off x="7227704" y="5177650"/>
            <a:ext cx="4821071" cy="830997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Further field plots can </a:t>
            </a:r>
            <a:r>
              <a:rPr lang="en-US" sz="1200" i="1" dirty="0"/>
              <a:t>e.g.</a:t>
            </a:r>
            <a:r>
              <a:rPr lang="en-US" sz="1200" dirty="0"/>
              <a:t> be found here: Lee, Lee and Chuang, </a:t>
            </a:r>
            <a:r>
              <a:rPr lang="en-US" sz="1200" i="1" dirty="0"/>
              <a:t>Plot of Modal Field Distribution in Rectangular and Circular Waveguides</a:t>
            </a:r>
            <a:r>
              <a:rPr lang="en-US" sz="1200" dirty="0"/>
              <a:t>. IEEE, Trans. Microwave Theory and Techniques, Vol. MTT-33, no. 3, March 1985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8954818"/>
      </p:ext>
    </p:extLst>
  </p:cSld>
  <p:clrMapOvr>
    <a:masterClrMapping/>
  </p:clrMapOvr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3034</Words>
  <Application>Microsoft Office PowerPoint</Application>
  <PresentationFormat>Widescreen</PresentationFormat>
  <Paragraphs>415</Paragraphs>
  <Slides>35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Comic Sans MS</vt:lpstr>
      <vt:lpstr>Symbol</vt:lpstr>
      <vt:lpstr>Times New Roman</vt:lpstr>
      <vt:lpstr>Wingdings</vt:lpstr>
      <vt:lpstr>2_new-NLC</vt:lpstr>
      <vt:lpstr>RF Engineering Transmission Lines II &amp;  Pillbox Resonator I</vt:lpstr>
      <vt:lpstr>Transmission Lines and Waveguides</vt:lpstr>
      <vt:lpstr>Hollow Waveguides </vt:lpstr>
      <vt:lpstr>Waveguides &amp; Boundary conditions </vt:lpstr>
      <vt:lpstr>Circular (round) Waveguides (1/6)</vt:lpstr>
      <vt:lpstr>Circular (round) Waveguides (2/6)</vt:lpstr>
      <vt:lpstr>Circular (round) Waveguides (3/6)</vt:lpstr>
      <vt:lpstr>Circular (round) Waveguides (4/6)</vt:lpstr>
      <vt:lpstr>Circular (round) Waveguides (5/6)</vt:lpstr>
      <vt:lpstr>Circular (round) Waveguides (6/6)</vt:lpstr>
      <vt:lpstr>Rectangular Waveguides (1/6)</vt:lpstr>
      <vt:lpstr>Rectangular Waveguides (2/6)</vt:lpstr>
      <vt:lpstr>Rectangular Waveguides (3/6)</vt:lpstr>
      <vt:lpstr>Rectangular Waveguides (3/6)</vt:lpstr>
      <vt:lpstr>Rectangular Waveguides (4/6)</vt:lpstr>
      <vt:lpstr>Rectangular Waveguides (5/6)</vt:lpstr>
      <vt:lpstr>Rectangular Waveguides (6/6)</vt:lpstr>
      <vt:lpstr>Coaxial line installation</vt:lpstr>
      <vt:lpstr>Quiz no. 4</vt:lpstr>
      <vt:lpstr>Quiz no. 4</vt:lpstr>
      <vt:lpstr>Cavity resonators</vt:lpstr>
      <vt:lpstr>Cavity resonators and Q-value (1/2)</vt:lpstr>
      <vt:lpstr>Cavity resonators and Q-value (2/2)</vt:lpstr>
      <vt:lpstr>Rectangular Cavity Resonators (1/3)</vt:lpstr>
      <vt:lpstr>Rectangular Cavity Resonators (2/3)</vt:lpstr>
      <vt:lpstr>Rectangular Cavity Resonators (3/3)</vt:lpstr>
      <vt:lpstr>Pillbox Cavity Resonators (1/6)</vt:lpstr>
      <vt:lpstr>Pillbox Cavity Resonators (2/6)</vt:lpstr>
      <vt:lpstr>Pillbox Cavity Resonators (3/6)</vt:lpstr>
      <vt:lpstr>Pillbox Cavity Resonators (4/6)</vt:lpstr>
      <vt:lpstr>Pillbox Cavity Resonators (5/6)</vt:lpstr>
      <vt:lpstr>Pillbox Cavity resonators (6/6)</vt:lpstr>
      <vt:lpstr>PowerPoint Presentation</vt:lpstr>
      <vt:lpstr>PowerPoint Presentation</vt:lpstr>
      <vt:lpstr>Further reading…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Christine Vollinger</cp:lastModifiedBy>
  <cp:revision>94</cp:revision>
  <dcterms:created xsi:type="dcterms:W3CDTF">2021-10-26T12:49:16Z</dcterms:created>
  <dcterms:modified xsi:type="dcterms:W3CDTF">2025-02-20T17:55:45Z</dcterms:modified>
</cp:coreProperties>
</file>