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79" r:id="rId1"/>
  </p:sldMasterIdLst>
  <p:notesMasterIdLst>
    <p:notesMasterId r:id="rId38"/>
  </p:notesMasterIdLst>
  <p:sldIdLst>
    <p:sldId id="256" r:id="rId2"/>
    <p:sldId id="276" r:id="rId3"/>
    <p:sldId id="278" r:id="rId4"/>
    <p:sldId id="279" r:id="rId5"/>
    <p:sldId id="280" r:id="rId6"/>
    <p:sldId id="281" r:id="rId7"/>
    <p:sldId id="282" r:id="rId8"/>
    <p:sldId id="283" r:id="rId9"/>
    <p:sldId id="285" r:id="rId10"/>
    <p:sldId id="286" r:id="rId11"/>
    <p:sldId id="287" r:id="rId12"/>
    <p:sldId id="288" r:id="rId13"/>
    <p:sldId id="289" r:id="rId14"/>
    <p:sldId id="306" r:id="rId15"/>
    <p:sldId id="291" r:id="rId16"/>
    <p:sldId id="292" r:id="rId17"/>
    <p:sldId id="295" r:id="rId18"/>
    <p:sldId id="307" r:id="rId19"/>
    <p:sldId id="308" r:id="rId20"/>
    <p:sldId id="296" r:id="rId21"/>
    <p:sldId id="297" r:id="rId22"/>
    <p:sldId id="298" r:id="rId23"/>
    <p:sldId id="299" r:id="rId24"/>
    <p:sldId id="300" r:id="rId25"/>
    <p:sldId id="310" r:id="rId26"/>
    <p:sldId id="303" r:id="rId27"/>
    <p:sldId id="304" r:id="rId28"/>
    <p:sldId id="301" r:id="rId29"/>
    <p:sldId id="309" r:id="rId30"/>
    <p:sldId id="305" r:id="rId31"/>
    <p:sldId id="277" r:id="rId32"/>
    <p:sldId id="311" r:id="rId33"/>
    <p:sldId id="290" r:id="rId34"/>
    <p:sldId id="312" r:id="rId35"/>
    <p:sldId id="293" r:id="rId36"/>
    <p:sldId id="294" r:id="rId37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437FF"/>
    <a:srgbClr val="003399"/>
    <a:srgbClr val="008000"/>
    <a:srgbClr val="0000FF"/>
    <a:srgbClr val="FF40FF"/>
    <a:srgbClr val="CC0000"/>
    <a:srgbClr val="FF7C80"/>
    <a:srgbClr val="FF6600"/>
    <a:srgbClr val="0060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97"/>
    <p:restoredTop sz="94762"/>
  </p:normalViewPr>
  <p:slideViewPr>
    <p:cSldViewPr>
      <p:cViewPr varScale="1">
        <p:scale>
          <a:sx n="117" d="100"/>
          <a:sy n="117" d="100"/>
        </p:scale>
        <p:origin x="720" y="16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8405" cy="384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D693CF9-B178-43EF-BFFF-127C45C33E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23788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D693CF9-B178-43EF-BFFF-127C45C33E5C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563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7" name="Rectangle 25"/>
          <p:cNvSpPr>
            <a:spLocks noGrp="1" noChangeArrowheads="1"/>
          </p:cNvSpPr>
          <p:nvPr>
            <p:ph type="ctrTitle"/>
          </p:nvPr>
        </p:nvSpPr>
        <p:spPr>
          <a:xfrm>
            <a:off x="1320800" y="1470345"/>
            <a:ext cx="9550400" cy="1958655"/>
          </a:xfrm>
        </p:spPr>
        <p:txBody>
          <a:bodyPr anchorCtr="1"/>
          <a:lstStyle>
            <a:lvl1pPr>
              <a:defRPr sz="48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98" name="Rectangle 26"/>
          <p:cNvSpPr>
            <a:spLocks noGrp="1" noChangeArrowheads="1"/>
          </p:cNvSpPr>
          <p:nvPr>
            <p:ph type="subTitle" idx="1"/>
          </p:nvPr>
        </p:nvSpPr>
        <p:spPr>
          <a:xfrm>
            <a:off x="1826684" y="4298894"/>
            <a:ext cx="8534400" cy="1752600"/>
          </a:xfrm>
          <a:ln w="9525"/>
        </p:spPr>
        <p:txBody>
          <a:bodyPr/>
          <a:lstStyle>
            <a:lvl1pPr marL="0" indent="0" algn="ctr">
              <a:buFontTx/>
              <a:buNone/>
              <a:defRPr sz="2400" b="1" i="1"/>
            </a:lvl1pPr>
          </a:lstStyle>
          <a:p>
            <a:r>
              <a:rPr lang="en-US" dirty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37600" y="457200"/>
            <a:ext cx="2641600" cy="5334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2800" y="457200"/>
            <a:ext cx="7721600" cy="5334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7400" y="164576"/>
            <a:ext cx="8487505" cy="62909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7400" y="164576"/>
            <a:ext cx="8487505" cy="62909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2800" y="1047890"/>
            <a:ext cx="5181600" cy="514627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047890"/>
            <a:ext cx="5181600" cy="514627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7400" y="185187"/>
            <a:ext cx="8487505" cy="58122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086295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1726057"/>
            <a:ext cx="5386917" cy="440010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086295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1726057"/>
            <a:ext cx="5389033" cy="440010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7400" y="164576"/>
            <a:ext cx="8487506" cy="62909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1500000" y="164576"/>
            <a:ext cx="8472680" cy="629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Outline</a:t>
            </a:r>
          </a:p>
        </p:txBody>
      </p:sp>
      <p:sp>
        <p:nvSpPr>
          <p:cNvPr id="5123" name="Rectangle 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812800" y="1086296"/>
            <a:ext cx="10566400" cy="510786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095" name="Rectangle 47"/>
          <p:cNvSpPr>
            <a:spLocks noChangeArrowheads="1"/>
          </p:cNvSpPr>
          <p:nvPr/>
        </p:nvSpPr>
        <p:spPr bwMode="auto">
          <a:xfrm>
            <a:off x="812799" y="907272"/>
            <a:ext cx="9159881" cy="90477"/>
          </a:xfrm>
          <a:prstGeom prst="rect">
            <a:avLst/>
          </a:prstGeom>
          <a:gradFill rotWithShape="0">
            <a:gsLst>
              <a:gs pos="0">
                <a:srgbClr val="CC0000"/>
              </a:gs>
              <a:gs pos="100000">
                <a:srgbClr val="CC0000">
                  <a:gamma/>
                  <a:tint val="24314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sz="240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2097" name="Text Box 49"/>
          <p:cNvSpPr txBox="1">
            <a:spLocks noChangeArrowheads="1"/>
          </p:cNvSpPr>
          <p:nvPr/>
        </p:nvSpPr>
        <p:spPr bwMode="auto">
          <a:xfrm>
            <a:off x="9956800" y="6248400"/>
            <a:ext cx="1219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endParaRPr 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098" name="Text Box 50"/>
          <p:cNvSpPr txBox="1">
            <a:spLocks noChangeArrowheads="1"/>
          </p:cNvSpPr>
          <p:nvPr/>
        </p:nvSpPr>
        <p:spPr bwMode="auto">
          <a:xfrm>
            <a:off x="9219607" y="6232565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  <a:defRPr/>
            </a:pPr>
            <a:r>
              <a:rPr lang="en-US" sz="1200" i="1">
                <a:solidFill>
                  <a:srgbClr val="000099"/>
                </a:solidFill>
                <a:latin typeface="Times New Roman" pitchFamily="18" charset="0"/>
              </a:rPr>
              <a:t>Page</a:t>
            </a:r>
            <a:r>
              <a:rPr lang="en-US" sz="2400" i="1">
                <a:solidFill>
                  <a:srgbClr val="000099"/>
                </a:solidFill>
                <a:latin typeface="Times New Roman" pitchFamily="18" charset="0"/>
              </a:rPr>
              <a:t> </a:t>
            </a:r>
            <a:fld id="{4AE0B11B-DBB4-43EA-9EBA-192123257F1C}" type="slidenum">
              <a:rPr lang="en-US" sz="1200" i="1">
                <a:solidFill>
                  <a:srgbClr val="000099"/>
                </a:solidFill>
                <a:latin typeface="Times New Roman" pitchFamily="18" charset="0"/>
              </a:rPr>
              <a:pPr algn="r" eaLnBrk="0" hangingPunct="0">
                <a:spcBef>
                  <a:spcPct val="50000"/>
                </a:spcBef>
                <a:defRPr/>
              </a:pPr>
              <a:t>‹#›</a:t>
            </a:fld>
            <a:endParaRPr lang="en-US" sz="1200" i="1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2099" name="Text Box 51"/>
          <p:cNvSpPr txBox="1">
            <a:spLocks noChangeArrowheads="1"/>
          </p:cNvSpPr>
          <p:nvPr/>
        </p:nvSpPr>
        <p:spPr bwMode="auto">
          <a:xfrm>
            <a:off x="812799" y="6386186"/>
            <a:ext cx="528320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1200" i="1" baseline="0" dirty="0">
                <a:solidFill>
                  <a:srgbClr val="000099"/>
                </a:solidFill>
                <a:latin typeface="Times New Roman" pitchFamily="18" charset="0"/>
              </a:rPr>
              <a:t>JUAS 2025 RF Engineering</a:t>
            </a:r>
            <a:endParaRPr lang="en-US" sz="1200" i="1" dirty="0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2100" name="Line 52"/>
          <p:cNvSpPr>
            <a:spLocks noChangeShapeType="1"/>
          </p:cNvSpPr>
          <p:nvPr/>
        </p:nvSpPr>
        <p:spPr bwMode="auto">
          <a:xfrm>
            <a:off x="812799" y="6309375"/>
            <a:ext cx="10575314" cy="0"/>
          </a:xfrm>
          <a:prstGeom prst="line">
            <a:avLst/>
          </a:prstGeom>
          <a:noFill/>
          <a:ln w="28575">
            <a:solidFill>
              <a:srgbClr val="000066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2400">
              <a:solidFill>
                <a:srgbClr val="000000"/>
              </a:solidFill>
              <a:latin typeface="Comic Sans MS" pitchFamily="66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8FFC1E18-0811-0941-B609-8DC3C71FA8B9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5" r="23917"/>
          <a:stretch/>
        </p:blipFill>
        <p:spPr bwMode="auto">
          <a:xfrm>
            <a:off x="10026340" y="55418"/>
            <a:ext cx="2160000" cy="993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47FE7612-8BE1-D04D-BBD4-C3DFD4947AA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780"/>
            <a:ext cx="1440000" cy="86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80" r:id="rId1"/>
    <p:sldLayoutId id="2147483881" r:id="rId2"/>
    <p:sldLayoutId id="2147483882" r:id="rId3"/>
    <p:sldLayoutId id="2147483883" r:id="rId4"/>
    <p:sldLayoutId id="2147483884" r:id="rId5"/>
    <p:sldLayoutId id="2147483885" r:id="rId6"/>
    <p:sldLayoutId id="2147483886" r:id="rId7"/>
    <p:sldLayoutId id="2147483887" r:id="rId8"/>
    <p:sldLayoutId id="2147483888" r:id="rId9"/>
    <p:sldLayoutId id="2147483889" r:id="rId10"/>
    <p:sldLayoutId id="2147483890" r:id="rId11"/>
  </p:sldLayoutIdLst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125000"/>
        <a:buChar char="•"/>
        <a:defRPr kumimoji="1" sz="2000" b="1">
          <a:solidFill>
            <a:srgbClr val="00339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b="1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defRPr kumimoji="1" sz="1600">
          <a:solidFill>
            <a:srgbClr val="0066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2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7.png"/><Relationship Id="rId13" Type="http://schemas.openxmlformats.org/officeDocument/2006/relationships/image" Target="../media/image112.png"/><Relationship Id="rId18" Type="http://schemas.openxmlformats.org/officeDocument/2006/relationships/image" Target="../media/image117.png"/><Relationship Id="rId3" Type="http://schemas.openxmlformats.org/officeDocument/2006/relationships/image" Target="../media/image102.png"/><Relationship Id="rId21" Type="http://schemas.openxmlformats.org/officeDocument/2006/relationships/image" Target="../media/image99.png"/><Relationship Id="rId7" Type="http://schemas.openxmlformats.org/officeDocument/2006/relationships/image" Target="../media/image106.png"/><Relationship Id="rId12" Type="http://schemas.openxmlformats.org/officeDocument/2006/relationships/image" Target="../media/image111.png"/><Relationship Id="rId17" Type="http://schemas.openxmlformats.org/officeDocument/2006/relationships/image" Target="../media/image116.png"/><Relationship Id="rId2" Type="http://schemas.openxmlformats.org/officeDocument/2006/relationships/image" Target="../media/image101.png"/><Relationship Id="rId16" Type="http://schemas.openxmlformats.org/officeDocument/2006/relationships/image" Target="../media/image115.png"/><Relationship Id="rId20" Type="http://schemas.openxmlformats.org/officeDocument/2006/relationships/image" Target="../media/image1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5.png"/><Relationship Id="rId11" Type="http://schemas.openxmlformats.org/officeDocument/2006/relationships/image" Target="../media/image110.png"/><Relationship Id="rId5" Type="http://schemas.openxmlformats.org/officeDocument/2006/relationships/image" Target="../media/image104.png"/><Relationship Id="rId15" Type="http://schemas.openxmlformats.org/officeDocument/2006/relationships/image" Target="../media/image114.png"/><Relationship Id="rId23" Type="http://schemas.openxmlformats.org/officeDocument/2006/relationships/image" Target="../media/image120.png"/><Relationship Id="rId10" Type="http://schemas.openxmlformats.org/officeDocument/2006/relationships/image" Target="../media/image109.png"/><Relationship Id="rId19" Type="http://schemas.openxmlformats.org/officeDocument/2006/relationships/image" Target="../media/image118.png"/><Relationship Id="rId4" Type="http://schemas.openxmlformats.org/officeDocument/2006/relationships/image" Target="../media/image103.png"/><Relationship Id="rId9" Type="http://schemas.openxmlformats.org/officeDocument/2006/relationships/image" Target="../media/image108.png"/><Relationship Id="rId14" Type="http://schemas.openxmlformats.org/officeDocument/2006/relationships/image" Target="../media/image113.png"/><Relationship Id="rId22" Type="http://schemas.openxmlformats.org/officeDocument/2006/relationships/image" Target="../media/image10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6.png"/><Relationship Id="rId13" Type="http://schemas.openxmlformats.org/officeDocument/2006/relationships/image" Target="../media/image131.png"/><Relationship Id="rId18" Type="http://schemas.openxmlformats.org/officeDocument/2006/relationships/image" Target="../media/image136.png"/><Relationship Id="rId3" Type="http://schemas.openxmlformats.org/officeDocument/2006/relationships/image" Target="../media/image740.png"/><Relationship Id="rId7" Type="http://schemas.openxmlformats.org/officeDocument/2006/relationships/image" Target="../media/image125.png"/><Relationship Id="rId12" Type="http://schemas.openxmlformats.org/officeDocument/2006/relationships/image" Target="../media/image130.png"/><Relationship Id="rId17" Type="http://schemas.openxmlformats.org/officeDocument/2006/relationships/image" Target="../media/image135.png"/><Relationship Id="rId2" Type="http://schemas.openxmlformats.org/officeDocument/2006/relationships/image" Target="../media/image121.png"/><Relationship Id="rId16" Type="http://schemas.openxmlformats.org/officeDocument/2006/relationships/image" Target="../media/image1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4.png"/><Relationship Id="rId11" Type="http://schemas.openxmlformats.org/officeDocument/2006/relationships/image" Target="../media/image129.png"/><Relationship Id="rId5" Type="http://schemas.openxmlformats.org/officeDocument/2006/relationships/image" Target="../media/image123.png"/><Relationship Id="rId15" Type="http://schemas.openxmlformats.org/officeDocument/2006/relationships/image" Target="../media/image133.png"/><Relationship Id="rId10" Type="http://schemas.openxmlformats.org/officeDocument/2006/relationships/image" Target="../media/image128.png"/><Relationship Id="rId19" Type="http://schemas.openxmlformats.org/officeDocument/2006/relationships/image" Target="../media/image137.png"/><Relationship Id="rId4" Type="http://schemas.openxmlformats.org/officeDocument/2006/relationships/image" Target="../media/image122.png"/><Relationship Id="rId9" Type="http://schemas.openxmlformats.org/officeDocument/2006/relationships/image" Target="../media/image127.png"/><Relationship Id="rId14" Type="http://schemas.openxmlformats.org/officeDocument/2006/relationships/image" Target="../media/image13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png"/><Relationship Id="rId3" Type="http://schemas.openxmlformats.org/officeDocument/2006/relationships/image" Target="../media/image1250.png"/><Relationship Id="rId7" Type="http://schemas.openxmlformats.org/officeDocument/2006/relationships/image" Target="../media/image1300.png"/><Relationship Id="rId2" Type="http://schemas.openxmlformats.org/officeDocument/2006/relationships/image" Target="../media/image126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90.png"/><Relationship Id="rId5" Type="http://schemas.openxmlformats.org/officeDocument/2006/relationships/image" Target="../media/image1280.png"/><Relationship Id="rId4" Type="http://schemas.openxmlformats.org/officeDocument/2006/relationships/image" Target="../media/image127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0.png"/><Relationship Id="rId5" Type="http://schemas.openxmlformats.org/officeDocument/2006/relationships/image" Target="../media/image1330.png"/><Relationship Id="rId4" Type="http://schemas.openxmlformats.org/officeDocument/2006/relationships/image" Target="../media/image139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1.png"/><Relationship Id="rId3" Type="http://schemas.openxmlformats.org/officeDocument/2006/relationships/image" Target="../media/image1510.png"/><Relationship Id="rId7" Type="http://schemas.openxmlformats.org/officeDocument/2006/relationships/image" Target="../media/image160.png"/><Relationship Id="rId2" Type="http://schemas.openxmlformats.org/officeDocument/2006/relationships/image" Target="../media/image59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6.png"/><Relationship Id="rId5" Type="http://schemas.openxmlformats.org/officeDocument/2006/relationships/image" Target="../media/image155.png"/><Relationship Id="rId4" Type="http://schemas.openxmlformats.org/officeDocument/2006/relationships/image" Target="../media/image157.png"/><Relationship Id="rId9" Type="http://schemas.openxmlformats.org/officeDocument/2006/relationships/image" Target="../media/image162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8.png"/><Relationship Id="rId3" Type="http://schemas.openxmlformats.org/officeDocument/2006/relationships/image" Target="../media/image163.png"/><Relationship Id="rId7" Type="http://schemas.openxmlformats.org/officeDocument/2006/relationships/image" Target="../media/image167.png"/><Relationship Id="rId2" Type="http://schemas.openxmlformats.org/officeDocument/2006/relationships/image" Target="../media/image16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6.png"/><Relationship Id="rId11" Type="http://schemas.openxmlformats.org/officeDocument/2006/relationships/image" Target="../media/image1550.png"/><Relationship Id="rId5" Type="http://schemas.openxmlformats.org/officeDocument/2006/relationships/image" Target="../media/image165.png"/><Relationship Id="rId10" Type="http://schemas.openxmlformats.org/officeDocument/2006/relationships/image" Target="../media/image601.png"/><Relationship Id="rId4" Type="http://schemas.openxmlformats.org/officeDocument/2006/relationships/image" Target="../media/image164.png"/><Relationship Id="rId9" Type="http://schemas.openxmlformats.org/officeDocument/2006/relationships/image" Target="../media/image16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3.png"/><Relationship Id="rId7" Type="http://schemas.openxmlformats.org/officeDocument/2006/relationships/image" Target="../media/image17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9.png"/><Relationship Id="rId5" Type="http://schemas.openxmlformats.org/officeDocument/2006/relationships/image" Target="../media/image158.png"/><Relationship Id="rId4" Type="http://schemas.openxmlformats.org/officeDocument/2006/relationships/image" Target="../media/image760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8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7" Type="http://schemas.openxmlformats.org/officeDocument/2006/relationships/image" Target="NULL"/><Relationship Id="rId2" Type="http://schemas.openxmlformats.org/officeDocument/2006/relationships/image" Target="../media/image194.png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5" Type="http://schemas.openxmlformats.org/officeDocument/2006/relationships/image" Target="NULL"/><Relationship Id="rId4" Type="http://schemas.openxmlformats.org/officeDocument/2006/relationships/image" Target="NUL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5.png"/><Relationship Id="rId2" Type="http://schemas.openxmlformats.org/officeDocument/2006/relationships/image" Target="../media/image188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90.png"/></Relationships>
</file>

<file path=ppt/slides/_rels/slide21.xml.rels><?xml version="1.0" encoding="UTF-8" standalone="yes"?>
<Relationships xmlns="http://schemas.openxmlformats.org/package/2006/relationships"><Relationship Id="rId18" Type="http://schemas.openxmlformats.org/officeDocument/2006/relationships/image" Target="../media/image203.png"/><Relationship Id="rId26" Type="http://schemas.openxmlformats.org/officeDocument/2006/relationships/image" Target="../media/image211.png"/><Relationship Id="rId39" Type="http://schemas.openxmlformats.org/officeDocument/2006/relationships/image" Target="../media/image202.png"/><Relationship Id="rId13" Type="http://schemas.openxmlformats.org/officeDocument/2006/relationships/image" Target="../media/image1990.png"/><Relationship Id="rId21" Type="http://schemas.openxmlformats.org/officeDocument/2006/relationships/image" Target="../media/image206.png"/><Relationship Id="rId34" Type="http://schemas.openxmlformats.org/officeDocument/2006/relationships/image" Target="../media/image219.png"/><Relationship Id="rId7" Type="http://schemas.openxmlformats.org/officeDocument/2006/relationships/image" Target="../media/image196.png"/><Relationship Id="rId17" Type="http://schemas.openxmlformats.org/officeDocument/2006/relationships/image" Target="../media/image2020.png"/><Relationship Id="rId25" Type="http://schemas.openxmlformats.org/officeDocument/2006/relationships/image" Target="../media/image210.png"/><Relationship Id="rId33" Type="http://schemas.openxmlformats.org/officeDocument/2006/relationships/image" Target="../media/image218.png"/><Relationship Id="rId38" Type="http://schemas.openxmlformats.org/officeDocument/2006/relationships/image" Target="../media/image199.png"/><Relationship Id="rId12" Type="http://schemas.openxmlformats.org/officeDocument/2006/relationships/image" Target="../media/image1970.png"/><Relationship Id="rId2" Type="http://schemas.openxmlformats.org/officeDocument/2006/relationships/image" Target="../media/image1910.png"/><Relationship Id="rId16" Type="http://schemas.openxmlformats.org/officeDocument/2006/relationships/image" Target="../media/image197.png"/><Relationship Id="rId20" Type="http://schemas.openxmlformats.org/officeDocument/2006/relationships/image" Target="../media/image205.png"/><Relationship Id="rId29" Type="http://schemas.openxmlformats.org/officeDocument/2006/relationships/image" Target="../media/image2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50.png"/><Relationship Id="rId24" Type="http://schemas.openxmlformats.org/officeDocument/2006/relationships/image" Target="../media/image198.png"/><Relationship Id="rId32" Type="http://schemas.openxmlformats.org/officeDocument/2006/relationships/image" Target="../media/image217.png"/><Relationship Id="rId37" Type="http://schemas.openxmlformats.org/officeDocument/2006/relationships/image" Target="../media/image222.png"/><Relationship Id="rId11" Type="http://schemas.openxmlformats.org/officeDocument/2006/relationships/image" Target="../media/image1980.png"/><Relationship Id="rId5" Type="http://schemas.openxmlformats.org/officeDocument/2006/relationships/image" Target="../media/image591.png"/><Relationship Id="rId15" Type="http://schemas.openxmlformats.org/officeDocument/2006/relationships/image" Target="../media/image201.png"/><Relationship Id="rId23" Type="http://schemas.openxmlformats.org/officeDocument/2006/relationships/image" Target="../media/image208.png"/><Relationship Id="rId28" Type="http://schemas.openxmlformats.org/officeDocument/2006/relationships/image" Target="../media/image213.png"/><Relationship Id="rId36" Type="http://schemas.openxmlformats.org/officeDocument/2006/relationships/image" Target="../media/image221.png"/><Relationship Id="rId19" Type="http://schemas.openxmlformats.org/officeDocument/2006/relationships/image" Target="../media/image204.png"/><Relationship Id="rId31" Type="http://schemas.openxmlformats.org/officeDocument/2006/relationships/image" Target="../media/image216.png"/><Relationship Id="rId10" Type="http://schemas.openxmlformats.org/officeDocument/2006/relationships/image" Target="../media/image1870.png"/><Relationship Id="rId4" Type="http://schemas.openxmlformats.org/officeDocument/2006/relationships/image" Target="../media/image1930.png"/><Relationship Id="rId14" Type="http://schemas.openxmlformats.org/officeDocument/2006/relationships/image" Target="../media/image200.png"/><Relationship Id="rId22" Type="http://schemas.openxmlformats.org/officeDocument/2006/relationships/image" Target="../media/image207.png"/><Relationship Id="rId27" Type="http://schemas.openxmlformats.org/officeDocument/2006/relationships/image" Target="../media/image212.png"/><Relationship Id="rId30" Type="http://schemas.openxmlformats.org/officeDocument/2006/relationships/image" Target="../media/image215.png"/><Relationship Id="rId35" Type="http://schemas.openxmlformats.org/officeDocument/2006/relationships/image" Target="../media/image220.png"/><Relationship Id="rId9" Type="http://schemas.openxmlformats.org/officeDocument/2006/relationships/image" Target="../media/image1971.png"/><Relationship Id="rId8" Type="http://schemas.openxmlformats.org/officeDocument/2006/relationships/image" Target="../media/image1850.png"/><Relationship Id="rId3" Type="http://schemas.openxmlformats.org/officeDocument/2006/relationships/image" Target="../media/image1920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9.png"/><Relationship Id="rId13" Type="http://schemas.openxmlformats.org/officeDocument/2006/relationships/image" Target="../media/image234.png"/><Relationship Id="rId3" Type="http://schemas.openxmlformats.org/officeDocument/2006/relationships/image" Target="../media/image80.png"/><Relationship Id="rId7" Type="http://schemas.openxmlformats.org/officeDocument/2006/relationships/image" Target="../media/image143.png"/><Relationship Id="rId12" Type="http://schemas.openxmlformats.org/officeDocument/2006/relationships/image" Target="../media/image233.png"/><Relationship Id="rId17" Type="http://schemas.openxmlformats.org/officeDocument/2006/relationships/image" Target="../media/image238.png"/><Relationship Id="rId2" Type="http://schemas.openxmlformats.org/officeDocument/2006/relationships/image" Target="../media/image223.png"/><Relationship Id="rId16" Type="http://schemas.openxmlformats.org/officeDocument/2006/relationships/image" Target="../media/image2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6.png"/><Relationship Id="rId11" Type="http://schemas.openxmlformats.org/officeDocument/2006/relationships/image" Target="../media/image232.png"/><Relationship Id="rId5" Type="http://schemas.openxmlformats.org/officeDocument/2006/relationships/image" Target="../media/image209.png"/><Relationship Id="rId15" Type="http://schemas.openxmlformats.org/officeDocument/2006/relationships/image" Target="../media/image236.png"/><Relationship Id="rId10" Type="http://schemas.openxmlformats.org/officeDocument/2006/relationships/image" Target="../media/image231.png"/><Relationship Id="rId4" Type="http://schemas.openxmlformats.org/officeDocument/2006/relationships/image" Target="../media/image141.png"/><Relationship Id="rId9" Type="http://schemas.openxmlformats.org/officeDocument/2006/relationships/image" Target="../media/image230.png"/><Relationship Id="rId14" Type="http://schemas.openxmlformats.org/officeDocument/2006/relationships/image" Target="../media/image235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5.png"/><Relationship Id="rId13" Type="http://schemas.openxmlformats.org/officeDocument/2006/relationships/image" Target="../media/image250.png"/><Relationship Id="rId18" Type="http://schemas.openxmlformats.org/officeDocument/2006/relationships/image" Target="../media/image255.png"/><Relationship Id="rId26" Type="http://schemas.openxmlformats.org/officeDocument/2006/relationships/image" Target="../media/image263.png"/><Relationship Id="rId3" Type="http://schemas.openxmlformats.org/officeDocument/2006/relationships/image" Target="../media/image240.png"/><Relationship Id="rId21" Type="http://schemas.openxmlformats.org/officeDocument/2006/relationships/image" Target="../media/image258.png"/><Relationship Id="rId7" Type="http://schemas.openxmlformats.org/officeDocument/2006/relationships/image" Target="../media/image244.png"/><Relationship Id="rId12" Type="http://schemas.openxmlformats.org/officeDocument/2006/relationships/image" Target="../media/image249.png"/><Relationship Id="rId17" Type="http://schemas.openxmlformats.org/officeDocument/2006/relationships/image" Target="../media/image254.png"/><Relationship Id="rId25" Type="http://schemas.openxmlformats.org/officeDocument/2006/relationships/image" Target="../media/image262.png"/><Relationship Id="rId2" Type="http://schemas.openxmlformats.org/officeDocument/2006/relationships/image" Target="../media/image239.png"/><Relationship Id="rId16" Type="http://schemas.openxmlformats.org/officeDocument/2006/relationships/image" Target="../media/image253.png"/><Relationship Id="rId20" Type="http://schemas.openxmlformats.org/officeDocument/2006/relationships/image" Target="../media/image25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3.png"/><Relationship Id="rId11" Type="http://schemas.openxmlformats.org/officeDocument/2006/relationships/image" Target="../media/image248.png"/><Relationship Id="rId24" Type="http://schemas.openxmlformats.org/officeDocument/2006/relationships/image" Target="../media/image261.png"/><Relationship Id="rId5" Type="http://schemas.openxmlformats.org/officeDocument/2006/relationships/image" Target="../media/image242.png"/><Relationship Id="rId15" Type="http://schemas.openxmlformats.org/officeDocument/2006/relationships/image" Target="../media/image252.png"/><Relationship Id="rId23" Type="http://schemas.openxmlformats.org/officeDocument/2006/relationships/image" Target="../media/image228.png"/><Relationship Id="rId10" Type="http://schemas.openxmlformats.org/officeDocument/2006/relationships/image" Target="../media/image247.png"/><Relationship Id="rId19" Type="http://schemas.openxmlformats.org/officeDocument/2006/relationships/image" Target="../media/image256.png"/><Relationship Id="rId4" Type="http://schemas.openxmlformats.org/officeDocument/2006/relationships/image" Target="../media/image241.png"/><Relationship Id="rId9" Type="http://schemas.openxmlformats.org/officeDocument/2006/relationships/image" Target="../media/image246.png"/><Relationship Id="rId14" Type="http://schemas.openxmlformats.org/officeDocument/2006/relationships/image" Target="../media/image251.png"/><Relationship Id="rId22" Type="http://schemas.openxmlformats.org/officeDocument/2006/relationships/image" Target="../media/image259.png"/><Relationship Id="rId27" Type="http://schemas.openxmlformats.org/officeDocument/2006/relationships/image" Target="../media/image26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2.png"/><Relationship Id="rId2" Type="http://schemas.openxmlformats.org/officeDocument/2006/relationships/image" Target="../media/image26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5.png"/><Relationship Id="rId4" Type="http://schemas.openxmlformats.org/officeDocument/2006/relationships/image" Target="../media/image144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2.png"/><Relationship Id="rId3" Type="http://schemas.openxmlformats.org/officeDocument/2006/relationships/image" Target="../media/image177.png"/><Relationship Id="rId7" Type="http://schemas.openxmlformats.org/officeDocument/2006/relationships/image" Target="../media/image181.png"/><Relationship Id="rId2" Type="http://schemas.openxmlformats.org/officeDocument/2006/relationships/image" Target="../media/image17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0.png"/><Relationship Id="rId5" Type="http://schemas.openxmlformats.org/officeDocument/2006/relationships/image" Target="../media/image179.png"/><Relationship Id="rId4" Type="http://schemas.openxmlformats.org/officeDocument/2006/relationships/image" Target="../media/image178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7.png"/><Relationship Id="rId7" Type="http://schemas.openxmlformats.org/officeDocument/2006/relationships/image" Target="../media/image184.png"/><Relationship Id="rId2" Type="http://schemas.openxmlformats.org/officeDocument/2006/relationships/image" Target="../media/image14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0.png"/><Relationship Id="rId5" Type="http://schemas.openxmlformats.org/officeDocument/2006/relationships/image" Target="../media/image279.png"/><Relationship Id="rId4" Type="http://schemas.openxmlformats.org/officeDocument/2006/relationships/image" Target="../media/image278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6.png"/><Relationship Id="rId13" Type="http://schemas.openxmlformats.org/officeDocument/2006/relationships/image" Target="../media/image291.png"/><Relationship Id="rId18" Type="http://schemas.openxmlformats.org/officeDocument/2006/relationships/image" Target="../media/image190.png"/><Relationship Id="rId3" Type="http://schemas.openxmlformats.org/officeDocument/2006/relationships/image" Target="../media/image185.png"/><Relationship Id="rId7" Type="http://schemas.openxmlformats.org/officeDocument/2006/relationships/image" Target="../media/image285.png"/><Relationship Id="rId12" Type="http://schemas.openxmlformats.org/officeDocument/2006/relationships/image" Target="../media/image290.png"/><Relationship Id="rId17" Type="http://schemas.openxmlformats.org/officeDocument/2006/relationships/image" Target="../media/image189.png"/><Relationship Id="rId2" Type="http://schemas.openxmlformats.org/officeDocument/2006/relationships/image" Target="../media/image1840.png"/><Relationship Id="rId16" Type="http://schemas.openxmlformats.org/officeDocument/2006/relationships/image" Target="../media/image18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4.png"/><Relationship Id="rId11" Type="http://schemas.openxmlformats.org/officeDocument/2006/relationships/image" Target="../media/image289.png"/><Relationship Id="rId5" Type="http://schemas.openxmlformats.org/officeDocument/2006/relationships/image" Target="../media/image276.png"/><Relationship Id="rId15" Type="http://schemas.openxmlformats.org/officeDocument/2006/relationships/image" Target="../media/image187.png"/><Relationship Id="rId10" Type="http://schemas.openxmlformats.org/officeDocument/2006/relationships/image" Target="../media/image288.png"/><Relationship Id="rId4" Type="http://schemas.openxmlformats.org/officeDocument/2006/relationships/image" Target="../media/image275.png"/><Relationship Id="rId9" Type="http://schemas.openxmlformats.org/officeDocument/2006/relationships/image" Target="../media/image287.png"/><Relationship Id="rId14" Type="http://schemas.openxmlformats.org/officeDocument/2006/relationships/image" Target="../media/image186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1.png"/><Relationship Id="rId13" Type="http://schemas.openxmlformats.org/officeDocument/2006/relationships/image" Target="../media/image327.png"/><Relationship Id="rId3" Type="http://schemas.openxmlformats.org/officeDocument/2006/relationships/image" Target="../media/image314.png"/><Relationship Id="rId7" Type="http://schemas.openxmlformats.org/officeDocument/2006/relationships/image" Target="../media/image319.png"/><Relationship Id="rId12" Type="http://schemas.openxmlformats.org/officeDocument/2006/relationships/image" Target="../media/image325.png"/><Relationship Id="rId17" Type="http://schemas.openxmlformats.org/officeDocument/2006/relationships/image" Target="../media/image225.png"/><Relationship Id="rId2" Type="http://schemas.openxmlformats.org/officeDocument/2006/relationships/image" Target="../media/image191.png"/><Relationship Id="rId16" Type="http://schemas.openxmlformats.org/officeDocument/2006/relationships/image" Target="../media/image19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8.png"/><Relationship Id="rId11" Type="http://schemas.openxmlformats.org/officeDocument/2006/relationships/image" Target="../media/image324.png"/><Relationship Id="rId15" Type="http://schemas.openxmlformats.org/officeDocument/2006/relationships/image" Target="../media/image329.png"/><Relationship Id="rId10" Type="http://schemas.openxmlformats.org/officeDocument/2006/relationships/image" Target="../media/image323.png"/><Relationship Id="rId4" Type="http://schemas.openxmlformats.org/officeDocument/2006/relationships/image" Target="../media/image192.png"/><Relationship Id="rId9" Type="http://schemas.openxmlformats.org/officeDocument/2006/relationships/image" Target="../media/image322.png"/><Relationship Id="rId14" Type="http://schemas.openxmlformats.org/officeDocument/2006/relationships/image" Target="../media/image32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3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5.png"/><Relationship Id="rId3" Type="http://schemas.openxmlformats.org/officeDocument/2006/relationships/image" Target="../media/image149.png"/><Relationship Id="rId7" Type="http://schemas.openxmlformats.org/officeDocument/2006/relationships/image" Target="../media/image304.png"/><Relationship Id="rId12" Type="http://schemas.openxmlformats.org/officeDocument/2006/relationships/image" Target="../media/image309.png"/><Relationship Id="rId2" Type="http://schemas.openxmlformats.org/officeDocument/2006/relationships/image" Target="../media/image26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3.png"/><Relationship Id="rId11" Type="http://schemas.openxmlformats.org/officeDocument/2006/relationships/image" Target="../media/image308.png"/><Relationship Id="rId5" Type="http://schemas.openxmlformats.org/officeDocument/2006/relationships/image" Target="../media/image302.png"/><Relationship Id="rId10" Type="http://schemas.openxmlformats.org/officeDocument/2006/relationships/image" Target="../media/image307.png"/><Relationship Id="rId4" Type="http://schemas.openxmlformats.org/officeDocument/2006/relationships/image" Target="../media/image301.png"/><Relationship Id="rId9" Type="http://schemas.openxmlformats.org/officeDocument/2006/relationships/image" Target="../media/image306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0.png"/><Relationship Id="rId18" Type="http://schemas.openxmlformats.org/officeDocument/2006/relationships/image" Target="../media/image1490.png"/><Relationship Id="rId3" Type="http://schemas.openxmlformats.org/officeDocument/2006/relationships/image" Target="../media/image1410.png"/><Relationship Id="rId21" Type="http://schemas.openxmlformats.org/officeDocument/2006/relationships/image" Target="../media/image153.png"/><Relationship Id="rId17" Type="http://schemas.openxmlformats.org/officeDocument/2006/relationships/image" Target="../media/image1450.png"/><Relationship Id="rId2" Type="http://schemas.openxmlformats.org/officeDocument/2006/relationships/image" Target="../media/image1350.png"/><Relationship Id="rId16" Type="http://schemas.openxmlformats.org/officeDocument/2006/relationships/image" Target="../media/image1440.png"/><Relationship Id="rId20" Type="http://schemas.openxmlformats.org/officeDocument/2006/relationships/image" Target="../media/image152.png"/><Relationship Id="rId1" Type="http://schemas.openxmlformats.org/officeDocument/2006/relationships/slideLayout" Target="../slideLayouts/slideLayout2.xml"/><Relationship Id="rId15" Type="http://schemas.openxmlformats.org/officeDocument/2006/relationships/image" Target="../media/image593.png"/><Relationship Id="rId19" Type="http://schemas.openxmlformats.org/officeDocument/2006/relationships/image" Target="../media/image151.png"/><Relationship Id="rId4" Type="http://schemas.openxmlformats.org/officeDocument/2006/relationships/image" Target="../media/image1430.png"/><Relationship Id="rId14" Type="http://schemas.openxmlformats.org/officeDocument/2006/relationships/image" Target="../media/image1530.png"/><Relationship Id="rId22" Type="http://schemas.openxmlformats.org/officeDocument/2006/relationships/image" Target="../media/image154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3" Type="http://schemas.openxmlformats.org/officeDocument/2006/relationships/image" Target="NULL"/><Relationship Id="rId7" Type="http://schemas.openxmlformats.org/officeDocument/2006/relationships/image" Target="NULL"/><Relationship Id="rId2" Type="http://schemas.openxmlformats.org/officeDocument/2006/relationships/image" Target="NULL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11" Type="http://schemas.openxmlformats.org/officeDocument/2006/relationships/image" Target="NULL"/><Relationship Id="rId5" Type="http://schemas.openxmlformats.org/officeDocument/2006/relationships/image" Target="NULL"/><Relationship Id="rId10" Type="http://schemas.openxmlformats.org/officeDocument/2006/relationships/image" Target="NULL"/><Relationship Id="rId4" Type="http://schemas.openxmlformats.org/officeDocument/2006/relationships/image" Target="NULL"/><Relationship Id="rId9" Type="http://schemas.openxmlformats.org/officeDocument/2006/relationships/image" Target="NULL"/></Relationships>
</file>

<file path=ppt/slides/_rels/slide35.xml.rels><?xml version="1.0" encoding="UTF-8" standalone="yes"?>
<Relationships xmlns="http://schemas.openxmlformats.org/package/2006/relationships"><Relationship Id="rId13" Type="http://schemas.openxmlformats.org/officeDocument/2006/relationships/image" Target="NULL"/><Relationship Id="rId3" Type="http://schemas.openxmlformats.org/officeDocument/2006/relationships/image" Target="NULL"/><Relationship Id="rId7" Type="http://schemas.openxmlformats.org/officeDocument/2006/relationships/image" Target="NULL"/><Relationship Id="rId12" Type="http://schemas.openxmlformats.org/officeDocument/2006/relationships/image" Target="NULL"/><Relationship Id="rId17" Type="http://schemas.openxmlformats.org/officeDocument/2006/relationships/image" Target="NULL"/><Relationship Id="rId2" Type="http://schemas.openxmlformats.org/officeDocument/2006/relationships/image" Target="NULL"/><Relationship Id="rId16" Type="http://schemas.openxmlformats.org/officeDocument/2006/relationships/image" Target="NULL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11" Type="http://schemas.openxmlformats.org/officeDocument/2006/relationships/image" Target="NULL"/><Relationship Id="rId5" Type="http://schemas.openxmlformats.org/officeDocument/2006/relationships/image" Target="NULL"/><Relationship Id="rId15" Type="http://schemas.openxmlformats.org/officeDocument/2006/relationships/image" Target="NULL"/><Relationship Id="rId10" Type="http://schemas.openxmlformats.org/officeDocument/2006/relationships/image" Target="NULL"/><Relationship Id="rId4" Type="http://schemas.openxmlformats.org/officeDocument/2006/relationships/image" Target="NULL"/><Relationship Id="rId9" Type="http://schemas.openxmlformats.org/officeDocument/2006/relationships/image" Target="NULL"/><Relationship Id="rId14" Type="http://schemas.openxmlformats.org/officeDocument/2006/relationships/image" Target="NULL"/></Relationships>
</file>

<file path=ppt/slides/_rels/slide36.xml.rels><?xml version="1.0" encoding="UTF-8" standalone="yes"?>
<Relationships xmlns="http://schemas.openxmlformats.org/package/2006/relationships"><Relationship Id="rId13" Type="http://schemas.openxmlformats.org/officeDocument/2006/relationships/image" Target="NULL"/><Relationship Id="rId8" Type="http://schemas.openxmlformats.org/officeDocument/2006/relationships/image" Target="NULL"/><Relationship Id="rId3" Type="http://schemas.openxmlformats.org/officeDocument/2006/relationships/image" Target="NULL"/><Relationship Id="rId7" Type="http://schemas.openxmlformats.org/officeDocument/2006/relationships/image" Target="NULL"/><Relationship Id="rId12" Type="http://schemas.openxmlformats.org/officeDocument/2006/relationships/image" Target="NULL"/><Relationship Id="rId2" Type="http://schemas.openxmlformats.org/officeDocument/2006/relationships/image" Target="NULL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11" Type="http://schemas.openxmlformats.org/officeDocument/2006/relationships/image" Target="NULL"/><Relationship Id="rId5" Type="http://schemas.openxmlformats.org/officeDocument/2006/relationships/image" Target="NULL"/><Relationship Id="rId10" Type="http://schemas.openxmlformats.org/officeDocument/2006/relationships/image" Target="NULL"/><Relationship Id="rId4" Type="http://schemas.openxmlformats.org/officeDocument/2006/relationships/image" Target="NULL"/><Relationship Id="rId9" Type="http://schemas.openxmlformats.org/officeDocument/2006/relationships/image" Target="NUL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image" Target="../media/image27.png"/><Relationship Id="rId18" Type="http://schemas.openxmlformats.org/officeDocument/2006/relationships/image" Target="../media/image32.png"/><Relationship Id="rId3" Type="http://schemas.openxmlformats.org/officeDocument/2006/relationships/image" Target="../media/image1710.png"/><Relationship Id="rId7" Type="http://schemas.openxmlformats.org/officeDocument/2006/relationships/image" Target="../media/image21.png"/><Relationship Id="rId12" Type="http://schemas.openxmlformats.org/officeDocument/2006/relationships/image" Target="../media/image26.png"/><Relationship Id="rId17" Type="http://schemas.openxmlformats.org/officeDocument/2006/relationships/image" Target="../media/image31.png"/><Relationship Id="rId2" Type="http://schemas.openxmlformats.org/officeDocument/2006/relationships/image" Target="../media/image17.png"/><Relationship Id="rId16" Type="http://schemas.openxmlformats.org/officeDocument/2006/relationships/image" Target="../media/image30.png"/><Relationship Id="rId20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11" Type="http://schemas.openxmlformats.org/officeDocument/2006/relationships/image" Target="../media/image25.png"/><Relationship Id="rId5" Type="http://schemas.openxmlformats.org/officeDocument/2006/relationships/image" Target="../media/image19.png"/><Relationship Id="rId15" Type="http://schemas.openxmlformats.org/officeDocument/2006/relationships/image" Target="../media/image29.png"/><Relationship Id="rId10" Type="http://schemas.openxmlformats.org/officeDocument/2006/relationships/image" Target="../media/image24.png"/><Relationship Id="rId19" Type="http://schemas.openxmlformats.org/officeDocument/2006/relationships/image" Target="../media/image33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Relationship Id="rId14" Type="http://schemas.openxmlformats.org/officeDocument/2006/relationships/image" Target="../media/image2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13" Type="http://schemas.openxmlformats.org/officeDocument/2006/relationships/image" Target="../media/image46.png"/><Relationship Id="rId18" Type="http://schemas.openxmlformats.org/officeDocument/2006/relationships/image" Target="../media/image51.png"/><Relationship Id="rId3" Type="http://schemas.openxmlformats.org/officeDocument/2006/relationships/image" Target="../media/image36.png"/><Relationship Id="rId21" Type="http://schemas.openxmlformats.org/officeDocument/2006/relationships/image" Target="../media/image54.png"/><Relationship Id="rId7" Type="http://schemas.openxmlformats.org/officeDocument/2006/relationships/image" Target="../media/image40.png"/><Relationship Id="rId12" Type="http://schemas.openxmlformats.org/officeDocument/2006/relationships/image" Target="../media/image45.png"/><Relationship Id="rId17" Type="http://schemas.openxmlformats.org/officeDocument/2006/relationships/image" Target="../media/image50.png"/><Relationship Id="rId2" Type="http://schemas.openxmlformats.org/officeDocument/2006/relationships/image" Target="../media/image35.png"/><Relationship Id="rId16" Type="http://schemas.openxmlformats.org/officeDocument/2006/relationships/image" Target="../media/image49.png"/><Relationship Id="rId20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11" Type="http://schemas.openxmlformats.org/officeDocument/2006/relationships/image" Target="../media/image44.png"/><Relationship Id="rId24" Type="http://schemas.openxmlformats.org/officeDocument/2006/relationships/image" Target="../media/image57.png"/><Relationship Id="rId5" Type="http://schemas.openxmlformats.org/officeDocument/2006/relationships/image" Target="../media/image38.png"/><Relationship Id="rId15" Type="http://schemas.openxmlformats.org/officeDocument/2006/relationships/image" Target="../media/image48.png"/><Relationship Id="rId23" Type="http://schemas.openxmlformats.org/officeDocument/2006/relationships/image" Target="../media/image56.png"/><Relationship Id="rId10" Type="http://schemas.openxmlformats.org/officeDocument/2006/relationships/image" Target="../media/image43.png"/><Relationship Id="rId19" Type="http://schemas.openxmlformats.org/officeDocument/2006/relationships/image" Target="../media/image52.png"/><Relationship Id="rId4" Type="http://schemas.openxmlformats.org/officeDocument/2006/relationships/image" Target="../media/image37.png"/><Relationship Id="rId9" Type="http://schemas.openxmlformats.org/officeDocument/2006/relationships/image" Target="../media/image42.png"/><Relationship Id="rId14" Type="http://schemas.openxmlformats.org/officeDocument/2006/relationships/image" Target="../media/image47.png"/><Relationship Id="rId22" Type="http://schemas.openxmlformats.org/officeDocument/2006/relationships/image" Target="../media/image5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8" Type="http://schemas.openxmlformats.org/officeDocument/2006/relationships/image" Target="../media/image66.png"/><Relationship Id="rId26" Type="http://schemas.openxmlformats.org/officeDocument/2006/relationships/image" Target="../media/image75.png"/><Relationship Id="rId3" Type="http://schemas.openxmlformats.org/officeDocument/2006/relationships/image" Target="../media/image60.png"/><Relationship Id="rId21" Type="http://schemas.openxmlformats.org/officeDocument/2006/relationships/image" Target="../media/image69.png"/><Relationship Id="rId7" Type="http://schemas.openxmlformats.org/officeDocument/2006/relationships/image" Target="../media/image64.png"/><Relationship Id="rId17" Type="http://schemas.openxmlformats.org/officeDocument/2006/relationships/image" Target="../media/image65.png"/><Relationship Id="rId25" Type="http://schemas.openxmlformats.org/officeDocument/2006/relationships/image" Target="../media/image74.png"/><Relationship Id="rId2" Type="http://schemas.openxmlformats.org/officeDocument/2006/relationships/image" Target="../media/image59.png"/><Relationship Id="rId20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png"/><Relationship Id="rId24" Type="http://schemas.openxmlformats.org/officeDocument/2006/relationships/image" Target="../media/image72.png"/><Relationship Id="rId5" Type="http://schemas.openxmlformats.org/officeDocument/2006/relationships/image" Target="../media/image62.png"/><Relationship Id="rId23" Type="http://schemas.openxmlformats.org/officeDocument/2006/relationships/image" Target="../media/image600.png"/><Relationship Id="rId19" Type="http://schemas.openxmlformats.org/officeDocument/2006/relationships/image" Target="../media/image67.png"/><Relationship Id="rId4" Type="http://schemas.openxmlformats.org/officeDocument/2006/relationships/image" Target="../media/image61.png"/><Relationship Id="rId22" Type="http://schemas.openxmlformats.org/officeDocument/2006/relationships/image" Target="../media/image7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7.png"/><Relationship Id="rId3" Type="http://schemas.openxmlformats.org/officeDocument/2006/relationships/image" Target="../media/image73.png"/><Relationship Id="rId7" Type="http://schemas.openxmlformats.org/officeDocument/2006/relationships/image" Target="../media/image146.png"/><Relationship Id="rId12" Type="http://schemas.openxmlformats.org/officeDocument/2006/relationships/image" Target="../media/image79.png"/><Relationship Id="rId2" Type="http://schemas.openxmlformats.org/officeDocument/2006/relationships/image" Target="../media/image59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2.png"/><Relationship Id="rId11" Type="http://schemas.openxmlformats.org/officeDocument/2006/relationships/image" Target="../media/image78.png"/><Relationship Id="rId10" Type="http://schemas.openxmlformats.org/officeDocument/2006/relationships/image" Target="../media/image77.png"/><Relationship Id="rId4" Type="http://schemas.openxmlformats.org/officeDocument/2006/relationships/image" Target="../media/image71.png"/><Relationship Id="rId9" Type="http://schemas.openxmlformats.org/officeDocument/2006/relationships/image" Target="../media/image14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png"/><Relationship Id="rId13" Type="http://schemas.openxmlformats.org/officeDocument/2006/relationships/image" Target="../media/image89.png"/><Relationship Id="rId18" Type="http://schemas.openxmlformats.org/officeDocument/2006/relationships/image" Target="../media/image94.png"/><Relationship Id="rId3" Type="http://schemas.openxmlformats.org/officeDocument/2006/relationships/image" Target="../media/image710.png"/><Relationship Id="rId21" Type="http://schemas.openxmlformats.org/officeDocument/2006/relationships/image" Target="../media/image97.png"/><Relationship Id="rId7" Type="http://schemas.openxmlformats.org/officeDocument/2006/relationships/image" Target="../media/image83.png"/><Relationship Id="rId12" Type="http://schemas.openxmlformats.org/officeDocument/2006/relationships/image" Target="../media/image88.png"/><Relationship Id="rId17" Type="http://schemas.openxmlformats.org/officeDocument/2006/relationships/image" Target="../media/image93.png"/><Relationship Id="rId2" Type="http://schemas.openxmlformats.org/officeDocument/2006/relationships/image" Target="../media/image780.png"/><Relationship Id="rId16" Type="http://schemas.openxmlformats.org/officeDocument/2006/relationships/image" Target="../media/image92.png"/><Relationship Id="rId20" Type="http://schemas.openxmlformats.org/officeDocument/2006/relationships/image" Target="../media/image9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2.png"/><Relationship Id="rId11" Type="http://schemas.openxmlformats.org/officeDocument/2006/relationships/image" Target="../media/image87.png"/><Relationship Id="rId24" Type="http://schemas.openxmlformats.org/officeDocument/2006/relationships/image" Target="../media/image100.png"/><Relationship Id="rId5" Type="http://schemas.openxmlformats.org/officeDocument/2006/relationships/image" Target="../media/image81.png"/><Relationship Id="rId15" Type="http://schemas.openxmlformats.org/officeDocument/2006/relationships/image" Target="../media/image91.png"/><Relationship Id="rId23" Type="http://schemas.openxmlformats.org/officeDocument/2006/relationships/image" Target="../media/image99.png"/><Relationship Id="rId10" Type="http://schemas.openxmlformats.org/officeDocument/2006/relationships/image" Target="../media/image86.png"/><Relationship Id="rId19" Type="http://schemas.openxmlformats.org/officeDocument/2006/relationships/image" Target="../media/image95.png"/><Relationship Id="rId4" Type="http://schemas.openxmlformats.org/officeDocument/2006/relationships/image" Target="../media/image800.png"/><Relationship Id="rId9" Type="http://schemas.openxmlformats.org/officeDocument/2006/relationships/image" Target="../media/image85.png"/><Relationship Id="rId14" Type="http://schemas.openxmlformats.org/officeDocument/2006/relationships/image" Target="../media/image90.png"/><Relationship Id="rId22" Type="http://schemas.openxmlformats.org/officeDocument/2006/relationships/image" Target="../media/image9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399928-AA24-A648-84AD-B1A0BB61F28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RF Engineering</a:t>
            </a:r>
            <a:br>
              <a:rPr lang="en-US" dirty="0"/>
            </a:br>
            <a:r>
              <a:rPr lang="en-US" dirty="0">
                <a:solidFill>
                  <a:srgbClr val="C00000"/>
                </a:solidFill>
              </a:rPr>
              <a:t>Scattering (S)-Parameters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78A79DF-6EB2-F745-BCA7-4FFD528E246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Christine </a:t>
            </a:r>
            <a:r>
              <a:rPr lang="en-US" dirty="0" err="1"/>
              <a:t>Völlinger</a:t>
            </a:r>
            <a:r>
              <a:rPr lang="en-US" dirty="0"/>
              <a:t> &amp; </a:t>
            </a:r>
            <a:r>
              <a:rPr lang="en-US" u="sng" dirty="0"/>
              <a:t>Manfred Wendt</a:t>
            </a:r>
            <a:r>
              <a:rPr lang="en-US" dirty="0"/>
              <a:t> – </a:t>
            </a:r>
            <a:r>
              <a:rPr lang="en-US" i="0" dirty="0"/>
              <a:t>CERN</a:t>
            </a:r>
          </a:p>
        </p:txBody>
      </p:sp>
    </p:spTree>
    <p:extLst>
      <p:ext uri="{BB962C8B-B14F-4D97-AF65-F5344CB8AC3E}">
        <p14:creationId xmlns:p14="http://schemas.microsoft.com/office/powerpoint/2010/main" val="27592050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79772865-7853-A949-AF16-7B79D2419557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S-Parameters –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r>
                  <a:rPr lang="en-US" dirty="0"/>
                  <a:t>-port (2) 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79772865-7853-A949-AF16-7B79D241955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t="-11765" b="-215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9" name="Group 88">
            <a:extLst>
              <a:ext uri="{FF2B5EF4-FFF2-40B4-BE49-F238E27FC236}">
                <a16:creationId xmlns:a16="http://schemas.microsoft.com/office/drawing/2014/main" id="{E2BD0D54-6C4C-124E-89C1-97D81CEC12F4}"/>
              </a:ext>
            </a:extLst>
          </p:cNvPr>
          <p:cNvGrpSpPr/>
          <p:nvPr/>
        </p:nvGrpSpPr>
        <p:grpSpPr>
          <a:xfrm>
            <a:off x="2001600" y="1072800"/>
            <a:ext cx="8957098" cy="2236474"/>
            <a:chOff x="793035" y="1048671"/>
            <a:chExt cx="8957098" cy="2236474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21603A9A-2663-E247-A18C-9AE6F0FF6DD3}"/>
                </a:ext>
              </a:extLst>
            </p:cNvPr>
            <p:cNvCxnSpPr>
              <a:stCxn id="27" idx="1"/>
            </p:cNvCxnSpPr>
            <p:nvPr/>
          </p:nvCxnSpPr>
          <p:spPr bwMode="auto">
            <a:xfrm flipH="1" flipV="1">
              <a:off x="4319743" y="1624671"/>
              <a:ext cx="780857" cy="72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2ACB1C08-0251-2148-8047-0DDC39959AA3}"/>
                </a:ext>
              </a:extLst>
            </p:cNvPr>
            <p:cNvCxnSpPr/>
            <p:nvPr/>
          </p:nvCxnSpPr>
          <p:spPr bwMode="auto">
            <a:xfrm flipH="1">
              <a:off x="4319744" y="2701337"/>
              <a:ext cx="1913726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5E0A3F29-F89B-654F-833E-71730C2F5B67}"/>
                </a:ext>
              </a:extLst>
            </p:cNvPr>
            <p:cNvSpPr/>
            <p:nvPr/>
          </p:nvSpPr>
          <p:spPr bwMode="auto">
            <a:xfrm>
              <a:off x="4247742" y="1588671"/>
              <a:ext cx="72000" cy="720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AB350102-D4D5-0044-9EC0-685AFF80EE80}"/>
                </a:ext>
              </a:extLst>
            </p:cNvPr>
            <p:cNvSpPr/>
            <p:nvPr/>
          </p:nvSpPr>
          <p:spPr bwMode="auto">
            <a:xfrm>
              <a:off x="4247742" y="2668671"/>
              <a:ext cx="72000" cy="720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6E3702E5-35E4-B94A-A4F1-1C8D4569D0A9}"/>
                </a:ext>
              </a:extLst>
            </p:cNvPr>
            <p:cNvCxnSpPr/>
            <p:nvPr/>
          </p:nvCxnSpPr>
          <p:spPr bwMode="auto">
            <a:xfrm flipH="1">
              <a:off x="3707742" y="1624671"/>
              <a:ext cx="54000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73480106-1184-8446-9381-DEC7EEB4948E}"/>
                </a:ext>
              </a:extLst>
            </p:cNvPr>
            <p:cNvSpPr/>
            <p:nvPr/>
          </p:nvSpPr>
          <p:spPr bwMode="auto">
            <a:xfrm>
              <a:off x="3616111" y="1444671"/>
              <a:ext cx="180000" cy="3600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25F77AFC-414D-0F47-9215-A07D1FF83707}"/>
                </a:ext>
              </a:extLst>
            </p:cNvPr>
            <p:cNvCxnSpPr/>
            <p:nvPr/>
          </p:nvCxnSpPr>
          <p:spPr bwMode="auto">
            <a:xfrm flipH="1">
              <a:off x="3707742" y="2704671"/>
              <a:ext cx="54000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5ECC84DB-2819-4144-AE15-8C1BC41E5EF1}"/>
                </a:ext>
              </a:extLst>
            </p:cNvPr>
            <p:cNvCxnSpPr/>
            <p:nvPr/>
          </p:nvCxnSpPr>
          <p:spPr bwMode="auto">
            <a:xfrm>
              <a:off x="3706717" y="1804671"/>
              <a:ext cx="1025" cy="896666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E1DEE025-07DF-BD4D-9C84-8D7D635031C3}"/>
                </a:ext>
              </a:extLst>
            </p:cNvPr>
            <p:cNvCxnSpPr/>
            <p:nvPr/>
          </p:nvCxnSpPr>
          <p:spPr bwMode="auto">
            <a:xfrm flipH="1">
              <a:off x="3166111" y="1444671"/>
              <a:ext cx="54000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5FCE4533-FB22-B740-8D16-0A9F29608364}"/>
                </a:ext>
              </a:extLst>
            </p:cNvPr>
            <p:cNvCxnSpPr/>
            <p:nvPr/>
          </p:nvCxnSpPr>
          <p:spPr bwMode="auto">
            <a:xfrm flipH="1" flipV="1">
              <a:off x="2985161" y="1805152"/>
              <a:ext cx="720000" cy="75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4" name="Arc 13">
              <a:extLst>
                <a:ext uri="{FF2B5EF4-FFF2-40B4-BE49-F238E27FC236}">
                  <a16:creationId xmlns:a16="http://schemas.microsoft.com/office/drawing/2014/main" id="{9F703B42-F46A-A04D-B40A-40DF28A33CE9}"/>
                </a:ext>
              </a:extLst>
            </p:cNvPr>
            <p:cNvSpPr/>
            <p:nvPr/>
          </p:nvSpPr>
          <p:spPr bwMode="auto">
            <a:xfrm rot="10800000">
              <a:off x="2265506" y="1445652"/>
              <a:ext cx="180000" cy="359249"/>
            </a:xfrm>
            <a:prstGeom prst="arc">
              <a:avLst>
                <a:gd name="adj1" fmla="val 16200000"/>
                <a:gd name="adj2" fmla="val 5429538"/>
              </a:avLst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BB5FB4F2-6698-5A42-8B80-DEDF01FA83EE}"/>
                </a:ext>
              </a:extLst>
            </p:cNvPr>
            <p:cNvCxnSpPr/>
            <p:nvPr/>
          </p:nvCxnSpPr>
          <p:spPr bwMode="auto">
            <a:xfrm>
              <a:off x="4283742" y="1664468"/>
              <a:ext cx="0" cy="1008000"/>
            </a:xfrm>
            <a:prstGeom prst="line">
              <a:avLst/>
            </a:prstGeom>
            <a:noFill/>
            <a:ln w="15875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0E97990B-7F10-F846-86F7-F9D38851F329}"/>
                </a:ext>
              </a:extLst>
            </p:cNvPr>
            <p:cNvCxnSpPr/>
            <p:nvPr/>
          </p:nvCxnSpPr>
          <p:spPr bwMode="auto">
            <a:xfrm flipH="1">
              <a:off x="4580840" y="1651010"/>
              <a:ext cx="3457" cy="1011333"/>
            </a:xfrm>
            <a:prstGeom prst="line">
              <a:avLst/>
            </a:prstGeom>
            <a:noFill/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278DA654-A9E2-9240-908B-2DCA24390D18}"/>
                </a:ext>
              </a:extLst>
            </p:cNvPr>
            <p:cNvCxnSpPr/>
            <p:nvPr/>
          </p:nvCxnSpPr>
          <p:spPr bwMode="auto">
            <a:xfrm>
              <a:off x="4431007" y="1548712"/>
              <a:ext cx="216000" cy="0"/>
            </a:xfrm>
            <a:prstGeom prst="line">
              <a:avLst/>
            </a:prstGeom>
            <a:noFill/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9217C6ED-0960-094B-A08E-72F0A07475FD}"/>
                    </a:ext>
                  </a:extLst>
                </p:cNvPr>
                <p:cNvSpPr txBox="1"/>
                <p:nvPr/>
              </p:nvSpPr>
              <p:spPr>
                <a:xfrm>
                  <a:off x="5113657" y="1687936"/>
                  <a:ext cx="372218" cy="3139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𝒁</m:t>
                        </m:r>
                      </m:oMath>
                    </m:oMathPara>
                  </a14:m>
                  <a:endParaRPr lang="en-US" sz="1600" i="1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9217C6ED-0960-094B-A08E-72F0A07475F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113657" y="1687936"/>
                  <a:ext cx="372218" cy="313932"/>
                </a:xfrm>
                <a:prstGeom prst="rect">
                  <a:avLst/>
                </a:prstGeom>
                <a:blipFill>
                  <a:blip r:embed="rId3"/>
                  <a:stretch>
                    <a:fillRect b="-384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C054615A-7DEC-7B40-8711-C120378D6574}"/>
                    </a:ext>
                  </a:extLst>
                </p:cNvPr>
                <p:cNvSpPr txBox="1"/>
                <p:nvPr/>
              </p:nvSpPr>
              <p:spPr>
                <a:xfrm>
                  <a:off x="4321649" y="1233526"/>
                  <a:ext cx="411202" cy="33291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𝑰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en-US" sz="1600" i="1" baseline="-25000" dirty="0"/>
                </a:p>
              </p:txBody>
            </p:sp>
          </mc:Choice>
          <mc:Fallback xmlns=""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C054615A-7DEC-7B40-8711-C120378D657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21649" y="1233526"/>
                  <a:ext cx="411202" cy="332912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31C06F8B-AF25-EA43-8AD0-C540727A9720}"/>
                    </a:ext>
                  </a:extLst>
                </p:cNvPr>
                <p:cNvSpPr txBox="1"/>
                <p:nvPr/>
              </p:nvSpPr>
              <p:spPr>
                <a:xfrm>
                  <a:off x="4234402" y="2012529"/>
                  <a:ext cx="454483" cy="33291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en-US" sz="1600" i="1" baseline="-25000" dirty="0"/>
                </a:p>
              </p:txBody>
            </p:sp>
          </mc:Choice>
          <mc:Fallback xmlns="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31C06F8B-AF25-EA43-8AD0-C540727A972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34402" y="2012529"/>
                  <a:ext cx="454483" cy="332912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E3546D89-ECE4-DA45-9550-E29A6CBC66B2}"/>
                    </a:ext>
                  </a:extLst>
                </p:cNvPr>
                <p:cNvSpPr txBox="1"/>
                <p:nvPr/>
              </p:nvSpPr>
              <p:spPr>
                <a:xfrm>
                  <a:off x="2825466" y="1889294"/>
                  <a:ext cx="451277" cy="30886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𝒁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𝟎</m:t>
                            </m:r>
                          </m:sub>
                        </m:sSub>
                      </m:oMath>
                    </m:oMathPara>
                  </a14:m>
                  <a:endParaRPr lang="en-US" sz="1600" i="1" baseline="-250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E3546D89-ECE4-DA45-9550-E29A6CBC66B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825466" y="1889294"/>
                  <a:ext cx="451277" cy="308867"/>
                </a:xfrm>
                <a:prstGeom prst="rect">
                  <a:avLst/>
                </a:prstGeom>
                <a:blipFill>
                  <a:blip r:embed="rId6"/>
                  <a:stretch>
                    <a:fillRect b="-384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C0D7D2C7-3F1B-7E4C-A86B-6AF30478E1A1}"/>
                </a:ext>
              </a:extLst>
            </p:cNvPr>
            <p:cNvCxnSpPr/>
            <p:nvPr/>
          </p:nvCxnSpPr>
          <p:spPr bwMode="auto">
            <a:xfrm>
              <a:off x="4283742" y="1048671"/>
              <a:ext cx="0" cy="540000"/>
            </a:xfrm>
            <a:prstGeom prst="line">
              <a:avLst/>
            </a:prstGeom>
            <a:noFill/>
            <a:ln w="15875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79A7565C-19EF-DF4D-8638-9770CF950CFC}"/>
                </a:ext>
              </a:extLst>
            </p:cNvPr>
            <p:cNvSpPr txBox="1"/>
            <p:nvPr/>
          </p:nvSpPr>
          <p:spPr>
            <a:xfrm>
              <a:off x="4233269" y="1611208"/>
              <a:ext cx="284052" cy="2862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400" i="1">
                  <a:solidFill>
                    <a:schemeClr val="tx1"/>
                  </a:solidFill>
                </a:rPr>
                <a:t>1</a:t>
              </a:r>
              <a:endParaRPr lang="en-US" sz="1400" i="1" baseline="-25000">
                <a:solidFill>
                  <a:schemeClr val="tx1"/>
                </a:solidFill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60DA1929-295C-CA49-B1F4-44EC49FD72AA}"/>
                </a:ext>
              </a:extLst>
            </p:cNvPr>
            <p:cNvSpPr txBox="1"/>
            <p:nvPr/>
          </p:nvSpPr>
          <p:spPr>
            <a:xfrm>
              <a:off x="4234676" y="2680528"/>
              <a:ext cx="333746" cy="2862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400" i="1">
                  <a:solidFill>
                    <a:schemeClr val="tx1"/>
                  </a:solidFill>
                </a:rPr>
                <a:t>1’</a:t>
              </a:r>
              <a:endParaRPr lang="en-US" sz="1400" i="1" baseline="-25000">
                <a:solidFill>
                  <a:schemeClr val="tx1"/>
                </a:solidFill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606B1D7F-B746-FE48-A8C6-3F6224D56F2B}"/>
                </a:ext>
              </a:extLst>
            </p:cNvPr>
            <p:cNvSpPr txBox="1"/>
            <p:nvPr/>
          </p:nvSpPr>
          <p:spPr>
            <a:xfrm>
              <a:off x="4255260" y="2894015"/>
              <a:ext cx="681597" cy="2862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400">
                  <a:solidFill>
                    <a:schemeClr val="tx1"/>
                  </a:solidFill>
                </a:rPr>
                <a:t>port 1</a:t>
              </a:r>
              <a:endParaRPr lang="en-US" sz="1400" baseline="-25000">
                <a:solidFill>
                  <a:schemeClr val="tx1"/>
                </a:solidFill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D2E62FFA-3A99-634E-9397-816CCF233CBC}"/>
                </a:ext>
              </a:extLst>
            </p:cNvPr>
            <p:cNvSpPr txBox="1"/>
            <p:nvPr/>
          </p:nvSpPr>
          <p:spPr>
            <a:xfrm>
              <a:off x="4966180" y="1100267"/>
              <a:ext cx="604653" cy="3139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600">
                  <a:solidFill>
                    <a:schemeClr val="tx1"/>
                  </a:solidFill>
                </a:rPr>
                <a:t>DUT</a:t>
              </a: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E000885B-BEF6-9945-8EAB-66A36E94BDFA}"/>
                </a:ext>
              </a:extLst>
            </p:cNvPr>
            <p:cNvSpPr/>
            <p:nvPr/>
          </p:nvSpPr>
          <p:spPr bwMode="auto">
            <a:xfrm>
              <a:off x="5100600" y="1552682"/>
              <a:ext cx="360000" cy="145418"/>
            </a:xfrm>
            <a:prstGeom prst="rect">
              <a:avLst/>
            </a:prstGeom>
            <a:solidFill>
              <a:schemeClr val="bg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96AF713D-7707-E143-A292-C3B0B7603B9D}"/>
                </a:ext>
              </a:extLst>
            </p:cNvPr>
            <p:cNvCxnSpPr/>
            <p:nvPr/>
          </p:nvCxnSpPr>
          <p:spPr bwMode="auto">
            <a:xfrm flipH="1" flipV="1">
              <a:off x="5455000" y="1626043"/>
              <a:ext cx="780857" cy="72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EE0D20AE-B6AC-0E4E-8D90-059B2B7D8348}"/>
                </a:ext>
              </a:extLst>
            </p:cNvPr>
            <p:cNvSpPr/>
            <p:nvPr/>
          </p:nvSpPr>
          <p:spPr bwMode="auto">
            <a:xfrm>
              <a:off x="6233470" y="1592745"/>
              <a:ext cx="72000" cy="720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C682AE1B-DB0A-FD43-B366-DBA04C811F6B}"/>
                </a:ext>
              </a:extLst>
            </p:cNvPr>
            <p:cNvSpPr/>
            <p:nvPr/>
          </p:nvSpPr>
          <p:spPr bwMode="auto">
            <a:xfrm>
              <a:off x="6233470" y="2672745"/>
              <a:ext cx="72000" cy="720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C5211F2A-659B-C44A-921E-8A8E4FEE7B38}"/>
                </a:ext>
              </a:extLst>
            </p:cNvPr>
            <p:cNvCxnSpPr/>
            <p:nvPr/>
          </p:nvCxnSpPr>
          <p:spPr bwMode="auto">
            <a:xfrm>
              <a:off x="6269470" y="1668542"/>
              <a:ext cx="0" cy="1008000"/>
            </a:xfrm>
            <a:prstGeom prst="line">
              <a:avLst/>
            </a:prstGeom>
            <a:noFill/>
            <a:ln w="15875" cap="flat" cmpd="sng" algn="ctr">
              <a:solidFill>
                <a:srgbClr val="008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8C3D1A37-2F4E-EA42-A306-AB8F9E41AA5A}"/>
                </a:ext>
              </a:extLst>
            </p:cNvPr>
            <p:cNvSpPr txBox="1"/>
            <p:nvPr/>
          </p:nvSpPr>
          <p:spPr>
            <a:xfrm>
              <a:off x="5952718" y="1611208"/>
              <a:ext cx="284052" cy="2862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400" i="1">
                  <a:solidFill>
                    <a:schemeClr val="tx1"/>
                  </a:solidFill>
                </a:rPr>
                <a:t>2</a:t>
              </a:r>
              <a:endParaRPr lang="en-US" sz="1400" i="1" baseline="-25000">
                <a:solidFill>
                  <a:schemeClr val="tx1"/>
                </a:solidFill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B0C573C2-7B22-D240-A71C-8225829EE252}"/>
                </a:ext>
              </a:extLst>
            </p:cNvPr>
            <p:cNvSpPr txBox="1"/>
            <p:nvPr/>
          </p:nvSpPr>
          <p:spPr>
            <a:xfrm>
              <a:off x="5954125" y="2680528"/>
              <a:ext cx="333746" cy="2862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400" i="1">
                  <a:solidFill>
                    <a:schemeClr val="tx1"/>
                  </a:solidFill>
                </a:rPr>
                <a:t>2’</a:t>
              </a:r>
              <a:endParaRPr lang="en-US" sz="1400" i="1" baseline="-25000">
                <a:solidFill>
                  <a:schemeClr val="tx1"/>
                </a:solidFill>
              </a:endParaRPr>
            </a:p>
          </p:txBody>
        </p: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711A5B96-A941-114C-A420-AC561B47566D}"/>
                </a:ext>
              </a:extLst>
            </p:cNvPr>
            <p:cNvCxnSpPr/>
            <p:nvPr/>
          </p:nvCxnSpPr>
          <p:spPr bwMode="auto">
            <a:xfrm flipH="1" flipV="1">
              <a:off x="6305470" y="1621337"/>
              <a:ext cx="45000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A8BF98F7-E937-D145-9455-3885BD21DE6E}"/>
                </a:ext>
              </a:extLst>
            </p:cNvPr>
            <p:cNvCxnSpPr/>
            <p:nvPr/>
          </p:nvCxnSpPr>
          <p:spPr bwMode="auto">
            <a:xfrm flipH="1">
              <a:off x="6305470" y="2701337"/>
              <a:ext cx="54000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A8A3DCC5-7439-9B4D-8469-04E8841EB585}"/>
                </a:ext>
              </a:extLst>
            </p:cNvPr>
            <p:cNvSpPr/>
            <p:nvPr/>
          </p:nvSpPr>
          <p:spPr bwMode="auto">
            <a:xfrm>
              <a:off x="8114625" y="1444671"/>
              <a:ext cx="180000" cy="3600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DD3A5325-46A4-4747-B498-5B875E8C7933}"/>
                </a:ext>
              </a:extLst>
            </p:cNvPr>
            <p:cNvCxnSpPr/>
            <p:nvPr/>
          </p:nvCxnSpPr>
          <p:spPr bwMode="auto">
            <a:xfrm>
              <a:off x="6844445" y="1812079"/>
              <a:ext cx="1025" cy="896666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37A805EC-D257-7A4A-927E-8BBC05DC350A}"/>
                </a:ext>
              </a:extLst>
            </p:cNvPr>
            <p:cNvCxnSpPr/>
            <p:nvPr/>
          </p:nvCxnSpPr>
          <p:spPr bwMode="auto">
            <a:xfrm flipH="1" flipV="1">
              <a:off x="2341428" y="1446165"/>
              <a:ext cx="719543" cy="569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35CE34CA-08D0-8846-9609-0924B3F11081}"/>
                </a:ext>
              </a:extLst>
            </p:cNvPr>
            <p:cNvCxnSpPr/>
            <p:nvPr/>
          </p:nvCxnSpPr>
          <p:spPr bwMode="auto">
            <a:xfrm flipH="1">
              <a:off x="2344979" y="1804671"/>
              <a:ext cx="54000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62DEA3AF-5359-8549-AC9C-79778BC37542}"/>
                </a:ext>
              </a:extLst>
            </p:cNvPr>
            <p:cNvCxnSpPr/>
            <p:nvPr/>
          </p:nvCxnSpPr>
          <p:spPr bwMode="auto">
            <a:xfrm flipH="1">
              <a:off x="2929609" y="1330788"/>
              <a:ext cx="287708" cy="566652"/>
            </a:xfrm>
            <a:prstGeom prst="line">
              <a:avLst/>
            </a:prstGeom>
            <a:noFill/>
            <a:ln w="15875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B7CA4535-E63C-9644-8608-90E0A22D6A29}"/>
                </a:ext>
              </a:extLst>
            </p:cNvPr>
            <p:cNvCxnSpPr/>
            <p:nvPr/>
          </p:nvCxnSpPr>
          <p:spPr bwMode="auto">
            <a:xfrm flipH="1">
              <a:off x="2840529" y="1322642"/>
              <a:ext cx="287708" cy="566652"/>
            </a:xfrm>
            <a:prstGeom prst="line">
              <a:avLst/>
            </a:prstGeom>
            <a:noFill/>
            <a:ln w="15875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CB0D7143-9CE4-154D-8B17-D83D856735E8}"/>
                </a:ext>
              </a:extLst>
            </p:cNvPr>
            <p:cNvCxnSpPr/>
            <p:nvPr/>
          </p:nvCxnSpPr>
          <p:spPr bwMode="auto">
            <a:xfrm flipH="1" flipV="1">
              <a:off x="8929314" y="1613617"/>
              <a:ext cx="361244" cy="1418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B887975B-8E8E-904D-97F6-AAF8B46A9CD3}"/>
                </a:ext>
              </a:extLst>
            </p:cNvPr>
            <p:cNvSpPr/>
            <p:nvPr/>
          </p:nvSpPr>
          <p:spPr bwMode="auto">
            <a:xfrm>
              <a:off x="8565824" y="1541652"/>
              <a:ext cx="360000" cy="145418"/>
            </a:xfrm>
            <a:prstGeom prst="rect">
              <a:avLst/>
            </a:prstGeom>
            <a:solidFill>
              <a:schemeClr val="bg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E7E47165-D2BB-F647-8546-4B947A37D369}"/>
                </a:ext>
              </a:extLst>
            </p:cNvPr>
            <p:cNvCxnSpPr/>
            <p:nvPr/>
          </p:nvCxnSpPr>
          <p:spPr bwMode="auto">
            <a:xfrm flipH="1" flipV="1">
              <a:off x="8201090" y="1616829"/>
              <a:ext cx="361244" cy="1418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A201B4F4-D512-934E-899F-5953EBC66F5E}"/>
                </a:ext>
              </a:extLst>
            </p:cNvPr>
            <p:cNvCxnSpPr/>
            <p:nvPr/>
          </p:nvCxnSpPr>
          <p:spPr bwMode="auto">
            <a:xfrm>
              <a:off x="2351129" y="1806831"/>
              <a:ext cx="1025" cy="896666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C5C5788B-8012-DA48-AFD9-2A6E78F7FCD4}"/>
                </a:ext>
              </a:extLst>
            </p:cNvPr>
            <p:cNvCxnSpPr/>
            <p:nvPr/>
          </p:nvCxnSpPr>
          <p:spPr bwMode="auto">
            <a:xfrm flipH="1">
              <a:off x="8226410" y="2692491"/>
              <a:ext cx="106924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CFC22685-7E36-BC44-B6E5-C1995F4EFA2B}"/>
                </a:ext>
              </a:extLst>
            </p:cNvPr>
            <p:cNvCxnSpPr/>
            <p:nvPr/>
          </p:nvCxnSpPr>
          <p:spPr bwMode="auto">
            <a:xfrm>
              <a:off x="9294663" y="1612768"/>
              <a:ext cx="1" cy="264182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94E0FF4-577D-7143-A00E-A83F34EEEB11}"/>
                </a:ext>
              </a:extLst>
            </p:cNvPr>
            <p:cNvCxnSpPr/>
            <p:nvPr/>
          </p:nvCxnSpPr>
          <p:spPr bwMode="auto">
            <a:xfrm flipH="1">
              <a:off x="9294663" y="2416950"/>
              <a:ext cx="1" cy="275818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429E99C2-6B9E-1B4D-B274-82F3C1FC25DD}"/>
                </a:ext>
              </a:extLst>
            </p:cNvPr>
            <p:cNvCxnSpPr/>
            <p:nvPr/>
          </p:nvCxnSpPr>
          <p:spPr bwMode="auto">
            <a:xfrm flipH="1">
              <a:off x="7665575" y="1448256"/>
              <a:ext cx="54000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BBA1C86D-16B3-FD4C-BFF2-84DACF11E592}"/>
                </a:ext>
              </a:extLst>
            </p:cNvPr>
            <p:cNvCxnSpPr/>
            <p:nvPr/>
          </p:nvCxnSpPr>
          <p:spPr bwMode="auto">
            <a:xfrm flipH="1" flipV="1">
              <a:off x="7484625" y="1801040"/>
              <a:ext cx="720000" cy="75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1" name="TextBox 50">
                  <a:extLst>
                    <a:ext uri="{FF2B5EF4-FFF2-40B4-BE49-F238E27FC236}">
                      <a16:creationId xmlns:a16="http://schemas.microsoft.com/office/drawing/2014/main" id="{52586D0B-6A36-D247-8C91-76C4D6E17EA9}"/>
                    </a:ext>
                  </a:extLst>
                </p:cNvPr>
                <p:cNvSpPr txBox="1"/>
                <p:nvPr/>
              </p:nvSpPr>
              <p:spPr>
                <a:xfrm>
                  <a:off x="7324930" y="1892879"/>
                  <a:ext cx="451277" cy="30886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𝒁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𝟎</m:t>
                            </m:r>
                          </m:sub>
                        </m:sSub>
                      </m:oMath>
                    </m:oMathPara>
                  </a14:m>
                  <a:endParaRPr lang="en-US" sz="1600" i="1" baseline="-250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51" name="TextBox 50">
                  <a:extLst>
                    <a:ext uri="{FF2B5EF4-FFF2-40B4-BE49-F238E27FC236}">
                      <a16:creationId xmlns:a16="http://schemas.microsoft.com/office/drawing/2014/main" id="{52586D0B-6A36-D247-8C91-76C4D6E17EA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24930" y="1892879"/>
                  <a:ext cx="451277" cy="308867"/>
                </a:xfrm>
                <a:prstGeom prst="rect">
                  <a:avLst/>
                </a:prstGeom>
                <a:blipFill>
                  <a:blip r:embed="rId7"/>
                  <a:stretch>
                    <a:fillRect b="-769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EA8FB464-B8A2-3F48-94C6-B3D5354E0D08}"/>
                </a:ext>
              </a:extLst>
            </p:cNvPr>
            <p:cNvCxnSpPr/>
            <p:nvPr/>
          </p:nvCxnSpPr>
          <p:spPr bwMode="auto">
            <a:xfrm flipH="1" flipV="1">
              <a:off x="6844443" y="1449010"/>
              <a:ext cx="719543" cy="569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2BEDE137-8802-264C-9D82-26C703BE8A8E}"/>
                </a:ext>
              </a:extLst>
            </p:cNvPr>
            <p:cNvCxnSpPr/>
            <p:nvPr/>
          </p:nvCxnSpPr>
          <p:spPr bwMode="auto">
            <a:xfrm flipH="1">
              <a:off x="6844443" y="1808256"/>
              <a:ext cx="54000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304609CB-B365-584A-90F6-9ACBF934F979}"/>
                </a:ext>
              </a:extLst>
            </p:cNvPr>
            <p:cNvCxnSpPr/>
            <p:nvPr/>
          </p:nvCxnSpPr>
          <p:spPr bwMode="auto">
            <a:xfrm flipH="1">
              <a:off x="7429073" y="1334373"/>
              <a:ext cx="287708" cy="566652"/>
            </a:xfrm>
            <a:prstGeom prst="line">
              <a:avLst/>
            </a:prstGeom>
            <a:noFill/>
            <a:ln w="15875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F317BAAF-C5D5-3542-A36C-E6EE18992610}"/>
                </a:ext>
              </a:extLst>
            </p:cNvPr>
            <p:cNvCxnSpPr/>
            <p:nvPr/>
          </p:nvCxnSpPr>
          <p:spPr bwMode="auto">
            <a:xfrm flipH="1">
              <a:off x="7339993" y="1326227"/>
              <a:ext cx="287708" cy="566652"/>
            </a:xfrm>
            <a:prstGeom prst="line">
              <a:avLst/>
            </a:prstGeom>
            <a:noFill/>
            <a:ln w="15875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6" name="Arc 55">
              <a:extLst>
                <a:ext uri="{FF2B5EF4-FFF2-40B4-BE49-F238E27FC236}">
                  <a16:creationId xmlns:a16="http://schemas.microsoft.com/office/drawing/2014/main" id="{7E763B9F-EF36-134E-B4BA-D02754A8DAD0}"/>
                </a:ext>
              </a:extLst>
            </p:cNvPr>
            <p:cNvSpPr/>
            <p:nvPr/>
          </p:nvSpPr>
          <p:spPr bwMode="auto">
            <a:xfrm rot="10800000">
              <a:off x="6758184" y="1449007"/>
              <a:ext cx="180000" cy="359249"/>
            </a:xfrm>
            <a:prstGeom prst="arc">
              <a:avLst>
                <a:gd name="adj1" fmla="val 16200000"/>
                <a:gd name="adj2" fmla="val 5429538"/>
              </a:avLst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37B26A8A-FB68-E248-B674-32C070ABF8F8}"/>
                </a:ext>
              </a:extLst>
            </p:cNvPr>
            <p:cNvCxnSpPr/>
            <p:nvPr/>
          </p:nvCxnSpPr>
          <p:spPr bwMode="auto">
            <a:xfrm flipH="1">
              <a:off x="1725506" y="1624671"/>
              <a:ext cx="54000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119535BD-594C-514D-AAF1-ED8756B32894}"/>
                </a:ext>
              </a:extLst>
            </p:cNvPr>
            <p:cNvCxnSpPr/>
            <p:nvPr/>
          </p:nvCxnSpPr>
          <p:spPr bwMode="auto">
            <a:xfrm flipH="1">
              <a:off x="1725434" y="2694699"/>
              <a:ext cx="625695" cy="6638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C9F2FD57-6A2C-5549-B6B3-55EA0636E97D}"/>
                </a:ext>
              </a:extLst>
            </p:cNvPr>
            <p:cNvCxnSpPr/>
            <p:nvPr/>
          </p:nvCxnSpPr>
          <p:spPr bwMode="auto">
            <a:xfrm>
              <a:off x="8215005" y="1796934"/>
              <a:ext cx="1025" cy="896666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1D48C3B1-4C06-8B46-9A97-A60773AC491F}"/>
                </a:ext>
              </a:extLst>
            </p:cNvPr>
            <p:cNvSpPr/>
            <p:nvPr/>
          </p:nvSpPr>
          <p:spPr bwMode="auto">
            <a:xfrm rot="5400000">
              <a:off x="1545434" y="2086985"/>
              <a:ext cx="360000" cy="145418"/>
            </a:xfrm>
            <a:prstGeom prst="rect">
              <a:avLst/>
            </a:prstGeom>
            <a:solidFill>
              <a:schemeClr val="bg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CF4204EE-5BEE-2948-B765-CA2B016E1957}"/>
                </a:ext>
              </a:extLst>
            </p:cNvPr>
            <p:cNvCxnSpPr/>
            <p:nvPr/>
          </p:nvCxnSpPr>
          <p:spPr bwMode="auto">
            <a:xfrm>
              <a:off x="1725434" y="2348730"/>
              <a:ext cx="0" cy="343761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D05E2859-DA45-234D-8F09-B504F77F9C37}"/>
                </a:ext>
              </a:extLst>
            </p:cNvPr>
            <p:cNvCxnSpPr/>
            <p:nvPr/>
          </p:nvCxnSpPr>
          <p:spPr bwMode="auto">
            <a:xfrm>
              <a:off x="1725434" y="1623944"/>
              <a:ext cx="0" cy="343761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3" name="TextBox 62">
                  <a:extLst>
                    <a:ext uri="{FF2B5EF4-FFF2-40B4-BE49-F238E27FC236}">
                      <a16:creationId xmlns:a16="http://schemas.microsoft.com/office/drawing/2014/main" id="{E0E11F9A-8A09-794A-AE8F-DAACB8355453}"/>
                    </a:ext>
                  </a:extLst>
                </p:cNvPr>
                <p:cNvSpPr txBox="1"/>
                <p:nvPr/>
              </p:nvSpPr>
              <p:spPr>
                <a:xfrm>
                  <a:off x="8481997" y="1180012"/>
                  <a:ext cx="942501" cy="30886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𝒁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𝑺</m:t>
                            </m:r>
                          </m:sub>
                        </m:sSub>
                        <m: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𝒁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𝟎</m:t>
                            </m:r>
                          </m:sub>
                        </m:sSub>
                      </m:oMath>
                    </m:oMathPara>
                  </a14:m>
                  <a:endParaRPr lang="en-US" sz="1600" i="1" baseline="-250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63" name="TextBox 62">
                  <a:extLst>
                    <a:ext uri="{FF2B5EF4-FFF2-40B4-BE49-F238E27FC236}">
                      <a16:creationId xmlns:a16="http://schemas.microsoft.com/office/drawing/2014/main" id="{E0E11F9A-8A09-794A-AE8F-DAACB835545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481997" y="1180012"/>
                  <a:ext cx="942501" cy="308867"/>
                </a:xfrm>
                <a:prstGeom prst="rect">
                  <a:avLst/>
                </a:prstGeom>
                <a:blipFill>
                  <a:blip r:embed="rId8"/>
                  <a:stretch>
                    <a:fillRect b="-4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507CD729-1FD7-C34F-81CE-46B3FF49EC06}"/>
                </a:ext>
              </a:extLst>
            </p:cNvPr>
            <p:cNvCxnSpPr/>
            <p:nvPr/>
          </p:nvCxnSpPr>
          <p:spPr bwMode="auto">
            <a:xfrm flipH="1">
              <a:off x="9651432" y="1648691"/>
              <a:ext cx="3457" cy="1011333"/>
            </a:xfrm>
            <a:prstGeom prst="line">
              <a:avLst/>
            </a:prstGeom>
            <a:noFill/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5" name="TextBox 64">
                  <a:extLst>
                    <a:ext uri="{FF2B5EF4-FFF2-40B4-BE49-F238E27FC236}">
                      <a16:creationId xmlns:a16="http://schemas.microsoft.com/office/drawing/2014/main" id="{409682BD-806A-5C49-8100-6BF786AD30D7}"/>
                    </a:ext>
                  </a:extLst>
                </p:cNvPr>
                <p:cNvSpPr txBox="1"/>
                <p:nvPr/>
              </p:nvSpPr>
              <p:spPr>
                <a:xfrm>
                  <a:off x="9295650" y="1554353"/>
                  <a:ext cx="454483" cy="33291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𝟎</m:t>
                            </m:r>
                          </m:sub>
                        </m:sSub>
                      </m:oMath>
                    </m:oMathPara>
                  </a14:m>
                  <a:endParaRPr lang="en-US" sz="1600" i="1" baseline="-25000" dirty="0"/>
                </a:p>
              </p:txBody>
            </p:sp>
          </mc:Choice>
          <mc:Fallback xmlns="">
            <p:sp>
              <p:nvSpPr>
                <p:cNvPr id="65" name="TextBox 64">
                  <a:extLst>
                    <a:ext uri="{FF2B5EF4-FFF2-40B4-BE49-F238E27FC236}">
                      <a16:creationId xmlns:a16="http://schemas.microsoft.com/office/drawing/2014/main" id="{409682BD-806A-5C49-8100-6BF786AD30D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295650" y="1554353"/>
                  <a:ext cx="454483" cy="332912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AC9F162C-DDB8-CD4E-A1DE-F7F399F4FCBD}"/>
                </a:ext>
              </a:extLst>
            </p:cNvPr>
            <p:cNvCxnSpPr/>
            <p:nvPr/>
          </p:nvCxnSpPr>
          <p:spPr bwMode="auto">
            <a:xfrm flipH="1">
              <a:off x="5963497" y="1661854"/>
              <a:ext cx="3457" cy="1011333"/>
            </a:xfrm>
            <a:prstGeom prst="line">
              <a:avLst/>
            </a:prstGeom>
            <a:noFill/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7" name="TextBox 66">
                  <a:extLst>
                    <a:ext uri="{FF2B5EF4-FFF2-40B4-BE49-F238E27FC236}">
                      <a16:creationId xmlns:a16="http://schemas.microsoft.com/office/drawing/2014/main" id="{99585F15-09C3-2E4F-9FE5-033ED73DA08B}"/>
                    </a:ext>
                  </a:extLst>
                </p:cNvPr>
                <p:cNvSpPr txBox="1"/>
                <p:nvPr/>
              </p:nvSpPr>
              <p:spPr>
                <a:xfrm>
                  <a:off x="5617059" y="2023373"/>
                  <a:ext cx="454483" cy="33291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</m:sSub>
                      </m:oMath>
                    </m:oMathPara>
                  </a14:m>
                  <a:endParaRPr lang="en-US" sz="1600" i="1" baseline="-25000" dirty="0"/>
                </a:p>
              </p:txBody>
            </p:sp>
          </mc:Choice>
          <mc:Fallback xmlns="">
            <p:sp>
              <p:nvSpPr>
                <p:cNvPr id="67" name="TextBox 66">
                  <a:extLst>
                    <a:ext uri="{FF2B5EF4-FFF2-40B4-BE49-F238E27FC236}">
                      <a16:creationId xmlns:a16="http://schemas.microsoft.com/office/drawing/2014/main" id="{99585F15-09C3-2E4F-9FE5-033ED73DA08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17059" y="2023373"/>
                  <a:ext cx="454483" cy="332912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E8C33B20-9732-0C47-9EA2-2B4EDC45CE6F}"/>
                </a:ext>
              </a:extLst>
            </p:cNvPr>
            <p:cNvCxnSpPr/>
            <p:nvPr/>
          </p:nvCxnSpPr>
          <p:spPr bwMode="auto">
            <a:xfrm>
              <a:off x="5949435" y="1532732"/>
              <a:ext cx="216000" cy="0"/>
            </a:xfrm>
            <a:prstGeom prst="line">
              <a:avLst/>
            </a:prstGeom>
            <a:noFill/>
            <a:ln w="19050" cap="flat" cmpd="sng" algn="ctr">
              <a:solidFill>
                <a:srgbClr val="0000FF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9" name="TextBox 68">
                  <a:extLst>
                    <a:ext uri="{FF2B5EF4-FFF2-40B4-BE49-F238E27FC236}">
                      <a16:creationId xmlns:a16="http://schemas.microsoft.com/office/drawing/2014/main" id="{97D9C906-2EA0-0B42-9145-81AB1DB65AEB}"/>
                    </a:ext>
                  </a:extLst>
                </p:cNvPr>
                <p:cNvSpPr txBox="1"/>
                <p:nvPr/>
              </p:nvSpPr>
              <p:spPr>
                <a:xfrm>
                  <a:off x="5987754" y="1211393"/>
                  <a:ext cx="411202" cy="33291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𝑰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</m:sSub>
                      </m:oMath>
                    </m:oMathPara>
                  </a14:m>
                  <a:endParaRPr lang="en-US" sz="1600" i="1" baseline="-25000" dirty="0"/>
                </a:p>
              </p:txBody>
            </p:sp>
          </mc:Choice>
          <mc:Fallback xmlns="">
            <p:sp>
              <p:nvSpPr>
                <p:cNvPr id="69" name="TextBox 68">
                  <a:extLst>
                    <a:ext uri="{FF2B5EF4-FFF2-40B4-BE49-F238E27FC236}">
                      <a16:creationId xmlns:a16="http://schemas.microsoft.com/office/drawing/2014/main" id="{97D9C906-2EA0-0B42-9145-81AB1DB65AE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87754" y="1211393"/>
                  <a:ext cx="411202" cy="332912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F993DAD6-E7B7-8447-8B66-8FDBFE29003A}"/>
                </a:ext>
              </a:extLst>
            </p:cNvPr>
            <p:cNvSpPr txBox="1"/>
            <p:nvPr/>
          </p:nvSpPr>
          <p:spPr>
            <a:xfrm>
              <a:off x="5646955" y="2894015"/>
              <a:ext cx="681597" cy="2862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400">
                  <a:solidFill>
                    <a:schemeClr val="tx1"/>
                  </a:solidFill>
                </a:rPr>
                <a:t>port 2</a:t>
              </a:r>
              <a:endParaRPr lang="en-US" sz="1400" baseline="-25000">
                <a:solidFill>
                  <a:schemeClr val="tx1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1" name="TextBox 70">
                  <a:extLst>
                    <a:ext uri="{FF2B5EF4-FFF2-40B4-BE49-F238E27FC236}">
                      <a16:creationId xmlns:a16="http://schemas.microsoft.com/office/drawing/2014/main" id="{BC8F75E2-AB54-5D48-8DCB-0612089AC8C1}"/>
                    </a:ext>
                  </a:extLst>
                </p:cNvPr>
                <p:cNvSpPr txBox="1"/>
                <p:nvPr/>
              </p:nvSpPr>
              <p:spPr>
                <a:xfrm>
                  <a:off x="793035" y="2013086"/>
                  <a:ext cx="942501" cy="30886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𝒁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𝑳</m:t>
                            </m:r>
                          </m:sub>
                        </m:sSub>
                        <m: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𝒁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𝟎</m:t>
                            </m:r>
                          </m:sub>
                        </m:sSub>
                      </m:oMath>
                    </m:oMathPara>
                  </a14:m>
                  <a:endParaRPr lang="en-US" sz="1600" i="1" baseline="-250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71" name="TextBox 70">
                  <a:extLst>
                    <a:ext uri="{FF2B5EF4-FFF2-40B4-BE49-F238E27FC236}">
                      <a16:creationId xmlns:a16="http://schemas.microsoft.com/office/drawing/2014/main" id="{BC8F75E2-AB54-5D48-8DCB-0612089AC8C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93035" y="2013086"/>
                  <a:ext cx="942501" cy="308867"/>
                </a:xfrm>
                <a:prstGeom prst="rect">
                  <a:avLst/>
                </a:prstGeom>
                <a:blipFill>
                  <a:blip r:embed="rId12"/>
                  <a:stretch>
                    <a:fillRect b="-8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B9903710-A7F6-EE44-99E0-3FBDD9E48CB9}"/>
                </a:ext>
              </a:extLst>
            </p:cNvPr>
            <p:cNvCxnSpPr/>
            <p:nvPr/>
          </p:nvCxnSpPr>
          <p:spPr bwMode="auto">
            <a:xfrm>
              <a:off x="6269470" y="1052642"/>
              <a:ext cx="0" cy="540000"/>
            </a:xfrm>
            <a:prstGeom prst="line">
              <a:avLst/>
            </a:prstGeom>
            <a:noFill/>
            <a:ln w="15875" cap="flat" cmpd="sng" algn="ctr">
              <a:solidFill>
                <a:srgbClr val="008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4696E8AC-C9AC-B24F-8F24-91A024D77DE0}"/>
                </a:ext>
              </a:extLst>
            </p:cNvPr>
            <p:cNvCxnSpPr/>
            <p:nvPr/>
          </p:nvCxnSpPr>
          <p:spPr bwMode="auto">
            <a:xfrm>
              <a:off x="4283742" y="2741174"/>
              <a:ext cx="0" cy="540000"/>
            </a:xfrm>
            <a:prstGeom prst="line">
              <a:avLst/>
            </a:prstGeom>
            <a:noFill/>
            <a:ln w="15875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CA6373EF-AF48-094F-88A3-497DD0BEAA5F}"/>
                </a:ext>
              </a:extLst>
            </p:cNvPr>
            <p:cNvCxnSpPr/>
            <p:nvPr/>
          </p:nvCxnSpPr>
          <p:spPr bwMode="auto">
            <a:xfrm>
              <a:off x="6269470" y="2745145"/>
              <a:ext cx="0" cy="540000"/>
            </a:xfrm>
            <a:prstGeom prst="line">
              <a:avLst/>
            </a:prstGeom>
            <a:noFill/>
            <a:ln w="15875" cap="flat" cmpd="sng" algn="ctr">
              <a:solidFill>
                <a:srgbClr val="008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75" name="Curved Left Arrow 74">
              <a:extLst>
                <a:ext uri="{FF2B5EF4-FFF2-40B4-BE49-F238E27FC236}">
                  <a16:creationId xmlns:a16="http://schemas.microsoft.com/office/drawing/2014/main" id="{89B8A4EE-939C-A043-9893-60ED539A9BE6}"/>
                </a:ext>
              </a:extLst>
            </p:cNvPr>
            <p:cNvSpPr>
              <a:spLocks noChangeAspect="1"/>
            </p:cNvSpPr>
            <p:nvPr/>
          </p:nvSpPr>
          <p:spPr bwMode="auto">
            <a:xfrm rot="10800000">
              <a:off x="6347182" y="1889644"/>
              <a:ext cx="360000" cy="720000"/>
            </a:xfrm>
            <a:prstGeom prst="curvedLeftArrow">
              <a:avLst>
                <a:gd name="adj1" fmla="val 19454"/>
                <a:gd name="adj2" fmla="val 33182"/>
                <a:gd name="adj3" fmla="val 17063"/>
              </a:avLst>
            </a:prstGeom>
            <a:solidFill>
              <a:srgbClr val="008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sp>
          <p:nvSpPr>
            <p:cNvPr id="76" name="Right Arrow 75">
              <a:extLst>
                <a:ext uri="{FF2B5EF4-FFF2-40B4-BE49-F238E27FC236}">
                  <a16:creationId xmlns:a16="http://schemas.microsoft.com/office/drawing/2014/main" id="{CD98A1DB-1B2A-634E-8329-85BD32735885}"/>
                </a:ext>
              </a:extLst>
            </p:cNvPr>
            <p:cNvSpPr/>
            <p:nvPr/>
          </p:nvSpPr>
          <p:spPr bwMode="auto">
            <a:xfrm rot="10800000">
              <a:off x="3691029" y="1214954"/>
              <a:ext cx="540000" cy="144000"/>
            </a:xfrm>
            <a:prstGeom prst="rightArrow">
              <a:avLst/>
            </a:prstGeom>
            <a:solidFill>
              <a:srgbClr val="FF66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7" name="TextBox 76">
                  <a:extLst>
                    <a:ext uri="{FF2B5EF4-FFF2-40B4-BE49-F238E27FC236}">
                      <a16:creationId xmlns:a16="http://schemas.microsoft.com/office/drawing/2014/main" id="{00F4C806-D2A0-C04A-8CA4-B4E8F8870099}"/>
                    </a:ext>
                  </a:extLst>
                </p:cNvPr>
                <p:cNvSpPr txBox="1"/>
                <p:nvPr/>
              </p:nvSpPr>
              <p:spPr>
                <a:xfrm>
                  <a:off x="3818370" y="1290288"/>
                  <a:ext cx="446469" cy="30886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𝒃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en-US" sz="1600" i="1" baseline="-250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77" name="TextBox 76">
                  <a:extLst>
                    <a:ext uri="{FF2B5EF4-FFF2-40B4-BE49-F238E27FC236}">
                      <a16:creationId xmlns:a16="http://schemas.microsoft.com/office/drawing/2014/main" id="{00F4C806-D2A0-C04A-8CA4-B4E8F887009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18370" y="1290288"/>
                  <a:ext cx="446469" cy="308867"/>
                </a:xfrm>
                <a:prstGeom prst="rect">
                  <a:avLst/>
                </a:prstGeom>
                <a:blipFill>
                  <a:blip r:embed="rId13"/>
                  <a:stretch>
                    <a:fillRect b="-8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8" name="TextBox 77">
                  <a:extLst>
                    <a:ext uri="{FF2B5EF4-FFF2-40B4-BE49-F238E27FC236}">
                      <a16:creationId xmlns:a16="http://schemas.microsoft.com/office/drawing/2014/main" id="{4B376E6A-47C3-DA42-9A3E-A810B0200A7A}"/>
                    </a:ext>
                  </a:extLst>
                </p:cNvPr>
                <p:cNvSpPr txBox="1"/>
                <p:nvPr/>
              </p:nvSpPr>
              <p:spPr>
                <a:xfrm>
                  <a:off x="6446759" y="1593403"/>
                  <a:ext cx="429415" cy="30886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𝒃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</m:sSub>
                      </m:oMath>
                    </m:oMathPara>
                  </a14:m>
                  <a:endParaRPr lang="en-US" sz="1600" i="1" baseline="-250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78" name="TextBox 77">
                  <a:extLst>
                    <a:ext uri="{FF2B5EF4-FFF2-40B4-BE49-F238E27FC236}">
                      <a16:creationId xmlns:a16="http://schemas.microsoft.com/office/drawing/2014/main" id="{4B376E6A-47C3-DA42-9A3E-A810B0200A7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46759" y="1593403"/>
                  <a:ext cx="429415" cy="308867"/>
                </a:xfrm>
                <a:prstGeom prst="rect">
                  <a:avLst/>
                </a:prstGeom>
                <a:blipFill>
                  <a:blip r:embed="rId14"/>
                  <a:stretch>
                    <a:fillRect b="-8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9" name="TextBox 78">
                  <a:extLst>
                    <a:ext uri="{FF2B5EF4-FFF2-40B4-BE49-F238E27FC236}">
                      <a16:creationId xmlns:a16="http://schemas.microsoft.com/office/drawing/2014/main" id="{A006AD28-B5C3-A448-89D2-C8B0458B67D7}"/>
                    </a:ext>
                  </a:extLst>
                </p:cNvPr>
                <p:cNvSpPr txBox="1"/>
                <p:nvPr/>
              </p:nvSpPr>
              <p:spPr>
                <a:xfrm>
                  <a:off x="6354706" y="2124578"/>
                  <a:ext cx="528222" cy="30886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𝑺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𝟐𝟐</m:t>
                            </m:r>
                          </m:sub>
                        </m:sSub>
                      </m:oMath>
                    </m:oMathPara>
                  </a14:m>
                  <a:endParaRPr lang="en-US" sz="1600" i="1" baseline="-250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79" name="TextBox 78">
                  <a:extLst>
                    <a:ext uri="{FF2B5EF4-FFF2-40B4-BE49-F238E27FC236}">
                      <a16:creationId xmlns:a16="http://schemas.microsoft.com/office/drawing/2014/main" id="{A006AD28-B5C3-A448-89D2-C8B0458B67D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54706" y="2124578"/>
                  <a:ext cx="528222" cy="308867"/>
                </a:xfrm>
                <a:prstGeom prst="rect">
                  <a:avLst/>
                </a:prstGeom>
                <a:blipFill>
                  <a:blip r:embed="rId15"/>
                  <a:stretch>
                    <a:fillRect b="-769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80" name="Right Arrow 79">
              <a:extLst>
                <a:ext uri="{FF2B5EF4-FFF2-40B4-BE49-F238E27FC236}">
                  <a16:creationId xmlns:a16="http://schemas.microsoft.com/office/drawing/2014/main" id="{4634C776-1BDE-BD44-8A0F-72CBD188C54F}"/>
                </a:ext>
              </a:extLst>
            </p:cNvPr>
            <p:cNvSpPr/>
            <p:nvPr/>
          </p:nvSpPr>
          <p:spPr bwMode="auto">
            <a:xfrm rot="10800000">
              <a:off x="6329581" y="1056080"/>
              <a:ext cx="540000" cy="288000"/>
            </a:xfrm>
            <a:prstGeom prst="rightArrow">
              <a:avLst/>
            </a:prstGeom>
            <a:solidFill>
              <a:srgbClr val="008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1" name="TextBox 80">
                  <a:extLst>
                    <a:ext uri="{FF2B5EF4-FFF2-40B4-BE49-F238E27FC236}">
                      <a16:creationId xmlns:a16="http://schemas.microsoft.com/office/drawing/2014/main" id="{AF51D761-F958-764D-8E2A-C3A7CBE49974}"/>
                    </a:ext>
                  </a:extLst>
                </p:cNvPr>
                <p:cNvSpPr txBox="1"/>
                <p:nvPr/>
              </p:nvSpPr>
              <p:spPr>
                <a:xfrm>
                  <a:off x="6455422" y="1215712"/>
                  <a:ext cx="448071" cy="30886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𝒂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</m:sSub>
                      </m:oMath>
                    </m:oMathPara>
                  </a14:m>
                  <a:endParaRPr lang="en-US" sz="1600" i="1" baseline="-250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81" name="TextBox 80">
                  <a:extLst>
                    <a:ext uri="{FF2B5EF4-FFF2-40B4-BE49-F238E27FC236}">
                      <a16:creationId xmlns:a16="http://schemas.microsoft.com/office/drawing/2014/main" id="{AF51D761-F958-764D-8E2A-C3A7CBE4997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55422" y="1215712"/>
                  <a:ext cx="448071" cy="308867"/>
                </a:xfrm>
                <a:prstGeom prst="rect">
                  <a:avLst/>
                </a:prstGeom>
                <a:blipFill>
                  <a:blip r:embed="rId16"/>
                  <a:stretch>
                    <a:fillRect b="-8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82" name="Right Arrow 81">
              <a:extLst>
                <a:ext uri="{FF2B5EF4-FFF2-40B4-BE49-F238E27FC236}">
                  <a16:creationId xmlns:a16="http://schemas.microsoft.com/office/drawing/2014/main" id="{9E0C89A5-0AAF-494B-A4B0-5780D80AA5F1}"/>
                </a:ext>
              </a:extLst>
            </p:cNvPr>
            <p:cNvSpPr/>
            <p:nvPr/>
          </p:nvSpPr>
          <p:spPr bwMode="auto">
            <a:xfrm rot="10800000">
              <a:off x="4877074" y="2064542"/>
              <a:ext cx="720000" cy="216000"/>
            </a:xfrm>
            <a:prstGeom prst="rightArrow">
              <a:avLst/>
            </a:prstGeom>
            <a:gradFill flip="none" rotWithShape="1">
              <a:gsLst>
                <a:gs pos="100000">
                  <a:srgbClr val="FF6600"/>
                </a:gs>
                <a:gs pos="0">
                  <a:srgbClr val="008000"/>
                </a:gs>
              </a:gsLst>
              <a:lin ang="0" scaled="1"/>
              <a:tileRect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3" name="TextBox 82">
                  <a:extLst>
                    <a:ext uri="{FF2B5EF4-FFF2-40B4-BE49-F238E27FC236}">
                      <a16:creationId xmlns:a16="http://schemas.microsoft.com/office/drawing/2014/main" id="{3D5E8A5D-B701-584C-B390-45D3AE09B237}"/>
                    </a:ext>
                  </a:extLst>
                </p:cNvPr>
                <p:cNvSpPr txBox="1"/>
                <p:nvPr/>
              </p:nvSpPr>
              <p:spPr>
                <a:xfrm>
                  <a:off x="5019103" y="2244485"/>
                  <a:ext cx="528222" cy="30886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𝑺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𝟏𝟐</m:t>
                            </m:r>
                          </m:sub>
                        </m:sSub>
                      </m:oMath>
                    </m:oMathPara>
                  </a14:m>
                  <a:endParaRPr lang="en-US" sz="1600" i="1" baseline="-250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83" name="TextBox 82">
                  <a:extLst>
                    <a:ext uri="{FF2B5EF4-FFF2-40B4-BE49-F238E27FC236}">
                      <a16:creationId xmlns:a16="http://schemas.microsoft.com/office/drawing/2014/main" id="{3D5E8A5D-B701-584C-B390-45D3AE09B23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19103" y="2244485"/>
                  <a:ext cx="528222" cy="308867"/>
                </a:xfrm>
                <a:prstGeom prst="rect">
                  <a:avLst/>
                </a:prstGeom>
                <a:blipFill>
                  <a:blip r:embed="rId17"/>
                  <a:stretch>
                    <a:fillRect b="-384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84" name="Group 207">
              <a:extLst>
                <a:ext uri="{FF2B5EF4-FFF2-40B4-BE49-F238E27FC236}">
                  <a16:creationId xmlns:a16="http://schemas.microsoft.com/office/drawing/2014/main" id="{30F54148-9F2A-1244-B6EC-ED4FD98AB0A4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9026777" y="1867363"/>
              <a:ext cx="553998" cy="553998"/>
              <a:chOff x="4560" y="2544"/>
              <a:chExt cx="192" cy="192"/>
            </a:xfrm>
            <a:solidFill>
              <a:schemeClr val="bg1"/>
            </a:solidFill>
          </p:grpSpPr>
          <p:sp>
            <p:nvSpPr>
              <p:cNvPr id="85" name="Oval 111">
                <a:extLst>
                  <a:ext uri="{FF2B5EF4-FFF2-40B4-BE49-F238E27FC236}">
                    <a16:creationId xmlns:a16="http://schemas.microsoft.com/office/drawing/2014/main" id="{4693697C-0BB0-CF48-A36B-0EFD684E02B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560" y="2544"/>
                <a:ext cx="192" cy="192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Times New Roman" pitchFamily="2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Times New Roman" pitchFamily="2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Times New Roman" pitchFamily="2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200">
                    <a:solidFill>
                      <a:schemeClr val="tx1"/>
                    </a:solidFill>
                    <a:latin typeface="Times New Roman" pitchFamily="2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200">
                    <a:solidFill>
                      <a:schemeClr val="tx1"/>
                    </a:solidFill>
                    <a:latin typeface="Times New Roman" pitchFamily="2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itchFamily="2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itchFamily="2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itchFamily="2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itchFamily="2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endParaRPr lang="en-US" altLang="en-US" sz="2000"/>
              </a:p>
            </p:txBody>
          </p:sp>
          <p:grpSp>
            <p:nvGrpSpPr>
              <p:cNvPr id="86" name="Group 117">
                <a:extLst>
                  <a:ext uri="{FF2B5EF4-FFF2-40B4-BE49-F238E27FC236}">
                    <a16:creationId xmlns:a16="http://schemas.microsoft.com/office/drawing/2014/main" id="{5B67F4E7-44C1-4540-9EC0-2561FD06D1BE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4608" y="2592"/>
                <a:ext cx="96" cy="96"/>
                <a:chOff x="2929" y="3217"/>
                <a:chExt cx="383" cy="191"/>
              </a:xfrm>
              <a:grpFill/>
            </p:grpSpPr>
            <p:sp>
              <p:nvSpPr>
                <p:cNvPr id="87" name="Arc 118">
                  <a:extLst>
                    <a:ext uri="{FF2B5EF4-FFF2-40B4-BE49-F238E27FC236}">
                      <a16:creationId xmlns:a16="http://schemas.microsoft.com/office/drawing/2014/main" id="{408A74D7-C32C-F34D-9DFD-48798E97A44B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929" y="3217"/>
                  <a:ext cx="192" cy="96"/>
                </a:xfrm>
                <a:custGeom>
                  <a:avLst/>
                  <a:gdLst>
                    <a:gd name="T0" fmla="*/ 0 w 43200"/>
                    <a:gd name="T1" fmla="*/ 0 h 21600"/>
                    <a:gd name="T2" fmla="*/ 0 w 43200"/>
                    <a:gd name="T3" fmla="*/ 0 h 21600"/>
                    <a:gd name="T4" fmla="*/ 0 w 432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43200"/>
                    <a:gd name="T10" fmla="*/ 0 h 21600"/>
                    <a:gd name="T11" fmla="*/ 43200 w 432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200" h="21600" fill="none" extrusionOk="0">
                      <a:moveTo>
                        <a:pt x="0" y="21600"/>
                      </a:move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0"/>
                        <a:pt x="43200" y="9670"/>
                        <a:pt x="43200" y="21600"/>
                      </a:cubicBezTo>
                    </a:path>
                    <a:path w="43200" h="21600" stroke="0" extrusionOk="0">
                      <a:moveTo>
                        <a:pt x="0" y="21600"/>
                      </a:move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0"/>
                        <a:pt x="43200" y="9670"/>
                        <a:pt x="43200" y="21600"/>
                      </a:cubicBezTo>
                      <a:lnTo>
                        <a:pt x="21600" y="2160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8" name="Arc 119">
                  <a:extLst>
                    <a:ext uri="{FF2B5EF4-FFF2-40B4-BE49-F238E27FC236}">
                      <a16:creationId xmlns:a16="http://schemas.microsoft.com/office/drawing/2014/main" id="{74A0B8F0-B823-134C-9B68-7C620C5D428B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flipV="1">
                  <a:off x="3120" y="3312"/>
                  <a:ext cx="192" cy="96"/>
                </a:xfrm>
                <a:custGeom>
                  <a:avLst/>
                  <a:gdLst>
                    <a:gd name="T0" fmla="*/ 0 w 43200"/>
                    <a:gd name="T1" fmla="*/ 0 h 21600"/>
                    <a:gd name="T2" fmla="*/ 0 w 43200"/>
                    <a:gd name="T3" fmla="*/ 0 h 21600"/>
                    <a:gd name="T4" fmla="*/ 0 w 432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43200"/>
                    <a:gd name="T10" fmla="*/ 0 h 21600"/>
                    <a:gd name="T11" fmla="*/ 43200 w 432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200" h="21600" fill="none" extrusionOk="0">
                      <a:moveTo>
                        <a:pt x="0" y="21600"/>
                      </a:move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0"/>
                        <a:pt x="43200" y="9670"/>
                        <a:pt x="43200" y="21600"/>
                      </a:cubicBezTo>
                    </a:path>
                    <a:path w="43200" h="21600" stroke="0" extrusionOk="0">
                      <a:moveTo>
                        <a:pt x="0" y="21600"/>
                      </a:move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0"/>
                        <a:pt x="43200" y="9670"/>
                        <a:pt x="43200" y="21600"/>
                      </a:cubicBezTo>
                      <a:lnTo>
                        <a:pt x="21600" y="2160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92" name="Content Placeholder 2">
            <a:extLst>
              <a:ext uri="{FF2B5EF4-FFF2-40B4-BE49-F238E27FC236}">
                <a16:creationId xmlns:a16="http://schemas.microsoft.com/office/drawing/2014/main" id="{9AA6D103-C436-7742-AA02-011CCA586F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8870" y="3045316"/>
            <a:ext cx="5714967" cy="3261779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Analysis of the reverse S-parameters: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Examples of 2-ports DUT: filters, amplifiers, attenuators, transmission-lines (cables), etc.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ALL ports ALWAYS need to be terminated</a:t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dirty="0">
                <a:solidFill>
                  <a:srgbClr val="FF0000"/>
                </a:solidFill>
              </a:rPr>
              <a:t>in their characteristic impedance!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3" name="TextBox 92">
                <a:extLst>
                  <a:ext uri="{FF2B5EF4-FFF2-40B4-BE49-F238E27FC236}">
                    <a16:creationId xmlns:a16="http://schemas.microsoft.com/office/drawing/2014/main" id="{BC62489E-50E4-B14B-A106-07F6370AECA3}"/>
                  </a:ext>
                </a:extLst>
              </p:cNvPr>
              <p:cNvSpPr txBox="1"/>
              <p:nvPr/>
            </p:nvSpPr>
            <p:spPr>
              <a:xfrm>
                <a:off x="844623" y="3460564"/>
                <a:ext cx="4927053" cy="68666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𝑺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𝟐𝟐</m:t>
                          </m:r>
                        </m:sub>
                      </m:sSub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"/>
                              <m:endChr m:val="|"/>
                              <m:ctrlPr>
                                <a:rPr lang="hr-HR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mr-IN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i="1" smtClean="0">
                                          <a:solidFill>
                                            <a:srgbClr val="008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srgbClr val="008000"/>
                                          </a:solidFill>
                                          <a:latin typeface="Cambria Math" charset="0"/>
                                        </a:rPr>
                                        <m:t>𝒃</m:t>
                                      </m:r>
                                    </m:e>
                                    <m:sub>
                                      <m:r>
                                        <a:rPr lang="en-US" b="1" i="1" smtClean="0">
                                          <a:solidFill>
                                            <a:srgbClr val="008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𝟐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i="1" smtClean="0">
                                          <a:solidFill>
                                            <a:srgbClr val="008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srgbClr val="008000"/>
                                          </a:solidFill>
                                          <a:latin typeface="Cambria Math" charset="0"/>
                                        </a:rPr>
                                        <m:t>𝒂</m:t>
                                      </m:r>
                                    </m:e>
                                    <m:sub>
                                      <m:r>
                                        <a:rPr lang="en-US" b="1" i="1" smtClean="0">
                                          <a:solidFill>
                                            <a:srgbClr val="008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𝟐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en-US" b="1" i="1" smtClean="0">
                                  <a:solidFill>
                                    <a:srgbClr val="FF6600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e>
                          </m:d>
                        </m:e>
                        <m:sub>
                          <m:sSub>
                            <m:sSubPr>
                              <m:ctrlPr>
                                <a:rPr lang="en-US" b="1" i="1" smtClean="0">
                                  <a:solidFill>
                                    <a:srgbClr val="FF66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solidFill>
                                    <a:srgbClr val="FF6600"/>
                                  </a:solidFill>
                                  <a:latin typeface="Cambria Math" charset="0"/>
                                </a:rPr>
                                <m:t>𝒂</m:t>
                              </m:r>
                            </m:e>
                            <m:sub>
                              <m:r>
                                <a:rPr lang="en-US" b="1" i="1" smtClean="0">
                                  <a:solidFill>
                                    <a:srgbClr val="FF6600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  <m:r>
                            <a:rPr lang="en-US" b="1" i="1" smtClean="0">
                              <a:solidFill>
                                <a:srgbClr val="FF6600"/>
                              </a:solidFill>
                              <a:latin typeface="Cambria Math" charset="0"/>
                            </a:rPr>
                            <m:t>=</m:t>
                          </m:r>
                          <m:r>
                            <a:rPr lang="en-US" b="1" i="1" smtClean="0">
                              <a:solidFill>
                                <a:srgbClr val="FF6600"/>
                              </a:solidFill>
                              <a:latin typeface="Cambria Math" charset="0"/>
                            </a:rPr>
                            <m:t>𝟎</m:t>
                          </m:r>
                        </m:sub>
                      </m:sSub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≡</m:t>
                      </m:r>
                      <m:r>
                        <a:rPr lang="en-US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charset="0"/>
                          <a:cs typeface="Cambria Math" charset="0"/>
                        </a:rPr>
                        <m:t>𝐨𝐮𝐭𝐩𝐮𝐭</m:t>
                      </m:r>
                      <m:r>
                        <a:rPr lang="en-US" b="1" i="0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 </m:t>
                      </m:r>
                      <m:r>
                        <a:rPr lang="en-US" b="1" i="0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𝐫𝐞𝐟𝐥𝐞𝐜𝐭𝐢𝐨𝐧</m:t>
                      </m:r>
                      <m:r>
                        <a:rPr lang="en-US" b="1" i="0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 </m:t>
                      </m:r>
                      <m:r>
                        <a:rPr lang="en-US" b="1" i="0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𝐜𝐨𝐞𝐟𝐟𝐢𝐜𝐢𝐞𝐧𝐭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93" name="TextBox 92">
                <a:extLst>
                  <a:ext uri="{FF2B5EF4-FFF2-40B4-BE49-F238E27FC236}">
                    <a16:creationId xmlns:a16="http://schemas.microsoft.com/office/drawing/2014/main" id="{BC62489E-50E4-B14B-A106-07F6370AEC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4623" y="3460564"/>
                <a:ext cx="4927053" cy="686663"/>
              </a:xfrm>
              <a:prstGeom prst="rect">
                <a:avLst/>
              </a:prstGeom>
              <a:blipFill>
                <a:blip r:embed="rId18"/>
                <a:stretch>
                  <a:fillRect l="-3085" t="-200000" r="-514" b="-2745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4" name="TextBox 93">
                <a:extLst>
                  <a:ext uri="{FF2B5EF4-FFF2-40B4-BE49-F238E27FC236}">
                    <a16:creationId xmlns:a16="http://schemas.microsoft.com/office/drawing/2014/main" id="{55CE0351-4966-5542-B71A-0F4B99194278}"/>
                  </a:ext>
                </a:extLst>
              </p:cNvPr>
              <p:cNvSpPr txBox="1"/>
              <p:nvPr/>
            </p:nvSpPr>
            <p:spPr>
              <a:xfrm>
                <a:off x="829094" y="4254435"/>
                <a:ext cx="4652940" cy="68666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𝑺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𝟏𝟐</m:t>
                          </m:r>
                        </m:sub>
                      </m:sSub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"/>
                              <m:endChr m:val="|"/>
                              <m:ctrlPr>
                                <a:rPr lang="hr-HR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mr-IN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i="1" smtClean="0">
                                          <a:solidFill>
                                            <a:srgbClr val="FF66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srgbClr val="FF6600"/>
                                          </a:solidFill>
                                          <a:latin typeface="Cambria Math" charset="0"/>
                                        </a:rPr>
                                        <m:t>𝒃</m:t>
                                      </m:r>
                                    </m:e>
                                    <m:sub>
                                      <m:r>
                                        <a:rPr lang="en-US" b="1" i="1" smtClean="0">
                                          <a:solidFill>
                                            <a:srgbClr val="FF66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𝟏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i="1" smtClean="0">
                                          <a:solidFill>
                                            <a:srgbClr val="008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srgbClr val="008000"/>
                                          </a:solidFill>
                                          <a:latin typeface="Cambria Math" charset="0"/>
                                        </a:rPr>
                                        <m:t>𝒂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solidFill>
                                            <a:srgbClr val="008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en-US" b="0" i="1" smtClean="0">
                                  <a:solidFill>
                                    <a:srgbClr val="FF6600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e>
                          </m:d>
                        </m:e>
                        <m:sub>
                          <m:sSub>
                            <m:sSubPr>
                              <m:ctrlPr>
                                <a:rPr lang="en-US" b="1" i="1" smtClean="0">
                                  <a:solidFill>
                                    <a:srgbClr val="FF66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solidFill>
                                    <a:srgbClr val="FF6600"/>
                                  </a:solidFill>
                                  <a:latin typeface="Cambria Math" charset="0"/>
                                </a:rPr>
                                <m:t>𝒂</m:t>
                              </m:r>
                            </m:e>
                            <m:sub>
                              <m:r>
                                <a:rPr lang="en-US" b="1" i="1" smtClean="0">
                                  <a:solidFill>
                                    <a:srgbClr val="FF6600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  <m:r>
                            <a:rPr lang="en-US" b="1" i="1" smtClean="0">
                              <a:solidFill>
                                <a:srgbClr val="FF6600"/>
                              </a:solidFill>
                              <a:latin typeface="Cambria Math" charset="0"/>
                            </a:rPr>
                            <m:t>=</m:t>
                          </m:r>
                          <m:r>
                            <a:rPr lang="en-US" b="1" i="1" smtClean="0">
                              <a:solidFill>
                                <a:srgbClr val="FF6600"/>
                              </a:solidFill>
                              <a:latin typeface="Cambria Math" charset="0"/>
                            </a:rPr>
                            <m:t>𝟎</m:t>
                          </m:r>
                        </m:sub>
                      </m:sSub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≡</m:t>
                      </m:r>
                      <m:r>
                        <a:rPr lang="en-US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charset="0"/>
                          <a:cs typeface="Cambria Math" charset="0"/>
                        </a:rPr>
                        <m:t>𝐫𝐞𝐯𝐞𝐫𝐬𝐞</m:t>
                      </m:r>
                      <m:r>
                        <a:rPr lang="en-US" b="1" i="0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 </m:t>
                      </m:r>
                      <m:r>
                        <a:rPr lang="en-US" b="1" i="0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𝐭𝐫𝐚𝐧𝐬𝐦𝐢𝐬𝐬𝐢𝐨𝐧</m:t>
                      </m:r>
                      <m:r>
                        <a:rPr lang="en-US" b="1" i="0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 </m:t>
                      </m:r>
                      <m:r>
                        <a:rPr lang="en-US" b="1" i="0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𝐠𝐚𝐢𝐧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94" name="TextBox 93">
                <a:extLst>
                  <a:ext uri="{FF2B5EF4-FFF2-40B4-BE49-F238E27FC236}">
                    <a16:creationId xmlns:a16="http://schemas.microsoft.com/office/drawing/2014/main" id="{55CE0351-4966-5542-B71A-0F4B991942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9094" y="4254435"/>
                <a:ext cx="4652940" cy="686663"/>
              </a:xfrm>
              <a:prstGeom prst="rect">
                <a:avLst/>
              </a:prstGeom>
              <a:blipFill>
                <a:blip r:embed="rId19"/>
                <a:stretch>
                  <a:fillRect l="-3542" t="-201818" r="-1090" b="-2727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5" name="TextBox 94">
                <a:extLst>
                  <a:ext uri="{FF2B5EF4-FFF2-40B4-BE49-F238E27FC236}">
                    <a16:creationId xmlns:a16="http://schemas.microsoft.com/office/drawing/2014/main" id="{8AA24515-F25B-8C4E-82EB-6BB421493C1E}"/>
                  </a:ext>
                </a:extLst>
              </p:cNvPr>
              <p:cNvSpPr txBox="1"/>
              <p:nvPr/>
            </p:nvSpPr>
            <p:spPr>
              <a:xfrm>
                <a:off x="3818886" y="3996785"/>
                <a:ext cx="219111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charset="0"/>
                        </a:rPr>
                        <m:t> </m:t>
                      </m:r>
                      <m:r>
                        <a:rPr lang="en-US" b="1" i="0" smtClean="0">
                          <a:solidFill>
                            <a:srgbClr val="FF0000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(</m:t>
                      </m:r>
                      <m:sSub>
                        <m:sSubPr>
                          <m:ctrlP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𝒁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𝑳</m:t>
                          </m:r>
                        </m:sub>
                      </m:sSub>
                      <m:r>
                        <a:rPr lang="en-US" b="1" i="1" smtClean="0">
                          <a:solidFill>
                            <a:srgbClr val="FF0000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𝒁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𝟎</m:t>
                          </m:r>
                        </m:sub>
                      </m:sSub>
                      <m:r>
                        <a:rPr lang="en-US" b="1" i="1" smtClean="0">
                          <a:solidFill>
                            <a:srgbClr val="FF0000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⇒</m:t>
                      </m:r>
                      <m:sSub>
                        <m:sSubPr>
                          <m:ctrlP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𝒂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  <m:t>𝟏</m:t>
                          </m:r>
                        </m:sub>
                      </m:sSub>
                      <m:r>
                        <a:rPr lang="en-US" b="1" i="1" smtClean="0">
                          <a:solidFill>
                            <a:srgbClr val="FF0000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r>
                        <a:rPr lang="en-US" b="1" i="1" smtClean="0">
                          <a:solidFill>
                            <a:srgbClr val="FF0000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𝟎</m:t>
                      </m:r>
                      <m:r>
                        <a:rPr lang="en-US" b="1" i="0" smtClean="0">
                          <a:solidFill>
                            <a:srgbClr val="FF0000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)</m:t>
                      </m:r>
                    </m:oMath>
                  </m:oMathPara>
                </a14:m>
                <a:endParaRPr lang="en-US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95" name="TextBox 94">
                <a:extLst>
                  <a:ext uri="{FF2B5EF4-FFF2-40B4-BE49-F238E27FC236}">
                    <a16:creationId xmlns:a16="http://schemas.microsoft.com/office/drawing/2014/main" id="{8AA24515-F25B-8C4E-82EB-6BB421493C1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8886" y="3996785"/>
                <a:ext cx="2191113" cy="276999"/>
              </a:xfrm>
              <a:prstGeom prst="rect">
                <a:avLst/>
              </a:prstGeom>
              <a:blipFill>
                <a:blip r:embed="rId20"/>
                <a:stretch>
                  <a:fillRect l="-1724" t="-4348" r="-1724" b="-434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6" name="Content Placeholder 2">
            <a:extLst>
              <a:ext uri="{FF2B5EF4-FFF2-40B4-BE49-F238E27FC236}">
                <a16:creationId xmlns:a16="http://schemas.microsoft.com/office/drawing/2014/main" id="{7F57CDE6-98F8-614D-883C-0314A44AC093}"/>
              </a:ext>
            </a:extLst>
          </p:cNvPr>
          <p:cNvSpPr txBox="1">
            <a:spLocks/>
          </p:cNvSpPr>
          <p:nvPr/>
        </p:nvSpPr>
        <p:spPr bwMode="auto">
          <a:xfrm>
            <a:off x="6015844" y="3265171"/>
            <a:ext cx="2532927" cy="2724587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Pct val="125000"/>
              <a:buChar char="•"/>
              <a:defRPr kumimoji="1" sz="2000" b="1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b="1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kumimoji="1" sz="1600">
                <a:solidFill>
                  <a:srgbClr val="006600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9pPr>
          </a:lstStyle>
          <a:p>
            <a:pPr lvl="1"/>
            <a:r>
              <a:rPr lang="en-US" sz="1700" kern="0" dirty="0"/>
              <a:t>Independent </a:t>
            </a:r>
            <a:br>
              <a:rPr lang="en-US" sz="1700" kern="0" dirty="0"/>
            </a:br>
            <a:r>
              <a:rPr lang="en-US" sz="1700" kern="0" dirty="0"/>
              <a:t>parameters:</a:t>
            </a:r>
          </a:p>
          <a:p>
            <a:pPr marL="457200" lvl="1" indent="0">
              <a:buNone/>
            </a:pPr>
            <a:endParaRPr lang="en-US" sz="1700" kern="0" dirty="0"/>
          </a:p>
          <a:p>
            <a:pPr lvl="1"/>
            <a:endParaRPr lang="en-US" sz="1700" kern="0" dirty="0"/>
          </a:p>
          <a:p>
            <a:pPr lvl="1"/>
            <a:endParaRPr lang="en-US" sz="1700" kern="0" dirty="0"/>
          </a:p>
          <a:p>
            <a:pPr lvl="1"/>
            <a:r>
              <a:rPr lang="en-US" sz="1700" kern="0" dirty="0"/>
              <a:t>Dependent </a:t>
            </a:r>
            <a:br>
              <a:rPr lang="en-US" sz="1700" kern="0" dirty="0"/>
            </a:br>
            <a:r>
              <a:rPr lang="en-US" sz="1700" kern="0" dirty="0"/>
              <a:t>parameters: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8" name="TextBox 97">
                <a:extLst>
                  <a:ext uri="{FF2B5EF4-FFF2-40B4-BE49-F238E27FC236}">
                    <a16:creationId xmlns:a16="http://schemas.microsoft.com/office/drawing/2014/main" id="{467A611F-8C06-754D-BD1B-64316B42C7E2}"/>
                  </a:ext>
                </a:extLst>
              </p:cNvPr>
              <p:cNvSpPr txBox="1"/>
              <p:nvPr/>
            </p:nvSpPr>
            <p:spPr>
              <a:xfrm>
                <a:off x="8669359" y="4735236"/>
                <a:ext cx="2418611" cy="65126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smtClean="0">
                              <a:solidFill>
                                <a:srgbClr val="FF66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1" i="1" smtClean="0">
                              <a:solidFill>
                                <a:srgbClr val="FF6600"/>
                              </a:solidFill>
                              <a:latin typeface="Cambria Math" charset="0"/>
                            </a:rPr>
                            <m:t>𝒃</m:t>
                          </m:r>
                        </m:e>
                        <m:sub>
                          <m:r>
                            <a:rPr lang="en-US" sz="1800" b="1" i="1" smtClean="0">
                              <a:solidFill>
                                <a:srgbClr val="FF6600"/>
                              </a:solidFill>
                              <a:latin typeface="Cambria Math" charset="0"/>
                            </a:rPr>
                            <m:t>𝟏</m:t>
                          </m:r>
                        </m:sub>
                      </m:sSub>
                      <m:r>
                        <a:rPr lang="en-US" sz="1800" b="1" i="1" smtClean="0">
                          <a:solidFill>
                            <a:srgbClr val="FF6600"/>
                          </a:solidFill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mr-IN" sz="1800" b="1" i="1" smtClean="0">
                              <a:solidFill>
                                <a:srgbClr val="FF66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sz="1800" b="1" i="1" smtClean="0">
                                  <a:solidFill>
                                    <a:srgbClr val="FF66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800" b="1" i="1" smtClean="0">
                                  <a:solidFill>
                                    <a:srgbClr val="FF6600"/>
                                  </a:solidFill>
                                  <a:latin typeface="Cambria Math" charset="0"/>
                                </a:rPr>
                                <m:t>𝑽</m:t>
                              </m:r>
                            </m:e>
                            <m:sub>
                              <m:r>
                                <a:rPr lang="en-US" sz="1800" b="1" i="1" smtClean="0">
                                  <a:solidFill>
                                    <a:srgbClr val="FF6600"/>
                                  </a:solidFill>
                                  <a:latin typeface="Cambria Math" charset="0"/>
                                </a:rPr>
                                <m:t>𝟏</m:t>
                              </m:r>
                            </m:sub>
                            <m:sup>
                              <m:r>
                                <a:rPr lang="en-US" sz="1800" b="1" i="1" smtClean="0">
                                  <a:solidFill>
                                    <a:srgbClr val="FF6600"/>
                                  </a:solidFill>
                                  <a:latin typeface="Cambria Math" charset="0"/>
                                </a:rPr>
                                <m:t>𝒓𝒆𝒇𝒍</m:t>
                              </m:r>
                            </m:sup>
                          </m:sSubSup>
                        </m:num>
                        <m:den>
                          <m:rad>
                            <m:radPr>
                              <m:degHide m:val="on"/>
                              <m:ctrlPr>
                                <a:rPr lang="mr-IN" sz="1800" b="1" i="1" smtClean="0">
                                  <a:solidFill>
                                    <a:srgbClr val="FF66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US" sz="1800" b="1" i="1" smtClean="0">
                                      <a:solidFill>
                                        <a:srgbClr val="FF66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1" i="1" smtClean="0">
                                      <a:solidFill>
                                        <a:srgbClr val="FF6600"/>
                                      </a:solidFill>
                                      <a:latin typeface="Cambria Math" charset="0"/>
                                    </a:rPr>
                                    <m:t>𝒁</m:t>
                                  </m:r>
                                </m:e>
                                <m:sub>
                                  <m:r>
                                    <a:rPr lang="en-US" sz="1800" b="1" i="1" smtClean="0">
                                      <a:solidFill>
                                        <a:srgbClr val="FF6600"/>
                                      </a:solidFill>
                                      <a:latin typeface="Cambria Math" charset="0"/>
                                    </a:rPr>
                                    <m:t>𝟎</m:t>
                                  </m:r>
                                </m:sub>
                              </m:sSub>
                            </m:e>
                          </m:rad>
                        </m:den>
                      </m:f>
                      <m:r>
                        <a:rPr lang="en-US" sz="1800" b="1" i="1" smtClean="0">
                          <a:solidFill>
                            <a:srgbClr val="0000FF"/>
                          </a:solidFill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mr-IN" sz="18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8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1" i="1" smtClean="0">
                                  <a:solidFill>
                                    <a:srgbClr val="0000FF"/>
                                  </a:solidFill>
                                  <a:latin typeface="Cambria Math" charset="0"/>
                                </a:rPr>
                                <m:t>𝑽</m:t>
                              </m:r>
                            </m:e>
                            <m:sub>
                              <m:r>
                                <a:rPr lang="en-US" sz="1800" b="1" i="1" smtClean="0">
                                  <a:solidFill>
                                    <a:srgbClr val="0000FF"/>
                                  </a:solidFill>
                                  <a:latin typeface="Cambria Math" charset="0"/>
                                </a:rPr>
                                <m:t>𝟏</m:t>
                              </m:r>
                            </m:sub>
                          </m:sSub>
                          <m:r>
                            <a:rPr lang="en-US" sz="1800" b="1" i="1" smtClean="0">
                              <a:solidFill>
                                <a:srgbClr val="0000FF"/>
                              </a:solidFill>
                              <a:latin typeface="Cambria Math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18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1" i="1" smtClean="0">
                                  <a:solidFill>
                                    <a:srgbClr val="0000FF"/>
                                  </a:solidFill>
                                  <a:latin typeface="Cambria Math" charset="0"/>
                                </a:rPr>
                                <m:t>𝑰</m:t>
                              </m:r>
                            </m:e>
                            <m:sub>
                              <m:r>
                                <a:rPr lang="en-US" sz="1800" b="1" i="1" smtClean="0">
                                  <a:solidFill>
                                    <a:srgbClr val="0000FF"/>
                                  </a:solidFill>
                                  <a:latin typeface="Cambria Math" charset="0"/>
                                </a:rPr>
                                <m:t>𝟏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8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1" i="1" smtClean="0">
                                  <a:solidFill>
                                    <a:srgbClr val="0000FF"/>
                                  </a:solidFill>
                                  <a:latin typeface="Cambria Math" charset="0"/>
                                </a:rPr>
                                <m:t>𝒁</m:t>
                              </m:r>
                            </m:e>
                            <m:sub>
                              <m:r>
                                <a:rPr lang="en-US" sz="1800" b="1" i="1" smtClean="0">
                                  <a:solidFill>
                                    <a:srgbClr val="0000FF"/>
                                  </a:solidFill>
                                  <a:latin typeface="Cambria Math" charset="0"/>
                                </a:rPr>
                                <m:t>𝟎</m:t>
                              </m:r>
                            </m:sub>
                          </m:sSub>
                        </m:num>
                        <m:den>
                          <m:r>
                            <a:rPr lang="en-US" sz="1800" b="1" i="1" smtClean="0">
                              <a:solidFill>
                                <a:srgbClr val="0000FF"/>
                              </a:solidFill>
                              <a:latin typeface="Cambria Math" charset="0"/>
                            </a:rPr>
                            <m:t>𝟐</m:t>
                          </m:r>
                          <m:rad>
                            <m:radPr>
                              <m:degHide m:val="on"/>
                              <m:ctrlPr>
                                <a:rPr lang="en-US" sz="18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US" sz="1800" b="1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1" i="1" smtClean="0">
                                      <a:solidFill>
                                        <a:srgbClr val="0000FF"/>
                                      </a:solidFill>
                                      <a:latin typeface="Cambria Math" charset="0"/>
                                    </a:rPr>
                                    <m:t>𝒁</m:t>
                                  </m:r>
                                </m:e>
                                <m:sub>
                                  <m:r>
                                    <a:rPr lang="en-US" sz="1800" b="1" i="1" smtClean="0">
                                      <a:solidFill>
                                        <a:srgbClr val="0000FF"/>
                                      </a:solidFill>
                                      <a:latin typeface="Cambria Math" charset="0"/>
                                    </a:rPr>
                                    <m:t>𝟎</m:t>
                                  </m:r>
                                </m:sub>
                              </m:sSub>
                            </m:e>
                          </m:rad>
                        </m:den>
                      </m:f>
                    </m:oMath>
                  </m:oMathPara>
                </a14:m>
                <a:endParaRPr lang="en-US" sz="1800" dirty="0">
                  <a:solidFill>
                    <a:srgbClr val="FF6600"/>
                  </a:solidFill>
                </a:endParaRPr>
              </a:p>
            </p:txBody>
          </p:sp>
        </mc:Choice>
        <mc:Fallback xmlns="">
          <p:sp>
            <p:nvSpPr>
              <p:cNvPr id="98" name="TextBox 97">
                <a:extLst>
                  <a:ext uri="{FF2B5EF4-FFF2-40B4-BE49-F238E27FC236}">
                    <a16:creationId xmlns:a16="http://schemas.microsoft.com/office/drawing/2014/main" id="{467A611F-8C06-754D-BD1B-64316B42C7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69359" y="4735236"/>
                <a:ext cx="2418611" cy="651269"/>
              </a:xfrm>
              <a:prstGeom prst="rect">
                <a:avLst/>
              </a:prstGeom>
              <a:blipFill>
                <a:blip r:embed="rId21"/>
                <a:stretch>
                  <a:fillRect l="-1563" b="-132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9" name="TextBox 98">
                <a:extLst>
                  <a:ext uri="{FF2B5EF4-FFF2-40B4-BE49-F238E27FC236}">
                    <a16:creationId xmlns:a16="http://schemas.microsoft.com/office/drawing/2014/main" id="{FB224B47-3447-A043-8FEE-37BBA8D5BE1B}"/>
                  </a:ext>
                </a:extLst>
              </p:cNvPr>
              <p:cNvSpPr txBox="1"/>
              <p:nvPr/>
            </p:nvSpPr>
            <p:spPr>
              <a:xfrm>
                <a:off x="8669359" y="5466610"/>
                <a:ext cx="2418611" cy="65126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1" i="1" smtClean="0">
                              <a:solidFill>
                                <a:srgbClr val="008000"/>
                              </a:solidFill>
                              <a:latin typeface="Cambria Math" charset="0"/>
                            </a:rPr>
                            <m:t>𝒃</m:t>
                          </m:r>
                        </m:e>
                        <m:sub>
                          <m:r>
                            <a:rPr lang="en-US" sz="1800" b="1" i="1" smtClean="0">
                              <a:solidFill>
                                <a:srgbClr val="008000"/>
                              </a:solidFill>
                              <a:latin typeface="Cambria Math" charset="0"/>
                            </a:rPr>
                            <m:t>𝟐</m:t>
                          </m:r>
                        </m:sub>
                      </m:sSub>
                      <m:r>
                        <a:rPr lang="en-US" sz="1800" b="1" i="1" smtClean="0">
                          <a:solidFill>
                            <a:srgbClr val="008000"/>
                          </a:solidFill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mr-IN" sz="1800" b="1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sz="1800" b="1" i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800" b="1" i="1" smtClean="0">
                                  <a:solidFill>
                                    <a:srgbClr val="008000"/>
                                  </a:solidFill>
                                  <a:latin typeface="Cambria Math" charset="0"/>
                                </a:rPr>
                                <m:t>𝑽</m:t>
                              </m:r>
                            </m:e>
                            <m:sub>
                              <m:r>
                                <a:rPr lang="en-US" sz="1800" b="1" i="1" smtClean="0">
                                  <a:solidFill>
                                    <a:srgbClr val="008000"/>
                                  </a:solidFill>
                                  <a:latin typeface="Cambria Math" charset="0"/>
                                </a:rPr>
                                <m:t>𝟐</m:t>
                              </m:r>
                            </m:sub>
                            <m:sup>
                              <m:r>
                                <a:rPr lang="en-US" sz="1800" b="1" i="1" smtClean="0">
                                  <a:solidFill>
                                    <a:srgbClr val="008000"/>
                                  </a:solidFill>
                                  <a:latin typeface="Cambria Math" charset="0"/>
                                </a:rPr>
                                <m:t>𝒓𝒆𝒇𝒍</m:t>
                              </m:r>
                            </m:sup>
                          </m:sSubSup>
                        </m:num>
                        <m:den>
                          <m:rad>
                            <m:radPr>
                              <m:degHide m:val="on"/>
                              <m:ctrlPr>
                                <a:rPr lang="mr-IN" sz="1800" b="1" i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US" sz="1800" b="1" i="1" smtClean="0">
                                      <a:solidFill>
                                        <a:srgbClr val="008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1" i="1" smtClean="0">
                                      <a:solidFill>
                                        <a:srgbClr val="008000"/>
                                      </a:solidFill>
                                      <a:latin typeface="Cambria Math" charset="0"/>
                                    </a:rPr>
                                    <m:t>𝒁</m:t>
                                  </m:r>
                                </m:e>
                                <m:sub>
                                  <m:r>
                                    <a:rPr lang="en-US" sz="1800" b="1" i="1" smtClean="0">
                                      <a:solidFill>
                                        <a:srgbClr val="008000"/>
                                      </a:solidFill>
                                      <a:latin typeface="Cambria Math" charset="0"/>
                                    </a:rPr>
                                    <m:t>𝟎</m:t>
                                  </m:r>
                                </m:sub>
                              </m:sSub>
                            </m:e>
                          </m:rad>
                        </m:den>
                      </m:f>
                      <m:r>
                        <a:rPr lang="en-US" sz="1800" b="1" i="1" smtClean="0">
                          <a:solidFill>
                            <a:srgbClr val="0000FF"/>
                          </a:solidFill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mr-IN" sz="18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8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1" i="1" smtClean="0">
                                  <a:solidFill>
                                    <a:srgbClr val="0000FF"/>
                                  </a:solidFill>
                                  <a:latin typeface="Cambria Math" charset="0"/>
                                </a:rPr>
                                <m:t>𝑽</m:t>
                              </m:r>
                            </m:e>
                            <m:sub>
                              <m:r>
                                <a:rPr lang="en-US" sz="1800" b="1" i="1" smtClean="0">
                                  <a:solidFill>
                                    <a:srgbClr val="0000FF"/>
                                  </a:solidFill>
                                  <a:latin typeface="Cambria Math" charset="0"/>
                                </a:rPr>
                                <m:t>𝟐</m:t>
                              </m:r>
                            </m:sub>
                          </m:sSub>
                          <m:r>
                            <a:rPr lang="en-US" sz="1800" b="1" i="1" smtClean="0">
                              <a:solidFill>
                                <a:srgbClr val="0000FF"/>
                              </a:solidFill>
                              <a:latin typeface="Cambria Math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18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1" i="1" smtClean="0">
                                  <a:solidFill>
                                    <a:srgbClr val="0000FF"/>
                                  </a:solidFill>
                                  <a:latin typeface="Cambria Math" charset="0"/>
                                </a:rPr>
                                <m:t>𝑰</m:t>
                              </m:r>
                            </m:e>
                            <m:sub>
                              <m:r>
                                <a:rPr lang="en-US" sz="1800" b="1" i="1" smtClean="0">
                                  <a:solidFill>
                                    <a:srgbClr val="0000FF"/>
                                  </a:solidFill>
                                  <a:latin typeface="Cambria Math" charset="0"/>
                                </a:rPr>
                                <m:t>𝟐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8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1" i="1" smtClean="0">
                                  <a:solidFill>
                                    <a:srgbClr val="0000FF"/>
                                  </a:solidFill>
                                  <a:latin typeface="Cambria Math" charset="0"/>
                                </a:rPr>
                                <m:t>𝒁</m:t>
                              </m:r>
                            </m:e>
                            <m:sub>
                              <m:r>
                                <a:rPr lang="en-US" sz="1800" b="1" i="1" smtClean="0">
                                  <a:solidFill>
                                    <a:srgbClr val="0000FF"/>
                                  </a:solidFill>
                                  <a:latin typeface="Cambria Math" charset="0"/>
                                </a:rPr>
                                <m:t>𝟎</m:t>
                              </m:r>
                            </m:sub>
                          </m:sSub>
                        </m:num>
                        <m:den>
                          <m:r>
                            <a:rPr lang="en-US" sz="1800" b="1" i="1" smtClean="0">
                              <a:solidFill>
                                <a:srgbClr val="0000FF"/>
                              </a:solidFill>
                              <a:latin typeface="Cambria Math" charset="0"/>
                            </a:rPr>
                            <m:t>𝟐</m:t>
                          </m:r>
                          <m:rad>
                            <m:radPr>
                              <m:degHide m:val="on"/>
                              <m:ctrlPr>
                                <a:rPr lang="en-US" sz="18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US" sz="1800" b="1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1" i="1" smtClean="0">
                                      <a:solidFill>
                                        <a:srgbClr val="0000FF"/>
                                      </a:solidFill>
                                      <a:latin typeface="Cambria Math" charset="0"/>
                                    </a:rPr>
                                    <m:t>𝒁</m:t>
                                  </m:r>
                                </m:e>
                                <m:sub>
                                  <m:r>
                                    <a:rPr lang="en-US" sz="1800" b="1" i="1" smtClean="0">
                                      <a:solidFill>
                                        <a:srgbClr val="0000FF"/>
                                      </a:solidFill>
                                      <a:latin typeface="Cambria Math" charset="0"/>
                                    </a:rPr>
                                    <m:t>𝟎</m:t>
                                  </m:r>
                                </m:sub>
                              </m:sSub>
                            </m:e>
                          </m:rad>
                        </m:den>
                      </m:f>
                    </m:oMath>
                  </m:oMathPara>
                </a14:m>
                <a:endParaRPr lang="en-US" sz="1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99" name="TextBox 98">
                <a:extLst>
                  <a:ext uri="{FF2B5EF4-FFF2-40B4-BE49-F238E27FC236}">
                    <a16:creationId xmlns:a16="http://schemas.microsoft.com/office/drawing/2014/main" id="{FB224B47-3447-A043-8FEE-37BBA8D5BE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69359" y="5466610"/>
                <a:ext cx="2418611" cy="651269"/>
              </a:xfrm>
              <a:prstGeom prst="rect">
                <a:avLst/>
              </a:prstGeom>
              <a:blipFill>
                <a:blip r:embed="rId22"/>
                <a:stretch>
                  <a:fillRect l="-1563" b="-153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0" name="TextBox 99">
                <a:extLst>
                  <a:ext uri="{FF2B5EF4-FFF2-40B4-BE49-F238E27FC236}">
                    <a16:creationId xmlns:a16="http://schemas.microsoft.com/office/drawing/2014/main" id="{D5579B43-7FE5-A243-A97B-6A234AC236C4}"/>
                  </a:ext>
                </a:extLst>
              </p:cNvPr>
              <p:cNvSpPr txBox="1"/>
              <p:nvPr/>
            </p:nvSpPr>
            <p:spPr>
              <a:xfrm>
                <a:off x="8642100" y="3893116"/>
                <a:ext cx="2405722" cy="68852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1" i="1" smtClean="0">
                              <a:solidFill>
                                <a:srgbClr val="008000"/>
                              </a:solidFill>
                              <a:latin typeface="Cambria Math" charset="0"/>
                            </a:rPr>
                            <m:t>𝒂</m:t>
                          </m:r>
                        </m:e>
                        <m:sub>
                          <m:r>
                            <a:rPr lang="en-US" sz="1800" b="1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r>
                        <a:rPr lang="en-US" sz="1800" b="1" i="1" smtClean="0">
                          <a:solidFill>
                            <a:srgbClr val="008000"/>
                          </a:solidFill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mr-IN" sz="1800" b="1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sz="1800" b="1" i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800" b="1" i="1" smtClean="0">
                                  <a:solidFill>
                                    <a:srgbClr val="008000"/>
                                  </a:solidFill>
                                  <a:latin typeface="Cambria Math" charset="0"/>
                                </a:rPr>
                                <m:t>𝑽</m:t>
                              </m:r>
                            </m:e>
                            <m:sub>
                              <m:r>
                                <a:rPr lang="en-US" sz="1800" b="1" i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  <m:sup>
                              <m:r>
                                <a:rPr lang="en-US" sz="1800" b="1" i="1" smtClean="0">
                                  <a:solidFill>
                                    <a:srgbClr val="008000"/>
                                  </a:solidFill>
                                  <a:latin typeface="Cambria Math" charset="0"/>
                                </a:rPr>
                                <m:t>𝒊𝒏𝒄</m:t>
                              </m:r>
                            </m:sup>
                          </m:sSubSup>
                        </m:num>
                        <m:den>
                          <m:rad>
                            <m:radPr>
                              <m:degHide m:val="on"/>
                              <m:ctrlPr>
                                <a:rPr lang="mr-IN" sz="1800" b="1" i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US" sz="1800" b="1" i="1" smtClean="0">
                                      <a:solidFill>
                                        <a:srgbClr val="008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1" i="1" smtClean="0">
                                      <a:solidFill>
                                        <a:srgbClr val="008000"/>
                                      </a:solidFill>
                                      <a:latin typeface="Cambria Math" charset="0"/>
                                    </a:rPr>
                                    <m:t>𝒁</m:t>
                                  </m:r>
                                </m:e>
                                <m:sub>
                                  <m:r>
                                    <a:rPr lang="en-US" sz="1800" b="1" i="1" smtClean="0">
                                      <a:solidFill>
                                        <a:srgbClr val="008000"/>
                                      </a:solidFill>
                                      <a:latin typeface="Cambria Math" charset="0"/>
                                    </a:rPr>
                                    <m:t>𝟎</m:t>
                                  </m:r>
                                </m:sub>
                              </m:sSub>
                            </m:e>
                          </m:rad>
                        </m:den>
                      </m:f>
                      <m:r>
                        <a:rPr lang="en-US" sz="1800" b="1" i="1" smtClean="0">
                          <a:solidFill>
                            <a:srgbClr val="0000FF"/>
                          </a:solidFill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mr-IN" sz="18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8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1" i="1" smtClean="0">
                                  <a:solidFill>
                                    <a:srgbClr val="0000FF"/>
                                  </a:solidFill>
                                  <a:latin typeface="Cambria Math" charset="0"/>
                                </a:rPr>
                                <m:t>𝑽</m:t>
                              </m:r>
                            </m:e>
                            <m:sub>
                              <m:r>
                                <a:rPr lang="en-US" sz="18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  <m:r>
                            <a:rPr lang="en-US" sz="1800" b="1" i="1" smtClean="0">
                              <a:solidFill>
                                <a:srgbClr val="0000FF"/>
                              </a:solidFill>
                              <a:latin typeface="Cambria Math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18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1" i="1" smtClean="0">
                                  <a:solidFill>
                                    <a:srgbClr val="0000FF"/>
                                  </a:solidFill>
                                  <a:latin typeface="Cambria Math" charset="0"/>
                                </a:rPr>
                                <m:t>𝑰</m:t>
                              </m:r>
                            </m:e>
                            <m:sub>
                              <m:r>
                                <a:rPr lang="en-US" sz="18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8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1" i="1" smtClean="0">
                                  <a:solidFill>
                                    <a:srgbClr val="0000FF"/>
                                  </a:solidFill>
                                  <a:latin typeface="Cambria Math" charset="0"/>
                                </a:rPr>
                                <m:t>𝒁</m:t>
                              </m:r>
                            </m:e>
                            <m:sub>
                              <m:r>
                                <a:rPr lang="en-US" sz="1800" b="1" i="1" smtClean="0">
                                  <a:solidFill>
                                    <a:srgbClr val="0000FF"/>
                                  </a:solidFill>
                                  <a:latin typeface="Cambria Math" charset="0"/>
                                </a:rPr>
                                <m:t>𝟎</m:t>
                              </m:r>
                            </m:sub>
                          </m:sSub>
                        </m:num>
                        <m:den>
                          <m:r>
                            <a:rPr lang="en-US" sz="1800" b="1" i="1" smtClean="0">
                              <a:solidFill>
                                <a:srgbClr val="0000FF"/>
                              </a:solidFill>
                              <a:latin typeface="Cambria Math" charset="0"/>
                            </a:rPr>
                            <m:t>𝟐</m:t>
                          </m:r>
                          <m:rad>
                            <m:radPr>
                              <m:degHide m:val="on"/>
                              <m:ctrlPr>
                                <a:rPr lang="en-US" sz="18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US" sz="1800" b="1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1" i="1" smtClean="0">
                                      <a:solidFill>
                                        <a:srgbClr val="0000FF"/>
                                      </a:solidFill>
                                      <a:latin typeface="Cambria Math" charset="0"/>
                                    </a:rPr>
                                    <m:t>𝒁</m:t>
                                  </m:r>
                                </m:e>
                                <m:sub>
                                  <m:r>
                                    <a:rPr lang="en-US" sz="1800" b="1" i="1" smtClean="0">
                                      <a:solidFill>
                                        <a:srgbClr val="0000FF"/>
                                      </a:solidFill>
                                      <a:latin typeface="Cambria Math" charset="0"/>
                                    </a:rPr>
                                    <m:t>𝟎</m:t>
                                  </m:r>
                                </m:sub>
                              </m:sSub>
                            </m:e>
                          </m:rad>
                        </m:den>
                      </m:f>
                    </m:oMath>
                  </m:oMathPara>
                </a14:m>
                <a:endParaRPr lang="en-US" sz="1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00" name="TextBox 99">
                <a:extLst>
                  <a:ext uri="{FF2B5EF4-FFF2-40B4-BE49-F238E27FC236}">
                    <a16:creationId xmlns:a16="http://schemas.microsoft.com/office/drawing/2014/main" id="{D5579B43-7FE5-A243-A97B-6A234AC236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42100" y="3893116"/>
                <a:ext cx="2405722" cy="688522"/>
              </a:xfrm>
              <a:prstGeom prst="rect">
                <a:avLst/>
              </a:prstGeom>
              <a:blipFill>
                <a:blip r:embed="rId23"/>
                <a:stretch>
                  <a:fillRect b="-3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EFF3AC68-FC17-760C-8FF4-6B24B0FE330B}"/>
              </a:ext>
            </a:extLst>
          </p:cNvPr>
          <p:cNvSpPr/>
          <p:nvPr/>
        </p:nvSpPr>
        <p:spPr bwMode="auto">
          <a:xfrm>
            <a:off x="5612018" y="6051209"/>
            <a:ext cx="1828800" cy="548640"/>
          </a:xfrm>
          <a:prstGeom prst="roundRect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JUAS Proc. 2024</a:t>
            </a:r>
            <a:b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</a:b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II.2.7.4, pp.</a:t>
            </a:r>
            <a:r>
              <a:rPr kumimoji="0" lang="en-US" sz="1200" b="0" i="0" u="none" strike="noStrike" cap="none" normalizeH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 </a:t>
            </a:r>
            <a:r>
              <a:rPr lang="en-US" sz="1200" dirty="0">
                <a:solidFill>
                  <a:schemeClr val="bg1"/>
                </a:solidFill>
                <a:latin typeface="Comic Sans MS" pitchFamily="66" charset="0"/>
              </a:rPr>
              <a:t>833-835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8087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54CEFA0A-9BC3-EF43-A35F-E903959BE494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S-Parameters –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r>
                  <a:rPr lang="en-US" dirty="0"/>
                  <a:t>-port (3) 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54CEFA0A-9BC3-EF43-A35F-E903959BE49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t="-11765" b="-215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4A5D766-78FE-794C-A4BE-198E8CB0466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20710" y="1124700"/>
                <a:ext cx="10566400" cy="1766628"/>
              </a:xfrm>
            </p:spPr>
            <p:txBody>
              <a:bodyPr/>
              <a:lstStyle/>
              <a:p>
                <a:r>
                  <a:rPr lang="en-US" dirty="0"/>
                  <a:t>Linear equations for a </a:t>
                </a:r>
                <a:br>
                  <a:rPr lang="en-US" dirty="0"/>
                </a:b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r>
                  <a:rPr lang="en-US" dirty="0"/>
                  <a:t>-port network (DUT):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lvl="1"/>
                <a:r>
                  <a:rPr lang="en-US" dirty="0"/>
                  <a:t>with:</a:t>
                </a: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4A5D766-78FE-794C-A4BE-198E8CB0466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0710" y="1124700"/>
                <a:ext cx="10566400" cy="1766628"/>
              </a:xfrm>
              <a:blipFill>
                <a:blip r:embed="rId3"/>
                <a:stretch>
                  <a:fillRect l="-840" t="-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72BF120B-9B38-C849-83CA-783D99061D15}"/>
                  </a:ext>
                </a:extLst>
              </p:cNvPr>
              <p:cNvSpPr txBox="1"/>
              <p:nvPr/>
            </p:nvSpPr>
            <p:spPr>
              <a:xfrm>
                <a:off x="3814090" y="1257208"/>
                <a:ext cx="2460463" cy="1068736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𝒃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𝟏</m:t>
                          </m:r>
                        </m:sub>
                      </m:sSub>
                      <m:r>
                        <a:rPr lang="en-US" sz="2000" b="1" i="1" smtClean="0">
                          <a:solidFill>
                            <a:schemeClr val="tx1"/>
                          </a:solidFill>
                          <a:latin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𝑺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𝟏𝟏</m:t>
                          </m:r>
                        </m:sub>
                      </m:sSub>
                      <m:sSub>
                        <m:sSubPr>
                          <m:ctrlP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𝒂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𝟏</m:t>
                          </m:r>
                        </m:sub>
                      </m:sSub>
                      <m:r>
                        <a:rPr lang="en-US" sz="2000" b="1" i="1" smtClean="0">
                          <a:solidFill>
                            <a:schemeClr val="tx1"/>
                          </a:solidFill>
                          <a:latin typeface="Cambria Math" charset="0"/>
                        </a:rPr>
                        <m:t>+</m:t>
                      </m:r>
                      <m:sSub>
                        <m:sSubPr>
                          <m:ctrlP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𝑺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𝟏𝟐</m:t>
                          </m:r>
                        </m:sub>
                      </m:sSub>
                      <m:sSub>
                        <m:sSubPr>
                          <m:ctrlP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𝒂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𝟐</m:t>
                          </m:r>
                        </m:sub>
                      </m:sSub>
                    </m:oMath>
                    <m:oMath xmlns:m="http://schemas.openxmlformats.org/officeDocument/2006/math">
                      <m:sSub>
                        <m:sSubPr>
                          <m:ctrlP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𝒃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𝟐</m:t>
                          </m:r>
                        </m:sub>
                      </m:sSub>
                      <m:r>
                        <a:rPr lang="en-US" sz="2000" b="1" i="1" smtClean="0">
                          <a:solidFill>
                            <a:schemeClr val="tx1"/>
                          </a:solidFill>
                          <a:latin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𝑺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𝟐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𝟏</m:t>
                          </m:r>
                        </m:sub>
                      </m:sSub>
                      <m:sSub>
                        <m:sSub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𝒂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𝟏</m:t>
                          </m:r>
                        </m:sub>
                      </m:sSub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charset="0"/>
                        </a:rPr>
                        <m:t>+</m:t>
                      </m:r>
                      <m:sSub>
                        <m:sSub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𝑺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𝟐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𝟐</m:t>
                          </m:r>
                        </m:sub>
                      </m:sSub>
                      <m:sSub>
                        <m:sSub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𝒂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72BF120B-9B38-C849-83CA-783D99061D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4090" y="1257208"/>
                <a:ext cx="2460463" cy="106873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15875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DCDCCCE-344D-B347-B8A2-75E46EF9B6BF}"/>
                  </a:ext>
                </a:extLst>
              </p:cNvPr>
              <p:cNvSpPr txBox="1"/>
              <p:nvPr/>
            </p:nvSpPr>
            <p:spPr>
              <a:xfrm>
                <a:off x="780095" y="2643815"/>
                <a:ext cx="7605654" cy="1715773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FF0000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}"/>
                          <m:ctrlPr>
                            <a:rPr lang="en-US" sz="20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00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sz="20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1" i="1">
                                        <a:solidFill>
                                          <a:srgbClr val="FF0000"/>
                                        </a:solidFill>
                                        <a:latin typeface="Cambria Math" charset="0"/>
                                      </a:rPr>
                                      <m:t>𝑺</m:t>
                                    </m:r>
                                  </m:e>
                                  <m:sub>
                                    <m:r>
                                      <a:rPr lang="en-US" sz="2000" b="1" i="1">
                                        <a:solidFill>
                                          <a:srgbClr val="FF0000"/>
                                        </a:solidFill>
                                        <a:latin typeface="Cambria Math" charset="0"/>
                                      </a:rPr>
                                      <m:t>𝟏𝟏</m:t>
                                    </m:r>
                                  </m:sub>
                                </m:sSub>
                                <m:r>
                                  <a:rPr lang="en-US" sz="2000" b="1" i="1">
                                    <a:solidFill>
                                      <a:srgbClr val="FF0000"/>
                                    </a:solidFill>
                                    <a:latin typeface="Cambria Math" charset="0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en-US" sz="2000" b="1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d>
                                      <m:dPr>
                                        <m:begChr m:val=""/>
                                        <m:endChr m:val="|"/>
                                        <m:ctrlPr>
                                          <a:rPr lang="hr-HR" sz="2000" b="1" i="1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f>
                                          <m:fPr>
                                            <m:ctrlPr>
                                              <a:rPr lang="mr-IN" sz="2000" i="1">
                                                <a:solidFill>
                                                  <a:srgbClr val="FF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sSub>
                                              <m:sSubPr>
                                                <m:ctrlPr>
                                                  <a:rPr lang="en-US" sz="2000" i="1">
                                                    <a:solidFill>
                                                      <a:srgbClr val="FF0000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sz="2000" i="1">
                                                    <a:solidFill>
                                                      <a:srgbClr val="FF0000"/>
                                                    </a:solidFill>
                                                    <a:latin typeface="Cambria Math" charset="0"/>
                                                  </a:rPr>
                                                  <m:t>𝒃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sz="2000" b="1" i="1">
                                                    <a:solidFill>
                                                      <a:srgbClr val="FF0000"/>
                                                    </a:solidFill>
                                                    <a:latin typeface="Cambria Math" charset="0"/>
                                                  </a:rPr>
                                                  <m:t>𝟏</m:t>
                                                </m:r>
                                              </m:sub>
                                            </m:sSub>
                                          </m:num>
                                          <m:den>
                                            <m:sSub>
                                              <m:sSubPr>
                                                <m:ctrlPr>
                                                  <a:rPr lang="en-US" sz="2000" i="1">
                                                    <a:solidFill>
                                                      <a:srgbClr val="FF0000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sz="2000" i="1">
                                                    <a:solidFill>
                                                      <a:srgbClr val="FF0000"/>
                                                    </a:solidFill>
                                                    <a:latin typeface="Cambria Math" charset="0"/>
                                                  </a:rPr>
                                                  <m:t>𝒂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sz="2000" b="1" i="1">
                                                    <a:solidFill>
                                                      <a:srgbClr val="FF0000"/>
                                                    </a:solidFill>
                                                    <a:latin typeface="Cambria Math" charset="0"/>
                                                  </a:rPr>
                                                  <m:t>𝟏</m:t>
                                                </m:r>
                                              </m:sub>
                                            </m:sSub>
                                          </m:den>
                                        </m:f>
                                        <m:r>
                                          <a:rPr lang="en-US" sz="2000" b="1" i="1" smtClean="0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 </m:t>
                                        </m:r>
                                      </m:e>
                                    </m:d>
                                  </m:e>
                                  <m:sub>
                                    <m:sSub>
                                      <m:sSubPr>
                                        <m:ctrlPr>
                                          <a:rPr lang="en-US" sz="2000" b="1" i="1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000" b="1" i="1">
                                            <a:solidFill>
                                              <a:srgbClr val="FF0000"/>
                                            </a:solidFill>
                                            <a:latin typeface="Cambria Math" charset="0"/>
                                          </a:rPr>
                                          <m:t>𝒂</m:t>
                                        </m:r>
                                      </m:e>
                                      <m:sub>
                                        <m:r>
                                          <a:rPr lang="en-US" sz="2000" b="1" i="1">
                                            <a:solidFill>
                                              <a:srgbClr val="FF0000"/>
                                            </a:solidFill>
                                            <a:latin typeface="Cambria Math" charset="0"/>
                                          </a:rPr>
                                          <m:t>𝟐</m:t>
                                        </m:r>
                                      </m:sub>
                                    </m:sSub>
                                    <m:r>
                                      <a:rPr lang="en-US" sz="2000" b="1" i="1">
                                        <a:solidFill>
                                          <a:srgbClr val="FF0000"/>
                                        </a:solidFill>
                                        <a:latin typeface="Cambria Math" charset="0"/>
                                      </a:rPr>
                                      <m:t>=</m:t>
                                    </m:r>
                                    <m:r>
                                      <a:rPr lang="en-US" sz="2000" b="1" i="1">
                                        <a:solidFill>
                                          <a:srgbClr val="FF0000"/>
                                        </a:solidFill>
                                        <a:latin typeface="Cambria Math" charset="0"/>
                                      </a:rPr>
                                      <m:t>𝟎</m:t>
                                    </m:r>
                                  </m:sub>
                                </m:sSub>
                                <m:r>
                                  <a:rPr lang="en-US" sz="2000" b="1" i="1">
                                    <a:solidFill>
                                      <a:srgbClr val="FF0000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≡</m:t>
                                </m:r>
                                <m:r>
                                  <a:rPr lang="en-US" sz="2000" b="1">
                                    <a:solidFill>
                                      <a:srgbClr val="FF0000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𝐢𝐧𝐩𝐮𝐭</m:t>
                                </m:r>
                                <m:r>
                                  <a:rPr lang="en-US" sz="2000" b="1">
                                    <a:solidFill>
                                      <a:srgbClr val="FF0000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 </m:t>
                                </m:r>
                                <m:r>
                                  <a:rPr lang="en-US" sz="2000" b="1">
                                    <a:solidFill>
                                      <a:srgbClr val="FF0000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𝐫𝐞𝐟𝐥𝐞𝐜𝐭𝐢𝐨𝐧</m:t>
                                </m:r>
                                <m:r>
                                  <a:rPr lang="en-US" sz="2000" b="1">
                                    <a:solidFill>
                                      <a:srgbClr val="FF0000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 </m:t>
                                </m:r>
                                <m:r>
                                  <a:rPr lang="en-US" sz="2000" b="1">
                                    <a:solidFill>
                                      <a:srgbClr val="FF0000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𝐜𝐨𝐞𝐟𝐟𝐢𝐜𝐢𝐞𝐧𝐭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20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    </m:t>
                                    </m:r>
                                    <m:r>
                                      <a:rPr lang="en-US" sz="2000" i="1">
                                        <a:solidFill>
                                          <a:srgbClr val="FF0000"/>
                                        </a:solidFill>
                                        <a:latin typeface="Cambria Math" charset="0"/>
                                      </a:rPr>
                                      <m:t>𝑺</m:t>
                                    </m:r>
                                  </m:e>
                                  <m:sub>
                                    <m:r>
                                      <a:rPr lang="en-US" sz="2000" b="1" i="1">
                                        <a:solidFill>
                                          <a:srgbClr val="FF0000"/>
                                        </a:solidFill>
                                        <a:latin typeface="Cambria Math" charset="0"/>
                                      </a:rPr>
                                      <m:t>𝟐𝟐</m:t>
                                    </m:r>
                                  </m:sub>
                                </m:sSub>
                                <m:r>
                                  <a:rPr lang="en-US" sz="2000" i="1">
                                    <a:solidFill>
                                      <a:srgbClr val="FF0000"/>
                                    </a:solidFill>
                                    <a:latin typeface="Cambria Math" charset="0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en-US" sz="20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d>
                                      <m:dPr>
                                        <m:begChr m:val=""/>
                                        <m:endChr m:val="|"/>
                                        <m:ctrlPr>
                                          <a:rPr lang="hr-HR" sz="2000" i="1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f>
                                          <m:fPr>
                                            <m:ctrlPr>
                                              <a:rPr lang="mr-IN" sz="2000" i="1">
                                                <a:solidFill>
                                                  <a:srgbClr val="FF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sSub>
                                              <m:sSubPr>
                                                <m:ctrlPr>
                                                  <a:rPr lang="en-US" sz="2000" i="1">
                                                    <a:solidFill>
                                                      <a:srgbClr val="FF0000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sz="2000" i="1">
                                                    <a:solidFill>
                                                      <a:srgbClr val="FF0000"/>
                                                    </a:solidFill>
                                                    <a:latin typeface="Cambria Math" charset="0"/>
                                                  </a:rPr>
                                                  <m:t>𝒃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sz="2000" b="1" i="1">
                                                    <a:solidFill>
                                                      <a:srgbClr val="FF0000"/>
                                                    </a:solidFill>
                                                    <a:latin typeface="Cambria Math" charset="0"/>
                                                  </a:rPr>
                                                  <m:t>𝟐</m:t>
                                                </m:r>
                                              </m:sub>
                                            </m:sSub>
                                          </m:num>
                                          <m:den>
                                            <m:sSub>
                                              <m:sSubPr>
                                                <m:ctrlPr>
                                                  <a:rPr lang="en-US" sz="2000" i="1">
                                                    <a:solidFill>
                                                      <a:srgbClr val="FF0000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sz="2000" i="1">
                                                    <a:solidFill>
                                                      <a:srgbClr val="FF0000"/>
                                                    </a:solidFill>
                                                    <a:latin typeface="Cambria Math" charset="0"/>
                                                  </a:rPr>
                                                  <m:t>𝒂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sz="2000" b="1" i="1">
                                                    <a:solidFill>
                                                      <a:srgbClr val="FF0000"/>
                                                    </a:solidFill>
                                                    <a:latin typeface="Cambria Math" charset="0"/>
                                                  </a:rPr>
                                                  <m:t>𝟐</m:t>
                                                </m:r>
                                              </m:sub>
                                            </m:sSub>
                                          </m:den>
                                        </m:f>
                                        <m:r>
                                          <a:rPr lang="en-US" sz="2000" b="1" i="1" smtClean="0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 </m:t>
                                        </m:r>
                                      </m:e>
                                    </m:d>
                                  </m:e>
                                  <m:sub>
                                    <m:sSub>
                                      <m:sSubPr>
                                        <m:ctrlPr>
                                          <a:rPr lang="en-US" sz="2000" i="1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000" i="1">
                                            <a:solidFill>
                                              <a:srgbClr val="FF0000"/>
                                            </a:solidFill>
                                            <a:latin typeface="Cambria Math" charset="0"/>
                                          </a:rPr>
                                          <m:t>𝒂</m:t>
                                        </m:r>
                                      </m:e>
                                      <m:sub>
                                        <m:r>
                                          <a:rPr lang="en-US" sz="2000" b="1" i="1">
                                            <a:solidFill>
                                              <a:srgbClr val="FF0000"/>
                                            </a:solidFill>
                                            <a:latin typeface="Cambria Math" charset="0"/>
                                          </a:rPr>
                                          <m:t>𝟏</m:t>
                                        </m:r>
                                      </m:sub>
                                    </m:sSub>
                                    <m:r>
                                      <a:rPr lang="en-US" sz="2000" i="1">
                                        <a:solidFill>
                                          <a:srgbClr val="FF0000"/>
                                        </a:solidFill>
                                        <a:latin typeface="Cambria Math" charset="0"/>
                                      </a:rPr>
                                      <m:t>=</m:t>
                                    </m:r>
                                    <m:r>
                                      <a:rPr lang="en-US" sz="2000" i="1">
                                        <a:solidFill>
                                          <a:srgbClr val="FF0000"/>
                                        </a:solidFill>
                                        <a:latin typeface="Cambria Math" charset="0"/>
                                      </a:rPr>
                                      <m:t>𝟎</m:t>
                                    </m:r>
                                  </m:sub>
                                </m:sSub>
                                <m:r>
                                  <a:rPr lang="en-US" sz="2000" i="1">
                                    <a:solidFill>
                                      <a:srgbClr val="FF0000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≡</m:t>
                                </m:r>
                                <m:r>
                                  <a:rPr lang="en-US" sz="2000" b="1">
                                    <a:solidFill>
                                      <a:srgbClr val="FF0000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𝐨𝐮𝐭</m:t>
                                </m:r>
                                <m:r>
                                  <a:rPr lang="en-US" sz="2000">
                                    <a:solidFill>
                                      <a:srgbClr val="FF0000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𝐩</m:t>
                                </m:r>
                                <m:r>
                                  <a:rPr lang="en-US" sz="2000" b="1">
                                    <a:solidFill>
                                      <a:srgbClr val="FF0000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𝐮𝐭</m:t>
                                </m:r>
                                <m:r>
                                  <a:rPr lang="en-US" sz="2000">
                                    <a:solidFill>
                                      <a:srgbClr val="FF0000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 </m:t>
                                </m:r>
                                <m:r>
                                  <a:rPr lang="en-US" sz="2000">
                                    <a:solidFill>
                                      <a:srgbClr val="FF0000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𝐫𝐞𝐟𝐥𝐞𝐜𝐭𝐢𝐨𝐧</m:t>
                                </m:r>
                                <m:r>
                                  <a:rPr lang="en-US" sz="2000">
                                    <a:solidFill>
                                      <a:srgbClr val="FF0000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 </m:t>
                                </m:r>
                                <m:r>
                                  <a:rPr lang="en-US" sz="2000">
                                    <a:solidFill>
                                      <a:srgbClr val="FF0000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𝐜</m:t>
                                </m:r>
                                <m:r>
                                  <a:rPr lang="en-US" sz="2000" b="1" i="0">
                                    <a:solidFill>
                                      <a:srgbClr val="FF0000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𝐨𝐞𝐟𝐟𝐢𝐜</m:t>
                                </m:r>
                                <m:r>
                                  <a:rPr lang="en-US" sz="2000">
                                    <a:solidFill>
                                      <a:srgbClr val="FF0000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𝐢𝐞𝐧𝐭</m:t>
                                </m:r>
                              </m:e>
                            </m:mr>
                          </m:m>
                        </m:e>
                      </m:d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n-US" sz="20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r>
                              <m:rPr>
                                <m:sty m:val="p"/>
                                <m:brk m:alnAt="7"/>
                              </m:rPr>
                              <a:rPr lang="en-US" sz="2000" b="0" i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i</m:t>
                            </m:r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mpedance</m:t>
                            </m:r>
                          </m:e>
                        </m:mr>
                        <m:mr>
                          <m:e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measurements</m:t>
                            </m:r>
                          </m:e>
                        </m:mr>
                      </m:m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DCDCCCE-344D-B347-B8A2-75E46EF9B6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0095" y="2643815"/>
                <a:ext cx="7605654" cy="171577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 w="12700">
                <a:solidFill>
                  <a:srgbClr val="FF0000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31A3F9B-8F0C-D24B-AB51-1335151C5A5B}"/>
                  </a:ext>
                </a:extLst>
              </p:cNvPr>
              <p:cNvSpPr txBox="1"/>
              <p:nvPr/>
            </p:nvSpPr>
            <p:spPr>
              <a:xfrm>
                <a:off x="780095" y="4504338"/>
                <a:ext cx="8794762" cy="1715773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FF0000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}"/>
                          <m:ctrlPr>
                            <a:rPr lang="en-US" sz="20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00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sz="20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   </m:t>
                                    </m:r>
                                    <m:r>
                                      <a:rPr lang="en-US" sz="2000" b="1" i="1">
                                        <a:solidFill>
                                          <a:srgbClr val="FF0000"/>
                                        </a:solidFill>
                                        <a:latin typeface="Cambria Math" charset="0"/>
                                      </a:rPr>
                                      <m:t>𝑺</m:t>
                                    </m:r>
                                  </m:e>
                                  <m:sub>
                                    <m:r>
                                      <a:rPr lang="en-US" sz="20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𝟐𝟏</m:t>
                                    </m:r>
                                  </m:sub>
                                </m:sSub>
                                <m:r>
                                  <a:rPr lang="en-US" sz="2000" b="1" i="1">
                                    <a:solidFill>
                                      <a:srgbClr val="FF0000"/>
                                    </a:solidFill>
                                    <a:latin typeface="Cambria Math" charset="0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en-US" sz="2000" b="1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d>
                                      <m:dPr>
                                        <m:begChr m:val=""/>
                                        <m:endChr m:val="|"/>
                                        <m:ctrlPr>
                                          <a:rPr lang="hr-HR" sz="2000" b="1" i="1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f>
                                          <m:fPr>
                                            <m:ctrlPr>
                                              <a:rPr lang="mr-IN" sz="2000" i="1">
                                                <a:solidFill>
                                                  <a:srgbClr val="FF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sSub>
                                              <m:sSubPr>
                                                <m:ctrlPr>
                                                  <a:rPr lang="en-US" sz="2000" i="1">
                                                    <a:solidFill>
                                                      <a:srgbClr val="FF0000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sz="2000" i="1">
                                                    <a:solidFill>
                                                      <a:srgbClr val="FF0000"/>
                                                    </a:solidFill>
                                                    <a:latin typeface="Cambria Math" charset="0"/>
                                                  </a:rPr>
                                                  <m:t>𝒃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sz="2000" b="1" i="1" smtClean="0">
                                                    <a:solidFill>
                                                      <a:srgbClr val="FF0000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𝟐</m:t>
                                                </m:r>
                                              </m:sub>
                                            </m:sSub>
                                          </m:num>
                                          <m:den>
                                            <m:sSub>
                                              <m:sSubPr>
                                                <m:ctrlPr>
                                                  <a:rPr lang="en-US" sz="2000" i="1">
                                                    <a:solidFill>
                                                      <a:srgbClr val="FF0000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sz="2000" i="1">
                                                    <a:solidFill>
                                                      <a:srgbClr val="FF0000"/>
                                                    </a:solidFill>
                                                    <a:latin typeface="Cambria Math" charset="0"/>
                                                  </a:rPr>
                                                  <m:t>𝒂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sz="2000" b="1" i="1">
                                                    <a:solidFill>
                                                      <a:srgbClr val="FF0000"/>
                                                    </a:solidFill>
                                                    <a:latin typeface="Cambria Math" charset="0"/>
                                                  </a:rPr>
                                                  <m:t>𝟏</m:t>
                                                </m:r>
                                              </m:sub>
                                            </m:sSub>
                                          </m:den>
                                        </m:f>
                                        <m:r>
                                          <a:rPr lang="en-US" sz="2000" b="1" i="1" smtClean="0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 </m:t>
                                        </m:r>
                                      </m:e>
                                    </m:d>
                                  </m:e>
                                  <m:sub>
                                    <m:sSub>
                                      <m:sSubPr>
                                        <m:ctrlPr>
                                          <a:rPr lang="en-US" sz="2000" b="1" i="1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000" b="1" i="1">
                                            <a:solidFill>
                                              <a:srgbClr val="FF0000"/>
                                            </a:solidFill>
                                            <a:latin typeface="Cambria Math" charset="0"/>
                                          </a:rPr>
                                          <m:t>𝒂</m:t>
                                        </m:r>
                                      </m:e>
                                      <m:sub>
                                        <m:r>
                                          <a:rPr lang="en-US" sz="2000" b="1" i="1">
                                            <a:solidFill>
                                              <a:srgbClr val="FF0000"/>
                                            </a:solidFill>
                                            <a:latin typeface="Cambria Math" charset="0"/>
                                          </a:rPr>
                                          <m:t>𝟐</m:t>
                                        </m:r>
                                      </m:sub>
                                    </m:sSub>
                                    <m:r>
                                      <a:rPr lang="en-US" sz="2000" b="1" i="1">
                                        <a:solidFill>
                                          <a:srgbClr val="FF0000"/>
                                        </a:solidFill>
                                        <a:latin typeface="Cambria Math" charset="0"/>
                                      </a:rPr>
                                      <m:t>=</m:t>
                                    </m:r>
                                    <m:r>
                                      <a:rPr lang="en-US" sz="2000" b="1" i="1">
                                        <a:solidFill>
                                          <a:srgbClr val="FF0000"/>
                                        </a:solidFill>
                                        <a:latin typeface="Cambria Math" charset="0"/>
                                      </a:rPr>
                                      <m:t>𝟎</m:t>
                                    </m:r>
                                  </m:sub>
                                </m:sSub>
                                <m:r>
                                  <a:rPr lang="en-US" sz="2000" b="1" i="1">
                                    <a:solidFill>
                                      <a:srgbClr val="FF0000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≡</m:t>
                                </m:r>
                                <m:r>
                                  <a:rPr lang="en-US" sz="2000" b="1" i="0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charset="0"/>
                                    <a:cs typeface="Cambria Math" charset="0"/>
                                  </a:rPr>
                                  <m:t>𝐟𝐨𝐫𝐰𝐚𝐫𝐝</m:t>
                                </m:r>
                                <m:r>
                                  <a:rPr lang="en-US" sz="2000" b="1">
                                    <a:solidFill>
                                      <a:srgbClr val="FF0000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 </m:t>
                                </m:r>
                                <m:r>
                                  <a:rPr lang="en-US" sz="2000" b="1" i="0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charset="0"/>
                                    <a:cs typeface="Cambria Math" charset="0"/>
                                  </a:rPr>
                                  <m:t>𝐭𝐫𝐚</m:t>
                                </m:r>
                                <m:r>
                                  <a:rPr lang="en-US" sz="2000" b="1">
                                    <a:solidFill>
                                      <a:srgbClr val="FF0000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𝐧</m:t>
                                </m:r>
                                <m:r>
                                  <a:rPr lang="en-US" sz="2000" b="1" i="0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charset="0"/>
                                    <a:cs typeface="Cambria Math" charset="0"/>
                                  </a:rPr>
                                  <m:t>𝐬𝐦𝐢𝐬𝐬𝐢𝐨𝐧</m:t>
                                </m:r>
                                <m:r>
                                  <a:rPr lang="en-US" sz="2000" b="1" i="0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charset="0"/>
                                    <a:cs typeface="Cambria Math" charset="0"/>
                                  </a:rPr>
                                  <m:t> </m:t>
                                </m:r>
                                <m:d>
                                  <m:dPr>
                                    <m:ctrlPr>
                                      <a:rPr lang="en-US" sz="20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mbria Math" charset="0"/>
                                        <a:cs typeface="Cambria Math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000" b="1" i="0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mbria Math" charset="0"/>
                                        <a:cs typeface="Cambria Math" charset="0"/>
                                      </a:rPr>
                                      <m:t>𝐢𝐧𝐬𝐞𝐫𝐭𝐢𝐨𝐧</m:t>
                                    </m:r>
                                  </m:e>
                                </m:d>
                                <m:r>
                                  <a:rPr lang="en-US" sz="2000" b="1" i="0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charset="0"/>
                                    <a:cs typeface="Cambria Math" charset="0"/>
                                  </a:rPr>
                                  <m:t>𝐠𝐚𝐢𝐧</m:t>
                                </m:r>
                                <m:r>
                                  <a:rPr lang="en-US" sz="2000" b="1">
                                    <a:solidFill>
                                      <a:srgbClr val="FF0000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 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20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solidFill>
                                          <a:srgbClr val="FF0000"/>
                                        </a:solidFill>
                                        <a:latin typeface="Cambria Math" charset="0"/>
                                      </a:rPr>
                                      <m:t>𝑺</m:t>
                                    </m:r>
                                  </m:e>
                                  <m:sub>
                                    <m:r>
                                      <a:rPr lang="en-US" sz="20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𝟏𝟐</m:t>
                                    </m:r>
                                  </m:sub>
                                </m:sSub>
                                <m:r>
                                  <a:rPr lang="en-US" sz="2000" i="1">
                                    <a:solidFill>
                                      <a:srgbClr val="FF0000"/>
                                    </a:solidFill>
                                    <a:latin typeface="Cambria Math" charset="0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en-US" sz="20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d>
                                      <m:dPr>
                                        <m:begChr m:val=""/>
                                        <m:endChr m:val="|"/>
                                        <m:ctrlPr>
                                          <a:rPr lang="hr-HR" sz="2000" i="1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f>
                                          <m:fPr>
                                            <m:ctrlPr>
                                              <a:rPr lang="mr-IN" sz="2000" i="1">
                                                <a:solidFill>
                                                  <a:srgbClr val="FF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sSub>
                                              <m:sSubPr>
                                                <m:ctrlPr>
                                                  <a:rPr lang="en-US" sz="2000" i="1">
                                                    <a:solidFill>
                                                      <a:srgbClr val="FF0000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sz="2000" i="1">
                                                    <a:solidFill>
                                                      <a:srgbClr val="FF0000"/>
                                                    </a:solidFill>
                                                    <a:latin typeface="Cambria Math" charset="0"/>
                                                  </a:rPr>
                                                  <m:t>𝒃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sz="2000" b="1" i="1" smtClean="0">
                                                    <a:solidFill>
                                                      <a:srgbClr val="FF0000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𝟏</m:t>
                                                </m:r>
                                              </m:sub>
                                            </m:sSub>
                                          </m:num>
                                          <m:den>
                                            <m:sSub>
                                              <m:sSubPr>
                                                <m:ctrlPr>
                                                  <a:rPr lang="en-US" sz="2000" i="1">
                                                    <a:solidFill>
                                                      <a:srgbClr val="FF0000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sz="2000" i="1">
                                                    <a:solidFill>
                                                      <a:srgbClr val="FF0000"/>
                                                    </a:solidFill>
                                                    <a:latin typeface="Cambria Math" charset="0"/>
                                                  </a:rPr>
                                                  <m:t>𝒂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sz="2000" b="1" i="1">
                                                    <a:solidFill>
                                                      <a:srgbClr val="FF0000"/>
                                                    </a:solidFill>
                                                    <a:latin typeface="Cambria Math" charset="0"/>
                                                  </a:rPr>
                                                  <m:t>𝟐</m:t>
                                                </m:r>
                                              </m:sub>
                                            </m:sSub>
                                          </m:den>
                                        </m:f>
                                        <m:r>
                                          <a:rPr lang="en-US" sz="2000" b="1" i="1" smtClean="0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 </m:t>
                                        </m:r>
                                      </m:e>
                                    </m:d>
                                  </m:e>
                                  <m:sub>
                                    <m:sSub>
                                      <m:sSubPr>
                                        <m:ctrlPr>
                                          <a:rPr lang="en-US" sz="2000" i="1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000" i="1">
                                            <a:solidFill>
                                              <a:srgbClr val="FF0000"/>
                                            </a:solidFill>
                                            <a:latin typeface="Cambria Math" charset="0"/>
                                          </a:rPr>
                                          <m:t>𝒂</m:t>
                                        </m:r>
                                      </m:e>
                                      <m:sub>
                                        <m:r>
                                          <a:rPr lang="en-US" sz="2000" b="1" i="1">
                                            <a:solidFill>
                                              <a:srgbClr val="FF0000"/>
                                            </a:solidFill>
                                            <a:latin typeface="Cambria Math" charset="0"/>
                                          </a:rPr>
                                          <m:t>𝟏</m:t>
                                        </m:r>
                                      </m:sub>
                                    </m:sSub>
                                    <m:r>
                                      <a:rPr lang="en-US" sz="2000" i="1">
                                        <a:solidFill>
                                          <a:srgbClr val="FF0000"/>
                                        </a:solidFill>
                                        <a:latin typeface="Cambria Math" charset="0"/>
                                      </a:rPr>
                                      <m:t>=</m:t>
                                    </m:r>
                                    <m:r>
                                      <a:rPr lang="en-US" sz="2000" i="1">
                                        <a:solidFill>
                                          <a:srgbClr val="FF0000"/>
                                        </a:solidFill>
                                        <a:latin typeface="Cambria Math" charset="0"/>
                                      </a:rPr>
                                      <m:t>𝟎</m:t>
                                    </m:r>
                                  </m:sub>
                                </m:sSub>
                                <m:r>
                                  <a:rPr lang="en-US" sz="2000" i="1">
                                    <a:solidFill>
                                      <a:srgbClr val="FF0000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≡</m:t>
                                </m:r>
                                <m:r>
                                  <a:rPr lang="en-US" sz="2000" b="1">
                                    <a:solidFill>
                                      <a:srgbClr val="FF0000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𝐫𝐞</m:t>
                                </m:r>
                                <m:r>
                                  <a:rPr lang="en-US" sz="2000" b="1" i="0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charset="0"/>
                                    <a:cs typeface="Cambria Math" charset="0"/>
                                  </a:rPr>
                                  <m:t>𝐯𝐞𝐫𝐬𝐞</m:t>
                                </m:r>
                                <m:r>
                                  <a:rPr lang="en-US" sz="2000" b="1" i="0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charset="0"/>
                                    <a:cs typeface="Cambria Math" charset="0"/>
                                  </a:rPr>
                                  <m:t> </m:t>
                                </m:r>
                                <m:r>
                                  <a:rPr lang="en-US" sz="2000" b="1" i="0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charset="0"/>
                                    <a:cs typeface="Cambria Math" charset="0"/>
                                  </a:rPr>
                                  <m:t>𝐭𝐫𝐚𝐧𝐬𝐦𝐢𝐬𝐬𝐢𝐨𝐧</m:t>
                                </m:r>
                                <m:r>
                                  <a:rPr lang="en-US" sz="2000" b="1" i="0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charset="0"/>
                                    <a:cs typeface="Cambria Math" charset="0"/>
                                  </a:rPr>
                                  <m:t> (</m:t>
                                </m:r>
                                <m:r>
                                  <a:rPr lang="en-US" sz="2000" b="1" i="0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charset="0"/>
                                    <a:cs typeface="Cambria Math" charset="0"/>
                                  </a:rPr>
                                  <m:t>𝐢𝐧𝐬𝐞𝐫𝐭𝐢𝐨𝐧</m:t>
                                </m:r>
                                <m:r>
                                  <a:rPr lang="en-US" sz="2000" b="1" i="0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charset="0"/>
                                    <a:cs typeface="Cambria Math" charset="0"/>
                                  </a:rPr>
                                  <m:t>) </m:t>
                                </m:r>
                                <m:r>
                                  <a:rPr lang="en-US" sz="2000" b="1" i="0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charset="0"/>
                                    <a:cs typeface="Cambria Math" charset="0"/>
                                  </a:rPr>
                                  <m:t>𝐠𝐚𝐢𝐧</m:t>
                                </m:r>
                              </m:e>
                            </m:mr>
                          </m:m>
                        </m:e>
                      </m:d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n-US" sz="20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charset="0"/>
                            </a:rPr>
                          </m:ctrlPr>
                        </m:mPr>
                        <m:mr>
                          <m:e>
                            <m:r>
                              <m:rPr>
                                <m:sty m:val="p"/>
                                <m:brk m:alnAt="7"/>
                              </m:rPr>
                              <a:rPr lang="en-US" sz="2000" b="0" i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</a:rPr>
                              <m:t>t</m:t>
                            </m:r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</a:rPr>
                              <m:t>ransmission</m:t>
                            </m:r>
                          </m:e>
                        </m:mr>
                        <m:mr>
                          <m:e>
                            <m:r>
                              <a:rPr lang="en-US" sz="2000" b="0" i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</a:rPr>
                              <m:t>(</m:t>
                            </m:r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</a:rPr>
                              <m:t>insertion</m:t>
                            </m:r>
                            <m:r>
                              <a:rPr lang="en-US" sz="2000" b="0" i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</a:rPr>
                              <m:t>)</m:t>
                            </m:r>
                          </m:e>
                        </m:mr>
                        <m:mr>
                          <m:e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</a:rPr>
                              <m:t>measurements</m:t>
                            </m:r>
                          </m:e>
                        </m:mr>
                      </m:m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31A3F9B-8F0C-D24B-AB51-1335151C5A5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0095" y="4504338"/>
                <a:ext cx="8794762" cy="1715773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 w="12700">
                <a:solidFill>
                  <a:srgbClr val="FF0000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" name="Group 7">
            <a:extLst>
              <a:ext uri="{FF2B5EF4-FFF2-40B4-BE49-F238E27FC236}">
                <a16:creationId xmlns:a16="http://schemas.microsoft.com/office/drawing/2014/main" id="{DE370172-FFB9-764E-B8F8-2CAA1754B868}"/>
              </a:ext>
            </a:extLst>
          </p:cNvPr>
          <p:cNvGrpSpPr/>
          <p:nvPr/>
        </p:nvGrpSpPr>
        <p:grpSpPr>
          <a:xfrm>
            <a:off x="7091781" y="1023850"/>
            <a:ext cx="5026592" cy="3090257"/>
            <a:chOff x="7091781" y="1023850"/>
            <a:chExt cx="5026592" cy="3090257"/>
          </a:xfrm>
        </p:grpSpPr>
        <p:cxnSp>
          <p:nvCxnSpPr>
            <p:cNvPr id="12" name="Straight Arrow Connector 15">
              <a:extLst>
                <a:ext uri="{FF2B5EF4-FFF2-40B4-BE49-F238E27FC236}">
                  <a16:creationId xmlns:a16="http://schemas.microsoft.com/office/drawing/2014/main" id="{008AF82B-AFBE-6540-B65C-0CA71BDBFACB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265338" y="1627890"/>
              <a:ext cx="2520000" cy="1587"/>
            </a:xfrm>
            <a:prstGeom prst="straightConnector1">
              <a:avLst/>
            </a:prstGeom>
            <a:noFill/>
            <a:ln w="25400" algn="ctr">
              <a:solidFill>
                <a:srgbClr val="0000FF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" name="Straight Arrow Connector 16">
              <a:extLst>
                <a:ext uri="{FF2B5EF4-FFF2-40B4-BE49-F238E27FC236}">
                  <a16:creationId xmlns:a16="http://schemas.microsoft.com/office/drawing/2014/main" id="{8F2A2824-C4B8-4C45-9FC1-2BFDDA7BB59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38056" y="1632410"/>
              <a:ext cx="148596" cy="1587"/>
            </a:xfrm>
            <a:prstGeom prst="straightConnector1">
              <a:avLst/>
            </a:prstGeom>
            <a:noFill/>
            <a:ln w="25400" algn="ctr">
              <a:solidFill>
                <a:srgbClr val="0000FF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" name="Straight Arrow Connector 18">
              <a:extLst>
                <a:ext uri="{FF2B5EF4-FFF2-40B4-BE49-F238E27FC236}">
                  <a16:creationId xmlns:a16="http://schemas.microsoft.com/office/drawing/2014/main" id="{77EC95EF-8FAF-A742-83E5-A685ACD0624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9611722" y="1627890"/>
              <a:ext cx="148596" cy="1587"/>
            </a:xfrm>
            <a:prstGeom prst="straightConnector1">
              <a:avLst/>
            </a:prstGeom>
            <a:noFill/>
            <a:ln w="25400" algn="ctr">
              <a:solidFill>
                <a:srgbClr val="0000FF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Straight Arrow Connector 33">
              <a:extLst>
                <a:ext uri="{FF2B5EF4-FFF2-40B4-BE49-F238E27FC236}">
                  <a16:creationId xmlns:a16="http://schemas.microsoft.com/office/drawing/2014/main" id="{088134BE-C87F-4643-B9D0-0DE78C471AC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8436929" y="2511314"/>
              <a:ext cx="2345082" cy="0"/>
            </a:xfrm>
            <a:prstGeom prst="straightConnector1">
              <a:avLst/>
            </a:prstGeom>
            <a:noFill/>
            <a:ln w="25400" algn="ctr">
              <a:solidFill>
                <a:srgbClr val="0000FF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" name="Straight Arrow Connector 34">
              <a:extLst>
                <a:ext uri="{FF2B5EF4-FFF2-40B4-BE49-F238E27FC236}">
                  <a16:creationId xmlns:a16="http://schemas.microsoft.com/office/drawing/2014/main" id="{F8A3B2D7-1749-804E-BAA8-AF7DE741320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962011" y="1980435"/>
              <a:ext cx="0" cy="155207"/>
            </a:xfrm>
            <a:prstGeom prst="straightConnector1">
              <a:avLst/>
            </a:prstGeom>
            <a:noFill/>
            <a:ln w="25400" algn="ctr">
              <a:solidFill>
                <a:srgbClr val="0000FF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" name="Straight Arrow Connector 35">
              <a:extLst>
                <a:ext uri="{FF2B5EF4-FFF2-40B4-BE49-F238E27FC236}">
                  <a16:creationId xmlns:a16="http://schemas.microsoft.com/office/drawing/2014/main" id="{1323D9A6-2142-A140-ACAF-AC17D6575F3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9593679" y="2511314"/>
              <a:ext cx="148596" cy="1587"/>
            </a:xfrm>
            <a:prstGeom prst="straightConnector1">
              <a:avLst/>
            </a:prstGeom>
            <a:noFill/>
            <a:ln w="25400" algn="ctr">
              <a:solidFill>
                <a:srgbClr val="0000FF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8" name="Rectangle 40">
              <a:extLst>
                <a:ext uri="{FF2B5EF4-FFF2-40B4-BE49-F238E27FC236}">
                  <a16:creationId xmlns:a16="http://schemas.microsoft.com/office/drawing/2014/main" id="{F209EB71-B0F5-C149-B013-DB2F17C86C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66548" y="1284997"/>
              <a:ext cx="1620000" cy="1620000"/>
            </a:xfrm>
            <a:prstGeom prst="rect">
              <a:avLst/>
            </a:prstGeom>
            <a:noFill/>
            <a:ln w="25400" algn="ctr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2075" tIns="46038" rIns="92075" bIns="46038"/>
            <a:lstStyle/>
            <a:p>
              <a:pPr marL="571500" indent="-571500"/>
              <a:endParaRPr lang="en-GB" b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F6D8E6EA-788D-EA40-A0B4-A6C690190F60}"/>
                    </a:ext>
                  </a:extLst>
                </p:cNvPr>
                <p:cNvSpPr txBox="1"/>
                <p:nvPr/>
              </p:nvSpPr>
              <p:spPr bwMode="auto">
                <a:xfrm>
                  <a:off x="9143401" y="1315436"/>
                  <a:ext cx="249043" cy="24622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sz="1600" b="0" i="1" dirty="0"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F6D8E6EA-788D-EA40-A0B4-A6C690190F6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9143401" y="1315436"/>
                  <a:ext cx="249043" cy="246221"/>
                </a:xfrm>
                <a:prstGeom prst="rect">
                  <a:avLst/>
                </a:prstGeom>
                <a:blipFill>
                  <a:blip r:embed="rId7"/>
                  <a:stretch>
                    <a:fillRect l="-15000" r="-10000" b="-20000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9EA9AA39-0C6D-4B48-87D5-85E480602CBD}"/>
                    </a:ext>
                  </a:extLst>
                </p:cNvPr>
                <p:cNvSpPr txBox="1"/>
                <p:nvPr/>
              </p:nvSpPr>
              <p:spPr bwMode="auto">
                <a:xfrm>
                  <a:off x="9154194" y="2531297"/>
                  <a:ext cx="239296" cy="24622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𝑏</m:t>
                            </m:r>
                          </m:e>
                          <m:sub>
                            <m:r>
                              <a:rPr lang="en-US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sz="1600" b="0" i="1" dirty="0"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9EA9AA39-0C6D-4B48-87D5-85E480602CB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9154194" y="2531297"/>
                  <a:ext cx="239296" cy="246221"/>
                </a:xfrm>
                <a:prstGeom prst="rect">
                  <a:avLst/>
                </a:prstGeom>
                <a:blipFill>
                  <a:blip r:embed="rId8"/>
                  <a:stretch>
                    <a:fillRect l="-20000" r="-10000" b="-15000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D32B15A9-9B67-6F48-9022-10631E60D419}"/>
                    </a:ext>
                  </a:extLst>
                </p:cNvPr>
                <p:cNvSpPr txBox="1"/>
                <p:nvPr/>
              </p:nvSpPr>
              <p:spPr bwMode="auto">
                <a:xfrm>
                  <a:off x="9998017" y="1310713"/>
                  <a:ext cx="244041" cy="24622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𝑏</m:t>
                            </m:r>
                          </m:e>
                          <m:sub>
                            <m:r>
                              <a:rPr lang="en-US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sz="1600" b="0" i="1" dirty="0"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D32B15A9-9B67-6F48-9022-10631E60D41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9998017" y="1310713"/>
                  <a:ext cx="244041" cy="246221"/>
                </a:xfrm>
                <a:prstGeom prst="rect">
                  <a:avLst/>
                </a:prstGeom>
                <a:blipFill>
                  <a:blip r:embed="rId9"/>
                  <a:stretch>
                    <a:fillRect l="-20000" r="-10000" b="-15000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FBA45A65-A5DB-E049-B849-3BC0823EB343}"/>
                    </a:ext>
                  </a:extLst>
                </p:cNvPr>
                <p:cNvSpPr txBox="1"/>
                <p:nvPr/>
              </p:nvSpPr>
              <p:spPr bwMode="auto">
                <a:xfrm>
                  <a:off x="10002865" y="2517567"/>
                  <a:ext cx="253787" cy="24622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sz="1600" b="0" i="1" dirty="0"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FBA45A65-A5DB-E049-B849-3BC0823EB34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0002865" y="2517567"/>
                  <a:ext cx="253787" cy="246221"/>
                </a:xfrm>
                <a:prstGeom prst="rect">
                  <a:avLst/>
                </a:prstGeom>
                <a:blipFill>
                  <a:blip r:embed="rId10"/>
                  <a:stretch>
                    <a:fillRect l="-9524" r="-9524" b="-15000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B6553621-F73F-8245-A1B2-97E6A60BF286}"/>
                    </a:ext>
                  </a:extLst>
                </p:cNvPr>
                <p:cNvSpPr txBox="1"/>
                <p:nvPr/>
              </p:nvSpPr>
              <p:spPr bwMode="auto">
                <a:xfrm>
                  <a:off x="9528089" y="2555925"/>
                  <a:ext cx="321755" cy="24622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rtlCol="0"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12</m:t>
                            </m:r>
                          </m:sub>
                        </m:sSub>
                      </m:oMath>
                    </m:oMathPara>
                  </a14:m>
                  <a:endParaRPr lang="en-US" sz="1600" b="0" i="1" dirty="0"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B6553621-F73F-8245-A1B2-97E6A60BF28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9528089" y="2555925"/>
                  <a:ext cx="321755" cy="246221"/>
                </a:xfrm>
                <a:prstGeom prst="rect">
                  <a:avLst/>
                </a:prstGeom>
                <a:blipFill>
                  <a:blip r:embed="rId11"/>
                  <a:stretch>
                    <a:fillRect l="-15385" r="-7692" b="-15000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5" name="Straight Arrow Connector 33">
              <a:extLst>
                <a:ext uri="{FF2B5EF4-FFF2-40B4-BE49-F238E27FC236}">
                  <a16:creationId xmlns:a16="http://schemas.microsoft.com/office/drawing/2014/main" id="{3ECA614E-8D54-3945-A87B-9DD291B127E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9267089" y="1620600"/>
              <a:ext cx="0" cy="901342"/>
            </a:xfrm>
            <a:prstGeom prst="straightConnector1">
              <a:avLst/>
            </a:prstGeom>
            <a:noFill/>
            <a:ln w="25400" algn="ctr">
              <a:solidFill>
                <a:srgbClr val="0000FF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6" name="Straight Arrow Connector 33">
              <a:extLst>
                <a:ext uri="{FF2B5EF4-FFF2-40B4-BE49-F238E27FC236}">
                  <a16:creationId xmlns:a16="http://schemas.microsoft.com/office/drawing/2014/main" id="{BECF210A-ECBA-D645-AA8B-A511AC4BDBC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10111999" y="1620600"/>
              <a:ext cx="0" cy="901342"/>
            </a:xfrm>
            <a:prstGeom prst="straightConnector1">
              <a:avLst/>
            </a:prstGeom>
            <a:noFill/>
            <a:ln w="25400" algn="ctr">
              <a:solidFill>
                <a:srgbClr val="0000FF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7" name="Straight Arrow Connector 18">
              <a:extLst>
                <a:ext uri="{FF2B5EF4-FFF2-40B4-BE49-F238E27FC236}">
                  <a16:creationId xmlns:a16="http://schemas.microsoft.com/office/drawing/2014/main" id="{93DB2379-12CF-C04F-9289-FE1D629B0EC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10111652" y="1985341"/>
              <a:ext cx="0" cy="127832"/>
            </a:xfrm>
            <a:prstGeom prst="straightConnector1">
              <a:avLst/>
            </a:prstGeom>
            <a:noFill/>
            <a:ln w="25400" algn="ctr">
              <a:solidFill>
                <a:srgbClr val="0000FF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0" name="Straight Arrow Connector 18">
              <a:extLst>
                <a:ext uri="{FF2B5EF4-FFF2-40B4-BE49-F238E27FC236}">
                  <a16:creationId xmlns:a16="http://schemas.microsoft.com/office/drawing/2014/main" id="{57B4AE58-6FCF-1748-A65A-8C386450C61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9264460" y="1999025"/>
              <a:ext cx="0" cy="144492"/>
            </a:xfrm>
            <a:prstGeom prst="straightConnector1">
              <a:avLst/>
            </a:prstGeom>
            <a:noFill/>
            <a:ln w="25400" algn="ctr">
              <a:solidFill>
                <a:srgbClr val="0000FF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8C670B78-ABBD-084D-938E-F169CE5E6335}"/>
                </a:ext>
              </a:extLst>
            </p:cNvPr>
            <p:cNvSpPr/>
            <p:nvPr/>
          </p:nvSpPr>
          <p:spPr bwMode="auto">
            <a:xfrm>
              <a:off x="9223236" y="1582890"/>
              <a:ext cx="92808" cy="90000"/>
            </a:xfrm>
            <a:prstGeom prst="ellipse">
              <a:avLst/>
            </a:prstGeom>
            <a:solidFill>
              <a:srgbClr val="0000FF"/>
            </a:solidFill>
            <a:ln w="95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38A1C67F-745E-DC43-A6CC-4C91DC6990CE}"/>
                </a:ext>
              </a:extLst>
            </p:cNvPr>
            <p:cNvSpPr/>
            <p:nvPr/>
          </p:nvSpPr>
          <p:spPr bwMode="auto">
            <a:xfrm>
              <a:off x="10065248" y="1582890"/>
              <a:ext cx="92808" cy="90000"/>
            </a:xfrm>
            <a:prstGeom prst="ellipse">
              <a:avLst/>
            </a:prstGeom>
            <a:solidFill>
              <a:srgbClr val="0000FF"/>
            </a:solidFill>
            <a:ln w="95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33D03FBD-A568-5247-B314-0F6E647D2007}"/>
                </a:ext>
              </a:extLst>
            </p:cNvPr>
            <p:cNvSpPr/>
            <p:nvPr/>
          </p:nvSpPr>
          <p:spPr bwMode="auto">
            <a:xfrm>
              <a:off x="10065248" y="2465740"/>
              <a:ext cx="92808" cy="90000"/>
            </a:xfrm>
            <a:prstGeom prst="ellipse">
              <a:avLst/>
            </a:prstGeom>
            <a:solidFill>
              <a:srgbClr val="0000FF"/>
            </a:solidFill>
            <a:ln w="95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D768106A-FBEB-A448-88D8-282A0301338D}"/>
                </a:ext>
              </a:extLst>
            </p:cNvPr>
            <p:cNvSpPr/>
            <p:nvPr/>
          </p:nvSpPr>
          <p:spPr bwMode="auto">
            <a:xfrm>
              <a:off x="9218056" y="2462220"/>
              <a:ext cx="92808" cy="90000"/>
            </a:xfrm>
            <a:prstGeom prst="ellipse">
              <a:avLst/>
            </a:prstGeom>
            <a:solidFill>
              <a:srgbClr val="0000FF"/>
            </a:solidFill>
            <a:ln w="95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3AA9A7A7-213E-0748-98AC-00B24706A854}"/>
                    </a:ext>
                  </a:extLst>
                </p:cNvPr>
                <p:cNvSpPr txBox="1"/>
                <p:nvPr/>
              </p:nvSpPr>
              <p:spPr bwMode="auto">
                <a:xfrm>
                  <a:off x="9513298" y="1296861"/>
                  <a:ext cx="326500" cy="24622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rtlCol="0"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21</m:t>
                            </m:r>
                          </m:sub>
                        </m:sSub>
                      </m:oMath>
                    </m:oMathPara>
                  </a14:m>
                  <a:endParaRPr lang="en-US" sz="1600" b="0" i="1" dirty="0"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3AA9A7A7-213E-0748-98AC-00B24706A85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9513298" y="1296861"/>
                  <a:ext cx="326500" cy="246221"/>
                </a:xfrm>
                <a:prstGeom prst="rect">
                  <a:avLst/>
                </a:prstGeom>
                <a:blipFill>
                  <a:blip r:embed="rId12"/>
                  <a:stretch>
                    <a:fillRect l="-19231" r="-7692" b="-15000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457AF74F-F09A-4D43-9988-0877F3AFA301}"/>
                    </a:ext>
                  </a:extLst>
                </p:cNvPr>
                <p:cNvSpPr txBox="1"/>
                <p:nvPr/>
              </p:nvSpPr>
              <p:spPr bwMode="auto">
                <a:xfrm>
                  <a:off x="8923407" y="1950093"/>
                  <a:ext cx="321755" cy="24622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rtlCol="0"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11</m:t>
                            </m:r>
                          </m:sub>
                        </m:sSub>
                      </m:oMath>
                    </m:oMathPara>
                  </a14:m>
                  <a:endParaRPr lang="en-US" sz="1600" b="0" i="1" dirty="0"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457AF74F-F09A-4D43-9988-0877F3AFA30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8923407" y="1950093"/>
                  <a:ext cx="321755" cy="246221"/>
                </a:xfrm>
                <a:prstGeom prst="rect">
                  <a:avLst/>
                </a:prstGeom>
                <a:blipFill>
                  <a:blip r:embed="rId13"/>
                  <a:stretch>
                    <a:fillRect l="-14815" r="-3704" b="-20000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8" name="TextBox 37">
                  <a:extLst>
                    <a:ext uri="{FF2B5EF4-FFF2-40B4-BE49-F238E27FC236}">
                      <a16:creationId xmlns:a16="http://schemas.microsoft.com/office/drawing/2014/main" id="{14A84D43-5DF9-804E-B8A3-14C709B64D8F}"/>
                    </a:ext>
                  </a:extLst>
                </p:cNvPr>
                <p:cNvSpPr txBox="1"/>
                <p:nvPr/>
              </p:nvSpPr>
              <p:spPr bwMode="auto">
                <a:xfrm>
                  <a:off x="10147540" y="1863953"/>
                  <a:ext cx="326500" cy="24622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rtlCol="0"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21</m:t>
                            </m:r>
                          </m:sub>
                        </m:sSub>
                      </m:oMath>
                    </m:oMathPara>
                  </a14:m>
                  <a:endParaRPr lang="en-US" sz="1600" b="0" i="1" dirty="0"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38" name="TextBox 37">
                  <a:extLst>
                    <a:ext uri="{FF2B5EF4-FFF2-40B4-BE49-F238E27FC236}">
                      <a16:creationId xmlns:a16="http://schemas.microsoft.com/office/drawing/2014/main" id="{14A84D43-5DF9-804E-B8A3-14C709B64D8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0147540" y="1863953"/>
                  <a:ext cx="326500" cy="246221"/>
                </a:xfrm>
                <a:prstGeom prst="rect">
                  <a:avLst/>
                </a:prstGeom>
                <a:blipFill>
                  <a:blip r:embed="rId14"/>
                  <a:stretch>
                    <a:fillRect l="-19231" r="-7692" b="-14286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9" name="Arc 38">
              <a:extLst>
                <a:ext uri="{FF2B5EF4-FFF2-40B4-BE49-F238E27FC236}">
                  <a16:creationId xmlns:a16="http://schemas.microsoft.com/office/drawing/2014/main" id="{36BB042E-DE96-3B48-82C3-C79D7E952215}"/>
                </a:ext>
              </a:extLst>
            </p:cNvPr>
            <p:cNvSpPr/>
            <p:nvPr/>
          </p:nvSpPr>
          <p:spPr bwMode="auto">
            <a:xfrm>
              <a:off x="10602011" y="1627890"/>
              <a:ext cx="360000" cy="360000"/>
            </a:xfrm>
            <a:prstGeom prst="arc">
              <a:avLst/>
            </a:prstGeom>
            <a:noFill/>
            <a:ln w="254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40" name="Arc 39">
              <a:extLst>
                <a:ext uri="{FF2B5EF4-FFF2-40B4-BE49-F238E27FC236}">
                  <a16:creationId xmlns:a16="http://schemas.microsoft.com/office/drawing/2014/main" id="{E008A500-1C64-9241-8E99-C2FFC29D7B48}"/>
                </a:ext>
              </a:extLst>
            </p:cNvPr>
            <p:cNvSpPr/>
            <p:nvPr/>
          </p:nvSpPr>
          <p:spPr bwMode="auto">
            <a:xfrm>
              <a:off x="10602011" y="2152164"/>
              <a:ext cx="360000" cy="360000"/>
            </a:xfrm>
            <a:prstGeom prst="arc">
              <a:avLst>
                <a:gd name="adj1" fmla="val 21555058"/>
                <a:gd name="adj2" fmla="val 5538346"/>
              </a:avLst>
            </a:prstGeom>
            <a:noFill/>
            <a:ln w="254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cxnSp>
          <p:nvCxnSpPr>
            <p:cNvPr id="41" name="Straight Arrow Connector 33">
              <a:extLst>
                <a:ext uri="{FF2B5EF4-FFF2-40B4-BE49-F238E27FC236}">
                  <a16:creationId xmlns:a16="http://schemas.microsoft.com/office/drawing/2014/main" id="{85B7148A-78F2-6044-99DE-05D270146E3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10962771" y="1788039"/>
              <a:ext cx="0" cy="540000"/>
            </a:xfrm>
            <a:prstGeom prst="straightConnector1">
              <a:avLst/>
            </a:prstGeom>
            <a:noFill/>
            <a:ln w="25400" algn="ctr">
              <a:solidFill>
                <a:srgbClr val="0000FF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5B314FCE-183A-F740-A3CA-AC2A36E92D07}"/>
                    </a:ext>
                  </a:extLst>
                </p:cNvPr>
                <p:cNvSpPr txBox="1"/>
                <p:nvPr/>
              </p:nvSpPr>
              <p:spPr bwMode="auto">
                <a:xfrm>
                  <a:off x="11002618" y="1640687"/>
                  <a:ext cx="1115755" cy="50283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rtlCol="0"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sz="16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Γ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𝐿</m:t>
                            </m:r>
                          </m:sub>
                        </m:s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𝑍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𝑍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𝑍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𝑍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den>
                        </m:f>
                      </m:oMath>
                    </m:oMathPara>
                  </a14:m>
                  <a:endParaRPr lang="en-US" sz="1600" b="0" i="1" dirty="0"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5B314FCE-183A-F740-A3CA-AC2A36E92D0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1002618" y="1640687"/>
                  <a:ext cx="1115755" cy="502830"/>
                </a:xfrm>
                <a:prstGeom prst="rect">
                  <a:avLst/>
                </a:prstGeom>
                <a:blipFill>
                  <a:blip r:embed="rId15"/>
                  <a:stretch>
                    <a:fillRect l="-4494" t="-2500" r="-1124" b="-7500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5" name="Arc 44">
              <a:extLst>
                <a:ext uri="{FF2B5EF4-FFF2-40B4-BE49-F238E27FC236}">
                  <a16:creationId xmlns:a16="http://schemas.microsoft.com/office/drawing/2014/main" id="{78736B6C-726A-2648-B0B7-107969014EB3}"/>
                </a:ext>
              </a:extLst>
            </p:cNvPr>
            <p:cNvSpPr/>
            <p:nvPr/>
          </p:nvSpPr>
          <p:spPr bwMode="auto">
            <a:xfrm>
              <a:off x="8263970" y="2148159"/>
              <a:ext cx="360000" cy="360000"/>
            </a:xfrm>
            <a:prstGeom prst="arc">
              <a:avLst>
                <a:gd name="adj1" fmla="val 5166682"/>
                <a:gd name="adj2" fmla="val 10820826"/>
              </a:avLst>
            </a:prstGeom>
            <a:noFill/>
            <a:ln w="254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3BDFA287-2DB8-A140-9B72-FFD2CE4AA4F5}"/>
                </a:ext>
              </a:extLst>
            </p:cNvPr>
            <p:cNvSpPr/>
            <p:nvPr/>
          </p:nvSpPr>
          <p:spPr bwMode="auto">
            <a:xfrm>
              <a:off x="8224750" y="1582890"/>
              <a:ext cx="92808" cy="90000"/>
            </a:xfrm>
            <a:prstGeom prst="ellipse">
              <a:avLst/>
            </a:prstGeom>
            <a:solidFill>
              <a:srgbClr val="0000FF"/>
            </a:solidFill>
            <a:ln w="95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cxnSp>
          <p:nvCxnSpPr>
            <p:cNvPr id="47" name="Straight Arrow Connector 33">
              <a:extLst>
                <a:ext uri="{FF2B5EF4-FFF2-40B4-BE49-F238E27FC236}">
                  <a16:creationId xmlns:a16="http://schemas.microsoft.com/office/drawing/2014/main" id="{BF649466-9244-8745-9A3D-B6B4C95021B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8265338" y="1620600"/>
              <a:ext cx="0" cy="720000"/>
            </a:xfrm>
            <a:prstGeom prst="straightConnector1">
              <a:avLst/>
            </a:prstGeom>
            <a:noFill/>
            <a:ln w="25400" algn="ctr">
              <a:solidFill>
                <a:srgbClr val="0000FF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9" name="Straight Arrow Connector 18">
              <a:extLst>
                <a:ext uri="{FF2B5EF4-FFF2-40B4-BE49-F238E27FC236}">
                  <a16:creationId xmlns:a16="http://schemas.microsoft.com/office/drawing/2014/main" id="{F140D3C6-481C-0D47-9230-AB1685A879D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8263970" y="1980435"/>
              <a:ext cx="0" cy="127832"/>
            </a:xfrm>
            <a:prstGeom prst="straightConnector1">
              <a:avLst/>
            </a:prstGeom>
            <a:noFill/>
            <a:ln w="25400" algn="ctr">
              <a:solidFill>
                <a:srgbClr val="0000FF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0" name="TextBox 49">
                  <a:extLst>
                    <a:ext uri="{FF2B5EF4-FFF2-40B4-BE49-F238E27FC236}">
                      <a16:creationId xmlns:a16="http://schemas.microsoft.com/office/drawing/2014/main" id="{229B1EBA-48AE-034D-A773-3B6E7039C2AC}"/>
                    </a:ext>
                  </a:extLst>
                </p:cNvPr>
                <p:cNvSpPr txBox="1"/>
                <p:nvPr/>
              </p:nvSpPr>
              <p:spPr bwMode="auto">
                <a:xfrm>
                  <a:off x="8518245" y="1722363"/>
                  <a:ext cx="158697" cy="24622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oMath>
                    </m:oMathPara>
                  </a14:m>
                  <a:endParaRPr lang="en-US" sz="1600" b="0" i="1" dirty="0"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50" name="TextBox 49">
                  <a:extLst>
                    <a:ext uri="{FF2B5EF4-FFF2-40B4-BE49-F238E27FC236}">
                      <a16:creationId xmlns:a16="http://schemas.microsoft.com/office/drawing/2014/main" id="{229B1EBA-48AE-034D-A773-3B6E7039C2A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8518245" y="1722363"/>
                  <a:ext cx="158697" cy="246221"/>
                </a:xfrm>
                <a:prstGeom prst="rect">
                  <a:avLst/>
                </a:prstGeom>
                <a:blipFill>
                  <a:blip r:embed="rId16"/>
                  <a:stretch>
                    <a:fillRect l="-28571" r="-21429" b="-4762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1" name="TextBox 50">
                  <a:extLst>
                    <a:ext uri="{FF2B5EF4-FFF2-40B4-BE49-F238E27FC236}">
                      <a16:creationId xmlns:a16="http://schemas.microsoft.com/office/drawing/2014/main" id="{6EA1B167-7362-6441-9239-DBB8D613B9C7}"/>
                    </a:ext>
                  </a:extLst>
                </p:cNvPr>
                <p:cNvSpPr txBox="1"/>
                <p:nvPr/>
              </p:nvSpPr>
              <p:spPr bwMode="auto">
                <a:xfrm>
                  <a:off x="7091781" y="1830461"/>
                  <a:ext cx="1105111" cy="50289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rtlCol="0"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sz="16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Γ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𝑆</m:t>
                            </m:r>
                          </m:sub>
                        </m:s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𝑍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𝑆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𝑍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𝑍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𝑆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𝑍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den>
                        </m:f>
                      </m:oMath>
                    </m:oMathPara>
                  </a14:m>
                  <a:endParaRPr lang="en-US" sz="1600" b="0" i="1" dirty="0"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51" name="TextBox 50">
                  <a:extLst>
                    <a:ext uri="{FF2B5EF4-FFF2-40B4-BE49-F238E27FC236}">
                      <a16:creationId xmlns:a16="http://schemas.microsoft.com/office/drawing/2014/main" id="{6EA1B167-7362-6441-9239-DBB8D613B9C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7091781" y="1830461"/>
                  <a:ext cx="1105111" cy="502895"/>
                </a:xfrm>
                <a:prstGeom prst="rect">
                  <a:avLst/>
                </a:prstGeom>
                <a:blipFill>
                  <a:blip r:embed="rId17"/>
                  <a:stretch>
                    <a:fillRect l="-4545" t="-2500" r="-2273" b="-7500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2" name="TextBox 51">
                  <a:extLst>
                    <a:ext uri="{FF2B5EF4-FFF2-40B4-BE49-F238E27FC236}">
                      <a16:creationId xmlns:a16="http://schemas.microsoft.com/office/drawing/2014/main" id="{95F3B6D7-FC45-2140-859C-13DDC17C2FAB}"/>
                    </a:ext>
                  </a:extLst>
                </p:cNvPr>
                <p:cNvSpPr txBox="1"/>
                <p:nvPr/>
              </p:nvSpPr>
              <p:spPr bwMode="auto">
                <a:xfrm>
                  <a:off x="7115254" y="1023850"/>
                  <a:ext cx="1121012" cy="57022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rtlCol="0"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𝑏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𝑆</m:t>
                            </m:r>
                          </m:sub>
                        </m:s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𝑆</m:t>
                                </m:r>
                              </m:sub>
                            </m:sSub>
                            <m:rad>
                              <m:radPr>
                                <m:degHide m:val="on"/>
                                <m:ctrlP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sSub>
                                  <m:sSubPr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𝑍</m:t>
                                    </m:r>
                                  </m:e>
                                  <m:sub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</m:rad>
                          </m:num>
                          <m:den>
                            <m:sSub>
                              <m:sSubPr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𝑍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𝑆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𝑍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den>
                        </m:f>
                      </m:oMath>
                    </m:oMathPara>
                  </a14:m>
                  <a:endParaRPr lang="en-US" sz="1600" b="0" i="1" dirty="0"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52" name="TextBox 51">
                  <a:extLst>
                    <a:ext uri="{FF2B5EF4-FFF2-40B4-BE49-F238E27FC236}">
                      <a16:creationId xmlns:a16="http://schemas.microsoft.com/office/drawing/2014/main" id="{95F3B6D7-FC45-2140-859C-13DDC17C2FA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7115254" y="1023850"/>
                  <a:ext cx="1121012" cy="570221"/>
                </a:xfrm>
                <a:prstGeom prst="rect">
                  <a:avLst/>
                </a:prstGeom>
                <a:blipFill>
                  <a:blip r:embed="rId18"/>
                  <a:stretch>
                    <a:fillRect l="-4494" r="-1124" b="-6522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4" name="TextBox 53">
                  <a:extLst>
                    <a:ext uri="{FF2B5EF4-FFF2-40B4-BE49-F238E27FC236}">
                      <a16:creationId xmlns:a16="http://schemas.microsoft.com/office/drawing/2014/main" id="{2DA4076A-31F4-844C-AEA4-7B60DB8F447C}"/>
                    </a:ext>
                  </a:extLst>
                </p:cNvPr>
                <p:cNvSpPr txBox="1"/>
                <p:nvPr/>
              </p:nvSpPr>
              <p:spPr>
                <a:xfrm>
                  <a:off x="8803499" y="2975334"/>
                  <a:ext cx="2608406" cy="113877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/>
                    <a:t>signal flow graph (SFG)</a:t>
                  </a:r>
                </a:p>
                <a:p>
                  <a:r>
                    <a:rPr lang="en-US" dirty="0"/>
                    <a:t>of a </a:t>
                  </a:r>
                  <a14:m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</m:t>
                      </m:r>
                    </m:oMath>
                  </a14:m>
                  <a:r>
                    <a:rPr lang="en-US" dirty="0"/>
                    <a:t>-port network</a:t>
                  </a:r>
                </a:p>
                <a:p>
                  <a:pPr marL="285750" indent="-285750">
                    <a:buFont typeface="Arial" panose="020B0604020202020204" pitchFamily="34" charset="0"/>
                    <a:buChar char="•"/>
                  </a:pPr>
                  <a:r>
                    <a:rPr lang="en-US" sz="1600" dirty="0"/>
                    <a:t>port1: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sub>
                      </m:sSub>
                    </m:oMath>
                  </a14:m>
                  <a:r>
                    <a:rPr lang="en-US" sz="1600" dirty="0"/>
                    <a:t> with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US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</m:t>
                      </m:r>
                      <m:sSub>
                        <m:sSubPr>
                          <m:ctrlPr>
                            <a:rPr lang="en-US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a14:m>
                  <a:endParaRPr lang="en-US" sz="1600" dirty="0"/>
                </a:p>
                <a:p>
                  <a:pPr marL="285750" indent="-285750">
                    <a:buFont typeface="Arial" panose="020B0604020202020204" pitchFamily="34" charset="0"/>
                    <a:buChar char="•"/>
                  </a:pPr>
                  <a:r>
                    <a:rPr lang="en-US" sz="1600" dirty="0"/>
                    <a:t>port 2: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  <m:r>
                        <a:rPr lang="en-US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</m:t>
                      </m:r>
                      <m:sSub>
                        <m:sSubPr>
                          <m:ctrlPr>
                            <a:rPr lang="en-US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54" name="TextBox 53">
                  <a:extLst>
                    <a:ext uri="{FF2B5EF4-FFF2-40B4-BE49-F238E27FC236}">
                      <a16:creationId xmlns:a16="http://schemas.microsoft.com/office/drawing/2014/main" id="{2DA4076A-31F4-844C-AEA4-7B60DB8F447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803499" y="2975334"/>
                  <a:ext cx="2608406" cy="1138773"/>
                </a:xfrm>
                <a:prstGeom prst="rect">
                  <a:avLst/>
                </a:prstGeom>
                <a:blipFill>
                  <a:blip r:embed="rId19"/>
                  <a:stretch>
                    <a:fillRect l="-1942" t="-2222" r="-971" b="-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5" name="Text Box 14">
              <a:extLst>
                <a:ext uri="{FF2B5EF4-FFF2-40B4-BE49-F238E27FC236}">
                  <a16:creationId xmlns:a16="http://schemas.microsoft.com/office/drawing/2014/main" id="{AD6BBD93-FFE3-0B4F-862C-5D5973A9FF7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220857" y="1044548"/>
              <a:ext cx="1000125" cy="315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571500" indent="-571500">
                <a:spcAft>
                  <a:spcPts val="1000"/>
                </a:spcAft>
                <a:buFont typeface="Wingdings" pitchFamily="2" charset="2"/>
                <a:buNone/>
                <a:defRPr/>
              </a:pPr>
              <a:r>
                <a:rPr lang="en-GB" sz="1600" dirty="0">
                  <a:solidFill>
                    <a:srgbClr val="C00000"/>
                  </a:solidFill>
                  <a:latin typeface="+mn-lt"/>
                </a:rPr>
                <a:t>port 1</a:t>
              </a:r>
              <a:endParaRPr lang="en-US" sz="1600" dirty="0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56" name="Text Box 15">
              <a:extLst>
                <a:ext uri="{FF2B5EF4-FFF2-40B4-BE49-F238E27FC236}">
                  <a16:creationId xmlns:a16="http://schemas.microsoft.com/office/drawing/2014/main" id="{FCD4C408-E3AD-DD48-869C-9B7135C46EF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450453" y="1027703"/>
              <a:ext cx="817456" cy="361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571500" indent="-571500">
                <a:spcAft>
                  <a:spcPts val="1000"/>
                </a:spcAft>
                <a:buFont typeface="Wingdings" pitchFamily="2" charset="2"/>
                <a:buNone/>
                <a:defRPr/>
              </a:pPr>
              <a:r>
                <a:rPr lang="en-GB" sz="1600" dirty="0">
                  <a:solidFill>
                    <a:srgbClr val="C00000"/>
                  </a:solidFill>
                  <a:latin typeface="+mn-lt"/>
                </a:rPr>
                <a:t>port 2</a:t>
              </a:r>
              <a:endParaRPr lang="en-US" sz="1600" dirty="0">
                <a:solidFill>
                  <a:srgbClr val="C00000"/>
                </a:solidFill>
                <a:latin typeface="+mn-lt"/>
              </a:endParaRPr>
            </a:p>
          </p:txBody>
        </p:sp>
      </p:grp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47480B28-A805-6003-7E91-72AB8D790CD1}"/>
              </a:ext>
            </a:extLst>
          </p:cNvPr>
          <p:cNvSpPr/>
          <p:nvPr/>
        </p:nvSpPr>
        <p:spPr bwMode="auto">
          <a:xfrm>
            <a:off x="9867611" y="5671471"/>
            <a:ext cx="1828800" cy="548640"/>
          </a:xfrm>
          <a:prstGeom prst="roundRect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JUAS Proc. 2024</a:t>
            </a:r>
            <a:b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</a:b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II.2.7.4, pp.</a:t>
            </a:r>
            <a:r>
              <a:rPr kumimoji="0" lang="en-US" sz="1200" b="0" i="0" u="none" strike="noStrike" cap="none" normalizeH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 </a:t>
            </a:r>
            <a:r>
              <a:rPr lang="en-US" sz="1200" dirty="0">
                <a:solidFill>
                  <a:schemeClr val="bg1"/>
                </a:solidFill>
                <a:latin typeface="Comic Sans MS" pitchFamily="66" charset="0"/>
              </a:rPr>
              <a:t>835/836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9990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FA70CD8B-43A0-764E-A569-5284F4F4C498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S-Parameters –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𝒏</m:t>
                    </m:r>
                  </m:oMath>
                </a14:m>
                <a:r>
                  <a:rPr lang="en-US" dirty="0"/>
                  <a:t>-port (1) 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FA70CD8B-43A0-764E-A569-5284F4F4C49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t="-11765" b="-215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F2F87BC-C824-BD49-92CD-C44A0C2A2BE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Reflection coefficient and impedance at the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𝒊</m:t>
                        </m:r>
                      </m:e>
                      <m:sup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𝒕𝒉</m:t>
                        </m:r>
                      </m:sup>
                    </m:sSup>
                  </m:oMath>
                </a14:m>
                <a:r>
                  <a:rPr lang="en-US" dirty="0"/>
                  <a:t>-port of a RF network (DUT):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Power reflection and transmission for a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𝒏</m:t>
                    </m:r>
                  </m:oMath>
                </a14:m>
                <a:r>
                  <a:rPr lang="en-US" dirty="0"/>
                  <a:t>-port network (DUT):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F2F87BC-C824-BD49-92CD-C44A0C2A2BE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719" t="-17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>
            <a:extLst>
              <a:ext uri="{FF2B5EF4-FFF2-40B4-BE49-F238E27FC236}">
                <a16:creationId xmlns:a16="http://schemas.microsoft.com/office/drawing/2014/main" id="{F70789A4-5E1E-3D40-B840-80ACC7619E22}"/>
              </a:ext>
            </a:extLst>
          </p:cNvPr>
          <p:cNvSpPr/>
          <p:nvPr/>
        </p:nvSpPr>
        <p:spPr bwMode="auto">
          <a:xfrm>
            <a:off x="1255002" y="1493754"/>
            <a:ext cx="8141303" cy="2073473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381000" marR="0" indent="-3810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AutoNum type="arabicPeriod"/>
              <a:tabLst/>
            </a:pPr>
            <a:endParaRPr kumimoji="0" lang="en-US" sz="2000" b="0" i="1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1C4E6618-04F1-094D-B982-E001B28E11B9}"/>
              </a:ext>
            </a:extLst>
          </p:cNvPr>
          <p:cNvGrpSpPr/>
          <p:nvPr/>
        </p:nvGrpSpPr>
        <p:grpSpPr>
          <a:xfrm>
            <a:off x="1372185" y="1652898"/>
            <a:ext cx="7711535" cy="1839068"/>
            <a:chOff x="889693" y="1767228"/>
            <a:chExt cx="7711535" cy="1839068"/>
          </a:xfrm>
          <a:noFill/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id="{5F5912AD-AE77-6841-B10D-85862B8CB201}"/>
                    </a:ext>
                  </a:extLst>
                </p:cNvPr>
                <p:cNvSpPr txBox="1"/>
                <p:nvPr/>
              </p:nvSpPr>
              <p:spPr>
                <a:xfrm>
                  <a:off x="889693" y="1767228"/>
                  <a:ext cx="3918957" cy="1131464"/>
                </a:xfrm>
                <a:prstGeom prst="rect">
                  <a:avLst/>
                </a:prstGeom>
                <a:grpFill/>
                <a:ln>
                  <a:noFill/>
                </a:ln>
              </p:spPr>
              <p:txBody>
                <a:bodyPr wrap="none" lIns="0" tIns="0" rIns="0" bIns="0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𝑺</m:t>
                            </m:r>
                          </m:e>
                          <m:sub>
                            <m:r>
                              <a:rPr lang="en-US" sz="2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𝒊𝒊</m:t>
                            </m:r>
                          </m:sub>
                        </m:sSub>
                        <m: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=</m:t>
                        </m:r>
                        <m:f>
                          <m:fPr>
                            <m:ctrlPr>
                              <a:rPr lang="mr-IN" sz="2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1" i="1" smtClean="0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</a:rPr>
                                  <m:t>𝒃</m:t>
                                </m:r>
                              </m:e>
                              <m:sub>
                                <m:r>
                                  <a:rPr lang="en-US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𝒊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1" i="1" smtClean="0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</a:rPr>
                                  <m:t>𝒂</m:t>
                                </m:r>
                              </m:e>
                              <m:sub>
                                <m:r>
                                  <a:rPr lang="en-US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𝒊</m:t>
                                </m:r>
                              </m:sub>
                            </m:sSub>
                          </m:den>
                        </m:f>
                        <m: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=</m:t>
                        </m:r>
                        <m:f>
                          <m:fPr>
                            <m:ctrlPr>
                              <a:rPr lang="mr-IN" sz="2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f>
                              <m:fPr>
                                <m:ctrlPr>
                                  <a:rPr lang="mr-IN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sz="20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1" i="1" smtClean="0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</a:rPr>
                                      <m:t>𝑽</m:t>
                                    </m:r>
                                  </m:e>
                                  <m:sub>
                                    <m:r>
                                      <a:rPr lang="en-US" sz="20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𝒊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sz="20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1" i="1" smtClean="0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</a:rPr>
                                      <m:t>𝑰</m:t>
                                    </m:r>
                                  </m:e>
                                  <m:sub>
                                    <m:r>
                                      <a:rPr lang="en-US" sz="20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𝒊</m:t>
                                    </m:r>
                                  </m:sub>
                                </m:sSub>
                              </m:den>
                            </m:f>
                            <m:r>
                              <a:rPr lang="en-US" sz="2000" b="1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1" i="1" smtClean="0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</a:rPr>
                                  <m:t>𝒁</m:t>
                                </m:r>
                              </m:e>
                              <m:sub>
                                <m:r>
                                  <a:rPr lang="en-US" sz="2000" b="1" i="1" smtClean="0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</a:rPr>
                                  <m:t>𝟎</m:t>
                                </m:r>
                              </m:sub>
                            </m:sSub>
                          </m:num>
                          <m:den>
                            <m:f>
                              <m:fPr>
                                <m:ctrlPr>
                                  <a:rPr lang="mr-IN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sz="20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</a:rPr>
                                      <m:t>𝑽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sz="20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</a:rPr>
                                      <m:t>𝑰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den>
                            </m:f>
                            <m:r>
                              <a:rPr lang="en-US" sz="2000" b="1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</a:rPr>
                                  <m:t>𝒁</m:t>
                                </m:r>
                              </m:e>
                              <m:sub>
                                <m: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</a:rPr>
                                  <m:t>𝟎</m:t>
                                </m:r>
                              </m:sub>
                            </m:sSub>
                          </m:den>
                        </m:f>
                        <m: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=</m:t>
                        </m:r>
                        <m:f>
                          <m:fPr>
                            <m:ctrlPr>
                              <a:rPr lang="mr-IN" sz="2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1" i="1" smtClean="0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</a:rPr>
                                  <m:t>𝒁</m:t>
                                </m:r>
                              </m:e>
                              <m:sub>
                                <m:r>
                                  <a:rPr lang="en-US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𝒊</m:t>
                                </m:r>
                              </m:sub>
                            </m:sSub>
                            <m:r>
                              <a:rPr lang="en-US" sz="2000" b="1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1" i="1" smtClean="0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</a:rPr>
                                  <m:t>𝒁</m:t>
                                </m:r>
                              </m:e>
                              <m:sub>
                                <m:r>
                                  <a:rPr lang="en-US" sz="2000" b="1" i="1" smtClean="0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</a:rPr>
                                  <m:t>𝟎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</a:rPr>
                                  <m:t>𝒁</m:t>
                                </m:r>
                              </m:e>
                              <m:sub>
                                <m:r>
                                  <a:rPr lang="en-US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n-US" sz="2000" b="1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</a:rPr>
                                  <m:t>𝒁</m:t>
                                </m:r>
                              </m:e>
                              <m:sub>
                                <m: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</a:rPr>
                                  <m:t>𝟎</m:t>
                                </m:r>
                              </m:sub>
                            </m:sSub>
                          </m:den>
                        </m:f>
                        <m: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sz="2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𝚪</m:t>
                            </m:r>
                          </m:e>
                          <m:sub>
                            <m:r>
                              <a:rPr lang="en-US" sz="2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  <m:t>𝒊</m:t>
                            </m:r>
                          </m:sub>
                        </m:sSub>
                      </m:oMath>
                    </m:oMathPara>
                  </a14:m>
                  <a:endParaRPr lang="en-US" sz="2000" b="1" dirty="0"/>
                </a:p>
              </p:txBody>
            </p:sp>
          </mc:Choice>
          <mc:Fallback xmlns=""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id="{5F5912AD-AE77-6841-B10D-85862B8CB20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89693" y="1767228"/>
                  <a:ext cx="3918957" cy="1131464"/>
                </a:xfrm>
                <a:prstGeom prst="rect">
                  <a:avLst/>
                </a:prstGeom>
                <a:blipFill>
                  <a:blip r:embed="rId4"/>
                  <a:stretch>
                    <a:fillRect t="-1111" b="-4444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0E81373C-0312-394B-84ED-319F60F10BEC}"/>
                    </a:ext>
                  </a:extLst>
                </p:cNvPr>
                <p:cNvSpPr txBox="1"/>
                <p:nvPr/>
              </p:nvSpPr>
              <p:spPr>
                <a:xfrm>
                  <a:off x="889693" y="2976315"/>
                  <a:ext cx="7711535" cy="629981"/>
                </a:xfrm>
                <a:prstGeom prst="rect">
                  <a:avLst/>
                </a:prstGeom>
                <a:grpFill/>
                <a:ln>
                  <a:noFill/>
                </a:ln>
              </p:spPr>
              <p:txBody>
                <a:bodyPr wrap="none" lIns="0" tIns="0" rIns="0" bIns="0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𝒁</m:t>
                            </m:r>
                          </m:e>
                          <m:sub>
                            <m:r>
                              <a:rPr lang="en-US" sz="2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𝒊</m:t>
                            </m:r>
                          </m:sub>
                        </m:sSub>
                        <m: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sz="2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𝒁</m:t>
                            </m:r>
                          </m:e>
                          <m:sub>
                            <m:r>
                              <a:rPr lang="en-US" sz="2000" b="1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𝟎</m:t>
                            </m:r>
                          </m:sub>
                        </m:sSub>
                        <m:f>
                          <m:fPr>
                            <m:ctrlPr>
                              <a:rPr lang="mr-IN" sz="2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b="1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𝟏</m:t>
                            </m:r>
                            <m:r>
                              <a:rPr lang="en-US" sz="2000" b="1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1" i="1" smtClean="0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</a:rPr>
                                  <m:t>𝑺</m:t>
                                </m:r>
                              </m:e>
                              <m:sub>
                                <m:r>
                                  <a:rPr lang="en-US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𝒊𝒊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1" i="1" smtClean="0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</a:rPr>
                                  <m:t>𝟏</m:t>
                                </m:r>
                                <m:r>
                                  <a:rPr lang="en-US" sz="2000" b="1" i="1" smtClean="0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</a:rPr>
                                  <m:t>−</m:t>
                                </m:r>
                                <m:r>
                                  <a:rPr lang="en-US" sz="2000" b="1" i="1" smtClean="0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</a:rPr>
                                  <m:t>𝑺</m:t>
                                </m:r>
                              </m:e>
                              <m:sub>
                                <m:r>
                                  <a:rPr lang="en-US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𝒊𝒊</m:t>
                                </m:r>
                              </m:sub>
                            </m:sSub>
                          </m:den>
                        </m:f>
                        <m: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2000" b="0" i="0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with</m:t>
                        </m:r>
                        <m: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 </m:t>
                        </m:r>
                        <m:sSub>
                          <m:sSubPr>
                            <m:ctrlPr>
                              <a:rPr lang="en-US" sz="2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𝒁</m:t>
                            </m:r>
                          </m:e>
                          <m:sub>
                            <m:r>
                              <a:rPr lang="en-US" sz="2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𝒊</m:t>
                            </m:r>
                          </m:sub>
                        </m:sSub>
                        <m: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=</m:t>
                        </m:r>
                        <m:f>
                          <m:fPr>
                            <m:ctrlPr>
                              <a:rPr lang="mr-IN" sz="2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1" i="0" smtClean="0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</a:rPr>
                                  <m:t>𝐕</m:t>
                                </m:r>
                              </m:e>
                              <m:sub>
                                <m:r>
                                  <a:rPr lang="en-US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𝒊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1" i="0" smtClean="0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</a:rPr>
                                  <m:t>𝐈</m:t>
                                </m:r>
                              </m:e>
                              <m:sub>
                                <m:r>
                                  <a:rPr lang="en-US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𝒊</m:t>
                                </m:r>
                              </m:sub>
                            </m:sSub>
                          </m:den>
                        </m:f>
                        <m:r>
                          <m:rPr>
                            <m:sty m:val="p"/>
                          </m:rPr>
                          <a:rPr lang="en-US" sz="2000" b="0" i="0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being</m:t>
                        </m:r>
                        <m:r>
                          <a:rPr lang="en-US" sz="2000" b="0" i="0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2000" b="0" i="0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the</m:t>
                        </m:r>
                        <m:r>
                          <a:rPr lang="en-US" sz="2000" b="0" i="0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2000" b="0" i="0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input</m:t>
                        </m:r>
                        <m:r>
                          <a:rPr lang="en-US" sz="2000" b="0" i="0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2000" b="0" i="0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impedance</m:t>
                        </m:r>
                        <m:r>
                          <a:rPr lang="en-US" sz="2000" b="0" i="0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2000" b="0" i="0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at</m:t>
                        </m:r>
                        <m:r>
                          <a:rPr lang="en-US" sz="2000" b="0" i="0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2000" b="0" i="0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the</m:t>
                        </m:r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 </m:t>
                        </m:r>
                        <m:sSup>
                          <m:sSupPr>
                            <m:ctrlPr>
                              <a:rPr lang="en-US" sz="2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𝒊</m:t>
                            </m:r>
                          </m:e>
                          <m:sup>
                            <m:r>
                              <a:rPr lang="en-US" sz="2000" b="1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𝒕𝒉</m:t>
                            </m:r>
                          </m:sup>
                        </m:sSup>
                        <m:r>
                          <m:rPr>
                            <m:sty m:val="p"/>
                          </m:rPr>
                          <a:rPr lang="en-US" sz="2000" b="0" i="0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port</m:t>
                        </m:r>
                      </m:oMath>
                    </m:oMathPara>
                  </a14:m>
                  <a:endParaRPr lang="en-US" sz="2000" b="0" dirty="0"/>
                </a:p>
              </p:txBody>
            </p:sp>
          </mc:Choice>
          <mc:Fallback xmlns="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0E81373C-0312-394B-84ED-319F60F10BE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89693" y="2976315"/>
                  <a:ext cx="7711535" cy="629981"/>
                </a:xfrm>
                <a:prstGeom prst="rect">
                  <a:avLst/>
                </a:prstGeom>
                <a:blipFill>
                  <a:blip r:embed="rId5"/>
                  <a:stretch>
                    <a:fillRect b="-7843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005EF34C-2670-2F4F-8A78-9F1A8336C1B3}"/>
              </a:ext>
            </a:extLst>
          </p:cNvPr>
          <p:cNvSpPr/>
          <p:nvPr/>
        </p:nvSpPr>
        <p:spPr bwMode="auto">
          <a:xfrm>
            <a:off x="1261055" y="4120688"/>
            <a:ext cx="7493711" cy="2073473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381000" marR="0" indent="-3810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AutoNum type="arabicPeriod"/>
              <a:tabLst/>
            </a:pPr>
            <a:endParaRPr kumimoji="0" lang="en-US" sz="2000" b="0" i="1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2460A69-80E4-E240-8723-340B2C5DB6D5}"/>
              </a:ext>
            </a:extLst>
          </p:cNvPr>
          <p:cNvGrpSpPr/>
          <p:nvPr/>
        </p:nvGrpSpPr>
        <p:grpSpPr>
          <a:xfrm>
            <a:off x="1482341" y="4331717"/>
            <a:ext cx="7175263" cy="1651414"/>
            <a:chOff x="1478886" y="4272488"/>
            <a:chExt cx="7175263" cy="169263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F7107E8D-B099-9642-B432-B7FB5B57AF6A}"/>
                    </a:ext>
                  </a:extLst>
                </p:cNvPr>
                <p:cNvSpPr txBox="1"/>
                <p:nvPr/>
              </p:nvSpPr>
              <p:spPr>
                <a:xfrm>
                  <a:off x="1478886" y="4272488"/>
                  <a:ext cx="6234784" cy="1064715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sz="2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begChr m:val="|"/>
                                <m:endChr m:val="|"/>
                                <m:ctrlPr>
                                  <a:rPr lang="hr-HR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sz="20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1" i="1" smtClean="0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</a:rPr>
                                      <m:t>𝑺</m:t>
                                    </m:r>
                                  </m:e>
                                  <m:sub>
                                    <m:r>
                                      <a:rPr lang="en-US" sz="20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𝒊𝒊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en-US" sz="2000" b="1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=</m:t>
                        </m:r>
                        <m:f>
                          <m:fPr>
                            <m:ctrlPr>
                              <a:rPr lang="mr-IN" sz="2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b="1" i="0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𝐩𝐨𝐰𝐞𝐫</m:t>
                            </m:r>
                            <m:r>
                              <a:rPr lang="en-US" sz="2000" b="1" i="0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 </m:t>
                            </m:r>
                            <m:r>
                              <a:rPr lang="en-US" sz="2000" b="1" i="0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𝐫𝐞𝐟𝐥𝐞𝐜𝐭𝐞𝐝</m:t>
                            </m:r>
                            <m:r>
                              <a:rPr lang="en-US" sz="2000" b="1" i="0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 </m:t>
                            </m:r>
                            <m:r>
                              <a:rPr lang="en-US" sz="2000" b="1" i="0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𝐟𝐫𝐨𝐦</m:t>
                            </m:r>
                            <m:r>
                              <a:rPr lang="en-US" sz="2000" b="1" i="0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 </m:t>
                            </m:r>
                            <m:r>
                              <a:rPr lang="en-US" sz="2000" b="1" i="0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𝐩𝐨𝐫𝐭</m:t>
                            </m:r>
                            <m:r>
                              <a:rPr lang="en-US" sz="2000" b="1" i="0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 </m:t>
                            </m:r>
                            <m:r>
                              <a:rPr lang="en-US" sz="2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𝒊</m:t>
                            </m:r>
                          </m:num>
                          <m:den>
                            <m:r>
                              <a:rPr lang="en-US" sz="2000" b="1" i="0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𝐩𝐨𝐰𝐞𝐫</m:t>
                            </m:r>
                            <m:r>
                              <a:rPr lang="en-US" sz="2000" b="1" i="0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 </m:t>
                            </m:r>
                            <m:r>
                              <a:rPr lang="en-US" sz="2000" b="1" i="0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𝐢𝐧𝐜𝐢𝐝𝐞𝐧𝐭</m:t>
                            </m:r>
                            <m:r>
                              <a:rPr lang="en-US" sz="2000" b="1" i="0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 </m:t>
                            </m:r>
                            <m:r>
                              <a:rPr lang="en-US" sz="2000" b="1" i="0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𝐨𝐧</m:t>
                            </m:r>
                            <m:r>
                              <a:rPr lang="en-US" sz="2000" b="1" i="0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 </m:t>
                            </m:r>
                            <m:r>
                              <a:rPr lang="en-US" sz="2000" b="1" i="0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𝐩𝐨𝐫𝐭</m:t>
                            </m:r>
                            <m:r>
                              <a:rPr lang="en-US" sz="2000" b="1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 </m:t>
                            </m:r>
                            <m:r>
                              <a:rPr lang="en-US" sz="2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𝒊</m:t>
                            </m:r>
                          </m:den>
                        </m:f>
                      </m:oMath>
                      <m:oMath xmlns:m="http://schemas.openxmlformats.org/officeDocument/2006/math">
                        <m:sSup>
                          <m:sSupPr>
                            <m:ctrlP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begChr m:val="|"/>
                                <m:endChr m:val="|"/>
                                <m:ctrlPr>
                                  <a:rPr lang="hr-HR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sz="20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</a:rPr>
                                      <m:t>𝑺</m:t>
                                    </m:r>
                                  </m:e>
                                  <m:sub>
                                    <m:r>
                                      <a:rPr lang="en-US" sz="20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𝒊𝒋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=</m:t>
                        </m:r>
                        <m:r>
                          <a:rPr lang="en-US" sz="2000" b="1" i="0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𝐭𝐫𝐚𝐧𝐬𝐦𝐢𝐭𝐭𝐞𝐝</m:t>
                        </m:r>
                        <m:r>
                          <a:rPr lang="en-US" sz="2000" b="1" i="0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 </m:t>
                        </m:r>
                        <m:r>
                          <a:rPr lang="en-US" sz="2000" b="1" i="0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𝐩𝐨𝐰𝐞𝐫</m:t>
                        </m:r>
                        <m:r>
                          <a:rPr lang="en-US" sz="2000" b="1" i="0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 </m:t>
                        </m:r>
                        <m:r>
                          <a:rPr lang="en-US" sz="2000" b="1" i="0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𝐛𝐞𝐭𝐰𝐞𝐞𝐧</m:t>
                        </m:r>
                        <m:r>
                          <a:rPr lang="en-US" sz="2000" b="1" i="0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 </m:t>
                        </m:r>
                        <m:r>
                          <a:rPr lang="en-US" sz="2000" b="1" i="0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𝐩𝐨𝐫𝐭𝐬</m:t>
                        </m:r>
                        <m:r>
                          <a:rPr lang="en-US" sz="2000" b="1" i="0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 </m:t>
                        </m:r>
                        <m: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  <m: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 </m:t>
                        </m:r>
                        <m:r>
                          <a:rPr lang="en-US" sz="2000" b="1" i="0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𝐚𝐧𝐝</m:t>
                        </m:r>
                        <m: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𝒋</m:t>
                        </m:r>
                      </m:oMath>
                    </m:oMathPara>
                  </a14:m>
                  <a:br>
                    <a:rPr lang="en-US" dirty="0">
                      <a:solidFill>
                        <a:schemeClr val="tx1"/>
                      </a:solidFill>
                      <a:latin typeface="Cambria Math" charset="0"/>
                      <a:ea typeface="Cambria Math" charset="0"/>
                      <a:cs typeface="Cambria Math" charset="0"/>
                    </a:rPr>
                  </a:br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F7107E8D-B099-9642-B432-B7FB5B57AF6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78886" y="4272488"/>
                  <a:ext cx="6234784" cy="1064715"/>
                </a:xfrm>
                <a:prstGeom prst="rect">
                  <a:avLst/>
                </a:prstGeom>
                <a:blipFill>
                  <a:blip r:embed="rId6"/>
                  <a:stretch>
                    <a:fillRect t="-6098" b="-1219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8520C745-6454-F74E-AD8F-849A8C0CC13F}"/>
                    </a:ext>
                  </a:extLst>
                </p:cNvPr>
                <p:cNvSpPr txBox="1"/>
                <p:nvPr/>
              </p:nvSpPr>
              <p:spPr>
                <a:xfrm>
                  <a:off x="2359221" y="5374189"/>
                  <a:ext cx="6294928" cy="59093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:r>
                    <a:rPr lang="en-US" sz="1800" b="0" dirty="0">
                      <a:solidFill>
                        <a:schemeClr val="tx1"/>
                      </a:solidFill>
                    </a:rPr>
                    <a:t>with all ports terminated in their characteristic impedance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a14:m>
                  <a:br>
                    <a:rPr lang="en-US" sz="1800" b="0" dirty="0">
                      <a:solidFill>
                        <a:schemeClr val="tx1"/>
                      </a:solidFill>
                    </a:rPr>
                  </a:br>
                  <a:r>
                    <a:rPr lang="en-US" sz="1800" b="0" dirty="0">
                      <a:solidFill>
                        <a:schemeClr val="tx1"/>
                      </a:solidFill>
                    </a:rPr>
                    <a:t>and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US" sz="1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a14:m>
                  <a:endParaRPr lang="en-US" sz="1800" b="0" i="1" baseline="-250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8520C745-6454-F74E-AD8F-849A8C0CC13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59221" y="5374189"/>
                  <a:ext cx="6294928" cy="590931"/>
                </a:xfrm>
                <a:prstGeom prst="rect">
                  <a:avLst/>
                </a:prstGeom>
                <a:blipFill>
                  <a:blip r:embed="rId7"/>
                  <a:stretch>
                    <a:fillRect l="-1008" t="-4348" b="-2826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5">
                <a:extLst>
                  <a:ext uri="{FF2B5EF4-FFF2-40B4-BE49-F238E27FC236}">
                    <a16:creationId xmlns:a16="http://schemas.microsoft.com/office/drawing/2014/main" id="{A5D8D2B6-A026-414D-BBFB-5CA79C5FCD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121355" y="4143471"/>
                <a:ext cx="2479131" cy="18459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sz="1400" dirty="0">
                    <a:solidFill>
                      <a:srgbClr val="C00000"/>
                    </a:solidFill>
                  </a:rPr>
                  <a:t>Here</a:t>
                </a:r>
                <a:r>
                  <a:rPr lang="en-US" sz="1400" b="0" dirty="0">
                    <a:solidFill>
                      <a:srgbClr val="C00000"/>
                    </a:solidFill>
                  </a:rPr>
                  <a:t> the US notation is used, where power </a:t>
                </a:r>
                <a14:m>
                  <m:oMath xmlns:m="http://schemas.openxmlformats.org/officeDocument/2006/math">
                    <m:r>
                      <a:rPr lang="en-US" sz="14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14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sz="1400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1400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400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sz="1400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n-US" sz="14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1400" b="0" dirty="0">
                    <a:solidFill>
                      <a:srgbClr val="C00000"/>
                    </a:solidFill>
                  </a:rPr>
                  <a:t>.</a:t>
                </a:r>
                <a:br>
                  <a:rPr lang="en-US" sz="1400" b="0" dirty="0">
                    <a:solidFill>
                      <a:srgbClr val="C00000"/>
                    </a:solidFill>
                  </a:rPr>
                </a:br>
                <a:r>
                  <a:rPr lang="en-US" sz="1400" b="0" dirty="0">
                    <a:solidFill>
                      <a:srgbClr val="C00000"/>
                    </a:solidFill>
                  </a:rPr>
                  <a:t>European notation (often): power </a:t>
                </a:r>
                <a14:m>
                  <m:oMath xmlns:m="http://schemas.openxmlformats.org/officeDocument/2006/math">
                    <m:r>
                      <a:rPr lang="en-US" sz="14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type m:val="lin"/>
                        <m:ctrlPr>
                          <a:rPr lang="en-US" sz="14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1400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begChr m:val="|"/>
                                <m:endChr m:val="|"/>
                                <m:ctrlPr>
                                  <a:rPr lang="en-US" sz="1400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sz="1400" b="0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b="0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sz="1400" b="0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en-US" sz="1400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sz="14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br>
                  <a:rPr lang="en-US" sz="1400" b="0" dirty="0">
                    <a:solidFill>
                      <a:srgbClr val="C00000"/>
                    </a:solidFill>
                  </a:rPr>
                </a:br>
                <a:r>
                  <a:rPr lang="en-US" sz="1400" b="0" dirty="0">
                    <a:solidFill>
                      <a:srgbClr val="C00000"/>
                    </a:solidFill>
                  </a:rPr>
                  <a:t>These conventions have no impact on the S-parameters, </a:t>
                </a:r>
                <a:br>
                  <a:rPr lang="en-US" sz="1400" b="0" dirty="0">
                    <a:solidFill>
                      <a:srgbClr val="C00000"/>
                    </a:solidFill>
                  </a:rPr>
                </a:br>
                <a:r>
                  <a:rPr lang="en-US" sz="1400" b="0" dirty="0">
                    <a:solidFill>
                      <a:srgbClr val="C00000"/>
                    </a:solidFill>
                  </a:rPr>
                  <a:t>they are only relevant for absolute power calculations</a:t>
                </a:r>
              </a:p>
            </p:txBody>
          </p:sp>
        </mc:Choice>
        <mc:Fallback xmlns="">
          <p:sp>
            <p:nvSpPr>
              <p:cNvPr id="12" name="Rectangle 5">
                <a:extLst>
                  <a:ext uri="{FF2B5EF4-FFF2-40B4-BE49-F238E27FC236}">
                    <a16:creationId xmlns:a16="http://schemas.microsoft.com/office/drawing/2014/main" id="{A5D8D2B6-A026-414D-BBFB-5CA79C5FCDB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121355" y="4143471"/>
                <a:ext cx="2479131" cy="1845969"/>
              </a:xfrm>
              <a:prstGeom prst="rect">
                <a:avLst/>
              </a:prstGeom>
              <a:blipFill>
                <a:blip r:embed="rId8"/>
                <a:stretch>
                  <a:fillRect l="-4592" t="-3425"/>
                </a:stretch>
              </a:blipFill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944C2E30-447B-212A-1D52-2E8F2CFEF4BD}"/>
              </a:ext>
            </a:extLst>
          </p:cNvPr>
          <p:cNvSpPr/>
          <p:nvPr/>
        </p:nvSpPr>
        <p:spPr bwMode="auto">
          <a:xfrm>
            <a:off x="8905818" y="6048979"/>
            <a:ext cx="1554480" cy="548640"/>
          </a:xfrm>
          <a:prstGeom prst="roundRect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JUAS Proc. 2024</a:t>
            </a:r>
            <a:b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</a:b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II.2.7.5, p.</a:t>
            </a:r>
            <a:r>
              <a:rPr kumimoji="0" lang="en-US" sz="1200" b="0" i="0" u="none" strike="noStrike" cap="none" normalizeH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 </a:t>
            </a:r>
            <a:r>
              <a:rPr lang="en-US" sz="1200" dirty="0">
                <a:solidFill>
                  <a:schemeClr val="bg1"/>
                </a:solidFill>
                <a:latin typeface="Comic Sans MS" pitchFamily="66" charset="0"/>
              </a:rPr>
              <a:t>837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6818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FB6C2D-66C2-384B-9058-571D57CC49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Scattering Matrix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DE4ADF7-41EE-994A-9C2A-70B35B8735A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u="sng" dirty="0"/>
                  <a:t>Waves traveling </a:t>
                </a:r>
                <a:r>
                  <a:rPr lang="en-US" u="sng" dirty="0">
                    <a:solidFill>
                      <a:srgbClr val="008000"/>
                    </a:solidFill>
                  </a:rPr>
                  <a:t>towards</a:t>
                </a:r>
                <a:r>
                  <a:rPr lang="en-US" u="sng" dirty="0"/>
                  <a:t> the </a:t>
                </a:r>
                <a:r>
                  <a:rPr lang="en-US" i="1" u="sng" dirty="0"/>
                  <a:t>n</a:t>
                </a:r>
                <a:r>
                  <a:rPr lang="en-US" u="sng" dirty="0"/>
                  <a:t>-port:</a:t>
                </a:r>
              </a:p>
              <a:p>
                <a:r>
                  <a:rPr lang="en-US" u="sng" dirty="0"/>
                  <a:t>Waves traveling </a:t>
                </a:r>
                <a:r>
                  <a:rPr lang="en-US" u="sng" dirty="0">
                    <a:solidFill>
                      <a:srgbClr val="0000FF"/>
                    </a:solidFill>
                  </a:rPr>
                  <a:t>away</a:t>
                </a:r>
                <a:r>
                  <a:rPr lang="en-US" u="sng" dirty="0"/>
                  <a:t> from the </a:t>
                </a:r>
                <a:r>
                  <a:rPr lang="en-US" i="1" u="sng" dirty="0"/>
                  <a:t>n</a:t>
                </a:r>
                <a:r>
                  <a:rPr lang="en-US" u="sng" dirty="0"/>
                  <a:t>-port:</a:t>
                </a:r>
              </a:p>
              <a:p>
                <a:endParaRPr lang="en-US" dirty="0"/>
              </a:p>
              <a:p>
                <a:r>
                  <a:rPr lang="en-US" dirty="0"/>
                  <a:t>The relation between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b>
                        <m:r>
                          <a:rPr lang="en-US" b="1" i="1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008000"/>
                    </a:solidFill>
                  </a:rPr>
                  <a:t> </a:t>
                </a:r>
                <a:r>
                  <a:rPr lang="en-US" dirty="0"/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𝒃</m:t>
                        </m:r>
                      </m:e>
                      <m:sub>
                        <m:r>
                          <a:rPr lang="en-US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0000FF"/>
                    </a:solidFill>
                  </a:rPr>
                  <a:t> </a:t>
                </a:r>
                <a:r>
                  <a:rPr lang="en-US" sz="1800" dirty="0">
                    <a:solidFill>
                      <a:srgbClr val="0000FF"/>
                    </a:solidFill>
                  </a:rPr>
                  <a:t>(</a:t>
                </a:r>
                <a14:m>
                  <m:oMath xmlns:m="http://schemas.openxmlformats.org/officeDocument/2006/math">
                    <m:r>
                      <a:rPr lang="en-US" sz="1800" b="1" i="1" dirty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𝒊</m:t>
                    </m:r>
                    <m:r>
                      <a:rPr lang="en-US" sz="1800" b="1" i="1" dirty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800" b="1" i="1" dirty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sz="1800" b="1" i="1" dirty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...</m:t>
                    </m:r>
                    <m:r>
                      <a:rPr lang="en-US" sz="1800" b="1" i="1" dirty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𝒏</m:t>
                    </m:r>
                  </m:oMath>
                </a14:m>
                <a:r>
                  <a:rPr lang="en-US" sz="1800" dirty="0">
                    <a:solidFill>
                      <a:srgbClr val="0000FF"/>
                    </a:solidFill>
                  </a:rPr>
                  <a:t>) </a:t>
                </a:r>
                <a:r>
                  <a:rPr lang="en-US" dirty="0"/>
                  <a:t>can be written as a </a:t>
                </a:r>
                <a:br>
                  <a:rPr lang="en-US" b="0" dirty="0"/>
                </a:br>
                <a:r>
                  <a:rPr lang="en-US" dirty="0"/>
                  <a:t>system of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𝒏</m:t>
                    </m:r>
                  </m:oMath>
                </a14:m>
                <a:r>
                  <a:rPr lang="en-US" dirty="0"/>
                  <a:t> linear equations</a:t>
                </a:r>
                <a:r>
                  <a:rPr lang="en-US" b="0" dirty="0"/>
                  <a:t> </a:t>
                </a:r>
                <a:br>
                  <a:rPr lang="en-US" b="0" dirty="0"/>
                </a:br>
                <a:r>
                  <a:rPr lang="en-US" b="0" dirty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b="0" i="1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>
                        <a:solidFill>
                          <a:srgbClr val="008000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b="0" dirty="0">
                    <a:solidFill>
                      <a:srgbClr val="008000"/>
                    </a:solidFill>
                  </a:rPr>
                  <a:t> the independent variable</a:t>
                </a:r>
                <a:r>
                  <a:rPr lang="en-US" b="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US" b="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b="0" dirty="0">
                    <a:solidFill>
                      <a:srgbClr val="0000FF"/>
                    </a:solidFill>
                  </a:rPr>
                  <a:t> the dependent variable</a:t>
                </a:r>
                <a:r>
                  <a:rPr lang="en-US" b="0" dirty="0"/>
                  <a:t>)</a:t>
                </a:r>
              </a:p>
              <a:p>
                <a:endParaRPr lang="en-US" b="0" dirty="0"/>
              </a:p>
              <a:p>
                <a:endParaRPr lang="en-US" b="0" dirty="0"/>
              </a:p>
              <a:p>
                <a:endParaRPr lang="en-US" b="0" dirty="0"/>
              </a:p>
              <a:p>
                <a:endParaRPr lang="en-US" b="0" dirty="0"/>
              </a:p>
              <a:p>
                <a:pPr lvl="1"/>
                <a:endParaRPr lang="en-US" dirty="0"/>
              </a:p>
              <a:p>
                <a:pPr lvl="1"/>
                <a:r>
                  <a:rPr lang="en-US" dirty="0"/>
                  <a:t>in compact matrix form follows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DE4ADF7-41EE-994A-9C2A-70B35B8735A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719" t="-19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7DDB54FE-D114-3B46-958C-CF868A5B465D}"/>
                  </a:ext>
                </a:extLst>
              </p:cNvPr>
              <p:cNvSpPr txBox="1"/>
              <p:nvPr/>
            </p:nvSpPr>
            <p:spPr>
              <a:xfrm>
                <a:off x="6090502" y="1096064"/>
                <a:ext cx="2633350" cy="7386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mr-IN" sz="2000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1" i="1" smtClean="0">
                              <a:solidFill>
                                <a:srgbClr val="008000"/>
                              </a:solidFill>
                              <a:latin typeface="Cambria Math" charset="0"/>
                            </a:rPr>
                            <m:t>𝒂</m:t>
                          </m:r>
                        </m:e>
                      </m:d>
                      <m:r>
                        <a:rPr lang="en-US" sz="2000" b="1" i="1" smtClean="0">
                          <a:solidFill>
                            <a:srgbClr val="008000"/>
                          </a:solidFill>
                          <a:latin typeface="Cambria Math" charset="0"/>
                        </a:rPr>
                        <m:t>=</m:t>
                      </m:r>
                      <m:d>
                        <m:dPr>
                          <m:ctrlPr>
                            <a:rPr lang="mr-IN" sz="2000" b="1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b="1" i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1" i="1" smtClean="0">
                                  <a:solidFill>
                                    <a:srgbClr val="008000"/>
                                  </a:solidFill>
                                  <a:latin typeface="Cambria Math" charset="0"/>
                                </a:rPr>
                                <m:t>𝒂</m:t>
                              </m:r>
                            </m:e>
                            <m:sub>
                              <m:r>
                                <a:rPr lang="en-US" sz="2000" b="1" i="1" smtClean="0">
                                  <a:solidFill>
                                    <a:srgbClr val="008000"/>
                                  </a:solidFill>
                                  <a:latin typeface="Cambria Math" charset="0"/>
                                </a:rPr>
                                <m:t>𝟏</m:t>
                              </m:r>
                            </m:sub>
                          </m:sSub>
                          <m:r>
                            <a:rPr lang="en-US" sz="2000" b="1" i="1" smtClean="0">
                              <a:solidFill>
                                <a:srgbClr val="008000"/>
                              </a:solidFill>
                              <a:latin typeface="Cambria Math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000" i="1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solidFill>
                                    <a:srgbClr val="008000"/>
                                  </a:solidFill>
                                  <a:latin typeface="Cambria Math" charset="0"/>
                                </a:rPr>
                                <m:t>𝒂</m:t>
                              </m:r>
                            </m:e>
                            <m:sub>
                              <m:r>
                                <a:rPr lang="en-US" sz="2000" b="1" i="1" smtClean="0">
                                  <a:solidFill>
                                    <a:srgbClr val="008000"/>
                                  </a:solidFill>
                                  <a:latin typeface="Cambria Math" charset="0"/>
                                </a:rPr>
                                <m:t>𝟐</m:t>
                              </m:r>
                            </m:sub>
                          </m:sSub>
                          <m:r>
                            <a:rPr lang="en-US" sz="2000" i="1">
                              <a:solidFill>
                                <a:srgbClr val="008000"/>
                              </a:solidFill>
                              <a:latin typeface="Cambria Math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000" i="1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solidFill>
                                    <a:srgbClr val="008000"/>
                                  </a:solidFill>
                                  <a:latin typeface="Cambria Math" charset="0"/>
                                </a:rPr>
                                <m:t>𝒂</m:t>
                              </m:r>
                            </m:e>
                            <m:sub>
                              <m:r>
                                <a:rPr lang="en-US" sz="2000" b="1" i="1" smtClean="0">
                                  <a:solidFill>
                                    <a:srgbClr val="008000"/>
                                  </a:solidFill>
                                  <a:latin typeface="Cambria Math" charset="0"/>
                                </a:rPr>
                                <m:t>𝟐</m:t>
                              </m:r>
                            </m:sub>
                          </m:sSub>
                          <m:r>
                            <a:rPr lang="en-US" sz="2000" i="1">
                              <a:solidFill>
                                <a:srgbClr val="008000"/>
                              </a:solidFill>
                              <a:latin typeface="Cambria Math" charset="0"/>
                            </a:rPr>
                            <m:t>,</m:t>
                          </m:r>
                          <m:r>
                            <a:rPr lang="en-US" sz="2000" b="1" i="1" smtClean="0">
                              <a:solidFill>
                                <a:srgbClr val="008000"/>
                              </a:solidFill>
                              <a:latin typeface="Cambria Math" charset="0"/>
                            </a:rPr>
                            <m:t>…</m:t>
                          </m:r>
                          <m:sSub>
                            <m:sSubPr>
                              <m:ctrlPr>
                                <a:rPr lang="en-US" sz="2000" i="1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solidFill>
                                    <a:srgbClr val="008000"/>
                                  </a:solidFill>
                                  <a:latin typeface="Cambria Math" charset="0"/>
                                </a:rPr>
                                <m:t>𝒂</m:t>
                              </m:r>
                            </m:e>
                            <m:sub>
                              <m:r>
                                <a:rPr lang="en-US" sz="2000" b="1" i="1" smtClean="0">
                                  <a:solidFill>
                                    <a:srgbClr val="008000"/>
                                  </a:solidFill>
                                  <a:latin typeface="Cambria Math" charset="0"/>
                                </a:rPr>
                                <m:t>𝒏</m:t>
                              </m:r>
                            </m:sub>
                          </m:sSub>
                        </m:e>
                      </m:d>
                    </m:oMath>
                    <m:oMath xmlns:m="http://schemas.openxmlformats.org/officeDocument/2006/math">
                      <m:d>
                        <m:dPr>
                          <m:ctrlPr>
                            <a:rPr lang="mr-IN" sz="200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1" i="1" smtClean="0">
                              <a:solidFill>
                                <a:srgbClr val="0000FF"/>
                              </a:solidFill>
                              <a:latin typeface="Cambria Math" charset="0"/>
                            </a:rPr>
                            <m:t>𝒃</m:t>
                          </m:r>
                        </m:e>
                      </m:d>
                      <m:r>
                        <a:rPr lang="en-US" sz="2000" i="1">
                          <a:solidFill>
                            <a:srgbClr val="0000FF"/>
                          </a:solidFill>
                          <a:latin typeface="Cambria Math" charset="0"/>
                        </a:rPr>
                        <m:t>=</m:t>
                      </m:r>
                      <m:d>
                        <m:dPr>
                          <m:ctrlPr>
                            <a:rPr lang="mr-IN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1" i="1" smtClean="0">
                                  <a:solidFill>
                                    <a:srgbClr val="0000FF"/>
                                  </a:solidFill>
                                  <a:latin typeface="Cambria Math" charset="0"/>
                                </a:rPr>
                                <m:t>𝒃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rgbClr val="0000FF"/>
                                  </a:solidFill>
                                  <a:latin typeface="Cambria Math" charset="0"/>
                                </a:rPr>
                                <m:t>𝟏</m:t>
                              </m:r>
                            </m:sub>
                          </m:sSub>
                          <m:r>
                            <a:rPr lang="en-US" sz="2000" i="1">
                              <a:solidFill>
                                <a:srgbClr val="0000FF"/>
                              </a:solidFill>
                              <a:latin typeface="Cambria Math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0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1" i="1" smtClean="0">
                                  <a:solidFill>
                                    <a:srgbClr val="0000FF"/>
                                  </a:solidFill>
                                  <a:latin typeface="Cambria Math" charset="0"/>
                                </a:rPr>
                                <m:t>𝒃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rgbClr val="0000FF"/>
                                  </a:solidFill>
                                  <a:latin typeface="Cambria Math" charset="0"/>
                                </a:rPr>
                                <m:t>𝟐</m:t>
                              </m:r>
                            </m:sub>
                          </m:sSub>
                          <m:r>
                            <a:rPr lang="en-US" sz="2000" i="1">
                              <a:solidFill>
                                <a:srgbClr val="0000FF"/>
                              </a:solidFill>
                              <a:latin typeface="Cambria Math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0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1" i="1" smtClean="0">
                                  <a:solidFill>
                                    <a:srgbClr val="0000FF"/>
                                  </a:solidFill>
                                  <a:latin typeface="Cambria Math" charset="0"/>
                                </a:rPr>
                                <m:t>𝒃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rgbClr val="0000FF"/>
                                  </a:solidFill>
                                  <a:latin typeface="Cambria Math" charset="0"/>
                                </a:rPr>
                                <m:t>𝟐</m:t>
                              </m:r>
                            </m:sub>
                          </m:sSub>
                          <m:r>
                            <a:rPr lang="en-US" sz="2000" i="1">
                              <a:solidFill>
                                <a:srgbClr val="0000FF"/>
                              </a:solidFill>
                              <a:latin typeface="Cambria Math" charset="0"/>
                            </a:rPr>
                            <m:t>,…</m:t>
                          </m:r>
                          <m:sSub>
                            <m:sSubPr>
                              <m:ctrlPr>
                                <a:rPr lang="en-US" sz="20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1" i="1" smtClean="0">
                                  <a:solidFill>
                                    <a:srgbClr val="0000FF"/>
                                  </a:solidFill>
                                  <a:latin typeface="Cambria Math" charset="0"/>
                                </a:rPr>
                                <m:t>𝒃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rgbClr val="0000FF"/>
                                  </a:solidFill>
                                  <a:latin typeface="Cambria Math" charset="0"/>
                                </a:rPr>
                                <m:t>𝒏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7DDB54FE-D114-3B46-958C-CF868A5B46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0502" y="1096064"/>
                <a:ext cx="2633350" cy="738664"/>
              </a:xfrm>
              <a:prstGeom prst="rect">
                <a:avLst/>
              </a:prstGeom>
              <a:blipFill>
                <a:blip r:embed="rId4"/>
                <a:stretch>
                  <a:fillRect b="-16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0" name="Table 9">
                <a:extLst>
                  <a:ext uri="{FF2B5EF4-FFF2-40B4-BE49-F238E27FC236}">
                    <a16:creationId xmlns:a16="http://schemas.microsoft.com/office/drawing/2014/main" id="{CF0193B5-1383-6C40-A334-5A1F24147F5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13985816"/>
                  </p:ext>
                </p:extLst>
              </p:nvPr>
            </p:nvGraphicFramePr>
            <p:xfrm>
              <a:off x="2217095" y="3272764"/>
              <a:ext cx="6104637" cy="1483360"/>
            </p:xfrm>
            <a:graphic>
              <a:graphicData uri="http://schemas.openxmlformats.org/drawingml/2006/table">
                <a:tbl>
                  <a:tblPr>
                    <a:tableStyleId>{2D5ABB26-0587-4C30-8999-92F81FD0307C}</a:tableStyleId>
                  </a:tblPr>
                  <a:tblGrid>
                    <a:gridCol w="1331469">
                      <a:extLst>
                        <a:ext uri="{9D8B030D-6E8A-4147-A177-3AD203B41FA5}">
                          <a16:colId xmlns:a16="http://schemas.microsoft.com/office/drawing/2014/main" val="3941104627"/>
                        </a:ext>
                      </a:extLst>
                    </a:gridCol>
                    <a:gridCol w="4773168">
                      <a:extLst>
                        <a:ext uri="{9D8B030D-6E8A-4147-A177-3AD203B41FA5}">
                          <a16:colId xmlns:a16="http://schemas.microsoft.com/office/drawing/2014/main" val="2311192676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/>
                            <a:t>one-port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11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12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13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14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4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⋯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2202000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/>
                            <a:t>two-port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21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22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23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24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4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⋯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3125309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/>
                            <a:t>three-port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31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32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33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34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4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⋯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1471176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/>
                            <a:t>four-port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4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41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42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43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44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4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⋯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9192541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0" name="Table 9">
                <a:extLst>
                  <a:ext uri="{FF2B5EF4-FFF2-40B4-BE49-F238E27FC236}">
                    <a16:creationId xmlns:a16="http://schemas.microsoft.com/office/drawing/2014/main" id="{CF0193B5-1383-6C40-A334-5A1F24147F5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13985816"/>
                  </p:ext>
                </p:extLst>
              </p:nvPr>
            </p:nvGraphicFramePr>
            <p:xfrm>
              <a:off x="2217095" y="3272764"/>
              <a:ext cx="6104637" cy="1483360"/>
            </p:xfrm>
            <a:graphic>
              <a:graphicData uri="http://schemas.openxmlformats.org/drawingml/2006/table">
                <a:tbl>
                  <a:tblPr>
                    <a:tableStyleId>{2D5ABB26-0587-4C30-8999-92F81FD0307C}</a:tableStyleId>
                  </a:tblPr>
                  <a:tblGrid>
                    <a:gridCol w="1331469">
                      <a:extLst>
                        <a:ext uri="{9D8B030D-6E8A-4147-A177-3AD203B41FA5}">
                          <a16:colId xmlns:a16="http://schemas.microsoft.com/office/drawing/2014/main" val="3941104627"/>
                        </a:ext>
                      </a:extLst>
                    </a:gridCol>
                    <a:gridCol w="4773168">
                      <a:extLst>
                        <a:ext uri="{9D8B030D-6E8A-4147-A177-3AD203B41FA5}">
                          <a16:colId xmlns:a16="http://schemas.microsoft.com/office/drawing/2014/main" val="2311192676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/>
                            <a:t>one-port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5"/>
                          <a:stretch>
                            <a:fillRect l="-27851" t="-6667" b="-32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72202000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/>
                            <a:t>two-port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5"/>
                          <a:stretch>
                            <a:fillRect l="-27851" t="-110345" b="-23103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3125309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/>
                            <a:t>three-port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5"/>
                          <a:stretch>
                            <a:fillRect l="-27851" t="-203333" b="-123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41471176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/>
                            <a:t>four-port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5"/>
                          <a:stretch>
                            <a:fillRect l="-27851" t="-313793" b="-2758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91925418"/>
                      </a:ext>
                    </a:extLst>
                  </a:tr>
                </a:tbl>
              </a:graphicData>
            </a:graphic>
          </p:graphicFrame>
        </mc:Fallback>
      </mc:AlternateContent>
      <p:grpSp>
        <p:nvGrpSpPr>
          <p:cNvPr id="11" name="Group 10">
            <a:extLst>
              <a:ext uri="{FF2B5EF4-FFF2-40B4-BE49-F238E27FC236}">
                <a16:creationId xmlns:a16="http://schemas.microsoft.com/office/drawing/2014/main" id="{6680C9F3-699C-A541-9551-5836240DA450}"/>
              </a:ext>
            </a:extLst>
          </p:cNvPr>
          <p:cNvGrpSpPr/>
          <p:nvPr/>
        </p:nvGrpSpPr>
        <p:grpSpPr>
          <a:xfrm>
            <a:off x="2381791" y="3329820"/>
            <a:ext cx="5114006" cy="1404000"/>
            <a:chOff x="2103994" y="3312000"/>
            <a:chExt cx="5114006" cy="140400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B1C513A8-D3ED-BA46-A643-2B721F385170}"/>
                </a:ext>
              </a:extLst>
            </p:cNvPr>
            <p:cNvSpPr/>
            <p:nvPr/>
          </p:nvSpPr>
          <p:spPr bwMode="auto">
            <a:xfrm>
              <a:off x="2106000" y="3312000"/>
              <a:ext cx="5112000" cy="1404000"/>
            </a:xfrm>
            <a:prstGeom prst="rect">
              <a:avLst/>
            </a:prstGeom>
            <a:noFill/>
            <a:ln w="12700" cap="flat" cmpd="sng" algn="ctr">
              <a:solidFill>
                <a:srgbClr val="FF99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AB33D2B1-176D-9149-A452-938F6C0521DF}"/>
                </a:ext>
              </a:extLst>
            </p:cNvPr>
            <p:cNvSpPr/>
            <p:nvPr/>
          </p:nvSpPr>
          <p:spPr bwMode="auto">
            <a:xfrm>
              <a:off x="2106000" y="3312000"/>
              <a:ext cx="4284000" cy="1044000"/>
            </a:xfrm>
            <a:prstGeom prst="rect">
              <a:avLst/>
            </a:prstGeom>
            <a:noFill/>
            <a:ln w="1270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40AD854D-86A6-3A4F-9EFC-1C20DCC4F9DE}"/>
                </a:ext>
              </a:extLst>
            </p:cNvPr>
            <p:cNvSpPr/>
            <p:nvPr/>
          </p:nvSpPr>
          <p:spPr bwMode="auto">
            <a:xfrm>
              <a:off x="2103994" y="3312000"/>
              <a:ext cx="3456000" cy="684000"/>
            </a:xfrm>
            <a:prstGeom prst="rect">
              <a:avLst/>
            </a:pr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2CDB743C-78E7-EC4D-A70E-2FA4F82517F8}"/>
                </a:ext>
              </a:extLst>
            </p:cNvPr>
            <p:cNvSpPr/>
            <p:nvPr/>
          </p:nvSpPr>
          <p:spPr bwMode="auto">
            <a:xfrm>
              <a:off x="2103994" y="3312000"/>
              <a:ext cx="2628000" cy="324000"/>
            </a:xfrm>
            <a:prstGeom prst="rect">
              <a:avLst/>
            </a:prstGeom>
            <a:noFill/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27A3DB5F-09E3-4C4B-9E11-EFE53196E325}"/>
                  </a:ext>
                </a:extLst>
              </p:cNvPr>
              <p:cNvSpPr txBox="1"/>
              <p:nvPr/>
            </p:nvSpPr>
            <p:spPr>
              <a:xfrm>
                <a:off x="4667000" y="5452779"/>
                <a:ext cx="2551000" cy="637849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FF0000"/>
                </a:solidFill>
              </a:ln>
              <a:effectLst>
                <a:outerShdw blurRad="50800" dist="762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mr-IN" sz="320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200" b="1" i="1" smtClean="0">
                              <a:solidFill>
                                <a:srgbClr val="0000FF"/>
                              </a:solidFill>
                              <a:latin typeface="Cambria Math" charset="0"/>
                            </a:rPr>
                            <m:t>𝒃</m:t>
                          </m:r>
                        </m:e>
                      </m:d>
                      <m:r>
                        <a:rPr lang="en-US" sz="3200" b="1" i="1" smtClean="0">
                          <a:solidFill>
                            <a:schemeClr val="tx1"/>
                          </a:solidFill>
                          <a:latin typeface="Cambria Math" charset="0"/>
                        </a:rPr>
                        <m:t>=</m:t>
                      </m:r>
                      <m:d>
                        <m:dPr>
                          <m:ctrlPr>
                            <a:rPr lang="mr-IN" sz="32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2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𝑺</m:t>
                          </m:r>
                        </m:e>
                      </m:d>
                      <m:d>
                        <m:dPr>
                          <m:ctrlPr>
                            <a:rPr lang="mr-IN" sz="3200" b="1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200" b="1" i="1" smtClean="0">
                              <a:solidFill>
                                <a:srgbClr val="008000"/>
                              </a:solidFill>
                              <a:latin typeface="Cambria Math" charset="0"/>
                            </a:rPr>
                            <m:t>𝒂</m:t>
                          </m:r>
                        </m:e>
                      </m:d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27A3DB5F-09E3-4C4B-9E11-EFE53196E3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7000" y="5452779"/>
                <a:ext cx="2551000" cy="637849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 w="12700">
                <a:solidFill>
                  <a:srgbClr val="FF0000"/>
                </a:solidFill>
              </a:ln>
              <a:effectLst>
                <a:outerShdw blurRad="50800" dist="762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FD86E2BC-5C9D-274B-F155-2AE662B040F5}"/>
              </a:ext>
            </a:extLst>
          </p:cNvPr>
          <p:cNvSpPr/>
          <p:nvPr/>
        </p:nvSpPr>
        <p:spPr bwMode="auto">
          <a:xfrm>
            <a:off x="8905818" y="6048979"/>
            <a:ext cx="1737360" cy="548640"/>
          </a:xfrm>
          <a:prstGeom prst="roundRect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JUAS Proc. 2024</a:t>
            </a:r>
            <a:b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</a:b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II.2.7.5, p.</a:t>
            </a:r>
            <a:r>
              <a:rPr kumimoji="0" lang="en-US" sz="1200" b="0" i="0" u="none" strike="noStrike" cap="none" normalizeH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 </a:t>
            </a:r>
            <a:r>
              <a:rPr lang="en-US" sz="1200" dirty="0">
                <a:solidFill>
                  <a:schemeClr val="bg1"/>
                </a:solidFill>
                <a:latin typeface="Comic Sans MS" pitchFamily="66" charset="0"/>
              </a:rPr>
              <a:t>837/838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2462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66871B-1D4E-4A4F-BBDB-BCFDD14BE8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Quiz (1)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A18DD58-CC5A-C342-9C4A-FA1BBE2B5AD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12799" y="2008015"/>
                <a:ext cx="10851925" cy="4186146"/>
              </a:xfrm>
            </p:spPr>
            <p:txBody>
              <a:bodyPr/>
              <a:lstStyle/>
              <a:p>
                <a:pPr marL="457200" indent="-457200">
                  <a:buFont typeface="+mj-lt"/>
                  <a:buAutoNum type="arabicPeriod"/>
                </a:pPr>
                <a:r>
                  <a:rPr lang="en-US" dirty="0"/>
                  <a:t>Select all correct answers</a:t>
                </a:r>
              </a:p>
              <a:p>
                <a:pPr marL="857250" lvl="1" indent="-457200">
                  <a:buFont typeface="Courier New" panose="02070309020205020404" pitchFamily="49" charset="0"/>
                  <a:buChar char="o"/>
                </a:pPr>
                <a:r>
                  <a:rPr lang="en-US" dirty="0"/>
                  <a:t>Y- and Z-parameters of electrical networks require a reference impedance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</m:oMath>
                </a14:m>
                <a:endParaRPr lang="en-CH" dirty="0"/>
              </a:p>
              <a:p>
                <a:pPr marL="857250" lvl="1" indent="-457200">
                  <a:buFont typeface="Courier New" panose="02070309020205020404" pitchFamily="49" charset="0"/>
                  <a:buChar char="o"/>
                </a:pPr>
                <a:r>
                  <a:rPr lang="en-US" dirty="0"/>
                  <a:t>Scattering parameters of RF networks are based on </a:t>
                </a:r>
                <a:br>
                  <a:rPr lang="en-US" dirty="0"/>
                </a:br>
                <a:r>
                  <a:rPr lang="en-US" dirty="0"/>
                  <a:t>normalized, complex power waves incident and reflected / transmitted at their ports</a:t>
                </a:r>
                <a:endParaRPr lang="en-CH" dirty="0"/>
              </a:p>
              <a:p>
                <a:pPr marL="857250" lvl="1" indent="-457200">
                  <a:buFont typeface="Courier New" panose="02070309020205020404" pitchFamily="49" charset="0"/>
                  <a:buChar char="o"/>
                </a:pPr>
                <a:r>
                  <a:rPr lang="en-US" dirty="0"/>
                  <a:t>DUT stands for “Device Under Test”, as acronym for the RF network to be characterized </a:t>
                </a:r>
                <a:endParaRPr lang="en-CH" dirty="0"/>
              </a:p>
              <a:p>
                <a:pPr marL="857250" lvl="1" indent="-457200">
                  <a:buFont typeface="Courier New" panose="02070309020205020404" pitchFamily="49" charset="0"/>
                  <a:buChar char="o"/>
                </a:pPr>
                <a:r>
                  <a:rPr lang="en-US" dirty="0"/>
                  <a:t>S-parameters are only defined for a reference impedance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  <m:r>
                      <a:rPr lang="en-US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𝟓𝟎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𝛀</m:t>
                    </m:r>
                  </m:oMath>
                </a14:m>
                <a:r>
                  <a:rPr lang="en-US" dirty="0"/>
                  <a:t>.</a:t>
                </a:r>
                <a:r>
                  <a:rPr lang="en-CH" dirty="0"/>
                  <a:t> </a:t>
                </a:r>
              </a:p>
              <a:p>
                <a:pPr marL="857250" lvl="1" indent="-457200">
                  <a:buFont typeface="Courier New" panose="02070309020205020404" pitchFamily="49" charset="0"/>
                  <a:buChar char="o"/>
                </a:pPr>
                <a:r>
                  <a:rPr lang="en-US" dirty="0"/>
                  <a:t>Unused ports in a S-parameter measurement setup </a:t>
                </a:r>
                <a:br>
                  <a:rPr lang="en-US" dirty="0"/>
                </a:br>
                <a:r>
                  <a:rPr lang="en-US" dirty="0"/>
                  <a:t>always need to be terminated in their characteristic port impedance</a:t>
                </a:r>
                <a:endParaRPr lang="en-CH" dirty="0"/>
              </a:p>
              <a:p>
                <a:pPr marL="857250" lvl="1" indent="-457200">
                  <a:buFont typeface="Courier New" panose="02070309020205020404" pitchFamily="49" charset="0"/>
                  <a:buChar char="o"/>
                </a:pPr>
                <a:endParaRPr lang="en-CH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A18DD58-CC5A-C342-9C4A-FA1BBE2B5AD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12799" y="2008015"/>
                <a:ext cx="10851925" cy="4186146"/>
              </a:xfrm>
              <a:blipFill>
                <a:blip r:embed="rId2"/>
                <a:stretch>
                  <a:fillRect l="-701" t="-21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Multiply 3">
            <a:extLst>
              <a:ext uri="{FF2B5EF4-FFF2-40B4-BE49-F238E27FC236}">
                <a16:creationId xmlns:a16="http://schemas.microsoft.com/office/drawing/2014/main" id="{6069CC43-F3CF-504D-8F79-CED40430E50D}"/>
              </a:ext>
            </a:extLst>
          </p:cNvPr>
          <p:cNvSpPr>
            <a:spLocks noChangeAspect="1"/>
          </p:cNvSpPr>
          <p:nvPr/>
        </p:nvSpPr>
        <p:spPr bwMode="auto">
          <a:xfrm>
            <a:off x="1206343" y="2776115"/>
            <a:ext cx="288000" cy="288000"/>
          </a:xfrm>
          <a:prstGeom prst="mathMultiply">
            <a:avLst>
              <a:gd name="adj1" fmla="val 0"/>
            </a:avLst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5" name="Multiply 4">
            <a:extLst>
              <a:ext uri="{FF2B5EF4-FFF2-40B4-BE49-F238E27FC236}">
                <a16:creationId xmlns:a16="http://schemas.microsoft.com/office/drawing/2014/main" id="{1CB786E0-52DD-9A42-BF82-253A334D291F}"/>
              </a:ext>
            </a:extLst>
          </p:cNvPr>
          <p:cNvSpPr>
            <a:spLocks noChangeAspect="1"/>
          </p:cNvSpPr>
          <p:nvPr/>
        </p:nvSpPr>
        <p:spPr bwMode="auto">
          <a:xfrm>
            <a:off x="1219644" y="3409972"/>
            <a:ext cx="288000" cy="288000"/>
          </a:xfrm>
          <a:prstGeom prst="mathMultiply">
            <a:avLst>
              <a:gd name="adj1" fmla="val 0"/>
            </a:avLst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7" name="Multiply 6">
            <a:extLst>
              <a:ext uri="{FF2B5EF4-FFF2-40B4-BE49-F238E27FC236}">
                <a16:creationId xmlns:a16="http://schemas.microsoft.com/office/drawing/2014/main" id="{ECD1DB55-5CE5-854F-BDCB-86132B272202}"/>
              </a:ext>
            </a:extLst>
          </p:cNvPr>
          <p:cNvSpPr>
            <a:spLocks noChangeAspect="1"/>
          </p:cNvSpPr>
          <p:nvPr/>
        </p:nvSpPr>
        <p:spPr bwMode="auto">
          <a:xfrm>
            <a:off x="1222059" y="4043829"/>
            <a:ext cx="288000" cy="288000"/>
          </a:xfrm>
          <a:prstGeom prst="mathMultiply">
            <a:avLst>
              <a:gd name="adj1" fmla="val 0"/>
            </a:avLst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3165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C864F8-6340-514B-9345-AD8A6FEC0B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S-Matrix </a:t>
            </a:r>
            <a:r>
              <a:rPr lang="en-US" dirty="0"/>
              <a:t>Properties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D9BE485-52B5-1A40-8DA2-DF74EA15826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42490" y="1086294"/>
                <a:ext cx="10983830" cy="5031055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A port of the network is matched if:</a:t>
                </a:r>
              </a:p>
              <a:p>
                <a:pPr lvl="1"/>
                <a:r>
                  <a:rPr lang="en-US" dirty="0"/>
                  <a:t>i.e., no reflections! 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dirty="0"/>
                  <a:t>A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𝒏</m:t>
                    </m:r>
                  </m:oMath>
                </a14:m>
                <a:r>
                  <a:rPr lang="en-US" dirty="0"/>
                  <a:t>-port is reciprocal if:</a:t>
                </a:r>
              </a:p>
              <a:p>
                <a:pPr lvl="1"/>
                <a:r>
                  <a:rPr lang="en-US" dirty="0"/>
                  <a:t>Most passive components are reciprocal, e.g., resistor, capacitor, inductor, transformer, etc.</a:t>
                </a:r>
              </a:p>
              <a:p>
                <a:pPr lvl="2"/>
                <a:r>
                  <a:rPr lang="en-US" dirty="0"/>
                  <a:t>But not components with inhomogeneous material properties, e.g., magnetized ferrites, plasma, etc.</a:t>
                </a:r>
              </a:p>
              <a:p>
                <a:pPr lvl="1"/>
                <a:r>
                  <a:rPr lang="en-US" dirty="0"/>
                  <a:t>Active components, like amplifiers are non-reciprocal</a:t>
                </a:r>
              </a:p>
              <a:p>
                <a:pPr>
                  <a:lnSpc>
                    <a:spcPct val="200000"/>
                  </a:lnSpc>
                </a:pPr>
                <a:r>
                  <a:rPr lang="en-US" dirty="0"/>
                  <a:t>A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𝒏</m:t>
                    </m:r>
                  </m:oMath>
                </a14:m>
                <a:r>
                  <a:rPr lang="en-US" dirty="0"/>
                  <a:t>-port is symmetric if:</a:t>
                </a:r>
              </a:p>
              <a:p>
                <a:pPr lvl="1">
                  <a:spcAft>
                    <a:spcPts val="1800"/>
                  </a:spcAft>
                </a:pPr>
                <a:r>
                  <a:rPr lang="en-US" dirty="0"/>
                  <a:t>It </a:t>
                </a:r>
                <a:r>
                  <a:rPr lang="en-US" dirty="0">
                    <a:solidFill>
                      <a:srgbClr val="FF0000"/>
                    </a:solidFill>
                  </a:rPr>
                  <a:t>needs to be reciprocal</a:t>
                </a:r>
                <a:r>
                  <a:rPr lang="en-US" dirty="0"/>
                  <a:t>, and input and output reflection coefficient need to be equal.</a:t>
                </a:r>
              </a:p>
              <a:p>
                <a:r>
                  <a:rPr lang="en-US" dirty="0"/>
                  <a:t>A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𝒏</m:t>
                    </m:r>
                  </m:oMath>
                </a14:m>
                <a:r>
                  <a:rPr lang="en-US" dirty="0"/>
                  <a:t>-port is passive and lossless</a:t>
                </a:r>
                <a:br>
                  <a:rPr lang="en-US" dirty="0"/>
                </a:br>
                <a:r>
                  <a:rPr lang="en-US" dirty="0"/>
                  <a:t>if the </a:t>
                </a:r>
                <a:r>
                  <a:rPr lang="en-US" dirty="0">
                    <a:solidFill>
                      <a:srgbClr val="FF0000"/>
                    </a:solidFill>
                  </a:rPr>
                  <a:t>matrix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𝑺</m:t>
                    </m:r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 is unitary</a:t>
                </a:r>
                <a:r>
                  <a:rPr lang="en-US" dirty="0"/>
                  <a:t>:</a:t>
                </a:r>
              </a:p>
              <a:p>
                <a:pPr lvl="1"/>
                <a:r>
                  <a:rPr lang="en-US" dirty="0"/>
                  <a:t>Example: passive, lossless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r>
                  <a:rPr lang="en-US" dirty="0"/>
                  <a:t>-port: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D9BE485-52B5-1A40-8DA2-DF74EA15826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42490" y="1086294"/>
                <a:ext cx="10983830" cy="5031055"/>
              </a:xfrm>
              <a:blipFill>
                <a:blip r:embed="rId2"/>
                <a:stretch>
                  <a:fillRect l="-808" t="-2015" r="-1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72F6AEE5-FE8F-1145-A5B8-B3BF3885DBD7}"/>
                  </a:ext>
                </a:extLst>
              </p:cNvPr>
              <p:cNvSpPr txBox="1"/>
              <p:nvPr/>
            </p:nvSpPr>
            <p:spPr>
              <a:xfrm>
                <a:off x="4011038" y="1896422"/>
                <a:ext cx="3316292" cy="34951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𝑺</m:t>
                          </m:r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𝑻</m:t>
                          </m:r>
                        </m:sup>
                      </m:sSup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=(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𝑺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)  ⇒  </m:t>
                      </m:r>
                      <m:sSub>
                        <m:sSub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  <m:sub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𝒊𝒋</m:t>
                          </m:r>
                        </m:sub>
                      </m:sSub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  <m:sub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𝒋𝒊</m:t>
                          </m:r>
                        </m:sub>
                      </m:sSub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  ∀ 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𝒊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𝒋</m:t>
                      </m:r>
                    </m:oMath>
                  </m:oMathPara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72F6AEE5-FE8F-1145-A5B8-B3BF3885DB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11038" y="1896422"/>
                <a:ext cx="3316292" cy="349519"/>
              </a:xfrm>
              <a:prstGeom prst="rect">
                <a:avLst/>
              </a:prstGeom>
              <a:blipFill>
                <a:blip r:embed="rId3"/>
                <a:stretch>
                  <a:fillRect l="-1908" t="-3571" r="-2290" b="-2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CD19EFF-5A01-2A42-A782-2A1B60C4EBB3}"/>
                  </a:ext>
                </a:extLst>
              </p:cNvPr>
              <p:cNvSpPr txBox="1"/>
              <p:nvPr/>
            </p:nvSpPr>
            <p:spPr>
              <a:xfrm>
                <a:off x="4170524" y="3522113"/>
                <a:ext cx="2475741" cy="336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  <m:sub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𝒊𝒋</m:t>
                          </m:r>
                        </m:sub>
                      </m:sSub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  <m:sub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𝒋𝒊</m:t>
                          </m:r>
                        </m:sub>
                      </m:sSub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  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∧   </m:t>
                      </m:r>
                      <m:sSub>
                        <m:sSubPr>
                          <m:ctrlPr>
                            <a:rPr lang="en-US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𝑺</m:t>
                          </m:r>
                        </m:e>
                        <m:sub>
                          <m:r>
                            <a:rPr lang="en-US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𝒊𝒊</m:t>
                          </m:r>
                        </m:sub>
                      </m:sSub>
                      <m:r>
                        <a:rPr lang="en-US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𝑺</m:t>
                          </m:r>
                        </m:e>
                        <m:sub>
                          <m:r>
                            <a:rPr lang="en-US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𝒋𝒋</m:t>
                          </m:r>
                        </m:sub>
                      </m:sSub>
                    </m:oMath>
                  </m:oMathPara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CD19EFF-5A01-2A42-A782-2A1B60C4EB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70524" y="3522113"/>
                <a:ext cx="2475741" cy="336887"/>
              </a:xfrm>
              <a:prstGeom prst="rect">
                <a:avLst/>
              </a:prstGeom>
              <a:blipFill>
                <a:blip r:embed="rId4"/>
                <a:stretch>
                  <a:fillRect l="-1531" t="-7407" r="-1020" b="-296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FB3389C8-E592-7C45-AC3E-202C399C7032}"/>
                  </a:ext>
                </a:extLst>
              </p:cNvPr>
              <p:cNvSpPr txBox="1"/>
              <p:nvPr/>
            </p:nvSpPr>
            <p:spPr>
              <a:xfrm>
                <a:off x="4768608" y="4812617"/>
                <a:ext cx="2848024" cy="31579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𝑺</m:t>
                              </m:r>
                            </m:e>
                          </m:d>
                        </m:e>
                        <m:sup>
                          <m:r>
                            <a:rPr lang="en-US" sz="20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†</m:t>
                          </m:r>
                        </m:sup>
                      </m:sSup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</m:d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000" b="1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1" i="1">
                                  <a:latin typeface="Cambria Math" panose="02040503050406030204" pitchFamily="18" charset="0"/>
                                </a:rPr>
                                <m:t>𝑺</m:t>
                              </m:r>
                            </m:e>
                          </m:d>
                        </m:e>
                        <m:sup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𝑻</m:t>
                          </m:r>
                        </m:sup>
                      </m:sSup>
                      <m:sSup>
                        <m:sSupPr>
                          <m:ctrlPr>
                            <a:rPr lang="en-US" sz="2000" b="1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000" b="1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1" i="1">
                                  <a:latin typeface="Cambria Math" panose="02040503050406030204" pitchFamily="18" charset="0"/>
                                </a:rPr>
                                <m:t>𝑺</m:t>
                              </m:r>
                            </m:e>
                          </m:d>
                        </m:e>
                        <m:sup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US" sz="2000" b="1" i="1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𝑰</m:t>
                          </m:r>
                        </m:e>
                      </m:d>
                    </m:oMath>
                  </m:oMathPara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FB3389C8-E592-7C45-AC3E-202C399C70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68608" y="4812617"/>
                <a:ext cx="2848024" cy="315792"/>
              </a:xfrm>
              <a:prstGeom prst="rect">
                <a:avLst/>
              </a:prstGeom>
              <a:blipFill>
                <a:blip r:embed="rId5"/>
                <a:stretch>
                  <a:fillRect b="-76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0D58114-DE18-C54C-B386-98DDDDF08B8A}"/>
                  </a:ext>
                </a:extLst>
              </p:cNvPr>
              <p:cNvSpPr txBox="1"/>
              <p:nvPr/>
            </p:nvSpPr>
            <p:spPr>
              <a:xfrm>
                <a:off x="7901035" y="4629554"/>
                <a:ext cx="4153829" cy="49885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16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</m:d>
                      </m:e>
                      <m:sup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†</m:t>
                        </m:r>
                      </m:sup>
                    </m:sSup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sSup>
                          <m:sSup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  <m:sup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p>
                    </m:sSup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en-US" sz="1600" dirty="0"/>
                  <a:t> conjugate transpose (</a:t>
                </a:r>
                <a:r>
                  <a:rPr lang="en-US" sz="1600" i="1" dirty="0"/>
                  <a:t>Hermitian</a:t>
                </a:r>
                <a:r>
                  <a:rPr lang="en-US" sz="1600" dirty="0"/>
                  <a:t>)</a:t>
                </a:r>
                <a:br>
                  <a:rPr lang="en-US" sz="1600" dirty="0"/>
                </a:br>
                <a14:m>
                  <m:oMath xmlns:m="http://schemas.openxmlformats.org/officeDocument/2006/math">
                    <m:d>
                      <m:dPr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</m:d>
                  </m:oMath>
                </a14:m>
                <a:r>
                  <a:rPr lang="en-US" sz="1600" dirty="0"/>
                  <a:t>: identity matrix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0D58114-DE18-C54C-B386-98DDDDF08B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01035" y="4629554"/>
                <a:ext cx="4153829" cy="498855"/>
              </a:xfrm>
              <a:prstGeom prst="rect">
                <a:avLst/>
              </a:prstGeom>
              <a:blipFill>
                <a:blip r:embed="rId6"/>
                <a:stretch>
                  <a:fillRect t="-12500" r="-1829" b="-2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F0BD58B-8E37-9444-A9BC-0A8047CAF48E}"/>
                  </a:ext>
                </a:extLst>
              </p:cNvPr>
              <p:cNvSpPr txBox="1"/>
              <p:nvPr/>
            </p:nvSpPr>
            <p:spPr>
              <a:xfrm>
                <a:off x="1495330" y="5324701"/>
                <a:ext cx="8224752" cy="90332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sup>
                      </m:sSup>
                      <m:d>
                        <m:d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Sup>
                                  <m:sSub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11</m:t>
                                    </m:r>
                                  </m:sub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∗</m:t>
                                    </m:r>
                                  </m:sup>
                                </m:sSubSup>
                              </m:e>
                              <m:e>
                                <m:sSubSup>
                                  <m:sSub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21</m:t>
                                    </m:r>
                                  </m:sub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∗</m:t>
                                    </m:r>
                                  </m:sup>
                                </m:sSubSup>
                              </m:e>
                            </m:mr>
                            <m:mr>
                              <m:e>
                                <m:sSubSup>
                                  <m:sSub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12</m:t>
                                    </m:r>
                                  </m:sub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∗</m:t>
                                    </m:r>
                                  </m:sup>
                                </m:sSubSup>
                              </m:e>
                              <m:e>
                                <m:sSubSup>
                                  <m:sSub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22</m:t>
                                    </m:r>
                                  </m:sub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∗</m:t>
                                    </m:r>
                                  </m:sup>
                                </m:sSubSup>
                              </m:e>
                            </m:mr>
                          </m:m>
                        </m:e>
                      </m:d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11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12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21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22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⇒   </m:t>
                      </m:r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∠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11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−∠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12</m:t>
                                </m:r>
                              </m:sub>
                            </m:sSub>
                            <m:r>
                              <m:rPr>
                                <m:brk m:alnAt="7"/>
                              </m:r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=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∠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21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−∠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22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</m:e>
                        </m:mr>
                        <m:mr>
                          <m:e>
                            <m:d>
                              <m:dPr>
                                <m:begChr m:val="|"/>
                                <m:endChr m:val="|"/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11</m:t>
                                    </m:r>
                                  </m:sub>
                                </m:sSub>
                              </m:e>
                            </m:d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=</m:t>
                            </m:r>
                            <m:d>
                              <m:dPr>
                                <m:begChr m:val="|"/>
                                <m:endChr m:val="|"/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22</m:t>
                                    </m:r>
                                  </m:sub>
                                </m:sSub>
                              </m:e>
                            </m:d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  </m:t>
                            </m:r>
                            <m:d>
                              <m:dPr>
                                <m:begChr m:val="|"/>
                                <m:endChr m:val="|"/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d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=</m:t>
                            </m:r>
                            <m:d>
                              <m:dPr>
                                <m:begChr m:val="|"/>
                                <m:endChr m:val="|"/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d>
                          </m:e>
                        </m:mr>
                        <m:mr>
                          <m:e>
                            <m:d>
                              <m:dPr>
                                <m:begChr m:val="|"/>
                                <m:endChr m:val="|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11</m:t>
                                    </m:r>
                                  </m:sub>
                                </m:sSub>
                              </m:e>
                            </m:d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=</m:t>
                            </m:r>
                            <m:rad>
                              <m:radPr>
                                <m:degHide m:val="on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1−</m:t>
                                </m:r>
                                <m:sSup>
                                  <m:sSup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begChr m:val="|"/>
                                        <m:endChr m:val="|"/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  <m:t>𝑆</m:t>
                                            </m:r>
                                          </m:e>
                                          <m:sub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  <m:t>12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</m:e>
                                  <m:sup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</m:rad>
                          </m:e>
                        </m:mr>
                      </m:m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F0BD58B-8E37-9444-A9BC-0A8047CAF4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95330" y="5324701"/>
                <a:ext cx="8224752" cy="903324"/>
              </a:xfrm>
              <a:prstGeom prst="rect">
                <a:avLst/>
              </a:prstGeom>
              <a:blipFill>
                <a:blip r:embed="rId7"/>
                <a:stretch>
                  <a:fillRect l="-462" b="-41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36FA590-DC0A-C046-9191-87B6203CF54F}"/>
                  </a:ext>
                </a:extLst>
              </p:cNvPr>
              <p:cNvSpPr txBox="1"/>
              <p:nvPr/>
            </p:nvSpPr>
            <p:spPr>
              <a:xfrm>
                <a:off x="5558330" y="1140936"/>
                <a:ext cx="853631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  <m:sub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𝒊𝒊</m:t>
                          </m:r>
                        </m:sub>
                      </m:sSub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36FA590-DC0A-C046-9191-87B6203CF5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58330" y="1140936"/>
                <a:ext cx="853631" cy="307777"/>
              </a:xfrm>
              <a:prstGeom prst="rect">
                <a:avLst/>
              </a:prstGeom>
              <a:blipFill>
                <a:blip r:embed="rId8"/>
                <a:stretch>
                  <a:fillRect l="-5882" r="-5882" b="-153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25DEC864-06F5-D04D-876F-A2B5EFD4D156}"/>
                  </a:ext>
                </a:extLst>
              </p:cNvPr>
              <p:cNvSpPr txBox="1"/>
              <p:nvPr/>
            </p:nvSpPr>
            <p:spPr>
              <a:xfrm>
                <a:off x="7616632" y="1939100"/>
                <a:ext cx="1400896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16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</m:d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p>
                    </m:sSup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en-US" sz="1600" dirty="0"/>
                  <a:t> transpose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25DEC864-06F5-D04D-876F-A2B5EFD4D15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16632" y="1939100"/>
                <a:ext cx="1400896" cy="246221"/>
              </a:xfrm>
              <a:prstGeom prst="rect">
                <a:avLst/>
              </a:prstGeom>
              <a:blipFill>
                <a:blip r:embed="rId9"/>
                <a:stretch>
                  <a:fillRect t="-25000" r="-8108" b="-5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7713B7A5-326C-8241-90A3-32E71AD67C2C}"/>
              </a:ext>
            </a:extLst>
          </p:cNvPr>
          <p:cNvSpPr txBox="1"/>
          <p:nvPr/>
        </p:nvSpPr>
        <p:spPr>
          <a:xfrm>
            <a:off x="9306830" y="1864102"/>
            <a:ext cx="1877437" cy="369332"/>
          </a:xfrm>
          <a:prstGeom prst="rect">
            <a:avLst/>
          </a:prstGeom>
          <a:noFill/>
          <a:ln w="12700" cap="flat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Matrix symmetry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C9C9137-F577-F845-A684-162D035BDCFE}"/>
              </a:ext>
            </a:extLst>
          </p:cNvPr>
          <p:cNvSpPr txBox="1"/>
          <p:nvPr/>
        </p:nvSpPr>
        <p:spPr>
          <a:xfrm>
            <a:off x="9235922" y="3299350"/>
            <a:ext cx="2390398" cy="646331"/>
          </a:xfrm>
          <a:prstGeom prst="rect">
            <a:avLst/>
          </a:prstGeom>
          <a:noFill/>
          <a:ln w="12700" cap="flat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Matrix symmetry and </a:t>
            </a:r>
            <a:br>
              <a:rPr lang="en-US" dirty="0">
                <a:solidFill>
                  <a:srgbClr val="C00000"/>
                </a:solidFill>
              </a:rPr>
            </a:br>
            <a:r>
              <a:rPr lang="en-US" dirty="0">
                <a:solidFill>
                  <a:srgbClr val="C00000"/>
                </a:solidFill>
              </a:rPr>
              <a:t>electrical symmetry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8AE22A94-38F5-44DF-F2BC-C0E1196D81C2}"/>
              </a:ext>
            </a:extLst>
          </p:cNvPr>
          <p:cNvSpPr/>
          <p:nvPr/>
        </p:nvSpPr>
        <p:spPr bwMode="auto">
          <a:xfrm>
            <a:off x="9827990" y="5664103"/>
            <a:ext cx="1737360" cy="548640"/>
          </a:xfrm>
          <a:prstGeom prst="roundRect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JUAS Proc. 2024</a:t>
            </a:r>
            <a:b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</a:b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II.2.7.6, p.</a:t>
            </a:r>
            <a:r>
              <a:rPr kumimoji="0" lang="en-US" sz="1200" b="0" i="0" u="none" strike="noStrike" cap="none" normalizeH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 </a:t>
            </a:r>
            <a:r>
              <a:rPr lang="en-US" sz="1200" dirty="0">
                <a:solidFill>
                  <a:schemeClr val="bg1"/>
                </a:solidFill>
                <a:latin typeface="Comic Sans MS" pitchFamily="66" charset="0"/>
              </a:rPr>
              <a:t>838/839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4247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10" grpId="0"/>
      <p:bldP spid="11" grpId="0" animBg="1"/>
      <p:bldP spid="12" grpId="0" animBg="1"/>
      <p:bldP spid="1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9E35C4-C113-5449-9D9A-152366D826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 for Symmetry and Reciprocity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985BC6-0A4D-DA4F-B395-38DB6E8B8A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2800" y="5325730"/>
            <a:ext cx="10566400" cy="868430"/>
          </a:xfrm>
        </p:spPr>
        <p:txBody>
          <a:bodyPr/>
          <a:lstStyle/>
          <a:p>
            <a:r>
              <a:rPr lang="en-US" dirty="0"/>
              <a:t>Without prof: The S-matrix is always reciprocal for symmetric networks.</a:t>
            </a: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D0B0993B-09E7-2B4E-A7F0-D1E91E51A341}"/>
              </a:ext>
            </a:extLst>
          </p:cNvPr>
          <p:cNvGrpSpPr/>
          <p:nvPr/>
        </p:nvGrpSpPr>
        <p:grpSpPr>
          <a:xfrm>
            <a:off x="1426605" y="1439720"/>
            <a:ext cx="2681007" cy="2196000"/>
            <a:chOff x="1411003" y="1138432"/>
            <a:chExt cx="2681007" cy="21960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5F31ACB2-899A-CD44-B8AD-6F3979780371}"/>
                </a:ext>
              </a:extLst>
            </p:cNvPr>
            <p:cNvSpPr/>
            <p:nvPr/>
          </p:nvSpPr>
          <p:spPr bwMode="auto">
            <a:xfrm>
              <a:off x="2567400" y="1584836"/>
              <a:ext cx="360000" cy="144000"/>
            </a:xfrm>
            <a:prstGeom prst="rect">
              <a:avLst/>
            </a:prstGeom>
            <a:solidFill>
              <a:schemeClr val="bg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2667F268-4438-FE47-87A0-B72F79D56AA5}"/>
                </a:ext>
              </a:extLst>
            </p:cNvPr>
            <p:cNvCxnSpPr>
              <a:stCxn id="4" idx="3"/>
            </p:cNvCxnSpPr>
            <p:nvPr/>
          </p:nvCxnSpPr>
          <p:spPr bwMode="auto">
            <a:xfrm>
              <a:off x="2927400" y="1656836"/>
              <a:ext cx="10800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F715C88C-6A23-2E43-99D3-0191EF8169C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487400" y="1657656"/>
              <a:ext cx="10800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EE222E4A-C99F-1840-8CB4-FD3CED4209A0}"/>
                </a:ext>
              </a:extLst>
            </p:cNvPr>
            <p:cNvSpPr/>
            <p:nvPr/>
          </p:nvSpPr>
          <p:spPr bwMode="auto">
            <a:xfrm rot="5400000">
              <a:off x="1847400" y="2122816"/>
              <a:ext cx="360000" cy="144000"/>
            </a:xfrm>
            <a:prstGeom prst="rect">
              <a:avLst/>
            </a:prstGeom>
            <a:solidFill>
              <a:schemeClr val="bg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6B33DB5-D9C0-E14A-97EB-5AF347C3263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031995" y="1654816"/>
              <a:ext cx="0" cy="36000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A487CE2F-EF01-A14E-BB5C-18652BF1E5A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027400" y="2374816"/>
              <a:ext cx="0" cy="36000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95F8E5AD-6D24-AA4B-91C3-D275481FE86A}"/>
                </a:ext>
              </a:extLst>
            </p:cNvPr>
            <p:cNvSpPr/>
            <p:nvPr/>
          </p:nvSpPr>
          <p:spPr bwMode="auto">
            <a:xfrm rot="5400000">
              <a:off x="3287400" y="2137111"/>
              <a:ext cx="360000" cy="144000"/>
            </a:xfrm>
            <a:prstGeom prst="rect">
              <a:avLst/>
            </a:prstGeom>
            <a:solidFill>
              <a:schemeClr val="bg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A56E9A6B-41E8-3E43-BC40-FB144EEFE85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471995" y="1669111"/>
              <a:ext cx="0" cy="36000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ABB753F8-8AE4-B34B-AFF5-FFEE1A3301F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467400" y="2389111"/>
              <a:ext cx="0" cy="36000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B7858A0F-CC94-CF49-919C-83C71854CF97}"/>
                </a:ext>
              </a:extLst>
            </p:cNvPr>
            <p:cNvCxnSpPr/>
            <p:nvPr/>
          </p:nvCxnSpPr>
          <p:spPr bwMode="auto">
            <a:xfrm>
              <a:off x="1487400" y="2734816"/>
              <a:ext cx="25200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9" name="Oval 245">
              <a:extLst>
                <a:ext uri="{FF2B5EF4-FFF2-40B4-BE49-F238E27FC236}">
                  <a16:creationId xmlns:a16="http://schemas.microsoft.com/office/drawing/2014/main" id="{CBDAC45D-A89C-D243-BC50-5849EA1A31A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411003" y="1616716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20" name="Oval 245">
              <a:extLst>
                <a:ext uri="{FF2B5EF4-FFF2-40B4-BE49-F238E27FC236}">
                  <a16:creationId xmlns:a16="http://schemas.microsoft.com/office/drawing/2014/main" id="{01AD3111-D59D-A449-8CCA-5E04F3A293C4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411003" y="2696716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21" name="Oval 245">
              <a:extLst>
                <a:ext uri="{FF2B5EF4-FFF2-40B4-BE49-F238E27FC236}">
                  <a16:creationId xmlns:a16="http://schemas.microsoft.com/office/drawing/2014/main" id="{E14471F3-5847-804C-BC7E-1ECE91F3561E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015810" y="1616716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22" name="Oval 245">
              <a:extLst>
                <a:ext uri="{FF2B5EF4-FFF2-40B4-BE49-F238E27FC236}">
                  <a16:creationId xmlns:a16="http://schemas.microsoft.com/office/drawing/2014/main" id="{B87C4E9F-A6E3-C245-BE77-3A4E6A110114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010468" y="2693325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60D46E78-5536-824C-966E-519CFF38C252}"/>
                </a:ext>
              </a:extLst>
            </p:cNvPr>
            <p:cNvSpPr txBox="1"/>
            <p:nvPr/>
          </p:nvSpPr>
          <p:spPr>
            <a:xfrm>
              <a:off x="1457514" y="2738152"/>
              <a:ext cx="3642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1’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066D25A3-F3E7-C941-8607-FCAFEF82ADAE}"/>
                </a:ext>
              </a:extLst>
            </p:cNvPr>
            <p:cNvSpPr txBox="1"/>
            <p:nvPr/>
          </p:nvSpPr>
          <p:spPr>
            <a:xfrm>
              <a:off x="1446266" y="1265014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1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B678AEA5-C09F-8A4D-8CA4-FFB916C09BAE}"/>
                </a:ext>
              </a:extLst>
            </p:cNvPr>
            <p:cNvSpPr txBox="1"/>
            <p:nvPr/>
          </p:nvSpPr>
          <p:spPr>
            <a:xfrm>
              <a:off x="3715198" y="2735319"/>
              <a:ext cx="3642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2’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A24E5C7E-B51E-4E44-B18A-5C05A0808205}"/>
                </a:ext>
              </a:extLst>
            </p:cNvPr>
            <p:cNvSpPr txBox="1"/>
            <p:nvPr/>
          </p:nvSpPr>
          <p:spPr>
            <a:xfrm>
              <a:off x="3736901" y="1285520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2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34E313D6-24BF-E84F-9673-6448AD20D58C}"/>
                    </a:ext>
                  </a:extLst>
                </p:cNvPr>
                <p:cNvSpPr txBox="1"/>
                <p:nvPr/>
              </p:nvSpPr>
              <p:spPr>
                <a:xfrm>
                  <a:off x="2851586" y="1752112"/>
                  <a:ext cx="313098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34E313D6-24BF-E84F-9673-6448AD20D58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851586" y="1752112"/>
                  <a:ext cx="313098" cy="276999"/>
                </a:xfrm>
                <a:prstGeom prst="rect">
                  <a:avLst/>
                </a:prstGeom>
                <a:blipFill>
                  <a:blip r:embed="rId2"/>
                  <a:stretch>
                    <a:fillRect l="-11538" b="-1304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6D716977-C7F3-824E-A4A5-AAC63A4EA7F5}"/>
                    </a:ext>
                  </a:extLst>
                </p:cNvPr>
                <p:cNvSpPr txBox="1"/>
                <p:nvPr/>
              </p:nvSpPr>
              <p:spPr>
                <a:xfrm>
                  <a:off x="1589175" y="2036002"/>
                  <a:ext cx="308674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𝑏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6D716977-C7F3-824E-A4A5-AAC63A4EA7F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89175" y="2036002"/>
                  <a:ext cx="308674" cy="276999"/>
                </a:xfrm>
                <a:prstGeom prst="rect">
                  <a:avLst/>
                </a:prstGeom>
                <a:blipFill>
                  <a:blip r:embed="rId3"/>
                  <a:stretch>
                    <a:fillRect l="-16000" r="-4000" b="-1739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65151250-B61F-0643-8CBF-6B042FF30762}"/>
                    </a:ext>
                  </a:extLst>
                </p:cNvPr>
                <p:cNvSpPr txBox="1"/>
                <p:nvPr/>
              </p:nvSpPr>
              <p:spPr>
                <a:xfrm>
                  <a:off x="3603632" y="2063899"/>
                  <a:ext cx="308674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𝑏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65151250-B61F-0643-8CBF-6B042FF3076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03632" y="2063899"/>
                  <a:ext cx="308674" cy="276999"/>
                </a:xfrm>
                <a:prstGeom prst="rect">
                  <a:avLst/>
                </a:prstGeom>
                <a:blipFill>
                  <a:blip r:embed="rId4"/>
                  <a:stretch>
                    <a:fillRect l="-16000" b="-2272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B93CB703-98AA-AF49-9318-B0D497B3F68C}"/>
                </a:ext>
              </a:extLst>
            </p:cNvPr>
            <p:cNvCxnSpPr/>
            <p:nvPr/>
          </p:nvCxnSpPr>
          <p:spPr bwMode="auto">
            <a:xfrm>
              <a:off x="2754765" y="1138432"/>
              <a:ext cx="0" cy="219600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00B0F0"/>
              </a:solidFill>
              <a:prstDash val="lgDashDot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1D4FC766-1674-2049-9E8A-1C5A642581C7}"/>
                </a:ext>
              </a:extLst>
            </p:cNvPr>
            <p:cNvSpPr txBox="1"/>
            <p:nvPr/>
          </p:nvSpPr>
          <p:spPr>
            <a:xfrm>
              <a:off x="2747957" y="2999789"/>
              <a:ext cx="103265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rgbClr val="00B0F0"/>
                  </a:solidFill>
                </a:rPr>
                <a:t>symmetry</a:t>
              </a:r>
            </a:p>
          </p:txBody>
        </p: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ACC10CA-2915-0544-B466-6E0921605480}"/>
                </a:ext>
              </a:extLst>
            </p:cNvPr>
            <p:cNvCxnSpPr>
              <a:cxnSpLocks/>
              <a:endCxn id="20" idx="0"/>
            </p:cNvCxnSpPr>
            <p:nvPr/>
          </p:nvCxnSpPr>
          <p:spPr bwMode="auto">
            <a:xfrm>
              <a:off x="1449103" y="1705111"/>
              <a:ext cx="0" cy="991605"/>
            </a:xfrm>
            <a:prstGeom prst="lin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D603F7C-4C3C-334E-9424-92C06AC91F87}"/>
                </a:ext>
              </a:extLst>
            </p:cNvPr>
            <p:cNvCxnSpPr/>
            <p:nvPr/>
          </p:nvCxnSpPr>
          <p:spPr bwMode="auto">
            <a:xfrm>
              <a:off x="1449103" y="2780348"/>
              <a:ext cx="0" cy="360000"/>
            </a:xfrm>
            <a:prstGeom prst="lin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57C77C6-C747-644D-8535-3390831624F8}"/>
                </a:ext>
              </a:extLst>
            </p:cNvPr>
            <p:cNvCxnSpPr/>
            <p:nvPr/>
          </p:nvCxnSpPr>
          <p:spPr bwMode="auto">
            <a:xfrm>
              <a:off x="1453581" y="1256716"/>
              <a:ext cx="0" cy="360000"/>
            </a:xfrm>
            <a:prstGeom prst="lin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01293E9E-0629-7442-9A28-A57D4AE3D69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049534" y="1705111"/>
              <a:ext cx="0" cy="991605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A0A6B193-11C4-9D49-A342-D5493307C0FE}"/>
                </a:ext>
              </a:extLst>
            </p:cNvPr>
            <p:cNvCxnSpPr/>
            <p:nvPr/>
          </p:nvCxnSpPr>
          <p:spPr bwMode="auto">
            <a:xfrm>
              <a:off x="4049534" y="2780348"/>
              <a:ext cx="0" cy="360000"/>
            </a:xfrm>
            <a:prstGeom prst="lin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5D36035A-64C0-454F-BB4D-AC9D0BE11AA1}"/>
                </a:ext>
              </a:extLst>
            </p:cNvPr>
            <p:cNvCxnSpPr/>
            <p:nvPr/>
          </p:nvCxnSpPr>
          <p:spPr bwMode="auto">
            <a:xfrm>
              <a:off x="4054012" y="1256716"/>
              <a:ext cx="0" cy="360000"/>
            </a:xfrm>
            <a:prstGeom prst="lin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70" name="Oval 250">
              <a:extLst>
                <a:ext uri="{FF2B5EF4-FFF2-40B4-BE49-F238E27FC236}">
                  <a16:creationId xmlns:a16="http://schemas.microsoft.com/office/drawing/2014/main" id="{ADC075BB-292A-8146-91A5-59B7E88F0BA8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001666" y="1626532"/>
              <a:ext cx="55563" cy="55563"/>
            </a:xfrm>
            <a:prstGeom prst="ellipse">
              <a:avLst/>
            </a:prstGeom>
            <a:solidFill>
              <a:schemeClr val="tx1"/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71" name="Oval 250">
              <a:extLst>
                <a:ext uri="{FF2B5EF4-FFF2-40B4-BE49-F238E27FC236}">
                  <a16:creationId xmlns:a16="http://schemas.microsoft.com/office/drawing/2014/main" id="{17B2352E-62A2-594A-8FA6-8B5E1C3AE06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999618" y="2703643"/>
              <a:ext cx="55563" cy="55563"/>
            </a:xfrm>
            <a:prstGeom prst="ellipse">
              <a:avLst/>
            </a:prstGeom>
            <a:solidFill>
              <a:schemeClr val="tx1"/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72" name="Oval 250">
              <a:extLst>
                <a:ext uri="{FF2B5EF4-FFF2-40B4-BE49-F238E27FC236}">
                  <a16:creationId xmlns:a16="http://schemas.microsoft.com/office/drawing/2014/main" id="{BDBBA6A6-3778-EC43-A782-847A0945737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447710" y="1623252"/>
              <a:ext cx="55563" cy="55563"/>
            </a:xfrm>
            <a:prstGeom prst="ellipse">
              <a:avLst/>
            </a:prstGeom>
            <a:solidFill>
              <a:schemeClr val="tx1"/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73" name="Oval 250">
              <a:extLst>
                <a:ext uri="{FF2B5EF4-FFF2-40B4-BE49-F238E27FC236}">
                  <a16:creationId xmlns:a16="http://schemas.microsoft.com/office/drawing/2014/main" id="{C32747CA-0E4B-B04C-925F-26C4EB65C640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440466" y="2702345"/>
              <a:ext cx="55563" cy="55563"/>
            </a:xfrm>
            <a:prstGeom prst="ellipse">
              <a:avLst/>
            </a:prstGeom>
            <a:solidFill>
              <a:schemeClr val="tx1"/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C4BC6DBD-0C25-1149-B0D3-F3D1CABD9430}"/>
              </a:ext>
            </a:extLst>
          </p:cNvPr>
          <p:cNvGrpSpPr/>
          <p:nvPr/>
        </p:nvGrpSpPr>
        <p:grpSpPr>
          <a:xfrm>
            <a:off x="7631986" y="1593523"/>
            <a:ext cx="2149322" cy="1884582"/>
            <a:chOff x="6792719" y="1249542"/>
            <a:chExt cx="2149322" cy="1884582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5EF135E5-228C-DA40-A951-FCB55F0DA819}"/>
                </a:ext>
              </a:extLst>
            </p:cNvPr>
            <p:cNvSpPr/>
            <p:nvPr/>
          </p:nvSpPr>
          <p:spPr bwMode="auto">
            <a:xfrm>
              <a:off x="7417431" y="1577662"/>
              <a:ext cx="360000" cy="144000"/>
            </a:xfrm>
            <a:prstGeom prst="rect">
              <a:avLst/>
            </a:prstGeom>
            <a:solidFill>
              <a:schemeClr val="bg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CEA0DD75-8C76-4041-9001-A8FDCE575FE2}"/>
                </a:ext>
              </a:extLst>
            </p:cNvPr>
            <p:cNvCxnSpPr>
              <a:stCxn id="40" idx="3"/>
            </p:cNvCxnSpPr>
            <p:nvPr/>
          </p:nvCxnSpPr>
          <p:spPr bwMode="auto">
            <a:xfrm>
              <a:off x="7777431" y="1649662"/>
              <a:ext cx="10800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42A1CDF1-2FB5-8A49-9148-FC1D45F2F2C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869116" y="1651432"/>
              <a:ext cx="5400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C1A58BEF-39E8-974D-A204-18C672357A76}"/>
                </a:ext>
              </a:extLst>
            </p:cNvPr>
            <p:cNvSpPr/>
            <p:nvPr/>
          </p:nvSpPr>
          <p:spPr bwMode="auto">
            <a:xfrm rot="5400000">
              <a:off x="8137431" y="2129937"/>
              <a:ext cx="360000" cy="144000"/>
            </a:xfrm>
            <a:prstGeom prst="rect">
              <a:avLst/>
            </a:prstGeom>
            <a:solidFill>
              <a:schemeClr val="bg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9CB62B2A-2723-7D49-966B-7FB338A9ABF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8322026" y="1661937"/>
              <a:ext cx="0" cy="36000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702B8B92-E1B8-B442-9C93-EB8D2D51D9B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8317431" y="2381937"/>
              <a:ext cx="0" cy="36000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47EAA0CA-8A31-8C4B-B0AB-7FE591280EDF}"/>
                </a:ext>
              </a:extLst>
            </p:cNvPr>
            <p:cNvCxnSpPr>
              <a:cxnSpLocks/>
              <a:stCxn id="51" idx="6"/>
            </p:cNvCxnSpPr>
            <p:nvPr/>
          </p:nvCxnSpPr>
          <p:spPr bwMode="auto">
            <a:xfrm flipV="1">
              <a:off x="6868919" y="2727642"/>
              <a:ext cx="1988512" cy="95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0" name="Oval 245">
              <a:extLst>
                <a:ext uri="{FF2B5EF4-FFF2-40B4-BE49-F238E27FC236}">
                  <a16:creationId xmlns:a16="http://schemas.microsoft.com/office/drawing/2014/main" id="{9A40456C-BDA3-E144-83D3-B75D929B578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6792719" y="1610492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51" name="Oval 245">
              <a:extLst>
                <a:ext uri="{FF2B5EF4-FFF2-40B4-BE49-F238E27FC236}">
                  <a16:creationId xmlns:a16="http://schemas.microsoft.com/office/drawing/2014/main" id="{5EDAEEB8-CBB8-6F45-B047-0DA0FD590822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6792719" y="2690492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52" name="Oval 245">
              <a:extLst>
                <a:ext uri="{FF2B5EF4-FFF2-40B4-BE49-F238E27FC236}">
                  <a16:creationId xmlns:a16="http://schemas.microsoft.com/office/drawing/2014/main" id="{92BDE663-1857-1548-A2A7-F13AA3B2B8D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865841" y="1609542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53" name="Oval 245">
              <a:extLst>
                <a:ext uri="{FF2B5EF4-FFF2-40B4-BE49-F238E27FC236}">
                  <a16:creationId xmlns:a16="http://schemas.microsoft.com/office/drawing/2014/main" id="{81591377-9056-A649-A381-C52CE0DAD2BC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860499" y="2686151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6BC91E3E-CA52-8242-A9B3-93546D85DFCF}"/>
                </a:ext>
              </a:extLst>
            </p:cNvPr>
            <p:cNvSpPr txBox="1"/>
            <p:nvPr/>
          </p:nvSpPr>
          <p:spPr>
            <a:xfrm>
              <a:off x="6839230" y="2731928"/>
              <a:ext cx="3642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1’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B2491469-51D3-0A4C-8EEB-052144ED0D53}"/>
                </a:ext>
              </a:extLst>
            </p:cNvPr>
            <p:cNvSpPr txBox="1"/>
            <p:nvPr/>
          </p:nvSpPr>
          <p:spPr>
            <a:xfrm>
              <a:off x="6827982" y="1258790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1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3DAA7A99-BEFB-4545-A77F-E0E2609B61C3}"/>
                </a:ext>
              </a:extLst>
            </p:cNvPr>
            <p:cNvSpPr txBox="1"/>
            <p:nvPr/>
          </p:nvSpPr>
          <p:spPr>
            <a:xfrm>
              <a:off x="8565229" y="2728145"/>
              <a:ext cx="3642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2’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587F7F88-3082-9745-B1EC-303330B51BE3}"/>
                </a:ext>
              </a:extLst>
            </p:cNvPr>
            <p:cNvSpPr txBox="1"/>
            <p:nvPr/>
          </p:nvSpPr>
          <p:spPr>
            <a:xfrm>
              <a:off x="8586932" y="1278346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2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8" name="TextBox 57">
                  <a:extLst>
                    <a:ext uri="{FF2B5EF4-FFF2-40B4-BE49-F238E27FC236}">
                      <a16:creationId xmlns:a16="http://schemas.microsoft.com/office/drawing/2014/main" id="{67B2BDDD-4AA3-0941-A718-1B9E43C55DCC}"/>
                    </a:ext>
                  </a:extLst>
                </p:cNvPr>
                <p:cNvSpPr txBox="1"/>
                <p:nvPr/>
              </p:nvSpPr>
              <p:spPr>
                <a:xfrm>
                  <a:off x="7701617" y="1744938"/>
                  <a:ext cx="313098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58" name="TextBox 57">
                  <a:extLst>
                    <a:ext uri="{FF2B5EF4-FFF2-40B4-BE49-F238E27FC236}">
                      <a16:creationId xmlns:a16="http://schemas.microsoft.com/office/drawing/2014/main" id="{67B2BDDD-4AA3-0941-A718-1B9E43C55DC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701617" y="1744938"/>
                  <a:ext cx="313098" cy="276999"/>
                </a:xfrm>
                <a:prstGeom prst="rect">
                  <a:avLst/>
                </a:prstGeom>
                <a:blipFill>
                  <a:blip r:embed="rId5"/>
                  <a:stretch>
                    <a:fillRect l="-16000" b="-1304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0" name="TextBox 59">
                  <a:extLst>
                    <a:ext uri="{FF2B5EF4-FFF2-40B4-BE49-F238E27FC236}">
                      <a16:creationId xmlns:a16="http://schemas.microsoft.com/office/drawing/2014/main" id="{CB592196-60D3-5E4F-844D-DD07EEB3F41E}"/>
                    </a:ext>
                  </a:extLst>
                </p:cNvPr>
                <p:cNvSpPr txBox="1"/>
                <p:nvPr/>
              </p:nvSpPr>
              <p:spPr>
                <a:xfrm>
                  <a:off x="8453663" y="2056725"/>
                  <a:ext cx="308674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𝑏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60" name="TextBox 59">
                  <a:extLst>
                    <a:ext uri="{FF2B5EF4-FFF2-40B4-BE49-F238E27FC236}">
                      <a16:creationId xmlns:a16="http://schemas.microsoft.com/office/drawing/2014/main" id="{CB592196-60D3-5E4F-844D-DD07EEB3F41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453663" y="2056725"/>
                  <a:ext cx="308674" cy="276999"/>
                </a:xfrm>
                <a:prstGeom prst="rect">
                  <a:avLst/>
                </a:prstGeom>
                <a:blipFill>
                  <a:blip r:embed="rId6"/>
                  <a:stretch>
                    <a:fillRect l="-12000" r="-4000" b="-2272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50EDD4D3-C08A-1A4F-9941-2BE87F4FA824}"/>
                </a:ext>
              </a:extLst>
            </p:cNvPr>
            <p:cNvCxnSpPr>
              <a:cxnSpLocks/>
              <a:endCxn id="51" idx="0"/>
            </p:cNvCxnSpPr>
            <p:nvPr/>
          </p:nvCxnSpPr>
          <p:spPr bwMode="auto">
            <a:xfrm>
              <a:off x="6830819" y="1698887"/>
              <a:ext cx="0" cy="991605"/>
            </a:xfrm>
            <a:prstGeom prst="lin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CD173DB-5639-2042-B2EF-4A9B29A2C847}"/>
                </a:ext>
              </a:extLst>
            </p:cNvPr>
            <p:cNvCxnSpPr/>
            <p:nvPr/>
          </p:nvCxnSpPr>
          <p:spPr bwMode="auto">
            <a:xfrm>
              <a:off x="6830819" y="2774124"/>
              <a:ext cx="0" cy="360000"/>
            </a:xfrm>
            <a:prstGeom prst="lin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6C5C9353-313D-2E4D-926F-FEB54CA0631E}"/>
                </a:ext>
              </a:extLst>
            </p:cNvPr>
            <p:cNvCxnSpPr/>
            <p:nvPr/>
          </p:nvCxnSpPr>
          <p:spPr bwMode="auto">
            <a:xfrm>
              <a:off x="6835297" y="1250492"/>
              <a:ext cx="0" cy="360000"/>
            </a:xfrm>
            <a:prstGeom prst="lin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A028847B-C22E-6D48-A01F-59ECF5B482A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8899565" y="1697937"/>
              <a:ext cx="0" cy="991605"/>
            </a:xfrm>
            <a:prstGeom prst="lin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24EC6A3D-86C9-7949-827E-C869D93CDD90}"/>
                </a:ext>
              </a:extLst>
            </p:cNvPr>
            <p:cNvCxnSpPr/>
            <p:nvPr/>
          </p:nvCxnSpPr>
          <p:spPr bwMode="auto">
            <a:xfrm>
              <a:off x="8899565" y="2773174"/>
              <a:ext cx="0" cy="360000"/>
            </a:xfrm>
            <a:prstGeom prst="lin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E218394C-BF0D-784A-B8F9-268DA4883C89}"/>
                </a:ext>
              </a:extLst>
            </p:cNvPr>
            <p:cNvCxnSpPr/>
            <p:nvPr/>
          </p:nvCxnSpPr>
          <p:spPr bwMode="auto">
            <a:xfrm>
              <a:off x="8904043" y="1249542"/>
              <a:ext cx="0" cy="360000"/>
            </a:xfrm>
            <a:prstGeom prst="lin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74" name="Oval 250">
              <a:extLst>
                <a:ext uri="{FF2B5EF4-FFF2-40B4-BE49-F238E27FC236}">
                  <a16:creationId xmlns:a16="http://schemas.microsoft.com/office/drawing/2014/main" id="{E5C4A9E0-8B49-9444-8ED0-41D493149F6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90232" y="1616716"/>
              <a:ext cx="55563" cy="55563"/>
            </a:xfrm>
            <a:prstGeom prst="ellipse">
              <a:avLst/>
            </a:prstGeom>
            <a:solidFill>
              <a:schemeClr val="tx1"/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75" name="Oval 250">
              <a:extLst>
                <a:ext uri="{FF2B5EF4-FFF2-40B4-BE49-F238E27FC236}">
                  <a16:creationId xmlns:a16="http://schemas.microsoft.com/office/drawing/2014/main" id="{7F4E9A7E-6052-3E4D-AE3E-6B1A9F2095B7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82988" y="2695809"/>
              <a:ext cx="55563" cy="55563"/>
            </a:xfrm>
            <a:prstGeom prst="ellipse">
              <a:avLst/>
            </a:prstGeom>
            <a:solidFill>
              <a:schemeClr val="tx1"/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93C614B4-B826-DA49-93BB-D3107CDDC5D6}"/>
              </a:ext>
            </a:extLst>
          </p:cNvPr>
          <p:cNvGrpSpPr/>
          <p:nvPr/>
        </p:nvGrpSpPr>
        <p:grpSpPr>
          <a:xfrm>
            <a:off x="143660" y="3765295"/>
            <a:ext cx="5767028" cy="986552"/>
            <a:chOff x="0" y="3427844"/>
            <a:chExt cx="5767028" cy="98655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6" name="TextBox 75">
                  <a:extLst>
                    <a:ext uri="{FF2B5EF4-FFF2-40B4-BE49-F238E27FC236}">
                      <a16:creationId xmlns:a16="http://schemas.microsoft.com/office/drawing/2014/main" id="{36C5CC1C-520E-D942-8F5C-C510063FB668}"/>
                    </a:ext>
                  </a:extLst>
                </p:cNvPr>
                <p:cNvSpPr txBox="1"/>
                <p:nvPr/>
              </p:nvSpPr>
              <p:spPr>
                <a:xfrm>
                  <a:off x="0" y="3427844"/>
                  <a:ext cx="5767028" cy="98655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)=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m:rPr>
                                <m:sty m:val="p"/>
                              </m:rPr>
                              <a:rPr lang="el-GR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Δ</m:t>
                            </m:r>
                          </m:den>
                        </m:f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2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mPr>
                              <m:mr>
                                <m:e>
                                  <m:sSub>
                                    <m:sSubPr>
                                      <m:ctrlPr>
                                        <a:rPr lang="en-US" b="0" i="1" smtClean="0">
                                          <a:solidFill>
                                            <a:srgbClr val="00B0F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solidFill>
                                            <a:srgbClr val="00B0F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𝑍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solidFill>
                                            <a:srgbClr val="00B0F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𝑎</m:t>
                                      </m:r>
                                    </m:sub>
                                  </m:sSub>
                                  <m:sSubSup>
                                    <m:sSubSupPr>
                                      <m:ctrlPr>
                                        <a:rPr lang="en-US" b="0" i="1" smtClean="0">
                                          <a:solidFill>
                                            <a:srgbClr val="00B0F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b="0" i="1" smtClean="0">
                                          <a:solidFill>
                                            <a:srgbClr val="00B0F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𝑍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solidFill>
                                            <a:srgbClr val="00B0F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𝑏</m:t>
                                      </m:r>
                                    </m:sub>
                                    <m:sup>
                                      <m:r>
                                        <a:rPr lang="en-US" b="0" i="1" smtClean="0">
                                          <a:solidFill>
                                            <a:srgbClr val="00B0F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  <m:r>
                                    <m:rPr>
                                      <m:brk m:alnAt="7"/>
                                    </m:rPr>
                                    <a:rPr lang="en-US" b="0" i="1" smtClean="0">
                                      <a:solidFill>
                                        <a:srgbClr val="00B0F0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Sup>
                                    <m:sSubSupPr>
                                      <m:ctrlPr>
                                        <a:rPr lang="en-US" b="0" i="1" smtClean="0">
                                          <a:solidFill>
                                            <a:srgbClr val="00B0F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b="0" i="1" smtClean="0">
                                          <a:solidFill>
                                            <a:srgbClr val="00B0F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𝑍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solidFill>
                                            <a:srgbClr val="00B0F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  <m:sup>
                                      <m:r>
                                        <a:rPr lang="en-US" b="0" i="1" smtClean="0">
                                          <a:solidFill>
                                            <a:srgbClr val="00B0F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  <m:r>
                                    <m:rPr>
                                      <m:brk m:alnAt="7"/>
                                    </m:rPr>
                                    <a:rPr lang="en-US" b="0" i="1" smtClean="0">
                                      <a:solidFill>
                                        <a:srgbClr val="00B0F0"/>
                                      </a:solidFill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solidFill>
                                            <a:srgbClr val="00B0F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srgbClr val="00B0F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𝑍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solidFill>
                                            <a:srgbClr val="00B0F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𝑎</m:t>
                                      </m:r>
                                    </m:sub>
                                  </m:sSub>
                                  <m:r>
                                    <a:rPr lang="en-US" i="1">
                                      <a:solidFill>
                                        <a:srgbClr val="00B0F0"/>
                                      </a:solidFill>
                                      <a:latin typeface="Cambria Math" panose="02040503050406030204" pitchFamily="18" charset="0"/>
                                    </a:rPr>
                                    <m:t>+2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solidFill>
                                            <a:srgbClr val="00B0F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srgbClr val="00B0F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𝑍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solidFill>
                                            <a:srgbClr val="00B0F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𝑏</m:t>
                                      </m:r>
                                    </m:sub>
                                  </m:sSub>
                                  <m:r>
                                    <m:rPr>
                                      <m:brk m:alnAt="7"/>
                                    </m:rPr>
                                    <a:rPr lang="en-US" b="0" i="1" smtClean="0">
                                      <a:solidFill>
                                        <a:srgbClr val="00B0F0"/>
                                      </a:solidFill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  <m:e>
                                  <m:r>
                                    <m:rPr>
                                      <m:brk m:alnAt="7"/>
                                    </m:rPr>
                                    <a:rPr lang="en-US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𝑍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  <m:sSubSup>
                                    <m:sSubSupPr>
                                      <m:ctrlPr>
                                        <a:rPr lang="en-US" i="1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i="1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𝑍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𝑏</m:t>
                                      </m:r>
                                    </m:sub>
                                    <m:sup>
                                      <m:r>
                                        <a:rPr lang="en-US" i="1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</m:e>
                              </m:mr>
                              <m:mr>
                                <m:e>
                                  <m:r>
                                    <m:rPr>
                                      <m:brk m:alnAt="7"/>
                                    </m:rPr>
                                    <a:rPr lang="en-US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𝑍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  <m:sSubSup>
                                    <m:sSubSupPr>
                                      <m:ctrlPr>
                                        <a:rPr lang="en-US" i="1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i="1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𝑍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𝑏</m:t>
                                      </m:r>
                                    </m:sub>
                                    <m:sup>
                                      <m:r>
                                        <a:rPr lang="en-US" i="1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</m:e>
                                <m:e>
                                  <m:sSub>
                                    <m:sSubPr>
                                      <m:ctrlPr>
                                        <a:rPr lang="en-US" i="1" smtClean="0">
                                          <a:solidFill>
                                            <a:srgbClr val="00B0F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sSub>
                                        <m:sSubPr>
                                          <m:ctrlPr>
                                            <a:rPr lang="en-US" i="1">
                                              <a:solidFill>
                                                <a:srgbClr val="00B0F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solidFill>
                                                <a:srgbClr val="00B0F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𝑍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solidFill>
                                                <a:srgbClr val="00B0F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𝑎</m:t>
                                          </m:r>
                                        </m:sub>
                                      </m:sSub>
                                      <m:sSubSup>
                                        <m:sSubSupPr>
                                          <m:ctrlPr>
                                            <a:rPr lang="en-US" i="1">
                                              <a:solidFill>
                                                <a:srgbClr val="00B0F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US" i="1">
                                              <a:solidFill>
                                                <a:srgbClr val="00B0F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𝑍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solidFill>
                                                <a:srgbClr val="00B0F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𝑏</m:t>
                                          </m:r>
                                        </m:sub>
                                        <m:sup>
                                          <m:r>
                                            <a:rPr lang="en-US" i="1">
                                              <a:solidFill>
                                                <a:srgbClr val="00B0F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bSup>
                                      <m:r>
                                        <m:rPr>
                                          <m:brk m:alnAt="7"/>
                                        </m:rPr>
                                        <a:rPr lang="en-US" i="1">
                                          <a:solidFill>
                                            <a:srgbClr val="00B0F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sSubSup>
                                        <m:sSubSupPr>
                                          <m:ctrlPr>
                                            <a:rPr lang="en-US" i="1">
                                              <a:solidFill>
                                                <a:srgbClr val="00B0F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US" i="1">
                                              <a:solidFill>
                                                <a:srgbClr val="00B0F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𝑍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solidFill>
                                                <a:srgbClr val="00B0F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sub>
                                        <m:sup>
                                          <m:r>
                                            <a:rPr lang="en-US" i="1">
                                              <a:solidFill>
                                                <a:srgbClr val="00B0F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bSup>
                                      <m:r>
                                        <m:rPr>
                                          <m:brk m:alnAt="7"/>
                                        </m:rPr>
                                        <a:rPr lang="en-US" i="1">
                                          <a:solidFill>
                                            <a:srgbClr val="00B0F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(</m:t>
                                      </m:r>
                                      <m:sSub>
                                        <m:sSubPr>
                                          <m:ctrlPr>
                                            <a:rPr lang="en-US" i="1">
                                              <a:solidFill>
                                                <a:srgbClr val="00B0F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solidFill>
                                                <a:srgbClr val="00B0F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𝑍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solidFill>
                                                <a:srgbClr val="00B0F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𝑎</m:t>
                                          </m:r>
                                        </m:sub>
                                      </m:sSub>
                                      <m:r>
                                        <a:rPr lang="en-US" i="1">
                                          <a:solidFill>
                                            <a:srgbClr val="00B0F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+2</m:t>
                                      </m:r>
                                      <m:r>
                                        <a:rPr lang="en-US" i="1">
                                          <a:solidFill>
                                            <a:srgbClr val="00B0F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𝑍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solidFill>
                                            <a:srgbClr val="00B0F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𝑏</m:t>
                                      </m:r>
                                    </m:sub>
                                  </m:sSub>
                                  <m:r>
                                    <m:rPr>
                                      <m:brk m:alnAt="7"/>
                                    </m:rPr>
                                    <a:rPr lang="en-US" i="1" smtClean="0">
                                      <a:solidFill>
                                        <a:srgbClr val="00B0F0"/>
                                      </a:solidFill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</m:mr>
                            </m:m>
                          </m:e>
                        </m:d>
                      </m:oMath>
                    </m:oMathPara>
                  </a14:m>
                  <a:endParaRPr lang="en-US" b="0" dirty="0"/>
                </a:p>
                <a:p>
                  <a:pPr>
                    <a:lnSpc>
                      <a:spcPct val="150000"/>
                    </a:lnSpc>
                  </a:pPr>
                  <a:r>
                    <a:rPr lang="en-US" dirty="0"/>
                    <a:t>   with: </a:t>
                  </a:r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sub>
                          </m:sSub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[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+2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)]</m:t>
                      </m:r>
                    </m:oMath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76" name="TextBox 75">
                  <a:extLst>
                    <a:ext uri="{FF2B5EF4-FFF2-40B4-BE49-F238E27FC236}">
                      <a16:creationId xmlns:a16="http://schemas.microsoft.com/office/drawing/2014/main" id="{36C5CC1C-520E-D942-8F5C-C510063FB66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0" y="3427844"/>
                  <a:ext cx="5767028" cy="986552"/>
                </a:xfrm>
                <a:prstGeom prst="rect">
                  <a:avLst/>
                </a:prstGeom>
                <a:blipFill>
                  <a:blip r:embed="rId7"/>
                  <a:stretch>
                    <a:fillRect l="-440" b="-1265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47A7083B-DD57-6B48-83C6-F92C7D107A5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188543" y="3696303"/>
              <a:ext cx="217676" cy="187200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rgbClr val="00B0F0"/>
              </a:solidFill>
              <a:prstDash val="solid"/>
              <a:round/>
              <a:headEnd type="triangle"/>
              <a:tailEnd type="triangle"/>
            </a:ln>
            <a:effectLst/>
          </p:spPr>
        </p:cxnSp>
        <p:cxnSp>
          <p:nvCxnSpPr>
            <p:cNvPr id="77" name="Straight Arrow Connector 76">
              <a:extLst>
                <a:ext uri="{FF2B5EF4-FFF2-40B4-BE49-F238E27FC236}">
                  <a16:creationId xmlns:a16="http://schemas.microsoft.com/office/drawing/2014/main" id="{975A3BFD-AB18-E34E-B85E-0FC962F2674A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483018" y="3622560"/>
              <a:ext cx="1658780" cy="326058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rgbClr val="0000FF"/>
              </a:solidFill>
              <a:prstDash val="solid"/>
              <a:round/>
              <a:headEnd type="triangle"/>
              <a:tailEnd type="triangle"/>
            </a:ln>
            <a:effectLst/>
          </p:spPr>
        </p:cxn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8816338F-7DC3-474D-89D0-D7871204A47C}"/>
              </a:ext>
            </a:extLst>
          </p:cNvPr>
          <p:cNvGrpSpPr/>
          <p:nvPr/>
        </p:nvGrpSpPr>
        <p:grpSpPr>
          <a:xfrm>
            <a:off x="6410712" y="3830710"/>
            <a:ext cx="5397440" cy="913135"/>
            <a:chOff x="6556860" y="3458146"/>
            <a:chExt cx="5397440" cy="91313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9" name="TextBox 68">
                  <a:extLst>
                    <a:ext uri="{FF2B5EF4-FFF2-40B4-BE49-F238E27FC236}">
                      <a16:creationId xmlns:a16="http://schemas.microsoft.com/office/drawing/2014/main" id="{AD233046-B11B-FF4E-9245-13BC5A87D0C9}"/>
                    </a:ext>
                  </a:extLst>
                </p:cNvPr>
                <p:cNvSpPr txBox="1"/>
                <p:nvPr/>
              </p:nvSpPr>
              <p:spPr>
                <a:xfrm>
                  <a:off x="6556860" y="3458146"/>
                  <a:ext cx="5397440" cy="91313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𝑑𝑖𝑣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)=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m:rPr>
                                <m:sty m:val="p"/>
                              </m:rPr>
                              <a:rPr lang="el-GR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Δ</m:t>
                            </m:r>
                          </m:den>
                        </m:f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2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mPr>
                              <m:mr>
                                <m:e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𝑍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𝑎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𝑍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𝑏</m:t>
                                      </m:r>
                                    </m:sub>
                                  </m:sSub>
                                  <m:r>
                                    <m:rPr>
                                      <m:brk m:alnAt="7"/>
                                    </m:r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𝑍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(</m:t>
                                      </m:r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𝑍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  <m:r>
                                    <m:rPr>
                                      <m:brk m:alnAt="7"/>
                                    </m:r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𝑍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𝑎</m:t>
                                      </m:r>
                                    </m:sub>
                                  </m:sSub>
                                  <m:r>
                                    <m:rPr>
                                      <m:brk m:alnAt="7"/>
                                    </m:r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  <m:e>
                                  <m:r>
                                    <m:rPr>
                                      <m:brk m:alnAt="7"/>
                                    </m:rPr>
                                    <a:rPr lang="en-US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𝑍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n-US" i="1" smtClean="0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𝑍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𝑏</m:t>
                                      </m:r>
                                    </m:sub>
                                  </m:sSub>
                                </m:e>
                              </m:mr>
                              <m:mr>
                                <m:e>
                                  <m:r>
                                    <m:rPr>
                                      <m:brk m:alnAt="7"/>
                                    </m:rPr>
                                    <a:rPr lang="en-US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𝑍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n-US" i="1" smtClean="0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𝑍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𝑏</m:t>
                                      </m:r>
                                    </m:sub>
                                  </m:sSub>
                                </m:e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𝑍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𝑎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n-US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𝑍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𝑏</m:t>
                                      </m:r>
                                    </m:sub>
                                  </m:s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𝑍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𝑍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𝑍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𝑎</m:t>
                                      </m:r>
                                    </m:sub>
                                  </m:s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</m:mr>
                            </m:m>
                          </m:e>
                        </m:d>
                      </m:oMath>
                    </m:oMathPara>
                  </a14:m>
                  <a:endParaRPr lang="en-US" b="0" dirty="0"/>
                </a:p>
                <a:p>
                  <a:pPr>
                    <a:lnSpc>
                      <a:spcPct val="150000"/>
                    </a:lnSpc>
                  </a:pPr>
                  <a:r>
                    <a:rPr lang="en-US" dirty="0"/>
                    <a:t>  with: </a:t>
                  </a:r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b>
                          </m:sSub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)</m:t>
                      </m:r>
                    </m:oMath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69" name="TextBox 68">
                  <a:extLst>
                    <a:ext uri="{FF2B5EF4-FFF2-40B4-BE49-F238E27FC236}">
                      <a16:creationId xmlns:a16="http://schemas.microsoft.com/office/drawing/2014/main" id="{AD233046-B11B-FF4E-9245-13BC5A87D0C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56860" y="3458146"/>
                  <a:ext cx="5397440" cy="913135"/>
                </a:xfrm>
                <a:prstGeom prst="rect">
                  <a:avLst/>
                </a:prstGeom>
                <a:blipFill>
                  <a:blip r:embed="rId8"/>
                  <a:stretch>
                    <a:fillRect l="-939" t="-2740" b="-1369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78" name="Straight Arrow Connector 77">
              <a:extLst>
                <a:ext uri="{FF2B5EF4-FFF2-40B4-BE49-F238E27FC236}">
                  <a16:creationId xmlns:a16="http://schemas.microsoft.com/office/drawing/2014/main" id="{CF19C7C2-19D8-FF47-AB28-0A3FE4413F66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9000130" y="3601002"/>
              <a:ext cx="1486431" cy="272331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rgbClr val="0000FF"/>
              </a:solidFill>
              <a:prstDash val="solid"/>
              <a:round/>
              <a:headEnd type="triangle"/>
              <a:tailEnd type="triangle"/>
            </a:ln>
            <a:effectLst/>
          </p:spPr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DD03C090-3C9D-FD48-A37A-BD4985FA191B}"/>
                  </a:ext>
                </a:extLst>
              </p:cNvPr>
              <p:cNvSpPr txBox="1"/>
              <p:nvPr/>
            </p:nvSpPr>
            <p:spPr>
              <a:xfrm>
                <a:off x="2200286" y="1034704"/>
                <a:ext cx="130516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𝝅</m:t>
                    </m:r>
                  </m:oMath>
                </a14:m>
                <a:r>
                  <a:rPr lang="en-US" b="1" dirty="0">
                    <a:solidFill>
                      <a:srgbClr val="C00000"/>
                    </a:solidFill>
                  </a:rPr>
                  <a:t>-network</a:t>
                </a:r>
              </a:p>
            </p:txBody>
          </p:sp>
        </mc:Choice>
        <mc:Fallback xmlns=""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DD03C090-3C9D-FD48-A37A-BD4985FA19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00286" y="1034704"/>
                <a:ext cx="1305165" cy="369332"/>
              </a:xfrm>
              <a:prstGeom prst="rect">
                <a:avLst/>
              </a:prstGeom>
              <a:blipFill>
                <a:blip r:embed="rId9"/>
                <a:stretch>
                  <a:fillRect t="-6667" r="-2913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2" name="TextBox 81">
            <a:extLst>
              <a:ext uri="{FF2B5EF4-FFF2-40B4-BE49-F238E27FC236}">
                <a16:creationId xmlns:a16="http://schemas.microsoft.com/office/drawing/2014/main" id="{43D6D811-A251-A645-AC05-046B63668933}"/>
              </a:ext>
            </a:extLst>
          </p:cNvPr>
          <p:cNvSpPr txBox="1"/>
          <p:nvPr/>
        </p:nvSpPr>
        <p:spPr>
          <a:xfrm>
            <a:off x="7309873" y="1071242"/>
            <a:ext cx="2775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voltage-divider network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5519F2B5-B44D-C343-BDB6-DA96A27F9FC9}"/>
                  </a:ext>
                </a:extLst>
              </p:cNvPr>
              <p:cNvSpPr txBox="1"/>
              <p:nvPr/>
            </p:nvSpPr>
            <p:spPr>
              <a:xfrm>
                <a:off x="316001" y="4800173"/>
                <a:ext cx="536993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12</m:t>
                        </m:r>
                      </m:sub>
                    </m:sSub>
                    <m:r>
                      <a:rPr lang="en-US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21</m:t>
                        </m:r>
                      </m:sub>
                    </m:sSub>
                    <m:r>
                      <a:rPr lang="en-US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∧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i="1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11</m:t>
                        </m:r>
                      </m:sub>
                    </m:sSub>
                    <m:r>
                      <a:rPr lang="en-US" b="0" i="1" smtClean="0">
                        <a:solidFill>
                          <a:srgbClr val="00B0F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22</m:t>
                        </m:r>
                      </m:sub>
                    </m:sSub>
                    <m:r>
                      <a:rPr lang="en-US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  </m:t>
                    </m:r>
                    <m:r>
                      <m:rPr>
                        <m:sty m:val="p"/>
                      </m:rPr>
                      <a:rPr lang="en-US" b="0" i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reciprocal</m:t>
                    </m:r>
                    <m:r>
                      <a:rPr lang="en-US" b="0" i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and</m:t>
                    </m:r>
                    <m:r>
                      <a:rPr lang="en-US" b="0" i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solidFill>
                          <a:srgbClr val="00B0F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symmetric</m:t>
                    </m:r>
                  </m:oMath>
                </a14:m>
                <a:r>
                  <a:rPr lang="en-US" dirty="0">
                    <a:solidFill>
                      <a:srgbClr val="00B0F0"/>
                    </a:solidFill>
                  </a:rPr>
                  <a:t> </a:t>
                </a:r>
                <a:endParaRPr lang="en-US" dirty="0"/>
              </a:p>
            </p:txBody>
          </p:sp>
        </mc:Choice>
        <mc:Fallback xmlns=""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5519F2B5-B44D-C343-BDB6-DA96A27F9F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6001" y="4800173"/>
                <a:ext cx="5369932" cy="276999"/>
              </a:xfrm>
              <a:prstGeom prst="rect">
                <a:avLst/>
              </a:prstGeom>
              <a:blipFill>
                <a:blip r:embed="rId10"/>
                <a:stretch>
                  <a:fillRect l="-1415" b="-434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4" name="TextBox 83">
                <a:extLst>
                  <a:ext uri="{FF2B5EF4-FFF2-40B4-BE49-F238E27FC236}">
                    <a16:creationId xmlns:a16="http://schemas.microsoft.com/office/drawing/2014/main" id="{5841214C-723F-7E46-849F-7CD025F5A177}"/>
                  </a:ext>
                </a:extLst>
              </p:cNvPr>
              <p:cNvSpPr txBox="1"/>
              <p:nvPr/>
            </p:nvSpPr>
            <p:spPr>
              <a:xfrm>
                <a:off x="6410712" y="4896288"/>
                <a:ext cx="569373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12</m:t>
                        </m:r>
                      </m:sub>
                    </m:sSub>
                    <m:r>
                      <a:rPr lang="en-US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21</m:t>
                        </m:r>
                      </m:sub>
                    </m:sSub>
                    <m:r>
                      <a:rPr lang="en-US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∧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i="1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11</m:t>
                        </m:r>
                      </m:sub>
                    </m:sSub>
                    <m:r>
                      <a:rPr lang="en-US" i="1">
                        <a:solidFill>
                          <a:srgbClr val="00B0F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</m:t>
                    </m:r>
                    <m:sSub>
                      <m:sSubPr>
                        <m:ctrlPr>
                          <a:rPr lang="en-US" i="1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22</m:t>
                        </m:r>
                      </m:sub>
                    </m:sSub>
                    <m:r>
                      <a:rPr lang="en-US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  </m:t>
                    </m:r>
                    <m:r>
                      <m:rPr>
                        <m:sty m:val="p"/>
                      </m:rPr>
                      <a:rPr lang="en-US" b="0" i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reciprocal</m:t>
                    </m:r>
                    <m:r>
                      <a:rPr lang="en-US" b="0" i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m:rPr>
                        <m:sty m:val="p"/>
                      </m:rPr>
                      <a:rPr lang="en-US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but</m:t>
                    </m:r>
                    <m:r>
                      <a:rPr lang="en-US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not</m:t>
                    </m:r>
                    <m:r>
                      <a:rPr lang="en-US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solidFill>
                          <a:srgbClr val="00B0F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symmetric</m:t>
                    </m:r>
                  </m:oMath>
                </a14:m>
                <a:r>
                  <a:rPr lang="en-US" dirty="0">
                    <a:solidFill>
                      <a:srgbClr val="00B0F0"/>
                    </a:solidFill>
                  </a:rPr>
                  <a:t> </a:t>
                </a:r>
                <a:endParaRPr lang="en-US" dirty="0"/>
              </a:p>
            </p:txBody>
          </p:sp>
        </mc:Choice>
        <mc:Fallback xmlns="">
          <p:sp>
            <p:nvSpPr>
              <p:cNvPr id="84" name="TextBox 83">
                <a:extLst>
                  <a:ext uri="{FF2B5EF4-FFF2-40B4-BE49-F238E27FC236}">
                    <a16:creationId xmlns:a16="http://schemas.microsoft.com/office/drawing/2014/main" id="{5841214C-723F-7E46-849F-7CD025F5A1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10712" y="4896288"/>
                <a:ext cx="5693738" cy="276999"/>
              </a:xfrm>
              <a:prstGeom prst="rect">
                <a:avLst/>
              </a:prstGeom>
              <a:blipFill>
                <a:blip r:embed="rId11"/>
                <a:stretch>
                  <a:fillRect l="-1333" t="-4348" b="-391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D0B2D424-91BA-0BCB-E472-B0C2968B134A}"/>
              </a:ext>
            </a:extLst>
          </p:cNvPr>
          <p:cNvSpPr/>
          <p:nvPr/>
        </p:nvSpPr>
        <p:spPr bwMode="auto">
          <a:xfrm>
            <a:off x="8907286" y="6013142"/>
            <a:ext cx="1737360" cy="548640"/>
          </a:xfrm>
          <a:prstGeom prst="roundRect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JUAS Proc. 2024</a:t>
            </a:r>
            <a:b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</a:b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II.2.7.6, p.</a:t>
            </a:r>
            <a:r>
              <a:rPr kumimoji="0" lang="en-US" sz="1200" b="0" i="0" u="none" strike="noStrike" cap="none" normalizeH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 </a:t>
            </a:r>
            <a:r>
              <a:rPr lang="en-US" sz="1200" dirty="0">
                <a:solidFill>
                  <a:schemeClr val="bg1"/>
                </a:solidFill>
                <a:latin typeface="Comic Sans MS" pitchFamily="66" charset="0"/>
              </a:rPr>
              <a:t>840/841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0409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/>
      <p:bldP spid="84" grpId="0"/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9E35C4-C113-5449-9D9A-152366D826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Numerical lossless / lossy Example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E0960D1F-DF0F-074C-A9B6-528F4D963601}"/>
              </a:ext>
            </a:extLst>
          </p:cNvPr>
          <p:cNvGrpSpPr/>
          <p:nvPr/>
        </p:nvGrpSpPr>
        <p:grpSpPr>
          <a:xfrm>
            <a:off x="1621493" y="1925657"/>
            <a:ext cx="1616969" cy="1638647"/>
            <a:chOff x="1026540" y="1656247"/>
            <a:chExt cx="1616969" cy="1638647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5EF135E5-228C-DA40-A951-FCB55F0DA819}"/>
                </a:ext>
              </a:extLst>
            </p:cNvPr>
            <p:cNvSpPr/>
            <p:nvPr/>
          </p:nvSpPr>
          <p:spPr bwMode="auto">
            <a:xfrm>
              <a:off x="1651252" y="1983417"/>
              <a:ext cx="360000" cy="144000"/>
            </a:xfrm>
            <a:prstGeom prst="rect">
              <a:avLst/>
            </a:prstGeom>
            <a:solidFill>
              <a:schemeClr val="bg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CEA0DD75-8C76-4041-9001-A8FDCE575FE2}"/>
                </a:ext>
              </a:extLst>
            </p:cNvPr>
            <p:cNvCxnSpPr>
              <a:stCxn id="40" idx="3"/>
            </p:cNvCxnSpPr>
            <p:nvPr/>
          </p:nvCxnSpPr>
          <p:spPr bwMode="auto">
            <a:xfrm>
              <a:off x="2011252" y="2055417"/>
              <a:ext cx="5400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42A1CDF1-2FB5-8A49-9148-FC1D45F2F2C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102937" y="2057187"/>
              <a:ext cx="5400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47EAA0CA-8A31-8C4B-B0AB-7FE591280EDF}"/>
                </a:ext>
              </a:extLst>
            </p:cNvPr>
            <p:cNvCxnSpPr>
              <a:cxnSpLocks/>
              <a:stCxn id="51" idx="6"/>
            </p:cNvCxnSpPr>
            <p:nvPr/>
          </p:nvCxnSpPr>
          <p:spPr bwMode="auto">
            <a:xfrm flipV="1">
              <a:off x="1111252" y="2888412"/>
              <a:ext cx="1440000" cy="95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0" name="Oval 245">
              <a:extLst>
                <a:ext uri="{FF2B5EF4-FFF2-40B4-BE49-F238E27FC236}">
                  <a16:creationId xmlns:a16="http://schemas.microsoft.com/office/drawing/2014/main" id="{9A40456C-BDA3-E144-83D3-B75D929B578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026540" y="2016247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51" name="Oval 245">
              <a:extLst>
                <a:ext uri="{FF2B5EF4-FFF2-40B4-BE49-F238E27FC236}">
                  <a16:creationId xmlns:a16="http://schemas.microsoft.com/office/drawing/2014/main" id="{5EDAEEB8-CBB8-6F45-B047-0DA0FD590822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035052" y="2851262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52" name="Oval 245">
              <a:extLst>
                <a:ext uri="{FF2B5EF4-FFF2-40B4-BE49-F238E27FC236}">
                  <a16:creationId xmlns:a16="http://schemas.microsoft.com/office/drawing/2014/main" id="{92BDE663-1857-1548-A2A7-F13AA3B2B8D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564139" y="2016247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53" name="Oval 245">
              <a:extLst>
                <a:ext uri="{FF2B5EF4-FFF2-40B4-BE49-F238E27FC236}">
                  <a16:creationId xmlns:a16="http://schemas.microsoft.com/office/drawing/2014/main" id="{81591377-9056-A649-A381-C52CE0DAD2BC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567309" y="2847871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6BC91E3E-CA52-8242-A9B3-93546D85DFCF}"/>
                </a:ext>
              </a:extLst>
            </p:cNvPr>
            <p:cNvSpPr txBox="1"/>
            <p:nvPr/>
          </p:nvSpPr>
          <p:spPr>
            <a:xfrm>
              <a:off x="1081563" y="2892698"/>
              <a:ext cx="3642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1’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B2491469-51D3-0A4C-8EEB-052144ED0D53}"/>
                </a:ext>
              </a:extLst>
            </p:cNvPr>
            <p:cNvSpPr txBox="1"/>
            <p:nvPr/>
          </p:nvSpPr>
          <p:spPr>
            <a:xfrm>
              <a:off x="1061803" y="1664545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1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3DAA7A99-BEFB-4545-A77F-E0E2609B61C3}"/>
                </a:ext>
              </a:extLst>
            </p:cNvPr>
            <p:cNvSpPr txBox="1"/>
            <p:nvPr/>
          </p:nvSpPr>
          <p:spPr>
            <a:xfrm>
              <a:off x="2272039" y="2889865"/>
              <a:ext cx="3642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2’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587F7F88-3082-9745-B1EC-303330B51BE3}"/>
                </a:ext>
              </a:extLst>
            </p:cNvPr>
            <p:cNvSpPr txBox="1"/>
            <p:nvPr/>
          </p:nvSpPr>
          <p:spPr>
            <a:xfrm>
              <a:off x="2285230" y="1685051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2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8" name="TextBox 57">
                  <a:extLst>
                    <a:ext uri="{FF2B5EF4-FFF2-40B4-BE49-F238E27FC236}">
                      <a16:creationId xmlns:a16="http://schemas.microsoft.com/office/drawing/2014/main" id="{67B2BDDD-4AA3-0941-A718-1B9E43C55DCC}"/>
                    </a:ext>
                  </a:extLst>
                </p:cNvPr>
                <p:cNvSpPr txBox="1"/>
                <p:nvPr/>
              </p:nvSpPr>
              <p:spPr>
                <a:xfrm>
                  <a:off x="1763100" y="2163588"/>
                  <a:ext cx="206018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𝑍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58" name="TextBox 57">
                  <a:extLst>
                    <a:ext uri="{FF2B5EF4-FFF2-40B4-BE49-F238E27FC236}">
                      <a16:creationId xmlns:a16="http://schemas.microsoft.com/office/drawing/2014/main" id="{67B2BDDD-4AA3-0941-A718-1B9E43C55DC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63100" y="2163588"/>
                  <a:ext cx="206018" cy="276999"/>
                </a:xfrm>
                <a:prstGeom prst="rect">
                  <a:avLst/>
                </a:prstGeom>
                <a:blipFill>
                  <a:blip r:embed="rId3"/>
                  <a:stretch>
                    <a:fillRect l="-16667" r="-16667" b="-869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50EDD4D3-C08A-1A4F-9941-2BE87F4FA82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66958" y="2104642"/>
              <a:ext cx="0" cy="720000"/>
            </a:xfrm>
            <a:prstGeom prst="lin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CD173DB-5639-2042-B2EF-4A9B29A2C847}"/>
                </a:ext>
              </a:extLst>
            </p:cNvPr>
            <p:cNvCxnSpPr/>
            <p:nvPr/>
          </p:nvCxnSpPr>
          <p:spPr bwMode="auto">
            <a:xfrm>
              <a:off x="1073152" y="2934894"/>
              <a:ext cx="0" cy="360000"/>
            </a:xfrm>
            <a:prstGeom prst="lin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6C5C9353-313D-2E4D-926F-FEB54CA0631E}"/>
                </a:ext>
              </a:extLst>
            </p:cNvPr>
            <p:cNvCxnSpPr/>
            <p:nvPr/>
          </p:nvCxnSpPr>
          <p:spPr bwMode="auto">
            <a:xfrm>
              <a:off x="1069118" y="1656247"/>
              <a:ext cx="0" cy="360000"/>
            </a:xfrm>
            <a:prstGeom prst="lin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A028847B-C22E-6D48-A01F-59ECF5B482A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597863" y="2104642"/>
              <a:ext cx="0" cy="720000"/>
            </a:xfrm>
            <a:prstGeom prst="lin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24EC6A3D-86C9-7949-827E-C869D93CDD90}"/>
                </a:ext>
              </a:extLst>
            </p:cNvPr>
            <p:cNvCxnSpPr/>
            <p:nvPr/>
          </p:nvCxnSpPr>
          <p:spPr bwMode="auto">
            <a:xfrm>
              <a:off x="2606375" y="2934894"/>
              <a:ext cx="0" cy="360000"/>
            </a:xfrm>
            <a:prstGeom prst="lin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E218394C-BF0D-784A-B8F9-268DA4883C89}"/>
                </a:ext>
              </a:extLst>
            </p:cNvPr>
            <p:cNvCxnSpPr/>
            <p:nvPr/>
          </p:nvCxnSpPr>
          <p:spPr bwMode="auto">
            <a:xfrm>
              <a:off x="2602341" y="1656247"/>
              <a:ext cx="0" cy="360000"/>
            </a:xfrm>
            <a:prstGeom prst="lin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43D6D811-A251-A645-AC05-046B63668933}"/>
                  </a:ext>
                </a:extLst>
              </p:cNvPr>
              <p:cNvSpPr txBox="1"/>
              <p:nvPr/>
            </p:nvSpPr>
            <p:spPr>
              <a:xfrm>
                <a:off x="1190522" y="1241724"/>
                <a:ext cx="254108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r>
                  <a:rPr lang="en-US" b="1" dirty="0">
                    <a:solidFill>
                      <a:srgbClr val="C00000"/>
                    </a:solidFill>
                  </a:rPr>
                  <a:t>-port series-network</a:t>
                </a:r>
              </a:p>
            </p:txBody>
          </p:sp>
        </mc:Choice>
        <mc:Fallback xmlns=""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43D6D811-A251-A645-AC05-046B636689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0522" y="1241724"/>
                <a:ext cx="2541080" cy="369332"/>
              </a:xfrm>
              <a:prstGeom prst="rect">
                <a:avLst/>
              </a:prstGeom>
              <a:blipFill>
                <a:blip r:embed="rId4"/>
                <a:stretch>
                  <a:fillRect t="-6667" r="-1493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323FB585-2A6A-0141-9EC6-991B26AF281F}"/>
                  </a:ext>
                </a:extLst>
              </p:cNvPr>
              <p:cNvSpPr txBox="1"/>
              <p:nvPr/>
            </p:nvSpPr>
            <p:spPr>
              <a:xfrm>
                <a:off x="1258945" y="4212412"/>
                <a:ext cx="2694520" cy="56746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den>
                      </m:f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𝑍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𝑍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𝑍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𝑍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323FB585-2A6A-0141-9EC6-991B26AF28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8945" y="4212412"/>
                <a:ext cx="2694520" cy="567463"/>
              </a:xfrm>
              <a:prstGeom prst="rect">
                <a:avLst/>
              </a:prstGeom>
              <a:blipFill>
                <a:blip r:embed="rId5"/>
                <a:stretch>
                  <a:fillRect l="-2347" t="-4348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8940C838-30BD-9641-8585-69C561D2E4FE}"/>
                  </a:ext>
                </a:extLst>
              </p:cNvPr>
              <p:cNvSpPr txBox="1"/>
              <p:nvPr/>
            </p:nvSpPr>
            <p:spPr>
              <a:xfrm>
                <a:off x="1483494" y="4900260"/>
                <a:ext cx="231621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22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∧ 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8940C838-30BD-9641-8585-69C561D2E4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83494" y="4900260"/>
                <a:ext cx="2316210" cy="276999"/>
              </a:xfrm>
              <a:prstGeom prst="rect">
                <a:avLst/>
              </a:prstGeom>
              <a:blipFill>
                <a:blip r:embed="rId6"/>
                <a:stretch>
                  <a:fillRect t="-4348" b="-434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8" name="Table 4">
                <a:extLst>
                  <a:ext uri="{FF2B5EF4-FFF2-40B4-BE49-F238E27FC236}">
                    <a16:creationId xmlns:a16="http://schemas.microsoft.com/office/drawing/2014/main" id="{F6917A81-B384-C84D-836F-853570F3E71B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536621154"/>
                  </p:ext>
                </p:extLst>
              </p:nvPr>
            </p:nvGraphicFramePr>
            <p:xfrm>
              <a:off x="5330608" y="2358012"/>
              <a:ext cx="5590439" cy="2735010"/>
            </p:xfrm>
            <a:graphic>
              <a:graphicData uri="http://schemas.openxmlformats.org/drawingml/2006/table">
                <a:tbl>
                  <a:tblPr firstRow="1" bandRow="1">
                    <a:tableStyleId>{7DF18680-E054-41AD-8BC1-D1AEF772440D}</a:tableStyleId>
                  </a:tblPr>
                  <a:tblGrid>
                    <a:gridCol w="3873704">
                      <a:extLst>
                        <a:ext uri="{9D8B030D-6E8A-4147-A177-3AD203B41FA5}">
                          <a16:colId xmlns:a16="http://schemas.microsoft.com/office/drawing/2014/main" val="2022283064"/>
                        </a:ext>
                      </a:extLst>
                    </a:gridCol>
                    <a:gridCol w="1716735">
                      <a:extLst>
                        <a:ext uri="{9D8B030D-6E8A-4147-A177-3AD203B41FA5}">
                          <a16:colId xmlns:a16="http://schemas.microsoft.com/office/drawing/2014/main" val="601232502"/>
                        </a:ext>
                      </a:extLst>
                    </a:gridCol>
                  </a:tblGrid>
                  <a:tr h="319377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𝐙</m:t>
                                </m:r>
                                <m:r>
                                  <a:rPr lang="en-US" b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𝐣</m:t>
                                </m:r>
                                <m:r>
                                  <a:rPr lang="en-US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𝛚</m:t>
                                </m:r>
                                <m:r>
                                  <a:rPr lang="en-US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𝐋</m:t>
                                </m:r>
                                <m:r>
                                  <a:rPr lang="en-US" b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𝐣𝟏𝟎</m:t>
                                </m:r>
                              </m:oMath>
                            </m:oMathPara>
                          </a14:m>
                          <a:endParaRPr lang="en-US" b="1" dirty="0">
                            <a:solidFill>
                              <a:srgbClr val="0000FF"/>
                            </a:solidFill>
                            <a:ea typeface="Cambria Math" panose="02040503050406030204" pitchFamily="18" charset="0"/>
                          </a:endParaRPr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1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𝐙</m:t>
                                </m:r>
                                <m:r>
                                  <a:rPr lang="en-US" b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b="1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𝐑</m:t>
                                </m:r>
                                <m:r>
                                  <a:rPr lang="en-US" b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b="1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𝟏𝟎</m:t>
                                </m:r>
                              </m:oMath>
                            </m:oMathPara>
                          </a14:m>
                          <a:endParaRPr lang="en-US" b="1" dirty="0">
                            <a:solidFill>
                              <a:srgbClr val="008000"/>
                            </a:solidFill>
                            <a:ea typeface="Cambria Math" panose="02040503050406030204" pitchFamily="18" charset="0"/>
                          </a:endParaRPr>
                        </a:p>
                      </a:txBody>
                      <a:tcPr anchor="ctr" anchorCtr="1"/>
                    </a:tc>
                    <a:extLst>
                      <a:ext uri="{0D108BD9-81ED-4DB2-BD59-A6C34878D82A}">
                        <a16:rowId xmlns:a16="http://schemas.microsoft.com/office/drawing/2014/main" val="2849812663"/>
                      </a:ext>
                    </a:extLst>
                  </a:tr>
                  <a:tr h="371164">
                    <a:tc gridSpan="2"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begChr m:val="|"/>
                                    <m:endChr m:val="|"/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smtClean="0">
                                            <a:latin typeface="Cambria Math" panose="02040503050406030204" pitchFamily="18" charset="0"/>
                                          </a:rPr>
                                          <m:t>𝑆</m:t>
                                        </m:r>
                                      </m:e>
                                      <m:sub>
                                        <m:r>
                                          <a:rPr lang="en-US" b="0" smtClean="0">
                                            <a:latin typeface="Cambria Math" panose="02040503050406030204" pitchFamily="18" charset="0"/>
                                          </a:rPr>
                                          <m:t>11</m:t>
                                        </m:r>
                                      </m:sub>
                                    </m:sSub>
                                  </m:e>
                                </m:d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b="0" smtClean="0">
                                        <a:latin typeface="Cambria Math" panose="02040503050406030204" pitchFamily="18" charset="0"/>
                                      </a:rPr>
                                      <m:t>1−</m:t>
                                    </m:r>
                                    <m:sSup>
                                      <m:sSup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begChr m:val="|"/>
                                            <m:endChr m:val="|"/>
                                            <m:ctrlP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sSub>
                                              <m:sSubPr>
                                                <m:ctrlPr>
                                                  <a:rPr lang="en-US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b="0" smtClean="0">
                                                    <a:latin typeface="Cambria Math" panose="02040503050406030204" pitchFamily="18" charset="0"/>
                                                  </a:rPr>
                                                  <m:t>𝑆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b="0" smtClean="0">
                                                    <a:latin typeface="Cambria Math" panose="02040503050406030204" pitchFamily="18" charset="0"/>
                                                  </a:rPr>
                                                  <m:t>12</m:t>
                                                </m:r>
                                              </m:sub>
                                            </m:sSub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en-US" b="0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e>
                                </m:rad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 anchor="ctr" anchorCtr="1"/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73396311"/>
                      </a:ext>
                    </a:extLst>
                  </a:tr>
                  <a:tr h="63027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sz="1400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400" b="0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ad>
                                      <m:radPr>
                                        <m:degHide m:val="on"/>
                                        <m:ctrlPr>
                                          <a:rPr lang="en-US" sz="1400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a:rPr lang="en-US" sz="1400" b="0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101</m:t>
                                        </m:r>
                                      </m:e>
                                    </m:rad>
                                  </m:den>
                                </m:f>
                                <m:r>
                                  <a:rPr lang="en-US" sz="1400" b="0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sz="1400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sz="1400" b="0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1−</m:t>
                                    </m:r>
                                    <m:sSup>
                                      <m:sSupPr>
                                        <m:ctrlPr>
                                          <a:rPr lang="en-US" sz="1400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ctrlPr>
                                              <a:rPr lang="en-US" sz="1400" b="0" i="1" smtClean="0">
                                                <a:solidFill>
                                                  <a:srgbClr val="0000FF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f>
                                              <m:fPr>
                                                <m:ctrlPr>
                                                  <a:rPr lang="en-US" sz="1400" b="0" i="1" smtClean="0">
                                                    <a:solidFill>
                                                      <a:srgbClr val="0000FF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r>
                                                  <a:rPr lang="en-US" sz="1400" b="0" smtClean="0">
                                                    <a:solidFill>
                                                      <a:srgbClr val="0000FF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10</m:t>
                                                </m:r>
                                              </m:num>
                                              <m:den>
                                                <m:rad>
                                                  <m:radPr>
                                                    <m:degHide m:val="on"/>
                                                    <m:ctrlPr>
                                                      <a:rPr lang="en-US" sz="1400" b="0" i="1" smtClean="0">
                                                        <a:solidFill>
                                                          <a:srgbClr val="0000FF"/>
                                                        </a:solidFill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radPr>
                                                  <m:deg/>
                                                  <m:e>
                                                    <m:r>
                                                      <a:rPr lang="en-US" sz="1400" b="0" smtClean="0">
                                                        <a:solidFill>
                                                          <a:srgbClr val="0000FF"/>
                                                        </a:solidFill>
                                                        <a:latin typeface="Cambria Math" panose="02040503050406030204" pitchFamily="18" charset="0"/>
                                                      </a:rPr>
                                                      <m:t>101</m:t>
                                                    </m:r>
                                                  </m:e>
                                                </m:rad>
                                              </m:den>
                                            </m:f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en-US" sz="1400" b="0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e>
                                </m:rad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sz="1400" b="0" i="1" smtClean="0">
                                        <a:solidFill>
                                          <a:srgbClr val="008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400" b="0" smtClean="0">
                                        <a:solidFill>
                                          <a:srgbClr val="008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US" sz="1400" b="0" smtClean="0">
                                        <a:solidFill>
                                          <a:srgbClr val="008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11</m:t>
                                    </m:r>
                                  </m:den>
                                </m:f>
                                <m:r>
                                  <a:rPr lang="en-US" sz="140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≠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sz="1400" b="0" i="1" smtClean="0">
                                        <a:solidFill>
                                          <a:srgbClr val="008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sz="1400" b="0" smtClean="0">
                                        <a:solidFill>
                                          <a:srgbClr val="008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1−</m:t>
                                    </m:r>
                                    <m:sSup>
                                      <m:sSupPr>
                                        <m:ctrlPr>
                                          <a:rPr lang="en-US" sz="1400" b="0" i="1" smtClean="0">
                                            <a:solidFill>
                                              <a:srgbClr val="008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ctrlPr>
                                              <a:rPr lang="en-US" sz="1400" b="0" i="1" smtClean="0">
                                                <a:solidFill>
                                                  <a:srgbClr val="008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f>
                                              <m:fPr>
                                                <m:ctrlPr>
                                                  <a:rPr lang="en-US" sz="1400" b="0" i="1" smtClean="0">
                                                    <a:solidFill>
                                                      <a:srgbClr val="008000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r>
                                                  <a:rPr lang="en-US" sz="1400" b="0" smtClean="0">
                                                    <a:solidFill>
                                                      <a:srgbClr val="008000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10</m:t>
                                                </m:r>
                                              </m:num>
                                              <m:den>
                                                <m:r>
                                                  <a:rPr lang="en-US" sz="1400" b="0" smtClean="0">
                                                    <a:solidFill>
                                                      <a:srgbClr val="008000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11</m:t>
                                                </m:r>
                                              </m:den>
                                            </m:f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en-US" sz="1400" b="0" smtClean="0">
                                            <a:solidFill>
                                              <a:srgbClr val="008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e>
                                </m:rad>
                              </m:oMath>
                            </m:oMathPara>
                          </a14:m>
                          <a:endParaRPr lang="en-US" sz="1400" dirty="0">
                            <a:solidFill>
                              <a:srgbClr val="008000"/>
                            </a:solidFill>
                          </a:endParaRPr>
                        </a:p>
                      </a:txBody>
                      <a:tcPr anchor="ctr" anchorCtr="1"/>
                    </a:tc>
                    <a:extLst>
                      <a:ext uri="{0D108BD9-81ED-4DB2-BD59-A6C34878D82A}">
                        <a16:rowId xmlns:a16="http://schemas.microsoft.com/office/drawing/2014/main" val="2538432671"/>
                      </a:ext>
                    </a:extLst>
                  </a:tr>
                  <a:tr h="319432">
                    <a:tc gridSpan="2"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∠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b="0" smtClean="0">
                                        <a:latin typeface="Cambria Math" panose="02040503050406030204" pitchFamily="18" charset="0"/>
                                      </a:rPr>
                                      <m:t>11</m:t>
                                    </m:r>
                                  </m:sub>
                                </m:sSub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−∠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b="0" smtClean="0">
                                        <a:latin typeface="Cambria Math" panose="02040503050406030204" pitchFamily="18" charset="0"/>
                                      </a:rPr>
                                      <m:t>12</m:t>
                                    </m:r>
                                  </m:sub>
                                </m:sSub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=∠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b="0" smtClean="0">
                                        <a:latin typeface="Cambria Math" panose="02040503050406030204" pitchFamily="18" charset="0"/>
                                      </a:rPr>
                                      <m:t>21</m:t>
                                    </m:r>
                                  </m:sub>
                                </m:sSub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−∠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b="0" smtClean="0">
                                        <a:latin typeface="Cambria Math" panose="02040503050406030204" pitchFamily="18" charset="0"/>
                                      </a:rPr>
                                      <m:t>22</m:t>
                                    </m:r>
                                  </m:sub>
                                </m:sSub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𝜋</m:t>
                                </m:r>
                              </m:oMath>
                            </m:oMathPara>
                          </a14:m>
                          <a:br>
                            <a:rPr lang="en-US" b="0" dirty="0"/>
                          </a:br>
                          <a:endParaRPr lang="en-US" dirty="0"/>
                        </a:p>
                      </a:txBody>
                      <a:tcPr anchor="ctr" anchorCtr="1"/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86072703"/>
                      </a:ext>
                    </a:extLst>
                  </a:tr>
                  <a:tr h="429828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en-US" sz="1400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sSup>
                                      <m:sSupPr>
                                        <m:ctrlPr>
                                          <a:rPr lang="en-US" sz="1400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400" b="0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tan</m:t>
                                        </m:r>
                                      </m:e>
                                      <m:sup>
                                        <m:r>
                                          <a:rPr lang="en-US" sz="1400" b="0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−1</m:t>
                                        </m:r>
                                      </m:sup>
                                    </m:sSup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en-US" sz="1400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1400" b="0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10</m:t>
                                        </m:r>
                                      </m:e>
                                    </m:d>
                                    <m:r>
                                      <a:rPr lang="en-US" sz="1400" b="0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</m:e>
                                </m:func>
                                <m:func>
                                  <m:funcPr>
                                    <m:ctrlPr>
                                      <a:rPr lang="en-US" sz="1400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sSup>
                                      <m:sSupPr>
                                        <m:ctrlPr>
                                          <a:rPr lang="en-US" sz="1400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400" b="0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tan</m:t>
                                        </m:r>
                                      </m:e>
                                      <m:sup>
                                        <m:r>
                                          <a:rPr lang="en-US" sz="1400" b="0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−1</m:t>
                                        </m:r>
                                      </m:sup>
                                    </m:sSup>
                                  </m:fName>
                                  <m:e>
                                    <m:f>
                                      <m:fPr>
                                        <m:ctrlPr>
                                          <a:rPr lang="en-US" sz="1400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1400" b="0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num>
                                      <m:den>
                                        <m:r>
                                          <a:rPr lang="en-US" sz="1400" b="0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10</m:t>
                                        </m:r>
                                      </m:den>
                                    </m:f>
                                    <m:r>
                                      <a:rPr lang="en-US" sz="1400" b="0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=</m:t>
                                    </m:r>
                                  </m:e>
                                </m:func>
                                <m:r>
                                  <a:rPr lang="en-US" sz="1400" b="0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func>
                                  <m:funcPr>
                                    <m:ctrlPr>
                                      <a:rPr lang="en-US" sz="1400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1400" b="0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tan</m:t>
                                    </m:r>
                                  </m:fName>
                                  <m:e>
                                    <m:f>
                                      <m:fPr>
                                        <m:ctrlPr>
                                          <a:rPr lang="en-US" sz="1400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1400" b="0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num>
                                      <m:den>
                                        <m:r>
                                          <a:rPr lang="en-US" sz="1400" b="0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10</m:t>
                                        </m:r>
                                      </m:den>
                                    </m:f>
                                  </m:e>
                                </m:func>
                                <m:r>
                                  <a:rPr lang="en-US" sz="1400" b="0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func>
                                  <m:funcPr>
                                    <m:ctrlPr>
                                      <a:rPr lang="en-US" sz="1400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1400" b="0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tan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en-US" sz="1400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1400" b="0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10</m:t>
                                        </m:r>
                                      </m:e>
                                    </m:d>
                                    <m:r>
                                      <a:rPr lang="en-US" sz="1400" b="0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1400" b="0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𝜋</m:t>
                                    </m:r>
                                  </m:e>
                                </m:func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0−0≠0−0−</m:t>
                                </m:r>
                                <m:r>
                                  <a:rPr lang="en-US" sz="1400" b="0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𝜋</m:t>
                                </m:r>
                              </m:oMath>
                            </m:oMathPara>
                          </a14:m>
                          <a:endParaRPr lang="en-US" sz="1400" dirty="0">
                            <a:solidFill>
                              <a:srgbClr val="008000"/>
                            </a:solidFill>
                          </a:endParaRPr>
                        </a:p>
                      </a:txBody>
                      <a:tcPr anchor="ctr" anchorCtr="1"/>
                    </a:tc>
                    <a:extLst>
                      <a:ext uri="{0D108BD9-81ED-4DB2-BD59-A6C34878D82A}">
                        <a16:rowId xmlns:a16="http://schemas.microsoft.com/office/drawing/2014/main" val="2102602495"/>
                      </a:ext>
                    </a:extLst>
                  </a:tr>
                  <a:tr h="319377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b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⇒</m:t>
                              </m:r>
                            </m:oMath>
                          </a14:m>
                          <a:r>
                            <a:rPr lang="en-US" b="1" dirty="0">
                              <a:solidFill>
                                <a:srgbClr val="0000FF"/>
                              </a:solidFill>
                            </a:rPr>
                            <a:t> lossless</a:t>
                          </a:r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b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</a:rPr>
                                <m:t>⇒</m:t>
                              </m:r>
                            </m:oMath>
                          </a14:m>
                          <a:r>
                            <a:rPr lang="en-US" b="1" dirty="0">
                              <a:solidFill>
                                <a:srgbClr val="008000"/>
                              </a:solidFill>
                            </a:rPr>
                            <a:t> lossy</a:t>
                          </a:r>
                        </a:p>
                      </a:txBody>
                      <a:tcPr anchor="ctr" anchorCtr="1"/>
                    </a:tc>
                    <a:extLst>
                      <a:ext uri="{0D108BD9-81ED-4DB2-BD59-A6C34878D82A}">
                        <a16:rowId xmlns:a16="http://schemas.microsoft.com/office/drawing/2014/main" val="226294027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88" name="Table 4">
                <a:extLst>
                  <a:ext uri="{FF2B5EF4-FFF2-40B4-BE49-F238E27FC236}">
                    <a16:creationId xmlns:a16="http://schemas.microsoft.com/office/drawing/2014/main" id="{F6917A81-B384-C84D-836F-853570F3E71B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536621154"/>
                  </p:ext>
                </p:extLst>
              </p:nvPr>
            </p:nvGraphicFramePr>
            <p:xfrm>
              <a:off x="5330608" y="2358012"/>
              <a:ext cx="5590439" cy="2735010"/>
            </p:xfrm>
            <a:graphic>
              <a:graphicData uri="http://schemas.openxmlformats.org/drawingml/2006/table">
                <a:tbl>
                  <a:tblPr firstRow="1" bandRow="1">
                    <a:tableStyleId>{7DF18680-E054-41AD-8BC1-D1AEF772440D}</a:tableStyleId>
                  </a:tblPr>
                  <a:tblGrid>
                    <a:gridCol w="3873704">
                      <a:extLst>
                        <a:ext uri="{9D8B030D-6E8A-4147-A177-3AD203B41FA5}">
                          <a16:colId xmlns:a16="http://schemas.microsoft.com/office/drawing/2014/main" val="2022283064"/>
                        </a:ext>
                      </a:extLst>
                    </a:gridCol>
                    <a:gridCol w="1716735">
                      <a:extLst>
                        <a:ext uri="{9D8B030D-6E8A-4147-A177-3AD203B41FA5}">
                          <a16:colId xmlns:a16="http://schemas.microsoft.com/office/drawing/2014/main" val="601232502"/>
                        </a:ext>
                      </a:extLst>
                    </a:gridCol>
                  </a:tblGrid>
                  <a:tr h="3657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 anchorCtr="1">
                        <a:blipFill>
                          <a:blip r:embed="rId7"/>
                          <a:stretch>
                            <a:fillRect t="-3448" r="-45098" b="-67241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 anchorCtr="1">
                        <a:blipFill>
                          <a:blip r:embed="rId7"/>
                          <a:stretch>
                            <a:fillRect l="-226667" t="-3448" r="-2222" b="-67241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49812663"/>
                      </a:ext>
                    </a:extLst>
                  </a:tr>
                  <a:tr h="423609">
                    <a:tc gridSpan="2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 anchorCtr="1">
                        <a:blipFill>
                          <a:blip r:embed="rId7"/>
                          <a:stretch>
                            <a:fillRect t="-88235" r="-680" b="-473529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73396311"/>
                      </a:ext>
                    </a:extLst>
                  </a:tr>
                  <a:tr h="72180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 anchorCtr="1">
                        <a:blipFill>
                          <a:blip r:embed="rId7"/>
                          <a:stretch>
                            <a:fillRect t="-112281" r="-45098" b="-18245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 anchorCtr="1">
                        <a:blipFill>
                          <a:blip r:embed="rId7"/>
                          <a:stretch>
                            <a:fillRect l="-226667" t="-112281" r="-2222" b="-18245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38432671"/>
                      </a:ext>
                    </a:extLst>
                  </a:tr>
                  <a:tr h="365824">
                    <a:tc gridSpan="2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 anchorCtr="1">
                        <a:blipFill>
                          <a:blip r:embed="rId7"/>
                          <a:stretch>
                            <a:fillRect t="-417241" r="-680" b="-258621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86072703"/>
                      </a:ext>
                    </a:extLst>
                  </a:tr>
                  <a:tr h="49225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 anchorCtr="1">
                        <a:blipFill>
                          <a:blip r:embed="rId7"/>
                          <a:stretch>
                            <a:fillRect t="-384615" r="-45098" b="-923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 anchorCtr="1">
                        <a:blipFill>
                          <a:blip r:embed="rId7"/>
                          <a:stretch>
                            <a:fillRect l="-226667" t="-384615" r="-2222" b="-9230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02602495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 anchorCtr="1">
                        <a:blipFill>
                          <a:blip r:embed="rId7"/>
                          <a:stretch>
                            <a:fillRect t="-651724" r="-45098" b="-241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 anchorCtr="1">
                        <a:blipFill>
                          <a:blip r:embed="rId7"/>
                          <a:stretch>
                            <a:fillRect l="-226667" t="-651724" r="-2222" b="-2413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6294027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AB33063B-C39B-8CA9-BDF2-0338EC09A9C6}"/>
              </a:ext>
            </a:extLst>
          </p:cNvPr>
          <p:cNvSpPr/>
          <p:nvPr/>
        </p:nvSpPr>
        <p:spPr bwMode="auto">
          <a:xfrm>
            <a:off x="8907286" y="6013142"/>
            <a:ext cx="1554480" cy="548640"/>
          </a:xfrm>
          <a:prstGeom prst="roundRect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JUAS Proc. 2024</a:t>
            </a:r>
            <a:b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</a:b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II.2.7.6, p.</a:t>
            </a:r>
            <a:r>
              <a:rPr kumimoji="0" lang="en-US" sz="1200" b="0" i="0" u="none" strike="noStrike" cap="none" normalizeH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 </a:t>
            </a:r>
            <a:r>
              <a:rPr lang="en-US" sz="1200" dirty="0">
                <a:solidFill>
                  <a:schemeClr val="bg1"/>
                </a:solidFill>
                <a:latin typeface="Comic Sans MS" pitchFamily="66" charset="0"/>
              </a:rPr>
              <a:t>841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6251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5F4E1-843C-2A4F-96AD-3C4ED6ABDA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Quiz (2)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4">
                <a:extLst>
                  <a:ext uri="{FF2B5EF4-FFF2-40B4-BE49-F238E27FC236}">
                    <a16:creationId xmlns:a16="http://schemas.microsoft.com/office/drawing/2014/main" id="{6BDC9A90-C55B-E643-AF29-40C9712784F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86901236"/>
                  </p:ext>
                </p:extLst>
              </p:nvPr>
            </p:nvGraphicFramePr>
            <p:xfrm>
              <a:off x="2908385" y="2046420"/>
              <a:ext cx="5952776" cy="25958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496325">
                      <a:extLst>
                        <a:ext uri="{9D8B030D-6E8A-4147-A177-3AD203B41FA5}">
                          <a16:colId xmlns:a16="http://schemas.microsoft.com/office/drawing/2014/main" val="1774728046"/>
                        </a:ext>
                      </a:extLst>
                    </a:gridCol>
                    <a:gridCol w="576075">
                      <a:extLst>
                        <a:ext uri="{9D8B030D-6E8A-4147-A177-3AD203B41FA5}">
                          <a16:colId xmlns:a16="http://schemas.microsoft.com/office/drawing/2014/main" val="2691694752"/>
                        </a:ext>
                      </a:extLst>
                    </a:gridCol>
                    <a:gridCol w="2880376">
                      <a:extLst>
                        <a:ext uri="{9D8B030D-6E8A-4147-A177-3AD203B41FA5}">
                          <a16:colId xmlns:a16="http://schemas.microsoft.com/office/drawing/2014/main" val="1256233471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marL="457200" algn="ctr"/>
                          <a:r>
                            <a:rPr lang="en-US" sz="1800" b="1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Prompts</a:t>
                          </a:r>
                          <a:endParaRPr lang="en-CH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 anchorCtr="1"/>
                    </a:tc>
                    <a:tc>
                      <a:txBody>
                        <a:bodyPr/>
                        <a:lstStyle/>
                        <a:p>
                          <a:pPr marL="457200" algn="ctr"/>
                          <a:r>
                            <a:rPr lang="en-US" sz="1800" b="1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1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 anchorCtr="1"/>
                    </a:tc>
                    <a:tc>
                      <a:txBody>
                        <a:bodyPr/>
                        <a:lstStyle/>
                        <a:p>
                          <a:pPr marL="457200" algn="ctr"/>
                          <a:r>
                            <a:rPr lang="en-US" sz="1800" b="1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Possible Answers</a:t>
                          </a:r>
                          <a:endParaRPr lang="en-CH" sz="1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 anchorCtr="1"/>
                    </a:tc>
                    <a:extLst>
                      <a:ext uri="{0D108BD9-81ED-4DB2-BD59-A6C34878D82A}">
                        <a16:rowId xmlns:a16="http://schemas.microsoft.com/office/drawing/2014/main" val="215222458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342900" lvl="0" indent="-342900" algn="l">
                            <a:buFont typeface="+mj-lt"/>
                            <a:buAutoNum type="alphaUcPeriod"/>
                          </a:pPr>
                          <a:r>
                            <a:rPr lang="en-US" sz="18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matched</a:t>
                          </a:r>
                          <a:endParaRPr lang="en-CH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solidFill>
                                <a:srgbClr val="FF0000"/>
                              </a:solidFill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A4</a:t>
                          </a:r>
                          <a:endParaRPr lang="en-CH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 anchorCtr="1"/>
                    </a:tc>
                    <a:tc>
                      <a:txBody>
                        <a:bodyPr/>
                        <a:lstStyle/>
                        <a:p>
                          <a:pPr marL="342900" lvl="0" indent="-342900">
                            <a:buFont typeface="+mj-lt"/>
                            <a:buAutoNum type="arabicPeriod"/>
                          </a:pPr>
                          <a:r>
                            <a:rPr lang="en-US" sz="18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800" i="1" smtClean="0"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0" i="1" smtClean="0"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US" sz="1800" b="0" i="1" smtClean="0"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𝑖𝑖</m:t>
                                  </m:r>
                                </m:sub>
                              </m:sSub>
                              <m:r>
                                <a:rPr lang="en-US" sz="1800" b="0" i="1" smtClean="0">
                                  <a:effectLst/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en-US" sz="1800" b="0" i="1" smtClean="0"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0" i="1" smtClean="0"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US" sz="1800" b="0" i="1" smtClean="0"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𝑖𝑗</m:t>
                                  </m:r>
                                </m:sub>
                              </m:sSub>
                            </m:oMath>
                          </a14:m>
                          <a:endParaRPr lang="en-CH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237402159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342900" lvl="0" indent="-342900" algn="l">
                            <a:buFont typeface="+mj-lt"/>
                            <a:buAutoNum type="alphaUcPeriod" startAt="2"/>
                          </a:pPr>
                          <a:r>
                            <a:rPr lang="en-US" sz="18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symmetric</a:t>
                          </a:r>
                          <a:endParaRPr lang="en-CH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solidFill>
                                <a:srgbClr val="FF0000"/>
                              </a:solidFill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B3</a:t>
                          </a:r>
                          <a:endParaRPr lang="en-CH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 anchorCtr="1"/>
                    </a:tc>
                    <a:tc>
                      <a:txBody>
                        <a:bodyPr/>
                        <a:lstStyle/>
                        <a:p>
                          <a:pPr marL="342900" lvl="0" indent="-342900">
                            <a:buFont typeface="+mj-lt"/>
                            <a:buAutoNum type="arabicPeriod" startAt="2"/>
                          </a:pPr>
                          <a:r>
                            <a:rPr lang="en-US" sz="18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800" i="1" smtClean="0"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sz="1800" i="1" smtClean="0">
                                          <a:effectLst/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dPr>
                                    <m:e>
                                      <m:sSup>
                                        <m:sSupPr>
                                          <m:ctrlPr>
                                            <a:rPr lang="en-US" sz="1800" i="1" smtClean="0">
                                              <a:effectLst/>
                                              <a:latin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800" b="0" i="1" smtClean="0">
                                              <a:effectLst/>
                                              <a:latin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  <m:t>𝑆</m:t>
                                          </m:r>
                                        </m:e>
                                        <m:sup>
                                          <m:r>
                                            <a:rPr lang="en-US" sz="1800" b="0" i="1" smtClean="0">
                                              <a:effectLst/>
                                              <a:latin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  <m:t>∗</m:t>
                                          </m:r>
                                        </m:sup>
                                      </m:sSup>
                                    </m:e>
                                  </m:d>
                                </m:e>
                                <m:sup>
                                  <m:r>
                                    <a:rPr lang="en-US" sz="1800" b="0" i="1" smtClean="0"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𝑇</m:t>
                                  </m:r>
                                </m:sup>
                              </m:sSup>
                              <m:r>
                                <a:rPr lang="en-US" sz="1800" b="0" i="1" smtClean="0">
                                  <a:effectLst/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(</m:t>
                              </m:r>
                              <m:r>
                                <a:rPr lang="en-US" sz="1800" b="0" i="1" smtClean="0">
                                  <a:effectLst/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𝑆</m:t>
                              </m:r>
                              <m:r>
                                <a:rPr lang="en-US" sz="1800" b="0" i="1" smtClean="0">
                                  <a:effectLst/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)=</m:t>
                              </m:r>
                              <m:d>
                                <m:dPr>
                                  <m:ctrlPr>
                                    <a:rPr lang="en-US" sz="1800" b="0" i="1" smtClean="0"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b="0" i="1" smtClean="0"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𝐼</m:t>
                                  </m:r>
                                </m:e>
                              </m:d>
                            </m:oMath>
                          </a14:m>
                          <a:endParaRPr lang="en-CH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318792663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342900" lvl="0" indent="-342900" algn="l">
                            <a:buFont typeface="+mj-lt"/>
                            <a:buAutoNum type="alphaUcPeriod" startAt="3"/>
                          </a:pPr>
                          <a:r>
                            <a:rPr lang="en-US" sz="18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reciprocal</a:t>
                          </a:r>
                          <a:endParaRPr lang="en-CH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solidFill>
                                <a:srgbClr val="FF0000"/>
                              </a:solidFill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C6</a:t>
                          </a:r>
                          <a:endParaRPr lang="en-CH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 anchorCtr="1"/>
                    </a:tc>
                    <a:tc>
                      <a:txBody>
                        <a:bodyPr/>
                        <a:lstStyle/>
                        <a:p>
                          <a:pPr marL="342900" lvl="0" indent="-342900">
                            <a:buFont typeface="+mj-lt"/>
                            <a:buAutoNum type="arabicPeriod" startAt="3"/>
                          </a:pPr>
                          <a:r>
                            <a:rPr lang="en-US" sz="18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800" i="1" smtClean="0"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0" i="1" smtClean="0"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US" sz="1800" b="0" i="1" smtClean="0"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𝑖𝑗</m:t>
                                  </m:r>
                                </m:sub>
                              </m:sSub>
                              <m:r>
                                <a:rPr lang="en-US" sz="1800" b="0" i="1" smtClean="0">
                                  <a:effectLst/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en-US" sz="1800" b="0" i="1" smtClean="0"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0" i="1" smtClean="0"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US" sz="1800" b="0" i="1" smtClean="0"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𝑗𝑖</m:t>
                                  </m:r>
                                </m:sub>
                              </m:sSub>
                              <m:r>
                                <a:rPr lang="en-US" sz="1800" b="0" i="1" smtClean="0">
                                  <a:effectLst/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a:rPr lang="en-US" sz="1800" b="0" i="1" smtClean="0"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∧ </m:t>
                              </m:r>
                              <m:sSub>
                                <m:sSubPr>
                                  <m:ctrlPr>
                                    <a:rPr lang="en-US" sz="1800" b="0" i="1" smtClean="0"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0" i="1" smtClean="0"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US" sz="1800" b="0" i="1" smtClean="0"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𝑖𝑖</m:t>
                                  </m:r>
                                </m:sub>
                              </m:sSub>
                              <m:r>
                                <a:rPr lang="en-US" sz="1800" b="0" i="1" smtClean="0"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en-US" sz="1800" b="0" i="1" smtClean="0"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0" i="1" smtClean="0"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US" sz="1800" b="0" i="1" smtClean="0"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𝑗𝑗</m:t>
                                  </m:r>
                                </m:sub>
                              </m:sSub>
                            </m:oMath>
                          </a14:m>
                          <a:endParaRPr lang="en-CH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99127359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342900" lvl="0" indent="-342900" algn="l">
                            <a:buFont typeface="+mj-lt"/>
                            <a:buAutoNum type="alphaUcPeriod" startAt="4"/>
                          </a:pPr>
                          <a:r>
                            <a:rPr lang="en-US" sz="18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passive and lossless</a:t>
                          </a:r>
                          <a:endParaRPr lang="en-CH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solidFill>
                                <a:srgbClr val="FF0000"/>
                              </a:solidFill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D2</a:t>
                          </a:r>
                          <a:endParaRPr lang="en-CH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 anchorCtr="1"/>
                    </a:tc>
                    <a:tc>
                      <a:txBody>
                        <a:bodyPr/>
                        <a:lstStyle/>
                        <a:p>
                          <a:pPr marL="342900" lvl="0" indent="-342900">
                            <a:buFont typeface="+mj-lt"/>
                            <a:buAutoNum type="arabicPeriod" startAt="4"/>
                          </a:pPr>
                          <a:r>
                            <a:rPr lang="en-US" sz="18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800" i="1" smtClean="0"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0" i="1" smtClean="0"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US" sz="1800" b="0" i="1" smtClean="0"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𝑖𝑖</m:t>
                                  </m:r>
                                </m:sub>
                              </m:sSub>
                              <m:r>
                                <a:rPr lang="en-US" sz="1800" b="0" i="1" smtClean="0">
                                  <a:effectLst/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=0</m:t>
                              </m:r>
                            </m:oMath>
                          </a14:m>
                          <a:endParaRPr lang="en-CH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248855898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342900" lvl="0" indent="-342900" algn="l">
                            <a:buFont typeface="+mj-lt"/>
                            <a:buAutoNum type="alphaUcPeriod" startAt="5"/>
                          </a:pPr>
                          <a:endParaRPr lang="en-CH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 anchorCtr="1"/>
                    </a:tc>
                    <a:tc>
                      <a:txBody>
                        <a:bodyPr/>
                        <a:lstStyle/>
                        <a:p>
                          <a:endParaRPr lang="en-CH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 anchorCtr="1"/>
                    </a:tc>
                    <a:tc>
                      <a:txBody>
                        <a:bodyPr/>
                        <a:lstStyle/>
                        <a:p>
                          <a:pPr marL="342900" lvl="0" indent="-342900">
                            <a:buFont typeface="+mj-lt"/>
                            <a:buAutoNum type="arabicPeriod" startAt="5"/>
                          </a:pPr>
                          <a:r>
                            <a:rPr lang="en-US" sz="18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l-GR" sz="1800" i="1" smtClean="0"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Γ</m:t>
                              </m:r>
                              <m:r>
                                <a:rPr lang="en-US" sz="1800" b="0" i="1" smtClean="0"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=+</m:t>
                              </m:r>
                              <m:r>
                                <a:rPr lang="en-US" sz="1800" b="0" i="1" smtClean="0"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𝑗</m:t>
                              </m:r>
                            </m:oMath>
                          </a14:m>
                          <a:endParaRPr lang="en-CH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376681435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457200" algn="l"/>
                          <a:r>
                            <a:rPr lang="en-US" sz="18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 anchorCtr="1"/>
                    </a:tc>
                    <a:tc>
                      <a:txBody>
                        <a:bodyPr/>
                        <a:lstStyle/>
                        <a:p>
                          <a:pPr marL="457200"/>
                          <a:r>
                            <a:rPr lang="en-US" sz="18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1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 anchorCtr="1"/>
                    </a:tc>
                    <a:tc>
                      <a:txBody>
                        <a:bodyPr/>
                        <a:lstStyle/>
                        <a:p>
                          <a:pPr marL="342900" lvl="0" indent="-342900">
                            <a:buFont typeface="+mj-lt"/>
                            <a:buAutoNum type="arabicPeriod" startAt="6"/>
                          </a:pPr>
                          <a:r>
                            <a:rPr lang="en-US" sz="18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800" i="1" smtClean="0"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0" i="1" smtClean="0"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US" sz="1800" b="0" i="1" smtClean="0"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𝑖𝑗</m:t>
                                  </m:r>
                                </m:sub>
                              </m:sSub>
                              <m:r>
                                <a:rPr lang="en-US" sz="1800" b="0" i="1" smtClean="0">
                                  <a:effectLst/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en-US" sz="1800" b="0" i="1" smtClean="0"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0" i="1" smtClean="0"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US" sz="1800" b="0" i="1" smtClean="0"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𝑗𝑖</m:t>
                                  </m:r>
                                </m:sub>
                              </m:sSub>
                            </m:oMath>
                          </a14:m>
                          <a:endParaRPr lang="en-CH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81537041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4">
                <a:extLst>
                  <a:ext uri="{FF2B5EF4-FFF2-40B4-BE49-F238E27FC236}">
                    <a16:creationId xmlns:a16="http://schemas.microsoft.com/office/drawing/2014/main" id="{6BDC9A90-C55B-E643-AF29-40C9712784F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86901236"/>
                  </p:ext>
                </p:extLst>
              </p:nvPr>
            </p:nvGraphicFramePr>
            <p:xfrm>
              <a:off x="2908385" y="2046420"/>
              <a:ext cx="5952776" cy="25958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496325">
                      <a:extLst>
                        <a:ext uri="{9D8B030D-6E8A-4147-A177-3AD203B41FA5}">
                          <a16:colId xmlns:a16="http://schemas.microsoft.com/office/drawing/2014/main" val="1774728046"/>
                        </a:ext>
                      </a:extLst>
                    </a:gridCol>
                    <a:gridCol w="576075">
                      <a:extLst>
                        <a:ext uri="{9D8B030D-6E8A-4147-A177-3AD203B41FA5}">
                          <a16:colId xmlns:a16="http://schemas.microsoft.com/office/drawing/2014/main" val="2691694752"/>
                        </a:ext>
                      </a:extLst>
                    </a:gridCol>
                    <a:gridCol w="2880376">
                      <a:extLst>
                        <a:ext uri="{9D8B030D-6E8A-4147-A177-3AD203B41FA5}">
                          <a16:colId xmlns:a16="http://schemas.microsoft.com/office/drawing/2014/main" val="1256233471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marL="457200" algn="ctr"/>
                          <a:r>
                            <a:rPr lang="en-US" sz="1800" b="1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Prompts</a:t>
                          </a:r>
                          <a:endParaRPr lang="en-CH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 anchorCtr="1"/>
                    </a:tc>
                    <a:tc>
                      <a:txBody>
                        <a:bodyPr/>
                        <a:lstStyle/>
                        <a:p>
                          <a:pPr marL="457200" algn="ctr"/>
                          <a:r>
                            <a:rPr lang="en-US" sz="1800" b="1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1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 anchorCtr="1"/>
                    </a:tc>
                    <a:tc>
                      <a:txBody>
                        <a:bodyPr/>
                        <a:lstStyle/>
                        <a:p>
                          <a:pPr marL="457200" algn="ctr"/>
                          <a:r>
                            <a:rPr lang="en-US" sz="1800" b="1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Possible Answers</a:t>
                          </a:r>
                          <a:endParaRPr lang="en-CH" sz="1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 anchorCtr="1"/>
                    </a:tc>
                    <a:extLst>
                      <a:ext uri="{0D108BD9-81ED-4DB2-BD59-A6C34878D82A}">
                        <a16:rowId xmlns:a16="http://schemas.microsoft.com/office/drawing/2014/main" val="215222458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342900" lvl="0" indent="-342900" algn="l">
                            <a:buFont typeface="+mj-lt"/>
                            <a:buAutoNum type="alphaUcPeriod"/>
                          </a:pPr>
                          <a:r>
                            <a:rPr lang="en-US" sz="18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matched</a:t>
                          </a:r>
                          <a:endParaRPr lang="en-CH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solidFill>
                                <a:srgbClr val="FF0000"/>
                              </a:solidFill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A4</a:t>
                          </a:r>
                          <a:endParaRPr lang="en-CH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 anchorCtr="1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l="-107048" t="-103333" r="-881" b="-51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7402159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342900" lvl="0" indent="-342900" algn="l">
                            <a:buFont typeface="+mj-lt"/>
                            <a:buAutoNum type="alphaUcPeriod" startAt="2"/>
                          </a:pPr>
                          <a:r>
                            <a:rPr lang="en-US" sz="18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symmetric</a:t>
                          </a:r>
                          <a:endParaRPr lang="en-CH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solidFill>
                                <a:srgbClr val="FF0000"/>
                              </a:solidFill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B3</a:t>
                          </a:r>
                          <a:endParaRPr lang="en-CH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 anchorCtr="1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l="-107048" t="-210345" r="-881" b="-42758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8792663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342900" lvl="0" indent="-342900" algn="l">
                            <a:buFont typeface="+mj-lt"/>
                            <a:buAutoNum type="alphaUcPeriod" startAt="3"/>
                          </a:pPr>
                          <a:r>
                            <a:rPr lang="en-US" sz="18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reciprocal</a:t>
                          </a:r>
                          <a:endParaRPr lang="en-CH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solidFill>
                                <a:srgbClr val="FF0000"/>
                              </a:solidFill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C6</a:t>
                          </a:r>
                          <a:endParaRPr lang="en-CH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 anchorCtr="1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l="-107048" t="-310345" r="-881" b="-32758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99127359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342900" lvl="0" indent="-342900" algn="l">
                            <a:buFont typeface="+mj-lt"/>
                            <a:buAutoNum type="alphaUcPeriod" startAt="4"/>
                          </a:pPr>
                          <a:r>
                            <a:rPr lang="en-US" sz="18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passive and lossless</a:t>
                          </a:r>
                          <a:endParaRPr lang="en-CH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solidFill>
                                <a:srgbClr val="FF0000"/>
                              </a:solidFill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D2</a:t>
                          </a:r>
                          <a:endParaRPr lang="en-CH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 anchorCtr="1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l="-107048" t="-410345" r="-881" b="-22758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48855898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342900" lvl="0" indent="-342900" algn="l">
                            <a:buFont typeface="+mj-lt"/>
                            <a:buAutoNum type="alphaUcPeriod" startAt="5"/>
                          </a:pPr>
                          <a:endParaRPr lang="en-CH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 anchorCtr="1"/>
                    </a:tc>
                    <a:tc>
                      <a:txBody>
                        <a:bodyPr/>
                        <a:lstStyle/>
                        <a:p>
                          <a:endParaRPr lang="en-CH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 anchorCtr="1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l="-107048" t="-493333" r="-881" b="-12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6681435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457200" algn="l"/>
                          <a:r>
                            <a:rPr lang="en-US" sz="18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 anchorCtr="1"/>
                    </a:tc>
                    <a:tc>
                      <a:txBody>
                        <a:bodyPr/>
                        <a:lstStyle/>
                        <a:p>
                          <a:pPr marL="457200"/>
                          <a:r>
                            <a:rPr lang="en-US" sz="18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CH" sz="1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 anchorCtr="1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l="-107048" t="-613793" r="-881" b="-2413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15370413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5" name="Rectangle 4">
            <a:extLst>
              <a:ext uri="{FF2B5EF4-FFF2-40B4-BE49-F238E27FC236}">
                <a16:creationId xmlns:a16="http://schemas.microsoft.com/office/drawing/2014/main" id="{D0C3E9D3-7168-714D-9C21-4B7A6860E7BC}"/>
              </a:ext>
            </a:extLst>
          </p:cNvPr>
          <p:cNvSpPr/>
          <p:nvPr/>
        </p:nvSpPr>
        <p:spPr bwMode="auto">
          <a:xfrm>
            <a:off x="5442607" y="2423502"/>
            <a:ext cx="499265" cy="37052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A3E68ED-F725-F47D-A13C-B14652F4667D}"/>
              </a:ext>
            </a:extLst>
          </p:cNvPr>
          <p:cNvSpPr/>
          <p:nvPr/>
        </p:nvSpPr>
        <p:spPr bwMode="auto">
          <a:xfrm>
            <a:off x="5442607" y="2788964"/>
            <a:ext cx="499265" cy="37052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290164D-717C-2312-9880-27E3336540A6}"/>
              </a:ext>
            </a:extLst>
          </p:cNvPr>
          <p:cNvSpPr/>
          <p:nvPr/>
        </p:nvSpPr>
        <p:spPr bwMode="auto">
          <a:xfrm>
            <a:off x="5443115" y="3152366"/>
            <a:ext cx="499265" cy="37052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F9CCA9B-49A3-257A-BADD-2997D10730C8}"/>
              </a:ext>
            </a:extLst>
          </p:cNvPr>
          <p:cNvSpPr/>
          <p:nvPr/>
        </p:nvSpPr>
        <p:spPr bwMode="auto">
          <a:xfrm>
            <a:off x="5443623" y="3527172"/>
            <a:ext cx="499265" cy="37052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1375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" grpId="0" animBg="1"/>
      <p:bldP spid="6" grpId="0" animBg="1"/>
      <p:bldP spid="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5F4E1-843C-2A4F-96AD-3C4ED6ABDA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Quiz (3)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A58592B-69EB-124C-8E2A-00FC88F1FC4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80895" y="3236976"/>
                <a:ext cx="10698305" cy="2957186"/>
              </a:xfrm>
            </p:spPr>
            <p:txBody>
              <a:bodyPr/>
              <a:lstStyle/>
              <a:p>
                <a:pPr marL="457200" indent="-457200">
                  <a:buFont typeface="+mj-lt"/>
                  <a:buAutoNum type="arabicPeriod" startAt="3"/>
                </a:pPr>
                <a:r>
                  <a:rPr lang="en-US" dirty="0"/>
                  <a:t>Mark all correct answers for the S-parameters of a 2-port RF network</a:t>
                </a:r>
                <a:endParaRPr lang="en-CH" dirty="0"/>
              </a:p>
              <a:p>
                <a:pPr lvl="1">
                  <a:buFont typeface="Courier New" panose="02070309020205020404" pitchFamily="49" charset="0"/>
                  <a:buChar char="o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𝒃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dirty="0"/>
                  <a:t> are independent parameters </a:t>
                </a:r>
                <a:endParaRPr lang="en-CH" dirty="0"/>
              </a:p>
              <a:p>
                <a:pPr lvl="1">
                  <a:buFont typeface="Courier New" panose="02070309020205020404" pitchFamily="49" charset="0"/>
                  <a:buChar char="o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𝑺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𝟏𝟏</m:t>
                        </m:r>
                      </m:sub>
                    </m:sSub>
                  </m:oMath>
                </a14:m>
                <a:r>
                  <a:rPr lang="en-US" dirty="0"/>
                  <a:t> is the input reflection coefficient</a:t>
                </a:r>
                <a:r>
                  <a:rPr lang="en-CH" dirty="0"/>
                  <a:t> </a:t>
                </a:r>
              </a:p>
              <a:p>
                <a:pPr lvl="1">
                  <a:buFont typeface="Courier New" panose="02070309020205020404" pitchFamily="49" charset="0"/>
                  <a:buChar char="o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dirty="0"/>
                  <a:t> are the incident waves at port 1 and port 2, respectively.</a:t>
                </a:r>
                <a:r>
                  <a:rPr lang="en-CH" dirty="0"/>
                  <a:t> </a:t>
                </a:r>
              </a:p>
              <a:p>
                <a:pPr lvl="1">
                  <a:buFont typeface="Courier New" panose="02070309020205020404" pitchFamily="49" charset="0"/>
                  <a:buChar char="o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𝒃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𝒃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dirty="0"/>
                  <a:t> are the transmitted waves between port 1 and port 2, and vice versa.</a:t>
                </a:r>
              </a:p>
              <a:p>
                <a:pPr lvl="1">
                  <a:buFont typeface="Courier New" panose="02070309020205020404" pitchFamily="49" charset="0"/>
                  <a:buChar char="o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𝑺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𝟐𝟏</m:t>
                        </m:r>
                      </m:sub>
                    </m:sSub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𝑺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𝟏𝟐</m:t>
                        </m:r>
                      </m:sub>
                    </m:sSub>
                  </m:oMath>
                </a14:m>
                <a:r>
                  <a:rPr lang="en-US" dirty="0"/>
                  <a:t> are the forward and reverse transmission gains.</a:t>
                </a:r>
              </a:p>
              <a:p>
                <a:pPr lvl="1">
                  <a:buFont typeface="Courier New" panose="02070309020205020404" pitchFamily="49" charset="0"/>
                  <a:buChar char="o"/>
                </a:pPr>
                <a:r>
                  <a:rPr lang="en-CH" dirty="0"/>
                  <a:t>T</a:t>
                </a:r>
                <a:r>
                  <a:rPr lang="en-US" dirty="0"/>
                  <a:t>o characterize the S-parameters at port 2, port 1 needs to be terminated </a:t>
                </a:r>
                <a:br>
                  <a:rPr lang="en-US" dirty="0"/>
                </a:br>
                <a:r>
                  <a:rPr lang="en-US" dirty="0"/>
                  <a:t>in its characteristic port impedance.</a:t>
                </a:r>
                <a:endParaRPr lang="en-CH" dirty="0"/>
              </a:p>
              <a:p>
                <a:pPr lvl="1"/>
                <a:endParaRPr lang="en-CH" dirty="0"/>
              </a:p>
              <a:p>
                <a:pPr lvl="1"/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A58592B-69EB-124C-8E2A-00FC88F1FC4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80895" y="3236976"/>
                <a:ext cx="10698305" cy="2957186"/>
              </a:xfrm>
              <a:blipFill>
                <a:blip r:embed="rId2"/>
                <a:stretch>
                  <a:fillRect l="-855" t="-268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" name="Group 5">
            <a:extLst>
              <a:ext uri="{FF2B5EF4-FFF2-40B4-BE49-F238E27FC236}">
                <a16:creationId xmlns:a16="http://schemas.microsoft.com/office/drawing/2014/main" id="{28123EE3-CC75-4940-99BF-87D561B15541}"/>
              </a:ext>
            </a:extLst>
          </p:cNvPr>
          <p:cNvGrpSpPr/>
          <p:nvPr/>
        </p:nvGrpSpPr>
        <p:grpSpPr>
          <a:xfrm>
            <a:off x="4367775" y="1431940"/>
            <a:ext cx="2885022" cy="1356925"/>
            <a:chOff x="8822755" y="3933797"/>
            <a:chExt cx="2885022" cy="1356925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07332E4-7330-A34B-A8E7-0ED7421F236B}"/>
                </a:ext>
              </a:extLst>
            </p:cNvPr>
            <p:cNvSpPr/>
            <p:nvPr/>
          </p:nvSpPr>
          <p:spPr bwMode="auto">
            <a:xfrm>
              <a:off x="9499317" y="4623167"/>
              <a:ext cx="324000" cy="252000"/>
            </a:xfrm>
            <a:prstGeom prst="rect">
              <a:avLst/>
            </a:prstGeom>
            <a:solidFill>
              <a:schemeClr val="bg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6D4FE41B-EFAE-AA4F-81D3-41B8F1ABBE7F}"/>
                </a:ext>
              </a:extLst>
            </p:cNvPr>
            <p:cNvCxnSpPr/>
            <p:nvPr/>
          </p:nvCxnSpPr>
          <p:spPr bwMode="auto">
            <a:xfrm>
              <a:off x="9499317" y="4299850"/>
              <a:ext cx="0" cy="898634"/>
            </a:xfrm>
            <a:prstGeom prst="line">
              <a:avLst/>
            </a:prstGeom>
            <a:noFill/>
            <a:ln w="317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CE43B356-910A-174E-A7D1-04CCE223A2B2}"/>
                </a:ext>
              </a:extLst>
            </p:cNvPr>
            <p:cNvCxnSpPr/>
            <p:nvPr/>
          </p:nvCxnSpPr>
          <p:spPr bwMode="auto">
            <a:xfrm>
              <a:off x="8822755" y="4597767"/>
              <a:ext cx="448770" cy="0"/>
            </a:xfrm>
            <a:prstGeom prst="straightConnector1">
              <a:avLst/>
            </a:prstGeom>
            <a:noFill/>
            <a:ln w="3175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</p:cxn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4FA2128D-D8F6-D84C-9E7F-BB6A09B1574A}"/>
                </a:ext>
              </a:extLst>
            </p:cNvPr>
            <p:cNvCxnSpPr/>
            <p:nvPr/>
          </p:nvCxnSpPr>
          <p:spPr bwMode="auto">
            <a:xfrm>
              <a:off x="8822755" y="4919100"/>
              <a:ext cx="448770" cy="0"/>
            </a:xfrm>
            <a:prstGeom prst="straightConnector1">
              <a:avLst/>
            </a:prstGeom>
            <a:noFill/>
            <a:ln w="31750" cap="flat" cmpd="sng" algn="ctr">
              <a:solidFill>
                <a:srgbClr val="0000FF"/>
              </a:solidFill>
              <a:prstDash val="solid"/>
              <a:round/>
              <a:headEnd type="stealth" w="lg" len="lg"/>
              <a:tailEnd type="none" w="lg" len="lg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A3FE8FA5-3992-774F-867D-1BF0D6F9F2F2}"/>
                    </a:ext>
                  </a:extLst>
                </p:cNvPr>
                <p:cNvSpPr txBox="1"/>
                <p:nvPr/>
              </p:nvSpPr>
              <p:spPr>
                <a:xfrm>
                  <a:off x="8886483" y="4957810"/>
                  <a:ext cx="446468" cy="33291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𝒃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en-US" sz="1600" i="1" baseline="-25000" dirty="0">
                    <a:solidFill>
                      <a:srgbClr val="7030A0"/>
                    </a:solidFill>
                  </a:endParaRPr>
                </a:p>
              </p:txBody>
            </p:sp>
          </mc:Choice>
          <mc:Fallback xmlns=""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C4CA8CFF-ABCF-8C4C-BD55-B3AAB8E74E7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886483" y="4957810"/>
                  <a:ext cx="446468" cy="332912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6708CD61-4BEE-804F-9203-83927CEAD553}"/>
                    </a:ext>
                  </a:extLst>
                </p:cNvPr>
                <p:cNvSpPr txBox="1"/>
                <p:nvPr/>
              </p:nvSpPr>
              <p:spPr>
                <a:xfrm>
                  <a:off x="8861247" y="4205352"/>
                  <a:ext cx="449674" cy="33291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𝒂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en-US" sz="1600" i="1" baseline="-25000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79163C22-F494-D842-9B51-064F9B71ECA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861247" y="4205352"/>
                  <a:ext cx="449674" cy="332912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5A0064CC-17F0-864A-A03B-03BD4C9AE5BB}"/>
                </a:ext>
              </a:extLst>
            </p:cNvPr>
            <p:cNvSpPr/>
            <p:nvPr/>
          </p:nvSpPr>
          <p:spPr bwMode="auto">
            <a:xfrm>
              <a:off x="10723317" y="4623167"/>
              <a:ext cx="324000" cy="252000"/>
            </a:xfrm>
            <a:prstGeom prst="rect">
              <a:avLst/>
            </a:prstGeom>
            <a:solidFill>
              <a:schemeClr val="bg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19BA685F-CF09-794A-8428-CB23BFB9C3CD}"/>
                </a:ext>
              </a:extLst>
            </p:cNvPr>
            <p:cNvCxnSpPr/>
            <p:nvPr/>
          </p:nvCxnSpPr>
          <p:spPr bwMode="auto">
            <a:xfrm>
              <a:off x="11050003" y="4291405"/>
              <a:ext cx="0" cy="898634"/>
            </a:xfrm>
            <a:prstGeom prst="line">
              <a:avLst/>
            </a:prstGeom>
            <a:noFill/>
            <a:ln w="317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3DEDE6D7-AE23-EF4C-A2B8-0452F8ECF23D}"/>
                </a:ext>
              </a:extLst>
            </p:cNvPr>
            <p:cNvCxnSpPr/>
            <p:nvPr/>
          </p:nvCxnSpPr>
          <p:spPr bwMode="auto">
            <a:xfrm>
              <a:off x="11197581" y="4597767"/>
              <a:ext cx="448770" cy="0"/>
            </a:xfrm>
            <a:prstGeom prst="straightConnector1">
              <a:avLst/>
            </a:prstGeom>
            <a:noFill/>
            <a:ln w="31750" cap="flat" cmpd="sng" algn="ctr">
              <a:solidFill>
                <a:srgbClr val="008000"/>
              </a:solidFill>
              <a:prstDash val="solid"/>
              <a:round/>
              <a:headEnd type="stealth" w="lg" len="lg"/>
              <a:tailEnd type="none" w="lg" len="lg"/>
            </a:ln>
            <a:effectLst/>
          </p:spPr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E2F6D447-B161-FA43-9075-5CB37DBCB89D}"/>
                </a:ext>
              </a:extLst>
            </p:cNvPr>
            <p:cNvCxnSpPr/>
            <p:nvPr/>
          </p:nvCxnSpPr>
          <p:spPr bwMode="auto">
            <a:xfrm>
              <a:off x="11197581" y="4919100"/>
              <a:ext cx="448770" cy="0"/>
            </a:xfrm>
            <a:prstGeom prst="straightConnector1">
              <a:avLst/>
            </a:prstGeom>
            <a:noFill/>
            <a:ln w="31750" cap="flat" cmpd="sng" algn="ctr">
              <a:solidFill>
                <a:srgbClr val="0000FF"/>
              </a:solidFill>
              <a:prstDash val="solid"/>
              <a:round/>
              <a:headEnd type="none" w="lg" len="lg"/>
              <a:tailEnd type="stealth" w="lg" len="lg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9B3AF817-12B5-764F-9BE0-527F2677BC5A}"/>
                    </a:ext>
                  </a:extLst>
                </p:cNvPr>
                <p:cNvSpPr txBox="1"/>
                <p:nvPr/>
              </p:nvSpPr>
              <p:spPr>
                <a:xfrm>
                  <a:off x="11261309" y="4957810"/>
                  <a:ext cx="446468" cy="33291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𝒃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</m:sSub>
                      </m:oMath>
                    </m:oMathPara>
                  </a14:m>
                  <a:endParaRPr lang="en-US" sz="1600" i="1" baseline="-25000" dirty="0">
                    <a:solidFill>
                      <a:srgbClr val="7030A0"/>
                    </a:solidFill>
                  </a:endParaRPr>
                </a:p>
              </p:txBody>
            </p:sp>
          </mc:Choice>
          <mc:Fallback xmlns=""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5A26077C-5809-5347-BB1E-16AAB235A19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261309" y="4957810"/>
                  <a:ext cx="446468" cy="332912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11848035-1A7C-A145-8EFD-4FC258358C8B}"/>
                    </a:ext>
                  </a:extLst>
                </p:cNvPr>
                <p:cNvSpPr txBox="1"/>
                <p:nvPr/>
              </p:nvSpPr>
              <p:spPr>
                <a:xfrm>
                  <a:off x="11236073" y="4205352"/>
                  <a:ext cx="449674" cy="33291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𝒂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</m:sSub>
                      </m:oMath>
                    </m:oMathPara>
                  </a14:m>
                  <a:endParaRPr lang="en-US" sz="1600" i="1" baseline="-25000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4F6D53E6-7F73-294E-9AB7-9C323A23CE0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236073" y="4205352"/>
                  <a:ext cx="449674" cy="332912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Rectangle 18">
                  <a:extLst>
                    <a:ext uri="{FF2B5EF4-FFF2-40B4-BE49-F238E27FC236}">
                      <a16:creationId xmlns:a16="http://schemas.microsoft.com/office/drawing/2014/main" id="{CCE87897-FFAE-2542-9D1B-FD34D4609D64}"/>
                    </a:ext>
                  </a:extLst>
                </p:cNvPr>
                <p:cNvSpPr/>
                <p:nvPr/>
              </p:nvSpPr>
              <p:spPr bwMode="auto">
                <a:xfrm>
                  <a:off x="9819786" y="4474542"/>
                  <a:ext cx="900000" cy="540000"/>
                </a:xfrm>
                <a:prstGeom prst="rect">
                  <a:avLst/>
                </a:prstGeom>
                <a:solidFill>
                  <a:schemeClr val="bg1"/>
                </a:solidFill>
                <a:ln w="254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2075" tIns="46038" rIns="92075" bIns="46038" numCol="1" rtlCol="0" anchor="ctr" anchorCtr="1" compatLnSpc="1">
                  <a:prstTxWarp prst="textNoShape">
                    <a:avLst/>
                  </a:prstTxWarp>
                </a:bodyPr>
                <a:lstStyle/>
                <a:p>
                  <a:pPr marR="0" algn="l" defTabSz="914400" rtl="0" eaLnBrk="0" fontAlgn="base" latinLnBrk="0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tabLst/>
                  </a:pPr>
                  <a14:m>
                    <m:oMath xmlns:m="http://schemas.openxmlformats.org/officeDocument/2006/math">
                      <m:r>
                        <a:rPr kumimoji="0" lang="en-US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ambria Math" panose="02040503050406030204" pitchFamily="18" charset="0"/>
                        </a:rPr>
                        <m:t>2</m:t>
                      </m:r>
                    </m:oMath>
                  </a14:m>
                  <a:r>
                    <a:rPr kumimoji="0" lang="en-US" sz="2000" b="0" u="none" strike="noStrike" cap="none" normalizeH="0" baseline="0" dirty="0">
                      <a:ln>
                        <a:noFill/>
                      </a:ln>
                      <a:solidFill>
                        <a:srgbClr val="C00000"/>
                      </a:solidFill>
                      <a:effectLst/>
                      <a:latin typeface="Arial" charset="0"/>
                    </a:rPr>
                    <a:t>-port</a:t>
                  </a:r>
                </a:p>
              </p:txBody>
            </p:sp>
          </mc:Choice>
          <mc:Fallback xmlns="">
            <p:sp>
              <p:nvSpPr>
                <p:cNvPr id="30" name="Rectangle 29">
                  <a:extLst>
                    <a:ext uri="{FF2B5EF4-FFF2-40B4-BE49-F238E27FC236}">
                      <a16:creationId xmlns:a16="http://schemas.microsoft.com/office/drawing/2014/main" id="{D0351FCC-ABC5-E645-8167-B0057954C1C5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9819786" y="4474542"/>
                  <a:ext cx="900000" cy="540000"/>
                </a:xfrm>
                <a:prstGeom prst="rect">
                  <a:avLst/>
                </a:prstGeom>
                <a:blipFill>
                  <a:blip r:embed="rId7"/>
                  <a:stretch>
                    <a:fillRect r="-2703" b="-2174"/>
                  </a:stretch>
                </a:blipFill>
                <a:ln w="254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0" name="Text Box 14">
              <a:extLst>
                <a:ext uri="{FF2B5EF4-FFF2-40B4-BE49-F238E27FC236}">
                  <a16:creationId xmlns:a16="http://schemas.microsoft.com/office/drawing/2014/main" id="{2B82F02C-17C5-0B46-90A0-AD4620EF978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975454" y="3933797"/>
              <a:ext cx="731758" cy="315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571500" indent="-571500">
                <a:spcAft>
                  <a:spcPts val="1000"/>
                </a:spcAft>
                <a:buFont typeface="Wingdings" pitchFamily="2" charset="2"/>
                <a:buNone/>
                <a:defRPr/>
              </a:pPr>
              <a:r>
                <a:rPr lang="en-GB" sz="1600" dirty="0">
                  <a:solidFill>
                    <a:srgbClr val="C00000"/>
                  </a:solidFill>
                  <a:latin typeface="+mn-lt"/>
                </a:rPr>
                <a:t>port 1</a:t>
              </a:r>
              <a:endParaRPr lang="en-US" sz="1600" dirty="0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21" name="Text Box 14">
              <a:extLst>
                <a:ext uri="{FF2B5EF4-FFF2-40B4-BE49-F238E27FC236}">
                  <a16:creationId xmlns:a16="http://schemas.microsoft.com/office/drawing/2014/main" id="{915ED436-6208-2C43-84AD-B6B7A96E89E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870194" y="3933797"/>
              <a:ext cx="731758" cy="315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571500" indent="-571500">
                <a:spcAft>
                  <a:spcPts val="1000"/>
                </a:spcAft>
                <a:buFont typeface="Wingdings" pitchFamily="2" charset="2"/>
                <a:buNone/>
                <a:defRPr/>
              </a:pPr>
              <a:r>
                <a:rPr lang="en-GB" sz="1600" dirty="0">
                  <a:solidFill>
                    <a:srgbClr val="C00000"/>
                  </a:solidFill>
                  <a:latin typeface="+mn-lt"/>
                </a:rPr>
                <a:t>port 2</a:t>
              </a:r>
              <a:endParaRPr lang="en-US" sz="1600" dirty="0">
                <a:solidFill>
                  <a:srgbClr val="C00000"/>
                </a:solidFill>
                <a:latin typeface="+mn-lt"/>
              </a:endParaRPr>
            </a:p>
          </p:txBody>
        </p:sp>
      </p:grpSp>
      <p:sp>
        <p:nvSpPr>
          <p:cNvPr id="23" name="Multiply 22">
            <a:extLst>
              <a:ext uri="{FF2B5EF4-FFF2-40B4-BE49-F238E27FC236}">
                <a16:creationId xmlns:a16="http://schemas.microsoft.com/office/drawing/2014/main" id="{AC867436-C3CC-5148-9B90-321426FA9D11}"/>
              </a:ext>
            </a:extLst>
          </p:cNvPr>
          <p:cNvSpPr>
            <a:spLocks noChangeAspect="1"/>
          </p:cNvSpPr>
          <p:nvPr/>
        </p:nvSpPr>
        <p:spPr bwMode="auto">
          <a:xfrm>
            <a:off x="1103350" y="4005075"/>
            <a:ext cx="288000" cy="288000"/>
          </a:xfrm>
          <a:prstGeom prst="mathMultiply">
            <a:avLst>
              <a:gd name="adj1" fmla="val 0"/>
            </a:avLst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4" name="Multiply 23">
            <a:extLst>
              <a:ext uri="{FF2B5EF4-FFF2-40B4-BE49-F238E27FC236}">
                <a16:creationId xmlns:a16="http://schemas.microsoft.com/office/drawing/2014/main" id="{2F6A27EB-102A-7143-BBD5-848CF5244696}"/>
              </a:ext>
            </a:extLst>
          </p:cNvPr>
          <p:cNvSpPr>
            <a:spLocks noChangeAspect="1"/>
          </p:cNvSpPr>
          <p:nvPr/>
        </p:nvSpPr>
        <p:spPr bwMode="auto">
          <a:xfrm>
            <a:off x="1103350" y="4340721"/>
            <a:ext cx="288000" cy="288000"/>
          </a:xfrm>
          <a:prstGeom prst="mathMultiply">
            <a:avLst>
              <a:gd name="adj1" fmla="val 0"/>
            </a:avLst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5" name="Multiply 24">
            <a:extLst>
              <a:ext uri="{FF2B5EF4-FFF2-40B4-BE49-F238E27FC236}">
                <a16:creationId xmlns:a16="http://schemas.microsoft.com/office/drawing/2014/main" id="{6BDEDFC5-DE92-5744-9137-348B9E433737}"/>
              </a:ext>
            </a:extLst>
          </p:cNvPr>
          <p:cNvSpPr>
            <a:spLocks noChangeAspect="1"/>
          </p:cNvSpPr>
          <p:nvPr/>
        </p:nvSpPr>
        <p:spPr bwMode="auto">
          <a:xfrm>
            <a:off x="1103350" y="5001495"/>
            <a:ext cx="288000" cy="288000"/>
          </a:xfrm>
          <a:prstGeom prst="mathMultiply">
            <a:avLst>
              <a:gd name="adj1" fmla="val 0"/>
            </a:avLst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6" name="Multiply 25">
            <a:extLst>
              <a:ext uri="{FF2B5EF4-FFF2-40B4-BE49-F238E27FC236}">
                <a16:creationId xmlns:a16="http://schemas.microsoft.com/office/drawing/2014/main" id="{64F13132-053A-8943-93B3-64669B3FECFA}"/>
              </a:ext>
            </a:extLst>
          </p:cNvPr>
          <p:cNvSpPr>
            <a:spLocks noChangeAspect="1"/>
          </p:cNvSpPr>
          <p:nvPr/>
        </p:nvSpPr>
        <p:spPr bwMode="auto">
          <a:xfrm>
            <a:off x="1103350" y="5337141"/>
            <a:ext cx="288000" cy="288000"/>
          </a:xfrm>
          <a:prstGeom prst="mathMultiply">
            <a:avLst>
              <a:gd name="adj1" fmla="val 0"/>
            </a:avLst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4474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5" grpId="0" animBg="1"/>
      <p:bldP spid="2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E64C44-DDB6-4F48-AC63-3BDB7494C8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 and Objectives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DB6E13F7-C6DF-C74E-88AD-5FD831EB01B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12800" y="1355130"/>
                <a:ext cx="10566400" cy="4839031"/>
              </a:xfrm>
            </p:spPr>
            <p:txBody>
              <a:bodyPr/>
              <a:lstStyle/>
              <a:p>
                <a:r>
                  <a:rPr lang="en-US" dirty="0"/>
                  <a:t>A brief recap on electrical networks</a:t>
                </a:r>
              </a:p>
              <a:p>
                <a:pPr lvl="1"/>
                <a:r>
                  <a:rPr lang="en-US" dirty="0"/>
                  <a:t>A simplified way to describe electrical, electronics and RF circuits</a:t>
                </a:r>
              </a:p>
              <a:p>
                <a:pPr lvl="1"/>
                <a:r>
                  <a:rPr lang="en-US" dirty="0"/>
                  <a:t>Electrical network composed out of lumped and distributed elements</a:t>
                </a:r>
              </a:p>
              <a:p>
                <a:pPr lvl="1"/>
                <a:r>
                  <a:rPr lang="en-US" dirty="0"/>
                  <a:t>Two-port RC-filter example using admittance (Y) parameters</a:t>
                </a:r>
              </a:p>
              <a:p>
                <a:pPr lvl="1"/>
                <a:endParaRPr lang="en-US" dirty="0"/>
              </a:p>
              <a:p>
                <a:r>
                  <a:rPr lang="en-US" dirty="0"/>
                  <a:t>Introduction to scattering (S) parameters</a:t>
                </a:r>
              </a:p>
              <a:p>
                <a:pPr lvl="1"/>
                <a:r>
                  <a:rPr lang="en-US" dirty="0"/>
                  <a:t>General concept of incident / reflected waves scattered at the ports of an RF network</a:t>
                </a:r>
              </a:p>
              <a:p>
                <a:pPr lvl="1"/>
                <a:r>
                  <a:rPr lang="en-US" dirty="0"/>
                  <a:t>Reference impedance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</m:oMath>
                </a14:m>
                <a:endParaRPr lang="en-US" dirty="0"/>
              </a:p>
              <a:p>
                <a:pPr lvl="1"/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en-US" dirty="0"/>
                  <a:t>-port and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r>
                  <a:rPr lang="en-US" dirty="0"/>
                  <a:t>-port S-parameters</a:t>
                </a:r>
              </a:p>
              <a:p>
                <a:pPr lvl="1"/>
                <a:r>
                  <a:rPr lang="en-US" dirty="0"/>
                  <a:t>Properties of the S-matrix: reciprocity, symmetry, losses</a:t>
                </a:r>
              </a:p>
              <a:p>
                <a:pPr lvl="1"/>
                <a:r>
                  <a:rPr lang="en-US" dirty="0"/>
                  <a:t>A few S-matrix examples for RF networks with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en-US" dirty="0"/>
                  <a:t>-,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r>
                  <a:rPr lang="en-US" dirty="0"/>
                  <a:t>-,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𝟑</m:t>
                    </m:r>
                  </m:oMath>
                </a14:m>
                <a:r>
                  <a:rPr lang="en-US" dirty="0"/>
                  <a:t>-, and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𝟒</m:t>
                    </m:r>
                  </m:oMath>
                </a14:m>
                <a:r>
                  <a:rPr lang="en-US" dirty="0"/>
                  <a:t>-ports</a:t>
                </a:r>
              </a:p>
              <a:p>
                <a:pPr lvl="1"/>
                <a:r>
                  <a:rPr lang="en-US" dirty="0"/>
                  <a:t>S-parameters in practice: the </a:t>
                </a:r>
                <a:r>
                  <a:rPr lang="en-US" dirty="0" err="1"/>
                  <a:t>SnP</a:t>
                </a:r>
                <a:r>
                  <a:rPr lang="en-US" dirty="0"/>
                  <a:t> Touchstone file format</a:t>
                </a:r>
              </a:p>
              <a:p>
                <a:pPr lvl="1"/>
                <a:r>
                  <a:rPr lang="en-US" dirty="0"/>
                  <a:t>Cascading (“chaining”) 2-port S-</a:t>
                </a:r>
                <a:r>
                  <a:rPr lang="en-US" dirty="0" err="1"/>
                  <a:t>matrizes</a:t>
                </a:r>
                <a:endParaRPr lang="en-US" dirty="0"/>
              </a:p>
              <a:p>
                <a:pPr lvl="1"/>
                <a:r>
                  <a:rPr lang="en-US" dirty="0"/>
                  <a:t>General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𝒏</m:t>
                    </m:r>
                  </m:oMath>
                </a14:m>
                <a:r>
                  <a:rPr lang="en-US" dirty="0"/>
                  <a:t>-port networks    </a:t>
                </a:r>
              </a:p>
            </p:txBody>
          </p:sp>
        </mc:Choice>
        <mc:Fallback xmlns="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DB6E13F7-C6DF-C74E-88AD-5FD831EB01B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12800" y="1355130"/>
                <a:ext cx="10566400" cy="4839031"/>
              </a:xfrm>
              <a:blipFill>
                <a:blip r:embed="rId2"/>
                <a:stretch>
                  <a:fillRect l="-719" t="-20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9A46E3BA-1269-AA27-C4E2-6C12DDDB16C6}"/>
              </a:ext>
            </a:extLst>
          </p:cNvPr>
          <p:cNvSpPr/>
          <p:nvPr/>
        </p:nvSpPr>
        <p:spPr bwMode="auto">
          <a:xfrm>
            <a:off x="8991600" y="6057900"/>
            <a:ext cx="1554480" cy="548640"/>
          </a:xfrm>
          <a:prstGeom prst="roundRect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JUAS Proc. 2024</a:t>
            </a:r>
            <a:b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</a:b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II.2.x.y.z, p. </a:t>
            </a:r>
            <a:r>
              <a:rPr kumimoji="0" lang="en-US" sz="12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nnn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Comic Sans MS" pitchFamily="66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DB1206B-9330-6802-00AD-04029DFB056B}"/>
              </a:ext>
            </a:extLst>
          </p:cNvPr>
          <p:cNvSpPr txBox="1"/>
          <p:nvPr/>
        </p:nvSpPr>
        <p:spPr>
          <a:xfrm>
            <a:off x="8607304" y="5529237"/>
            <a:ext cx="23230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7030A0"/>
                </a:solidFill>
              </a:rPr>
              <a:t>Please note the references</a:t>
            </a:r>
            <a:br>
              <a:rPr lang="en-US" sz="1400" dirty="0">
                <a:solidFill>
                  <a:srgbClr val="7030A0"/>
                </a:solidFill>
              </a:rPr>
            </a:br>
            <a:r>
              <a:rPr lang="en-US" sz="1400" dirty="0">
                <a:solidFill>
                  <a:srgbClr val="7030A0"/>
                </a:solidFill>
              </a:rPr>
              <a:t>to the JUAS proceedings!</a:t>
            </a:r>
          </a:p>
        </p:txBody>
      </p:sp>
    </p:spTree>
    <p:extLst>
      <p:ext uri="{BB962C8B-B14F-4D97-AF65-F5344CB8AC3E}">
        <p14:creationId xmlns:p14="http://schemas.microsoft.com/office/powerpoint/2010/main" val="3454251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3C3DB543-A541-7541-97DF-D7B8A26B51D4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S-Matrix Examples –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en-US" dirty="0"/>
                  <a:t>-port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3C3DB543-A541-7541-97DF-D7B8A26B51D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t="-11765" b="-215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2816EC1-55FA-554A-B7C7-9990006E98A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12800" y="1086296"/>
                <a:ext cx="10566400" cy="5261484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b="1" dirty="0"/>
                  <a:t>Examples for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en-US" dirty="0"/>
                  <a:t>-port S-matrices are any simple, passive (complex) impedances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𝒁</m:t>
                    </m:r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Any R, L, C, RL, RC, LC and RLC circuit or any combinations of those elements leading to a single port network, which of course also my include distributed (transmission-line) elements</a:t>
                </a:r>
              </a:p>
              <a:p>
                <a:pPr lvl="1"/>
                <a:r>
                  <a:rPr lang="en-US" dirty="0"/>
                  <a:t>“Special” cases  are:</a:t>
                </a:r>
              </a:p>
              <a:p>
                <a:pPr lvl="2"/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𝑍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 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 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dirty="0"/>
                  <a:t> (matched, ideal termination)</a:t>
                </a:r>
              </a:p>
              <a:p>
                <a:pPr lvl="2"/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𝑍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=0  ⇒ 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11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−1</m:t>
                    </m:r>
                  </m:oMath>
                </a14:m>
                <a:r>
                  <a:rPr lang="en-US" dirty="0"/>
                  <a:t> (ideal short)</a:t>
                </a:r>
              </a:p>
              <a:p>
                <a:pPr lvl="2"/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𝑍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=∞  ⇒ 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11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+1</m:t>
                    </m:r>
                  </m:oMath>
                </a14:m>
                <a:r>
                  <a:rPr lang="en-US" dirty="0"/>
                  <a:t> (ideal open)</a:t>
                </a:r>
              </a:p>
              <a:p>
                <a:pPr lvl="1"/>
                <a:r>
                  <a:rPr lang="en-US" dirty="0"/>
                  <a:t>If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𝑺</m:t>
                            </m:r>
                          </m:e>
                          <m:sub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𝟏𝟏</m:t>
                            </m:r>
                          </m:sub>
                        </m:sSub>
                      </m:e>
                    </m:d>
                    <m:r>
                      <a:rPr lang="en-US" b="1" i="1" smtClean="0"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en-US" dirty="0"/>
                  <a:t> an active element is involved, e.g., a reflection amplifier</a:t>
                </a:r>
              </a:p>
              <a:p>
                <a:pPr lvl="1"/>
                <a:endParaRPr lang="en-US" dirty="0"/>
              </a:p>
              <a:p>
                <a:r>
                  <a:rPr lang="en-US" dirty="0"/>
                  <a:t>Strictly speaking, a simple RF resonator, e.g., a “pill-box” cavity, is a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𝟑</m:t>
                    </m:r>
                  </m:oMath>
                </a14:m>
                <a:r>
                  <a:rPr lang="en-US" dirty="0"/>
                  <a:t>-port</a:t>
                </a:r>
              </a:p>
              <a:p>
                <a:pPr lvl="1"/>
                <a:r>
                  <a:rPr lang="en-US" dirty="0"/>
                  <a:t>One coaxial or waveguide port as RF power coupler, plus two beam (waveguide) ports.</a:t>
                </a:r>
              </a:p>
              <a:p>
                <a:r>
                  <a:rPr lang="en-US" dirty="0"/>
                  <a:t>However, for many practical cases it can be treated as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en-US" dirty="0"/>
                  <a:t>-port</a:t>
                </a:r>
              </a:p>
              <a:p>
                <a:pPr lvl="1"/>
                <a:r>
                  <a:rPr lang="en-US" dirty="0"/>
                  <a:t>The mode of interest, </a:t>
                </a:r>
                <a:br>
                  <a:rPr lang="en-US" dirty="0"/>
                </a:br>
                <a:r>
                  <a:rPr lang="en-US" dirty="0"/>
                  <a:t>e.g., TM010, is trapped with no or negligible fields contribution near the beam-ports</a:t>
                </a:r>
              </a:p>
              <a:p>
                <a:pPr lvl="1"/>
                <a:r>
                  <a:rPr lang="en-US" dirty="0"/>
                  <a:t>We consider only a single coupler to characterize, </a:t>
                </a:r>
                <a:br>
                  <a:rPr lang="en-US" dirty="0"/>
                </a:br>
                <a:r>
                  <a:rPr lang="en-US" dirty="0"/>
                  <a:t>e.g., the TM010 mode in terms of a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en-US" dirty="0"/>
                  <a:t>-port S-parameter measurement</a:t>
                </a:r>
              </a:p>
              <a:p>
                <a:pPr lvl="2"/>
                <a:r>
                  <a:rPr lang="en-US" dirty="0"/>
                  <a:t>Typically applying an RLC-parallel equivalent circuit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2816EC1-55FA-554A-B7C7-9990006E98A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12800" y="1086296"/>
                <a:ext cx="10566400" cy="5261484"/>
              </a:xfrm>
              <a:blipFill>
                <a:blip r:embed="rId3"/>
                <a:stretch>
                  <a:fillRect l="-719" t="-2410" r="-480" b="-7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208636BB-4FDF-1C4D-901F-211D1F2652C5}"/>
                  </a:ext>
                </a:extLst>
              </p:cNvPr>
              <p:cNvSpPr txBox="1"/>
              <p:nvPr/>
            </p:nvSpPr>
            <p:spPr>
              <a:xfrm>
                <a:off x="8323490" y="2392065"/>
                <a:ext cx="1771172" cy="453183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</m:d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  <m:sub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𝟏𝟏</m:t>
                          </m:r>
                        </m:sub>
                      </m:sSub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𝚪</m:t>
                      </m:r>
                    </m:oMath>
                  </m:oMathPara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208636BB-4FDF-1C4D-901F-211D1F2652C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3490" y="2392065"/>
                <a:ext cx="1771172" cy="45318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607A32F2-5DF7-723B-97DB-160ED21242B9}"/>
              </a:ext>
            </a:extLst>
          </p:cNvPr>
          <p:cNvSpPr/>
          <p:nvPr/>
        </p:nvSpPr>
        <p:spPr bwMode="auto">
          <a:xfrm>
            <a:off x="8592325" y="6073460"/>
            <a:ext cx="1920240" cy="548640"/>
          </a:xfrm>
          <a:prstGeom prst="roundRect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JUAS Proc. 2024</a:t>
            </a:r>
            <a:b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</a:b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II.2.7.7.1, pp.</a:t>
            </a:r>
            <a:r>
              <a:rPr kumimoji="0" lang="en-US" sz="1200" b="0" i="0" u="none" strike="noStrike" cap="none" normalizeH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 </a:t>
            </a:r>
            <a:r>
              <a:rPr lang="en-US" sz="1200" dirty="0">
                <a:solidFill>
                  <a:schemeClr val="bg1"/>
                </a:solidFill>
                <a:latin typeface="Comic Sans MS" pitchFamily="66" charset="0"/>
              </a:rPr>
              <a:t>842/843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520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F05DFC32-3025-BD48-8681-C8C6BB7B6C6D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S-Matrix Examples –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r>
                  <a:rPr lang="en-US" dirty="0"/>
                  <a:t>-port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F05DFC32-3025-BD48-8681-C8C6BB7B6C6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t="-11765" b="-215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37E2BE5-131A-7C43-8C69-E973CB94A16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61335" y="1086295"/>
                <a:ext cx="7537884" cy="4119665"/>
              </a:xfrm>
            </p:spPr>
            <p:txBody>
              <a:bodyPr/>
              <a:lstStyle/>
              <a:p>
                <a:r>
                  <a:rPr lang="en-US" dirty="0"/>
                  <a:t>Ideal (matched: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𝒁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en-US" dirty="0"/>
                  <a:t>) transmission-line of length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ℓ</m:t>
                    </m:r>
                  </m:oMath>
                </a14:m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pPr lvl="1"/>
                <a:r>
                  <a:rPr lang="en-US" dirty="0"/>
                  <a:t>For a lossless transmission-line:</a:t>
                </a:r>
              </a:p>
              <a:p>
                <a:pPr lvl="1"/>
                <a:endParaRPr lang="en-US" dirty="0"/>
              </a:p>
              <a:p>
                <a:pPr lvl="1"/>
                <a:r>
                  <a:rPr lang="en-US" dirty="0"/>
                  <a:t>For a lossless line of length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ℓ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𝝀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𝟒</m:t>
                    </m:r>
                  </m:oMath>
                </a14:m>
                <a:r>
                  <a:rPr lang="en-US" dirty="0"/>
                  <a:t>:</a:t>
                </a:r>
              </a:p>
              <a:p>
                <a:pPr lvl="4"/>
                <a:endParaRPr lang="en-US" dirty="0"/>
              </a:p>
              <a:p>
                <a:r>
                  <a:rPr lang="en-US" dirty="0"/>
                  <a:t>Ideal attenuator </a:t>
                </a:r>
              </a:p>
              <a:p>
                <a:pPr marL="457200" lvl="1" indent="0">
                  <a:buNone/>
                </a:pPr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37E2BE5-131A-7C43-8C69-E973CB94A16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1335" y="1086295"/>
                <a:ext cx="7537884" cy="4119665"/>
              </a:xfrm>
              <a:blipFill>
                <a:blip r:embed="rId3"/>
                <a:stretch>
                  <a:fillRect l="-1176" t="-24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E07250CF-0033-3F48-84C2-3D4D9C27B9A2}"/>
                  </a:ext>
                </a:extLst>
              </p:cNvPr>
              <p:cNvSpPr txBox="1"/>
              <p:nvPr/>
            </p:nvSpPr>
            <p:spPr>
              <a:xfrm>
                <a:off x="1048525" y="1620623"/>
                <a:ext cx="2415451" cy="717294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</m:d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sSup>
                                  <m:sSupPr>
                                    <m:ctrlPr>
                                      <a:rPr lang="en-US" sz="20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000" b="1" i="1" smtClean="0">
                                        <a:latin typeface="Cambria Math" panose="02040503050406030204" pitchFamily="18" charset="0"/>
                                      </a:rPr>
                                      <m:t>𝒆</m:t>
                                    </m:r>
                                  </m:e>
                                  <m:sup>
                                    <m:r>
                                      <a:rPr lang="en-US" sz="2000" b="1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20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𝜸</m:t>
                                    </m:r>
                                    <m:r>
                                      <a:rPr lang="en-US" sz="20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ℓ</m:t>
                                    </m:r>
                                  </m:sup>
                                </m:sSup>
                              </m:e>
                            </m:mr>
                            <m:mr>
                              <m:e>
                                <m:sSup>
                                  <m:sSupPr>
                                    <m:ctrlPr>
                                      <a:rPr lang="en-US" sz="2000" b="1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000" b="1" i="1">
                                        <a:latin typeface="Cambria Math" panose="02040503050406030204" pitchFamily="18" charset="0"/>
                                      </a:rPr>
                                      <m:t>𝒆</m:t>
                                    </m:r>
                                  </m:e>
                                  <m:sup>
                                    <m:r>
                                      <a:rPr lang="en-US" sz="2000" b="1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2000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𝜸</m:t>
                                    </m:r>
                                    <m:r>
                                      <a:rPr lang="en-US" sz="2000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ℓ</m:t>
                                    </m:r>
                                  </m:sup>
                                </m:sSup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E07250CF-0033-3F48-84C2-3D4D9C27B9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8525" y="1620623"/>
                <a:ext cx="2415451" cy="71729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F89CD02-C104-5D40-ACFB-B1D044137110}"/>
                  </a:ext>
                </a:extLst>
              </p:cNvPr>
              <p:cNvSpPr txBox="1"/>
              <p:nvPr/>
            </p:nvSpPr>
            <p:spPr>
              <a:xfrm>
                <a:off x="3775280" y="1623964"/>
                <a:ext cx="2843086" cy="7386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𝑗</m:t>
                    </m:r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US" sz="1400" dirty="0"/>
                  <a:t>: propagation constant</a:t>
                </a:r>
              </a:p>
              <a:p>
                <a14:m>
                  <m:oMath xmlns:m="http://schemas.openxmlformats.org/officeDocument/2006/math">
                    <m:r>
                      <a:rPr lang="en-US" sz="1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US" sz="1400" dirty="0"/>
                  <a:t>: attenuation constant in [</a:t>
                </a:r>
                <a:r>
                  <a:rPr lang="en-US" sz="1400" i="1" dirty="0"/>
                  <a:t>Np/m</a:t>
                </a:r>
                <a:r>
                  <a:rPr lang="en-US" sz="1400" dirty="0"/>
                  <a:t>]</a:t>
                </a:r>
                <a:br>
                  <a:rPr lang="en-US" sz="1400" dirty="0"/>
                </a:br>
                <a14:m>
                  <m:oMath xmlns:m="http://schemas.openxmlformats.org/officeDocument/2006/math">
                    <m:r>
                      <a:rPr lang="en-US" sz="1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=2</m:t>
                    </m:r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lang="en-US" sz="1400" dirty="0"/>
                  <a:t>: phase constant [</a:t>
                </a:r>
                <a:r>
                  <a:rPr lang="en-US" sz="1400" i="1" dirty="0"/>
                  <a:t>rad/m</a:t>
                </a:r>
                <a:r>
                  <a:rPr lang="en-US" sz="1400" dirty="0"/>
                  <a:t>]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F89CD02-C104-5D40-ACFB-B1D0441371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75280" y="1623964"/>
                <a:ext cx="2843086" cy="738664"/>
              </a:xfrm>
              <a:prstGeom prst="rect">
                <a:avLst/>
              </a:prstGeom>
              <a:blipFill>
                <a:blip r:embed="rId5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E31D3892-9215-5740-AF6B-7859A8E84865}"/>
                  </a:ext>
                </a:extLst>
              </p:cNvPr>
              <p:cNvSpPr txBox="1"/>
              <p:nvPr/>
            </p:nvSpPr>
            <p:spPr>
              <a:xfrm>
                <a:off x="4838030" y="2570936"/>
                <a:ext cx="282378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  ⇒  </m:t>
                      </m:r>
                      <m:d>
                        <m:dPr>
                          <m:begChr m:val="|"/>
                          <m:endChr m:val="|"/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21</m:t>
                              </m:r>
                            </m:sub>
                          </m:sSub>
                        </m:e>
                      </m:d>
                      <m:r>
                        <a:rPr lang="en-US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12</m:t>
                              </m:r>
                            </m:sub>
                          </m:sSub>
                        </m:e>
                      </m:d>
                      <m:r>
                        <a:rPr lang="en-US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E31D3892-9215-5740-AF6B-7859A8E848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38030" y="2570936"/>
                <a:ext cx="2823786" cy="276999"/>
              </a:xfrm>
              <a:prstGeom prst="rect">
                <a:avLst/>
              </a:prstGeom>
              <a:blipFill>
                <a:blip r:embed="rId6"/>
                <a:stretch>
                  <a:fillRect l="-897" t="-4348" r="-897" b="-391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A3AE4BF-C3F4-6D4C-BF86-C0F49C7765AA}"/>
                  </a:ext>
                </a:extLst>
              </p:cNvPr>
              <p:cNvSpPr txBox="1"/>
              <p:nvPr/>
            </p:nvSpPr>
            <p:spPr>
              <a:xfrm>
                <a:off x="5276172" y="3066580"/>
                <a:ext cx="1808682" cy="664844"/>
              </a:xfrm>
              <a:prstGeom prst="rect">
                <a:avLst/>
              </a:prstGeom>
              <a:noFill/>
              <a:ln w="12700">
                <a:noFill/>
              </a:ln>
              <a:effectLst/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𝑗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𝑗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A3AE4BF-C3F4-6D4C-BF86-C0F49C7765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76172" y="3066580"/>
                <a:ext cx="1808682" cy="664844"/>
              </a:xfrm>
              <a:prstGeom prst="rect">
                <a:avLst/>
              </a:prstGeom>
              <a:blipFill>
                <a:blip r:embed="rId7"/>
                <a:stretch>
                  <a:fillRect b="-5660"/>
                </a:stretch>
              </a:blipFill>
              <a:ln w="12700"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86A6678D-73E6-414D-ACC8-D9A17B6B3F07}"/>
                  </a:ext>
                </a:extLst>
              </p:cNvPr>
              <p:cNvSpPr txBox="1"/>
              <p:nvPr/>
            </p:nvSpPr>
            <p:spPr>
              <a:xfrm>
                <a:off x="1051734" y="4203834"/>
                <a:ext cx="1731674" cy="66503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</m:d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𝒌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𝒌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86A6678D-73E6-414D-ACC8-D9A17B6B3F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1734" y="4203834"/>
                <a:ext cx="1731674" cy="665036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69BDA2E8-64CF-5446-BDEF-BF0C0B29E037}"/>
                  </a:ext>
                </a:extLst>
              </p:cNvPr>
              <p:cNvSpPr txBox="1"/>
              <p:nvPr/>
            </p:nvSpPr>
            <p:spPr>
              <a:xfrm>
                <a:off x="3217463" y="4167020"/>
                <a:ext cx="4051045" cy="7475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k</m:t>
                    </m:r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−(</m:t>
                        </m:r>
                        <m:r>
                          <m:rPr>
                            <m:sty m:val="p"/>
                          </m:rPr>
                          <a:rPr lang="el-GR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Δ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𝑑𝐵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/20)</m:t>
                        </m:r>
                      </m:sup>
                    </m:sSup>
                  </m:oMath>
                </a14:m>
                <a:r>
                  <a:rPr lang="en-US" sz="1400" dirty="0"/>
                  <a:t>: attenuation </a:t>
                </a:r>
                <a14:m>
                  <m:oMath xmlns:m="http://schemas.openxmlformats.org/officeDocument/2006/math"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&lt;1, 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ℝ</m:t>
                    </m:r>
                  </m:oMath>
                </a14:m>
                <a:endParaRPr lang="en-US" sz="1400" dirty="0"/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𝑑𝐵</m:t>
                    </m:r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=20</m:t>
                    </m:r>
                    <m:func>
                      <m:funcPr>
                        <m:ctrlP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1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log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10</m:t>
                            </m:r>
                          </m:sub>
                        </m:sSub>
                      </m:fName>
                      <m:e>
                        <m:sSub>
                          <m:sSub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/</m:t>
                        </m:r>
                        <m:sSub>
                          <m:sSub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func>
                  </m:oMath>
                </a14:m>
                <a:r>
                  <a:rPr lang="en-US" sz="1400" dirty="0"/>
                  <a:t>: attenuation in </a:t>
                </a:r>
                <a:r>
                  <a:rPr lang="en-US" sz="1400" i="1" dirty="0"/>
                  <a:t>dB</a:t>
                </a:r>
                <a:br>
                  <a:rPr lang="en-US" sz="1400" dirty="0"/>
                </a:b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α</m:t>
                    </m:r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=−</m:t>
                    </m:r>
                    <m:func>
                      <m:funcPr>
                        <m:ctrlP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1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ln</m:t>
                        </m:r>
                      </m:fName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</m:t>
                        </m:r>
                      </m:e>
                    </m:func>
                  </m:oMath>
                </a14:m>
                <a:r>
                  <a:rPr lang="en-US" sz="1400" dirty="0"/>
                  <a:t>: attenuation in </a:t>
                </a:r>
                <a:r>
                  <a:rPr lang="en-US" sz="1400" i="1" dirty="0"/>
                  <a:t>neper</a:t>
                </a: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69BDA2E8-64CF-5446-BDEF-BF0C0B29E0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7463" y="4167020"/>
                <a:ext cx="4051045" cy="747577"/>
              </a:xfrm>
              <a:prstGeom prst="rect">
                <a:avLst/>
              </a:prstGeom>
              <a:blipFill>
                <a:blip r:embed="rId15"/>
                <a:stretch>
                  <a:fillRect t="-1695" b="-84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5" name="Group 74">
            <a:extLst>
              <a:ext uri="{FF2B5EF4-FFF2-40B4-BE49-F238E27FC236}">
                <a16:creationId xmlns:a16="http://schemas.microsoft.com/office/drawing/2014/main" id="{1867AA63-1AFE-614B-9A23-93F9D32C55B0}"/>
              </a:ext>
            </a:extLst>
          </p:cNvPr>
          <p:cNvGrpSpPr/>
          <p:nvPr/>
        </p:nvGrpSpPr>
        <p:grpSpPr>
          <a:xfrm>
            <a:off x="452577" y="4990522"/>
            <a:ext cx="2724842" cy="1226662"/>
            <a:chOff x="452577" y="4990522"/>
            <a:chExt cx="2724842" cy="122666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07971CD1-BC42-2C4B-9FD1-9796B5501017}"/>
                    </a:ext>
                  </a:extLst>
                </p:cNvPr>
                <p:cNvSpPr txBox="1"/>
                <p:nvPr/>
              </p:nvSpPr>
              <p:spPr>
                <a:xfrm>
                  <a:off x="452577" y="4990522"/>
                  <a:ext cx="1396664" cy="121161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𝑇</m:t>
                      </m:r>
                    </m:oMath>
                  </a14:m>
                  <a:r>
                    <a:rPr lang="en-US" sz="1400" dirty="0"/>
                    <a:t>-attenuator:</a:t>
                  </a:r>
                </a:p>
                <a:p>
                  <a:pPr>
                    <a:lnSpc>
                      <a:spcPct val="110000"/>
                    </a:lnSpc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sub>
                        </m:s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1−</m:t>
                            </m:r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num>
                          <m:den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1+</m:t>
                            </m:r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den>
                        </m:f>
                        <m:sSub>
                          <m:sSub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oMath>
                      <m:oMath xmlns:m="http://schemas.openxmlformats.org/officeDocument/2006/math">
                        <m:sSub>
                          <m:sSubPr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sub>
                        </m:sSub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num>
                          <m:den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p>
                              <m:sSupPr>
                                <m:ctrlP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  <m:sup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  <m:sSub>
                          <m:sSubPr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oMath>
                    </m:oMathPara>
                  </a14:m>
                  <a:endParaRPr lang="en-US" sz="1400" i="1" dirty="0"/>
                </a:p>
              </p:txBody>
            </p:sp>
          </mc:Choice>
          <mc:Fallback xmlns=""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07971CD1-BC42-2C4B-9FD1-9796B550101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2577" y="4990522"/>
                  <a:ext cx="1396664" cy="1211614"/>
                </a:xfrm>
                <a:prstGeom prst="rect">
                  <a:avLst/>
                </a:prstGeom>
                <a:blipFill>
                  <a:blip r:embed="rId16"/>
                  <a:stretch>
                    <a:fillRect t="-1042" b="-104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7512225C-ED62-E943-85B0-5AB4406F3B8B}"/>
                </a:ext>
              </a:extLst>
            </p:cNvPr>
            <p:cNvGrpSpPr/>
            <p:nvPr/>
          </p:nvGrpSpPr>
          <p:grpSpPr>
            <a:xfrm>
              <a:off x="1870555" y="5103737"/>
              <a:ext cx="1306864" cy="1113447"/>
              <a:chOff x="2209253" y="5158737"/>
              <a:chExt cx="1306864" cy="1113447"/>
            </a:xfrm>
          </p:grpSpPr>
          <p:sp>
            <p:nvSpPr>
              <p:cNvPr id="27" name="Freeform 12">
                <a:extLst>
                  <a:ext uri="{FF2B5EF4-FFF2-40B4-BE49-F238E27FC236}">
                    <a16:creationId xmlns:a16="http://schemas.microsoft.com/office/drawing/2014/main" id="{83B61920-CCC8-BA4D-88FC-1EB89065846B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810288" y="5498740"/>
                <a:ext cx="108000" cy="540000"/>
              </a:xfrm>
              <a:custGeom>
                <a:avLst/>
                <a:gdLst>
                  <a:gd name="T0" fmla="*/ 2147483646 w 192"/>
                  <a:gd name="T1" fmla="*/ 0 h 960"/>
                  <a:gd name="T2" fmla="*/ 2147483646 w 192"/>
                  <a:gd name="T3" fmla="*/ 2147483646 h 960"/>
                  <a:gd name="T4" fmla="*/ 2147483646 w 192"/>
                  <a:gd name="T5" fmla="*/ 2147483646 h 960"/>
                  <a:gd name="T6" fmla="*/ 0 w 192"/>
                  <a:gd name="T7" fmla="*/ 2147483646 h 960"/>
                  <a:gd name="T8" fmla="*/ 2147483646 w 192"/>
                  <a:gd name="T9" fmla="*/ 2147483646 h 960"/>
                  <a:gd name="T10" fmla="*/ 0 w 192"/>
                  <a:gd name="T11" fmla="*/ 2147483646 h 960"/>
                  <a:gd name="T12" fmla="*/ 2147483646 w 192"/>
                  <a:gd name="T13" fmla="*/ 2147483646 h 960"/>
                  <a:gd name="T14" fmla="*/ 0 w 192"/>
                  <a:gd name="T15" fmla="*/ 2147483646 h 960"/>
                  <a:gd name="T16" fmla="*/ 2147483646 w 192"/>
                  <a:gd name="T17" fmla="*/ 2147483646 h 960"/>
                  <a:gd name="T18" fmla="*/ 2147483646 w 192"/>
                  <a:gd name="T19" fmla="*/ 2147483646 h 96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92"/>
                  <a:gd name="T31" fmla="*/ 0 h 960"/>
                  <a:gd name="T32" fmla="*/ 192 w 192"/>
                  <a:gd name="T33" fmla="*/ 960 h 96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92" h="960">
                    <a:moveTo>
                      <a:pt x="96" y="0"/>
                    </a:moveTo>
                    <a:lnTo>
                      <a:pt x="96" y="192"/>
                    </a:lnTo>
                    <a:lnTo>
                      <a:pt x="192" y="240"/>
                    </a:lnTo>
                    <a:lnTo>
                      <a:pt x="0" y="336"/>
                    </a:lnTo>
                    <a:lnTo>
                      <a:pt x="192" y="432"/>
                    </a:lnTo>
                    <a:lnTo>
                      <a:pt x="0" y="528"/>
                    </a:lnTo>
                    <a:lnTo>
                      <a:pt x="192" y="624"/>
                    </a:lnTo>
                    <a:lnTo>
                      <a:pt x="0" y="720"/>
                    </a:lnTo>
                    <a:lnTo>
                      <a:pt x="96" y="768"/>
                    </a:lnTo>
                    <a:lnTo>
                      <a:pt x="96" y="960"/>
                    </a:lnTo>
                  </a:path>
                </a:pathLst>
              </a:custGeom>
              <a:noFill/>
              <a:ln w="19050" cmpd="sng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" name="Freeform 12">
                <a:extLst>
                  <a:ext uri="{FF2B5EF4-FFF2-40B4-BE49-F238E27FC236}">
                    <a16:creationId xmlns:a16="http://schemas.microsoft.com/office/drawing/2014/main" id="{89475EBE-22DD-7648-B1A0-8F07879C5F4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068103" y="5222589"/>
                <a:ext cx="108000" cy="540000"/>
              </a:xfrm>
              <a:custGeom>
                <a:avLst/>
                <a:gdLst>
                  <a:gd name="T0" fmla="*/ 2147483646 w 192"/>
                  <a:gd name="T1" fmla="*/ 0 h 960"/>
                  <a:gd name="T2" fmla="*/ 2147483646 w 192"/>
                  <a:gd name="T3" fmla="*/ 2147483646 h 960"/>
                  <a:gd name="T4" fmla="*/ 2147483646 w 192"/>
                  <a:gd name="T5" fmla="*/ 2147483646 h 960"/>
                  <a:gd name="T6" fmla="*/ 0 w 192"/>
                  <a:gd name="T7" fmla="*/ 2147483646 h 960"/>
                  <a:gd name="T8" fmla="*/ 2147483646 w 192"/>
                  <a:gd name="T9" fmla="*/ 2147483646 h 960"/>
                  <a:gd name="T10" fmla="*/ 0 w 192"/>
                  <a:gd name="T11" fmla="*/ 2147483646 h 960"/>
                  <a:gd name="T12" fmla="*/ 2147483646 w 192"/>
                  <a:gd name="T13" fmla="*/ 2147483646 h 960"/>
                  <a:gd name="T14" fmla="*/ 0 w 192"/>
                  <a:gd name="T15" fmla="*/ 2147483646 h 960"/>
                  <a:gd name="T16" fmla="*/ 2147483646 w 192"/>
                  <a:gd name="T17" fmla="*/ 2147483646 h 960"/>
                  <a:gd name="T18" fmla="*/ 2147483646 w 192"/>
                  <a:gd name="T19" fmla="*/ 2147483646 h 96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92"/>
                  <a:gd name="T31" fmla="*/ 0 h 960"/>
                  <a:gd name="T32" fmla="*/ 192 w 192"/>
                  <a:gd name="T33" fmla="*/ 960 h 96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92" h="960">
                    <a:moveTo>
                      <a:pt x="96" y="0"/>
                    </a:moveTo>
                    <a:lnTo>
                      <a:pt x="96" y="192"/>
                    </a:lnTo>
                    <a:lnTo>
                      <a:pt x="192" y="240"/>
                    </a:lnTo>
                    <a:lnTo>
                      <a:pt x="0" y="336"/>
                    </a:lnTo>
                    <a:lnTo>
                      <a:pt x="192" y="432"/>
                    </a:lnTo>
                    <a:lnTo>
                      <a:pt x="0" y="528"/>
                    </a:lnTo>
                    <a:lnTo>
                      <a:pt x="192" y="624"/>
                    </a:lnTo>
                    <a:lnTo>
                      <a:pt x="0" y="720"/>
                    </a:lnTo>
                    <a:lnTo>
                      <a:pt x="96" y="768"/>
                    </a:lnTo>
                    <a:lnTo>
                      <a:pt x="96" y="960"/>
                    </a:lnTo>
                  </a:path>
                </a:pathLst>
              </a:custGeom>
              <a:noFill/>
              <a:ln w="19050" cmpd="sng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" name="Freeform 12">
                <a:extLst>
                  <a:ext uri="{FF2B5EF4-FFF2-40B4-BE49-F238E27FC236}">
                    <a16:creationId xmlns:a16="http://schemas.microsoft.com/office/drawing/2014/main" id="{85E510A0-E70C-434A-AE61-22A89FDCC84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2546447" y="5222589"/>
                <a:ext cx="108000" cy="540000"/>
              </a:xfrm>
              <a:custGeom>
                <a:avLst/>
                <a:gdLst>
                  <a:gd name="T0" fmla="*/ 2147483646 w 192"/>
                  <a:gd name="T1" fmla="*/ 0 h 960"/>
                  <a:gd name="T2" fmla="*/ 2147483646 w 192"/>
                  <a:gd name="T3" fmla="*/ 2147483646 h 960"/>
                  <a:gd name="T4" fmla="*/ 2147483646 w 192"/>
                  <a:gd name="T5" fmla="*/ 2147483646 h 960"/>
                  <a:gd name="T6" fmla="*/ 0 w 192"/>
                  <a:gd name="T7" fmla="*/ 2147483646 h 960"/>
                  <a:gd name="T8" fmla="*/ 2147483646 w 192"/>
                  <a:gd name="T9" fmla="*/ 2147483646 h 960"/>
                  <a:gd name="T10" fmla="*/ 0 w 192"/>
                  <a:gd name="T11" fmla="*/ 2147483646 h 960"/>
                  <a:gd name="T12" fmla="*/ 2147483646 w 192"/>
                  <a:gd name="T13" fmla="*/ 2147483646 h 960"/>
                  <a:gd name="T14" fmla="*/ 0 w 192"/>
                  <a:gd name="T15" fmla="*/ 2147483646 h 960"/>
                  <a:gd name="T16" fmla="*/ 2147483646 w 192"/>
                  <a:gd name="T17" fmla="*/ 2147483646 h 960"/>
                  <a:gd name="T18" fmla="*/ 2147483646 w 192"/>
                  <a:gd name="T19" fmla="*/ 2147483646 h 96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92"/>
                  <a:gd name="T31" fmla="*/ 0 h 960"/>
                  <a:gd name="T32" fmla="*/ 192 w 192"/>
                  <a:gd name="T33" fmla="*/ 960 h 96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92" h="960">
                    <a:moveTo>
                      <a:pt x="96" y="0"/>
                    </a:moveTo>
                    <a:lnTo>
                      <a:pt x="96" y="192"/>
                    </a:lnTo>
                    <a:lnTo>
                      <a:pt x="192" y="240"/>
                    </a:lnTo>
                    <a:lnTo>
                      <a:pt x="0" y="336"/>
                    </a:lnTo>
                    <a:lnTo>
                      <a:pt x="192" y="432"/>
                    </a:lnTo>
                    <a:lnTo>
                      <a:pt x="0" y="528"/>
                    </a:lnTo>
                    <a:lnTo>
                      <a:pt x="192" y="624"/>
                    </a:lnTo>
                    <a:lnTo>
                      <a:pt x="0" y="720"/>
                    </a:lnTo>
                    <a:lnTo>
                      <a:pt x="96" y="768"/>
                    </a:lnTo>
                    <a:lnTo>
                      <a:pt x="96" y="960"/>
                    </a:lnTo>
                  </a:path>
                </a:pathLst>
              </a:custGeom>
              <a:noFill/>
              <a:ln w="19050" cmpd="sng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" name="Oval 245">
                <a:extLst>
                  <a:ext uri="{FF2B5EF4-FFF2-40B4-BE49-F238E27FC236}">
                    <a16:creationId xmlns:a16="http://schemas.microsoft.com/office/drawing/2014/main" id="{67643B81-A20B-2D46-B36E-7D82078CC2D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279788" y="5463589"/>
                <a:ext cx="54000" cy="540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en-US" altLang="en-US"/>
              </a:p>
            </p:txBody>
          </p:sp>
          <p:sp>
            <p:nvSpPr>
              <p:cNvPr id="31" name="Oval 245">
                <a:extLst>
                  <a:ext uri="{FF2B5EF4-FFF2-40B4-BE49-F238E27FC236}">
                    <a16:creationId xmlns:a16="http://schemas.microsoft.com/office/drawing/2014/main" id="{5D148C23-1C00-A44B-A7A7-DEC3D2E5664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393245" y="5463589"/>
                <a:ext cx="54000" cy="540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en-US" altLang="en-US"/>
              </a:p>
            </p:txBody>
          </p: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43D709B3-63F3-B648-96B3-C6097A9D97E7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330447" y="6040430"/>
                <a:ext cx="1080000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36" name="Oval 245">
                <a:extLst>
                  <a:ext uri="{FF2B5EF4-FFF2-40B4-BE49-F238E27FC236}">
                    <a16:creationId xmlns:a16="http://schemas.microsoft.com/office/drawing/2014/main" id="{A5DF8C4E-2B7F-C249-BAE5-8499A73B1DC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276447" y="6011740"/>
                <a:ext cx="54000" cy="540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en-US" altLang="en-US"/>
              </a:p>
            </p:txBody>
          </p:sp>
          <p:sp>
            <p:nvSpPr>
              <p:cNvPr id="37" name="Oval 245">
                <a:extLst>
                  <a:ext uri="{FF2B5EF4-FFF2-40B4-BE49-F238E27FC236}">
                    <a16:creationId xmlns:a16="http://schemas.microsoft.com/office/drawing/2014/main" id="{FC17E1A4-0C55-494C-BCAB-088108BD5F4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393245" y="6011740"/>
                <a:ext cx="54000" cy="540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en-US" altLang="en-US"/>
              </a:p>
            </p:txBody>
          </p:sp>
          <p:sp>
            <p:nvSpPr>
              <p:cNvPr id="38" name="Oval 250">
                <a:extLst>
                  <a:ext uri="{FF2B5EF4-FFF2-40B4-BE49-F238E27FC236}">
                    <a16:creationId xmlns:a16="http://schemas.microsoft.com/office/drawing/2014/main" id="{07371994-23D1-8944-9550-C211B51E622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848657" y="5479050"/>
                <a:ext cx="36000" cy="36000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endParaRPr lang="en-US" altLang="en-US"/>
              </a:p>
            </p:txBody>
          </p:sp>
          <p:sp>
            <p:nvSpPr>
              <p:cNvPr id="39" name="Oval 250">
                <a:extLst>
                  <a:ext uri="{FF2B5EF4-FFF2-40B4-BE49-F238E27FC236}">
                    <a16:creationId xmlns:a16="http://schemas.microsoft.com/office/drawing/2014/main" id="{04994C4A-B473-6A43-AEE0-102FE8E98C7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846288" y="6020740"/>
                <a:ext cx="36000" cy="36000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endParaRPr lang="en-US" altLang="en-US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0" name="TextBox 39">
                    <a:extLst>
                      <a:ext uri="{FF2B5EF4-FFF2-40B4-BE49-F238E27FC236}">
                        <a16:creationId xmlns:a16="http://schemas.microsoft.com/office/drawing/2014/main" id="{8044683B-C427-F140-A75B-8BC657495CF2}"/>
                      </a:ext>
                    </a:extLst>
                  </p:cNvPr>
                  <p:cNvSpPr txBox="1"/>
                  <p:nvPr/>
                </p:nvSpPr>
                <p:spPr>
                  <a:xfrm>
                    <a:off x="2480927" y="5158737"/>
                    <a:ext cx="246799" cy="215444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14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sub>
                          </m:sSub>
                        </m:oMath>
                      </m:oMathPara>
                    </a14:m>
                    <a:endParaRPr lang="en-US" sz="1400" dirty="0"/>
                  </a:p>
                </p:txBody>
              </p:sp>
            </mc:Choice>
            <mc:Fallback xmlns="">
              <p:sp>
                <p:nvSpPr>
                  <p:cNvPr id="40" name="TextBox 39">
                    <a:extLst>
                      <a:ext uri="{FF2B5EF4-FFF2-40B4-BE49-F238E27FC236}">
                        <a16:creationId xmlns:a16="http://schemas.microsoft.com/office/drawing/2014/main" id="{8044683B-C427-F140-A75B-8BC657495CF2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480927" y="5158737"/>
                    <a:ext cx="246799" cy="215444"/>
                  </a:xfrm>
                  <a:prstGeom prst="rect">
                    <a:avLst/>
                  </a:prstGeom>
                  <a:blipFill>
                    <a:blip r:embed="rId17"/>
                    <a:stretch>
                      <a:fillRect l="-14286" b="-1666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1" name="TextBox 40">
                    <a:extLst>
                      <a:ext uri="{FF2B5EF4-FFF2-40B4-BE49-F238E27FC236}">
                        <a16:creationId xmlns:a16="http://schemas.microsoft.com/office/drawing/2014/main" id="{E4F588F6-E5A0-3C45-A8D8-FCDC61433528}"/>
                      </a:ext>
                    </a:extLst>
                  </p:cNvPr>
                  <p:cNvSpPr txBox="1"/>
                  <p:nvPr/>
                </p:nvSpPr>
                <p:spPr>
                  <a:xfrm>
                    <a:off x="3002583" y="5158737"/>
                    <a:ext cx="246799" cy="215444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14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sub>
                          </m:sSub>
                        </m:oMath>
                      </m:oMathPara>
                    </a14:m>
                    <a:endParaRPr lang="en-US" sz="1400" dirty="0"/>
                  </a:p>
                </p:txBody>
              </p:sp>
            </mc:Choice>
            <mc:Fallback xmlns="">
              <p:sp>
                <p:nvSpPr>
                  <p:cNvPr id="41" name="TextBox 40">
                    <a:extLst>
                      <a:ext uri="{FF2B5EF4-FFF2-40B4-BE49-F238E27FC236}">
                        <a16:creationId xmlns:a16="http://schemas.microsoft.com/office/drawing/2014/main" id="{E4F588F6-E5A0-3C45-A8D8-FCDC61433528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002583" y="5158737"/>
                    <a:ext cx="246799" cy="215444"/>
                  </a:xfrm>
                  <a:prstGeom prst="rect">
                    <a:avLst/>
                  </a:prstGeom>
                  <a:blipFill>
                    <a:blip r:embed="rId18"/>
                    <a:stretch>
                      <a:fillRect l="-9524" b="-1666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2" name="TextBox 41">
                    <a:extLst>
                      <a:ext uri="{FF2B5EF4-FFF2-40B4-BE49-F238E27FC236}">
                        <a16:creationId xmlns:a16="http://schemas.microsoft.com/office/drawing/2014/main" id="{078E8783-FA5F-0545-A1E0-0B8C139386CE}"/>
                      </a:ext>
                    </a:extLst>
                  </p:cNvPr>
                  <p:cNvSpPr txBox="1"/>
                  <p:nvPr/>
                </p:nvSpPr>
                <p:spPr>
                  <a:xfrm>
                    <a:off x="2964330" y="5671358"/>
                    <a:ext cx="259558" cy="215444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14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sub>
                          </m:sSub>
                        </m:oMath>
                      </m:oMathPara>
                    </a14:m>
                    <a:endParaRPr lang="en-US" sz="1400" dirty="0"/>
                  </a:p>
                </p:txBody>
              </p:sp>
            </mc:Choice>
            <mc:Fallback xmlns="">
              <p:sp>
                <p:nvSpPr>
                  <p:cNvPr id="42" name="TextBox 41">
                    <a:extLst>
                      <a:ext uri="{FF2B5EF4-FFF2-40B4-BE49-F238E27FC236}">
                        <a16:creationId xmlns:a16="http://schemas.microsoft.com/office/drawing/2014/main" id="{078E8783-FA5F-0545-A1E0-0B8C139386CE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964330" y="5671358"/>
                    <a:ext cx="259558" cy="215444"/>
                  </a:xfrm>
                  <a:prstGeom prst="rect">
                    <a:avLst/>
                  </a:prstGeom>
                  <a:blipFill>
                    <a:blip r:embed="rId19"/>
                    <a:stretch>
                      <a:fillRect l="-9091" b="-1666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4" name="TextBox 43">
                    <a:extLst>
                      <a:ext uri="{FF2B5EF4-FFF2-40B4-BE49-F238E27FC236}">
                        <a16:creationId xmlns:a16="http://schemas.microsoft.com/office/drawing/2014/main" id="{865897EF-F24E-C046-AFA2-8AB692B81FC8}"/>
                      </a:ext>
                    </a:extLst>
                  </p:cNvPr>
                  <p:cNvSpPr txBox="1"/>
                  <p:nvPr/>
                </p:nvSpPr>
                <p:spPr>
                  <a:xfrm>
                    <a:off x="2224277" y="5256191"/>
                    <a:ext cx="149080" cy="215444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40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oMath>
                      </m:oMathPara>
                    </a14:m>
                    <a:endParaRPr lang="en-US" sz="1400" dirty="0"/>
                  </a:p>
                </p:txBody>
              </p:sp>
            </mc:Choice>
            <mc:Fallback xmlns="">
              <p:sp>
                <p:nvSpPr>
                  <p:cNvPr id="44" name="TextBox 43">
                    <a:extLst>
                      <a:ext uri="{FF2B5EF4-FFF2-40B4-BE49-F238E27FC236}">
                        <a16:creationId xmlns:a16="http://schemas.microsoft.com/office/drawing/2014/main" id="{865897EF-F24E-C046-AFA2-8AB692B81FC8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224277" y="5256191"/>
                    <a:ext cx="149080" cy="215444"/>
                  </a:xfrm>
                  <a:prstGeom prst="rect">
                    <a:avLst/>
                  </a:prstGeom>
                  <a:blipFill>
                    <a:blip r:embed="rId20"/>
                    <a:stretch>
                      <a:fillRect l="-23077" r="-23077" b="-5263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5" name="TextBox 44">
                    <a:extLst>
                      <a:ext uri="{FF2B5EF4-FFF2-40B4-BE49-F238E27FC236}">
                        <a16:creationId xmlns:a16="http://schemas.microsoft.com/office/drawing/2014/main" id="{A328D1E3-AB19-2046-BCF7-C750E4866C52}"/>
                      </a:ext>
                    </a:extLst>
                  </p:cNvPr>
                  <p:cNvSpPr txBox="1"/>
                  <p:nvPr/>
                </p:nvSpPr>
                <p:spPr>
                  <a:xfrm>
                    <a:off x="2209253" y="6056740"/>
                    <a:ext cx="192360" cy="215444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400" i="1" smtClean="0">
                              <a:latin typeface="Cambria Math" panose="02040503050406030204" pitchFamily="18" charset="0"/>
                            </a:rPr>
                            <m:t>1’</m:t>
                          </m:r>
                        </m:oMath>
                      </m:oMathPara>
                    </a14:m>
                    <a:endParaRPr lang="en-US" sz="1400" dirty="0"/>
                  </a:p>
                </p:txBody>
              </p:sp>
            </mc:Choice>
            <mc:Fallback xmlns="">
              <p:sp>
                <p:nvSpPr>
                  <p:cNvPr id="45" name="TextBox 44">
                    <a:extLst>
                      <a:ext uri="{FF2B5EF4-FFF2-40B4-BE49-F238E27FC236}">
                        <a16:creationId xmlns:a16="http://schemas.microsoft.com/office/drawing/2014/main" id="{A328D1E3-AB19-2046-BCF7-C750E4866C52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209253" y="6056740"/>
                    <a:ext cx="192360" cy="215444"/>
                  </a:xfrm>
                  <a:prstGeom prst="rect">
                    <a:avLst/>
                  </a:prstGeom>
                  <a:blipFill>
                    <a:blip r:embed="rId21"/>
                    <a:stretch>
                      <a:fillRect l="-18750" r="-18750" b="-1764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6" name="TextBox 45">
                    <a:extLst>
                      <a:ext uri="{FF2B5EF4-FFF2-40B4-BE49-F238E27FC236}">
                        <a16:creationId xmlns:a16="http://schemas.microsoft.com/office/drawing/2014/main" id="{E5C3C650-2559-D846-9789-1571DC5851AB}"/>
                      </a:ext>
                    </a:extLst>
                  </p:cNvPr>
                  <p:cNvSpPr txBox="1"/>
                  <p:nvPr/>
                </p:nvSpPr>
                <p:spPr>
                  <a:xfrm>
                    <a:off x="3326963" y="6056740"/>
                    <a:ext cx="189154" cy="215444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1400" i="1" smtClean="0">
                              <a:latin typeface="Cambria Math" panose="02040503050406030204" pitchFamily="18" charset="0"/>
                            </a:rPr>
                            <m:t>’</m:t>
                          </m:r>
                        </m:oMath>
                      </m:oMathPara>
                    </a14:m>
                    <a:endParaRPr lang="en-US" sz="1400" dirty="0"/>
                  </a:p>
                </p:txBody>
              </p:sp>
            </mc:Choice>
            <mc:Fallback xmlns="">
              <p:sp>
                <p:nvSpPr>
                  <p:cNvPr id="46" name="TextBox 45">
                    <a:extLst>
                      <a:ext uri="{FF2B5EF4-FFF2-40B4-BE49-F238E27FC236}">
                        <a16:creationId xmlns:a16="http://schemas.microsoft.com/office/drawing/2014/main" id="{E5C3C650-2559-D846-9789-1571DC5851AB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326963" y="6056740"/>
                    <a:ext cx="189154" cy="215444"/>
                  </a:xfrm>
                  <a:prstGeom prst="rect">
                    <a:avLst/>
                  </a:prstGeom>
                  <a:blipFill>
                    <a:blip r:embed="rId22"/>
                    <a:stretch>
                      <a:fillRect l="-18750" r="-18750" b="-1764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7" name="TextBox 46">
                    <a:extLst>
                      <a:ext uri="{FF2B5EF4-FFF2-40B4-BE49-F238E27FC236}">
                        <a16:creationId xmlns:a16="http://schemas.microsoft.com/office/drawing/2014/main" id="{C4880F01-4898-A548-BBB5-BEC4DB820CD5}"/>
                      </a:ext>
                    </a:extLst>
                  </p:cNvPr>
                  <p:cNvSpPr txBox="1"/>
                  <p:nvPr/>
                </p:nvSpPr>
                <p:spPr>
                  <a:xfrm>
                    <a:off x="3349193" y="5254053"/>
                    <a:ext cx="149080" cy="215444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oMath>
                      </m:oMathPara>
                    </a14:m>
                    <a:endParaRPr lang="en-US" sz="1400" dirty="0"/>
                  </a:p>
                </p:txBody>
              </p:sp>
            </mc:Choice>
            <mc:Fallback xmlns="">
              <p:sp>
                <p:nvSpPr>
                  <p:cNvPr id="47" name="TextBox 46">
                    <a:extLst>
                      <a:ext uri="{FF2B5EF4-FFF2-40B4-BE49-F238E27FC236}">
                        <a16:creationId xmlns:a16="http://schemas.microsoft.com/office/drawing/2014/main" id="{C4880F01-4898-A548-BBB5-BEC4DB820CD5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349193" y="5254053"/>
                    <a:ext cx="149080" cy="215444"/>
                  </a:xfrm>
                  <a:prstGeom prst="rect">
                    <a:avLst/>
                  </a:prstGeom>
                  <a:blipFill>
                    <a:blip r:embed="rId23"/>
                    <a:stretch>
                      <a:fillRect l="-23077" r="-15385" b="-11111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CF23983-2860-E44B-B0BD-10364A58BCD3}"/>
              </a:ext>
            </a:extLst>
          </p:cNvPr>
          <p:cNvGrpSpPr/>
          <p:nvPr/>
        </p:nvGrpSpPr>
        <p:grpSpPr>
          <a:xfrm>
            <a:off x="3702827" y="4961140"/>
            <a:ext cx="2724842" cy="1258165"/>
            <a:chOff x="3702827" y="4961140"/>
            <a:chExt cx="2724842" cy="125816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9" name="TextBox 48">
                  <a:extLst>
                    <a:ext uri="{FF2B5EF4-FFF2-40B4-BE49-F238E27FC236}">
                      <a16:creationId xmlns:a16="http://schemas.microsoft.com/office/drawing/2014/main" id="{8915DCAF-A799-C24F-A217-D487AA1DA6BD}"/>
                    </a:ext>
                  </a:extLst>
                </p:cNvPr>
                <p:cNvSpPr txBox="1"/>
                <p:nvPr/>
              </p:nvSpPr>
              <p:spPr>
                <a:xfrm>
                  <a:off x="3702827" y="4961140"/>
                  <a:ext cx="1425198" cy="12581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sz="1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</m:oMath>
                  </a14:m>
                  <a:r>
                    <a:rPr lang="en-US" sz="1400" dirty="0"/>
                    <a:t>-attenuator:</a:t>
                  </a:r>
                </a:p>
                <a:p>
                  <a:pPr>
                    <a:lnSpc>
                      <a:spcPct val="110000"/>
                    </a:lnSpc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1−</m:t>
                            </m:r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num>
                          <m:den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1+</m:t>
                            </m:r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den>
                        </m:f>
                        <m:sSub>
                          <m:sSub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oMath>
                      <m:oMath xmlns:m="http://schemas.openxmlformats.org/officeDocument/2006/math">
                        <m:sSub>
                          <m:sSubPr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1−</m:t>
                            </m:r>
                            <m:sSup>
                              <m:sSupPr>
                                <m:ctrlP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  <m:sup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den>
                        </m:f>
                        <m:sSub>
                          <m:sSubPr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oMath>
                    </m:oMathPara>
                  </a14:m>
                  <a:endParaRPr lang="en-US" sz="1400" i="1" dirty="0"/>
                </a:p>
              </p:txBody>
            </p:sp>
          </mc:Choice>
          <mc:Fallback xmlns="">
            <p:sp>
              <p:nvSpPr>
                <p:cNvPr id="49" name="TextBox 48">
                  <a:extLst>
                    <a:ext uri="{FF2B5EF4-FFF2-40B4-BE49-F238E27FC236}">
                      <a16:creationId xmlns:a16="http://schemas.microsoft.com/office/drawing/2014/main" id="{8915DCAF-A799-C24F-A217-D487AA1DA6B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02827" y="4961140"/>
                  <a:ext cx="1425198" cy="1258165"/>
                </a:xfrm>
                <a:prstGeom prst="rect">
                  <a:avLst/>
                </a:prstGeom>
                <a:blipFill>
                  <a:blip r:embed="rId24"/>
                  <a:stretch>
                    <a:fillRect t="-1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F9FC29A7-8767-544C-81AE-76C99A9B4DC9}"/>
                </a:ext>
              </a:extLst>
            </p:cNvPr>
            <p:cNvGrpSpPr/>
            <p:nvPr/>
          </p:nvGrpSpPr>
          <p:grpSpPr>
            <a:xfrm>
              <a:off x="5120805" y="5103737"/>
              <a:ext cx="1306864" cy="1084065"/>
              <a:chOff x="5457815" y="5230257"/>
              <a:chExt cx="1306864" cy="1084065"/>
            </a:xfrm>
          </p:grpSpPr>
          <p:sp>
            <p:nvSpPr>
              <p:cNvPr id="51" name="Freeform 12">
                <a:extLst>
                  <a:ext uri="{FF2B5EF4-FFF2-40B4-BE49-F238E27FC236}">
                    <a16:creationId xmlns:a16="http://schemas.microsoft.com/office/drawing/2014/main" id="{84A50C89-D0D7-0440-AB90-982D822B7BD0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5783985" y="5539597"/>
                <a:ext cx="108000" cy="540000"/>
              </a:xfrm>
              <a:custGeom>
                <a:avLst/>
                <a:gdLst>
                  <a:gd name="T0" fmla="*/ 2147483646 w 192"/>
                  <a:gd name="T1" fmla="*/ 0 h 960"/>
                  <a:gd name="T2" fmla="*/ 2147483646 w 192"/>
                  <a:gd name="T3" fmla="*/ 2147483646 h 960"/>
                  <a:gd name="T4" fmla="*/ 2147483646 w 192"/>
                  <a:gd name="T5" fmla="*/ 2147483646 h 960"/>
                  <a:gd name="T6" fmla="*/ 0 w 192"/>
                  <a:gd name="T7" fmla="*/ 2147483646 h 960"/>
                  <a:gd name="T8" fmla="*/ 2147483646 w 192"/>
                  <a:gd name="T9" fmla="*/ 2147483646 h 960"/>
                  <a:gd name="T10" fmla="*/ 0 w 192"/>
                  <a:gd name="T11" fmla="*/ 2147483646 h 960"/>
                  <a:gd name="T12" fmla="*/ 2147483646 w 192"/>
                  <a:gd name="T13" fmla="*/ 2147483646 h 960"/>
                  <a:gd name="T14" fmla="*/ 0 w 192"/>
                  <a:gd name="T15" fmla="*/ 2147483646 h 960"/>
                  <a:gd name="T16" fmla="*/ 2147483646 w 192"/>
                  <a:gd name="T17" fmla="*/ 2147483646 h 960"/>
                  <a:gd name="T18" fmla="*/ 2147483646 w 192"/>
                  <a:gd name="T19" fmla="*/ 2147483646 h 96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92"/>
                  <a:gd name="T31" fmla="*/ 0 h 960"/>
                  <a:gd name="T32" fmla="*/ 192 w 192"/>
                  <a:gd name="T33" fmla="*/ 960 h 96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92" h="960">
                    <a:moveTo>
                      <a:pt x="96" y="0"/>
                    </a:moveTo>
                    <a:lnTo>
                      <a:pt x="96" y="192"/>
                    </a:lnTo>
                    <a:lnTo>
                      <a:pt x="192" y="240"/>
                    </a:lnTo>
                    <a:lnTo>
                      <a:pt x="0" y="336"/>
                    </a:lnTo>
                    <a:lnTo>
                      <a:pt x="192" y="432"/>
                    </a:lnTo>
                    <a:lnTo>
                      <a:pt x="0" y="528"/>
                    </a:lnTo>
                    <a:lnTo>
                      <a:pt x="192" y="624"/>
                    </a:lnTo>
                    <a:lnTo>
                      <a:pt x="0" y="720"/>
                    </a:lnTo>
                    <a:lnTo>
                      <a:pt x="96" y="768"/>
                    </a:lnTo>
                    <a:lnTo>
                      <a:pt x="96" y="960"/>
                    </a:lnTo>
                  </a:path>
                </a:pathLst>
              </a:custGeom>
              <a:noFill/>
              <a:ln w="19050" cmpd="sng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" name="Freeform 12">
                <a:extLst>
                  <a:ext uri="{FF2B5EF4-FFF2-40B4-BE49-F238E27FC236}">
                    <a16:creationId xmlns:a16="http://schemas.microsoft.com/office/drawing/2014/main" id="{9A8E5E54-F55A-334C-8A80-0CBD9C60A837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6331644" y="5536371"/>
                <a:ext cx="108000" cy="540000"/>
              </a:xfrm>
              <a:custGeom>
                <a:avLst/>
                <a:gdLst>
                  <a:gd name="T0" fmla="*/ 2147483646 w 192"/>
                  <a:gd name="T1" fmla="*/ 0 h 960"/>
                  <a:gd name="T2" fmla="*/ 2147483646 w 192"/>
                  <a:gd name="T3" fmla="*/ 2147483646 h 960"/>
                  <a:gd name="T4" fmla="*/ 2147483646 w 192"/>
                  <a:gd name="T5" fmla="*/ 2147483646 h 960"/>
                  <a:gd name="T6" fmla="*/ 0 w 192"/>
                  <a:gd name="T7" fmla="*/ 2147483646 h 960"/>
                  <a:gd name="T8" fmla="*/ 2147483646 w 192"/>
                  <a:gd name="T9" fmla="*/ 2147483646 h 960"/>
                  <a:gd name="T10" fmla="*/ 0 w 192"/>
                  <a:gd name="T11" fmla="*/ 2147483646 h 960"/>
                  <a:gd name="T12" fmla="*/ 2147483646 w 192"/>
                  <a:gd name="T13" fmla="*/ 2147483646 h 960"/>
                  <a:gd name="T14" fmla="*/ 0 w 192"/>
                  <a:gd name="T15" fmla="*/ 2147483646 h 960"/>
                  <a:gd name="T16" fmla="*/ 2147483646 w 192"/>
                  <a:gd name="T17" fmla="*/ 2147483646 h 960"/>
                  <a:gd name="T18" fmla="*/ 2147483646 w 192"/>
                  <a:gd name="T19" fmla="*/ 2147483646 h 96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92"/>
                  <a:gd name="T31" fmla="*/ 0 h 960"/>
                  <a:gd name="T32" fmla="*/ 192 w 192"/>
                  <a:gd name="T33" fmla="*/ 960 h 96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92" h="960">
                    <a:moveTo>
                      <a:pt x="96" y="0"/>
                    </a:moveTo>
                    <a:lnTo>
                      <a:pt x="96" y="192"/>
                    </a:lnTo>
                    <a:lnTo>
                      <a:pt x="192" y="240"/>
                    </a:lnTo>
                    <a:lnTo>
                      <a:pt x="0" y="336"/>
                    </a:lnTo>
                    <a:lnTo>
                      <a:pt x="192" y="432"/>
                    </a:lnTo>
                    <a:lnTo>
                      <a:pt x="0" y="528"/>
                    </a:lnTo>
                    <a:lnTo>
                      <a:pt x="192" y="624"/>
                    </a:lnTo>
                    <a:lnTo>
                      <a:pt x="0" y="720"/>
                    </a:lnTo>
                    <a:lnTo>
                      <a:pt x="96" y="768"/>
                    </a:lnTo>
                    <a:lnTo>
                      <a:pt x="96" y="960"/>
                    </a:lnTo>
                  </a:path>
                </a:pathLst>
              </a:custGeom>
              <a:noFill/>
              <a:ln w="19050" cmpd="sng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" name="Freeform 12">
                <a:extLst>
                  <a:ext uri="{FF2B5EF4-FFF2-40B4-BE49-F238E27FC236}">
                    <a16:creationId xmlns:a16="http://schemas.microsoft.com/office/drawing/2014/main" id="{FE2D96DB-434D-A943-8F1D-89444FE6401C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6063925" y="5264393"/>
                <a:ext cx="108000" cy="540000"/>
              </a:xfrm>
              <a:custGeom>
                <a:avLst/>
                <a:gdLst>
                  <a:gd name="T0" fmla="*/ 2147483646 w 192"/>
                  <a:gd name="T1" fmla="*/ 0 h 960"/>
                  <a:gd name="T2" fmla="*/ 2147483646 w 192"/>
                  <a:gd name="T3" fmla="*/ 2147483646 h 960"/>
                  <a:gd name="T4" fmla="*/ 2147483646 w 192"/>
                  <a:gd name="T5" fmla="*/ 2147483646 h 960"/>
                  <a:gd name="T6" fmla="*/ 0 w 192"/>
                  <a:gd name="T7" fmla="*/ 2147483646 h 960"/>
                  <a:gd name="T8" fmla="*/ 2147483646 w 192"/>
                  <a:gd name="T9" fmla="*/ 2147483646 h 960"/>
                  <a:gd name="T10" fmla="*/ 0 w 192"/>
                  <a:gd name="T11" fmla="*/ 2147483646 h 960"/>
                  <a:gd name="T12" fmla="*/ 2147483646 w 192"/>
                  <a:gd name="T13" fmla="*/ 2147483646 h 960"/>
                  <a:gd name="T14" fmla="*/ 0 w 192"/>
                  <a:gd name="T15" fmla="*/ 2147483646 h 960"/>
                  <a:gd name="T16" fmla="*/ 2147483646 w 192"/>
                  <a:gd name="T17" fmla="*/ 2147483646 h 960"/>
                  <a:gd name="T18" fmla="*/ 2147483646 w 192"/>
                  <a:gd name="T19" fmla="*/ 2147483646 h 96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92"/>
                  <a:gd name="T31" fmla="*/ 0 h 960"/>
                  <a:gd name="T32" fmla="*/ 192 w 192"/>
                  <a:gd name="T33" fmla="*/ 960 h 96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92" h="960">
                    <a:moveTo>
                      <a:pt x="96" y="0"/>
                    </a:moveTo>
                    <a:lnTo>
                      <a:pt x="96" y="192"/>
                    </a:lnTo>
                    <a:lnTo>
                      <a:pt x="192" y="240"/>
                    </a:lnTo>
                    <a:lnTo>
                      <a:pt x="0" y="336"/>
                    </a:lnTo>
                    <a:lnTo>
                      <a:pt x="192" y="432"/>
                    </a:lnTo>
                    <a:lnTo>
                      <a:pt x="0" y="528"/>
                    </a:lnTo>
                    <a:lnTo>
                      <a:pt x="192" y="624"/>
                    </a:lnTo>
                    <a:lnTo>
                      <a:pt x="0" y="720"/>
                    </a:lnTo>
                    <a:lnTo>
                      <a:pt x="96" y="768"/>
                    </a:lnTo>
                    <a:lnTo>
                      <a:pt x="96" y="960"/>
                    </a:lnTo>
                  </a:path>
                </a:pathLst>
              </a:custGeom>
              <a:noFill/>
              <a:ln w="19050" cmpd="sng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" name="Oval 245">
                <a:extLst>
                  <a:ext uri="{FF2B5EF4-FFF2-40B4-BE49-F238E27FC236}">
                    <a16:creationId xmlns:a16="http://schemas.microsoft.com/office/drawing/2014/main" id="{E9D31BA0-BCAC-3C4D-A994-B2A7F35AE85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5528350" y="5505727"/>
                <a:ext cx="54000" cy="540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en-US" altLang="en-US"/>
              </a:p>
            </p:txBody>
          </p:sp>
          <p:sp>
            <p:nvSpPr>
              <p:cNvPr id="55" name="Oval 245">
                <a:extLst>
                  <a:ext uri="{FF2B5EF4-FFF2-40B4-BE49-F238E27FC236}">
                    <a16:creationId xmlns:a16="http://schemas.microsoft.com/office/drawing/2014/main" id="{4D262DDD-6016-9A45-AC02-FC87569B3D5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6641807" y="5505727"/>
                <a:ext cx="54000" cy="540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en-US" altLang="en-US"/>
              </a:p>
            </p:txBody>
          </p: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24B7F87A-D9B5-BA40-AAC4-FB4B4AD71D52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5579009" y="6082568"/>
                <a:ext cx="1080000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57" name="Oval 245">
                <a:extLst>
                  <a:ext uri="{FF2B5EF4-FFF2-40B4-BE49-F238E27FC236}">
                    <a16:creationId xmlns:a16="http://schemas.microsoft.com/office/drawing/2014/main" id="{F0E3F8E2-5A61-4349-9A8B-12CF01F7A17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5525009" y="6053878"/>
                <a:ext cx="54000" cy="540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en-US" altLang="en-US"/>
              </a:p>
            </p:txBody>
          </p:sp>
          <p:sp>
            <p:nvSpPr>
              <p:cNvPr id="58" name="Oval 245">
                <a:extLst>
                  <a:ext uri="{FF2B5EF4-FFF2-40B4-BE49-F238E27FC236}">
                    <a16:creationId xmlns:a16="http://schemas.microsoft.com/office/drawing/2014/main" id="{6B91B806-1699-584E-A6BD-C7834A15419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6641807" y="6053878"/>
                <a:ext cx="54000" cy="540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en-US" altLang="en-US"/>
              </a:p>
            </p:txBody>
          </p:sp>
          <p:sp>
            <p:nvSpPr>
              <p:cNvPr id="59" name="Oval 250">
                <a:extLst>
                  <a:ext uri="{FF2B5EF4-FFF2-40B4-BE49-F238E27FC236}">
                    <a16:creationId xmlns:a16="http://schemas.microsoft.com/office/drawing/2014/main" id="{C0CD2BD6-C49D-DB48-81EF-2D0ACACBC30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5822354" y="5519907"/>
                <a:ext cx="36000" cy="36000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endParaRPr lang="en-US" altLang="en-US"/>
              </a:p>
            </p:txBody>
          </p:sp>
          <p:sp>
            <p:nvSpPr>
              <p:cNvPr id="60" name="Oval 250">
                <a:extLst>
                  <a:ext uri="{FF2B5EF4-FFF2-40B4-BE49-F238E27FC236}">
                    <a16:creationId xmlns:a16="http://schemas.microsoft.com/office/drawing/2014/main" id="{3B5BC8BA-0B02-A342-B946-0F087B6B911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5819985" y="6061597"/>
                <a:ext cx="36000" cy="36000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endParaRPr lang="en-US" altLang="en-US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1" name="TextBox 60">
                    <a:extLst>
                      <a:ext uri="{FF2B5EF4-FFF2-40B4-BE49-F238E27FC236}">
                        <a16:creationId xmlns:a16="http://schemas.microsoft.com/office/drawing/2014/main" id="{CCE069A5-D8FF-A84C-B2FD-8BBD59A5542F}"/>
                      </a:ext>
                    </a:extLst>
                  </p:cNvPr>
                  <p:cNvSpPr txBox="1"/>
                  <p:nvPr/>
                </p:nvSpPr>
                <p:spPr>
                  <a:xfrm>
                    <a:off x="5530689" y="5702321"/>
                    <a:ext cx="239040" cy="215444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14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oMath>
                      </m:oMathPara>
                    </a14:m>
                    <a:endParaRPr lang="en-US" sz="1400" dirty="0"/>
                  </a:p>
                </p:txBody>
              </p:sp>
            </mc:Choice>
            <mc:Fallback xmlns="">
              <p:sp>
                <p:nvSpPr>
                  <p:cNvPr id="61" name="TextBox 60">
                    <a:extLst>
                      <a:ext uri="{FF2B5EF4-FFF2-40B4-BE49-F238E27FC236}">
                        <a16:creationId xmlns:a16="http://schemas.microsoft.com/office/drawing/2014/main" id="{CCE069A5-D8FF-A84C-B2FD-8BBD59A5542F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530689" y="5702321"/>
                    <a:ext cx="239040" cy="215444"/>
                  </a:xfrm>
                  <a:prstGeom prst="rect">
                    <a:avLst/>
                  </a:prstGeom>
                  <a:blipFill>
                    <a:blip r:embed="rId25"/>
                    <a:stretch>
                      <a:fillRect l="-9524" b="-1666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2" name="TextBox 61">
                    <a:extLst>
                      <a:ext uri="{FF2B5EF4-FFF2-40B4-BE49-F238E27FC236}">
                        <a16:creationId xmlns:a16="http://schemas.microsoft.com/office/drawing/2014/main" id="{F8284C71-F55D-EE4E-82FD-BCEB5970C9B4}"/>
                      </a:ext>
                    </a:extLst>
                  </p:cNvPr>
                  <p:cNvSpPr txBox="1"/>
                  <p:nvPr/>
                </p:nvSpPr>
                <p:spPr>
                  <a:xfrm>
                    <a:off x="6456102" y="5702321"/>
                    <a:ext cx="239040" cy="215444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14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oMath>
                      </m:oMathPara>
                    </a14:m>
                    <a:endParaRPr lang="en-US" sz="1400" dirty="0"/>
                  </a:p>
                </p:txBody>
              </p:sp>
            </mc:Choice>
            <mc:Fallback xmlns="">
              <p:sp>
                <p:nvSpPr>
                  <p:cNvPr id="62" name="TextBox 61">
                    <a:extLst>
                      <a:ext uri="{FF2B5EF4-FFF2-40B4-BE49-F238E27FC236}">
                        <a16:creationId xmlns:a16="http://schemas.microsoft.com/office/drawing/2014/main" id="{F8284C71-F55D-EE4E-82FD-BCEB5970C9B4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456102" y="5702321"/>
                    <a:ext cx="239040" cy="215444"/>
                  </a:xfrm>
                  <a:prstGeom prst="rect">
                    <a:avLst/>
                  </a:prstGeom>
                  <a:blipFill>
                    <a:blip r:embed="rId26"/>
                    <a:stretch>
                      <a:fillRect l="-9524" b="-1666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3" name="TextBox 62">
                    <a:extLst>
                      <a:ext uri="{FF2B5EF4-FFF2-40B4-BE49-F238E27FC236}">
                        <a16:creationId xmlns:a16="http://schemas.microsoft.com/office/drawing/2014/main" id="{5F110249-3184-D848-8F8E-29002D04E0DD}"/>
                      </a:ext>
                    </a:extLst>
                  </p:cNvPr>
                  <p:cNvSpPr txBox="1"/>
                  <p:nvPr/>
                </p:nvSpPr>
                <p:spPr>
                  <a:xfrm>
                    <a:off x="5991587" y="5230257"/>
                    <a:ext cx="243208" cy="215444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14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oMath>
                      </m:oMathPara>
                    </a14:m>
                    <a:endParaRPr lang="en-US" sz="1400" dirty="0"/>
                  </a:p>
                </p:txBody>
              </p:sp>
            </mc:Choice>
            <mc:Fallback xmlns="">
              <p:sp>
                <p:nvSpPr>
                  <p:cNvPr id="63" name="TextBox 62">
                    <a:extLst>
                      <a:ext uri="{FF2B5EF4-FFF2-40B4-BE49-F238E27FC236}">
                        <a16:creationId xmlns:a16="http://schemas.microsoft.com/office/drawing/2014/main" id="{5F110249-3184-D848-8F8E-29002D04E0DD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991587" y="5230257"/>
                    <a:ext cx="243208" cy="215444"/>
                  </a:xfrm>
                  <a:prstGeom prst="rect">
                    <a:avLst/>
                  </a:prstGeom>
                  <a:blipFill>
                    <a:blip r:embed="rId27"/>
                    <a:stretch>
                      <a:fillRect l="-15000" r="-5000" b="-1666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4" name="TextBox 63">
                    <a:extLst>
                      <a:ext uri="{FF2B5EF4-FFF2-40B4-BE49-F238E27FC236}">
                        <a16:creationId xmlns:a16="http://schemas.microsoft.com/office/drawing/2014/main" id="{21EBBA0B-BE0E-A44C-94A0-380C525ABDD5}"/>
                      </a:ext>
                    </a:extLst>
                  </p:cNvPr>
                  <p:cNvSpPr txBox="1"/>
                  <p:nvPr/>
                </p:nvSpPr>
                <p:spPr>
                  <a:xfrm>
                    <a:off x="5472839" y="5298329"/>
                    <a:ext cx="149080" cy="215444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40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oMath>
                      </m:oMathPara>
                    </a14:m>
                    <a:endParaRPr lang="en-US" sz="1400" dirty="0"/>
                  </a:p>
                </p:txBody>
              </p:sp>
            </mc:Choice>
            <mc:Fallback xmlns="">
              <p:sp>
                <p:nvSpPr>
                  <p:cNvPr id="64" name="TextBox 63">
                    <a:extLst>
                      <a:ext uri="{FF2B5EF4-FFF2-40B4-BE49-F238E27FC236}">
                        <a16:creationId xmlns:a16="http://schemas.microsoft.com/office/drawing/2014/main" id="{21EBBA0B-BE0E-A44C-94A0-380C525ABDD5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472839" y="5298329"/>
                    <a:ext cx="149080" cy="215444"/>
                  </a:xfrm>
                  <a:prstGeom prst="rect">
                    <a:avLst/>
                  </a:prstGeom>
                  <a:blipFill>
                    <a:blip r:embed="rId28"/>
                    <a:stretch>
                      <a:fillRect l="-23077" r="-15385" b="-11111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5" name="TextBox 64">
                    <a:extLst>
                      <a:ext uri="{FF2B5EF4-FFF2-40B4-BE49-F238E27FC236}">
                        <a16:creationId xmlns:a16="http://schemas.microsoft.com/office/drawing/2014/main" id="{B03571E7-D793-4F40-A973-950462B0895A}"/>
                      </a:ext>
                    </a:extLst>
                  </p:cNvPr>
                  <p:cNvSpPr txBox="1"/>
                  <p:nvPr/>
                </p:nvSpPr>
                <p:spPr>
                  <a:xfrm>
                    <a:off x="5457815" y="6098878"/>
                    <a:ext cx="192360" cy="215444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400" i="1" smtClean="0">
                              <a:latin typeface="Cambria Math" panose="02040503050406030204" pitchFamily="18" charset="0"/>
                            </a:rPr>
                            <m:t>1’</m:t>
                          </m:r>
                        </m:oMath>
                      </m:oMathPara>
                    </a14:m>
                    <a:endParaRPr lang="en-US" sz="1400" dirty="0"/>
                  </a:p>
                </p:txBody>
              </p:sp>
            </mc:Choice>
            <mc:Fallback xmlns="">
              <p:sp>
                <p:nvSpPr>
                  <p:cNvPr id="65" name="TextBox 64">
                    <a:extLst>
                      <a:ext uri="{FF2B5EF4-FFF2-40B4-BE49-F238E27FC236}">
                        <a16:creationId xmlns:a16="http://schemas.microsoft.com/office/drawing/2014/main" id="{B03571E7-D793-4F40-A973-950462B0895A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457815" y="6098878"/>
                    <a:ext cx="192360" cy="215444"/>
                  </a:xfrm>
                  <a:prstGeom prst="rect">
                    <a:avLst/>
                  </a:prstGeom>
                  <a:blipFill>
                    <a:blip r:embed="rId29"/>
                    <a:stretch>
                      <a:fillRect l="-18750" r="-18750" b="-11111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6" name="TextBox 65">
                    <a:extLst>
                      <a:ext uri="{FF2B5EF4-FFF2-40B4-BE49-F238E27FC236}">
                        <a16:creationId xmlns:a16="http://schemas.microsoft.com/office/drawing/2014/main" id="{09F06348-8F7F-A048-A028-B6F71301C80C}"/>
                      </a:ext>
                    </a:extLst>
                  </p:cNvPr>
                  <p:cNvSpPr txBox="1"/>
                  <p:nvPr/>
                </p:nvSpPr>
                <p:spPr>
                  <a:xfrm>
                    <a:off x="6575525" y="6098878"/>
                    <a:ext cx="189154" cy="215444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1400" i="1" smtClean="0">
                              <a:latin typeface="Cambria Math" panose="02040503050406030204" pitchFamily="18" charset="0"/>
                            </a:rPr>
                            <m:t>’</m:t>
                          </m:r>
                        </m:oMath>
                      </m:oMathPara>
                    </a14:m>
                    <a:endParaRPr lang="en-US" sz="1400" dirty="0"/>
                  </a:p>
                </p:txBody>
              </p:sp>
            </mc:Choice>
            <mc:Fallback xmlns="">
              <p:sp>
                <p:nvSpPr>
                  <p:cNvPr id="66" name="TextBox 65">
                    <a:extLst>
                      <a:ext uri="{FF2B5EF4-FFF2-40B4-BE49-F238E27FC236}">
                        <a16:creationId xmlns:a16="http://schemas.microsoft.com/office/drawing/2014/main" id="{09F06348-8F7F-A048-A028-B6F71301C80C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575525" y="6098878"/>
                    <a:ext cx="189154" cy="215444"/>
                  </a:xfrm>
                  <a:prstGeom prst="rect">
                    <a:avLst/>
                  </a:prstGeom>
                  <a:blipFill>
                    <a:blip r:embed="rId30"/>
                    <a:stretch>
                      <a:fillRect l="-18750" r="-18750" b="-11111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7" name="TextBox 66">
                    <a:extLst>
                      <a:ext uri="{FF2B5EF4-FFF2-40B4-BE49-F238E27FC236}">
                        <a16:creationId xmlns:a16="http://schemas.microsoft.com/office/drawing/2014/main" id="{421D72ED-6068-004D-A8BE-251B153CDA65}"/>
                      </a:ext>
                    </a:extLst>
                  </p:cNvPr>
                  <p:cNvSpPr txBox="1"/>
                  <p:nvPr/>
                </p:nvSpPr>
                <p:spPr>
                  <a:xfrm>
                    <a:off x="6597755" y="5296191"/>
                    <a:ext cx="149080" cy="215444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oMath>
                      </m:oMathPara>
                    </a14:m>
                    <a:endParaRPr lang="en-US" sz="1400" dirty="0"/>
                  </a:p>
                </p:txBody>
              </p:sp>
            </mc:Choice>
            <mc:Fallback xmlns="">
              <p:sp>
                <p:nvSpPr>
                  <p:cNvPr id="67" name="TextBox 66">
                    <a:extLst>
                      <a:ext uri="{FF2B5EF4-FFF2-40B4-BE49-F238E27FC236}">
                        <a16:creationId xmlns:a16="http://schemas.microsoft.com/office/drawing/2014/main" id="{421D72ED-6068-004D-A8BE-251B153CDA65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597755" y="5296191"/>
                    <a:ext cx="149080" cy="215444"/>
                  </a:xfrm>
                  <a:prstGeom prst="rect">
                    <a:avLst/>
                  </a:prstGeom>
                  <a:blipFill>
                    <a:blip r:embed="rId31"/>
                    <a:stretch>
                      <a:fillRect l="-25000" r="-25000" b="-11111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55E5EAAA-CB61-614E-A9B5-A5EB2D0BD27D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5583172" y="5533893"/>
                <a:ext cx="252000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8B3201A0-831A-614F-AEBB-F1CDC8279A7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6389722" y="5533893"/>
                <a:ext cx="252000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70" name="Oval 250">
                <a:extLst>
                  <a:ext uri="{FF2B5EF4-FFF2-40B4-BE49-F238E27FC236}">
                    <a16:creationId xmlns:a16="http://schemas.microsoft.com/office/drawing/2014/main" id="{FE796EB9-54F8-B64F-8EE6-851AC98B3D3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6365275" y="5519907"/>
                <a:ext cx="36000" cy="36000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endParaRPr lang="en-US" altLang="en-US"/>
              </a:p>
            </p:txBody>
          </p:sp>
          <p:sp>
            <p:nvSpPr>
              <p:cNvPr id="71" name="Oval 250">
                <a:extLst>
                  <a:ext uri="{FF2B5EF4-FFF2-40B4-BE49-F238E27FC236}">
                    <a16:creationId xmlns:a16="http://schemas.microsoft.com/office/drawing/2014/main" id="{619642E0-EF13-6646-8AD7-30718DD0CD3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6365275" y="6062162"/>
                <a:ext cx="36000" cy="36000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endParaRPr lang="en-US" altLang="en-US"/>
              </a:p>
            </p:txBody>
          </p:sp>
        </p:grp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7AE8C089-93F9-E749-A36C-8C2A1EC05A79}"/>
              </a:ext>
            </a:extLst>
          </p:cNvPr>
          <p:cNvGrpSpPr/>
          <p:nvPr/>
        </p:nvGrpSpPr>
        <p:grpSpPr>
          <a:xfrm>
            <a:off x="7117452" y="4018679"/>
            <a:ext cx="4389187" cy="2049470"/>
            <a:chOff x="7117452" y="4018679"/>
            <a:chExt cx="4389187" cy="2049470"/>
          </a:xfrm>
        </p:grpSpPr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E38DB15B-5DBB-6040-8ABF-56BE284CBA78}"/>
                </a:ext>
              </a:extLst>
            </p:cNvPr>
            <p:cNvSpPr txBox="1"/>
            <p:nvPr/>
          </p:nvSpPr>
          <p:spPr>
            <a:xfrm>
              <a:off x="8170835" y="4018679"/>
              <a:ext cx="33009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SFG example: </a:t>
              </a:r>
              <a:r>
                <a:rPr lang="en-US" i="1" dirty="0"/>
                <a:t>3 dB </a:t>
              </a:r>
              <a:r>
                <a:rPr lang="en-US" dirty="0"/>
                <a:t>attenuator</a:t>
              </a:r>
            </a:p>
          </p:txBody>
        </p: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D3CB3E37-48AC-E44C-8A1B-846F77DC5D36}"/>
                </a:ext>
              </a:extLst>
            </p:cNvPr>
            <p:cNvGrpSpPr/>
            <p:nvPr/>
          </p:nvGrpSpPr>
          <p:grpSpPr>
            <a:xfrm>
              <a:off x="8454432" y="4427893"/>
              <a:ext cx="3052207" cy="1640256"/>
              <a:chOff x="8454432" y="4427893"/>
              <a:chExt cx="3052207" cy="1640256"/>
            </a:xfrm>
          </p:grpSpPr>
          <p:sp>
            <p:nvSpPr>
              <p:cNvPr id="73" name="Text Box 14">
                <a:extLst>
                  <a:ext uri="{FF2B5EF4-FFF2-40B4-BE49-F238E27FC236}">
                    <a16:creationId xmlns:a16="http://schemas.microsoft.com/office/drawing/2014/main" id="{7DA381D5-CFA7-A845-9805-4A581212A16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454432" y="4428690"/>
                <a:ext cx="1000125" cy="3159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marL="571500" indent="-571500">
                  <a:spcAft>
                    <a:spcPts val="1000"/>
                  </a:spcAft>
                  <a:buFont typeface="Wingdings" pitchFamily="2" charset="2"/>
                  <a:buNone/>
                  <a:defRPr/>
                </a:pPr>
                <a:r>
                  <a:rPr lang="en-GB" sz="1600" dirty="0">
                    <a:solidFill>
                      <a:srgbClr val="C00000"/>
                    </a:solidFill>
                    <a:latin typeface="+mn-lt"/>
                  </a:rPr>
                  <a:t>port 1</a:t>
                </a:r>
                <a:endParaRPr lang="en-US" sz="1600" dirty="0">
                  <a:solidFill>
                    <a:srgbClr val="C00000"/>
                  </a:solidFill>
                  <a:latin typeface="+mn-lt"/>
                </a:endParaRPr>
              </a:p>
            </p:txBody>
          </p:sp>
          <p:sp>
            <p:nvSpPr>
              <p:cNvPr id="74" name="Text Box 15">
                <a:extLst>
                  <a:ext uri="{FF2B5EF4-FFF2-40B4-BE49-F238E27FC236}">
                    <a16:creationId xmlns:a16="http://schemas.microsoft.com/office/drawing/2014/main" id="{1D42574D-E201-D24A-B86E-D4C5B025CE6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689183" y="4427893"/>
                <a:ext cx="817456" cy="3619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marL="571500" indent="-571500">
                  <a:spcAft>
                    <a:spcPts val="1000"/>
                  </a:spcAft>
                  <a:buFont typeface="Wingdings" pitchFamily="2" charset="2"/>
                  <a:buNone/>
                  <a:defRPr/>
                </a:pPr>
                <a:r>
                  <a:rPr lang="en-GB" sz="1600" dirty="0">
                    <a:solidFill>
                      <a:srgbClr val="C00000"/>
                    </a:solidFill>
                    <a:latin typeface="+mn-lt"/>
                  </a:rPr>
                  <a:t>port 2</a:t>
                </a:r>
                <a:endParaRPr lang="en-US" sz="1600" dirty="0">
                  <a:solidFill>
                    <a:srgbClr val="C00000"/>
                  </a:solidFill>
                  <a:latin typeface="+mn-lt"/>
                </a:endParaRPr>
              </a:p>
            </p:txBody>
          </p:sp>
          <p:cxnSp>
            <p:nvCxnSpPr>
              <p:cNvPr id="76" name="Straight Arrow Connector 15">
                <a:extLst>
                  <a:ext uri="{FF2B5EF4-FFF2-40B4-BE49-F238E27FC236}">
                    <a16:creationId xmlns:a16="http://schemas.microsoft.com/office/drawing/2014/main" id="{3109D7EF-94C0-ED44-8EE3-0FA86AAA44B0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8638344" y="5103737"/>
                <a:ext cx="2704451" cy="1587"/>
              </a:xfrm>
              <a:prstGeom prst="straightConnector1">
                <a:avLst/>
              </a:prstGeom>
              <a:noFill/>
              <a:ln w="25400" algn="ctr">
                <a:solidFill>
                  <a:srgbClr val="0000FF"/>
                </a:solidFill>
                <a:round/>
                <a:headEnd/>
                <a:tailEnd type="triangle" w="lg" len="lg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77" name="Straight Arrow Connector 16">
                <a:extLst>
                  <a:ext uri="{FF2B5EF4-FFF2-40B4-BE49-F238E27FC236}">
                    <a16:creationId xmlns:a16="http://schemas.microsoft.com/office/drawing/2014/main" id="{F0577D8A-0249-5946-81B3-7EF97921A935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8617610" y="5103009"/>
                <a:ext cx="148596" cy="1587"/>
              </a:xfrm>
              <a:prstGeom prst="straightConnector1">
                <a:avLst/>
              </a:prstGeom>
              <a:noFill/>
              <a:ln w="25400" algn="ctr">
                <a:solidFill>
                  <a:srgbClr val="0000FF"/>
                </a:solidFill>
                <a:round/>
                <a:headEnd/>
                <a:tailEnd type="triangle" w="lg" len="lg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78" name="Straight Arrow Connector 18">
                <a:extLst>
                  <a:ext uri="{FF2B5EF4-FFF2-40B4-BE49-F238E27FC236}">
                    <a16:creationId xmlns:a16="http://schemas.microsoft.com/office/drawing/2014/main" id="{F961D832-B4FD-284D-AB2D-F4D8810B3457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9965803" y="5103401"/>
                <a:ext cx="148596" cy="1587"/>
              </a:xfrm>
              <a:prstGeom prst="straightConnector1">
                <a:avLst/>
              </a:prstGeom>
              <a:noFill/>
              <a:ln w="25400" algn="ctr">
                <a:solidFill>
                  <a:srgbClr val="0000FF"/>
                </a:solidFill>
                <a:round/>
                <a:headEnd/>
                <a:tailEnd type="triangle" w="lg" len="lg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79" name="Straight Arrow Connector 33">
                <a:extLst>
                  <a:ext uri="{FF2B5EF4-FFF2-40B4-BE49-F238E27FC236}">
                    <a16:creationId xmlns:a16="http://schemas.microsoft.com/office/drawing/2014/main" id="{30628295-088B-1244-B3C0-20A5ADCE1C8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flipH="1">
                <a:off x="8638344" y="5743601"/>
                <a:ext cx="2704451" cy="1587"/>
              </a:xfrm>
              <a:prstGeom prst="straightConnector1">
                <a:avLst/>
              </a:prstGeom>
              <a:noFill/>
              <a:ln w="25400" algn="ctr">
                <a:solidFill>
                  <a:srgbClr val="0000FF"/>
                </a:solidFill>
                <a:round/>
                <a:headEnd/>
                <a:tailEnd type="triangle" w="lg" len="lg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0" name="Straight Arrow Connector 34">
                <a:extLst>
                  <a:ext uri="{FF2B5EF4-FFF2-40B4-BE49-F238E27FC236}">
                    <a16:creationId xmlns:a16="http://schemas.microsoft.com/office/drawing/2014/main" id="{F0BC12C1-B461-034D-A69E-F027456731C0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flipH="1">
                <a:off x="11203031" y="5736825"/>
                <a:ext cx="148596" cy="1587"/>
              </a:xfrm>
              <a:prstGeom prst="straightConnector1">
                <a:avLst/>
              </a:prstGeom>
              <a:noFill/>
              <a:ln w="25400" algn="ctr">
                <a:solidFill>
                  <a:srgbClr val="0000FF"/>
                </a:solidFill>
                <a:round/>
                <a:headEnd/>
                <a:tailEnd type="triangle" w="lg" len="lg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1" name="Straight Arrow Connector 35">
                <a:extLst>
                  <a:ext uri="{FF2B5EF4-FFF2-40B4-BE49-F238E27FC236}">
                    <a16:creationId xmlns:a16="http://schemas.microsoft.com/office/drawing/2014/main" id="{C7CF8089-2F8E-0243-A58D-30505C3A8E4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flipH="1">
                <a:off x="9965803" y="5742181"/>
                <a:ext cx="148596" cy="1587"/>
              </a:xfrm>
              <a:prstGeom prst="straightConnector1">
                <a:avLst/>
              </a:prstGeom>
              <a:noFill/>
              <a:ln w="25400" algn="ctr">
                <a:solidFill>
                  <a:srgbClr val="0000FF"/>
                </a:solidFill>
                <a:round/>
                <a:headEnd/>
                <a:tailEnd type="triangle" w="lg" len="lg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82" name="Rectangle 40">
                <a:extLst>
                  <a:ext uri="{FF2B5EF4-FFF2-40B4-BE49-F238E27FC236}">
                    <a16:creationId xmlns:a16="http://schemas.microsoft.com/office/drawing/2014/main" id="{E4D1F5E6-7309-344B-8E09-CE36EEB0A7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45443" y="4783805"/>
                <a:ext cx="2090253" cy="1261446"/>
              </a:xfrm>
              <a:prstGeom prst="rect">
                <a:avLst/>
              </a:prstGeom>
              <a:noFill/>
              <a:ln w="25400" algn="ctr">
                <a:solidFill>
                  <a:srgbClr val="C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92075" tIns="46038" rIns="92075" bIns="46038"/>
              <a:lstStyle/>
              <a:p>
                <a:pPr marL="571500" indent="-571500"/>
                <a:endParaRPr lang="en-GB" b="0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3" name="TextBox 82">
                    <a:extLst>
                      <a:ext uri="{FF2B5EF4-FFF2-40B4-BE49-F238E27FC236}">
                        <a16:creationId xmlns:a16="http://schemas.microsoft.com/office/drawing/2014/main" id="{99B4CF9C-77F8-394C-869F-017925C242A1}"/>
                      </a:ext>
                    </a:extLst>
                  </p:cNvPr>
                  <p:cNvSpPr txBox="1"/>
                  <p:nvPr/>
                </p:nvSpPr>
                <p:spPr bwMode="auto">
                  <a:xfrm>
                    <a:off x="8522701" y="4755558"/>
                    <a:ext cx="312457" cy="276999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w="25400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algn="l">
                      <a:spcBef>
                        <a:spcPct val="50000"/>
                      </a:spcBef>
                      <a:buFont typeface="Wingdings" pitchFamily="2" charset="2"/>
                      <a:buNone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oMath>
                      </m:oMathPara>
                    </a14:m>
                    <a:endParaRPr lang="en-US" sz="2000" b="0" i="1" dirty="0">
                      <a:latin typeface="Cambria Math" panose="020405030504060302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83" name="TextBox 82">
                    <a:extLst>
                      <a:ext uri="{FF2B5EF4-FFF2-40B4-BE49-F238E27FC236}">
                        <a16:creationId xmlns:a16="http://schemas.microsoft.com/office/drawing/2014/main" id="{99B4CF9C-77F8-394C-869F-017925C242A1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8522701" y="4755558"/>
                    <a:ext cx="312457" cy="276999"/>
                  </a:xfrm>
                  <a:prstGeom prst="rect">
                    <a:avLst/>
                  </a:prstGeom>
                  <a:blipFill>
                    <a:blip r:embed="rId32"/>
                    <a:stretch>
                      <a:fillRect l="-12000" r="-8000" b="-26087"/>
                    </a:stretch>
                  </a:blipFill>
                  <a:ln>
                    <a:noFill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25400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4" name="TextBox 83">
                    <a:extLst>
                      <a:ext uri="{FF2B5EF4-FFF2-40B4-BE49-F238E27FC236}">
                        <a16:creationId xmlns:a16="http://schemas.microsoft.com/office/drawing/2014/main" id="{1BEEA71A-5BFD-F844-9261-498BFCA92CDC}"/>
                      </a:ext>
                    </a:extLst>
                  </p:cNvPr>
                  <p:cNvSpPr txBox="1"/>
                  <p:nvPr/>
                </p:nvSpPr>
                <p:spPr bwMode="auto">
                  <a:xfrm>
                    <a:off x="8541136" y="5725523"/>
                    <a:ext cx="299505" cy="276999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w="25400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algn="l">
                      <a:spcBef>
                        <a:spcPct val="50000"/>
                      </a:spcBef>
                      <a:buFont typeface="Wingdings" pitchFamily="2" charset="2"/>
                      <a:buNone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oMath>
                      </m:oMathPara>
                    </a14:m>
                    <a:endParaRPr lang="en-US" sz="2000" b="0" i="1" dirty="0">
                      <a:latin typeface="Cambria Math" panose="020405030504060302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84" name="TextBox 83">
                    <a:extLst>
                      <a:ext uri="{FF2B5EF4-FFF2-40B4-BE49-F238E27FC236}">
                        <a16:creationId xmlns:a16="http://schemas.microsoft.com/office/drawing/2014/main" id="{1BEEA71A-5BFD-F844-9261-498BFCA92CDC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8541136" y="5725523"/>
                    <a:ext cx="299505" cy="276999"/>
                  </a:xfrm>
                  <a:prstGeom prst="rect">
                    <a:avLst/>
                  </a:prstGeom>
                  <a:blipFill>
                    <a:blip r:embed="rId33"/>
                    <a:stretch>
                      <a:fillRect l="-20833" r="-8333" b="-26087"/>
                    </a:stretch>
                  </a:blipFill>
                  <a:ln>
                    <a:noFill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25400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5" name="TextBox 84">
                    <a:extLst>
                      <a:ext uri="{FF2B5EF4-FFF2-40B4-BE49-F238E27FC236}">
                        <a16:creationId xmlns:a16="http://schemas.microsoft.com/office/drawing/2014/main" id="{83F46E52-1A53-6548-B9DC-F4A32D3F5652}"/>
                      </a:ext>
                    </a:extLst>
                  </p:cNvPr>
                  <p:cNvSpPr txBox="1"/>
                  <p:nvPr/>
                </p:nvSpPr>
                <p:spPr bwMode="auto">
                  <a:xfrm>
                    <a:off x="11082546" y="4747146"/>
                    <a:ext cx="305468" cy="276999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w="25400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algn="l">
                      <a:spcBef>
                        <a:spcPct val="50000"/>
                      </a:spcBef>
                      <a:buFont typeface="Wingdings" pitchFamily="2" charset="2"/>
                      <a:buNone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oMath>
                      </m:oMathPara>
                    </a14:m>
                    <a:endParaRPr lang="en-US" sz="2000" b="0" i="1" dirty="0">
                      <a:latin typeface="Cambria Math" panose="020405030504060302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85" name="TextBox 84">
                    <a:extLst>
                      <a:ext uri="{FF2B5EF4-FFF2-40B4-BE49-F238E27FC236}">
                        <a16:creationId xmlns:a16="http://schemas.microsoft.com/office/drawing/2014/main" id="{83F46E52-1A53-6548-B9DC-F4A32D3F5652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11082546" y="4747146"/>
                    <a:ext cx="305468" cy="276999"/>
                  </a:xfrm>
                  <a:prstGeom prst="rect">
                    <a:avLst/>
                  </a:prstGeom>
                  <a:blipFill>
                    <a:blip r:embed="rId34"/>
                    <a:stretch>
                      <a:fillRect l="-20000" r="-8000" b="-26087"/>
                    </a:stretch>
                  </a:blipFill>
                  <a:ln>
                    <a:noFill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25400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6" name="TextBox 85">
                    <a:extLst>
                      <a:ext uri="{FF2B5EF4-FFF2-40B4-BE49-F238E27FC236}">
                        <a16:creationId xmlns:a16="http://schemas.microsoft.com/office/drawing/2014/main" id="{443521C1-8162-B143-857D-F6509825DA59}"/>
                      </a:ext>
                    </a:extLst>
                  </p:cNvPr>
                  <p:cNvSpPr txBox="1"/>
                  <p:nvPr/>
                </p:nvSpPr>
                <p:spPr bwMode="auto">
                  <a:xfrm>
                    <a:off x="11066420" y="5752262"/>
                    <a:ext cx="318421" cy="276999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w="25400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algn="l">
                      <a:spcBef>
                        <a:spcPct val="50000"/>
                      </a:spcBef>
                      <a:buFont typeface="Wingdings" pitchFamily="2" charset="2"/>
                      <a:buNone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oMath>
                      </m:oMathPara>
                    </a14:m>
                    <a:endParaRPr lang="en-US" sz="2000" b="0" i="1" dirty="0">
                      <a:latin typeface="Cambria Math" panose="020405030504060302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86" name="TextBox 85">
                    <a:extLst>
                      <a:ext uri="{FF2B5EF4-FFF2-40B4-BE49-F238E27FC236}">
                        <a16:creationId xmlns:a16="http://schemas.microsoft.com/office/drawing/2014/main" id="{443521C1-8162-B143-857D-F6509825DA59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11066420" y="5752262"/>
                    <a:ext cx="318421" cy="276999"/>
                  </a:xfrm>
                  <a:prstGeom prst="rect">
                    <a:avLst/>
                  </a:prstGeom>
                  <a:blipFill>
                    <a:blip r:embed="rId35"/>
                    <a:stretch>
                      <a:fillRect l="-11538" r="-7692" b="-27273"/>
                    </a:stretch>
                  </a:blipFill>
                  <a:ln>
                    <a:noFill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25400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7" name="TextBox 86">
                    <a:extLst>
                      <a:ext uri="{FF2B5EF4-FFF2-40B4-BE49-F238E27FC236}">
                        <a16:creationId xmlns:a16="http://schemas.microsoft.com/office/drawing/2014/main" id="{2BF56EFE-35D6-A94B-925C-77D08E868B7F}"/>
                      </a:ext>
                    </a:extLst>
                  </p:cNvPr>
                  <p:cNvSpPr txBox="1"/>
                  <p:nvPr/>
                </p:nvSpPr>
                <p:spPr bwMode="auto">
                  <a:xfrm>
                    <a:off x="9649531" y="4775897"/>
                    <a:ext cx="1118318" cy="344069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w="25400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algn="l">
                      <a:spcBef>
                        <a:spcPct val="50000"/>
                      </a:spcBef>
                      <a:buFont typeface="Wingdings" pitchFamily="2" charset="2"/>
                      <a:buNone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=1/</m:t>
                          </m:r>
                          <m:rad>
                            <m:radPr>
                              <m:degHide m:val="on"/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</m:oMath>
                      </m:oMathPara>
                    </a14:m>
                    <a:endParaRPr lang="en-US" sz="2000" b="0" i="1" dirty="0">
                      <a:latin typeface="Cambria Math" panose="020405030504060302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87" name="TextBox 86">
                    <a:extLst>
                      <a:ext uri="{FF2B5EF4-FFF2-40B4-BE49-F238E27FC236}">
                        <a16:creationId xmlns:a16="http://schemas.microsoft.com/office/drawing/2014/main" id="{2BF56EFE-35D6-A94B-925C-77D08E868B7F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9649531" y="4775897"/>
                    <a:ext cx="1118318" cy="344069"/>
                  </a:xfrm>
                  <a:prstGeom prst="rect">
                    <a:avLst/>
                  </a:prstGeom>
                  <a:blipFill>
                    <a:blip r:embed="rId36"/>
                    <a:stretch>
                      <a:fillRect l="-4494" r="-5618" b="-27586"/>
                    </a:stretch>
                  </a:blipFill>
                  <a:ln>
                    <a:noFill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25400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0" name="TextBox 89">
                    <a:extLst>
                      <a:ext uri="{FF2B5EF4-FFF2-40B4-BE49-F238E27FC236}">
                        <a16:creationId xmlns:a16="http://schemas.microsoft.com/office/drawing/2014/main" id="{AACB5291-A3A6-5747-88AE-18F0107C5E1B}"/>
                      </a:ext>
                    </a:extLst>
                  </p:cNvPr>
                  <p:cNvSpPr txBox="1"/>
                  <p:nvPr/>
                </p:nvSpPr>
                <p:spPr bwMode="auto">
                  <a:xfrm>
                    <a:off x="9649531" y="5724080"/>
                    <a:ext cx="1118318" cy="344069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w="25400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algn="l">
                      <a:spcBef>
                        <a:spcPct val="50000"/>
                      </a:spcBef>
                      <a:buFont typeface="Wingdings" pitchFamily="2" charset="2"/>
                      <a:buNone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=1/</m:t>
                          </m:r>
                          <m:rad>
                            <m:radPr>
                              <m:degHide m:val="on"/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</m:oMath>
                      </m:oMathPara>
                    </a14:m>
                    <a:endParaRPr lang="en-US" sz="2000" b="0" i="1" dirty="0">
                      <a:latin typeface="Cambria Math" panose="020405030504060302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90" name="TextBox 89">
                    <a:extLst>
                      <a:ext uri="{FF2B5EF4-FFF2-40B4-BE49-F238E27FC236}">
                        <a16:creationId xmlns:a16="http://schemas.microsoft.com/office/drawing/2014/main" id="{AACB5291-A3A6-5747-88AE-18F0107C5E1B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9649531" y="5724080"/>
                    <a:ext cx="1118318" cy="344069"/>
                  </a:xfrm>
                  <a:prstGeom prst="rect">
                    <a:avLst/>
                  </a:prstGeom>
                  <a:blipFill>
                    <a:blip r:embed="rId37"/>
                    <a:stretch>
                      <a:fillRect l="-4494" r="-5618" b="-28571"/>
                    </a:stretch>
                  </a:blipFill>
                  <a:ln>
                    <a:noFill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25400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1" name="TextBox 90">
                  <a:extLst>
                    <a:ext uri="{FF2B5EF4-FFF2-40B4-BE49-F238E27FC236}">
                      <a16:creationId xmlns:a16="http://schemas.microsoft.com/office/drawing/2014/main" id="{55A43108-DC7F-A844-89B9-870B85AD2F44}"/>
                    </a:ext>
                  </a:extLst>
                </p:cNvPr>
                <p:cNvSpPr txBox="1"/>
                <p:nvPr/>
              </p:nvSpPr>
              <p:spPr>
                <a:xfrm>
                  <a:off x="7117452" y="4846967"/>
                  <a:ext cx="1327864" cy="51353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21</m:t>
                            </m:r>
                          </m:sub>
                        </m:s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sz="16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160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sz="160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den>
                        </m:f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</m:rad>
                          </m:den>
                        </m:f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91" name="TextBox 90">
                  <a:extLst>
                    <a:ext uri="{FF2B5EF4-FFF2-40B4-BE49-F238E27FC236}">
                      <a16:creationId xmlns:a16="http://schemas.microsoft.com/office/drawing/2014/main" id="{55A43108-DC7F-A844-89B9-870B85AD2F4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17452" y="4846967"/>
                  <a:ext cx="1327864" cy="513539"/>
                </a:xfrm>
                <a:prstGeom prst="rect">
                  <a:avLst/>
                </a:prstGeom>
                <a:blipFill>
                  <a:blip r:embed="rId38"/>
                  <a:stretch>
                    <a:fillRect l="-2857" r="-3810" b="-1219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3" name="TextBox 92">
                  <a:extLst>
                    <a:ext uri="{FF2B5EF4-FFF2-40B4-BE49-F238E27FC236}">
                      <a16:creationId xmlns:a16="http://schemas.microsoft.com/office/drawing/2014/main" id="{FFEB0097-9897-D745-B6CB-8889741EF435}"/>
                    </a:ext>
                  </a:extLst>
                </p:cNvPr>
                <p:cNvSpPr txBox="1"/>
                <p:nvPr/>
              </p:nvSpPr>
              <p:spPr>
                <a:xfrm>
                  <a:off x="7135255" y="5461206"/>
                  <a:ext cx="1327863" cy="50866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12</m:t>
                            </m:r>
                          </m:sub>
                        </m:s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sz="16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160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sz="160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den>
                        </m:f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</m:rad>
                          </m:den>
                        </m:f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93" name="TextBox 92">
                  <a:extLst>
                    <a:ext uri="{FF2B5EF4-FFF2-40B4-BE49-F238E27FC236}">
                      <a16:creationId xmlns:a16="http://schemas.microsoft.com/office/drawing/2014/main" id="{FFEB0097-9897-D745-B6CB-8889741EF43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35255" y="5461206"/>
                  <a:ext cx="1327863" cy="508665"/>
                </a:xfrm>
                <a:prstGeom prst="rect">
                  <a:avLst/>
                </a:prstGeom>
                <a:blipFill>
                  <a:blip r:embed="rId39"/>
                  <a:stretch>
                    <a:fillRect l="-2830" t="-2500" r="-2830" b="-10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F5590669-59A9-2B44-97BF-815367331EF2}"/>
              </a:ext>
            </a:extLst>
          </p:cNvPr>
          <p:cNvGrpSpPr/>
          <p:nvPr/>
        </p:nvGrpSpPr>
        <p:grpSpPr>
          <a:xfrm>
            <a:off x="8419532" y="1221399"/>
            <a:ext cx="3052207" cy="2078070"/>
            <a:chOff x="8419532" y="1221399"/>
            <a:chExt cx="3052207" cy="2078070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8070C5F2-EF15-F140-BC54-1EBB6592D5E6}"/>
                </a:ext>
              </a:extLst>
            </p:cNvPr>
            <p:cNvGrpSpPr/>
            <p:nvPr/>
          </p:nvGrpSpPr>
          <p:grpSpPr>
            <a:xfrm>
              <a:off x="8419532" y="1649972"/>
              <a:ext cx="3052207" cy="1649497"/>
              <a:chOff x="8437278" y="1366203"/>
              <a:chExt cx="3052207" cy="1649497"/>
            </a:xfrm>
          </p:grpSpPr>
          <p:sp>
            <p:nvSpPr>
              <p:cNvPr id="9" name="Text Box 14">
                <a:extLst>
                  <a:ext uri="{FF2B5EF4-FFF2-40B4-BE49-F238E27FC236}">
                    <a16:creationId xmlns:a16="http://schemas.microsoft.com/office/drawing/2014/main" id="{7E10F3E4-7231-014F-8AE5-561699D465E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437278" y="1366203"/>
                <a:ext cx="1000125" cy="3159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marL="571500" indent="-571500">
                  <a:spcAft>
                    <a:spcPts val="1000"/>
                  </a:spcAft>
                  <a:buFont typeface="Wingdings" pitchFamily="2" charset="2"/>
                  <a:buNone/>
                  <a:defRPr/>
                </a:pPr>
                <a:r>
                  <a:rPr lang="en-GB" sz="1600" dirty="0">
                    <a:solidFill>
                      <a:srgbClr val="C00000"/>
                    </a:solidFill>
                    <a:latin typeface="+mn-lt"/>
                  </a:rPr>
                  <a:t>port 1</a:t>
                </a:r>
                <a:endParaRPr lang="en-US" sz="1600" dirty="0">
                  <a:solidFill>
                    <a:srgbClr val="C00000"/>
                  </a:solidFill>
                  <a:latin typeface="+mn-lt"/>
                </a:endParaRPr>
              </a:p>
            </p:txBody>
          </p:sp>
          <p:sp>
            <p:nvSpPr>
              <p:cNvPr id="10" name="Text Box 15">
                <a:extLst>
                  <a:ext uri="{FF2B5EF4-FFF2-40B4-BE49-F238E27FC236}">
                    <a16:creationId xmlns:a16="http://schemas.microsoft.com/office/drawing/2014/main" id="{32829674-3AF8-8040-807E-BECFD23213D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672029" y="1368000"/>
                <a:ext cx="817456" cy="3619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marL="571500" indent="-571500">
                  <a:spcAft>
                    <a:spcPts val="1000"/>
                  </a:spcAft>
                  <a:buFont typeface="Wingdings" pitchFamily="2" charset="2"/>
                  <a:buNone/>
                  <a:defRPr/>
                </a:pPr>
                <a:r>
                  <a:rPr lang="en-GB" sz="1600" dirty="0">
                    <a:solidFill>
                      <a:srgbClr val="C00000"/>
                    </a:solidFill>
                    <a:latin typeface="+mn-lt"/>
                  </a:rPr>
                  <a:t>port 2</a:t>
                </a:r>
                <a:endParaRPr lang="en-US" sz="1600" dirty="0">
                  <a:solidFill>
                    <a:srgbClr val="C00000"/>
                  </a:solidFill>
                  <a:latin typeface="+mn-lt"/>
                </a:endParaRPr>
              </a:p>
            </p:txBody>
          </p:sp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1912BD2A-5847-0743-AEE3-41B2E5A5A8FF}"/>
                  </a:ext>
                </a:extLst>
              </p:cNvPr>
              <p:cNvGrpSpPr/>
              <p:nvPr/>
            </p:nvGrpSpPr>
            <p:grpSpPr>
              <a:xfrm>
                <a:off x="8505547" y="1693071"/>
                <a:ext cx="2938073" cy="1322629"/>
                <a:chOff x="6154738" y="1205857"/>
                <a:chExt cx="2938073" cy="1322629"/>
              </a:xfrm>
            </p:grpSpPr>
            <p:cxnSp>
              <p:nvCxnSpPr>
                <p:cNvPr id="12" name="Straight Arrow Connector 15">
                  <a:extLst>
                    <a:ext uri="{FF2B5EF4-FFF2-40B4-BE49-F238E27FC236}">
                      <a16:creationId xmlns:a16="http://schemas.microsoft.com/office/drawing/2014/main" id="{D8E86611-3A06-9B48-B2A9-01014C2E4263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6270381" y="1554036"/>
                  <a:ext cx="2704451" cy="1587"/>
                </a:xfrm>
                <a:prstGeom prst="straightConnector1">
                  <a:avLst/>
                </a:prstGeom>
                <a:noFill/>
                <a:ln w="25400" algn="ctr">
                  <a:solidFill>
                    <a:srgbClr val="0000FF"/>
                  </a:solidFill>
                  <a:round/>
                  <a:headEnd/>
                  <a:tailEnd type="triangle" w="lg" len="lg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3" name="Straight Arrow Connector 16">
                  <a:extLst>
                    <a:ext uri="{FF2B5EF4-FFF2-40B4-BE49-F238E27FC236}">
                      <a16:creationId xmlns:a16="http://schemas.microsoft.com/office/drawing/2014/main" id="{C8C1B690-188B-6241-9D1B-4242FC869AC2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6250568" y="1563177"/>
                  <a:ext cx="148596" cy="1587"/>
                </a:xfrm>
                <a:prstGeom prst="straightConnector1">
                  <a:avLst/>
                </a:prstGeom>
                <a:noFill/>
                <a:ln w="25400" algn="ctr">
                  <a:solidFill>
                    <a:srgbClr val="0000FF"/>
                  </a:solidFill>
                  <a:round/>
                  <a:headEnd/>
                  <a:tailEnd type="triangle" w="lg" len="lg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4" name="Straight Arrow Connector 18">
                  <a:extLst>
                    <a:ext uri="{FF2B5EF4-FFF2-40B4-BE49-F238E27FC236}">
                      <a16:creationId xmlns:a16="http://schemas.microsoft.com/office/drawing/2014/main" id="{1D35D373-6F95-1943-9FDE-AF818F24DE06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7597840" y="1563177"/>
                  <a:ext cx="148596" cy="1587"/>
                </a:xfrm>
                <a:prstGeom prst="straightConnector1">
                  <a:avLst/>
                </a:prstGeom>
                <a:noFill/>
                <a:ln w="25400" algn="ctr">
                  <a:solidFill>
                    <a:srgbClr val="0000FF"/>
                  </a:solidFill>
                  <a:round/>
                  <a:headEnd/>
                  <a:tailEnd type="triangle" w="lg" len="lg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5" name="Straight Arrow Connector 33">
                  <a:extLst>
                    <a:ext uri="{FF2B5EF4-FFF2-40B4-BE49-F238E27FC236}">
                      <a16:creationId xmlns:a16="http://schemas.microsoft.com/office/drawing/2014/main" id="{566E7E12-8462-E248-A9A1-09A38DEA8DDB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flipH="1">
                  <a:off x="6270381" y="2193900"/>
                  <a:ext cx="2704451" cy="1587"/>
                </a:xfrm>
                <a:prstGeom prst="straightConnector1">
                  <a:avLst/>
                </a:prstGeom>
                <a:noFill/>
                <a:ln w="25400" algn="ctr">
                  <a:solidFill>
                    <a:srgbClr val="0000FF"/>
                  </a:solidFill>
                  <a:round/>
                  <a:headEnd/>
                  <a:tailEnd type="triangle" w="lg" len="lg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6" name="Straight Arrow Connector 34">
                  <a:extLst>
                    <a:ext uri="{FF2B5EF4-FFF2-40B4-BE49-F238E27FC236}">
                      <a16:creationId xmlns:a16="http://schemas.microsoft.com/office/drawing/2014/main" id="{0EC32A4A-1250-4047-8CBF-B6B7E35C6DDC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flipH="1">
                  <a:off x="8846048" y="2203041"/>
                  <a:ext cx="148596" cy="1587"/>
                </a:xfrm>
                <a:prstGeom prst="straightConnector1">
                  <a:avLst/>
                </a:prstGeom>
                <a:noFill/>
                <a:ln w="25400" algn="ctr">
                  <a:solidFill>
                    <a:srgbClr val="0000FF"/>
                  </a:solidFill>
                  <a:round/>
                  <a:headEnd/>
                  <a:tailEnd type="triangle" w="lg" len="lg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7" name="Straight Arrow Connector 35">
                  <a:extLst>
                    <a:ext uri="{FF2B5EF4-FFF2-40B4-BE49-F238E27FC236}">
                      <a16:creationId xmlns:a16="http://schemas.microsoft.com/office/drawing/2014/main" id="{8490CFD1-1BA3-AD46-9021-7727DAA35F8C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flipH="1">
                  <a:off x="7597840" y="2203041"/>
                  <a:ext cx="148596" cy="1587"/>
                </a:xfrm>
                <a:prstGeom prst="straightConnector1">
                  <a:avLst/>
                </a:prstGeom>
                <a:noFill/>
                <a:ln w="25400" algn="ctr">
                  <a:solidFill>
                    <a:srgbClr val="0000FF"/>
                  </a:solidFill>
                  <a:round/>
                  <a:headEnd/>
                  <a:tailEnd type="triangle" w="lg" len="lg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</p:cxnSp>
            <p:sp>
              <p:nvSpPr>
                <p:cNvPr id="18" name="Rectangle 40">
                  <a:extLst>
                    <a:ext uri="{FF2B5EF4-FFF2-40B4-BE49-F238E27FC236}">
                      <a16:creationId xmlns:a16="http://schemas.microsoft.com/office/drawing/2014/main" id="{771E3D79-774F-6249-AD0F-D473B9428CB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577480" y="1234104"/>
                  <a:ext cx="2090253" cy="1261446"/>
                </a:xfrm>
                <a:prstGeom prst="rect">
                  <a:avLst/>
                </a:prstGeom>
                <a:noFill/>
                <a:ln w="25400" algn="ctr">
                  <a:solidFill>
                    <a:srgbClr val="C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92075" tIns="46038" rIns="92075" bIns="46038"/>
                <a:lstStyle/>
                <a:p>
                  <a:pPr marL="571500" indent="-571500"/>
                  <a:endParaRPr lang="en-GB" b="0"/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9" name="TextBox 18">
                      <a:extLst>
                        <a:ext uri="{FF2B5EF4-FFF2-40B4-BE49-F238E27FC236}">
                          <a16:creationId xmlns:a16="http://schemas.microsoft.com/office/drawing/2014/main" id="{DFE3E06A-E076-5648-AAC2-FA188D597FD1}"/>
                        </a:ext>
                      </a:extLst>
                    </p:cNvPr>
                    <p:cNvSpPr txBox="1"/>
                    <p:nvPr/>
                  </p:nvSpPr>
                  <p:spPr bwMode="auto">
                    <a:xfrm>
                      <a:off x="6154738" y="1205857"/>
                      <a:ext cx="312457" cy="27699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="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="" w="25400" algn="ctr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="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lIns="0" tIns="0" rIns="0" bIns="0" rtlCol="0">
                      <a:spAutoFit/>
                    </a:bodyPr>
                    <a:lstStyle/>
                    <a:p>
                      <a:pPr algn="l">
                        <a:spcBef>
                          <a:spcPct val="50000"/>
                        </a:spcBef>
                        <a:buFont typeface="Wingdings" pitchFamily="2" charset="2"/>
                        <a:buNone/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oMath>
                        </m:oMathPara>
                      </a14:m>
                      <a:endParaRPr lang="en-US" sz="2000" b="0" i="1" dirty="0">
                        <a:latin typeface="Cambria Math" panose="02040503050406030204" pitchFamily="18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4" name="TextBox 3">
                      <a:extLst>
                        <a:ext uri="{FF2B5EF4-FFF2-40B4-BE49-F238E27FC236}">
                          <a16:creationId xmlns:a16="http://schemas.microsoft.com/office/drawing/2014/main" id="{55CF22F6-E4FB-2640-A39A-5A1A423AD5D9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>
                      <a:off x="6154738" y="1205857"/>
                      <a:ext cx="312457" cy="276999"/>
                    </a:xfrm>
                    <a:prstGeom prst="rect">
                      <a:avLst/>
                    </a:prstGeom>
                    <a:blipFill>
                      <a:blip r:embed="rId8"/>
                      <a:stretch>
                        <a:fillRect l="-12000" r="-4000" b="-13043"/>
                      </a:stretch>
                    </a:blipFill>
                    <a:ln>
                      <a:noFill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="" xmlns:a14="http://schemas.microsoft.com/office/drawing/2010/main" w="25400" algn="ctr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0" name="TextBox 19">
                      <a:extLst>
                        <a:ext uri="{FF2B5EF4-FFF2-40B4-BE49-F238E27FC236}">
                          <a16:creationId xmlns:a16="http://schemas.microsoft.com/office/drawing/2014/main" id="{E6E8D77A-51E6-9A47-9B7E-FBAC40F806BB}"/>
                        </a:ext>
                      </a:extLst>
                    </p:cNvPr>
                    <p:cNvSpPr txBox="1"/>
                    <p:nvPr/>
                  </p:nvSpPr>
                  <p:spPr bwMode="auto">
                    <a:xfrm>
                      <a:off x="6167690" y="2213319"/>
                      <a:ext cx="299505" cy="27699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="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="" w="25400" algn="ctr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="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lIns="0" tIns="0" rIns="0" bIns="0" rtlCol="0">
                      <a:spAutoFit/>
                    </a:bodyPr>
                    <a:lstStyle/>
                    <a:p>
                      <a:pPr algn="l">
                        <a:spcBef>
                          <a:spcPct val="50000"/>
                        </a:spcBef>
                        <a:buFont typeface="Wingdings" pitchFamily="2" charset="2"/>
                        <a:buNone/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e>
                              <m:sub>
                                <m:r>
                                  <a:rPr lang="en-US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oMath>
                        </m:oMathPara>
                      </a14:m>
                      <a:endParaRPr lang="en-US" sz="2000" b="0" i="1" dirty="0">
                        <a:latin typeface="Cambria Math" panose="02040503050406030204" pitchFamily="18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20" name="TextBox 19">
                      <a:extLst>
                        <a:ext uri="{FF2B5EF4-FFF2-40B4-BE49-F238E27FC236}">
                          <a16:creationId xmlns:a16="http://schemas.microsoft.com/office/drawing/2014/main" id="{E6E8D77A-51E6-9A47-9B7E-FBAC40F806BB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>
                      <a:off x="6167690" y="2213319"/>
                      <a:ext cx="299505" cy="276999"/>
                    </a:xfrm>
                    <a:prstGeom prst="rect">
                      <a:avLst/>
                    </a:prstGeom>
                    <a:blipFill>
                      <a:blip r:embed="rId9"/>
                      <a:stretch>
                        <a:fillRect l="-20000" r="-4000" b="-31818"/>
                      </a:stretch>
                    </a:blipFill>
                    <a:ln>
                      <a:noFill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="" xmlns:a14="http://schemas.microsoft.com/office/drawing/2010/main" w="25400" algn="ctr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1" name="TextBox 20">
                      <a:extLst>
                        <a:ext uri="{FF2B5EF4-FFF2-40B4-BE49-F238E27FC236}">
                          <a16:creationId xmlns:a16="http://schemas.microsoft.com/office/drawing/2014/main" id="{603C035F-937D-7043-8B56-CCD9FAD6FFB1}"/>
                        </a:ext>
                      </a:extLst>
                    </p:cNvPr>
                    <p:cNvSpPr txBox="1"/>
                    <p:nvPr/>
                  </p:nvSpPr>
                  <p:spPr bwMode="auto">
                    <a:xfrm>
                      <a:off x="8787343" y="1207039"/>
                      <a:ext cx="305468" cy="27699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="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="" w="25400" algn="ctr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="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lIns="0" tIns="0" rIns="0" bIns="0" rtlCol="0">
                      <a:spAutoFit/>
                    </a:bodyPr>
                    <a:lstStyle/>
                    <a:p>
                      <a:pPr algn="l">
                        <a:spcBef>
                          <a:spcPct val="50000"/>
                        </a:spcBef>
                        <a:buFont typeface="Wingdings" pitchFamily="2" charset="2"/>
                        <a:buNone/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e>
                              <m:sub>
                                <m:r>
                                  <a:rPr lang="en-US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oMath>
                        </m:oMathPara>
                      </a14:m>
                      <a:endParaRPr lang="en-US" sz="2000" b="0" i="1" dirty="0">
                        <a:latin typeface="Cambria Math" panose="02040503050406030204" pitchFamily="18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69" name="TextBox 68">
                      <a:extLst>
                        <a:ext uri="{FF2B5EF4-FFF2-40B4-BE49-F238E27FC236}">
                          <a16:creationId xmlns:a16="http://schemas.microsoft.com/office/drawing/2014/main" id="{E25FB0EF-058A-7C48-943A-41AC33F4C454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>
                      <a:off x="8787343" y="1207039"/>
                      <a:ext cx="305468" cy="276999"/>
                    </a:xfrm>
                    <a:prstGeom prst="rect">
                      <a:avLst/>
                    </a:prstGeom>
                    <a:blipFill>
                      <a:blip r:embed="rId10"/>
                      <a:stretch>
                        <a:fillRect l="-20000" t="-4348" r="-4000" b="-13043"/>
                      </a:stretch>
                    </a:blipFill>
                    <a:ln>
                      <a:noFill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="" xmlns:a14="http://schemas.microsoft.com/office/drawing/2010/main" w="25400" algn="ctr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2" name="TextBox 21">
                      <a:extLst>
                        <a:ext uri="{FF2B5EF4-FFF2-40B4-BE49-F238E27FC236}">
                          <a16:creationId xmlns:a16="http://schemas.microsoft.com/office/drawing/2014/main" id="{1A554B08-B596-5144-9518-C89F9B093405}"/>
                        </a:ext>
                      </a:extLst>
                    </p:cNvPr>
                    <p:cNvSpPr txBox="1"/>
                    <p:nvPr/>
                  </p:nvSpPr>
                  <p:spPr bwMode="auto">
                    <a:xfrm>
                      <a:off x="8724834" y="2187124"/>
                      <a:ext cx="318421" cy="27699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="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="" w="25400" algn="ctr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="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lIns="0" tIns="0" rIns="0" bIns="0" rtlCol="0">
                      <a:spAutoFit/>
                    </a:bodyPr>
                    <a:lstStyle/>
                    <a:p>
                      <a:pPr algn="l">
                        <a:spcBef>
                          <a:spcPct val="50000"/>
                        </a:spcBef>
                        <a:buFont typeface="Wingdings" pitchFamily="2" charset="2"/>
                        <a:buNone/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oMath>
                        </m:oMathPara>
                      </a14:m>
                      <a:endParaRPr lang="en-US" sz="2000" b="0" i="1" dirty="0">
                        <a:latin typeface="Cambria Math" panose="02040503050406030204" pitchFamily="18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22" name="TextBox 21">
                      <a:extLst>
                        <a:ext uri="{FF2B5EF4-FFF2-40B4-BE49-F238E27FC236}">
                          <a16:creationId xmlns:a16="http://schemas.microsoft.com/office/drawing/2014/main" id="{1A554B08-B596-5144-9518-C89F9B093405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>
                      <a:off x="8724834" y="2187124"/>
                      <a:ext cx="318421" cy="276999"/>
                    </a:xfrm>
                    <a:prstGeom prst="rect">
                      <a:avLst/>
                    </a:prstGeom>
                    <a:blipFill>
                      <a:blip r:embed="rId11"/>
                      <a:stretch>
                        <a:fillRect l="-11538" r="-7692" b="-26087"/>
                      </a:stretch>
                    </a:blipFill>
                    <a:ln>
                      <a:noFill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="" xmlns:a14="http://schemas.microsoft.com/office/drawing/2010/main" w="25400" algn="ctr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3" name="TextBox 22">
                      <a:extLst>
                        <a:ext uri="{FF2B5EF4-FFF2-40B4-BE49-F238E27FC236}">
                          <a16:creationId xmlns:a16="http://schemas.microsoft.com/office/drawing/2014/main" id="{B48C9090-431D-0741-9FD2-0D88A45EF406}"/>
                        </a:ext>
                      </a:extLst>
                    </p:cNvPr>
                    <p:cNvSpPr txBox="1"/>
                    <p:nvPr/>
                  </p:nvSpPr>
                  <p:spPr bwMode="auto">
                    <a:xfrm>
                      <a:off x="7443658" y="1261740"/>
                      <a:ext cx="551818" cy="318805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="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="" w="25400" algn="ctr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="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lIns="0" tIns="0" rIns="0" bIns="0" rtlCol="0">
                      <a:spAutoFit/>
                    </a:bodyPr>
                    <a:lstStyle/>
                    <a:p>
                      <a:pPr algn="l">
                        <a:spcBef>
                          <a:spcPct val="50000"/>
                        </a:spcBef>
                        <a:buFont typeface="Wingdings" pitchFamily="2" charset="2"/>
                        <a:buNone/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p>
                              <m:sSupPr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𝛾</m:t>
                                </m:r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ℓ</m:t>
                                </m:r>
                              </m:sup>
                            </m:sSup>
                          </m:oMath>
                        </m:oMathPara>
                      </a14:m>
                      <a:endParaRPr lang="en-US" sz="2000" b="0" i="1" dirty="0">
                        <a:latin typeface="Cambria Math" panose="02040503050406030204" pitchFamily="18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23" name="TextBox 22">
                      <a:extLst>
                        <a:ext uri="{FF2B5EF4-FFF2-40B4-BE49-F238E27FC236}">
                          <a16:creationId xmlns:a16="http://schemas.microsoft.com/office/drawing/2014/main" id="{B48C9090-431D-0741-9FD2-0D88A45EF406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>
                      <a:off x="7443658" y="1261740"/>
                      <a:ext cx="551818" cy="318805"/>
                    </a:xfrm>
                    <a:prstGeom prst="rect">
                      <a:avLst/>
                    </a:prstGeom>
                    <a:blipFill>
                      <a:blip r:embed="rId12"/>
                      <a:stretch>
                        <a:fillRect l="-6818" t="-3846" r="-6818"/>
                      </a:stretch>
                    </a:blipFill>
                    <a:ln>
                      <a:noFill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="" xmlns:a14="http://schemas.microsoft.com/office/drawing/2010/main" w="25400" algn="ctr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4" name="TextBox 23">
                      <a:extLst>
                        <a:ext uri="{FF2B5EF4-FFF2-40B4-BE49-F238E27FC236}">
                          <a16:creationId xmlns:a16="http://schemas.microsoft.com/office/drawing/2014/main" id="{03DFA8D2-290F-374E-930B-D7E8EB218322}"/>
                        </a:ext>
                      </a:extLst>
                    </p:cNvPr>
                    <p:cNvSpPr txBox="1"/>
                    <p:nvPr/>
                  </p:nvSpPr>
                  <p:spPr bwMode="auto">
                    <a:xfrm>
                      <a:off x="7565032" y="2209681"/>
                      <a:ext cx="551818" cy="318805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="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="" w="25400" algn="ctr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="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lIns="0" tIns="0" rIns="0" bIns="0" rtlCol="0">
                      <a:spAutoFit/>
                    </a:bodyPr>
                    <a:lstStyle/>
                    <a:p>
                      <a:pPr>
                        <a:spcBef>
                          <a:spcPct val="50000"/>
                        </a:spcBef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𝛾</m:t>
                                </m:r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ℓ</m:t>
                                </m:r>
                              </m:sup>
                            </m:sSup>
                          </m:oMath>
                        </m:oMathPara>
                      </a14:m>
                      <a:endParaRPr lang="en-US" sz="2000" b="0" i="1" dirty="0">
                        <a:latin typeface="Cambria Math" panose="02040503050406030204" pitchFamily="18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24" name="TextBox 23">
                      <a:extLst>
                        <a:ext uri="{FF2B5EF4-FFF2-40B4-BE49-F238E27FC236}">
                          <a16:creationId xmlns:a16="http://schemas.microsoft.com/office/drawing/2014/main" id="{03DFA8D2-290F-374E-930B-D7E8EB218322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>
                      <a:off x="7565032" y="2209681"/>
                      <a:ext cx="551818" cy="318805"/>
                    </a:xfrm>
                    <a:prstGeom prst="rect">
                      <a:avLst/>
                    </a:prstGeom>
                    <a:blipFill>
                      <a:blip r:embed="rId13"/>
                      <a:stretch>
                        <a:fillRect l="-6818" t="-3846" r="-9091" b="-3846"/>
                      </a:stretch>
                    </a:blipFill>
                    <a:ln>
                      <a:noFill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="" xmlns:a14="http://schemas.microsoft.com/office/drawing/2010/main" w="25400" algn="ctr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</p:grp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258F71A7-BBCF-B941-8F52-5D89D35DEFFB}"/>
                </a:ext>
              </a:extLst>
            </p:cNvPr>
            <p:cNvSpPr txBox="1"/>
            <p:nvPr/>
          </p:nvSpPr>
          <p:spPr>
            <a:xfrm>
              <a:off x="8594030" y="1221399"/>
              <a:ext cx="26725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signal flow graph (SFG):</a:t>
              </a:r>
            </a:p>
          </p:txBody>
        </p:sp>
      </p:grpSp>
      <p:sp>
        <p:nvSpPr>
          <p:cNvPr id="88" name="Rounded Rectangle 87">
            <a:extLst>
              <a:ext uri="{FF2B5EF4-FFF2-40B4-BE49-F238E27FC236}">
                <a16:creationId xmlns:a16="http://schemas.microsoft.com/office/drawing/2014/main" id="{67706796-12AD-AEAF-A679-5D015699D76A}"/>
              </a:ext>
            </a:extLst>
          </p:cNvPr>
          <p:cNvSpPr/>
          <p:nvPr/>
        </p:nvSpPr>
        <p:spPr bwMode="auto">
          <a:xfrm>
            <a:off x="8577565" y="6173486"/>
            <a:ext cx="2011680" cy="548640"/>
          </a:xfrm>
          <a:prstGeom prst="roundRect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JUAS Proc. 2024</a:t>
            </a:r>
            <a:b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</a:b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II.2.7.7.2, pp.</a:t>
            </a:r>
            <a:r>
              <a:rPr kumimoji="0" lang="en-US" sz="1200" b="0" i="0" u="none" strike="noStrike" cap="none" normalizeH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 </a:t>
            </a:r>
            <a:r>
              <a:rPr lang="en-US" sz="1200" dirty="0">
                <a:solidFill>
                  <a:schemeClr val="bg1"/>
                </a:solidFill>
                <a:latin typeface="Comic Sans MS" pitchFamily="66" charset="0"/>
              </a:rPr>
              <a:t>843/844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4664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/>
      <p:bldP spid="8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1DE7A239-BDF8-1D42-BE18-784713FC1020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S-Matrix Examples –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r>
                  <a:rPr lang="en-US" dirty="0"/>
                  <a:t>-port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1DE7A239-BDF8-1D42-BE18-784713FC102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t="-11765" b="-215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F51FBC-1B27-5647-ADCF-D605AEE0E1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2800" y="1086296"/>
            <a:ext cx="7948468" cy="5107865"/>
          </a:xfrm>
        </p:spPr>
        <p:txBody>
          <a:bodyPr/>
          <a:lstStyle/>
          <a:p>
            <a:r>
              <a:rPr lang="en-US" dirty="0"/>
              <a:t>Ideal amplifier (gain stage)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Low-noise RF transistor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r>
              <a:rPr lang="en-US" i="1" dirty="0"/>
              <a:t>Avago</a:t>
            </a:r>
            <a:r>
              <a:rPr lang="en-US" dirty="0"/>
              <a:t> VMMK-1218 </a:t>
            </a:r>
          </a:p>
          <a:p>
            <a:pPr lvl="1"/>
            <a:r>
              <a:rPr lang="en-US" dirty="0"/>
              <a:t>E-</a:t>
            </a:r>
            <a:r>
              <a:rPr lang="en-US" dirty="0" err="1"/>
              <a:t>pHEMT</a:t>
            </a:r>
            <a:r>
              <a:rPr lang="en-US" dirty="0"/>
              <a:t> GaAs FET</a:t>
            </a:r>
          </a:p>
          <a:p>
            <a:pPr lvl="2"/>
            <a:r>
              <a:rPr lang="en-US" dirty="0">
                <a:solidFill>
                  <a:srgbClr val="FF0000"/>
                </a:solidFill>
              </a:rPr>
              <a:t>The S-parameters are different at other frequencies </a:t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dirty="0">
                <a:solidFill>
                  <a:srgbClr val="FF0000"/>
                </a:solidFill>
              </a:rPr>
              <a:t>and operational conditions</a:t>
            </a:r>
          </a:p>
          <a:p>
            <a:pPr lvl="2"/>
            <a:r>
              <a:rPr lang="en-US" dirty="0"/>
              <a:t>The transistor requires impedance matching networks at in- and output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86D9E8C3-3DEB-534A-B221-E458858BDC58}"/>
                  </a:ext>
                </a:extLst>
              </p:cNvPr>
              <p:cNvSpPr txBox="1"/>
              <p:nvPr/>
            </p:nvSpPr>
            <p:spPr>
              <a:xfrm>
                <a:off x="1295375" y="1623965"/>
                <a:ext cx="1877419" cy="709535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</m:d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20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1" i="1" smtClean="0">
                                        <a:latin typeface="Cambria Math" panose="02040503050406030204" pitchFamily="18" charset="0"/>
                                      </a:rPr>
                                      <m:t>𝑮</m:t>
                                    </m:r>
                                  </m:e>
                                  <m:sub>
                                    <m:r>
                                      <a:rPr lang="en-US" sz="2000" b="1" i="1" smtClean="0">
                                        <a:latin typeface="Cambria Math" panose="02040503050406030204" pitchFamily="18" charset="0"/>
                                      </a:rPr>
                                      <m:t>𝑽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2000" b="1" dirty="0"/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86D9E8C3-3DEB-534A-B221-E458858BDC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5375" y="1623965"/>
                <a:ext cx="1877419" cy="70953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B89F48D-8F71-4F4C-9DF2-288B627CEBF0}"/>
                  </a:ext>
                </a:extLst>
              </p:cNvPr>
              <p:cNvSpPr txBox="1"/>
              <p:nvPr/>
            </p:nvSpPr>
            <p:spPr>
              <a:xfrm>
                <a:off x="3407650" y="1644908"/>
                <a:ext cx="3750642" cy="53123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𝑉</m:t>
                        </m:r>
                      </m:sub>
                    </m:sSub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𝑜𝑢𝑡</m:t>
                        </m:r>
                      </m:sub>
                    </m:sSub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𝑖𝑛</m:t>
                        </m:r>
                      </m:sub>
                    </m:sSub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𝑔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/20</m:t>
                        </m:r>
                      </m:sup>
                    </m:sSup>
                  </m:oMath>
                </a14:m>
                <a:r>
                  <a:rPr lang="en-US" sz="1400" dirty="0"/>
                  <a:t>: voltage gain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sub>
                    </m:sSub>
                    <m:r>
                      <a:rPr lang="en-US" sz="1400" i="1"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endParaRPr lang="en-US" sz="1400" dirty="0"/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g</m:t>
                    </m:r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=20</m:t>
                    </m:r>
                    <m:func>
                      <m:funcPr>
                        <m:ctrlP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1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log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10</m:t>
                            </m:r>
                          </m:sub>
                        </m:sSub>
                      </m:fName>
                      <m:e>
                        <m:sSub>
                          <m:sSub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𝑢𝑡</m:t>
                            </m:r>
                          </m:sub>
                        </m:sSub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/</m:t>
                        </m:r>
                        <m:sSub>
                          <m:sSub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𝑖𝑛</m:t>
                            </m:r>
                          </m:sub>
                        </m:sSub>
                      </m:e>
                    </m:func>
                  </m:oMath>
                </a14:m>
                <a:r>
                  <a:rPr lang="en-US" sz="1400" dirty="0"/>
                  <a:t>: voltage gain in </a:t>
                </a:r>
                <a:r>
                  <a:rPr lang="en-US" sz="1400" i="1" dirty="0"/>
                  <a:t>dB</a:t>
                </a:r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B89F48D-8F71-4F4C-9DF2-288B627CEB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07650" y="1644908"/>
                <a:ext cx="3750642" cy="531236"/>
              </a:xfrm>
              <a:prstGeom prst="rect">
                <a:avLst/>
              </a:prstGeom>
              <a:blipFill>
                <a:blip r:embed="rId4"/>
                <a:stretch>
                  <a:fillRect t="-2326" b="-930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" name="Group 5">
            <a:extLst>
              <a:ext uri="{FF2B5EF4-FFF2-40B4-BE49-F238E27FC236}">
                <a16:creationId xmlns:a16="http://schemas.microsoft.com/office/drawing/2014/main" id="{B8A9992D-7883-4F45-AD03-74D17FDF1D41}"/>
              </a:ext>
            </a:extLst>
          </p:cNvPr>
          <p:cNvGrpSpPr/>
          <p:nvPr/>
        </p:nvGrpSpPr>
        <p:grpSpPr>
          <a:xfrm>
            <a:off x="8208275" y="1133149"/>
            <a:ext cx="3052207" cy="1617358"/>
            <a:chOff x="8208275" y="1133149"/>
            <a:chExt cx="3052207" cy="1617358"/>
          </a:xfrm>
        </p:grpSpPr>
        <p:sp>
          <p:nvSpPr>
            <p:cNvPr id="23" name="Text Box 14">
              <a:extLst>
                <a:ext uri="{FF2B5EF4-FFF2-40B4-BE49-F238E27FC236}">
                  <a16:creationId xmlns:a16="http://schemas.microsoft.com/office/drawing/2014/main" id="{A0FF9061-9680-6B4D-932E-F2AE9C24EFA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208275" y="1133946"/>
              <a:ext cx="1000125" cy="315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571500" indent="-571500">
                <a:spcAft>
                  <a:spcPts val="1000"/>
                </a:spcAft>
                <a:buFont typeface="Wingdings" pitchFamily="2" charset="2"/>
                <a:buNone/>
                <a:defRPr/>
              </a:pPr>
              <a:r>
                <a:rPr lang="en-GB" sz="1600" dirty="0">
                  <a:solidFill>
                    <a:srgbClr val="C00000"/>
                  </a:solidFill>
                  <a:latin typeface="+mn-lt"/>
                </a:rPr>
                <a:t>port 1</a:t>
              </a:r>
              <a:endParaRPr lang="en-US" sz="1600" dirty="0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24" name="Text Box 15">
              <a:extLst>
                <a:ext uri="{FF2B5EF4-FFF2-40B4-BE49-F238E27FC236}">
                  <a16:creationId xmlns:a16="http://schemas.microsoft.com/office/drawing/2014/main" id="{977490B9-F4BC-DB4C-9134-B8791E01F1D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443026" y="1133149"/>
              <a:ext cx="817456" cy="361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571500" indent="-571500">
                <a:spcAft>
                  <a:spcPts val="1000"/>
                </a:spcAft>
                <a:buFont typeface="Wingdings" pitchFamily="2" charset="2"/>
                <a:buNone/>
                <a:defRPr/>
              </a:pPr>
              <a:r>
                <a:rPr lang="en-GB" sz="1600" dirty="0">
                  <a:solidFill>
                    <a:srgbClr val="C00000"/>
                  </a:solidFill>
                  <a:latin typeface="+mn-lt"/>
                </a:rPr>
                <a:t>port 2</a:t>
              </a:r>
              <a:endParaRPr lang="en-US" sz="1600" dirty="0">
                <a:solidFill>
                  <a:srgbClr val="C00000"/>
                </a:solidFill>
                <a:latin typeface="+mn-lt"/>
              </a:endParaRPr>
            </a:p>
          </p:txBody>
        </p:sp>
        <p:cxnSp>
          <p:nvCxnSpPr>
            <p:cNvPr id="25" name="Straight Arrow Connector 15">
              <a:extLst>
                <a:ext uri="{FF2B5EF4-FFF2-40B4-BE49-F238E27FC236}">
                  <a16:creationId xmlns:a16="http://schemas.microsoft.com/office/drawing/2014/main" id="{5DD510F3-9447-D546-B615-449CE8C3E8A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392187" y="1808993"/>
              <a:ext cx="2704451" cy="1587"/>
            </a:xfrm>
            <a:prstGeom prst="straightConnector1">
              <a:avLst/>
            </a:prstGeom>
            <a:noFill/>
            <a:ln w="25400" algn="ctr">
              <a:solidFill>
                <a:srgbClr val="0000FF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6" name="Straight Arrow Connector 16">
              <a:extLst>
                <a:ext uri="{FF2B5EF4-FFF2-40B4-BE49-F238E27FC236}">
                  <a16:creationId xmlns:a16="http://schemas.microsoft.com/office/drawing/2014/main" id="{388FC288-AB3E-8947-ADDC-360107A3DB8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372374" y="1818134"/>
              <a:ext cx="148596" cy="1587"/>
            </a:xfrm>
            <a:prstGeom prst="straightConnector1">
              <a:avLst/>
            </a:prstGeom>
            <a:noFill/>
            <a:ln w="25400" algn="ctr">
              <a:solidFill>
                <a:srgbClr val="0000FF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7" name="Straight Arrow Connector 18">
              <a:extLst>
                <a:ext uri="{FF2B5EF4-FFF2-40B4-BE49-F238E27FC236}">
                  <a16:creationId xmlns:a16="http://schemas.microsoft.com/office/drawing/2014/main" id="{6850D429-A604-D647-B6D6-C93C78A1FED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9719646" y="1818134"/>
              <a:ext cx="148596" cy="1587"/>
            </a:xfrm>
            <a:prstGeom prst="straightConnector1">
              <a:avLst/>
            </a:prstGeom>
            <a:noFill/>
            <a:ln w="25400" algn="ctr">
              <a:solidFill>
                <a:srgbClr val="0000FF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1" name="Rectangle 40">
              <a:extLst>
                <a:ext uri="{FF2B5EF4-FFF2-40B4-BE49-F238E27FC236}">
                  <a16:creationId xmlns:a16="http://schemas.microsoft.com/office/drawing/2014/main" id="{133C0873-B01D-3640-B93A-80916598AB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99286" y="1489061"/>
              <a:ext cx="2090253" cy="1261446"/>
            </a:xfrm>
            <a:prstGeom prst="rect">
              <a:avLst/>
            </a:prstGeom>
            <a:noFill/>
            <a:ln w="25400" algn="ctr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2075" tIns="46038" rIns="92075" bIns="46038"/>
            <a:lstStyle/>
            <a:p>
              <a:pPr marL="571500" indent="-571500"/>
              <a:endParaRPr lang="en-GB" b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A8DC090D-C6C6-EE40-B828-ECE086C1176E}"/>
                    </a:ext>
                  </a:extLst>
                </p:cNvPr>
                <p:cNvSpPr txBox="1"/>
                <p:nvPr/>
              </p:nvSpPr>
              <p:spPr bwMode="auto">
                <a:xfrm>
                  <a:off x="8276544" y="1460814"/>
                  <a:ext cx="312457" cy="27699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sz="2000" b="0" i="1" dirty="0"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A8DC090D-C6C6-EE40-B828-ECE086C1176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8276544" y="1460814"/>
                  <a:ext cx="312457" cy="276999"/>
                </a:xfrm>
                <a:prstGeom prst="rect">
                  <a:avLst/>
                </a:prstGeom>
                <a:blipFill>
                  <a:blip r:embed="rId5"/>
                  <a:stretch>
                    <a:fillRect l="-11538" r="-3846" b="-31818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CF2D4A75-F91A-8945-85F9-E04405A5163E}"/>
                    </a:ext>
                  </a:extLst>
                </p:cNvPr>
                <p:cNvSpPr txBox="1"/>
                <p:nvPr/>
              </p:nvSpPr>
              <p:spPr bwMode="auto">
                <a:xfrm>
                  <a:off x="10909149" y="1461996"/>
                  <a:ext cx="305468" cy="27699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𝑏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sz="2000" b="0" i="1" dirty="0"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CF2D4A75-F91A-8945-85F9-E04405A5163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0909149" y="1461996"/>
                  <a:ext cx="305468" cy="276999"/>
                </a:xfrm>
                <a:prstGeom prst="rect">
                  <a:avLst/>
                </a:prstGeom>
                <a:blipFill>
                  <a:blip r:embed="rId6"/>
                  <a:stretch>
                    <a:fillRect l="-24000" r="-4000" b="-31818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16F5F945-5D1B-6E47-AE2B-ABB8EBEDFF72}"/>
                    </a:ext>
                  </a:extLst>
                </p:cNvPr>
                <p:cNvSpPr txBox="1"/>
                <p:nvPr/>
              </p:nvSpPr>
              <p:spPr bwMode="auto">
                <a:xfrm>
                  <a:off x="9419281" y="1482014"/>
                  <a:ext cx="348621" cy="3077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𝐺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𝑉</m:t>
                            </m:r>
                          </m:sub>
                        </m:sSub>
                      </m:oMath>
                    </m:oMathPara>
                  </a14:m>
                  <a:endParaRPr lang="en-US" sz="2000" b="0" i="1" dirty="0">
                    <a:latin typeface="Cambria Math" panose="02040503050406030204" pitchFamily="18" charset="0"/>
                  </a:endParaRPr>
                </a:p>
              </p:txBody>
            </p:sp>
          </mc:Choice>
          <mc:Fallback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16F5F945-5D1B-6E47-AE2B-ABB8EBEDFF7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9419281" y="1482014"/>
                  <a:ext cx="348621" cy="307777"/>
                </a:xfrm>
                <a:prstGeom prst="rect">
                  <a:avLst/>
                </a:prstGeom>
                <a:blipFill>
                  <a:blip r:embed="rId7"/>
                  <a:stretch>
                    <a:fillRect l="-14286" r="-7143" b="-11538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F1009EBF-5E75-B341-A53B-80772FAEDC04}"/>
                  </a:ext>
                </a:extLst>
              </p:cNvPr>
              <p:cNvSpPr txBox="1"/>
              <p:nvPr/>
            </p:nvSpPr>
            <p:spPr>
              <a:xfrm>
                <a:off x="1283743" y="3763563"/>
                <a:ext cx="3820258" cy="718384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</m:d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𝟕𝟖</m:t>
                                </m:r>
                                <m:sSup>
                                  <m:sSupPr>
                                    <m:ctrlPr>
                                      <a:rPr lang="en-US" sz="20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000" b="1" i="1" smtClean="0">
                                        <a:latin typeface="Cambria Math" panose="02040503050406030204" pitchFamily="18" charset="0"/>
                                      </a:rPr>
                                      <m:t>𝒆</m:t>
                                    </m:r>
                                  </m:e>
                                  <m:sup>
                                    <m:r>
                                      <a:rPr lang="en-US" sz="20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𝒋</m:t>
                                    </m:r>
                                    <m:r>
                                      <a:rPr lang="en-US" sz="20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𝟏𝟓𝟖</m:t>
                                    </m:r>
                                    <m:r>
                                      <a:rPr lang="en-US" sz="20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°</m:t>
                                    </m:r>
                                  </m:sup>
                                </m:sSup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𝟎𝟖</m:t>
                                </m:r>
                                <m:sSup>
                                  <m:sSupPr>
                                    <m:ctrlPr>
                                      <a:rPr lang="en-US" sz="20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000" b="1" i="1" smtClean="0">
                                        <a:latin typeface="Cambria Math" panose="02040503050406030204" pitchFamily="18" charset="0"/>
                                      </a:rPr>
                                      <m:t>𝒆</m:t>
                                    </m:r>
                                  </m:e>
                                  <m:sup>
                                    <m:r>
                                      <a:rPr lang="en-US" sz="2000" b="1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20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𝒋</m:t>
                                    </m:r>
                                    <m:r>
                                      <a:rPr lang="en-US" sz="20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𝟐𝟒</m:t>
                                    </m:r>
                                    <m:r>
                                      <a:rPr lang="en-US" sz="20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°</m:t>
                                    </m:r>
                                  </m:sup>
                                </m:sSup>
                              </m:e>
                            </m:mr>
                            <m:mr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𝟑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𝟒𝟑</m:t>
                                </m:r>
                                <m:sSup>
                                  <m:sSupPr>
                                    <m:ctrlPr>
                                      <a:rPr lang="en-US" sz="20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000" b="1" i="1" smtClean="0">
                                        <a:latin typeface="Cambria Math" panose="02040503050406030204" pitchFamily="18" charset="0"/>
                                      </a:rPr>
                                      <m:t>𝒆</m:t>
                                    </m:r>
                                  </m:e>
                                  <m:sup>
                                    <m:r>
                                      <a:rPr lang="en-US" sz="20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𝒋</m:t>
                                    </m:r>
                                    <m:r>
                                      <a:rPr lang="en-US" sz="20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𝟒𝟐</m:t>
                                    </m:r>
                                    <m:r>
                                      <a:rPr lang="en-US" sz="20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°</m:t>
                                    </m:r>
                                  </m:sup>
                                </m:sSup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𝟑</m:t>
                                </m:r>
                                <m:sSup>
                                  <m:sSupPr>
                                    <m:ctrlPr>
                                      <a:rPr lang="en-US" sz="20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000" b="1" i="1" smtClean="0">
                                        <a:latin typeface="Cambria Math" panose="02040503050406030204" pitchFamily="18" charset="0"/>
                                      </a:rPr>
                                      <m:t>𝒆</m:t>
                                    </m:r>
                                  </m:e>
                                  <m:sup>
                                    <m:r>
                                      <a:rPr lang="en-US" sz="2000" b="1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20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𝒋</m:t>
                                    </m:r>
                                    <m:r>
                                      <a:rPr lang="en-US" sz="20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𝟏𝟓𝟗</m:t>
                                    </m:r>
                                    <m:r>
                                      <a:rPr lang="en-US" sz="20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°</m:t>
                                    </m:r>
                                  </m:sup>
                                </m:sSup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F1009EBF-5E75-B341-A53B-80772FAEDC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83743" y="3763563"/>
                <a:ext cx="3820258" cy="718384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A6720524-D9BB-8B49-A39F-CBF16AB02733}"/>
                  </a:ext>
                </a:extLst>
              </p:cNvPr>
              <p:cNvSpPr txBox="1"/>
              <p:nvPr/>
            </p:nvSpPr>
            <p:spPr>
              <a:xfrm>
                <a:off x="5247465" y="3763563"/>
                <a:ext cx="2876750" cy="7386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Datasheet </a:t>
                </a:r>
                <a:r>
                  <a:rPr lang="en-US" sz="1400" i="1" dirty="0"/>
                  <a:t>Avago</a:t>
                </a:r>
                <a:r>
                  <a:rPr lang="en-US" sz="1400" dirty="0"/>
                  <a:t> VMMK-1218: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=10 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𝐺𝐻𝑧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=50</m:t>
                      </m:r>
                      <m:r>
                        <m:rPr>
                          <m:sty m:val="p"/>
                        </m:rPr>
                        <a:rPr lang="el-GR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Ω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</m:sSub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=25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°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𝐶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 </m:t>
                      </m:r>
                    </m:oMath>
                  </m:oMathPara>
                </a14:m>
                <a:endParaRPr lang="en-US" sz="1400" b="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𝑑𝑠</m:t>
                          </m:r>
                        </m:sub>
                      </m:sSub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=2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𝑉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𝑑𝑠</m:t>
                          </m:r>
                        </m:sub>
                      </m:sSub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=20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𝑚𝐴</m:t>
                      </m:r>
                    </m:oMath>
                  </m:oMathPara>
                </a14:m>
                <a:endParaRPr lang="en-US" sz="1400" i="1" dirty="0"/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A6720524-D9BB-8B49-A39F-CBF16AB027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47465" y="3763563"/>
                <a:ext cx="2876750" cy="738664"/>
              </a:xfrm>
              <a:prstGeom prst="rect">
                <a:avLst/>
              </a:prstGeom>
              <a:blipFill>
                <a:blip r:embed="rId9"/>
                <a:stretch>
                  <a:fillRect l="-881" t="-16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3" name="Group 72">
            <a:extLst>
              <a:ext uri="{FF2B5EF4-FFF2-40B4-BE49-F238E27FC236}">
                <a16:creationId xmlns:a16="http://schemas.microsoft.com/office/drawing/2014/main" id="{F4A90945-53D1-F745-B147-3F6558EBE549}"/>
              </a:ext>
            </a:extLst>
          </p:cNvPr>
          <p:cNvGrpSpPr/>
          <p:nvPr/>
        </p:nvGrpSpPr>
        <p:grpSpPr>
          <a:xfrm>
            <a:off x="8326993" y="4015783"/>
            <a:ext cx="3052207" cy="1617358"/>
            <a:chOff x="8326993" y="4015783"/>
            <a:chExt cx="3052207" cy="1617358"/>
          </a:xfrm>
        </p:grpSpPr>
        <p:sp>
          <p:nvSpPr>
            <p:cNvPr id="41" name="Text Box 14">
              <a:extLst>
                <a:ext uri="{FF2B5EF4-FFF2-40B4-BE49-F238E27FC236}">
                  <a16:creationId xmlns:a16="http://schemas.microsoft.com/office/drawing/2014/main" id="{BABB3B97-8769-1946-8BF2-112C445D355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26993" y="4016580"/>
              <a:ext cx="1000125" cy="315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571500" indent="-571500">
                <a:spcAft>
                  <a:spcPts val="1000"/>
                </a:spcAft>
                <a:buFont typeface="Wingdings" pitchFamily="2" charset="2"/>
                <a:buNone/>
                <a:defRPr/>
              </a:pPr>
              <a:r>
                <a:rPr lang="en-GB" sz="1600" dirty="0">
                  <a:solidFill>
                    <a:srgbClr val="C00000"/>
                  </a:solidFill>
                  <a:latin typeface="+mn-lt"/>
                </a:rPr>
                <a:t>port 1</a:t>
              </a:r>
              <a:endParaRPr lang="en-US" sz="1600" dirty="0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42" name="Text Box 15">
              <a:extLst>
                <a:ext uri="{FF2B5EF4-FFF2-40B4-BE49-F238E27FC236}">
                  <a16:creationId xmlns:a16="http://schemas.microsoft.com/office/drawing/2014/main" id="{5AC8FBD3-ECD9-EB4A-995B-8A4A3608369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561744" y="4015783"/>
              <a:ext cx="817456" cy="361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571500" indent="-571500">
                <a:spcAft>
                  <a:spcPts val="1000"/>
                </a:spcAft>
                <a:buFont typeface="Wingdings" pitchFamily="2" charset="2"/>
                <a:buNone/>
                <a:defRPr/>
              </a:pPr>
              <a:r>
                <a:rPr lang="en-GB" sz="1600" dirty="0">
                  <a:solidFill>
                    <a:srgbClr val="C00000"/>
                  </a:solidFill>
                  <a:latin typeface="+mn-lt"/>
                </a:rPr>
                <a:t>port 2</a:t>
              </a:r>
              <a:endParaRPr lang="en-US" sz="1600" dirty="0">
                <a:solidFill>
                  <a:srgbClr val="C00000"/>
                </a:solidFill>
                <a:latin typeface="+mn-lt"/>
              </a:endParaRPr>
            </a:p>
          </p:txBody>
        </p:sp>
        <p:cxnSp>
          <p:nvCxnSpPr>
            <p:cNvPr id="43" name="Straight Arrow Connector 15">
              <a:extLst>
                <a:ext uri="{FF2B5EF4-FFF2-40B4-BE49-F238E27FC236}">
                  <a16:creationId xmlns:a16="http://schemas.microsoft.com/office/drawing/2014/main" id="{E60A40EF-8238-0743-B295-1C184072D5C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10905" y="4691627"/>
              <a:ext cx="2704451" cy="1587"/>
            </a:xfrm>
            <a:prstGeom prst="straightConnector1">
              <a:avLst/>
            </a:prstGeom>
            <a:noFill/>
            <a:ln w="25400" algn="ctr">
              <a:solidFill>
                <a:srgbClr val="0000FF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4" name="Straight Arrow Connector 16">
              <a:extLst>
                <a:ext uri="{FF2B5EF4-FFF2-40B4-BE49-F238E27FC236}">
                  <a16:creationId xmlns:a16="http://schemas.microsoft.com/office/drawing/2014/main" id="{989D20BC-41BB-8C44-97CD-1263BE0E0BD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477192" y="4688858"/>
              <a:ext cx="148596" cy="1587"/>
            </a:xfrm>
            <a:prstGeom prst="straightConnector1">
              <a:avLst/>
            </a:prstGeom>
            <a:noFill/>
            <a:ln w="25400" algn="ctr">
              <a:solidFill>
                <a:srgbClr val="0000FF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5" name="Straight Arrow Connector 18">
              <a:extLst>
                <a:ext uri="{FF2B5EF4-FFF2-40B4-BE49-F238E27FC236}">
                  <a16:creationId xmlns:a16="http://schemas.microsoft.com/office/drawing/2014/main" id="{06A8F07E-F9AC-254F-A743-3BF2392DC85B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9838364" y="4700768"/>
              <a:ext cx="148596" cy="1587"/>
            </a:xfrm>
            <a:prstGeom prst="straightConnector1">
              <a:avLst/>
            </a:prstGeom>
            <a:noFill/>
            <a:ln w="25400" algn="ctr">
              <a:solidFill>
                <a:srgbClr val="0000FF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6" name="Straight Arrow Connector 33">
              <a:extLst>
                <a:ext uri="{FF2B5EF4-FFF2-40B4-BE49-F238E27FC236}">
                  <a16:creationId xmlns:a16="http://schemas.microsoft.com/office/drawing/2014/main" id="{5E9646FA-99F9-794D-BD43-790F22CEDA9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8510905" y="5331491"/>
              <a:ext cx="2704451" cy="1587"/>
            </a:xfrm>
            <a:prstGeom prst="straightConnector1">
              <a:avLst/>
            </a:prstGeom>
            <a:noFill/>
            <a:ln w="25400" algn="ctr">
              <a:solidFill>
                <a:srgbClr val="0000FF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7" name="Straight Arrow Connector 34">
              <a:extLst>
                <a:ext uri="{FF2B5EF4-FFF2-40B4-BE49-F238E27FC236}">
                  <a16:creationId xmlns:a16="http://schemas.microsoft.com/office/drawing/2014/main" id="{49B73DFB-0BA5-5A47-B536-02DAC6B03A4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11069430" y="5329904"/>
              <a:ext cx="148596" cy="1587"/>
            </a:xfrm>
            <a:prstGeom prst="straightConnector1">
              <a:avLst/>
            </a:prstGeom>
            <a:noFill/>
            <a:ln w="25400" algn="ctr">
              <a:solidFill>
                <a:srgbClr val="0000FF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8" name="Straight Arrow Connector 35">
              <a:extLst>
                <a:ext uri="{FF2B5EF4-FFF2-40B4-BE49-F238E27FC236}">
                  <a16:creationId xmlns:a16="http://schemas.microsoft.com/office/drawing/2014/main" id="{0A434655-FDCF-C346-A897-082DBFA4884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9835395" y="5328317"/>
              <a:ext cx="148596" cy="1587"/>
            </a:xfrm>
            <a:prstGeom prst="straightConnector1">
              <a:avLst/>
            </a:prstGeom>
            <a:noFill/>
            <a:ln w="25400" algn="ctr">
              <a:solidFill>
                <a:srgbClr val="0000FF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9" name="Rectangle 40">
              <a:extLst>
                <a:ext uri="{FF2B5EF4-FFF2-40B4-BE49-F238E27FC236}">
                  <a16:creationId xmlns:a16="http://schemas.microsoft.com/office/drawing/2014/main" id="{B5750076-7163-D247-A90D-BA98F7ACE7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18004" y="4371695"/>
              <a:ext cx="2090253" cy="1261446"/>
            </a:xfrm>
            <a:prstGeom prst="rect">
              <a:avLst/>
            </a:prstGeom>
            <a:noFill/>
            <a:ln w="25400" algn="ctr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2075" tIns="46038" rIns="92075" bIns="46038"/>
            <a:lstStyle/>
            <a:p>
              <a:pPr marL="571500" indent="-571500"/>
              <a:endParaRPr lang="en-GB" b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0" name="TextBox 49">
                  <a:extLst>
                    <a:ext uri="{FF2B5EF4-FFF2-40B4-BE49-F238E27FC236}">
                      <a16:creationId xmlns:a16="http://schemas.microsoft.com/office/drawing/2014/main" id="{6192E4B4-31F9-FE42-80C7-C793A4CDC0A5}"/>
                    </a:ext>
                  </a:extLst>
                </p:cNvPr>
                <p:cNvSpPr txBox="1"/>
                <p:nvPr/>
              </p:nvSpPr>
              <p:spPr bwMode="auto">
                <a:xfrm>
                  <a:off x="8395262" y="4343448"/>
                  <a:ext cx="312457" cy="27699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sz="2000" b="0" i="1" dirty="0"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50" name="TextBox 49">
                  <a:extLst>
                    <a:ext uri="{FF2B5EF4-FFF2-40B4-BE49-F238E27FC236}">
                      <a16:creationId xmlns:a16="http://schemas.microsoft.com/office/drawing/2014/main" id="{6192E4B4-31F9-FE42-80C7-C793A4CDC0A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8395262" y="4343448"/>
                  <a:ext cx="312457" cy="276999"/>
                </a:xfrm>
                <a:prstGeom prst="rect">
                  <a:avLst/>
                </a:prstGeom>
                <a:blipFill>
                  <a:blip r:embed="rId10"/>
                  <a:stretch>
                    <a:fillRect l="-7692" r="-7692" b="-27273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1" name="TextBox 50">
                  <a:extLst>
                    <a:ext uri="{FF2B5EF4-FFF2-40B4-BE49-F238E27FC236}">
                      <a16:creationId xmlns:a16="http://schemas.microsoft.com/office/drawing/2014/main" id="{F50D146E-073B-A645-82AF-C02E103779F3}"/>
                    </a:ext>
                  </a:extLst>
                </p:cNvPr>
                <p:cNvSpPr txBox="1"/>
                <p:nvPr/>
              </p:nvSpPr>
              <p:spPr bwMode="auto">
                <a:xfrm>
                  <a:off x="8408214" y="5356142"/>
                  <a:ext cx="299505" cy="27699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𝑏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sz="2000" b="0" i="1" dirty="0"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51" name="TextBox 50">
                  <a:extLst>
                    <a:ext uri="{FF2B5EF4-FFF2-40B4-BE49-F238E27FC236}">
                      <a16:creationId xmlns:a16="http://schemas.microsoft.com/office/drawing/2014/main" id="{F50D146E-073B-A645-82AF-C02E103779F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8408214" y="5356142"/>
                  <a:ext cx="299505" cy="276999"/>
                </a:xfrm>
                <a:prstGeom prst="rect">
                  <a:avLst/>
                </a:prstGeom>
                <a:blipFill>
                  <a:blip r:embed="rId11"/>
                  <a:stretch>
                    <a:fillRect l="-16000" r="-8000" b="-26087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2" name="TextBox 51">
                  <a:extLst>
                    <a:ext uri="{FF2B5EF4-FFF2-40B4-BE49-F238E27FC236}">
                      <a16:creationId xmlns:a16="http://schemas.microsoft.com/office/drawing/2014/main" id="{3356B4A3-C4C4-C948-98BE-53FC5F74E3C4}"/>
                    </a:ext>
                  </a:extLst>
                </p:cNvPr>
                <p:cNvSpPr txBox="1"/>
                <p:nvPr/>
              </p:nvSpPr>
              <p:spPr bwMode="auto">
                <a:xfrm>
                  <a:off x="11027867" y="4344630"/>
                  <a:ext cx="305468" cy="27699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𝑏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sz="2000" b="0" i="1" dirty="0"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52" name="TextBox 51">
                  <a:extLst>
                    <a:ext uri="{FF2B5EF4-FFF2-40B4-BE49-F238E27FC236}">
                      <a16:creationId xmlns:a16="http://schemas.microsoft.com/office/drawing/2014/main" id="{3356B4A3-C4C4-C948-98BE-53FC5F74E3C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1027867" y="4344630"/>
                  <a:ext cx="305468" cy="276999"/>
                </a:xfrm>
                <a:prstGeom prst="rect">
                  <a:avLst/>
                </a:prstGeom>
                <a:blipFill>
                  <a:blip r:embed="rId12"/>
                  <a:stretch>
                    <a:fillRect l="-20000" r="-4000" b="-31818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3" name="TextBox 52">
                  <a:extLst>
                    <a:ext uri="{FF2B5EF4-FFF2-40B4-BE49-F238E27FC236}">
                      <a16:creationId xmlns:a16="http://schemas.microsoft.com/office/drawing/2014/main" id="{D9B900AD-9431-804B-A797-2855B503AEFA}"/>
                    </a:ext>
                  </a:extLst>
                </p:cNvPr>
                <p:cNvSpPr txBox="1"/>
                <p:nvPr/>
              </p:nvSpPr>
              <p:spPr bwMode="auto">
                <a:xfrm>
                  <a:off x="10964993" y="5337843"/>
                  <a:ext cx="318421" cy="27699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sz="2000" b="0" i="1" dirty="0"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53" name="TextBox 52">
                  <a:extLst>
                    <a:ext uri="{FF2B5EF4-FFF2-40B4-BE49-F238E27FC236}">
                      <a16:creationId xmlns:a16="http://schemas.microsoft.com/office/drawing/2014/main" id="{D9B900AD-9431-804B-A797-2855B503AEF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0964993" y="5337843"/>
                  <a:ext cx="318421" cy="276999"/>
                </a:xfrm>
                <a:prstGeom prst="rect">
                  <a:avLst/>
                </a:prstGeom>
                <a:blipFill>
                  <a:blip r:embed="rId13"/>
                  <a:stretch>
                    <a:fillRect l="-11538" r="-3846" b="-26087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4" name="TextBox 53">
                  <a:extLst>
                    <a:ext uri="{FF2B5EF4-FFF2-40B4-BE49-F238E27FC236}">
                      <a16:creationId xmlns:a16="http://schemas.microsoft.com/office/drawing/2014/main" id="{590CBEA4-2D80-1C40-9054-538C58FD8950}"/>
                    </a:ext>
                  </a:extLst>
                </p:cNvPr>
                <p:cNvSpPr txBox="1"/>
                <p:nvPr/>
              </p:nvSpPr>
              <p:spPr bwMode="auto">
                <a:xfrm>
                  <a:off x="9485759" y="4414654"/>
                  <a:ext cx="848116" cy="25423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3.43</m:t>
                        </m:r>
                        <m:sSup>
                          <m:sSup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𝑗</m:t>
                            </m:r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42°</m:t>
                            </m:r>
                          </m:sup>
                        </m:sSup>
                      </m:oMath>
                    </m:oMathPara>
                  </a14:m>
                  <a:endParaRPr lang="en-US" sz="1600" b="0" i="1" dirty="0"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54" name="TextBox 53">
                  <a:extLst>
                    <a:ext uri="{FF2B5EF4-FFF2-40B4-BE49-F238E27FC236}">
                      <a16:creationId xmlns:a16="http://schemas.microsoft.com/office/drawing/2014/main" id="{590CBEA4-2D80-1C40-9054-538C58FD895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9485759" y="4414654"/>
                  <a:ext cx="848116" cy="254237"/>
                </a:xfrm>
                <a:prstGeom prst="rect">
                  <a:avLst/>
                </a:prstGeom>
                <a:blipFill>
                  <a:blip r:embed="rId14"/>
                  <a:stretch>
                    <a:fillRect l="-4412" r="-4412" b="-9524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56" name="Straight Arrow Connector 15">
              <a:extLst>
                <a:ext uri="{FF2B5EF4-FFF2-40B4-BE49-F238E27FC236}">
                  <a16:creationId xmlns:a16="http://schemas.microsoft.com/office/drawing/2014/main" id="{C662E242-9B38-2E44-995F-BCD4B0B0812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9053185" y="4688858"/>
              <a:ext cx="0" cy="651774"/>
            </a:xfrm>
            <a:prstGeom prst="straightConnector1">
              <a:avLst/>
            </a:prstGeom>
            <a:noFill/>
            <a:ln w="25400" algn="ctr">
              <a:solidFill>
                <a:srgbClr val="0000FF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0" name="Straight Arrow Connector 15">
              <a:extLst>
                <a:ext uri="{FF2B5EF4-FFF2-40B4-BE49-F238E27FC236}">
                  <a16:creationId xmlns:a16="http://schemas.microsoft.com/office/drawing/2014/main" id="{09407341-C607-3D4F-A36E-0E27B870E03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4600" y="4686069"/>
              <a:ext cx="0" cy="651774"/>
            </a:xfrm>
            <a:prstGeom prst="straightConnector1">
              <a:avLst/>
            </a:prstGeom>
            <a:noFill/>
            <a:ln w="25400" algn="ctr">
              <a:solidFill>
                <a:srgbClr val="0000FF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04038242-A4C3-4C4D-8013-F5498443DB08}"/>
                </a:ext>
              </a:extLst>
            </p:cNvPr>
            <p:cNvSpPr/>
            <p:nvPr/>
          </p:nvSpPr>
          <p:spPr bwMode="auto">
            <a:xfrm>
              <a:off x="9008185" y="4642178"/>
              <a:ext cx="90000" cy="90000"/>
            </a:xfrm>
            <a:prstGeom prst="ellipse">
              <a:avLst/>
            </a:prstGeom>
            <a:solidFill>
              <a:srgbClr val="0000FF"/>
            </a:solidFill>
            <a:ln w="95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2E6BF75E-EB10-E647-9A87-CB6FB1FB686C}"/>
                </a:ext>
              </a:extLst>
            </p:cNvPr>
            <p:cNvSpPr/>
            <p:nvPr/>
          </p:nvSpPr>
          <p:spPr bwMode="auto">
            <a:xfrm>
              <a:off x="10645000" y="4655768"/>
              <a:ext cx="90000" cy="90000"/>
            </a:xfrm>
            <a:prstGeom prst="ellipse">
              <a:avLst/>
            </a:prstGeom>
            <a:solidFill>
              <a:srgbClr val="0000FF"/>
            </a:solidFill>
            <a:ln w="95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BF3D1BAC-1D90-BE4A-AE7D-12D49B77C6A1}"/>
                </a:ext>
              </a:extLst>
            </p:cNvPr>
            <p:cNvSpPr/>
            <p:nvPr/>
          </p:nvSpPr>
          <p:spPr bwMode="auto">
            <a:xfrm>
              <a:off x="10651092" y="5282500"/>
              <a:ext cx="90000" cy="90000"/>
            </a:xfrm>
            <a:prstGeom prst="ellipse">
              <a:avLst/>
            </a:prstGeom>
            <a:solidFill>
              <a:srgbClr val="0000FF"/>
            </a:solidFill>
            <a:ln w="95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EE74BBBD-44E6-D840-9EC2-08062CFA957F}"/>
                </a:ext>
              </a:extLst>
            </p:cNvPr>
            <p:cNvSpPr/>
            <p:nvPr/>
          </p:nvSpPr>
          <p:spPr bwMode="auto">
            <a:xfrm>
              <a:off x="9002735" y="5282500"/>
              <a:ext cx="90000" cy="90000"/>
            </a:xfrm>
            <a:prstGeom prst="ellipse">
              <a:avLst/>
            </a:prstGeom>
            <a:solidFill>
              <a:srgbClr val="0000FF"/>
            </a:solidFill>
            <a:ln w="95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5" name="TextBox 64">
                  <a:extLst>
                    <a:ext uri="{FF2B5EF4-FFF2-40B4-BE49-F238E27FC236}">
                      <a16:creationId xmlns:a16="http://schemas.microsoft.com/office/drawing/2014/main" id="{3A056FC7-1C0F-B641-A411-BDD62E53C2D7}"/>
                    </a:ext>
                  </a:extLst>
                </p:cNvPr>
                <p:cNvSpPr txBox="1"/>
                <p:nvPr/>
              </p:nvSpPr>
              <p:spPr bwMode="auto">
                <a:xfrm>
                  <a:off x="9458816" y="5375324"/>
                  <a:ext cx="845103" cy="25423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.08</m:t>
                        </m:r>
                        <m:sSup>
                          <m:sSup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𝑗</m:t>
                            </m:r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24°</m:t>
                            </m:r>
                          </m:sup>
                        </m:sSup>
                      </m:oMath>
                    </m:oMathPara>
                  </a14:m>
                  <a:endParaRPr lang="en-US" sz="1600" b="0" i="1" dirty="0"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65" name="TextBox 64">
                  <a:extLst>
                    <a:ext uri="{FF2B5EF4-FFF2-40B4-BE49-F238E27FC236}">
                      <a16:creationId xmlns:a16="http://schemas.microsoft.com/office/drawing/2014/main" id="{3A056FC7-1C0F-B641-A411-BDD62E53C2D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9458816" y="5375324"/>
                  <a:ext cx="845103" cy="254237"/>
                </a:xfrm>
                <a:prstGeom prst="rect">
                  <a:avLst/>
                </a:prstGeom>
                <a:blipFill>
                  <a:blip r:embed="rId15"/>
                  <a:stretch>
                    <a:fillRect t="-4762" r="-2941" b="-4762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66" name="Straight Arrow Connector 35">
              <a:extLst>
                <a:ext uri="{FF2B5EF4-FFF2-40B4-BE49-F238E27FC236}">
                  <a16:creationId xmlns:a16="http://schemas.microsoft.com/office/drawing/2014/main" id="{95566F30-76F3-FA49-867D-827E4210836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9047735" y="4947004"/>
              <a:ext cx="0" cy="129904"/>
            </a:xfrm>
            <a:prstGeom prst="straightConnector1">
              <a:avLst/>
            </a:prstGeom>
            <a:noFill/>
            <a:ln w="25400" algn="ctr">
              <a:solidFill>
                <a:srgbClr val="0000FF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9" name="Straight Arrow Connector 35">
              <a:extLst>
                <a:ext uri="{FF2B5EF4-FFF2-40B4-BE49-F238E27FC236}">
                  <a16:creationId xmlns:a16="http://schemas.microsoft.com/office/drawing/2014/main" id="{39B45F09-87D4-2742-9677-9FAAE1657A5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10698898" y="4947004"/>
              <a:ext cx="0" cy="143192"/>
            </a:xfrm>
            <a:prstGeom prst="straightConnector1">
              <a:avLst/>
            </a:prstGeom>
            <a:noFill/>
            <a:ln w="25400" algn="ctr">
              <a:solidFill>
                <a:srgbClr val="0000FF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1" name="TextBox 70">
                  <a:extLst>
                    <a:ext uri="{FF2B5EF4-FFF2-40B4-BE49-F238E27FC236}">
                      <a16:creationId xmlns:a16="http://schemas.microsoft.com/office/drawing/2014/main" id="{2F7A9260-8F8F-094F-AE79-740CC1A89250}"/>
                    </a:ext>
                  </a:extLst>
                </p:cNvPr>
                <p:cNvSpPr txBox="1"/>
                <p:nvPr/>
              </p:nvSpPr>
              <p:spPr bwMode="auto">
                <a:xfrm>
                  <a:off x="9074404" y="4972314"/>
                  <a:ext cx="820866" cy="25423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.78</m:t>
                        </m:r>
                        <m:sSup>
                          <m:sSup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𝑗</m:t>
                            </m:r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158°</m:t>
                            </m:r>
                          </m:sup>
                        </m:sSup>
                      </m:oMath>
                    </m:oMathPara>
                  </a14:m>
                  <a:endParaRPr lang="en-US" sz="1600" b="0" i="1" dirty="0"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71" name="TextBox 70">
                  <a:extLst>
                    <a:ext uri="{FF2B5EF4-FFF2-40B4-BE49-F238E27FC236}">
                      <a16:creationId xmlns:a16="http://schemas.microsoft.com/office/drawing/2014/main" id="{2F7A9260-8F8F-094F-AE79-740CC1A8925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9074404" y="4972314"/>
                  <a:ext cx="820866" cy="254237"/>
                </a:xfrm>
                <a:prstGeom prst="rect">
                  <a:avLst/>
                </a:prstGeom>
                <a:blipFill>
                  <a:blip r:embed="rId16"/>
                  <a:stretch>
                    <a:fillRect t="-4762" r="-3030" b="-9524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2" name="TextBox 71">
                  <a:extLst>
                    <a:ext uri="{FF2B5EF4-FFF2-40B4-BE49-F238E27FC236}">
                      <a16:creationId xmlns:a16="http://schemas.microsoft.com/office/drawing/2014/main" id="{F2AF6751-6470-4341-B4CB-A7B6AC4B7FA6}"/>
                    </a:ext>
                  </a:extLst>
                </p:cNvPr>
                <p:cNvSpPr txBox="1"/>
                <p:nvPr/>
              </p:nvSpPr>
              <p:spPr bwMode="auto">
                <a:xfrm>
                  <a:off x="9893513" y="4845195"/>
                  <a:ext cx="814646" cy="25423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.3</m:t>
                        </m:r>
                        <m:sSup>
                          <m:sSup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𝑗</m:t>
                            </m:r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159°</m:t>
                            </m:r>
                          </m:sup>
                        </m:sSup>
                      </m:oMath>
                    </m:oMathPara>
                  </a14:m>
                  <a:endParaRPr lang="en-US" sz="1600" b="0" i="1" dirty="0"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72" name="TextBox 71">
                  <a:extLst>
                    <a:ext uri="{FF2B5EF4-FFF2-40B4-BE49-F238E27FC236}">
                      <a16:creationId xmlns:a16="http://schemas.microsoft.com/office/drawing/2014/main" id="{F2AF6751-6470-4341-B4CB-A7B6AC4B7FA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9893513" y="4845195"/>
                  <a:ext cx="814646" cy="254237"/>
                </a:xfrm>
                <a:prstGeom prst="rect">
                  <a:avLst/>
                </a:prstGeom>
                <a:blipFill>
                  <a:blip r:embed="rId17"/>
                  <a:stretch>
                    <a:fillRect l="-1538" r="-3077" b="-9524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BC8720E8-72F2-A90B-9C6F-786ED586FCE7}"/>
              </a:ext>
            </a:extLst>
          </p:cNvPr>
          <p:cNvSpPr/>
          <p:nvPr/>
        </p:nvSpPr>
        <p:spPr bwMode="auto">
          <a:xfrm>
            <a:off x="8551490" y="6022637"/>
            <a:ext cx="2011680" cy="548640"/>
          </a:xfrm>
          <a:prstGeom prst="roundRect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JUAS Proc. 2024</a:t>
            </a:r>
            <a:b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</a:b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II.2.7.7.2, pp.</a:t>
            </a:r>
            <a:r>
              <a:rPr kumimoji="0" lang="en-US" sz="1200" b="0" i="0" u="none" strike="noStrike" cap="none" normalizeH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 </a:t>
            </a:r>
            <a:r>
              <a:rPr lang="en-US" sz="1200" dirty="0">
                <a:solidFill>
                  <a:schemeClr val="bg1"/>
                </a:solidFill>
                <a:latin typeface="Comic Sans MS" pitchFamily="66" charset="0"/>
              </a:rPr>
              <a:t>844/845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9085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9" grpId="0"/>
      <p:bldP spid="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16828A26-1D87-904A-9C4D-0EF0885344A0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S-Matrix Examples –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𝟑</m:t>
                    </m:r>
                  </m:oMath>
                </a14:m>
                <a:r>
                  <a:rPr lang="en-US" dirty="0"/>
                  <a:t>-port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16828A26-1D87-904A-9C4D-0EF0885344A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t="-11765" b="-215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9960B13-3859-C642-B8E7-36BE649B6F8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36000" y="1099149"/>
                <a:ext cx="6166422" cy="5107865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𝟑</m:t>
                    </m:r>
                  </m:oMath>
                </a14:m>
                <a:r>
                  <a:rPr lang="en-US" dirty="0"/>
                  <a:t>-port resistive power divider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pPr lvl="1"/>
                <a:endParaRPr lang="en-US" dirty="0"/>
              </a:p>
              <a:p>
                <a:pPr lvl="1"/>
                <a:r>
                  <a:rPr lang="en-US" dirty="0"/>
                  <a:t>The transfer-loss between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𝒊𝒋</m:t>
                    </m:r>
                  </m:oMath>
                </a14:m>
                <a:r>
                  <a:rPr lang="en-US" dirty="0"/>
                  <a:t>-ports is 6 </a:t>
                </a:r>
                <a:r>
                  <a:rPr lang="en-US" dirty="0" err="1"/>
                  <a:t>dB.</a:t>
                </a:r>
                <a:endParaRPr lang="en-US" dirty="0"/>
              </a:p>
              <a:p>
                <a:pPr lvl="1"/>
                <a:endParaRPr lang="en-US" dirty="0"/>
              </a:p>
              <a:p>
                <a:r>
                  <a:rPr lang="en-US" dirty="0"/>
                  <a:t>Ideal circulator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pPr lvl="1"/>
                <a:endParaRPr lang="en-US" dirty="0"/>
              </a:p>
              <a:p>
                <a:pPr lvl="1"/>
                <a:r>
                  <a:rPr lang="en-US" dirty="0"/>
                  <a:t>Matched, but not reciprocal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9960B13-3859-C642-B8E7-36BE649B6F8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36000" y="1099149"/>
                <a:ext cx="6166422" cy="5107865"/>
              </a:xfrm>
              <a:blipFill>
                <a:blip r:embed="rId3"/>
                <a:stretch>
                  <a:fillRect l="-1437" t="-7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ED2DF8F-DB53-CE4E-8033-AFE0C075274F}"/>
                  </a:ext>
                </a:extLst>
              </p:cNvPr>
              <p:cNvSpPr txBox="1"/>
              <p:nvPr/>
            </p:nvSpPr>
            <p:spPr>
              <a:xfrm>
                <a:off x="759507" y="1867446"/>
                <a:ext cx="2475211" cy="959283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</m:d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ED2DF8F-DB53-CE4E-8033-AFE0C07527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9507" y="1867446"/>
                <a:ext cx="2475211" cy="95928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E14E8BA-A6AD-EE41-86E0-26482C0C971A}"/>
                  </a:ext>
                </a:extLst>
              </p:cNvPr>
              <p:cNvSpPr txBox="1"/>
              <p:nvPr/>
            </p:nvSpPr>
            <p:spPr>
              <a:xfrm>
                <a:off x="3758225" y="1483198"/>
                <a:ext cx="1760975" cy="172778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sSub>
                              <m:sSubPr>
                                <m:ctrlP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e>
                              <m:sub>
                                <m: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m:rPr>
                                <m:brk m:alnAt="7"/>
                              </m:rPr>
                              <a:rPr lang="en-US" sz="1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  <m:d>
                              <m:dPr>
                                <m:ctrlP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</m:e>
                            </m:d>
                          </m:e>
                        </m:mr>
                        <m:mr>
                          <m:e>
                            <m:sSub>
                              <m:sSubPr>
                                <m:ctrlPr>
                                  <a:rPr lang="en-US" sz="18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8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e>
                              <m:sub>
                                <m: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  <m:r>
                              <m:rPr>
                                <m:brk m:alnAt="7"/>
                              </m:rPr>
                              <a:rPr lang="en-US" sz="18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en-US" sz="18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18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18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  <m:d>
                              <m:dPr>
                                <m:ctrlPr>
                                  <a:rPr lang="en-US" sz="18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sz="18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sz="18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sz="18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sz="18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</m:e>
                            </m:d>
                          </m:e>
                        </m:mr>
                        <m:mr>
                          <m:e>
                            <m:sSub>
                              <m:sSubPr>
                                <m:ctrlPr>
                                  <a:rPr lang="en-US" sz="18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8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e>
                              <m:sub>
                                <m: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b>
                            </m:sSub>
                            <m:r>
                              <m:rPr>
                                <m:brk m:alnAt="7"/>
                              </m:rPr>
                              <a:rPr lang="en-US" sz="18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en-US" sz="18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18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18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  <m:d>
                              <m:dPr>
                                <m:ctrlPr>
                                  <a:rPr lang="en-US" sz="18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sz="18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sz="18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sz="18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d>
                          </m:e>
                        </m:mr>
                      </m:m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E14E8BA-A6AD-EE41-86E0-26482C0C97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58225" y="1483198"/>
                <a:ext cx="1760975" cy="1727781"/>
              </a:xfrm>
              <a:prstGeom prst="rect">
                <a:avLst/>
              </a:prstGeom>
              <a:blipFill>
                <a:blip r:embed="rId5"/>
                <a:stretch>
                  <a:fillRect b="-7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0" name="Group 79">
            <a:extLst>
              <a:ext uri="{FF2B5EF4-FFF2-40B4-BE49-F238E27FC236}">
                <a16:creationId xmlns:a16="http://schemas.microsoft.com/office/drawing/2014/main" id="{878FB02D-AEA1-E84B-9757-30E9BD201543}"/>
              </a:ext>
            </a:extLst>
          </p:cNvPr>
          <p:cNvGrpSpPr/>
          <p:nvPr/>
        </p:nvGrpSpPr>
        <p:grpSpPr>
          <a:xfrm>
            <a:off x="7507823" y="1018005"/>
            <a:ext cx="3898673" cy="2424122"/>
            <a:chOff x="7503877" y="1258360"/>
            <a:chExt cx="3898673" cy="2424122"/>
          </a:xfrm>
        </p:grpSpPr>
        <p:sp>
          <p:nvSpPr>
            <p:cNvPr id="14" name="Line 7">
              <a:extLst>
                <a:ext uri="{FF2B5EF4-FFF2-40B4-BE49-F238E27FC236}">
                  <a16:creationId xmlns:a16="http://schemas.microsoft.com/office/drawing/2014/main" id="{BDA8B66F-3145-3E4A-B8DE-6B90A59F2A5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283917" y="2745935"/>
              <a:ext cx="1623" cy="36000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b="0">
                <a:latin typeface="+mn-lt"/>
              </a:endParaRPr>
            </a:p>
          </p:txBody>
        </p:sp>
        <p:sp>
          <p:nvSpPr>
            <p:cNvPr id="21" name="Text Box 14">
              <a:extLst>
                <a:ext uri="{FF2B5EF4-FFF2-40B4-BE49-F238E27FC236}">
                  <a16:creationId xmlns:a16="http://schemas.microsoft.com/office/drawing/2014/main" id="{F8CA399D-7405-FF46-A779-AF014C8D448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645814" y="1258360"/>
              <a:ext cx="1158875" cy="315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571500" indent="-571500">
                <a:spcAft>
                  <a:spcPts val="1000"/>
                </a:spcAft>
                <a:buFont typeface="Wingdings" pitchFamily="2" charset="2"/>
                <a:buNone/>
                <a:defRPr/>
              </a:pPr>
              <a:r>
                <a:rPr lang="en-GB" sz="1600" dirty="0">
                  <a:solidFill>
                    <a:srgbClr val="C00000"/>
                  </a:solidFill>
                  <a:latin typeface="+mn-lt"/>
                </a:rPr>
                <a:t>port 1</a:t>
              </a:r>
              <a:endParaRPr lang="en-US" sz="1600" dirty="0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22" name="Text Box 15">
              <a:extLst>
                <a:ext uri="{FF2B5EF4-FFF2-40B4-BE49-F238E27FC236}">
                  <a16:creationId xmlns:a16="http://schemas.microsoft.com/office/drawing/2014/main" id="{A56EBDCA-C19B-1047-8A59-BF1256AE931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243675" y="1265228"/>
              <a:ext cx="1158875" cy="361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571500" indent="-571500">
                <a:spcAft>
                  <a:spcPts val="1000"/>
                </a:spcAft>
                <a:buFont typeface="Wingdings" pitchFamily="2" charset="2"/>
                <a:buNone/>
                <a:defRPr/>
              </a:pPr>
              <a:r>
                <a:rPr lang="en-GB" sz="1600" dirty="0">
                  <a:solidFill>
                    <a:srgbClr val="C00000"/>
                  </a:solidFill>
                  <a:latin typeface="+mn-lt"/>
                </a:rPr>
                <a:t>port 2</a:t>
              </a:r>
              <a:endParaRPr lang="en-US" sz="1600" dirty="0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24" name="Text Box 14">
              <a:extLst>
                <a:ext uri="{FF2B5EF4-FFF2-40B4-BE49-F238E27FC236}">
                  <a16:creationId xmlns:a16="http://schemas.microsoft.com/office/drawing/2014/main" id="{F563C3A5-DE65-2744-8FE2-92A9C52F885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241543" y="2955672"/>
              <a:ext cx="1157287" cy="317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571500" indent="-571500">
                <a:spcAft>
                  <a:spcPts val="1000"/>
                </a:spcAft>
                <a:buFont typeface="Wingdings" pitchFamily="2" charset="2"/>
                <a:buNone/>
                <a:defRPr/>
              </a:pPr>
              <a:r>
                <a:rPr lang="en-GB" sz="1600" dirty="0">
                  <a:solidFill>
                    <a:srgbClr val="C00000"/>
                  </a:solidFill>
                  <a:latin typeface="+mn-lt"/>
                </a:rPr>
                <a:t>port 3</a:t>
              </a:r>
              <a:endParaRPr lang="en-US" sz="1600" dirty="0">
                <a:solidFill>
                  <a:srgbClr val="C00000"/>
                </a:solidFill>
                <a:latin typeface="+mn-lt"/>
              </a:endParaRPr>
            </a:p>
          </p:txBody>
        </p:sp>
        <p:cxnSp>
          <p:nvCxnSpPr>
            <p:cNvPr id="26" name="Straight Arrow Connector 36">
              <a:extLst>
                <a:ext uri="{FF2B5EF4-FFF2-40B4-BE49-F238E27FC236}">
                  <a16:creationId xmlns:a16="http://schemas.microsoft.com/office/drawing/2014/main" id="{9CD6D309-30E9-8A47-A9EE-1795ABA9DCB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533594" y="1867953"/>
              <a:ext cx="485389" cy="1589"/>
            </a:xfrm>
            <a:prstGeom prst="straightConnector1">
              <a:avLst/>
            </a:prstGeom>
            <a:noFill/>
            <a:ln w="25400" algn="ctr">
              <a:solidFill>
                <a:srgbClr val="008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7" name="Straight Arrow Connector 38">
              <a:extLst>
                <a:ext uri="{FF2B5EF4-FFF2-40B4-BE49-F238E27FC236}">
                  <a16:creationId xmlns:a16="http://schemas.microsoft.com/office/drawing/2014/main" id="{B032A72F-5CBF-8D48-B636-F37A0B1E01C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7533594" y="2060078"/>
              <a:ext cx="485389" cy="1589"/>
            </a:xfrm>
            <a:prstGeom prst="straightConnector1">
              <a:avLst/>
            </a:prstGeom>
            <a:noFill/>
            <a:ln w="25400" algn="ctr">
              <a:solidFill>
                <a:srgbClr val="0000FF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8" name="Straight Arrow Connector 39">
              <a:extLst>
                <a:ext uri="{FF2B5EF4-FFF2-40B4-BE49-F238E27FC236}">
                  <a16:creationId xmlns:a16="http://schemas.microsoft.com/office/drawing/2014/main" id="{D142DB03-31BC-3B43-8017-6B5CE36FEF9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575587" y="1867063"/>
              <a:ext cx="485389" cy="1589"/>
            </a:xfrm>
            <a:prstGeom prst="straightConnector1">
              <a:avLst/>
            </a:prstGeom>
            <a:noFill/>
            <a:ln w="25400" algn="ctr">
              <a:solidFill>
                <a:srgbClr val="0000FF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9" name="Straight Arrow Connector 40">
              <a:extLst>
                <a:ext uri="{FF2B5EF4-FFF2-40B4-BE49-F238E27FC236}">
                  <a16:creationId xmlns:a16="http://schemas.microsoft.com/office/drawing/2014/main" id="{557ABAA8-F91F-C54D-8032-248D5D5F49A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10575587" y="2059188"/>
              <a:ext cx="485389" cy="1589"/>
            </a:xfrm>
            <a:prstGeom prst="straightConnector1">
              <a:avLst/>
            </a:prstGeom>
            <a:noFill/>
            <a:ln w="25400" algn="ctr">
              <a:solidFill>
                <a:srgbClr val="008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30" name="Straight Arrow Connector 41">
              <a:extLst>
                <a:ext uri="{FF2B5EF4-FFF2-40B4-BE49-F238E27FC236}">
                  <a16:creationId xmlns:a16="http://schemas.microsoft.com/office/drawing/2014/main" id="{3FF96F40-33B9-3D4B-AB30-5491DD72199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9167761" y="3457476"/>
              <a:ext cx="448292" cy="1720"/>
            </a:xfrm>
            <a:prstGeom prst="straightConnector1">
              <a:avLst/>
            </a:prstGeom>
            <a:noFill/>
            <a:ln w="25400" algn="ctr">
              <a:solidFill>
                <a:srgbClr val="0000FF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31" name="Straight Arrow Connector 42">
              <a:extLst>
                <a:ext uri="{FF2B5EF4-FFF2-40B4-BE49-F238E27FC236}">
                  <a16:creationId xmlns:a16="http://schemas.microsoft.com/office/drawing/2014/main" id="{657AAF4E-6D7A-3A43-9781-4C3C19F4EA8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 flipH="1">
              <a:off x="8959737" y="3457476"/>
              <a:ext cx="448292" cy="1720"/>
            </a:xfrm>
            <a:prstGeom prst="straightConnector1">
              <a:avLst/>
            </a:prstGeom>
            <a:noFill/>
            <a:ln w="25400" algn="ctr">
              <a:solidFill>
                <a:srgbClr val="008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TextBox 44">
                  <a:extLst>
                    <a:ext uri="{FF2B5EF4-FFF2-40B4-BE49-F238E27FC236}">
                      <a16:creationId xmlns:a16="http://schemas.microsoft.com/office/drawing/2014/main" id="{30E6DC43-4AA5-904F-8627-46CA5B8512C1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7503877" y="1502000"/>
                  <a:ext cx="458202" cy="3629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800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sz="1800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GB" sz="1800" b="0" i="1" baseline="-25000" dirty="0">
                    <a:solidFill>
                      <a:srgbClr val="008000"/>
                    </a:solidFill>
                  </a:endParaRPr>
                </a:p>
              </p:txBody>
            </p:sp>
          </mc:Choice>
          <mc:Fallback xmlns="">
            <p:sp>
              <p:nvSpPr>
                <p:cNvPr id="32" name="TextBox 44">
                  <a:extLst>
                    <a:ext uri="{FF2B5EF4-FFF2-40B4-BE49-F238E27FC236}">
                      <a16:creationId xmlns:a16="http://schemas.microsoft.com/office/drawing/2014/main" id="{30E6DC43-4AA5-904F-8627-46CA5B8512C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7503877" y="1502000"/>
                  <a:ext cx="458202" cy="362984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TextBox 47">
                  <a:extLst>
                    <a:ext uri="{FF2B5EF4-FFF2-40B4-BE49-F238E27FC236}">
                      <a16:creationId xmlns:a16="http://schemas.microsoft.com/office/drawing/2014/main" id="{F1409DB8-97F5-6E49-8C48-D132B61AC369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7503877" y="2096673"/>
                  <a:ext cx="447687" cy="3629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8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𝑏</m:t>
                            </m:r>
                          </m:e>
                          <m:sub>
                            <m:r>
                              <a:rPr lang="en-US" sz="18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GB" sz="1800" b="0" i="1" baseline="-25000" dirty="0"/>
                </a:p>
              </p:txBody>
            </p:sp>
          </mc:Choice>
          <mc:Fallback xmlns="">
            <p:sp>
              <p:nvSpPr>
                <p:cNvPr id="33" name="TextBox 47">
                  <a:extLst>
                    <a:ext uri="{FF2B5EF4-FFF2-40B4-BE49-F238E27FC236}">
                      <a16:creationId xmlns:a16="http://schemas.microsoft.com/office/drawing/2014/main" id="{F1409DB8-97F5-6E49-8C48-D132B61AC36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7503877" y="2096673"/>
                  <a:ext cx="447687" cy="362984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TextBox 48">
                  <a:extLst>
                    <a:ext uri="{FF2B5EF4-FFF2-40B4-BE49-F238E27FC236}">
                      <a16:creationId xmlns:a16="http://schemas.microsoft.com/office/drawing/2014/main" id="{75AB2841-BFC2-2043-B08E-8B50645F33E5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0615713" y="2044289"/>
                  <a:ext cx="463524" cy="3629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800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sz="1800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GB" sz="1800" b="0" i="1" baseline="-25000" dirty="0">
                    <a:solidFill>
                      <a:srgbClr val="008000"/>
                    </a:solidFill>
                  </a:endParaRPr>
                </a:p>
              </p:txBody>
            </p:sp>
          </mc:Choice>
          <mc:Fallback xmlns="">
            <p:sp>
              <p:nvSpPr>
                <p:cNvPr id="34" name="TextBox 48">
                  <a:extLst>
                    <a:ext uri="{FF2B5EF4-FFF2-40B4-BE49-F238E27FC236}">
                      <a16:creationId xmlns:a16="http://schemas.microsoft.com/office/drawing/2014/main" id="{75AB2841-BFC2-2043-B08E-8B50645F33E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0615713" y="2044289"/>
                  <a:ext cx="463524" cy="362984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" name="TextBox 49">
                  <a:extLst>
                    <a:ext uri="{FF2B5EF4-FFF2-40B4-BE49-F238E27FC236}">
                      <a16:creationId xmlns:a16="http://schemas.microsoft.com/office/drawing/2014/main" id="{A9E3D23D-0E96-4E45-8C24-4299A0A60C09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0575587" y="1463500"/>
                  <a:ext cx="453009" cy="3629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8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𝑏</m:t>
                            </m:r>
                          </m:e>
                          <m:sub>
                            <m:r>
                              <a:rPr lang="en-US" sz="18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GB" sz="1800" b="0" i="1" baseline="-25000" dirty="0"/>
                </a:p>
              </p:txBody>
            </p:sp>
          </mc:Choice>
          <mc:Fallback xmlns="">
            <p:sp>
              <p:nvSpPr>
                <p:cNvPr id="35" name="TextBox 49">
                  <a:extLst>
                    <a:ext uri="{FF2B5EF4-FFF2-40B4-BE49-F238E27FC236}">
                      <a16:creationId xmlns:a16="http://schemas.microsoft.com/office/drawing/2014/main" id="{A9E3D23D-0E96-4E45-8C24-4299A0A60C0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0575587" y="1463500"/>
                  <a:ext cx="453009" cy="362984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TextBox 50">
                  <a:extLst>
                    <a:ext uri="{FF2B5EF4-FFF2-40B4-BE49-F238E27FC236}">
                      <a16:creationId xmlns:a16="http://schemas.microsoft.com/office/drawing/2014/main" id="{59410238-B890-F14B-923A-F449F9D98004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8706576" y="3272878"/>
                  <a:ext cx="463524" cy="3629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800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sz="1800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oMath>
                    </m:oMathPara>
                  </a14:m>
                  <a:endParaRPr lang="en-GB" sz="1800" b="0" i="1" baseline="-25000" dirty="0">
                    <a:solidFill>
                      <a:srgbClr val="008000"/>
                    </a:solidFill>
                  </a:endParaRPr>
                </a:p>
              </p:txBody>
            </p:sp>
          </mc:Choice>
          <mc:Fallback xmlns="">
            <p:sp>
              <p:nvSpPr>
                <p:cNvPr id="36" name="TextBox 50">
                  <a:extLst>
                    <a:ext uri="{FF2B5EF4-FFF2-40B4-BE49-F238E27FC236}">
                      <a16:creationId xmlns:a16="http://schemas.microsoft.com/office/drawing/2014/main" id="{59410238-B890-F14B-923A-F449F9D9800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8706576" y="3272878"/>
                  <a:ext cx="463524" cy="362984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7" name="TextBox 51">
                  <a:extLst>
                    <a:ext uri="{FF2B5EF4-FFF2-40B4-BE49-F238E27FC236}">
                      <a16:creationId xmlns:a16="http://schemas.microsoft.com/office/drawing/2014/main" id="{341E07BB-62BB-AA4C-84FB-2A9D154C072D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9391047" y="3299151"/>
                  <a:ext cx="453009" cy="3629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8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𝑏</m:t>
                            </m:r>
                          </m:e>
                          <m:sub>
                            <m:r>
                              <a:rPr lang="en-US" sz="18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oMath>
                    </m:oMathPara>
                  </a14:m>
                  <a:endParaRPr lang="en-GB" sz="1800" b="0" i="1" baseline="-25000" dirty="0"/>
                </a:p>
              </p:txBody>
            </p:sp>
          </mc:Choice>
          <mc:Fallback xmlns="">
            <p:sp>
              <p:nvSpPr>
                <p:cNvPr id="37" name="TextBox 51">
                  <a:extLst>
                    <a:ext uri="{FF2B5EF4-FFF2-40B4-BE49-F238E27FC236}">
                      <a16:creationId xmlns:a16="http://schemas.microsoft.com/office/drawing/2014/main" id="{341E07BB-62BB-AA4C-84FB-2A9D154C072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9391047" y="3299151"/>
                  <a:ext cx="453009" cy="362984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8" name="Rectangle 52">
              <a:extLst>
                <a:ext uri="{FF2B5EF4-FFF2-40B4-BE49-F238E27FC236}">
                  <a16:creationId xmlns:a16="http://schemas.microsoft.com/office/drawing/2014/main" id="{FA75E97B-2EFA-804A-A7B5-7ED4E226E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62431" y="1580887"/>
              <a:ext cx="1842415" cy="1267271"/>
            </a:xfrm>
            <a:prstGeom prst="rect">
              <a:avLst/>
            </a:prstGeom>
            <a:noFill/>
            <a:ln w="25400" algn="ctr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lIns="92075" tIns="46038" rIns="92075" bIns="46038"/>
            <a:lstStyle/>
            <a:p>
              <a:pPr marL="571500" indent="-571500"/>
              <a:endParaRPr lang="en-GB" b="0"/>
            </a:p>
          </p:txBody>
        </p:sp>
        <p:sp>
          <p:nvSpPr>
            <p:cNvPr id="41" name="Freeform 12">
              <a:extLst>
                <a:ext uri="{FF2B5EF4-FFF2-40B4-BE49-F238E27FC236}">
                  <a16:creationId xmlns:a16="http://schemas.microsoft.com/office/drawing/2014/main" id="{F2A64ED3-D7D5-C345-9D52-616AB08EEBA5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9207230" y="1984059"/>
              <a:ext cx="152400" cy="762000"/>
            </a:xfrm>
            <a:custGeom>
              <a:avLst/>
              <a:gdLst>
                <a:gd name="T0" fmla="*/ 2147483646 w 192"/>
                <a:gd name="T1" fmla="*/ 0 h 960"/>
                <a:gd name="T2" fmla="*/ 2147483646 w 192"/>
                <a:gd name="T3" fmla="*/ 2147483646 h 960"/>
                <a:gd name="T4" fmla="*/ 2147483646 w 192"/>
                <a:gd name="T5" fmla="*/ 2147483646 h 960"/>
                <a:gd name="T6" fmla="*/ 0 w 192"/>
                <a:gd name="T7" fmla="*/ 2147483646 h 960"/>
                <a:gd name="T8" fmla="*/ 2147483646 w 192"/>
                <a:gd name="T9" fmla="*/ 2147483646 h 960"/>
                <a:gd name="T10" fmla="*/ 0 w 192"/>
                <a:gd name="T11" fmla="*/ 2147483646 h 960"/>
                <a:gd name="T12" fmla="*/ 2147483646 w 192"/>
                <a:gd name="T13" fmla="*/ 2147483646 h 960"/>
                <a:gd name="T14" fmla="*/ 0 w 192"/>
                <a:gd name="T15" fmla="*/ 2147483646 h 960"/>
                <a:gd name="T16" fmla="*/ 2147483646 w 192"/>
                <a:gd name="T17" fmla="*/ 2147483646 h 960"/>
                <a:gd name="T18" fmla="*/ 2147483646 w 192"/>
                <a:gd name="T19" fmla="*/ 2147483646 h 96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2"/>
                <a:gd name="T31" fmla="*/ 0 h 960"/>
                <a:gd name="T32" fmla="*/ 192 w 192"/>
                <a:gd name="T33" fmla="*/ 960 h 96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2" h="960">
                  <a:moveTo>
                    <a:pt x="96" y="0"/>
                  </a:moveTo>
                  <a:lnTo>
                    <a:pt x="96" y="192"/>
                  </a:lnTo>
                  <a:lnTo>
                    <a:pt x="192" y="240"/>
                  </a:lnTo>
                  <a:lnTo>
                    <a:pt x="0" y="336"/>
                  </a:lnTo>
                  <a:lnTo>
                    <a:pt x="192" y="432"/>
                  </a:lnTo>
                  <a:lnTo>
                    <a:pt x="0" y="528"/>
                  </a:lnTo>
                  <a:lnTo>
                    <a:pt x="192" y="624"/>
                  </a:lnTo>
                  <a:lnTo>
                    <a:pt x="0" y="720"/>
                  </a:lnTo>
                  <a:lnTo>
                    <a:pt x="96" y="768"/>
                  </a:lnTo>
                  <a:lnTo>
                    <a:pt x="96" y="960"/>
                  </a:lnTo>
                </a:path>
              </a:pathLst>
            </a:custGeom>
            <a:noFill/>
            <a:ln w="25400" cmpd="sng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" name="Oval 245">
              <a:extLst>
                <a:ext uri="{FF2B5EF4-FFF2-40B4-BE49-F238E27FC236}">
                  <a16:creationId xmlns:a16="http://schemas.microsoft.com/office/drawing/2014/main" id="{CCB0E8A3-6BB0-2845-AB2E-377544B2380D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0401646" y="1945394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43" name="Oval 250">
              <a:extLst>
                <a:ext uri="{FF2B5EF4-FFF2-40B4-BE49-F238E27FC236}">
                  <a16:creationId xmlns:a16="http://schemas.microsoft.com/office/drawing/2014/main" id="{CAEAE5C2-0541-D646-BCC2-2C8B164E9F6C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9259202" y="1958410"/>
              <a:ext cx="55563" cy="55563"/>
            </a:xfrm>
            <a:prstGeom prst="ellipse">
              <a:avLst/>
            </a:prstGeom>
            <a:solidFill>
              <a:schemeClr val="tx1"/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44" name="Freeform 12">
              <a:extLst>
                <a:ext uri="{FF2B5EF4-FFF2-40B4-BE49-F238E27FC236}">
                  <a16:creationId xmlns:a16="http://schemas.microsoft.com/office/drawing/2014/main" id="{9EF77EE9-8FB6-B741-A09D-12FAA65E9386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8822675" y="1603059"/>
              <a:ext cx="152400" cy="762000"/>
            </a:xfrm>
            <a:custGeom>
              <a:avLst/>
              <a:gdLst>
                <a:gd name="T0" fmla="*/ 2147483646 w 192"/>
                <a:gd name="T1" fmla="*/ 0 h 960"/>
                <a:gd name="T2" fmla="*/ 2147483646 w 192"/>
                <a:gd name="T3" fmla="*/ 2147483646 h 960"/>
                <a:gd name="T4" fmla="*/ 2147483646 w 192"/>
                <a:gd name="T5" fmla="*/ 2147483646 h 960"/>
                <a:gd name="T6" fmla="*/ 0 w 192"/>
                <a:gd name="T7" fmla="*/ 2147483646 h 960"/>
                <a:gd name="T8" fmla="*/ 2147483646 w 192"/>
                <a:gd name="T9" fmla="*/ 2147483646 h 960"/>
                <a:gd name="T10" fmla="*/ 0 w 192"/>
                <a:gd name="T11" fmla="*/ 2147483646 h 960"/>
                <a:gd name="T12" fmla="*/ 2147483646 w 192"/>
                <a:gd name="T13" fmla="*/ 2147483646 h 960"/>
                <a:gd name="T14" fmla="*/ 0 w 192"/>
                <a:gd name="T15" fmla="*/ 2147483646 h 960"/>
                <a:gd name="T16" fmla="*/ 2147483646 w 192"/>
                <a:gd name="T17" fmla="*/ 2147483646 h 960"/>
                <a:gd name="T18" fmla="*/ 2147483646 w 192"/>
                <a:gd name="T19" fmla="*/ 2147483646 h 96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2"/>
                <a:gd name="T31" fmla="*/ 0 h 960"/>
                <a:gd name="T32" fmla="*/ 192 w 192"/>
                <a:gd name="T33" fmla="*/ 960 h 96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2" h="960">
                  <a:moveTo>
                    <a:pt x="96" y="0"/>
                  </a:moveTo>
                  <a:lnTo>
                    <a:pt x="96" y="192"/>
                  </a:lnTo>
                  <a:lnTo>
                    <a:pt x="192" y="240"/>
                  </a:lnTo>
                  <a:lnTo>
                    <a:pt x="0" y="336"/>
                  </a:lnTo>
                  <a:lnTo>
                    <a:pt x="192" y="432"/>
                  </a:lnTo>
                  <a:lnTo>
                    <a:pt x="0" y="528"/>
                  </a:lnTo>
                  <a:lnTo>
                    <a:pt x="192" y="624"/>
                  </a:lnTo>
                  <a:lnTo>
                    <a:pt x="0" y="720"/>
                  </a:lnTo>
                  <a:lnTo>
                    <a:pt x="96" y="768"/>
                  </a:lnTo>
                  <a:lnTo>
                    <a:pt x="96" y="960"/>
                  </a:lnTo>
                </a:path>
              </a:pathLst>
            </a:custGeom>
            <a:noFill/>
            <a:ln w="25400" cmpd="sng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5" name="Freeform 12">
              <a:extLst>
                <a:ext uri="{FF2B5EF4-FFF2-40B4-BE49-F238E27FC236}">
                  <a16:creationId xmlns:a16="http://schemas.microsoft.com/office/drawing/2014/main" id="{AA694443-7E53-4D4E-8E0B-823235F49145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9591784" y="1604224"/>
              <a:ext cx="152400" cy="762000"/>
            </a:xfrm>
            <a:custGeom>
              <a:avLst/>
              <a:gdLst>
                <a:gd name="T0" fmla="*/ 2147483646 w 192"/>
                <a:gd name="T1" fmla="*/ 0 h 960"/>
                <a:gd name="T2" fmla="*/ 2147483646 w 192"/>
                <a:gd name="T3" fmla="*/ 2147483646 h 960"/>
                <a:gd name="T4" fmla="*/ 2147483646 w 192"/>
                <a:gd name="T5" fmla="*/ 2147483646 h 960"/>
                <a:gd name="T6" fmla="*/ 0 w 192"/>
                <a:gd name="T7" fmla="*/ 2147483646 h 960"/>
                <a:gd name="T8" fmla="*/ 2147483646 w 192"/>
                <a:gd name="T9" fmla="*/ 2147483646 h 960"/>
                <a:gd name="T10" fmla="*/ 0 w 192"/>
                <a:gd name="T11" fmla="*/ 2147483646 h 960"/>
                <a:gd name="T12" fmla="*/ 2147483646 w 192"/>
                <a:gd name="T13" fmla="*/ 2147483646 h 960"/>
                <a:gd name="T14" fmla="*/ 0 w 192"/>
                <a:gd name="T15" fmla="*/ 2147483646 h 960"/>
                <a:gd name="T16" fmla="*/ 2147483646 w 192"/>
                <a:gd name="T17" fmla="*/ 2147483646 h 960"/>
                <a:gd name="T18" fmla="*/ 2147483646 w 192"/>
                <a:gd name="T19" fmla="*/ 2147483646 h 96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2"/>
                <a:gd name="T31" fmla="*/ 0 h 960"/>
                <a:gd name="T32" fmla="*/ 192 w 192"/>
                <a:gd name="T33" fmla="*/ 960 h 96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2" h="960">
                  <a:moveTo>
                    <a:pt x="96" y="0"/>
                  </a:moveTo>
                  <a:lnTo>
                    <a:pt x="96" y="192"/>
                  </a:lnTo>
                  <a:lnTo>
                    <a:pt x="192" y="240"/>
                  </a:lnTo>
                  <a:lnTo>
                    <a:pt x="0" y="336"/>
                  </a:lnTo>
                  <a:lnTo>
                    <a:pt x="192" y="432"/>
                  </a:lnTo>
                  <a:lnTo>
                    <a:pt x="0" y="528"/>
                  </a:lnTo>
                  <a:lnTo>
                    <a:pt x="192" y="624"/>
                  </a:lnTo>
                  <a:lnTo>
                    <a:pt x="0" y="720"/>
                  </a:lnTo>
                  <a:lnTo>
                    <a:pt x="96" y="768"/>
                  </a:lnTo>
                  <a:lnTo>
                    <a:pt x="96" y="960"/>
                  </a:lnTo>
                </a:path>
              </a:pathLst>
            </a:custGeom>
            <a:noFill/>
            <a:ln w="25400" cmpd="sng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6" name="Oval 245">
              <a:extLst>
                <a:ext uri="{FF2B5EF4-FFF2-40B4-BE49-F238E27FC236}">
                  <a16:creationId xmlns:a16="http://schemas.microsoft.com/office/drawing/2014/main" id="{C49BE3DD-FC22-9A4A-ABB5-C1A7B03D6F06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9248883" y="3114527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47" name="Line 7">
              <a:extLst>
                <a:ext uri="{FF2B5EF4-FFF2-40B4-BE49-F238E27FC236}">
                  <a16:creationId xmlns:a16="http://schemas.microsoft.com/office/drawing/2014/main" id="{301BC40B-5FB0-1A41-BA33-5693601DFE8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048984" y="1984059"/>
              <a:ext cx="3600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b="0">
                <a:latin typeface="+mn-lt"/>
              </a:endParaRPr>
            </a:p>
          </p:txBody>
        </p:sp>
        <p:sp>
          <p:nvSpPr>
            <p:cNvPr id="48" name="Line 7">
              <a:extLst>
                <a:ext uri="{FF2B5EF4-FFF2-40B4-BE49-F238E27FC236}">
                  <a16:creationId xmlns:a16="http://schemas.microsoft.com/office/drawing/2014/main" id="{94A4C0E7-9546-7C41-A38D-A7A9A7DBE5D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177953" y="1984059"/>
              <a:ext cx="3600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b="0">
                <a:latin typeface="+mn-lt"/>
              </a:endParaRPr>
            </a:p>
          </p:txBody>
        </p:sp>
        <p:sp>
          <p:nvSpPr>
            <p:cNvPr id="49" name="Oval 245">
              <a:extLst>
                <a:ext uri="{FF2B5EF4-FFF2-40B4-BE49-F238E27FC236}">
                  <a16:creationId xmlns:a16="http://schemas.microsoft.com/office/drawing/2014/main" id="{F46A93D3-5488-594F-A482-695A5517AC93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099976" y="1937773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0" name="TextBox 49">
                  <a:extLst>
                    <a:ext uri="{FF2B5EF4-FFF2-40B4-BE49-F238E27FC236}">
                      <a16:creationId xmlns:a16="http://schemas.microsoft.com/office/drawing/2014/main" id="{356C5C4D-A1AA-1D47-B403-C00588A9D53A}"/>
                    </a:ext>
                  </a:extLst>
                </p:cNvPr>
                <p:cNvSpPr txBox="1"/>
                <p:nvPr/>
              </p:nvSpPr>
              <p:spPr>
                <a:xfrm>
                  <a:off x="8676560" y="1611813"/>
                  <a:ext cx="483401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/3</m:t>
                        </m:r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50" name="TextBox 49">
                  <a:extLst>
                    <a:ext uri="{FF2B5EF4-FFF2-40B4-BE49-F238E27FC236}">
                      <a16:creationId xmlns:a16="http://schemas.microsoft.com/office/drawing/2014/main" id="{356C5C4D-A1AA-1D47-B403-C00588A9D53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676560" y="1611813"/>
                  <a:ext cx="483401" cy="246221"/>
                </a:xfrm>
                <a:prstGeom prst="rect">
                  <a:avLst/>
                </a:prstGeom>
                <a:blipFill>
                  <a:blip r:embed="rId12"/>
                  <a:stretch>
                    <a:fillRect l="-7692" r="-7692" b="-35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1" name="TextBox 50">
                  <a:extLst>
                    <a:ext uri="{FF2B5EF4-FFF2-40B4-BE49-F238E27FC236}">
                      <a16:creationId xmlns:a16="http://schemas.microsoft.com/office/drawing/2014/main" id="{3F2AC163-EE24-304E-85A2-E84C7F970C2D}"/>
                    </a:ext>
                  </a:extLst>
                </p:cNvPr>
                <p:cNvSpPr txBox="1"/>
                <p:nvPr/>
              </p:nvSpPr>
              <p:spPr>
                <a:xfrm>
                  <a:off x="9422066" y="1608663"/>
                  <a:ext cx="483401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/3</m:t>
                        </m:r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51" name="TextBox 50">
                  <a:extLst>
                    <a:ext uri="{FF2B5EF4-FFF2-40B4-BE49-F238E27FC236}">
                      <a16:creationId xmlns:a16="http://schemas.microsoft.com/office/drawing/2014/main" id="{3F2AC163-EE24-304E-85A2-E84C7F970C2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422066" y="1608663"/>
                  <a:ext cx="483401" cy="246221"/>
                </a:xfrm>
                <a:prstGeom prst="rect">
                  <a:avLst/>
                </a:prstGeom>
                <a:blipFill>
                  <a:blip r:embed="rId13"/>
                  <a:stretch>
                    <a:fillRect l="-10256" r="-7692" b="-2857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2" name="TextBox 51">
                  <a:extLst>
                    <a:ext uri="{FF2B5EF4-FFF2-40B4-BE49-F238E27FC236}">
                      <a16:creationId xmlns:a16="http://schemas.microsoft.com/office/drawing/2014/main" id="{83D754D1-D065-8346-82D9-35AF4ABFBD27}"/>
                    </a:ext>
                  </a:extLst>
                </p:cNvPr>
                <p:cNvSpPr txBox="1"/>
                <p:nvPr/>
              </p:nvSpPr>
              <p:spPr>
                <a:xfrm>
                  <a:off x="9398830" y="2212935"/>
                  <a:ext cx="483401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/3</m:t>
                        </m:r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52" name="TextBox 51">
                  <a:extLst>
                    <a:ext uri="{FF2B5EF4-FFF2-40B4-BE49-F238E27FC236}">
                      <a16:creationId xmlns:a16="http://schemas.microsoft.com/office/drawing/2014/main" id="{83D754D1-D065-8346-82D9-35AF4ABFBD2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398830" y="2212935"/>
                  <a:ext cx="483401" cy="246221"/>
                </a:xfrm>
                <a:prstGeom prst="rect">
                  <a:avLst/>
                </a:prstGeom>
                <a:blipFill>
                  <a:blip r:embed="rId14"/>
                  <a:stretch>
                    <a:fillRect l="-10256" r="-7692" b="-35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08B7EBC6-269B-914D-ADEC-D3BE0EA5594A}"/>
                  </a:ext>
                </a:extLst>
              </p:cNvPr>
              <p:cNvSpPr txBox="1"/>
              <p:nvPr/>
            </p:nvSpPr>
            <p:spPr>
              <a:xfrm>
                <a:off x="759506" y="4440383"/>
                <a:ext cx="2196801" cy="959283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</m:d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08B7EBC6-269B-914D-ADEC-D3BE0EA559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9506" y="4440383"/>
                <a:ext cx="2196801" cy="959283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188D3305-8C24-FE40-AA55-33DD4A2564E2}"/>
                  </a:ext>
                </a:extLst>
              </p:cNvPr>
              <p:cNvSpPr txBox="1"/>
              <p:nvPr/>
            </p:nvSpPr>
            <p:spPr>
              <a:xfrm>
                <a:off x="3483735" y="4495314"/>
                <a:ext cx="1075340" cy="91948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sSub>
                              <m:sSubPr>
                                <m:ctrlP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e>
                              <m:sub>
                                <m: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m:rPr>
                                <m:brk m:alnAt="7"/>
                              </m:rPr>
                              <a:rPr lang="en-US" sz="1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=</m:t>
                            </m:r>
                            <m:sSub>
                              <m:sSubPr>
                                <m:ctrlP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b>
                            </m:sSub>
                          </m:e>
                        </m:mr>
                        <m:mr>
                          <m:e>
                            <m:sSub>
                              <m:sSubPr>
                                <m:ctrlPr>
                                  <a:rPr lang="en-US" sz="18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8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e>
                              <m:sub>
                                <m: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  <m:r>
                              <m:rPr>
                                <m:brk m:alnAt="7"/>
                              </m:rPr>
                              <a:rPr lang="en-US" sz="18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=</m:t>
                            </m:r>
                            <m:sSub>
                              <m:sSubPr>
                                <m:ctrlP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e>
                        </m:mr>
                        <m:mr>
                          <m:e>
                            <m:sSub>
                              <m:sSubPr>
                                <m:ctrlPr>
                                  <a:rPr lang="en-US" sz="18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8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e>
                              <m:sub>
                                <m: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b>
                            </m:sSub>
                            <m:r>
                              <m:rPr>
                                <m:brk m:alnAt="7"/>
                              </m:rPr>
                              <a:rPr lang="en-US" sz="18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=</m:t>
                            </m:r>
                            <m:sSub>
                              <m:sSubPr>
                                <m:ctrlP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e>
                        </m:mr>
                      </m:m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188D3305-8C24-FE40-AA55-33DD4A2564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83735" y="4495314"/>
                <a:ext cx="1075340" cy="919482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8" name="Rectangle 64">
            <a:extLst>
              <a:ext uri="{FF2B5EF4-FFF2-40B4-BE49-F238E27FC236}">
                <a16:creationId xmlns:a16="http://schemas.microsoft.com/office/drawing/2014/main" id="{C246A9AF-FB87-D74F-B600-184C58843F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25797" y="3995957"/>
            <a:ext cx="99051" cy="155501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571500" indent="-571500"/>
            <a:endParaRPr lang="en-GB" b="0"/>
          </a:p>
        </p:txBody>
      </p:sp>
      <p:grpSp>
        <p:nvGrpSpPr>
          <p:cNvPr id="97" name="Group 96">
            <a:extLst>
              <a:ext uri="{FF2B5EF4-FFF2-40B4-BE49-F238E27FC236}">
                <a16:creationId xmlns:a16="http://schemas.microsoft.com/office/drawing/2014/main" id="{EE579876-8D00-E54F-B6D6-93520906635F}"/>
              </a:ext>
            </a:extLst>
          </p:cNvPr>
          <p:cNvGrpSpPr/>
          <p:nvPr/>
        </p:nvGrpSpPr>
        <p:grpSpPr>
          <a:xfrm>
            <a:off x="4569800" y="3665562"/>
            <a:ext cx="2754156" cy="2606044"/>
            <a:chOff x="9173706" y="3640228"/>
            <a:chExt cx="2754156" cy="2606044"/>
          </a:xfrm>
        </p:grpSpPr>
        <p:sp>
          <p:nvSpPr>
            <p:cNvPr id="62" name="Text Box 14">
              <a:extLst>
                <a:ext uri="{FF2B5EF4-FFF2-40B4-BE49-F238E27FC236}">
                  <a16:creationId xmlns:a16="http://schemas.microsoft.com/office/drawing/2014/main" id="{6AEDF0D3-283E-8648-8F80-B0ED4165EE9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434495" y="5171020"/>
              <a:ext cx="1157287" cy="317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571500" indent="-571500">
                <a:spcAft>
                  <a:spcPts val="1000"/>
                </a:spcAft>
                <a:buFont typeface="Wingdings" pitchFamily="2" charset="2"/>
                <a:buNone/>
                <a:defRPr/>
              </a:pPr>
              <a:r>
                <a:rPr lang="en-GB" sz="1600" dirty="0">
                  <a:solidFill>
                    <a:srgbClr val="C00000"/>
                  </a:solidFill>
                  <a:latin typeface="+mn-lt"/>
                </a:rPr>
                <a:t>port 1</a:t>
              </a:r>
              <a:endParaRPr lang="en-US" sz="1600" dirty="0">
                <a:solidFill>
                  <a:srgbClr val="C00000"/>
                </a:solidFill>
                <a:latin typeface="+mn-lt"/>
              </a:endParaRPr>
            </a:p>
          </p:txBody>
        </p:sp>
        <p:cxnSp>
          <p:nvCxnSpPr>
            <p:cNvPr id="63" name="Straight Arrow Connector 59">
              <a:extLst>
                <a:ext uri="{FF2B5EF4-FFF2-40B4-BE49-F238E27FC236}">
                  <a16:creationId xmlns:a16="http://schemas.microsoft.com/office/drawing/2014/main" id="{E919C735-86E7-2244-B2CF-D26F79EE23A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9421965" y="5637495"/>
              <a:ext cx="324000" cy="324000"/>
            </a:xfrm>
            <a:prstGeom prst="straightConnector1">
              <a:avLst/>
            </a:prstGeom>
            <a:noFill/>
            <a:ln w="25400" algn="ctr">
              <a:solidFill>
                <a:srgbClr val="008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64" name="Straight Arrow Connector 60">
              <a:extLst>
                <a:ext uri="{FF2B5EF4-FFF2-40B4-BE49-F238E27FC236}">
                  <a16:creationId xmlns:a16="http://schemas.microsoft.com/office/drawing/2014/main" id="{829744EB-0C16-7F48-814F-A95123549C7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9562087" y="5799554"/>
              <a:ext cx="324000" cy="324000"/>
            </a:xfrm>
            <a:prstGeom prst="straightConnector1">
              <a:avLst/>
            </a:prstGeom>
            <a:noFill/>
            <a:ln w="25400" algn="ctr">
              <a:solidFill>
                <a:srgbClr val="0000FF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5" name="TextBox 61">
                  <a:extLst>
                    <a:ext uri="{FF2B5EF4-FFF2-40B4-BE49-F238E27FC236}">
                      <a16:creationId xmlns:a16="http://schemas.microsoft.com/office/drawing/2014/main" id="{87A6C8EA-FC8C-424A-B71C-89E8769E1498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9173706" y="5475677"/>
                  <a:ext cx="458202" cy="3629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800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sz="1800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GB" sz="1800" b="0" i="1" baseline="-25000" dirty="0">
                    <a:solidFill>
                      <a:srgbClr val="008000"/>
                    </a:solidFill>
                  </a:endParaRPr>
                </a:p>
              </p:txBody>
            </p:sp>
          </mc:Choice>
          <mc:Fallback xmlns="">
            <p:sp>
              <p:nvSpPr>
                <p:cNvPr id="65" name="TextBox 61">
                  <a:extLst>
                    <a:ext uri="{FF2B5EF4-FFF2-40B4-BE49-F238E27FC236}">
                      <a16:creationId xmlns:a16="http://schemas.microsoft.com/office/drawing/2014/main" id="{87A6C8EA-FC8C-424A-B71C-89E8769E149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9173706" y="5475677"/>
                  <a:ext cx="458202" cy="362984"/>
                </a:xfrm>
                <a:prstGeom prst="rect">
                  <a:avLst/>
                </a:prstGeom>
                <a:blipFill>
                  <a:blip r:embed="rId17"/>
                  <a:stretch>
                    <a:fillRect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6" name="TextBox 62">
                  <a:extLst>
                    <a:ext uri="{FF2B5EF4-FFF2-40B4-BE49-F238E27FC236}">
                      <a16:creationId xmlns:a16="http://schemas.microsoft.com/office/drawing/2014/main" id="{D82AA180-3BC2-534F-A057-EFC773BEA814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9685290" y="5883288"/>
                  <a:ext cx="447687" cy="3629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8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𝑏</m:t>
                            </m:r>
                          </m:e>
                          <m:sub>
                            <m:r>
                              <a:rPr lang="en-US" sz="18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GB" sz="1800" b="0" i="1" baseline="-25000" dirty="0"/>
                </a:p>
              </p:txBody>
            </p:sp>
          </mc:Choice>
          <mc:Fallback xmlns="">
            <p:sp>
              <p:nvSpPr>
                <p:cNvPr id="66" name="TextBox 62">
                  <a:extLst>
                    <a:ext uri="{FF2B5EF4-FFF2-40B4-BE49-F238E27FC236}">
                      <a16:creationId xmlns:a16="http://schemas.microsoft.com/office/drawing/2014/main" id="{D82AA180-3BC2-534F-A057-EFC773BEA81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9685290" y="5883288"/>
                  <a:ext cx="447687" cy="362984"/>
                </a:xfrm>
                <a:prstGeom prst="rect">
                  <a:avLst/>
                </a:prstGeom>
                <a:blipFill>
                  <a:blip r:embed="rId18"/>
                  <a:stretch>
                    <a:fillRect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0" name="Text Box 15">
              <a:extLst>
                <a:ext uri="{FF2B5EF4-FFF2-40B4-BE49-F238E27FC236}">
                  <a16:creationId xmlns:a16="http://schemas.microsoft.com/office/drawing/2014/main" id="{570F74BC-9FB7-E84A-AC70-91DD53ECD26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803780" y="4269561"/>
              <a:ext cx="714861" cy="361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571500" indent="-571500">
                <a:spcAft>
                  <a:spcPts val="1000"/>
                </a:spcAft>
                <a:buFont typeface="Wingdings" pitchFamily="2" charset="2"/>
                <a:buNone/>
                <a:defRPr/>
              </a:pPr>
              <a:r>
                <a:rPr lang="en-GB" sz="1600" dirty="0">
                  <a:solidFill>
                    <a:srgbClr val="C00000"/>
                  </a:solidFill>
                  <a:latin typeface="+mn-lt"/>
                </a:rPr>
                <a:t>port 2</a:t>
              </a:r>
              <a:endParaRPr lang="en-US" sz="1600" dirty="0">
                <a:solidFill>
                  <a:srgbClr val="C00000"/>
                </a:solidFill>
                <a:latin typeface="+mn-lt"/>
              </a:endParaRPr>
            </a:p>
          </p:txBody>
        </p:sp>
        <p:cxnSp>
          <p:nvCxnSpPr>
            <p:cNvPr id="71" name="Straight Arrow Connector 72">
              <a:extLst>
                <a:ext uri="{FF2B5EF4-FFF2-40B4-BE49-F238E27FC236}">
                  <a16:creationId xmlns:a16="http://schemas.microsoft.com/office/drawing/2014/main" id="{F6F78183-B745-744E-99CC-7D4693E487C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10398880" y="3640228"/>
              <a:ext cx="0" cy="450000"/>
            </a:xfrm>
            <a:prstGeom prst="straightConnector1">
              <a:avLst/>
            </a:prstGeom>
            <a:noFill/>
            <a:ln w="25400" algn="ctr">
              <a:solidFill>
                <a:srgbClr val="0000FF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72" name="Straight Arrow Connector 73">
              <a:extLst>
                <a:ext uri="{FF2B5EF4-FFF2-40B4-BE49-F238E27FC236}">
                  <a16:creationId xmlns:a16="http://schemas.microsoft.com/office/drawing/2014/main" id="{0621F5D4-D93C-2D45-9773-983877AEC6C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627790" y="3656979"/>
              <a:ext cx="0" cy="450000"/>
            </a:xfrm>
            <a:prstGeom prst="straightConnector1">
              <a:avLst/>
            </a:prstGeom>
            <a:noFill/>
            <a:ln w="25400" algn="ctr">
              <a:solidFill>
                <a:srgbClr val="008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3" name="TextBox 74">
                  <a:extLst>
                    <a:ext uri="{FF2B5EF4-FFF2-40B4-BE49-F238E27FC236}">
                      <a16:creationId xmlns:a16="http://schemas.microsoft.com/office/drawing/2014/main" id="{44FEBC29-BDDC-E443-8610-C2132D846829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0671553" y="3650970"/>
                  <a:ext cx="463524" cy="3629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800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sz="1800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GB" sz="1800" b="0" i="1" baseline="-25000" dirty="0">
                    <a:solidFill>
                      <a:srgbClr val="008000"/>
                    </a:solidFill>
                  </a:endParaRPr>
                </a:p>
              </p:txBody>
            </p:sp>
          </mc:Choice>
          <mc:Fallback xmlns="">
            <p:sp>
              <p:nvSpPr>
                <p:cNvPr id="73" name="TextBox 74">
                  <a:extLst>
                    <a:ext uri="{FF2B5EF4-FFF2-40B4-BE49-F238E27FC236}">
                      <a16:creationId xmlns:a16="http://schemas.microsoft.com/office/drawing/2014/main" id="{44FEBC29-BDDC-E443-8610-C2132D84682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0671553" y="3650970"/>
                  <a:ext cx="463524" cy="362984"/>
                </a:xfrm>
                <a:prstGeom prst="rect">
                  <a:avLst/>
                </a:prstGeom>
                <a:blipFill>
                  <a:blip r:embed="rId19"/>
                  <a:stretch>
                    <a:fillRect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4" name="TextBox 75">
                  <a:extLst>
                    <a:ext uri="{FF2B5EF4-FFF2-40B4-BE49-F238E27FC236}">
                      <a16:creationId xmlns:a16="http://schemas.microsoft.com/office/drawing/2014/main" id="{BF039784-7AF5-824F-8629-4BEABD6B3143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9934705" y="3683218"/>
                  <a:ext cx="453009" cy="3629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8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𝑏</m:t>
                            </m:r>
                          </m:e>
                          <m:sub>
                            <m:r>
                              <a:rPr lang="en-US" sz="18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GB" sz="1800" b="0" i="1" baseline="-25000" dirty="0"/>
                </a:p>
              </p:txBody>
            </p:sp>
          </mc:Choice>
          <mc:Fallback xmlns="">
            <p:sp>
              <p:nvSpPr>
                <p:cNvPr id="74" name="TextBox 75">
                  <a:extLst>
                    <a:ext uri="{FF2B5EF4-FFF2-40B4-BE49-F238E27FC236}">
                      <a16:creationId xmlns:a16="http://schemas.microsoft.com/office/drawing/2014/main" id="{BF039784-7AF5-824F-8629-4BEABD6B314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9934705" y="3683218"/>
                  <a:ext cx="453009" cy="362984"/>
                </a:xfrm>
                <a:prstGeom prst="rect">
                  <a:avLst/>
                </a:prstGeom>
                <a:blipFill>
                  <a:blip r:embed="rId20"/>
                  <a:stretch>
                    <a:fillRect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5" name="Text Box 15">
              <a:extLst>
                <a:ext uri="{FF2B5EF4-FFF2-40B4-BE49-F238E27FC236}">
                  <a16:creationId xmlns:a16="http://schemas.microsoft.com/office/drawing/2014/main" id="{E254D2ED-4DA7-1B48-98BA-282D3E10282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965837" y="5171020"/>
              <a:ext cx="962025" cy="361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571500" indent="-571500">
                <a:spcAft>
                  <a:spcPts val="1000"/>
                </a:spcAft>
                <a:buFont typeface="Wingdings" pitchFamily="2" charset="2"/>
                <a:buNone/>
                <a:defRPr/>
              </a:pPr>
              <a:r>
                <a:rPr lang="en-GB" sz="1600" dirty="0">
                  <a:solidFill>
                    <a:srgbClr val="C00000"/>
                  </a:solidFill>
                  <a:latin typeface="+mn-lt"/>
                </a:rPr>
                <a:t>port 3</a:t>
              </a:r>
              <a:endParaRPr lang="en-US" sz="1600" dirty="0">
                <a:solidFill>
                  <a:srgbClr val="C00000"/>
                </a:solidFill>
                <a:latin typeface="+mn-lt"/>
              </a:endParaRPr>
            </a:p>
          </p:txBody>
        </p:sp>
        <p:cxnSp>
          <p:nvCxnSpPr>
            <p:cNvPr id="76" name="Straight Arrow Connector 82">
              <a:extLst>
                <a:ext uri="{FF2B5EF4-FFF2-40B4-BE49-F238E27FC236}">
                  <a16:creationId xmlns:a16="http://schemas.microsoft.com/office/drawing/2014/main" id="{64DF2795-71E8-4C4E-B36C-CEE8B28F3020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1308997" y="5634128"/>
              <a:ext cx="324000" cy="324000"/>
            </a:xfrm>
            <a:prstGeom prst="straightConnector1">
              <a:avLst/>
            </a:prstGeom>
            <a:noFill/>
            <a:ln w="25400" algn="ctr">
              <a:solidFill>
                <a:srgbClr val="0000FF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77" name="Straight Arrow Connector 83">
              <a:extLst>
                <a:ext uri="{FF2B5EF4-FFF2-40B4-BE49-F238E27FC236}">
                  <a16:creationId xmlns:a16="http://schemas.microsoft.com/office/drawing/2014/main" id="{83CED3FC-5DD3-734D-8023-36ECE908EEB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 flipV="1">
              <a:off x="11110235" y="5790600"/>
              <a:ext cx="324043" cy="324000"/>
            </a:xfrm>
            <a:prstGeom prst="straightConnector1">
              <a:avLst/>
            </a:prstGeom>
            <a:noFill/>
            <a:ln w="25400" algn="ctr">
              <a:solidFill>
                <a:srgbClr val="008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8" name="TextBox 84">
                  <a:extLst>
                    <a:ext uri="{FF2B5EF4-FFF2-40B4-BE49-F238E27FC236}">
                      <a16:creationId xmlns:a16="http://schemas.microsoft.com/office/drawing/2014/main" id="{DF527BF9-5566-AD4F-BC8B-2A5F859989AB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0903315" y="5858235"/>
                  <a:ext cx="463524" cy="3629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800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sz="1800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oMath>
                    </m:oMathPara>
                  </a14:m>
                  <a:endParaRPr lang="en-GB" sz="1800" b="0" i="1" baseline="-25000" dirty="0">
                    <a:solidFill>
                      <a:srgbClr val="008000"/>
                    </a:solidFill>
                  </a:endParaRPr>
                </a:p>
              </p:txBody>
            </p:sp>
          </mc:Choice>
          <mc:Fallback xmlns="">
            <p:sp>
              <p:nvSpPr>
                <p:cNvPr id="78" name="TextBox 84">
                  <a:extLst>
                    <a:ext uri="{FF2B5EF4-FFF2-40B4-BE49-F238E27FC236}">
                      <a16:creationId xmlns:a16="http://schemas.microsoft.com/office/drawing/2014/main" id="{DF527BF9-5566-AD4F-BC8B-2A5F859989A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0903315" y="5858235"/>
                  <a:ext cx="463524" cy="362984"/>
                </a:xfrm>
                <a:prstGeom prst="rect">
                  <a:avLst/>
                </a:prstGeom>
                <a:blipFill>
                  <a:blip r:embed="rId21"/>
                  <a:stretch>
                    <a:fillRect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9" name="TextBox 85">
                  <a:extLst>
                    <a:ext uri="{FF2B5EF4-FFF2-40B4-BE49-F238E27FC236}">
                      <a16:creationId xmlns:a16="http://schemas.microsoft.com/office/drawing/2014/main" id="{5AD4D741-F21A-CE4E-8819-5FF6613A3550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1411563" y="5463628"/>
                  <a:ext cx="453009" cy="3629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8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𝑏</m:t>
                            </m:r>
                          </m:e>
                          <m:sub>
                            <m:r>
                              <a:rPr lang="en-US" sz="18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oMath>
                    </m:oMathPara>
                  </a14:m>
                  <a:endParaRPr lang="en-GB" sz="1800" b="0" i="1" baseline="-25000" dirty="0"/>
                </a:p>
              </p:txBody>
            </p:sp>
          </mc:Choice>
          <mc:Fallback xmlns="">
            <p:sp>
              <p:nvSpPr>
                <p:cNvPr id="79" name="TextBox 85">
                  <a:extLst>
                    <a:ext uri="{FF2B5EF4-FFF2-40B4-BE49-F238E27FC236}">
                      <a16:creationId xmlns:a16="http://schemas.microsoft.com/office/drawing/2014/main" id="{5AD4D741-F21A-CE4E-8819-5FF6613A355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1411563" y="5463628"/>
                  <a:ext cx="453009" cy="362984"/>
                </a:xfrm>
                <a:prstGeom prst="rect">
                  <a:avLst/>
                </a:prstGeom>
                <a:blipFill>
                  <a:blip r:embed="rId22"/>
                  <a:stretch>
                    <a:fillRect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AF1217DC-1854-A04A-B453-0DD51C9D6310}"/>
                </a:ext>
              </a:extLst>
            </p:cNvPr>
            <p:cNvSpPr/>
            <p:nvPr/>
          </p:nvSpPr>
          <p:spPr bwMode="auto">
            <a:xfrm>
              <a:off x="10082910" y="4632970"/>
              <a:ext cx="900000" cy="900000"/>
            </a:xfrm>
            <a:prstGeom prst="ellipse">
              <a:avLst/>
            </a:prstGeom>
            <a:noFill/>
            <a:ln w="254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82" name="Arc 81">
              <a:extLst>
                <a:ext uri="{FF2B5EF4-FFF2-40B4-BE49-F238E27FC236}">
                  <a16:creationId xmlns:a16="http://schemas.microsoft.com/office/drawing/2014/main" id="{75B626A7-5EE8-2049-B474-DECAE91DA198}"/>
                </a:ext>
              </a:extLst>
            </p:cNvPr>
            <p:cNvSpPr/>
            <p:nvPr/>
          </p:nvSpPr>
          <p:spPr bwMode="auto">
            <a:xfrm>
              <a:off x="10172910" y="4751629"/>
              <a:ext cx="720000" cy="720000"/>
            </a:xfrm>
            <a:prstGeom prst="arc">
              <a:avLst>
                <a:gd name="adj1" fmla="val 13087985"/>
                <a:gd name="adj2" fmla="val 19878934"/>
              </a:avLst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05EE92F8-36D2-464C-A1D3-238CCAA861F0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0532910" y="4262180"/>
              <a:ext cx="0" cy="36000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85" name="Oval 245">
              <a:extLst>
                <a:ext uri="{FF2B5EF4-FFF2-40B4-BE49-F238E27FC236}">
                  <a16:creationId xmlns:a16="http://schemas.microsoft.com/office/drawing/2014/main" id="{95F52FF1-04AF-8B48-8199-07A44852E437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0489887" y="4185980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691BB594-AC3F-DF48-8AA7-BC9AF5C82614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9926975" y="5372956"/>
              <a:ext cx="255600" cy="25560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8" name="Straight Connector 87">
              <a:extLst>
                <a:ext uri="{FF2B5EF4-FFF2-40B4-BE49-F238E27FC236}">
                  <a16:creationId xmlns:a16="http://schemas.microsoft.com/office/drawing/2014/main" id="{0C337DAA-3261-8C42-B6B4-B4A44E6086B7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10879805" y="5372956"/>
              <a:ext cx="255600" cy="25560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90" name="Oval 245">
              <a:extLst>
                <a:ext uri="{FF2B5EF4-FFF2-40B4-BE49-F238E27FC236}">
                  <a16:creationId xmlns:a16="http://schemas.microsoft.com/office/drawing/2014/main" id="{66F6073E-73D1-4848-B357-85C3FCB55C2A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9852294" y="5623685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91" name="Oval 245">
              <a:extLst>
                <a:ext uri="{FF2B5EF4-FFF2-40B4-BE49-F238E27FC236}">
                  <a16:creationId xmlns:a16="http://schemas.microsoft.com/office/drawing/2014/main" id="{1074E7D8-4654-3D4C-8F71-BE53A0AD8120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1119407" y="5623685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99" name="Content Placeholder 2">
                <a:extLst>
                  <a:ext uri="{FF2B5EF4-FFF2-40B4-BE49-F238E27FC236}">
                    <a16:creationId xmlns:a16="http://schemas.microsoft.com/office/drawing/2014/main" id="{DDEB83C1-0E2C-E84D-9536-FBFF670B8849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7097362" y="3565153"/>
                <a:ext cx="5014365" cy="1228959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0099"/>
                  </a:buClr>
                  <a:buSzPct val="125000"/>
                  <a:buChar char="•"/>
                  <a:defRPr kumimoji="1" sz="2000" b="1">
                    <a:solidFill>
                      <a:srgbClr val="003399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kumimoji="1" b="1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Ø"/>
                  <a:defRPr kumimoji="1" sz="1600">
                    <a:solidFill>
                      <a:srgbClr val="006600"/>
                    </a:solidFill>
                    <a:latin typeface="+mn-lt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kumimoji="1" sz="14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12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16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16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16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16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r>
                  <a:rPr lang="en-US" kern="0" dirty="0"/>
                  <a:t>Isolator, based on the circulator</a:t>
                </a:r>
              </a:p>
              <a:p>
                <a:pPr lvl="1"/>
                <a:r>
                  <a:rPr lang="en-US" kern="0" dirty="0"/>
                  <a:t>Terminating, e.g., port 3 internally results in a </a:t>
                </a:r>
                <a14:m>
                  <m:oMath xmlns:m="http://schemas.openxmlformats.org/officeDocument/2006/math">
                    <m:r>
                      <a:rPr lang="en-US" i="1" kern="0" smtClean="0"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r>
                  <a:rPr lang="en-US" kern="0" dirty="0"/>
                  <a:t>-port, called </a:t>
                </a:r>
                <a:r>
                  <a:rPr lang="en-US" kern="0" dirty="0">
                    <a:solidFill>
                      <a:srgbClr val="FF0000"/>
                    </a:solidFill>
                  </a:rPr>
                  <a:t>isolator</a:t>
                </a:r>
              </a:p>
            </p:txBody>
          </p:sp>
        </mc:Choice>
        <mc:Fallback xmlns="">
          <p:sp>
            <p:nvSpPr>
              <p:cNvPr id="99" name="Content Placeholder 2">
                <a:extLst>
                  <a:ext uri="{FF2B5EF4-FFF2-40B4-BE49-F238E27FC236}">
                    <a16:creationId xmlns:a16="http://schemas.microsoft.com/office/drawing/2014/main" id="{DDEB83C1-0E2C-E84D-9536-FBFF670B88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097362" y="3565153"/>
                <a:ext cx="5014365" cy="1228959"/>
              </a:xfrm>
              <a:prstGeom prst="rect">
                <a:avLst/>
              </a:prstGeom>
              <a:blipFill>
                <a:blip r:embed="rId23"/>
                <a:stretch>
                  <a:fillRect l="-1515" t="-7143"/>
                </a:stretch>
              </a:blipFill>
              <a:ln w="1905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0" name="TextBox 99">
                <a:extLst>
                  <a:ext uri="{FF2B5EF4-FFF2-40B4-BE49-F238E27FC236}">
                    <a16:creationId xmlns:a16="http://schemas.microsoft.com/office/drawing/2014/main" id="{31C222A6-7CAC-F44D-A49B-B7C6A44E9B6F}"/>
                  </a:ext>
                </a:extLst>
              </p:cNvPr>
              <p:cNvSpPr txBox="1"/>
              <p:nvPr/>
            </p:nvSpPr>
            <p:spPr>
              <a:xfrm>
                <a:off x="8390198" y="4585072"/>
                <a:ext cx="1725262" cy="658624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</m:d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100" name="TextBox 99">
                <a:extLst>
                  <a:ext uri="{FF2B5EF4-FFF2-40B4-BE49-F238E27FC236}">
                    <a16:creationId xmlns:a16="http://schemas.microsoft.com/office/drawing/2014/main" id="{31C222A6-7CAC-F44D-A49B-B7C6A44E9B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90198" y="4585072"/>
                <a:ext cx="1725262" cy="658624"/>
              </a:xfrm>
              <a:prstGeom prst="rect">
                <a:avLst/>
              </a:prstGeom>
              <a:blipFill>
                <a:blip r:embed="rId24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2" name="TextBox 101">
                <a:extLst>
                  <a:ext uri="{FF2B5EF4-FFF2-40B4-BE49-F238E27FC236}">
                    <a16:creationId xmlns:a16="http://schemas.microsoft.com/office/drawing/2014/main" id="{92793000-CE39-724C-873C-D15E95F941F5}"/>
                  </a:ext>
                </a:extLst>
              </p:cNvPr>
              <p:cNvSpPr txBox="1"/>
              <p:nvPr/>
            </p:nvSpPr>
            <p:spPr>
              <a:xfrm>
                <a:off x="10360797" y="4775884"/>
                <a:ext cx="82080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2" name="TextBox 101">
                <a:extLst>
                  <a:ext uri="{FF2B5EF4-FFF2-40B4-BE49-F238E27FC236}">
                    <a16:creationId xmlns:a16="http://schemas.microsoft.com/office/drawing/2014/main" id="{92793000-CE39-724C-873C-D15E95F941F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60797" y="4775884"/>
                <a:ext cx="820801" cy="276999"/>
              </a:xfrm>
              <a:prstGeom prst="rect">
                <a:avLst/>
              </a:prstGeom>
              <a:blipFill>
                <a:blip r:embed="rId25"/>
                <a:stretch>
                  <a:fillRect l="-7692" r="-1538" b="-173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5" name="Group 114">
            <a:extLst>
              <a:ext uri="{FF2B5EF4-FFF2-40B4-BE49-F238E27FC236}">
                <a16:creationId xmlns:a16="http://schemas.microsoft.com/office/drawing/2014/main" id="{65871655-6552-6D48-BD44-C1D4EBFAD4AD}"/>
              </a:ext>
            </a:extLst>
          </p:cNvPr>
          <p:cNvGrpSpPr/>
          <p:nvPr/>
        </p:nvGrpSpPr>
        <p:grpSpPr>
          <a:xfrm>
            <a:off x="7830353" y="5271492"/>
            <a:ext cx="3180406" cy="909970"/>
            <a:chOff x="7830353" y="5271492"/>
            <a:chExt cx="3180406" cy="909970"/>
          </a:xfrm>
        </p:grpSpPr>
        <p:sp>
          <p:nvSpPr>
            <p:cNvPr id="103" name="Rectangle 52">
              <a:extLst>
                <a:ext uri="{FF2B5EF4-FFF2-40B4-BE49-F238E27FC236}">
                  <a16:creationId xmlns:a16="http://schemas.microsoft.com/office/drawing/2014/main" id="{5B24ED6E-224D-874F-A254-CDB49E6717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91872" y="5461462"/>
              <a:ext cx="1080000" cy="720000"/>
            </a:xfrm>
            <a:prstGeom prst="rect">
              <a:avLst/>
            </a:prstGeom>
            <a:noFill/>
            <a:ln w="25400" algn="ctr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lIns="92075" tIns="46038" rIns="92075" bIns="46038"/>
            <a:lstStyle/>
            <a:p>
              <a:pPr marL="571500" indent="-571500"/>
              <a:endParaRPr lang="en-GB" b="0"/>
            </a:p>
          </p:txBody>
        </p:sp>
        <p:sp>
          <p:nvSpPr>
            <p:cNvPr id="104" name="Text Box 14">
              <a:extLst>
                <a:ext uri="{FF2B5EF4-FFF2-40B4-BE49-F238E27FC236}">
                  <a16:creationId xmlns:a16="http://schemas.microsoft.com/office/drawing/2014/main" id="{A93B9CF1-7500-F044-976B-515D13EFEA5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227966" y="5271492"/>
              <a:ext cx="705783" cy="315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571500" indent="-571500">
                <a:spcAft>
                  <a:spcPts val="1000"/>
                </a:spcAft>
                <a:buFont typeface="Wingdings" pitchFamily="2" charset="2"/>
                <a:buNone/>
                <a:defRPr/>
              </a:pPr>
              <a:r>
                <a:rPr lang="en-GB" sz="1600" dirty="0">
                  <a:solidFill>
                    <a:srgbClr val="C00000"/>
                  </a:solidFill>
                  <a:latin typeface="+mn-lt"/>
                </a:rPr>
                <a:t>port 1</a:t>
              </a:r>
              <a:endParaRPr lang="en-US" sz="1600" dirty="0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105" name="Text Box 15">
              <a:extLst>
                <a:ext uri="{FF2B5EF4-FFF2-40B4-BE49-F238E27FC236}">
                  <a16:creationId xmlns:a16="http://schemas.microsoft.com/office/drawing/2014/main" id="{A1FA309A-BDA9-FC4E-81E4-41574D5CECE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947347" y="5278347"/>
              <a:ext cx="705783" cy="361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571500" indent="-571500">
                <a:spcAft>
                  <a:spcPts val="1000"/>
                </a:spcAft>
                <a:buFont typeface="Wingdings" pitchFamily="2" charset="2"/>
                <a:buNone/>
                <a:defRPr/>
              </a:pPr>
              <a:r>
                <a:rPr lang="en-GB" sz="1600" dirty="0">
                  <a:solidFill>
                    <a:srgbClr val="C00000"/>
                  </a:solidFill>
                  <a:latin typeface="+mn-lt"/>
                </a:rPr>
                <a:t>port 2</a:t>
              </a:r>
              <a:endParaRPr lang="en-US" sz="1600" dirty="0">
                <a:solidFill>
                  <a:srgbClr val="C00000"/>
                </a:solidFill>
                <a:latin typeface="+mn-lt"/>
              </a:endParaRPr>
            </a:p>
          </p:txBody>
        </p:sp>
        <p:cxnSp>
          <p:nvCxnSpPr>
            <p:cNvPr id="106" name="Straight Arrow Connector 36">
              <a:extLst>
                <a:ext uri="{FF2B5EF4-FFF2-40B4-BE49-F238E27FC236}">
                  <a16:creationId xmlns:a16="http://schemas.microsoft.com/office/drawing/2014/main" id="{4923BB71-AE4C-3744-9BB7-2B6CF1DD311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836671" y="5810565"/>
              <a:ext cx="485389" cy="1589"/>
            </a:xfrm>
            <a:prstGeom prst="straightConnector1">
              <a:avLst/>
            </a:prstGeom>
            <a:noFill/>
            <a:ln w="25400" algn="ctr">
              <a:solidFill>
                <a:srgbClr val="008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7" name="TextBox 44">
                  <a:extLst>
                    <a:ext uri="{FF2B5EF4-FFF2-40B4-BE49-F238E27FC236}">
                      <a16:creationId xmlns:a16="http://schemas.microsoft.com/office/drawing/2014/main" id="{EADC780C-37A8-014D-A1B5-DB72D401AE28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7830353" y="5390341"/>
                  <a:ext cx="458202" cy="3629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800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sz="1800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GB" sz="1800" b="0" i="1" baseline="-25000" dirty="0">
                    <a:solidFill>
                      <a:srgbClr val="008000"/>
                    </a:solidFill>
                  </a:endParaRPr>
                </a:p>
              </p:txBody>
            </p:sp>
          </mc:Choice>
          <mc:Fallback xmlns="">
            <p:sp>
              <p:nvSpPr>
                <p:cNvPr id="107" name="TextBox 44">
                  <a:extLst>
                    <a:ext uri="{FF2B5EF4-FFF2-40B4-BE49-F238E27FC236}">
                      <a16:creationId xmlns:a16="http://schemas.microsoft.com/office/drawing/2014/main" id="{EADC780C-37A8-014D-A1B5-DB72D401AE2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7830353" y="5390341"/>
                  <a:ext cx="458202" cy="362984"/>
                </a:xfrm>
                <a:prstGeom prst="rect">
                  <a:avLst/>
                </a:prstGeom>
                <a:blipFill>
                  <a:blip r:embed="rId26"/>
                  <a:stretch>
                    <a:fillRect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8" name="TextBox 49">
                  <a:extLst>
                    <a:ext uri="{FF2B5EF4-FFF2-40B4-BE49-F238E27FC236}">
                      <a16:creationId xmlns:a16="http://schemas.microsoft.com/office/drawing/2014/main" id="{8EAAB9C5-677E-6541-BE86-1E155057B878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0541559" y="5424186"/>
                  <a:ext cx="453009" cy="3629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8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𝑏</m:t>
                            </m:r>
                          </m:e>
                          <m:sub>
                            <m:r>
                              <a:rPr lang="en-US" sz="18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GB" sz="1800" b="0" i="1" baseline="-25000" dirty="0"/>
                </a:p>
              </p:txBody>
            </p:sp>
          </mc:Choice>
          <mc:Fallback xmlns="">
            <p:sp>
              <p:nvSpPr>
                <p:cNvPr id="108" name="TextBox 49">
                  <a:extLst>
                    <a:ext uri="{FF2B5EF4-FFF2-40B4-BE49-F238E27FC236}">
                      <a16:creationId xmlns:a16="http://schemas.microsoft.com/office/drawing/2014/main" id="{8EAAB9C5-677E-6541-BE86-1E155057B87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0541559" y="5424186"/>
                  <a:ext cx="453009" cy="362984"/>
                </a:xfrm>
                <a:prstGeom prst="rect">
                  <a:avLst/>
                </a:prstGeom>
                <a:blipFill>
                  <a:blip r:embed="rId27"/>
                  <a:stretch>
                    <a:fillRect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09" name="Oval 245">
              <a:extLst>
                <a:ext uri="{FF2B5EF4-FFF2-40B4-BE49-F238E27FC236}">
                  <a16:creationId xmlns:a16="http://schemas.microsoft.com/office/drawing/2014/main" id="{F2F5539A-10E7-934A-A34D-35825ACF482E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0326508" y="5777269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110" name="Line 7">
              <a:extLst>
                <a:ext uri="{FF2B5EF4-FFF2-40B4-BE49-F238E27FC236}">
                  <a16:creationId xmlns:a16="http://schemas.microsoft.com/office/drawing/2014/main" id="{11130C6C-3B17-0447-958C-A91627DC0AC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973846" y="5815934"/>
              <a:ext cx="3600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b="0">
                <a:latin typeface="+mn-lt"/>
              </a:endParaRPr>
            </a:p>
          </p:txBody>
        </p:sp>
        <p:sp>
          <p:nvSpPr>
            <p:cNvPr id="111" name="Line 7">
              <a:extLst>
                <a:ext uri="{FF2B5EF4-FFF2-40B4-BE49-F238E27FC236}">
                  <a16:creationId xmlns:a16="http://schemas.microsoft.com/office/drawing/2014/main" id="{5CF4EF60-CF89-2F4C-B8A5-4FE51B71581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521821" y="5819546"/>
              <a:ext cx="3600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b="0">
                <a:latin typeface="+mn-lt"/>
              </a:endParaRPr>
            </a:p>
          </p:txBody>
        </p:sp>
        <p:sp>
          <p:nvSpPr>
            <p:cNvPr id="112" name="Oval 245">
              <a:extLst>
                <a:ext uri="{FF2B5EF4-FFF2-40B4-BE49-F238E27FC236}">
                  <a16:creationId xmlns:a16="http://schemas.microsoft.com/office/drawing/2014/main" id="{EAD4B37C-45ED-584C-9388-977385F491C3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443647" y="5782388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cxnSp>
          <p:nvCxnSpPr>
            <p:cNvPr id="113" name="Straight Arrow Connector 39">
              <a:extLst>
                <a:ext uri="{FF2B5EF4-FFF2-40B4-BE49-F238E27FC236}">
                  <a16:creationId xmlns:a16="http://schemas.microsoft.com/office/drawing/2014/main" id="{96A2D2FF-5F3C-8647-B5C3-E2AC14D833B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525370" y="5815934"/>
              <a:ext cx="485389" cy="1589"/>
            </a:xfrm>
            <a:prstGeom prst="straightConnector1">
              <a:avLst/>
            </a:prstGeom>
            <a:noFill/>
            <a:ln w="25400" algn="ctr">
              <a:solidFill>
                <a:srgbClr val="0000FF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114" name="Line 7">
              <a:extLst>
                <a:ext uri="{FF2B5EF4-FFF2-40B4-BE49-F238E27FC236}">
                  <a16:creationId xmlns:a16="http://schemas.microsoft.com/office/drawing/2014/main" id="{44E86989-CA6C-8946-A096-390CEDD3DE7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066012" y="5816954"/>
              <a:ext cx="7200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stealth" w="lg" len="lg"/>
            </a:ln>
          </p:spPr>
          <p:txBody>
            <a:bodyPr/>
            <a:lstStyle/>
            <a:p>
              <a:pPr>
                <a:defRPr/>
              </a:pPr>
              <a:endParaRPr lang="en-GB" b="0">
                <a:latin typeface="+mn-lt"/>
              </a:endParaRPr>
            </a:p>
          </p:txBody>
        </p:sp>
      </p:grp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5CA6A1A8-3FDA-2B84-B2D9-20EFFB6ABA7B}"/>
              </a:ext>
            </a:extLst>
          </p:cNvPr>
          <p:cNvSpPr/>
          <p:nvPr/>
        </p:nvSpPr>
        <p:spPr bwMode="auto">
          <a:xfrm>
            <a:off x="2695620" y="6078483"/>
            <a:ext cx="2011680" cy="548640"/>
          </a:xfrm>
          <a:prstGeom prst="roundRect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JUAS Proc. 2024</a:t>
            </a:r>
            <a:b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</a:b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II.2.7.7.3, pp.</a:t>
            </a:r>
            <a:r>
              <a:rPr kumimoji="0" lang="en-US" sz="1200" b="0" i="0" u="none" strike="noStrike" cap="none" normalizeH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 </a:t>
            </a:r>
            <a:r>
              <a:rPr lang="en-US" sz="1200" dirty="0">
                <a:solidFill>
                  <a:schemeClr val="bg1"/>
                </a:solidFill>
                <a:latin typeface="Comic Sans MS" pitchFamily="66" charset="0"/>
              </a:rPr>
              <a:t>845/846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863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54" grpId="0"/>
      <p:bldP spid="100" grpId="0" animBg="1"/>
      <p:bldP spid="102" grpId="0"/>
      <p:bldP spid="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31F0A62A-1363-E448-9837-30F2E22C7466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S-Matrix Example –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𝟒</m:t>
                    </m:r>
                  </m:oMath>
                </a14:m>
                <a:r>
                  <a:rPr lang="en-US" dirty="0"/>
                  <a:t>-port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31F0A62A-1363-E448-9837-30F2E22C746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t="-11765" b="-215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845C87-4FE6-4040-87BF-8E02789921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3473" y="1161884"/>
            <a:ext cx="9289583" cy="5185895"/>
          </a:xfrm>
        </p:spPr>
        <p:txBody>
          <a:bodyPr/>
          <a:lstStyle/>
          <a:p>
            <a:r>
              <a:rPr lang="en-US" dirty="0"/>
              <a:t>Ideal directional coupler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3"/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Matched, symmetric, infinite isolation</a:t>
            </a:r>
          </a:p>
          <a:p>
            <a:pPr lvl="1"/>
            <a:r>
              <a:rPr lang="en-US" dirty="0"/>
              <a:t>Distinguishes between forward and reflected</a:t>
            </a:r>
            <a:br>
              <a:rPr lang="en-US" dirty="0"/>
            </a:br>
            <a:r>
              <a:rPr lang="en-US" dirty="0"/>
              <a:t>signal power on the main line port 1-2</a:t>
            </a:r>
          </a:p>
          <a:p>
            <a:pPr lvl="2"/>
            <a:r>
              <a:rPr lang="en-US" dirty="0"/>
              <a:t>Forward power at coupled port 3</a:t>
            </a:r>
          </a:p>
          <a:p>
            <a:pPr lvl="2"/>
            <a:r>
              <a:rPr lang="en-US" dirty="0"/>
              <a:t>Reflected power at coupled port 4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B0183635-8277-D945-8BBB-10806C7B3502}"/>
                  </a:ext>
                </a:extLst>
              </p:cNvPr>
              <p:cNvSpPr txBox="1"/>
              <p:nvPr/>
            </p:nvSpPr>
            <p:spPr>
              <a:xfrm>
                <a:off x="1589900" y="1870197"/>
                <a:ext cx="2758942" cy="129508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</m:d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4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𝝉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𝜿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0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𝝉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𝜿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𝜿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𝝉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𝜿</m:t>
                                </m:r>
                              </m:e>
                              <m:e>
                                <m:r>
                                  <a:rPr lang="en-US" sz="20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𝝉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B0183635-8277-D945-8BBB-10806C7B35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89900" y="1870197"/>
                <a:ext cx="2758942" cy="129508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9" name="Group 38">
            <a:extLst>
              <a:ext uri="{FF2B5EF4-FFF2-40B4-BE49-F238E27FC236}">
                <a16:creationId xmlns:a16="http://schemas.microsoft.com/office/drawing/2014/main" id="{4AAAC299-F293-DC4D-BB8D-347824975915}"/>
              </a:ext>
            </a:extLst>
          </p:cNvPr>
          <p:cNvGrpSpPr/>
          <p:nvPr/>
        </p:nvGrpSpPr>
        <p:grpSpPr>
          <a:xfrm>
            <a:off x="6556860" y="1494801"/>
            <a:ext cx="4700484" cy="1448029"/>
            <a:chOff x="7439872" y="4812856"/>
            <a:chExt cx="4700484" cy="1448029"/>
          </a:xfrm>
        </p:grpSpPr>
        <p:sp>
          <p:nvSpPr>
            <p:cNvPr id="7" name="Rectangle 52">
              <a:extLst>
                <a:ext uri="{FF2B5EF4-FFF2-40B4-BE49-F238E27FC236}">
                  <a16:creationId xmlns:a16="http://schemas.microsoft.com/office/drawing/2014/main" id="{97BD0DD6-F38A-9548-A1B8-5AF9F3238E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43232" y="5080415"/>
              <a:ext cx="1440000" cy="900000"/>
            </a:xfrm>
            <a:prstGeom prst="rect">
              <a:avLst/>
            </a:prstGeom>
            <a:noFill/>
            <a:ln w="25400" algn="ctr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lIns="92075" tIns="46038" rIns="92075" bIns="46038"/>
            <a:lstStyle/>
            <a:p>
              <a:pPr marL="571500" indent="-571500"/>
              <a:endParaRPr lang="en-GB" b="0"/>
            </a:p>
          </p:txBody>
        </p:sp>
        <p:sp>
          <p:nvSpPr>
            <p:cNvPr id="8" name="Text Box 14">
              <a:extLst>
                <a:ext uri="{FF2B5EF4-FFF2-40B4-BE49-F238E27FC236}">
                  <a16:creationId xmlns:a16="http://schemas.microsoft.com/office/drawing/2014/main" id="{AF478F52-6902-BA48-8419-683D1165F86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187982" y="4826461"/>
              <a:ext cx="705783" cy="315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571500" indent="-571500">
                <a:spcAft>
                  <a:spcPts val="1000"/>
                </a:spcAft>
                <a:buFont typeface="Wingdings" pitchFamily="2" charset="2"/>
                <a:buNone/>
                <a:defRPr/>
              </a:pPr>
              <a:r>
                <a:rPr lang="en-GB" sz="1600" dirty="0">
                  <a:solidFill>
                    <a:srgbClr val="C00000"/>
                  </a:solidFill>
                  <a:latin typeface="+mn-lt"/>
                </a:rPr>
                <a:t>port 1</a:t>
              </a:r>
              <a:endParaRPr lang="en-US" sz="1600" dirty="0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9" name="Text Box 15">
              <a:extLst>
                <a:ext uri="{FF2B5EF4-FFF2-40B4-BE49-F238E27FC236}">
                  <a16:creationId xmlns:a16="http://schemas.microsoft.com/office/drawing/2014/main" id="{C10E5FBC-0135-7E4D-9711-A587B0EC648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260772" y="4812856"/>
              <a:ext cx="705783" cy="361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571500" indent="-571500">
                <a:spcAft>
                  <a:spcPts val="1000"/>
                </a:spcAft>
                <a:buFont typeface="Wingdings" pitchFamily="2" charset="2"/>
                <a:buNone/>
                <a:defRPr/>
              </a:pPr>
              <a:r>
                <a:rPr lang="en-GB" sz="1600" dirty="0">
                  <a:solidFill>
                    <a:srgbClr val="C00000"/>
                  </a:solidFill>
                  <a:latin typeface="+mn-lt"/>
                </a:rPr>
                <a:t>port 2</a:t>
              </a:r>
              <a:endParaRPr lang="en-US" sz="1600" dirty="0">
                <a:solidFill>
                  <a:srgbClr val="C00000"/>
                </a:solidFill>
                <a:latin typeface="+mn-lt"/>
              </a:endParaRPr>
            </a:p>
          </p:txBody>
        </p:sp>
        <p:cxnSp>
          <p:nvCxnSpPr>
            <p:cNvPr id="10" name="Straight Arrow Connector 36">
              <a:extLst>
                <a:ext uri="{FF2B5EF4-FFF2-40B4-BE49-F238E27FC236}">
                  <a16:creationId xmlns:a16="http://schemas.microsoft.com/office/drawing/2014/main" id="{113A52D8-6F36-8E43-A57D-39C957D6D2D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848816" y="5286470"/>
              <a:ext cx="485389" cy="1589"/>
            </a:xfrm>
            <a:prstGeom prst="straightConnector1">
              <a:avLst/>
            </a:prstGeom>
            <a:noFill/>
            <a:ln w="25400" algn="ctr">
              <a:solidFill>
                <a:srgbClr val="008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13" name="Oval 245">
              <a:extLst>
                <a:ext uri="{FF2B5EF4-FFF2-40B4-BE49-F238E27FC236}">
                  <a16:creationId xmlns:a16="http://schemas.microsoft.com/office/drawing/2014/main" id="{EB20C2A5-A257-4149-8856-1EAFBA58EA66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0652053" y="5251931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14" name="Line 7">
              <a:extLst>
                <a:ext uri="{FF2B5EF4-FFF2-40B4-BE49-F238E27FC236}">
                  <a16:creationId xmlns:a16="http://schemas.microsoft.com/office/drawing/2014/main" id="{FB99928C-E5DD-1F49-88B0-C157481D587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299391" y="5286470"/>
              <a:ext cx="3600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b="0">
                <a:latin typeface="+mn-lt"/>
              </a:endParaRPr>
            </a:p>
          </p:txBody>
        </p:sp>
        <p:sp>
          <p:nvSpPr>
            <p:cNvPr id="15" name="Line 7">
              <a:extLst>
                <a:ext uri="{FF2B5EF4-FFF2-40B4-BE49-F238E27FC236}">
                  <a16:creationId xmlns:a16="http://schemas.microsoft.com/office/drawing/2014/main" id="{8A4BDA8D-4D07-6E4D-B59F-99FB1DFE41D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76209" y="5290128"/>
              <a:ext cx="3600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b="0">
                <a:latin typeface="+mn-lt"/>
              </a:endParaRPr>
            </a:p>
          </p:txBody>
        </p:sp>
        <p:sp>
          <p:nvSpPr>
            <p:cNvPr id="16" name="Oval 245">
              <a:extLst>
                <a:ext uri="{FF2B5EF4-FFF2-40B4-BE49-F238E27FC236}">
                  <a16:creationId xmlns:a16="http://schemas.microsoft.com/office/drawing/2014/main" id="{7C8CCA19-1DC3-7443-8FA3-EE43103882BC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398035" y="5252970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cxnSp>
          <p:nvCxnSpPr>
            <p:cNvPr id="17" name="Straight Arrow Connector 39">
              <a:extLst>
                <a:ext uri="{FF2B5EF4-FFF2-40B4-BE49-F238E27FC236}">
                  <a16:creationId xmlns:a16="http://schemas.microsoft.com/office/drawing/2014/main" id="{865873FB-39B1-9E4D-B838-140B55F9747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811032" y="5286470"/>
              <a:ext cx="485389" cy="1589"/>
            </a:xfrm>
            <a:prstGeom prst="straightConnector1">
              <a:avLst/>
            </a:prstGeom>
            <a:noFill/>
            <a:ln w="25400" algn="ctr">
              <a:solidFill>
                <a:srgbClr val="0000FF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18" name="Line 7">
              <a:extLst>
                <a:ext uri="{FF2B5EF4-FFF2-40B4-BE49-F238E27FC236}">
                  <a16:creationId xmlns:a16="http://schemas.microsoft.com/office/drawing/2014/main" id="{CE48C477-98C4-3242-81B0-033FE72D5D3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254904" y="5327983"/>
              <a:ext cx="642481" cy="419044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stealth" w="lg" len="lg"/>
              <a:tailEnd type="stealth" w="lg" len="lg"/>
            </a:ln>
          </p:spPr>
          <p:txBody>
            <a:bodyPr/>
            <a:lstStyle/>
            <a:p>
              <a:pPr>
                <a:defRPr/>
              </a:pPr>
              <a:endParaRPr lang="en-GB" b="0">
                <a:latin typeface="+mn-lt"/>
              </a:endParaRPr>
            </a:p>
          </p:txBody>
        </p:sp>
        <p:sp>
          <p:nvSpPr>
            <p:cNvPr id="19" name="Line 7">
              <a:extLst>
                <a:ext uri="{FF2B5EF4-FFF2-40B4-BE49-F238E27FC236}">
                  <a16:creationId xmlns:a16="http://schemas.microsoft.com/office/drawing/2014/main" id="{F5A9735B-3929-FC49-B21B-44E57BFDC3B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76943" y="5785409"/>
              <a:ext cx="3600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b="0">
                <a:latin typeface="+mn-lt"/>
              </a:endParaRPr>
            </a:p>
          </p:txBody>
        </p:sp>
        <p:sp>
          <p:nvSpPr>
            <p:cNvPr id="20" name="Oval 245">
              <a:extLst>
                <a:ext uri="{FF2B5EF4-FFF2-40B4-BE49-F238E27FC236}">
                  <a16:creationId xmlns:a16="http://schemas.microsoft.com/office/drawing/2014/main" id="{C7154631-23C5-4848-BEDF-9659679F15B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398769" y="5748251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21" name="Oval 245">
              <a:extLst>
                <a:ext uri="{FF2B5EF4-FFF2-40B4-BE49-F238E27FC236}">
                  <a16:creationId xmlns:a16="http://schemas.microsoft.com/office/drawing/2014/main" id="{DD3B0CC7-65CE-3B4F-BB2A-D4037251ABE7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0642183" y="5746744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22" name="Line 7">
              <a:extLst>
                <a:ext uri="{FF2B5EF4-FFF2-40B4-BE49-F238E27FC236}">
                  <a16:creationId xmlns:a16="http://schemas.microsoft.com/office/drawing/2014/main" id="{200BA63F-7DE9-B942-ACE7-295D3C0630A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289521" y="5785409"/>
              <a:ext cx="3600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b="0">
                <a:latin typeface="+mn-lt"/>
              </a:endParaRPr>
            </a:p>
          </p:txBody>
        </p:sp>
        <p:sp>
          <p:nvSpPr>
            <p:cNvPr id="23" name="Line 7">
              <a:extLst>
                <a:ext uri="{FF2B5EF4-FFF2-40B4-BE49-F238E27FC236}">
                  <a16:creationId xmlns:a16="http://schemas.microsoft.com/office/drawing/2014/main" id="{771D6EF3-DD8C-7842-93C4-FF64B25E45D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846813" y="5286470"/>
              <a:ext cx="1440000" cy="0"/>
            </a:xfrm>
            <a:prstGeom prst="line">
              <a:avLst/>
            </a:prstGeom>
            <a:noFill/>
            <a:ln w="508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b="0">
                <a:latin typeface="+mn-lt"/>
              </a:endParaRPr>
            </a:p>
          </p:txBody>
        </p:sp>
        <p:sp>
          <p:nvSpPr>
            <p:cNvPr id="24" name="Line 7">
              <a:extLst>
                <a:ext uri="{FF2B5EF4-FFF2-40B4-BE49-F238E27FC236}">
                  <a16:creationId xmlns:a16="http://schemas.microsoft.com/office/drawing/2014/main" id="{EE1122E0-19D7-2740-8C44-621B960551C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849521" y="5784844"/>
              <a:ext cx="1440000" cy="0"/>
            </a:xfrm>
            <a:prstGeom prst="line">
              <a:avLst/>
            </a:prstGeom>
            <a:noFill/>
            <a:ln w="508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b="0">
                <a:latin typeface="+mn-lt"/>
              </a:endParaRPr>
            </a:p>
          </p:txBody>
        </p:sp>
        <p:sp>
          <p:nvSpPr>
            <p:cNvPr id="25" name="Line 7">
              <a:extLst>
                <a:ext uri="{FF2B5EF4-FFF2-40B4-BE49-F238E27FC236}">
                  <a16:creationId xmlns:a16="http://schemas.microsoft.com/office/drawing/2014/main" id="{1B45E042-5130-904B-A56B-5D059B94B48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261193" y="5330907"/>
              <a:ext cx="642481" cy="412425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stealth" w="lg" len="lg"/>
              <a:tailEnd type="stealth" w="lg" len="lg"/>
            </a:ln>
          </p:spPr>
          <p:txBody>
            <a:bodyPr/>
            <a:lstStyle/>
            <a:p>
              <a:pPr>
                <a:defRPr/>
              </a:pPr>
              <a:endParaRPr lang="en-GB" b="0">
                <a:latin typeface="+mn-lt"/>
              </a:endParaRPr>
            </a:p>
          </p:txBody>
        </p:sp>
        <p:cxnSp>
          <p:nvCxnSpPr>
            <p:cNvPr id="26" name="Straight Arrow Connector 39">
              <a:extLst>
                <a:ext uri="{FF2B5EF4-FFF2-40B4-BE49-F238E27FC236}">
                  <a16:creationId xmlns:a16="http://schemas.microsoft.com/office/drawing/2014/main" id="{6D798FCC-1487-9940-9AC5-E31FEEB6F4DB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806097" y="5784844"/>
              <a:ext cx="485389" cy="1589"/>
            </a:xfrm>
            <a:prstGeom prst="straightConnector1">
              <a:avLst/>
            </a:prstGeom>
            <a:noFill/>
            <a:ln w="25400" algn="ctr">
              <a:solidFill>
                <a:srgbClr val="0000FF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7" name="Straight Arrow Connector 39">
              <a:extLst>
                <a:ext uri="{FF2B5EF4-FFF2-40B4-BE49-F238E27FC236}">
                  <a16:creationId xmlns:a16="http://schemas.microsoft.com/office/drawing/2014/main" id="{6B1A9C32-DAF7-1545-A049-87A38ACE60E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7845229" y="5784844"/>
              <a:ext cx="488976" cy="0"/>
            </a:xfrm>
            <a:prstGeom prst="straightConnector1">
              <a:avLst/>
            </a:prstGeom>
            <a:noFill/>
            <a:ln w="25400" algn="ctr">
              <a:solidFill>
                <a:srgbClr val="0000FF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29" name="Line 7">
              <a:extLst>
                <a:ext uri="{FF2B5EF4-FFF2-40B4-BE49-F238E27FC236}">
                  <a16:creationId xmlns:a16="http://schemas.microsoft.com/office/drawing/2014/main" id="{31D1301D-44B0-B94C-ADD2-AE61D6677CC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553920" y="5286470"/>
              <a:ext cx="1524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pPr>
                <a:defRPr/>
              </a:pPr>
              <a:endParaRPr lang="en-GB" b="0">
                <a:latin typeface="+mn-lt"/>
              </a:endParaRPr>
            </a:p>
          </p:txBody>
        </p:sp>
        <p:sp>
          <p:nvSpPr>
            <p:cNvPr id="30" name="Line 7">
              <a:extLst>
                <a:ext uri="{FF2B5EF4-FFF2-40B4-BE49-F238E27FC236}">
                  <a16:creationId xmlns:a16="http://schemas.microsoft.com/office/drawing/2014/main" id="{FCEE994D-A1AC-EC4E-B207-4C1D71902F0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397360" y="5286470"/>
              <a:ext cx="1524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pPr>
                <a:defRPr/>
              </a:pPr>
              <a:endParaRPr lang="en-GB" b="0">
                <a:latin typeface="+mn-lt"/>
              </a:endParaRPr>
            </a:p>
          </p:txBody>
        </p:sp>
        <p:sp>
          <p:nvSpPr>
            <p:cNvPr id="31" name="Line 7">
              <a:extLst>
                <a:ext uri="{FF2B5EF4-FFF2-40B4-BE49-F238E27FC236}">
                  <a16:creationId xmlns:a16="http://schemas.microsoft.com/office/drawing/2014/main" id="{4B5E97AD-35EF-DD40-B024-D6B35EDCA7C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397360" y="5784844"/>
              <a:ext cx="1524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pPr>
                <a:defRPr/>
              </a:pPr>
              <a:endParaRPr lang="en-GB" b="0">
                <a:latin typeface="+mn-lt"/>
              </a:endParaRPr>
            </a:p>
          </p:txBody>
        </p:sp>
        <p:sp>
          <p:nvSpPr>
            <p:cNvPr id="32" name="Line 7">
              <a:extLst>
                <a:ext uri="{FF2B5EF4-FFF2-40B4-BE49-F238E27FC236}">
                  <a16:creationId xmlns:a16="http://schemas.microsoft.com/office/drawing/2014/main" id="{B917CB5A-A46E-4445-BFB6-38F99CEDE87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553920" y="5784844"/>
              <a:ext cx="15606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pPr>
                <a:defRPr/>
              </a:pPr>
              <a:endParaRPr lang="en-GB" b="0">
                <a:latin typeface="+mn-lt"/>
              </a:endParaRPr>
            </a:p>
          </p:txBody>
        </p:sp>
        <p:sp>
          <p:nvSpPr>
            <p:cNvPr id="33" name="Text Box 14">
              <a:extLst>
                <a:ext uri="{FF2B5EF4-FFF2-40B4-BE49-F238E27FC236}">
                  <a16:creationId xmlns:a16="http://schemas.microsoft.com/office/drawing/2014/main" id="{E9064E07-2912-D047-A8C6-DFB4E104913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201028" y="5921954"/>
              <a:ext cx="705783" cy="315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571500" indent="-571500">
                <a:spcAft>
                  <a:spcPts val="1000"/>
                </a:spcAft>
                <a:buFont typeface="Wingdings" pitchFamily="2" charset="2"/>
                <a:buNone/>
                <a:defRPr/>
              </a:pPr>
              <a:r>
                <a:rPr lang="en-GB" sz="1600" dirty="0">
                  <a:solidFill>
                    <a:srgbClr val="C00000"/>
                  </a:solidFill>
                  <a:latin typeface="+mn-lt"/>
                </a:rPr>
                <a:t>port 4</a:t>
              </a:r>
              <a:endParaRPr lang="en-US" sz="1600" dirty="0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34" name="Text Box 15">
              <a:extLst>
                <a:ext uri="{FF2B5EF4-FFF2-40B4-BE49-F238E27FC236}">
                  <a16:creationId xmlns:a16="http://schemas.microsoft.com/office/drawing/2014/main" id="{B230F208-070D-5B44-AC05-8D8264D615F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258118" y="5898935"/>
              <a:ext cx="705783" cy="361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571500" indent="-571500">
                <a:spcAft>
                  <a:spcPts val="1000"/>
                </a:spcAft>
                <a:buFont typeface="Wingdings" pitchFamily="2" charset="2"/>
                <a:buNone/>
                <a:defRPr/>
              </a:pPr>
              <a:r>
                <a:rPr lang="en-GB" sz="1600" dirty="0">
                  <a:solidFill>
                    <a:srgbClr val="C00000"/>
                  </a:solidFill>
                  <a:latin typeface="+mn-lt"/>
                </a:rPr>
                <a:t>port 3</a:t>
              </a:r>
              <a:endParaRPr lang="en-US" sz="1600" dirty="0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35" name="Text Box 14">
              <a:extLst>
                <a:ext uri="{FF2B5EF4-FFF2-40B4-BE49-F238E27FC236}">
                  <a16:creationId xmlns:a16="http://schemas.microsoft.com/office/drawing/2014/main" id="{F8C9C3E1-C510-9B40-AC00-27139174179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39872" y="4970558"/>
              <a:ext cx="705783" cy="315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571500" indent="-571500">
                <a:spcAft>
                  <a:spcPts val="1000"/>
                </a:spcAft>
                <a:buFont typeface="Wingdings" pitchFamily="2" charset="2"/>
                <a:buNone/>
                <a:defRPr/>
              </a:pPr>
              <a:r>
                <a:rPr lang="en-GB" sz="1400" b="1" dirty="0">
                  <a:solidFill>
                    <a:srgbClr val="008000"/>
                  </a:solidFill>
                  <a:latin typeface="+mn-lt"/>
                </a:rPr>
                <a:t>input</a:t>
              </a:r>
              <a:endParaRPr lang="en-US" sz="1400" b="1" dirty="0">
                <a:solidFill>
                  <a:srgbClr val="008000"/>
                </a:solidFill>
                <a:latin typeface="+mn-lt"/>
              </a:endParaRPr>
            </a:p>
          </p:txBody>
        </p:sp>
        <p:sp>
          <p:nvSpPr>
            <p:cNvPr id="36" name="Text Box 14">
              <a:extLst>
                <a:ext uri="{FF2B5EF4-FFF2-40B4-BE49-F238E27FC236}">
                  <a16:creationId xmlns:a16="http://schemas.microsoft.com/office/drawing/2014/main" id="{CDECD428-03DD-904A-8B2E-A46D747E349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39872" y="5791188"/>
              <a:ext cx="883777" cy="315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571500" indent="-571500">
                <a:spcAft>
                  <a:spcPts val="1000"/>
                </a:spcAft>
                <a:buFont typeface="Wingdings" pitchFamily="2" charset="2"/>
                <a:buNone/>
                <a:defRPr/>
              </a:pPr>
              <a:r>
                <a:rPr lang="en-GB" sz="1400" b="1" dirty="0">
                  <a:solidFill>
                    <a:srgbClr val="0000FF"/>
                  </a:solidFill>
                  <a:latin typeface="+mn-lt"/>
                </a:rPr>
                <a:t>isolated</a:t>
              </a:r>
              <a:endParaRPr lang="en-US" sz="1400" b="1" dirty="0">
                <a:solidFill>
                  <a:srgbClr val="0000FF"/>
                </a:solidFill>
                <a:latin typeface="+mn-lt"/>
              </a:endParaRPr>
            </a:p>
          </p:txBody>
        </p:sp>
        <p:sp>
          <p:nvSpPr>
            <p:cNvPr id="37" name="Text Box 14">
              <a:extLst>
                <a:ext uri="{FF2B5EF4-FFF2-40B4-BE49-F238E27FC236}">
                  <a16:creationId xmlns:a16="http://schemas.microsoft.com/office/drawing/2014/main" id="{2EDC9322-9540-6743-8A3F-5D371F202A5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937311" y="4948912"/>
              <a:ext cx="1188274" cy="315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571500" indent="-571500">
                <a:spcAft>
                  <a:spcPts val="1000"/>
                </a:spcAft>
                <a:buFont typeface="Wingdings" pitchFamily="2" charset="2"/>
                <a:buNone/>
                <a:defRPr/>
              </a:pPr>
              <a:r>
                <a:rPr lang="en-GB" sz="1400" b="1" dirty="0">
                  <a:solidFill>
                    <a:srgbClr val="0000FF"/>
                  </a:solidFill>
                  <a:latin typeface="+mn-lt"/>
                </a:rPr>
                <a:t>transmitted</a:t>
              </a:r>
              <a:endParaRPr lang="en-US" sz="1400" b="1" dirty="0">
                <a:solidFill>
                  <a:srgbClr val="0000FF"/>
                </a:solidFill>
                <a:latin typeface="+mn-lt"/>
              </a:endParaRPr>
            </a:p>
          </p:txBody>
        </p:sp>
        <p:sp>
          <p:nvSpPr>
            <p:cNvPr id="38" name="Text Box 14">
              <a:extLst>
                <a:ext uri="{FF2B5EF4-FFF2-40B4-BE49-F238E27FC236}">
                  <a16:creationId xmlns:a16="http://schemas.microsoft.com/office/drawing/2014/main" id="{C0E2A11E-7C18-E74F-9EDC-019E5ADFD9C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952082" y="5791188"/>
              <a:ext cx="1188274" cy="315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571500" indent="-571500">
                <a:spcAft>
                  <a:spcPts val="1000"/>
                </a:spcAft>
                <a:buFont typeface="Wingdings" pitchFamily="2" charset="2"/>
                <a:buNone/>
                <a:defRPr/>
              </a:pPr>
              <a:r>
                <a:rPr lang="en-GB" sz="1400" b="1" dirty="0">
                  <a:solidFill>
                    <a:srgbClr val="0000FF"/>
                  </a:solidFill>
                  <a:latin typeface="+mn-lt"/>
                </a:rPr>
                <a:t>coupled</a:t>
              </a:r>
              <a:endParaRPr lang="en-US" sz="1400" b="1" dirty="0">
                <a:solidFill>
                  <a:srgbClr val="0000FF"/>
                </a:solidFill>
                <a:latin typeface="+mn-lt"/>
              </a:endParaRPr>
            </a:p>
          </p:txBody>
        </p:sp>
      </p:grpSp>
      <p:pic>
        <p:nvPicPr>
          <p:cNvPr id="1026" name="Picture 2">
            <a:extLst>
              <a:ext uri="{FF2B5EF4-FFF2-40B4-BE49-F238E27FC236}">
                <a16:creationId xmlns:a16="http://schemas.microsoft.com/office/drawing/2014/main" id="{53ABDFDC-756D-3D41-8CFD-497279EB2A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5880" y="3421089"/>
            <a:ext cx="3358306" cy="2137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8B9EFD30-DA9C-024B-9F94-867426E0D988}"/>
              </a:ext>
            </a:extLst>
          </p:cNvPr>
          <p:cNvSpPr txBox="1"/>
          <p:nvPr/>
        </p:nvSpPr>
        <p:spPr>
          <a:xfrm>
            <a:off x="5973125" y="5682845"/>
            <a:ext cx="581252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https://</a:t>
            </a:r>
            <a:r>
              <a:rPr lang="en-US" sz="1400" dirty="0" err="1"/>
              <a:t>en.wikipedia.org</a:t>
            </a:r>
            <a:r>
              <a:rPr lang="en-US" sz="1400" dirty="0"/>
              <a:t>/wiki/</a:t>
            </a:r>
            <a:r>
              <a:rPr lang="en-US" sz="1400" dirty="0" err="1"/>
              <a:t>Power_dividers_and_directional_couplers</a:t>
            </a:r>
            <a:endParaRPr lang="en-US" sz="1400" dirty="0"/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9CB74151-149D-2D44-AA60-CAE14B7DCA23}"/>
              </a:ext>
            </a:extLst>
          </p:cNvPr>
          <p:cNvCxnSpPr>
            <a:cxnSpLocks/>
            <a:stCxn id="1026" idx="0"/>
            <a:endCxn id="1026" idx="2"/>
          </p:cNvCxnSpPr>
          <p:nvPr/>
        </p:nvCxnSpPr>
        <p:spPr bwMode="auto">
          <a:xfrm>
            <a:off x="8745033" y="3421089"/>
            <a:ext cx="0" cy="2137914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B0F0"/>
            </a:solidFill>
            <a:prstDash val="lgDashDot"/>
            <a:round/>
            <a:headEnd type="none" w="med" len="med"/>
            <a:tailEnd type="none" w="med" len="med"/>
          </a:ln>
          <a:effectLst/>
        </p:spPr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8846054F-C4A4-9D4C-8047-7EE961380FED}"/>
              </a:ext>
            </a:extLst>
          </p:cNvPr>
          <p:cNvSpPr txBox="1"/>
          <p:nvPr/>
        </p:nvSpPr>
        <p:spPr>
          <a:xfrm>
            <a:off x="8040858" y="5251226"/>
            <a:ext cx="16770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00B0F0"/>
                </a:solidFill>
              </a:rPr>
              <a:t>double-symmetry</a:t>
            </a:r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DAFA3652-68D1-B84C-A440-36AD2B3FE6A6}"/>
              </a:ext>
            </a:extLst>
          </p:cNvPr>
          <p:cNvCxnSpPr>
            <a:cxnSpLocks/>
          </p:cNvCxnSpPr>
          <p:nvPr/>
        </p:nvCxnSpPr>
        <p:spPr bwMode="auto">
          <a:xfrm>
            <a:off x="7065880" y="4550095"/>
            <a:ext cx="3358306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B0F0"/>
            </a:solidFill>
            <a:prstDash val="lgDashDot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F5A126BF-9A74-434D-64D2-B90537CB97A4}"/>
                  </a:ext>
                </a:extLst>
              </p:cNvPr>
              <p:cNvSpPr txBox="1"/>
              <p:nvPr/>
            </p:nvSpPr>
            <p:spPr>
              <a:xfrm>
                <a:off x="1654844" y="3319592"/>
                <a:ext cx="2629053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𝜏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transmission</m:t>
                      </m:r>
                      <m: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coefficient</m:t>
                      </m:r>
                    </m:oMath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𝜅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coupling</m:t>
                      </m:r>
                      <m: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coeffient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F5A126BF-9A74-434D-64D2-B90537CB97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4844" y="3319592"/>
                <a:ext cx="2629053" cy="553998"/>
              </a:xfrm>
              <a:prstGeom prst="rect">
                <a:avLst/>
              </a:prstGeom>
              <a:blipFill>
                <a:blip r:embed="rId5"/>
                <a:stretch>
                  <a:fillRect l="-481" t="-2273" r="-1442" b="-204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6D07AC77-7D99-E99C-1B19-F1F9C4DC8E59}"/>
              </a:ext>
            </a:extLst>
          </p:cNvPr>
          <p:cNvSpPr/>
          <p:nvPr/>
        </p:nvSpPr>
        <p:spPr bwMode="auto">
          <a:xfrm>
            <a:off x="8590539" y="6062079"/>
            <a:ext cx="2011680" cy="548640"/>
          </a:xfrm>
          <a:prstGeom prst="roundRect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JUAS Proc. 2024</a:t>
            </a:r>
            <a:b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</a:b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II.2.7.7.4, pp.</a:t>
            </a:r>
            <a:r>
              <a:rPr kumimoji="0" lang="en-US" sz="1200" b="0" i="0" u="none" strike="noStrike" cap="none" normalizeH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 </a:t>
            </a:r>
            <a:r>
              <a:rPr lang="en-US" sz="1200" dirty="0">
                <a:solidFill>
                  <a:schemeClr val="bg1"/>
                </a:solidFill>
                <a:latin typeface="Comic Sans MS" pitchFamily="66" charset="0"/>
              </a:rPr>
              <a:t>846/847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7848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D10C6A-6DD0-E9A8-AAE2-ED3F0D40FB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S-Matrix Example – 4-port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8A4B7FE-A580-7B5E-85E6-EFB73BCEF36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12800" y="1086296"/>
                <a:ext cx="10890330" cy="5107865"/>
              </a:xfrm>
            </p:spPr>
            <p:txBody>
              <a:bodyPr/>
              <a:lstStyle/>
              <a:p>
                <a:r>
                  <a:rPr lang="en-US" dirty="0"/>
                  <a:t>Ideal, lossless TEM directional coupler</a:t>
                </a:r>
              </a:p>
              <a:p>
                <a:pPr lvl="1"/>
                <a:r>
                  <a:rPr lang="en-US" dirty="0"/>
                  <a:t>The coupled port 3 is in-phase with the input port 1</a:t>
                </a:r>
              </a:p>
              <a:p>
                <a:pPr lvl="1"/>
                <a:r>
                  <a:rPr lang="en-US" dirty="0"/>
                  <a:t>The main line output port 2 is in quadrature phase (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𝝅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𝟐</m:t>
                    </m:r>
                  </m:oMath>
                </a14:m>
                <a:r>
                  <a:rPr lang="en-US" dirty="0"/>
                  <a:t> phase delay) with the input port 1</a:t>
                </a:r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r>
                  <a:rPr lang="en-US" dirty="0"/>
                  <a:t>Lossless TEM direction coupler: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8A4B7FE-A580-7B5E-85E6-EFB73BCEF36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12800" y="1086296"/>
                <a:ext cx="10890330" cy="5107865"/>
              </a:xfrm>
              <a:blipFill>
                <a:blip r:embed="rId2"/>
                <a:stretch>
                  <a:fillRect l="-698" t="-19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F83243A7-76C2-69EA-6330-F70A312BD076}"/>
                  </a:ext>
                </a:extLst>
              </p:cNvPr>
              <p:cNvSpPr txBox="1"/>
              <p:nvPr/>
            </p:nvSpPr>
            <p:spPr>
              <a:xfrm>
                <a:off x="1372185" y="2268708"/>
                <a:ext cx="3651815" cy="1369524"/>
              </a:xfrm>
              <a:prstGeom prst="rect">
                <a:avLst/>
              </a:prstGeom>
              <a:noFill/>
              <a:ln w="12700">
                <a:noFill/>
              </a:ln>
              <a:effectLst/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</m:d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4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𝒋𝒕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𝒌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𝒋𝒕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𝒌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0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𝒌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𝒋𝒕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𝒌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𝒋𝒕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F83243A7-76C2-69EA-6330-F70A312BD0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2185" y="2268708"/>
                <a:ext cx="3651815" cy="1369524"/>
              </a:xfrm>
              <a:prstGeom prst="rect">
                <a:avLst/>
              </a:prstGeom>
              <a:blipFill>
                <a:blip r:embed="rId3"/>
                <a:stretch>
                  <a:fillRect b="-1835"/>
                </a:stretch>
              </a:blipFill>
              <a:ln w="12700"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8729B78-145C-7130-DE85-0DE4B7F07E9D}"/>
                  </a:ext>
                </a:extLst>
              </p:cNvPr>
              <p:cNvSpPr txBox="1"/>
              <p:nvPr/>
            </p:nvSpPr>
            <p:spPr>
              <a:xfrm>
                <a:off x="5583385" y="2745420"/>
                <a:ext cx="6114815" cy="6923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160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</m:d>
                        </m:e>
                        <m:sup>
                          <m:r>
                            <a:rPr lang="en-US" sz="1600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†</m:t>
                          </m:r>
                        </m:sup>
                      </m:sSup>
                      <m:d>
                        <m:d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</m:d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</m:d>
                      <m:r>
                        <a:rPr lang="en-US" sz="1600" b="0" i="0" smtClean="0">
                          <a:latin typeface="Cambria Math" panose="02040503050406030204" pitchFamily="18" charset="0"/>
                        </a:rPr>
                        <m:t>  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⇒</m:t>
                      </m:r>
                      <m:nary>
                        <m:naryPr>
                          <m:chr m:val="∑"/>
                          <m:ctrlP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</m:sup>
                        <m:e>
                          <m:sSub>
                            <m:sSubPr>
                              <m:ctrlP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𝑘𝑖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𝑘𝑗</m:t>
                              </m:r>
                            </m:sub>
                            <m:sup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=0 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∀  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≠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</m:e>
                      </m:nary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∧</m:t>
                      </m:r>
                      <m:nary>
                        <m:naryPr>
                          <m:chr m:val="∑"/>
                          <m:ctrlP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</m:sup>
                        <m:e>
                          <m:sSub>
                            <m:sSubPr>
                              <m:ctrlPr>
                                <a:rPr lang="en-US" sz="1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𝑘𝑖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𝑘𝑖</m:t>
                              </m:r>
                            </m:sub>
                            <m:sup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  <m:nary>
                            <m:naryPr>
                              <m:chr m:val="∑"/>
                              <m:ctrlP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</m:t>
                              </m:r>
                            </m:sup>
                            <m:e>
                              <m:sSup>
                                <m:sSupPr>
                                  <m:ctrlPr>
                                    <a:rPr lang="en-US" sz="16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begChr m:val="|"/>
                                      <m:endChr m:val="|"/>
                                      <m:ctrlPr>
                                        <a:rPr lang="en-US" sz="160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sz="160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6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𝑆</m:t>
                                          </m:r>
                                        </m:e>
                                        <m:sub>
                                          <m:r>
                                            <a:rPr lang="en-US" sz="16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𝑘𝑖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  <m:sup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=1</m:t>
                              </m:r>
                            </m:e>
                          </m:nary>
                        </m:e>
                      </m:nary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8729B78-145C-7130-DE85-0DE4B7F07E9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3385" y="2745420"/>
                <a:ext cx="6114815" cy="692305"/>
              </a:xfrm>
              <a:prstGeom prst="rect">
                <a:avLst/>
              </a:prstGeom>
              <a:blipFill>
                <a:blip r:embed="rId4"/>
                <a:stretch>
                  <a:fillRect t="-116364" r="-207" b="-18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74A779A3-AF62-89D0-E580-74D8B76FE278}"/>
                  </a:ext>
                </a:extLst>
              </p:cNvPr>
              <p:cNvSpPr txBox="1"/>
              <p:nvPr/>
            </p:nvSpPr>
            <p:spPr>
              <a:xfrm>
                <a:off x="6272462" y="3384198"/>
                <a:ext cx="4230710" cy="6923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ctrlPr>
                            <a:rPr lang="en-US" sz="160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16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sz="16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sz="16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</m:sup>
                        <m:e>
                          <m:sSup>
                            <m:sSupPr>
                              <m:ctrlPr>
                                <a:rPr lang="en-US" sz="16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sz="1600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1600" i="1">
                                          <a:solidFill>
                                            <a:srgbClr val="C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i="1">
                                          <a:solidFill>
                                            <a:srgbClr val="C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𝑆</m:t>
                                      </m:r>
                                    </m:e>
                                    <m:sub>
                                      <m:r>
                                        <a:rPr lang="en-US" sz="1600" i="1">
                                          <a:solidFill>
                                            <a:srgbClr val="C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𝑘𝑖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n-US" sz="16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16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=1</m:t>
                          </m:r>
                        </m:e>
                      </m:nary>
                      <m:r>
                        <a:rPr lang="en-US" sz="16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⇒  </m:t>
                      </m:r>
                      <m:sSup>
                        <m:sSupPr>
                          <m:ctrlPr>
                            <a:rPr lang="en-US" sz="16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</m:e>
                        <m:sup>
                          <m:r>
                            <a:rPr lang="en-US" sz="16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6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16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  <m:sup>
                          <m:r>
                            <a:rPr lang="en-US" sz="16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6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 ⇒  </m:t>
                      </m:r>
                      <m:r>
                        <a:rPr lang="en-US" sz="16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</m:t>
                      </m:r>
                      <m:r>
                        <a:rPr lang="en-US" sz="16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16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6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1−</m:t>
                          </m:r>
                          <m:sSup>
                            <m:sSupPr>
                              <m:ctrlPr>
                                <a:rPr lang="en-US" sz="16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p>
                              <m:r>
                                <a:rPr lang="en-US" sz="16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74A779A3-AF62-89D0-E580-74D8B76FE2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72462" y="3384198"/>
                <a:ext cx="4230710" cy="692305"/>
              </a:xfrm>
              <a:prstGeom prst="rect">
                <a:avLst/>
              </a:prstGeom>
              <a:blipFill>
                <a:blip r:embed="rId5"/>
                <a:stretch>
                  <a:fillRect l="-17015" t="-114286" b="-17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96B8220-B090-572F-0345-51E3B45C06F3}"/>
                  </a:ext>
                </a:extLst>
              </p:cNvPr>
              <p:cNvSpPr txBox="1"/>
              <p:nvPr/>
            </p:nvSpPr>
            <p:spPr>
              <a:xfrm>
                <a:off x="2617140" y="4312017"/>
                <a:ext cx="6957719" cy="1825033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</m:d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4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𝒋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sz="20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sz="2000" b="1" i="1" smtClean="0">
                                        <a:latin typeface="Cambria Math" panose="02040503050406030204" pitchFamily="18" charset="0"/>
                                      </a:rPr>
                                      <m:t>𝟏</m:t>
                                    </m:r>
                                    <m:r>
                                      <a:rPr lang="en-US" sz="2000" b="1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sSup>
                                      <m:sSupPr>
                                        <m:ctrlPr>
                                          <a:rPr lang="en-US" sz="2000" b="1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2000" b="1" i="1" smtClean="0">
                                            <a:latin typeface="Cambria Math" panose="02040503050406030204" pitchFamily="18" charset="0"/>
                                          </a:rPr>
                                          <m:t>𝒌</m:t>
                                        </m:r>
                                      </m:e>
                                      <m:sup>
                                        <m:r>
                                          <a:rPr lang="en-US" sz="2000" b="1" i="1" smtClean="0">
                                            <a:latin typeface="Cambria Math" panose="02040503050406030204" pitchFamily="18" charset="0"/>
                                          </a:rPr>
                                          <m:t>𝟐</m:t>
                                        </m:r>
                                      </m:sup>
                                    </m:sSup>
                                  </m:e>
                                </m:rad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𝒌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𝒋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sz="2000" b="1" i="1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sz="2000" b="1" i="1">
                                        <a:latin typeface="Cambria Math" panose="02040503050406030204" pitchFamily="18" charset="0"/>
                                      </a:rPr>
                                      <m:t>𝟏</m:t>
                                    </m:r>
                                    <m:r>
                                      <a:rPr lang="en-US" sz="2000" b="1" i="1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sSup>
                                      <m:sSupPr>
                                        <m:ctrlPr>
                                          <a:rPr lang="en-US" sz="2000" b="1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2000" b="1" i="1">
                                            <a:latin typeface="Cambria Math" panose="02040503050406030204" pitchFamily="18" charset="0"/>
                                          </a:rPr>
                                          <m:t>𝒌</m:t>
                                        </m:r>
                                      </m:e>
                                      <m:sup>
                                        <m:r>
                                          <a:rPr lang="en-US" sz="2000" b="1" i="1">
                                            <a:latin typeface="Cambria Math" panose="02040503050406030204" pitchFamily="18" charset="0"/>
                                          </a:rPr>
                                          <m:t>𝟐</m:t>
                                        </m:r>
                                      </m:sup>
                                    </m:sSup>
                                  </m:e>
                                </m:rad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𝒌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0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𝒌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𝒋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sz="2000" b="1" i="1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sz="2000" b="1" i="1">
                                        <a:latin typeface="Cambria Math" panose="02040503050406030204" pitchFamily="18" charset="0"/>
                                      </a:rPr>
                                      <m:t>𝟏</m:t>
                                    </m:r>
                                    <m:r>
                                      <a:rPr lang="en-US" sz="2000" b="1" i="1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sSup>
                                      <m:sSupPr>
                                        <m:ctrlPr>
                                          <a:rPr lang="en-US" sz="2000" b="1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2000" b="1" i="1">
                                            <a:latin typeface="Cambria Math" panose="02040503050406030204" pitchFamily="18" charset="0"/>
                                          </a:rPr>
                                          <m:t>𝒌</m:t>
                                        </m:r>
                                      </m:e>
                                      <m:sup>
                                        <m:r>
                                          <a:rPr lang="en-US" sz="2000" b="1" i="1">
                                            <a:latin typeface="Cambria Math" panose="02040503050406030204" pitchFamily="18" charset="0"/>
                                          </a:rPr>
                                          <m:t>𝟐</m:t>
                                        </m:r>
                                      </m:sup>
                                    </m:sSup>
                                  </m:e>
                                </m:rad>
                              </m:e>
                            </m:mr>
                            <m:mr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𝒌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𝒋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sz="2000" b="1" i="1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sz="2000" b="1" i="1">
                                        <a:latin typeface="Cambria Math" panose="02040503050406030204" pitchFamily="18" charset="0"/>
                                      </a:rPr>
                                      <m:t>𝟏</m:t>
                                    </m:r>
                                    <m:r>
                                      <a:rPr lang="en-US" sz="2000" b="1" i="1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sSup>
                                      <m:sSupPr>
                                        <m:ctrlPr>
                                          <a:rPr lang="en-US" sz="2000" b="1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2000" b="1" i="1">
                                            <a:latin typeface="Cambria Math" panose="02040503050406030204" pitchFamily="18" charset="0"/>
                                          </a:rPr>
                                          <m:t>𝒌</m:t>
                                        </m:r>
                                      </m:e>
                                      <m:sup>
                                        <m:r>
                                          <a:rPr lang="en-US" sz="2000" b="1" i="1">
                                            <a:latin typeface="Cambria Math" panose="02040503050406030204" pitchFamily="18" charset="0"/>
                                          </a:rPr>
                                          <m:t>𝟐</m:t>
                                        </m:r>
                                      </m:sup>
                                    </m:sSup>
                                  </m:e>
                                </m:rad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96B8220-B090-572F-0345-51E3B45C06F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17140" y="4312017"/>
                <a:ext cx="6957719" cy="1825033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3B84698C-2976-5226-DB15-AD0952339671}"/>
              </a:ext>
            </a:extLst>
          </p:cNvPr>
          <p:cNvSpPr txBox="1"/>
          <p:nvPr/>
        </p:nvSpPr>
        <p:spPr>
          <a:xfrm>
            <a:off x="5578455" y="2439221"/>
            <a:ext cx="22252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C00000"/>
                </a:solidFill>
              </a:rPr>
              <a:t>Lossless conditions: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6EADEF2-35B8-43AB-0EE9-F87BB098FA4C}"/>
                  </a:ext>
                </a:extLst>
              </p:cNvPr>
              <p:cNvSpPr txBox="1"/>
              <p:nvPr/>
            </p:nvSpPr>
            <p:spPr>
              <a:xfrm>
                <a:off x="7159752" y="2745420"/>
                <a:ext cx="1388072" cy="6923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ctrlPr>
                            <a:rPr lang="en-US" sz="160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16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sz="16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sz="16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</m:sup>
                        <m:e>
                          <m:sSub>
                            <m:sSubPr>
                              <m:ctrlPr>
                                <a:rPr lang="en-US" sz="16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sz="16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𝑘𝑖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n-US" sz="16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6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sz="16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𝑘𝑗</m:t>
                              </m:r>
                            </m:sub>
                            <m:sup>
                              <m:r>
                                <a:rPr lang="en-US" sz="16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  <m:r>
                            <a:rPr lang="en-US" sz="16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=0 </m:t>
                          </m:r>
                          <m:r>
                            <a:rPr lang="en-US" sz="16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</m:nary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6EADEF2-35B8-43AB-0EE9-F87BB098FA4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59752" y="2745420"/>
                <a:ext cx="1388072" cy="692305"/>
              </a:xfrm>
              <a:prstGeom prst="rect">
                <a:avLst/>
              </a:prstGeom>
              <a:blipFill>
                <a:blip r:embed="rId7"/>
                <a:stretch>
                  <a:fillRect l="-55046" t="-116364" r="-5505" b="-18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09063E1C-3AD6-9740-5792-B19B85B88DF1}"/>
                  </a:ext>
                </a:extLst>
              </p:cNvPr>
              <p:cNvSpPr txBox="1"/>
              <p:nvPr/>
            </p:nvSpPr>
            <p:spPr>
              <a:xfrm>
                <a:off x="10459108" y="2745371"/>
                <a:ext cx="1213601" cy="6923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ctrlPr>
                            <a:rPr lang="en-US" sz="160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16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sz="16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sz="16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</m:sup>
                        <m:e>
                          <m:sSup>
                            <m:sSupPr>
                              <m:ctrlPr>
                                <a:rPr lang="en-US" sz="16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sz="1600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1600" i="1">
                                          <a:solidFill>
                                            <a:srgbClr val="C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i="1">
                                          <a:solidFill>
                                            <a:srgbClr val="C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𝑆</m:t>
                                      </m:r>
                                    </m:e>
                                    <m:sub>
                                      <m:r>
                                        <a:rPr lang="en-US" sz="1600" i="1">
                                          <a:solidFill>
                                            <a:srgbClr val="C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𝑘𝑖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n-US" sz="16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16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=1</m:t>
                          </m:r>
                        </m:e>
                      </m:nary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09063E1C-3AD6-9740-5792-B19B85B88D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59108" y="2745371"/>
                <a:ext cx="1213601" cy="692305"/>
              </a:xfrm>
              <a:prstGeom prst="rect">
                <a:avLst/>
              </a:prstGeom>
              <a:blipFill>
                <a:blip r:embed="rId8"/>
                <a:stretch>
                  <a:fillRect l="-60825" t="-116364" r="-3093" b="-18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61DFF49A-2923-F0A0-08AF-7BDD4666DB69}"/>
              </a:ext>
            </a:extLst>
          </p:cNvPr>
          <p:cNvSpPr/>
          <p:nvPr/>
        </p:nvSpPr>
        <p:spPr bwMode="auto">
          <a:xfrm>
            <a:off x="9974905" y="5576493"/>
            <a:ext cx="2011680" cy="548640"/>
          </a:xfrm>
          <a:prstGeom prst="roundRect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JUAS Proc. 2024</a:t>
            </a:r>
            <a:b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</a:b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II.2.7.7.4, pp.</a:t>
            </a:r>
            <a:r>
              <a:rPr kumimoji="0" lang="en-US" sz="1200" b="0" i="0" u="none" strike="noStrike" cap="none" normalizeH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 </a:t>
            </a:r>
            <a:r>
              <a:rPr lang="en-US" sz="1200" dirty="0">
                <a:solidFill>
                  <a:schemeClr val="bg1"/>
                </a:solidFill>
                <a:latin typeface="Comic Sans MS" pitchFamily="66" charset="0"/>
              </a:rPr>
              <a:t>847/848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375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 animBg="1"/>
      <p:bldP spid="9" grpId="0"/>
      <p:bldP spid="10" grpId="0"/>
      <p:bldP spid="10" grpId="1"/>
      <p:bldP spid="12" grpId="0"/>
      <p:bldP spid="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683DE3-EB1C-9A41-AAA6-E213F19CA8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S-Parameters in Practice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58184EC-0489-414D-B50B-2BA8E25C161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12800" y="1086296"/>
                <a:ext cx="10566400" cy="5261484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dirty="0"/>
                  <a:t>In practice, </a:t>
                </a:r>
                <a:r>
                  <a:rPr lang="en-US" dirty="0">
                    <a:solidFill>
                      <a:srgbClr val="FF0000"/>
                    </a:solidFill>
                  </a:rPr>
                  <a:t>S-parameters are a function of the frequency</a:t>
                </a:r>
                <a:r>
                  <a:rPr lang="en-US" dirty="0"/>
                  <a:t>: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𝑺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𝒇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Some instruments or applications can also provide time-domain S-parameters</a:t>
                </a:r>
              </a:p>
              <a:p>
                <a:pPr marL="457200" lvl="1" indent="0">
                  <a:buNone/>
                </a:pPr>
                <a:endParaRPr lang="en-US" dirty="0"/>
              </a:p>
              <a:p>
                <a:r>
                  <a:rPr lang="en-US" dirty="0"/>
                  <a:t>In most real-world practical situations, S-parameters are acquired by a measurement, e.g., characterization of a RF component or sub-system by a VNA.</a:t>
                </a:r>
              </a:p>
              <a:p>
                <a:pPr lvl="1"/>
                <a:r>
                  <a:rPr lang="en-US" dirty="0"/>
                  <a:t>By characterizing the DUT over  a range of frequencies,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𝒇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𝒎𝒊𝒏</m:t>
                        </m:r>
                      </m:sub>
                    </m:sSub>
                    <m:r>
                      <a:rPr lang="en-US" b="1" i="1" smtClean="0"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𝒇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&lt;</m:t>
                    </m:r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𝒇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𝒎𝒂𝒙</m:t>
                        </m:r>
                      </m:sub>
                    </m:sSub>
                  </m:oMath>
                </a14:m>
                <a:r>
                  <a:rPr lang="en-US" dirty="0"/>
                  <a:t> in steps of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𝚫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𝒇</m:t>
                    </m:r>
                  </m:oMath>
                </a14:m>
                <a:endParaRPr lang="en-US" dirty="0"/>
              </a:p>
              <a:p>
                <a:pPr lvl="1"/>
                <a:endParaRPr lang="en-US" dirty="0"/>
              </a:p>
              <a:p>
                <a:r>
                  <a:rPr lang="en-US" dirty="0"/>
                  <a:t>Also, numerical RF analysis tools (</a:t>
                </a:r>
                <a:r>
                  <a:rPr lang="en-US" dirty="0" err="1"/>
                  <a:t>Qucs</a:t>
                </a:r>
                <a:r>
                  <a:rPr lang="en-US" dirty="0"/>
                  <a:t>, ADS, Microwave Office, etc.) </a:t>
                </a:r>
                <a:br>
                  <a:rPr lang="en-US" dirty="0"/>
                </a:br>
                <a:r>
                  <a:rPr lang="en-US" dirty="0"/>
                  <a:t>generate S-parameters through linear RF circuit / systems simulations.</a:t>
                </a:r>
              </a:p>
              <a:p>
                <a:pPr lvl="1"/>
                <a:r>
                  <a:rPr lang="en-US" dirty="0"/>
                  <a:t>Numerical EM software tools (CST, HFSS, etc.) and PCB tools (Cadence Allegro) </a:t>
                </a:r>
                <a:br>
                  <a:rPr lang="en-US" dirty="0"/>
                </a:br>
                <a:r>
                  <a:rPr lang="en-US" dirty="0"/>
                  <a:t>can also generate S-parameters </a:t>
                </a:r>
              </a:p>
              <a:p>
                <a:pPr marL="457200" lvl="1" indent="0">
                  <a:buNone/>
                </a:pPr>
                <a:endParaRPr lang="en-US" dirty="0"/>
              </a:p>
              <a:p>
                <a:r>
                  <a:rPr lang="en-US" dirty="0"/>
                  <a:t>Both application types, VNA measurements and RF/EM simulation software exchange S-parameters on a file basis</a:t>
                </a:r>
              </a:p>
              <a:p>
                <a:pPr lvl="1"/>
                <a:r>
                  <a:rPr lang="en-US" dirty="0"/>
                  <a:t>The </a:t>
                </a:r>
                <a:r>
                  <a:rPr lang="en-US" i="1" dirty="0" err="1"/>
                  <a:t>SnP</a:t>
                </a:r>
                <a:r>
                  <a:rPr lang="en-US" i="1" dirty="0"/>
                  <a:t> Touchstone </a:t>
                </a:r>
                <a:r>
                  <a:rPr lang="en-US" dirty="0"/>
                  <a:t>ASCII file format is de-facto the industry standard for S-parameters</a:t>
                </a:r>
              </a:p>
              <a:p>
                <a:pPr lvl="1"/>
                <a:r>
                  <a:rPr lang="en-US" dirty="0"/>
                  <a:t>Example </a:t>
                </a:r>
                <a:r>
                  <a:rPr lang="en-US" i="1" dirty="0"/>
                  <a:t>Touchstone s2p </a:t>
                </a:r>
                <a:r>
                  <a:rPr lang="en-US" dirty="0"/>
                  <a:t>file: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58184EC-0489-414D-B50B-2BA8E25C161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12800" y="1086296"/>
                <a:ext cx="10566400" cy="5261484"/>
              </a:xfrm>
              <a:blipFill>
                <a:blip r:embed="rId2"/>
                <a:stretch>
                  <a:fillRect l="-719" t="-2410" r="-2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F1E7C38B-79F0-B202-8659-7232ABB98384}"/>
              </a:ext>
            </a:extLst>
          </p:cNvPr>
          <p:cNvSpPr/>
          <p:nvPr/>
        </p:nvSpPr>
        <p:spPr bwMode="auto">
          <a:xfrm>
            <a:off x="8693132" y="6053093"/>
            <a:ext cx="1920240" cy="548640"/>
          </a:xfrm>
          <a:prstGeom prst="roundRect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JUAS Proc. 2024</a:t>
            </a:r>
            <a:b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</a:b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II.2.7.8, pp.</a:t>
            </a:r>
            <a:r>
              <a:rPr kumimoji="0" lang="en-US" sz="1200" b="0" i="0" u="none" strike="noStrike" cap="none" normalizeH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 </a:t>
            </a:r>
            <a:r>
              <a:rPr lang="en-US" sz="1200" dirty="0">
                <a:solidFill>
                  <a:schemeClr val="bg1"/>
                </a:solidFill>
                <a:latin typeface="Comic Sans MS" pitchFamily="66" charset="0"/>
              </a:rPr>
              <a:t>848/849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6011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55A622-F20F-8543-81A2-88099F1415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err="1"/>
              <a:t>SnP</a:t>
            </a:r>
            <a:r>
              <a:rPr lang="en-US" i="1" dirty="0"/>
              <a:t> Touchstone </a:t>
            </a:r>
            <a:r>
              <a:rPr lang="en-US" dirty="0"/>
              <a:t>S-Parameter Files</a:t>
            </a:r>
          </a:p>
        </p:txBody>
      </p:sp>
      <p:pic>
        <p:nvPicPr>
          <p:cNvPr id="7" name="Picture 6" descr="Text&#10;&#10;Description automatically generated">
            <a:extLst>
              <a:ext uri="{FF2B5EF4-FFF2-40B4-BE49-F238E27FC236}">
                <a16:creationId xmlns:a16="http://schemas.microsoft.com/office/drawing/2014/main" id="{A2B5093E-234A-BB42-8D1D-BC1D7CC715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540" y="540234"/>
            <a:ext cx="9791700" cy="5003800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C0F34CD4-2037-AA4C-94A4-D39DD7D5D540}"/>
              </a:ext>
            </a:extLst>
          </p:cNvPr>
          <p:cNvSpPr/>
          <p:nvPr/>
        </p:nvSpPr>
        <p:spPr bwMode="auto">
          <a:xfrm>
            <a:off x="7132935" y="1062688"/>
            <a:ext cx="499265" cy="268835"/>
          </a:xfrm>
          <a:prstGeom prst="ellipse">
            <a:avLst/>
          </a:prstGeom>
          <a:noFill/>
          <a:ln w="158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04002FF4-AEE3-E940-9A12-34D88308E77C}"/>
                  </a:ext>
                </a:extLst>
              </p:cNvPr>
              <p:cNvSpPr txBox="1"/>
              <p:nvPr/>
            </p:nvSpPr>
            <p:spPr>
              <a:xfrm>
                <a:off x="8302588" y="1381114"/>
                <a:ext cx="167231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-port VNA file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04002FF4-AEE3-E940-9A12-34D88308E77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02588" y="1381114"/>
                <a:ext cx="1672317" cy="369332"/>
              </a:xfrm>
              <a:prstGeom prst="rect">
                <a:avLst/>
              </a:prstGeom>
              <a:blipFill>
                <a:blip r:embed="rId3"/>
                <a:stretch>
                  <a:fillRect t="-6667" r="-2256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D9F5CDEB-27EE-474E-9846-22F6D18D78ED}"/>
              </a:ext>
            </a:extLst>
          </p:cNvPr>
          <p:cNvCxnSpPr/>
          <p:nvPr/>
        </p:nvCxnSpPr>
        <p:spPr bwMode="auto">
          <a:xfrm flipH="1" flipV="1">
            <a:off x="7632200" y="1320191"/>
            <a:ext cx="670388" cy="184666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36B4C945-2933-FF4D-801E-3C86551D7CE6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6106857" y="1504857"/>
            <a:ext cx="2195731" cy="121845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7AC7E6AC-9FE1-D04A-8447-9671B41136E0}"/>
              </a:ext>
            </a:extLst>
          </p:cNvPr>
          <p:cNvSpPr/>
          <p:nvPr/>
        </p:nvSpPr>
        <p:spPr bwMode="auto">
          <a:xfrm>
            <a:off x="1794640" y="1320191"/>
            <a:ext cx="4312217" cy="1201887"/>
          </a:xfrm>
          <a:prstGeom prst="rect">
            <a:avLst/>
          </a:prstGeom>
          <a:solidFill>
            <a:srgbClr val="FFFF00">
              <a:alpha val="2457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6FA1724-8B53-4D40-82AC-4603CE9AEA14}"/>
              </a:ext>
            </a:extLst>
          </p:cNvPr>
          <p:cNvSpPr txBox="1"/>
          <p:nvPr/>
        </p:nvSpPr>
        <p:spPr>
          <a:xfrm>
            <a:off x="4406180" y="1836516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C000"/>
                </a:solidFill>
              </a:rPr>
              <a:t>! header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23BD1C2-F4F4-704C-B34C-0E3441DD06EA}"/>
              </a:ext>
            </a:extLst>
          </p:cNvPr>
          <p:cNvSpPr/>
          <p:nvPr/>
        </p:nvSpPr>
        <p:spPr bwMode="auto">
          <a:xfrm>
            <a:off x="1794640" y="2522079"/>
            <a:ext cx="4312217" cy="174038"/>
          </a:xfrm>
          <a:prstGeom prst="rect">
            <a:avLst/>
          </a:prstGeom>
          <a:solidFill>
            <a:schemeClr val="bg1">
              <a:lumMod val="75000"/>
              <a:alpha val="24576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190AC83-6778-A542-8504-6B0918CBE011}"/>
              </a:ext>
            </a:extLst>
          </p:cNvPr>
          <p:cNvSpPr txBox="1"/>
          <p:nvPr/>
        </p:nvSpPr>
        <p:spPr>
          <a:xfrm>
            <a:off x="3531402" y="2424432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# format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61355BD-8B64-9F43-A5F9-C7F8FD1FAFAE}"/>
              </a:ext>
            </a:extLst>
          </p:cNvPr>
          <p:cNvSpPr/>
          <p:nvPr/>
        </p:nvSpPr>
        <p:spPr bwMode="auto">
          <a:xfrm>
            <a:off x="1794640" y="2722174"/>
            <a:ext cx="883315" cy="1873774"/>
          </a:xfrm>
          <a:prstGeom prst="rect">
            <a:avLst/>
          </a:prstGeom>
          <a:solidFill>
            <a:srgbClr val="00B0F0">
              <a:alpha val="2457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rgbClr val="00B0F0"/>
              </a:solidFill>
              <a:effectLst/>
              <a:latin typeface="Comic Sans MS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12FCE329-B8E0-EE40-8730-A628127C475F}"/>
                  </a:ext>
                </a:extLst>
              </p:cNvPr>
              <p:cNvSpPr txBox="1"/>
              <p:nvPr/>
            </p:nvSpPr>
            <p:spPr>
              <a:xfrm>
                <a:off x="1282701" y="4637447"/>
                <a:ext cx="139525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rgbClr val="0000FF"/>
                    </a:solidFill>
                  </a:rPr>
                  <a:t>f</a:t>
                </a:r>
                <a:r>
                  <a:rPr lang="en-US" b="0" dirty="0">
                    <a:solidFill>
                      <a:srgbClr val="0000FF"/>
                    </a:solidFill>
                  </a:rPr>
                  <a:t>requency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endParaRPr lang="en-US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12FCE329-B8E0-EE40-8730-A628127C47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82701" y="4637447"/>
                <a:ext cx="1395254" cy="369332"/>
              </a:xfrm>
              <a:prstGeom prst="rect">
                <a:avLst/>
              </a:prstGeom>
              <a:blipFill>
                <a:blip r:embed="rId4"/>
                <a:stretch>
                  <a:fillRect l="-3604" t="-10000" b="-2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ectangle 21">
            <a:extLst>
              <a:ext uri="{FF2B5EF4-FFF2-40B4-BE49-F238E27FC236}">
                <a16:creationId xmlns:a16="http://schemas.microsoft.com/office/drawing/2014/main" id="{4761D8C3-4BB0-7143-AEF4-9DCE6CEE5462}"/>
              </a:ext>
            </a:extLst>
          </p:cNvPr>
          <p:cNvSpPr/>
          <p:nvPr/>
        </p:nvSpPr>
        <p:spPr bwMode="auto">
          <a:xfrm>
            <a:off x="2693566" y="2722174"/>
            <a:ext cx="883315" cy="1873774"/>
          </a:xfrm>
          <a:prstGeom prst="rect">
            <a:avLst/>
          </a:prstGeom>
          <a:solidFill>
            <a:srgbClr val="00B050">
              <a:alpha val="2457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rgbClr val="00B0F0"/>
              </a:solidFill>
              <a:effectLst/>
              <a:latin typeface="Comic Sans MS" pitchFamily="66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8719AB6-B7F4-4B4B-8E13-5BE663FE5279}"/>
              </a:ext>
            </a:extLst>
          </p:cNvPr>
          <p:cNvSpPr/>
          <p:nvPr/>
        </p:nvSpPr>
        <p:spPr bwMode="auto">
          <a:xfrm>
            <a:off x="3628009" y="2722174"/>
            <a:ext cx="883315" cy="1873774"/>
          </a:xfrm>
          <a:prstGeom prst="rect">
            <a:avLst/>
          </a:prstGeom>
          <a:solidFill>
            <a:srgbClr val="FF7C80">
              <a:alpha val="2457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rgbClr val="00B0F0"/>
              </a:solidFill>
              <a:effectLst/>
              <a:latin typeface="Comic Sans MS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010F1F91-DA1E-B545-B2F6-230D641A1713}"/>
                  </a:ext>
                </a:extLst>
              </p:cNvPr>
              <p:cNvSpPr txBox="1"/>
              <p:nvPr/>
            </p:nvSpPr>
            <p:spPr>
              <a:xfrm>
                <a:off x="2597610" y="4657876"/>
                <a:ext cx="10540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11</m:t>
                        </m:r>
                      </m:sub>
                    </m:sSub>
                    <m:r>
                      <a:rPr lang="en-US" b="0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</a:rPr>
                      <m:t>|</m:t>
                    </m:r>
                  </m:oMath>
                </a14:m>
                <a:r>
                  <a:rPr lang="en-US" dirty="0">
                    <a:solidFill>
                      <a:srgbClr val="008000"/>
                    </a:solidFill>
                  </a:rPr>
                  <a:t>[dB]</a:t>
                </a:r>
                <a:endParaRPr lang="en-US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010F1F91-DA1E-B545-B2F6-230D641A17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7610" y="4657876"/>
                <a:ext cx="1054006" cy="369332"/>
              </a:xfrm>
              <a:prstGeom prst="rect">
                <a:avLst/>
              </a:prstGeom>
              <a:blipFill>
                <a:blip r:embed="rId5"/>
                <a:stretch>
                  <a:fillRect l="-1190" t="-6667" r="-3571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7597F324-8A1F-1E4A-8EA8-65A067288B69}"/>
                  </a:ext>
                </a:extLst>
              </p:cNvPr>
              <p:cNvSpPr txBox="1"/>
              <p:nvPr/>
            </p:nvSpPr>
            <p:spPr>
              <a:xfrm>
                <a:off x="3488962" y="4667552"/>
                <a:ext cx="116140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CC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solidFill>
                              <a:srgbClr val="CC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∠</m:t>
                        </m:r>
                        <m:r>
                          <a:rPr lang="en-US" b="0" i="1" smtClean="0">
                            <a:solidFill>
                              <a:srgbClr val="CC0000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CC0000"/>
                            </a:solidFill>
                            <a:latin typeface="Cambria Math" panose="02040503050406030204" pitchFamily="18" charset="0"/>
                          </a:rPr>
                          <m:t>11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CC0000"/>
                    </a:solidFill>
                  </a:rPr>
                  <a:t>[deg]</a:t>
                </a:r>
                <a:endParaRPr lang="en-US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7597F324-8A1F-1E4A-8EA8-65A067288B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88962" y="4667552"/>
                <a:ext cx="1161408" cy="369332"/>
              </a:xfrm>
              <a:prstGeom prst="rect">
                <a:avLst/>
              </a:prstGeom>
              <a:blipFill>
                <a:blip r:embed="rId6"/>
                <a:stretch>
                  <a:fillRect t="-6667" r="-3226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extBox 26">
            <a:extLst>
              <a:ext uri="{FF2B5EF4-FFF2-40B4-BE49-F238E27FC236}">
                <a16:creationId xmlns:a16="http://schemas.microsoft.com/office/drawing/2014/main" id="{F4DD2AF2-8D9C-5A46-B010-AF07354930F5}"/>
              </a:ext>
            </a:extLst>
          </p:cNvPr>
          <p:cNvSpPr txBox="1"/>
          <p:nvPr/>
        </p:nvSpPr>
        <p:spPr>
          <a:xfrm>
            <a:off x="6745998" y="1785895"/>
            <a:ext cx="30423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/>
              <a:t>Touchstone v1.1 </a:t>
            </a:r>
            <a:r>
              <a:rPr lang="en-US" sz="1600" dirty="0"/>
              <a:t>example file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v2.0 is different, file ext. *</a:t>
            </a:r>
            <a:r>
              <a:rPr lang="en-US" sz="1600" i="1" dirty="0"/>
              <a:t>.</a:t>
            </a:r>
            <a:r>
              <a:rPr lang="en-US" sz="1600" i="1" dirty="0" err="1"/>
              <a:t>ts</a:t>
            </a:r>
            <a:r>
              <a:rPr lang="en-US" sz="1600" i="1" dirty="0"/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AC96861-4D57-4245-BC82-914C5A42995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65680" y="5027208"/>
                <a:ext cx="11252665" cy="1338646"/>
              </a:xfrm>
            </p:spPr>
            <p:txBody>
              <a:bodyPr>
                <a:normAutofit fontScale="70000" lnSpcReduction="20000"/>
              </a:bodyPr>
              <a:lstStyle/>
              <a:p>
                <a:r>
                  <a:rPr lang="en-US" dirty="0"/>
                  <a:t>The file name extension specifies the number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𝒏</m:t>
                    </m:r>
                  </m:oMath>
                </a14:m>
                <a:r>
                  <a:rPr lang="en-US" dirty="0"/>
                  <a:t> of ports</a:t>
                </a:r>
              </a:p>
              <a:p>
                <a:pPr lvl="1"/>
                <a:r>
                  <a:rPr lang="en-US" dirty="0">
                    <a:solidFill>
                      <a:srgbClr val="FF0000"/>
                    </a:solidFill>
                  </a:rPr>
                  <a:t>Attention: NOT equal to the number of columns! </a:t>
                </a:r>
                <a:r>
                  <a:rPr lang="en-US" dirty="0"/>
                  <a:t>The carriage return (CR) is different between s1p, s2p and s3p, s4p files!</a:t>
                </a:r>
              </a:p>
              <a:p>
                <a:r>
                  <a:rPr lang="en-US" dirty="0"/>
                  <a:t>The comment header (!) includes general information, e.g., type of instrument, measurement time, etc.</a:t>
                </a:r>
              </a:p>
              <a:p>
                <a:r>
                  <a:rPr lang="en-US" dirty="0"/>
                  <a:t>The format line (#) defines the format (mag[dB]/angle[deg], mag/angle, real/</a:t>
                </a:r>
                <a:r>
                  <a:rPr lang="en-US" dirty="0" err="1"/>
                  <a:t>imag</a:t>
                </a:r>
                <a:r>
                  <a:rPr lang="en-US" dirty="0"/>
                  <a:t>), stimulus units and the reference impedance</a:t>
                </a:r>
              </a:p>
              <a:p>
                <a:r>
                  <a:rPr lang="en-US" dirty="0"/>
                  <a:t>The column delimiter varies, e.g., space, comma, semicolon, etc.</a:t>
                </a:r>
              </a:p>
              <a:p>
                <a:pPr lvl="1"/>
                <a:r>
                  <a:rPr lang="en-US" dirty="0"/>
                  <a:t>Column order in the example file: </a:t>
                </a:r>
                <a:r>
                  <a:rPr lang="en-US" i="1" dirty="0" err="1"/>
                  <a:t>f_Hz</a:t>
                </a:r>
                <a:r>
                  <a:rPr lang="en-US" i="1" dirty="0"/>
                  <a:t> S11_dB S11_deg S21_dB S21_deg S12_dB S12_deg S22_dB S22_deg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AC96861-4D57-4245-BC82-914C5A42995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65680" y="5027208"/>
                <a:ext cx="11252665" cy="1338646"/>
              </a:xfrm>
              <a:blipFill>
                <a:blip r:embed="rId7"/>
                <a:stretch>
                  <a:fillRect l="-338" t="-7547" b="-9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DD4B156B-D2CD-329C-75EE-6A9164D52A5F}"/>
              </a:ext>
            </a:extLst>
          </p:cNvPr>
          <p:cNvSpPr/>
          <p:nvPr/>
        </p:nvSpPr>
        <p:spPr bwMode="auto">
          <a:xfrm>
            <a:off x="10288557" y="4595948"/>
            <a:ext cx="1554480" cy="548640"/>
          </a:xfrm>
          <a:prstGeom prst="roundRect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JUAS Proc. 2024</a:t>
            </a:r>
            <a:b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</a:b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II.2.7.8, p.</a:t>
            </a:r>
            <a:r>
              <a:rPr kumimoji="0" lang="en-US" sz="1200" b="0" i="0" u="none" strike="noStrike" cap="none" normalizeH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 </a:t>
            </a:r>
            <a:r>
              <a:rPr lang="en-US" sz="1200" dirty="0">
                <a:solidFill>
                  <a:schemeClr val="bg1"/>
                </a:solidFill>
                <a:latin typeface="Comic Sans MS" pitchFamily="66" charset="0"/>
              </a:rPr>
              <a:t>849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503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/>
      <p:bldP spid="17" grpId="0" animBg="1"/>
      <p:bldP spid="18" grpId="0"/>
      <p:bldP spid="19" grpId="0" animBg="1"/>
      <p:bldP spid="21" grpId="0"/>
      <p:bldP spid="22" grpId="0" animBg="1"/>
      <p:bldP spid="23" grpId="0" animBg="1"/>
      <p:bldP spid="24" grpId="0"/>
      <p:bldP spid="25" grpId="0"/>
      <p:bldP spid="4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D8DC69-1106-234B-81DD-23686DC706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T-Parameters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3FE60A1-DF21-2447-97C1-EB9498EF7A0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58441" y="1201510"/>
                <a:ext cx="11751930" cy="4992650"/>
              </a:xfrm>
            </p:spPr>
            <p:txBody>
              <a:bodyPr/>
              <a:lstStyle/>
              <a:p>
                <a:r>
                  <a:rPr lang="en-US" dirty="0"/>
                  <a:t>Cascading e.g.,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r>
                  <a:rPr lang="en-US" dirty="0"/>
                  <a:t>-port S-parameter networks is important to characterize a larger RF system.</a:t>
                </a:r>
              </a:p>
              <a:p>
                <a:pPr lvl="1"/>
                <a:r>
                  <a:rPr lang="en-US" dirty="0"/>
                  <a:t>Solution: Scattering transfer (T) parameters, which directly relates the waves at input and output </a:t>
                </a:r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marL="457200" lvl="1" indent="0">
                  <a:buNone/>
                </a:pPr>
                <a:endParaRPr lang="en-US" dirty="0"/>
              </a:p>
              <a:p>
                <a:pPr lvl="1"/>
                <a:r>
                  <a:rPr lang="en-US" dirty="0"/>
                  <a:t>T-parameters enable cascaded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r>
                  <a:rPr lang="en-US" dirty="0"/>
                  <a:t>-port networks by simply multiplying their matrices:</a:t>
                </a:r>
              </a:p>
              <a:p>
                <a:pPr marL="457200" lvl="1" indent="0">
                  <a:buNone/>
                </a:pPr>
                <a:endParaRPr lang="en-US" dirty="0"/>
              </a:p>
              <a:p>
                <a:pPr marL="457200" lvl="1" indent="0">
                  <a:buNone/>
                </a:pPr>
                <a:endParaRPr lang="en-US" dirty="0"/>
              </a:p>
              <a:p>
                <a:pPr lvl="1"/>
                <a:r>
                  <a:rPr lang="en-US" dirty="0"/>
                  <a:t>Relation between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r>
                  <a:rPr lang="en-US" dirty="0"/>
                  <a:t>-port </a:t>
                </a:r>
                <a:r>
                  <a:rPr lang="en-US" dirty="0">
                    <a:solidFill>
                      <a:srgbClr val="C00000"/>
                    </a:solidFill>
                  </a:rPr>
                  <a:t>T-parameters</a:t>
                </a:r>
                <a:r>
                  <a:rPr lang="en-US" dirty="0"/>
                  <a:t> and </a:t>
                </a:r>
                <a:r>
                  <a:rPr lang="en-US" dirty="0">
                    <a:solidFill>
                      <a:srgbClr val="9437FF"/>
                    </a:solidFill>
                  </a:rPr>
                  <a:t>S-parameters</a:t>
                </a:r>
                <a:r>
                  <a:rPr lang="en-US" dirty="0"/>
                  <a:t>: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3FE60A1-DF21-2447-97C1-EB9498EF7A0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8441" y="1201510"/>
                <a:ext cx="11751930" cy="4992650"/>
              </a:xfrm>
              <a:blipFill>
                <a:blip r:embed="rId2"/>
                <a:stretch>
                  <a:fillRect l="-756" t="-2030" r="-3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0C7A9DE1-531C-D643-8DEF-0ECA7B24A896}"/>
                  </a:ext>
                </a:extLst>
              </p:cNvPr>
              <p:cNvSpPr txBox="1"/>
              <p:nvPr/>
            </p:nvSpPr>
            <p:spPr>
              <a:xfrm>
                <a:off x="1294796" y="2179285"/>
                <a:ext cx="5175951" cy="74178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𝑻</m:t>
                          </m:r>
                        </m:e>
                      </m:d>
                      <m:r>
                        <a:rPr lang="en-US" sz="2000" b="1" i="0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sz="2000" b="1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1" i="1" smtClean="0">
                                        <a:latin typeface="Cambria Math" panose="02040503050406030204" pitchFamily="18" charset="0"/>
                                      </a:rPr>
                                      <m:t>𝑻</m:t>
                                    </m:r>
                                  </m:e>
                                  <m:sub>
                                    <m:r>
                                      <a:rPr lang="en-US" sz="2000" b="1" i="1">
                                        <a:latin typeface="Cambria Math" panose="02040503050406030204" pitchFamily="18" charset="0"/>
                                      </a:rPr>
                                      <m:t>𝟏𝟏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sz="2000" b="1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1" i="1" smtClean="0">
                                        <a:latin typeface="Cambria Math" panose="02040503050406030204" pitchFamily="18" charset="0"/>
                                      </a:rPr>
                                      <m:t>𝑻</m:t>
                                    </m:r>
                                  </m:e>
                                  <m:sub>
                                    <m:r>
                                      <a:rPr lang="en-US" sz="2000" b="1" i="1">
                                        <a:latin typeface="Cambria Math" panose="02040503050406030204" pitchFamily="18" charset="0"/>
                                      </a:rPr>
                                      <m:t>𝟏𝟐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2000" b="1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1" i="1" smtClean="0">
                                        <a:latin typeface="Cambria Math" panose="02040503050406030204" pitchFamily="18" charset="0"/>
                                      </a:rPr>
                                      <m:t>𝑻</m:t>
                                    </m:r>
                                  </m:e>
                                  <m:sub>
                                    <m:r>
                                      <a:rPr lang="en-US" sz="2000" b="1" i="1">
                                        <a:latin typeface="Cambria Math" panose="02040503050406030204" pitchFamily="18" charset="0"/>
                                      </a:rPr>
                                      <m:t>𝟏𝟐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sz="2000" b="1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1" i="1" smtClean="0">
                                        <a:latin typeface="Cambria Math" panose="02040503050406030204" pitchFamily="18" charset="0"/>
                                      </a:rPr>
                                      <m:t>𝑻</m:t>
                                    </m:r>
                                  </m:e>
                                  <m:sub>
                                    <m:r>
                                      <a:rPr lang="en-US" sz="2000" b="1" i="1">
                                        <a:latin typeface="Cambria Math" panose="02040503050406030204" pitchFamily="18" charset="0"/>
                                      </a:rPr>
                                      <m:t>𝟐𝟐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   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⇒  </m:t>
                      </m:r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n-US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sSub>
                              <m:sSubPr>
                                <m:ctrlPr>
                                  <a:rPr lang="en-US" sz="20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𝒃</m:t>
                                </m:r>
                              </m:e>
                              <m:sub>
                                <m:r>
                                  <a:rPr lang="en-US" sz="20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𝟏</m:t>
                                </m:r>
                              </m:sub>
                            </m:sSub>
                            <m:r>
                              <m:rPr>
                                <m:brk m:alnAt="7"/>
                              </m:rPr>
                              <a:rPr lang="en-US" sz="20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=</m:t>
                            </m:r>
                            <m:sSub>
                              <m:sSubPr>
                                <m:ctrlPr>
                                  <a:rPr lang="en-US" sz="20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𝑻</m:t>
                                </m:r>
                              </m:e>
                              <m:sub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𝟏𝟏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sz="2000" b="1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1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𝒂</m:t>
                                </m:r>
                              </m:e>
                              <m:sub>
                                <m:r>
                                  <a:rPr lang="en-US" sz="2000" b="1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𝟐</m:t>
                                </m:r>
                              </m:sub>
                            </m:sSub>
                            <m:r>
                              <m:rPr>
                                <m:brk m:alnAt="7"/>
                              </m:rPr>
                              <a:rPr lang="en-US" sz="20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sz="20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𝑻</m:t>
                                </m:r>
                              </m:e>
                              <m:sub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𝟏𝟐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sz="20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𝒃</m:t>
                                </m:r>
                              </m:e>
                              <m:sub>
                                <m:r>
                                  <a:rPr lang="en-US" sz="20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𝟐</m:t>
                                </m:r>
                              </m:sub>
                            </m:sSub>
                          </m:e>
                        </m:mr>
                        <m:mr>
                          <m:e>
                            <m:sSub>
                              <m:sSubPr>
                                <m:ctrlPr>
                                  <a:rPr lang="en-US" sz="2000" b="1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1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𝒂</m:t>
                                </m:r>
                              </m:e>
                              <m:sub>
                                <m:r>
                                  <a:rPr lang="en-US" sz="2000" b="1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𝟏</m:t>
                                </m:r>
                              </m:sub>
                            </m:sSub>
                            <m:r>
                              <m:rPr>
                                <m:brk m:alnAt="7"/>
                              </m:rPr>
                              <a:rPr lang="en-US" sz="20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=</m:t>
                            </m:r>
                            <m:sSub>
                              <m:sSubPr>
                                <m:ctrlPr>
                                  <a:rPr lang="en-US" sz="20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𝑻</m:t>
                                </m:r>
                              </m:e>
                              <m:sub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𝟐</m:t>
                                </m:r>
                                <m:r>
                                  <a:rPr lang="en-US" sz="20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𝟏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sz="2000" b="1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1" i="1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𝒂</m:t>
                                </m:r>
                              </m:e>
                              <m:sub>
                                <m:r>
                                  <a:rPr lang="en-US" sz="2000" b="1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𝟐</m:t>
                                </m:r>
                              </m:sub>
                            </m:sSub>
                            <m:r>
                              <m:rPr>
                                <m:brk m:alnAt="7"/>
                              </m:rPr>
                              <a:rPr lang="en-US" sz="20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sz="20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𝑻</m:t>
                                </m:r>
                              </m:e>
                              <m:sub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𝟐</m:t>
                                </m:r>
                                <m:r>
                                  <a:rPr lang="en-US" sz="20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𝟐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sz="20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𝒃</m:t>
                                </m:r>
                              </m:e>
                              <m:sub>
                                <m:r>
                                  <a:rPr lang="en-US" sz="20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𝟐</m:t>
                                </m:r>
                              </m:sub>
                            </m:sSub>
                          </m:e>
                        </m:mr>
                      </m:m>
                    </m:oMath>
                  </m:oMathPara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0C7A9DE1-531C-D643-8DEF-0ECA7B24A8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4796" y="2179285"/>
                <a:ext cx="5175951" cy="74178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Group 4">
            <a:extLst>
              <a:ext uri="{FF2B5EF4-FFF2-40B4-BE49-F238E27FC236}">
                <a16:creationId xmlns:a16="http://schemas.microsoft.com/office/drawing/2014/main" id="{D0B07E05-1ED1-F3A5-0DE1-97E2828A7489}"/>
              </a:ext>
            </a:extLst>
          </p:cNvPr>
          <p:cNvGrpSpPr/>
          <p:nvPr/>
        </p:nvGrpSpPr>
        <p:grpSpPr>
          <a:xfrm>
            <a:off x="7072378" y="1987362"/>
            <a:ext cx="4373651" cy="1174931"/>
            <a:chOff x="7094530" y="1846575"/>
            <a:chExt cx="4373651" cy="1174931"/>
          </a:xfrm>
        </p:grpSpPr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CB572909-265D-754B-9397-5C2537CFCB39}"/>
                </a:ext>
              </a:extLst>
            </p:cNvPr>
            <p:cNvCxnSpPr/>
            <p:nvPr/>
          </p:nvCxnSpPr>
          <p:spPr bwMode="auto">
            <a:xfrm>
              <a:off x="7159042" y="2256337"/>
              <a:ext cx="448770" cy="0"/>
            </a:xfrm>
            <a:prstGeom prst="straightConnector1">
              <a:avLst/>
            </a:prstGeom>
            <a:noFill/>
            <a:ln w="3175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</p:cxn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E1270C04-8A45-0E45-861B-A5DD97ADCB70}"/>
                </a:ext>
              </a:extLst>
            </p:cNvPr>
            <p:cNvCxnSpPr/>
            <p:nvPr/>
          </p:nvCxnSpPr>
          <p:spPr bwMode="auto">
            <a:xfrm>
              <a:off x="7159042" y="2577670"/>
              <a:ext cx="448770" cy="0"/>
            </a:xfrm>
            <a:prstGeom prst="straightConnector1">
              <a:avLst/>
            </a:prstGeom>
            <a:noFill/>
            <a:ln w="31750" cap="flat" cmpd="sng" algn="ctr">
              <a:solidFill>
                <a:srgbClr val="0000FF"/>
              </a:solidFill>
              <a:prstDash val="solid"/>
              <a:round/>
              <a:headEnd type="stealth" w="lg" len="lg"/>
              <a:tailEnd type="none" w="lg" len="lg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259B0473-6E29-2249-8479-E7686BAB7F17}"/>
                    </a:ext>
                  </a:extLst>
                </p:cNvPr>
                <p:cNvSpPr txBox="1"/>
                <p:nvPr/>
              </p:nvSpPr>
              <p:spPr>
                <a:xfrm>
                  <a:off x="7094530" y="1846575"/>
                  <a:ext cx="574708" cy="40325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𝒂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  <m:sup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sup>
                        </m:sSubSup>
                      </m:oMath>
                    </m:oMathPara>
                  </a14:m>
                  <a:endParaRPr lang="en-US" sz="1600" b="1" i="1" baseline="-25000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259B0473-6E29-2249-8479-E7686BAB7F1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94530" y="1846575"/>
                  <a:ext cx="574708" cy="403252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F7EEC32F-4FBD-404B-AEE0-0DF80A8EDB5A}"/>
                </a:ext>
              </a:extLst>
            </p:cNvPr>
            <p:cNvCxnSpPr/>
            <p:nvPr/>
          </p:nvCxnSpPr>
          <p:spPr bwMode="auto">
            <a:xfrm>
              <a:off x="8654782" y="2271039"/>
              <a:ext cx="448770" cy="0"/>
            </a:xfrm>
            <a:prstGeom prst="straightConnector1">
              <a:avLst/>
            </a:prstGeom>
            <a:noFill/>
            <a:ln w="31750" cap="flat" cmpd="sng" algn="ctr">
              <a:solidFill>
                <a:srgbClr val="008000"/>
              </a:solidFill>
              <a:prstDash val="solid"/>
              <a:round/>
              <a:headEnd type="none" w="lg" len="lg"/>
              <a:tailEnd type="stealth" w="lg" len="lg"/>
            </a:ln>
            <a:effectLst/>
          </p:spPr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6D9CCA7F-124C-2246-82DF-2DEE4C0F5B57}"/>
                </a:ext>
              </a:extLst>
            </p:cNvPr>
            <p:cNvCxnSpPr/>
            <p:nvPr/>
          </p:nvCxnSpPr>
          <p:spPr bwMode="auto">
            <a:xfrm>
              <a:off x="8654782" y="2592372"/>
              <a:ext cx="448770" cy="0"/>
            </a:xfrm>
            <a:prstGeom prst="straightConnector1">
              <a:avLst/>
            </a:prstGeom>
            <a:noFill/>
            <a:ln w="31750" cap="flat" cmpd="sng" algn="ctr">
              <a:solidFill>
                <a:srgbClr val="0000FF"/>
              </a:solidFill>
              <a:prstDash val="solid"/>
              <a:round/>
              <a:headEnd type="stealth" w="lg" len="lg"/>
              <a:tailEnd type="none" w="lg" len="lg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Rectangle 17">
                  <a:extLst>
                    <a:ext uri="{FF2B5EF4-FFF2-40B4-BE49-F238E27FC236}">
                      <a16:creationId xmlns:a16="http://schemas.microsoft.com/office/drawing/2014/main" id="{F74897F4-DD3F-E847-8C96-212ADA744852}"/>
                    </a:ext>
                  </a:extLst>
                </p:cNvPr>
                <p:cNvSpPr/>
                <p:nvPr/>
              </p:nvSpPr>
              <p:spPr bwMode="auto">
                <a:xfrm>
                  <a:off x="7676674" y="2139957"/>
                  <a:ext cx="900000" cy="540000"/>
                </a:xfrm>
                <a:prstGeom prst="rect">
                  <a:avLst/>
                </a:prstGeom>
                <a:solidFill>
                  <a:schemeClr val="bg1"/>
                </a:solidFill>
                <a:ln w="28575" cap="flat" cmpd="sng" algn="ctr">
                  <a:solidFill>
                    <a:srgbClr val="C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72000" tIns="0" rIns="0" bIns="0" numCol="1" rtlCol="0" anchor="ctr" anchorCtr="1" compatLnSpc="1">
                  <a:prstTxWarp prst="textNoShape">
                    <a:avLst/>
                  </a:prstTxWarp>
                </a:bodyPr>
                <a:lstStyle/>
                <a:p>
                  <a:pPr marR="0" algn="l" defTabSz="914400" rtl="0" eaLnBrk="0" fontAlgn="base" latinLnBrk="0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tabLst/>
                  </a:pPr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kumimoji="0" lang="en-US" sz="20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kumimoji="0" lang="en-US" sz="20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𝑻</m:t>
                            </m:r>
                          </m:e>
                          <m:sup>
                            <m:r>
                              <a:rPr kumimoji="0" lang="en-US" sz="20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kumimoji="0" lang="en-US" sz="20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𝟏</m:t>
                            </m:r>
                            <m:r>
                              <a:rPr kumimoji="0" lang="en-US" sz="20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)</m:t>
                            </m:r>
                          </m:sup>
                        </m:sSup>
                      </m:oMath>
                    </m:oMathPara>
                  </a14:m>
                  <a:endParaRPr kumimoji="0" lang="en-US" sz="2000" b="1" u="none" strike="noStrike" cap="none" normalizeH="0" baseline="0" dirty="0">
                    <a:ln>
                      <a:noFill/>
                    </a:ln>
                    <a:solidFill>
                      <a:srgbClr val="C00000"/>
                    </a:solidFill>
                    <a:effectLst/>
                  </a:endParaRPr>
                </a:p>
              </p:txBody>
            </p:sp>
          </mc:Choice>
          <mc:Fallback xmlns="">
            <p:sp>
              <p:nvSpPr>
                <p:cNvPr id="18" name="Rectangle 17">
                  <a:extLst>
                    <a:ext uri="{FF2B5EF4-FFF2-40B4-BE49-F238E27FC236}">
                      <a16:creationId xmlns:a16="http://schemas.microsoft.com/office/drawing/2014/main" id="{F74897F4-DD3F-E847-8C96-212ADA744852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7676674" y="2139957"/>
                  <a:ext cx="900000" cy="540000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  <a:ln w="28575" cap="flat" cmpd="sng" algn="ctr">
                  <a:solidFill>
                    <a:srgbClr val="C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9" name="Oval 245">
              <a:extLst>
                <a:ext uri="{FF2B5EF4-FFF2-40B4-BE49-F238E27FC236}">
                  <a16:creationId xmlns:a16="http://schemas.microsoft.com/office/drawing/2014/main" id="{C8C8EEC2-6F13-954F-B082-A4038C69A6E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929336" y="2371292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20" name="Line 7">
              <a:extLst>
                <a:ext uri="{FF2B5EF4-FFF2-40B4-BE49-F238E27FC236}">
                  <a16:creationId xmlns:a16="http://schemas.microsoft.com/office/drawing/2014/main" id="{5FBCE702-65F8-6D4B-AC5C-DF7F3459ADA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576674" y="2409957"/>
              <a:ext cx="3600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b="0">
                <a:latin typeface="+mn-lt"/>
              </a:endParaRPr>
            </a:p>
          </p:txBody>
        </p:sp>
        <p:sp>
          <p:nvSpPr>
            <p:cNvPr id="21" name="Line 7">
              <a:extLst>
                <a:ext uri="{FF2B5EF4-FFF2-40B4-BE49-F238E27FC236}">
                  <a16:creationId xmlns:a16="http://schemas.microsoft.com/office/drawing/2014/main" id="{8AE7656C-500A-1640-8A6C-0BF807BFA72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16674" y="2409392"/>
              <a:ext cx="3600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b="0">
                <a:latin typeface="+mn-lt"/>
              </a:endParaRPr>
            </a:p>
          </p:txBody>
        </p:sp>
        <p:sp>
          <p:nvSpPr>
            <p:cNvPr id="22" name="Oval 245">
              <a:extLst>
                <a:ext uri="{FF2B5EF4-FFF2-40B4-BE49-F238E27FC236}">
                  <a16:creationId xmlns:a16="http://schemas.microsoft.com/office/drawing/2014/main" id="{93EB8AC1-1491-2646-A401-4ACF4CB3AA3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7238922" y="2371292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5D087E9F-E649-4E48-8B6C-4DF8A65CCE27}"/>
                    </a:ext>
                  </a:extLst>
                </p:cNvPr>
                <p:cNvSpPr txBox="1"/>
                <p:nvPr/>
              </p:nvSpPr>
              <p:spPr>
                <a:xfrm>
                  <a:off x="8680082" y="1852635"/>
                  <a:ext cx="574708" cy="4110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𝒂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  <m:sup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sup>
                        </m:sSubSup>
                      </m:oMath>
                    </m:oMathPara>
                  </a14:m>
                  <a:endParaRPr lang="en-US" sz="1600" b="1" i="1" baseline="-25000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5D087E9F-E649-4E48-8B6C-4DF8A65CCE2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680082" y="1852635"/>
                  <a:ext cx="574708" cy="411010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78B0F17F-8AA2-7249-99AB-51B5B6E4FFB6}"/>
                    </a:ext>
                  </a:extLst>
                </p:cNvPr>
                <p:cNvSpPr txBox="1"/>
                <p:nvPr/>
              </p:nvSpPr>
              <p:spPr>
                <a:xfrm>
                  <a:off x="7118349" y="2579577"/>
                  <a:ext cx="571502" cy="4110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𝒃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  <m:sup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sup>
                        </m:sSubSup>
                      </m:oMath>
                    </m:oMathPara>
                  </a14:m>
                  <a:endParaRPr lang="en-US" sz="1600" b="1" i="1" baseline="-25000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78B0F17F-8AA2-7249-99AB-51B5B6E4FFB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18349" y="2579577"/>
                  <a:ext cx="571502" cy="411010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132F159D-41A7-AF42-9712-DAACE612F1BD}"/>
                    </a:ext>
                  </a:extLst>
                </p:cNvPr>
                <p:cNvSpPr txBox="1"/>
                <p:nvPr/>
              </p:nvSpPr>
              <p:spPr>
                <a:xfrm>
                  <a:off x="8638231" y="2610496"/>
                  <a:ext cx="571502" cy="4110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𝒃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  <m:sup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sup>
                        </m:sSubSup>
                      </m:oMath>
                    </m:oMathPara>
                  </a14:m>
                  <a:endParaRPr lang="en-US" sz="1600" b="1" i="1" baseline="-25000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132F159D-41A7-AF42-9712-DAACE612F1B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638231" y="2610496"/>
                  <a:ext cx="571502" cy="411010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32A153E8-C2D3-1B4B-BD1D-A6287257D7FB}"/>
                </a:ext>
              </a:extLst>
            </p:cNvPr>
            <p:cNvCxnSpPr/>
            <p:nvPr/>
          </p:nvCxnSpPr>
          <p:spPr bwMode="auto">
            <a:xfrm>
              <a:off x="9372432" y="2260337"/>
              <a:ext cx="448770" cy="0"/>
            </a:xfrm>
            <a:prstGeom prst="straightConnector1">
              <a:avLst/>
            </a:prstGeom>
            <a:noFill/>
            <a:ln w="3175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</p:cxn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0679B94D-4BE7-5B47-9D51-193CBD8FA071}"/>
                </a:ext>
              </a:extLst>
            </p:cNvPr>
            <p:cNvCxnSpPr/>
            <p:nvPr/>
          </p:nvCxnSpPr>
          <p:spPr bwMode="auto">
            <a:xfrm>
              <a:off x="9372432" y="2581670"/>
              <a:ext cx="448770" cy="0"/>
            </a:xfrm>
            <a:prstGeom prst="straightConnector1">
              <a:avLst/>
            </a:prstGeom>
            <a:noFill/>
            <a:ln w="31750" cap="flat" cmpd="sng" algn="ctr">
              <a:solidFill>
                <a:srgbClr val="0000FF"/>
              </a:solidFill>
              <a:prstDash val="solid"/>
              <a:round/>
              <a:headEnd type="stealth" w="lg" len="lg"/>
              <a:tailEnd type="none" w="lg" len="lg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EE9FAAC3-43ED-F443-BA7B-425938D44038}"/>
                    </a:ext>
                  </a:extLst>
                </p:cNvPr>
                <p:cNvSpPr txBox="1"/>
                <p:nvPr/>
              </p:nvSpPr>
              <p:spPr>
                <a:xfrm>
                  <a:off x="9307920" y="1850575"/>
                  <a:ext cx="574709" cy="40325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𝒂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  <m:sup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sup>
                        </m:sSubSup>
                      </m:oMath>
                    </m:oMathPara>
                  </a14:m>
                  <a:endParaRPr lang="en-US" sz="1600" b="1" i="1" baseline="-25000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EE9FAAC3-43ED-F443-BA7B-425938D4403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307920" y="1850575"/>
                  <a:ext cx="574709" cy="403252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33FA6DAB-02C3-8241-A1CD-533EA1C4C3C4}"/>
                </a:ext>
              </a:extLst>
            </p:cNvPr>
            <p:cNvCxnSpPr/>
            <p:nvPr/>
          </p:nvCxnSpPr>
          <p:spPr bwMode="auto">
            <a:xfrm>
              <a:off x="10868172" y="2275039"/>
              <a:ext cx="448770" cy="0"/>
            </a:xfrm>
            <a:prstGeom prst="straightConnector1">
              <a:avLst/>
            </a:prstGeom>
            <a:noFill/>
            <a:ln w="31750" cap="flat" cmpd="sng" algn="ctr">
              <a:solidFill>
                <a:srgbClr val="008000"/>
              </a:solidFill>
              <a:prstDash val="solid"/>
              <a:round/>
              <a:headEnd type="none" w="lg" len="lg"/>
              <a:tailEnd type="stealth" w="lg" len="lg"/>
            </a:ln>
            <a:effectLst/>
          </p:spPr>
        </p:cxn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73FA6C26-BAA5-9743-A0D6-349FCB8A07EA}"/>
                </a:ext>
              </a:extLst>
            </p:cNvPr>
            <p:cNvCxnSpPr/>
            <p:nvPr/>
          </p:nvCxnSpPr>
          <p:spPr bwMode="auto">
            <a:xfrm>
              <a:off x="10868172" y="2596372"/>
              <a:ext cx="448770" cy="0"/>
            </a:xfrm>
            <a:prstGeom prst="straightConnector1">
              <a:avLst/>
            </a:prstGeom>
            <a:noFill/>
            <a:ln w="31750" cap="flat" cmpd="sng" algn="ctr">
              <a:solidFill>
                <a:srgbClr val="0000FF"/>
              </a:solidFill>
              <a:prstDash val="solid"/>
              <a:round/>
              <a:headEnd type="stealth" w="lg" len="lg"/>
              <a:tailEnd type="none" w="lg" len="lg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Rectangle 30">
                  <a:extLst>
                    <a:ext uri="{FF2B5EF4-FFF2-40B4-BE49-F238E27FC236}">
                      <a16:creationId xmlns:a16="http://schemas.microsoft.com/office/drawing/2014/main" id="{D771902B-ABD7-DB42-964D-5E6AA13FD6E4}"/>
                    </a:ext>
                  </a:extLst>
                </p:cNvPr>
                <p:cNvSpPr/>
                <p:nvPr/>
              </p:nvSpPr>
              <p:spPr bwMode="auto">
                <a:xfrm>
                  <a:off x="9890064" y="2143957"/>
                  <a:ext cx="900000" cy="540000"/>
                </a:xfrm>
                <a:prstGeom prst="rect">
                  <a:avLst/>
                </a:prstGeom>
                <a:solidFill>
                  <a:schemeClr val="bg1"/>
                </a:solidFill>
                <a:ln w="28575" cap="flat" cmpd="sng" algn="ctr">
                  <a:solidFill>
                    <a:srgbClr val="C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72000" tIns="0" rIns="0" bIns="0" numCol="1" rtlCol="0" anchor="ctr" anchorCtr="1" compatLnSpc="1">
                  <a:prstTxWarp prst="textNoShape">
                    <a:avLst/>
                  </a:prstTxWarp>
                </a:bodyPr>
                <a:lstStyle/>
                <a:p>
                  <a:pPr marR="0" algn="l" defTabSz="914400" rtl="0" eaLnBrk="0" fontAlgn="base" latinLnBrk="0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tabLst/>
                  </a:pPr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kumimoji="0" lang="en-US" sz="20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kumimoji="0" lang="en-US" sz="20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𝑻</m:t>
                            </m:r>
                          </m:e>
                          <m:sup>
                            <m:r>
                              <a:rPr kumimoji="0" lang="en-US" sz="20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kumimoji="0" lang="en-US" sz="20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𝟐</m:t>
                            </m:r>
                            <m:r>
                              <a:rPr kumimoji="0" lang="en-US" sz="20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)</m:t>
                            </m:r>
                          </m:sup>
                        </m:sSup>
                      </m:oMath>
                    </m:oMathPara>
                  </a14:m>
                  <a:endParaRPr kumimoji="0" lang="en-US" sz="2000" b="1" u="none" strike="noStrike" cap="none" normalizeH="0" baseline="0" dirty="0">
                    <a:ln>
                      <a:noFill/>
                    </a:ln>
                    <a:solidFill>
                      <a:srgbClr val="C00000"/>
                    </a:solidFill>
                    <a:effectLst/>
                  </a:endParaRPr>
                </a:p>
              </p:txBody>
            </p:sp>
          </mc:Choice>
          <mc:Fallback xmlns="">
            <p:sp>
              <p:nvSpPr>
                <p:cNvPr id="31" name="Rectangle 30">
                  <a:extLst>
                    <a:ext uri="{FF2B5EF4-FFF2-40B4-BE49-F238E27FC236}">
                      <a16:creationId xmlns:a16="http://schemas.microsoft.com/office/drawing/2014/main" id="{D771902B-ABD7-DB42-964D-5E6AA13FD6E4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9890064" y="2143957"/>
                  <a:ext cx="900000" cy="540000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  <a:ln w="28575" cap="flat" cmpd="sng" algn="ctr">
                  <a:solidFill>
                    <a:srgbClr val="C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2" name="Oval 245">
              <a:extLst>
                <a:ext uri="{FF2B5EF4-FFF2-40B4-BE49-F238E27FC236}">
                  <a16:creationId xmlns:a16="http://schemas.microsoft.com/office/drawing/2014/main" id="{549D0B70-B7E9-C74C-84FD-FC561372A782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1142726" y="2375292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33" name="Line 7">
              <a:extLst>
                <a:ext uri="{FF2B5EF4-FFF2-40B4-BE49-F238E27FC236}">
                  <a16:creationId xmlns:a16="http://schemas.microsoft.com/office/drawing/2014/main" id="{CA405255-AAA3-4C4D-95AA-7E1E9677F6D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790064" y="2413957"/>
              <a:ext cx="3600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b="0">
                <a:latin typeface="+mn-lt"/>
              </a:endParaRPr>
            </a:p>
          </p:txBody>
        </p:sp>
        <p:sp>
          <p:nvSpPr>
            <p:cNvPr id="34" name="Line 7">
              <a:extLst>
                <a:ext uri="{FF2B5EF4-FFF2-40B4-BE49-F238E27FC236}">
                  <a16:creationId xmlns:a16="http://schemas.microsoft.com/office/drawing/2014/main" id="{2EE1065C-F0AC-6643-AE8A-CB773374FAD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530064" y="2413392"/>
              <a:ext cx="3600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b="0">
                <a:latin typeface="+mn-lt"/>
              </a:endParaRPr>
            </a:p>
          </p:txBody>
        </p:sp>
        <p:sp>
          <p:nvSpPr>
            <p:cNvPr id="35" name="Oval 245">
              <a:extLst>
                <a:ext uri="{FF2B5EF4-FFF2-40B4-BE49-F238E27FC236}">
                  <a16:creationId xmlns:a16="http://schemas.microsoft.com/office/drawing/2014/main" id="{38691AD0-683F-1D49-B1C3-98BF0B973AC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9452312" y="2375292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8668A445-C294-044C-BF69-C55A5BDF14F1}"/>
                    </a:ext>
                  </a:extLst>
                </p:cNvPr>
                <p:cNvSpPr txBox="1"/>
                <p:nvPr/>
              </p:nvSpPr>
              <p:spPr>
                <a:xfrm>
                  <a:off x="10893472" y="1856635"/>
                  <a:ext cx="574709" cy="40325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𝒂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  <m:sup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sup>
                        </m:sSubSup>
                      </m:oMath>
                    </m:oMathPara>
                  </a14:m>
                  <a:endParaRPr lang="en-US" sz="1600" b="1" i="1" baseline="-25000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8668A445-C294-044C-BF69-C55A5BDF14F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893472" y="1856635"/>
                  <a:ext cx="574709" cy="403252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1C90F3C0-4240-3C40-9FAD-0C67DBE1F643}"/>
                    </a:ext>
                  </a:extLst>
                </p:cNvPr>
                <p:cNvSpPr txBox="1"/>
                <p:nvPr/>
              </p:nvSpPr>
              <p:spPr>
                <a:xfrm>
                  <a:off x="9331739" y="2583577"/>
                  <a:ext cx="571503" cy="40325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𝒃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  <m:sup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sup>
                        </m:sSubSup>
                      </m:oMath>
                    </m:oMathPara>
                  </a14:m>
                  <a:endParaRPr lang="en-US" sz="1600" b="1" i="1" baseline="-25000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1C90F3C0-4240-3C40-9FAD-0C67DBE1F64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331739" y="2583577"/>
                  <a:ext cx="571503" cy="403252"/>
                </a:xfrm>
                <a:prstGeom prst="rect">
                  <a:avLst/>
                </a:prstGeom>
                <a:blipFill>
                  <a:blip r:embed="rId1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8" name="TextBox 37">
                  <a:extLst>
                    <a:ext uri="{FF2B5EF4-FFF2-40B4-BE49-F238E27FC236}">
                      <a16:creationId xmlns:a16="http://schemas.microsoft.com/office/drawing/2014/main" id="{48F64062-F7B3-D048-8DD9-3483B6F10DBA}"/>
                    </a:ext>
                  </a:extLst>
                </p:cNvPr>
                <p:cNvSpPr txBox="1"/>
                <p:nvPr/>
              </p:nvSpPr>
              <p:spPr>
                <a:xfrm>
                  <a:off x="10851621" y="2614496"/>
                  <a:ext cx="571503" cy="40325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𝒃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  <m:sup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sup>
                        </m:sSubSup>
                      </m:oMath>
                    </m:oMathPara>
                  </a14:m>
                  <a:endParaRPr lang="en-US" sz="1600" b="1" i="1" baseline="-25000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38" name="TextBox 37">
                  <a:extLst>
                    <a:ext uri="{FF2B5EF4-FFF2-40B4-BE49-F238E27FC236}">
                      <a16:creationId xmlns:a16="http://schemas.microsoft.com/office/drawing/2014/main" id="{48F64062-F7B3-D048-8DD9-3483B6F10DB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851621" y="2614496"/>
                  <a:ext cx="571503" cy="403252"/>
                </a:xfrm>
                <a:prstGeom prst="rect">
                  <a:avLst/>
                </a:prstGeom>
                <a:blipFill>
                  <a:blip r:embed="rId1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9" name="Line 7">
              <a:extLst>
                <a:ext uri="{FF2B5EF4-FFF2-40B4-BE49-F238E27FC236}">
                  <a16:creationId xmlns:a16="http://schemas.microsoft.com/office/drawing/2014/main" id="{35911611-2E5D-964A-B02A-83EA3BC40EC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012432" y="2413787"/>
              <a:ext cx="4320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b="0">
                <a:latin typeface="+mn-lt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F79D81D1-FC80-7E47-A04F-2ED3D94DE989}"/>
                  </a:ext>
                </a:extLst>
              </p:cNvPr>
              <p:cNvSpPr txBox="1"/>
              <p:nvPr/>
            </p:nvSpPr>
            <p:spPr>
              <a:xfrm>
                <a:off x="3980412" y="3689821"/>
                <a:ext cx="2823722" cy="3178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𝑻</m:t>
                          </m:r>
                        </m:e>
                      </m:d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𝑻</m:t>
                              </m:r>
                            </m:e>
                            <m:sup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sup>
                          </m:sSup>
                        </m:e>
                      </m:d>
                      <m:d>
                        <m:dPr>
                          <m:ctrlPr>
                            <a:rPr lang="en-US" b="1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b="1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1" i="1">
                                  <a:latin typeface="Cambria Math" panose="02040503050406030204" pitchFamily="18" charset="0"/>
                                </a:rPr>
                                <m:t>𝑻</m:t>
                              </m:r>
                            </m:e>
                            <m:sup>
                              <m:r>
                                <a:rPr lang="en-US" b="1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  <m:r>
                                <a:rPr lang="en-US" b="1" i="1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sup>
                          </m:sSup>
                        </m:e>
                      </m:d>
                      <m:r>
                        <a:rPr lang="en-US" b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⋯</m:t>
                      </m:r>
                      <m:d>
                        <m:dPr>
                          <m:ctrlPr>
                            <a:rPr lang="en-US" b="1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b="1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1" i="1">
                                  <a:latin typeface="Cambria Math" panose="02040503050406030204" pitchFamily="18" charset="0"/>
                                </a:rPr>
                                <m:t>𝑻</m:t>
                              </m:r>
                            </m:e>
                            <m:sup>
                              <m:d>
                                <m:dPr>
                                  <m:ctrlP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𝑵</m:t>
                                  </m:r>
                                </m:e>
                              </m:d>
                            </m:sup>
                          </m:sSup>
                        </m:e>
                      </m:d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F79D81D1-FC80-7E47-A04F-2ED3D94DE98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80412" y="3689821"/>
                <a:ext cx="2823722" cy="317844"/>
              </a:xfrm>
              <a:prstGeom prst="rect">
                <a:avLst/>
              </a:prstGeom>
              <a:blipFill>
                <a:blip r:embed="rId14"/>
                <a:stretch>
                  <a:fillRect t="-38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AF793EDF-148E-9B4B-A63A-BBC984B32DDE}"/>
                  </a:ext>
                </a:extLst>
              </p:cNvPr>
              <p:cNvSpPr txBox="1"/>
              <p:nvPr/>
            </p:nvSpPr>
            <p:spPr>
              <a:xfrm>
                <a:off x="2026276" y="4853037"/>
                <a:ext cx="2705228" cy="5657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T</m:t>
                          </m:r>
                        </m:e>
                      </m:d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9437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rgbClr val="9437FF"/>
                                  </a:solidFill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9437FF"/>
                                  </a:solidFill>
                                  <a:latin typeface="Cambria Math" panose="02040503050406030204" pitchFamily="18" charset="0"/>
                                </a:rPr>
                                <m:t>21</m:t>
                              </m:r>
                            </m:sub>
                          </m:sSub>
                        </m:den>
                      </m:f>
                      <m:d>
                        <m:d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b="0" i="1" smtClean="0">
                                    <a:solidFill>
                                      <a:srgbClr val="9437FF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m:rPr>
                                    <m:sty m:val="p"/>
                                    <m:brk m:alnAt="7"/>
                                  </m:rPr>
                                  <a:rPr lang="en-US" b="0" i="0" smtClean="0">
                                    <a:solidFill>
                                      <a:srgbClr val="9437FF"/>
                                    </a:solidFill>
                                    <a:latin typeface="Cambria Math" panose="02040503050406030204" pitchFamily="18" charset="0"/>
                                  </a:rPr>
                                  <m:t>d</m:t>
                                </m:r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solidFill>
                                      <a:srgbClr val="9437FF"/>
                                    </a:solidFill>
                                    <a:latin typeface="Cambria Math" panose="02040503050406030204" pitchFamily="18" charset="0"/>
                                  </a:rPr>
                                  <m:t>et</m:t>
                                </m:r>
                                <m:r>
                                  <m:rPr>
                                    <m:brk m:alnAt="7"/>
                                  </m:rPr>
                                  <a:rPr lang="en-US" b="0" i="1" smtClean="0">
                                    <a:solidFill>
                                      <a:srgbClr val="9437FF"/>
                                    </a:solidFill>
                                    <a:latin typeface="Cambria Math" panose="02040503050406030204" pitchFamily="18" charset="0"/>
                                  </a:rPr>
                                  <m:t>⁡</m:t>
                                </m:r>
                                <m:r>
                                  <a:rPr lang="en-US" b="0" i="1" smtClean="0">
                                    <a:solidFill>
                                      <a:srgbClr val="9437FF"/>
                                    </a:solidFill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b="0" i="1" smtClean="0">
                                    <a:solidFill>
                                      <a:srgbClr val="9437FF"/>
                                    </a:solidFill>
                                    <a:latin typeface="Cambria Math" panose="02040503050406030204" pitchFamily="18" charset="0"/>
                                  </a:rPr>
                                  <m:t>𝑆</m:t>
                                </m:r>
                                <m:r>
                                  <a:rPr lang="en-US" b="0" i="1" smtClean="0">
                                    <a:solidFill>
                                      <a:srgbClr val="9437FF"/>
                                    </a:solidFill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solidFill>
                                          <a:srgbClr val="9437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solidFill>
                                          <a:srgbClr val="9437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solidFill>
                                          <a:srgbClr val="9437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11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22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AF793EDF-148E-9B4B-A63A-BBC984B32D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26276" y="4853037"/>
                <a:ext cx="2705228" cy="565732"/>
              </a:xfrm>
              <a:prstGeom prst="rect">
                <a:avLst/>
              </a:prstGeom>
              <a:blipFill>
                <a:blip r:embed="rId15"/>
                <a:stretch>
                  <a:fillRect t="-6667" b="-8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00EA5EA9-BA33-8743-8E47-B243A8EF9E60}"/>
                  </a:ext>
                </a:extLst>
              </p:cNvPr>
              <p:cNvSpPr txBox="1"/>
              <p:nvPr/>
            </p:nvSpPr>
            <p:spPr>
              <a:xfrm>
                <a:off x="6424574" y="4853037"/>
                <a:ext cx="2451825" cy="5657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b="0" i="1" smtClean="0">
                              <a:solidFill>
                                <a:srgbClr val="9437FF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rgbClr val="9437FF"/>
                              </a:solidFill>
                              <a:latin typeface="Cambria Math" panose="02040503050406030204" pitchFamily="18" charset="0"/>
                            </a:rPr>
                            <m:t>S</m:t>
                          </m:r>
                        </m:e>
                      </m:d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22</m:t>
                              </m:r>
                            </m:sub>
                          </m:sSub>
                        </m:den>
                      </m:f>
                      <m:d>
                        <m:d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12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det</m:t>
                                </m:r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⁡(</m:t>
                                </m:r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21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00EA5EA9-BA33-8743-8E47-B243A8EF9E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24574" y="4853037"/>
                <a:ext cx="2451825" cy="565732"/>
              </a:xfrm>
              <a:prstGeom prst="rect">
                <a:avLst/>
              </a:prstGeom>
              <a:blipFill>
                <a:blip r:embed="rId16"/>
                <a:stretch>
                  <a:fillRect t="-6667" b="-8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E600D6DA-44B3-D248-87C4-80A7E3726386}"/>
                  </a:ext>
                </a:extLst>
              </p:cNvPr>
              <p:cNvSpPr txBox="1"/>
              <p:nvPr/>
            </p:nvSpPr>
            <p:spPr>
              <a:xfrm>
                <a:off x="2717566" y="5638163"/>
                <a:ext cx="2674707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1600" dirty="0"/>
                  <a:t>w</a:t>
                </a:r>
                <a:r>
                  <a:rPr lang="en-US" sz="1600" b="0" dirty="0"/>
                  <a:t>ith: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1600" b="0" i="1" smtClean="0">
                            <a:solidFill>
                              <a:srgbClr val="9437FF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1600" b="0" i="0" smtClean="0">
                            <a:solidFill>
                              <a:srgbClr val="9437FF"/>
                            </a:solidFill>
                            <a:latin typeface="Cambria Math" panose="02040503050406030204" pitchFamily="18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n-US" sz="1600" b="0" i="1" smtClean="0">
                                <a:solidFill>
                                  <a:srgbClr val="9437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600" b="0" i="1" smtClean="0">
                                <a:solidFill>
                                  <a:srgbClr val="9437FF"/>
                                </a:solidFill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</m:d>
                      </m:e>
                    </m:func>
                    <m:r>
                      <a:rPr lang="en-US" sz="1600" b="0" i="1" smtClean="0">
                        <a:solidFill>
                          <a:srgbClr val="9437FF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600" b="0" i="1" smtClean="0">
                            <a:solidFill>
                              <a:srgbClr val="9437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rgbClr val="9437FF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rgbClr val="9437FF"/>
                            </a:solidFill>
                            <a:latin typeface="Cambria Math" panose="02040503050406030204" pitchFamily="18" charset="0"/>
                          </a:rPr>
                          <m:t>11</m:t>
                        </m:r>
                      </m:sub>
                    </m:sSub>
                    <m:sSub>
                      <m:sSubPr>
                        <m:ctrlPr>
                          <a:rPr lang="en-US" sz="1600" b="0" i="1" smtClean="0">
                            <a:solidFill>
                              <a:srgbClr val="9437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rgbClr val="9437FF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rgbClr val="9437FF"/>
                            </a:solidFill>
                            <a:latin typeface="Cambria Math" panose="02040503050406030204" pitchFamily="18" charset="0"/>
                          </a:rPr>
                          <m:t>22</m:t>
                        </m:r>
                      </m:sub>
                    </m:sSub>
                    <m:r>
                      <a:rPr lang="en-US" sz="1600" b="0" i="1" smtClean="0">
                        <a:solidFill>
                          <a:srgbClr val="9437FF"/>
                        </a:solidFill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sz="1600" b="0" i="1" smtClean="0">
                            <a:solidFill>
                              <a:srgbClr val="9437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rgbClr val="9437FF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rgbClr val="9437FF"/>
                            </a:solidFill>
                            <a:latin typeface="Cambria Math" panose="02040503050406030204" pitchFamily="18" charset="0"/>
                          </a:rPr>
                          <m:t>12</m:t>
                        </m:r>
                      </m:sub>
                    </m:sSub>
                    <m:sSub>
                      <m:sSubPr>
                        <m:ctrlPr>
                          <a:rPr lang="en-US" sz="1600" b="0" i="1" smtClean="0">
                            <a:solidFill>
                              <a:srgbClr val="9437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rgbClr val="9437FF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rgbClr val="9437FF"/>
                            </a:solidFill>
                            <a:latin typeface="Cambria Math" panose="02040503050406030204" pitchFamily="18" charset="0"/>
                          </a:rPr>
                          <m:t>21</m:t>
                        </m:r>
                      </m:sub>
                    </m:sSub>
                  </m:oMath>
                </a14:m>
                <a:endParaRPr lang="en-US" sz="1600" dirty="0"/>
              </a:p>
            </p:txBody>
          </p:sp>
        </mc:Choice>
        <mc:Fallback xmlns="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E600D6DA-44B3-D248-87C4-80A7E37263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17566" y="5638163"/>
                <a:ext cx="2674707" cy="246221"/>
              </a:xfrm>
              <a:prstGeom prst="rect">
                <a:avLst/>
              </a:prstGeom>
              <a:blipFill>
                <a:blip r:embed="rId17"/>
                <a:stretch>
                  <a:fillRect l="-4739" t="-25000" r="-948" b="-5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41B1CD4A-90C5-5946-AF40-576AE15B0540}"/>
                  </a:ext>
                </a:extLst>
              </p:cNvPr>
              <p:cNvSpPr txBox="1"/>
              <p:nvPr/>
            </p:nvSpPr>
            <p:spPr>
              <a:xfrm>
                <a:off x="7039778" y="5638164"/>
                <a:ext cx="2750818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1600" dirty="0"/>
                  <a:t>w</a:t>
                </a:r>
                <a:r>
                  <a:rPr lang="en-US" sz="1600" b="0" dirty="0"/>
                  <a:t>ith: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16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1600" b="0" i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n-US" sz="1600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600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</m:d>
                      </m:e>
                    </m:func>
                    <m:r>
                      <a:rPr lang="en-US" sz="16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6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11</m:t>
                        </m:r>
                      </m:sub>
                    </m:sSub>
                    <m:sSub>
                      <m:sSubPr>
                        <m:ctrlPr>
                          <a:rPr lang="en-US" sz="16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22</m:t>
                        </m:r>
                      </m:sub>
                    </m:sSub>
                    <m:r>
                      <a:rPr lang="en-US" sz="16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sz="16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12</m:t>
                        </m:r>
                      </m:sub>
                    </m:sSub>
                    <m:sSub>
                      <m:sSubPr>
                        <m:ctrlPr>
                          <a:rPr lang="en-US" sz="16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21</m:t>
                        </m:r>
                      </m:sub>
                    </m:sSub>
                  </m:oMath>
                </a14:m>
                <a:endParaRPr lang="en-US" sz="1600" dirty="0"/>
              </a:p>
            </p:txBody>
          </p:sp>
        </mc:Choice>
        <mc:Fallback xmlns="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41B1CD4A-90C5-5946-AF40-576AE15B05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39778" y="5638164"/>
                <a:ext cx="2750818" cy="246221"/>
              </a:xfrm>
              <a:prstGeom prst="rect">
                <a:avLst/>
              </a:prstGeom>
              <a:blipFill>
                <a:blip r:embed="rId18"/>
                <a:stretch>
                  <a:fillRect l="-4608" t="-25000" b="-5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2C935F0D-E1E2-A8A6-0108-E39C5C42B541}"/>
              </a:ext>
            </a:extLst>
          </p:cNvPr>
          <p:cNvSpPr/>
          <p:nvPr/>
        </p:nvSpPr>
        <p:spPr bwMode="auto">
          <a:xfrm>
            <a:off x="8693132" y="6053093"/>
            <a:ext cx="1920240" cy="548640"/>
          </a:xfrm>
          <a:prstGeom prst="roundRect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JUAS Proc. 2024</a:t>
            </a:r>
            <a:b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</a:b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II.2.7.9, pp.</a:t>
            </a:r>
            <a:r>
              <a:rPr kumimoji="0" lang="en-US" sz="1200" b="0" i="0" u="none" strike="noStrike" cap="none" normalizeH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 </a:t>
            </a:r>
            <a:r>
              <a:rPr lang="en-US" sz="1200" dirty="0">
                <a:solidFill>
                  <a:schemeClr val="bg1"/>
                </a:solidFill>
                <a:latin typeface="Comic Sans MS" pitchFamily="66" charset="0"/>
              </a:rPr>
              <a:t>850/851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0862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  <p:bldP spid="43" grpId="0"/>
      <p:bldP spid="44" grpId="0"/>
      <p:bldP spid="45" grpId="0"/>
      <p:bldP spid="6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D8DC69-1106-234B-81DD-23686DC706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ABCD-Parameters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3FE60A1-DF21-2447-97C1-EB9498EF7A0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47952" y="1201510"/>
                <a:ext cx="11255178" cy="4992650"/>
              </a:xfrm>
            </p:spPr>
            <p:txBody>
              <a:bodyPr/>
              <a:lstStyle/>
              <a:p>
                <a:r>
                  <a:rPr lang="en-US" dirty="0"/>
                  <a:t>Also called “chain” parameters, used for cascading networks based on V and I</a:t>
                </a:r>
              </a:p>
              <a:p>
                <a:pPr lvl="1"/>
                <a:r>
                  <a:rPr lang="en-US" dirty="0"/>
                  <a:t>Useful for chaining a mix of lumped elements and transmission-lines </a:t>
                </a:r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marL="457200" lvl="1" indent="0">
                  <a:buNone/>
                </a:pPr>
                <a:endParaRPr lang="en-US" dirty="0"/>
              </a:p>
              <a:p>
                <a:pPr lvl="1"/>
                <a:r>
                  <a:rPr lang="en-US" dirty="0"/>
                  <a:t>Chaining 2-port ABCD-parameter networks:</a:t>
                </a:r>
              </a:p>
              <a:p>
                <a:pPr lvl="1"/>
                <a:endParaRPr lang="en-US" dirty="0"/>
              </a:p>
              <a:p>
                <a:pPr marL="457200" lvl="1" indent="0">
                  <a:buNone/>
                </a:pPr>
                <a:endParaRPr lang="en-US" dirty="0"/>
              </a:p>
              <a:p>
                <a:pPr lvl="1"/>
                <a:r>
                  <a:rPr lang="en-US" dirty="0"/>
                  <a:t>Relation between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r>
                  <a:rPr lang="en-US" dirty="0"/>
                  <a:t>-port </a:t>
                </a:r>
                <a:r>
                  <a:rPr lang="en-US" dirty="0">
                    <a:solidFill>
                      <a:srgbClr val="C00000"/>
                    </a:solidFill>
                  </a:rPr>
                  <a:t>ABCD-parameters</a:t>
                </a:r>
                <a:r>
                  <a:rPr lang="en-US" dirty="0"/>
                  <a:t> </a:t>
                </a:r>
                <a:br>
                  <a:rPr lang="en-US" dirty="0"/>
                </a:br>
                <a:br>
                  <a:rPr lang="en-US" dirty="0"/>
                </a:br>
                <a:br>
                  <a:rPr lang="en-US" dirty="0"/>
                </a:br>
                <a:br>
                  <a:rPr lang="en-US" dirty="0"/>
                </a:br>
                <a:br>
                  <a:rPr lang="en-US" dirty="0"/>
                </a:br>
                <a:r>
                  <a:rPr lang="en-US" dirty="0"/>
                  <a:t>and </a:t>
                </a:r>
                <a:r>
                  <a:rPr lang="en-US" dirty="0">
                    <a:solidFill>
                      <a:srgbClr val="9437FF"/>
                    </a:solidFill>
                  </a:rPr>
                  <a:t>S-parameters</a:t>
                </a:r>
                <a:r>
                  <a:rPr lang="en-US" dirty="0"/>
                  <a:t>: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3FE60A1-DF21-2447-97C1-EB9498EF7A0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47952" y="1201510"/>
                <a:ext cx="11255178" cy="4992650"/>
              </a:xfrm>
              <a:blipFill>
                <a:blip r:embed="rId2"/>
                <a:stretch>
                  <a:fillRect l="-789" t="-20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0C7A9DE1-531C-D643-8DEF-0ECA7B24A896}"/>
                  </a:ext>
                </a:extLst>
              </p:cNvPr>
              <p:cNvSpPr txBox="1"/>
              <p:nvPr/>
            </p:nvSpPr>
            <p:spPr>
              <a:xfrm>
                <a:off x="1197256" y="2096075"/>
                <a:ext cx="4799501" cy="714152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𝑨𝑩𝑪𝑫</m:t>
                          </m:r>
                        </m:e>
                      </m:d>
                      <m:r>
                        <a:rPr lang="en-US" sz="2000" b="1" i="0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𝑨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𝑩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𝑪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𝑫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   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⇒  </m:t>
                      </m:r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n-US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sSub>
                              <m:sSubPr>
                                <m:ctrlPr>
                                  <a:rPr lang="en-US" sz="20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𝑽</m:t>
                                </m:r>
                              </m:e>
                              <m:sub>
                                <m:r>
                                  <a:rPr lang="en-US" sz="20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𝟏</m:t>
                                </m:r>
                              </m:sub>
                            </m:sSub>
                            <m:r>
                              <m:rPr>
                                <m:brk m:alnAt="7"/>
                              </m:rPr>
                              <a:rPr lang="en-US" sz="20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=</m:t>
                            </m:r>
                            <m:r>
                              <a:rPr lang="en-US" sz="20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𝑨</m:t>
                            </m:r>
                            <m:sSub>
                              <m:sSubPr>
                                <m:ctrlPr>
                                  <a:rPr lang="en-US" sz="20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𝑽</m:t>
                                </m:r>
                              </m:e>
                              <m:sub>
                                <m:r>
                                  <a:rPr lang="en-US" sz="20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𝟐</m:t>
                                </m:r>
                              </m:sub>
                            </m:sSub>
                            <m:r>
                              <a:rPr lang="en-US" sz="20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20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𝑩</m:t>
                            </m:r>
                            <m:sSub>
                              <m:sSubPr>
                                <m:ctrlPr>
                                  <a:rPr lang="en-US" sz="2000" b="1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1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𝑰</m:t>
                                </m:r>
                              </m:e>
                              <m:sub>
                                <m:r>
                                  <a:rPr lang="en-US" sz="2000" b="1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𝟐</m:t>
                                </m:r>
                              </m:sub>
                            </m:sSub>
                          </m:e>
                        </m:mr>
                        <m:mr>
                          <m:e>
                            <m:sSub>
                              <m:sSubPr>
                                <m:ctrlPr>
                                  <a:rPr lang="en-US" sz="2000" b="1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1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𝑰</m:t>
                                </m:r>
                              </m:e>
                              <m:sub>
                                <m:r>
                                  <a:rPr lang="en-US" sz="2000" b="1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𝟏</m:t>
                                </m:r>
                              </m:sub>
                            </m:sSub>
                            <m:r>
                              <m:rPr>
                                <m:brk m:alnAt="7"/>
                              </m:rPr>
                              <a:rPr lang="en-US" sz="20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=</m:t>
                            </m:r>
                            <m:r>
                              <a:rPr lang="en-US" sz="20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𝑪</m:t>
                            </m:r>
                            <m:sSub>
                              <m:sSubPr>
                                <m:ctrlPr>
                                  <a:rPr lang="en-US" sz="20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𝑽</m:t>
                                </m:r>
                              </m:e>
                              <m:sub>
                                <m:r>
                                  <a:rPr lang="en-US" sz="20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𝟐</m:t>
                                </m:r>
                              </m:sub>
                            </m:sSub>
                            <m:r>
                              <a:rPr lang="en-US" sz="20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20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𝑫</m:t>
                            </m:r>
                            <m:sSub>
                              <m:sSubPr>
                                <m:ctrlPr>
                                  <a:rPr lang="en-US" sz="2000" b="1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1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𝑰</m:t>
                                </m:r>
                              </m:e>
                              <m:sub>
                                <m:r>
                                  <a:rPr lang="en-US" sz="2000" b="1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𝟐</m:t>
                                </m:r>
                              </m:sub>
                            </m:sSub>
                          </m:e>
                        </m:mr>
                      </m:m>
                    </m:oMath>
                  </m:oMathPara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0C7A9DE1-531C-D643-8DEF-0ECA7B24A8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7256" y="2096075"/>
                <a:ext cx="4799501" cy="71415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F79D81D1-FC80-7E47-A04F-2ED3D94DE989}"/>
                  </a:ext>
                </a:extLst>
              </p:cNvPr>
              <p:cNvSpPr txBox="1"/>
              <p:nvPr/>
            </p:nvSpPr>
            <p:spPr>
              <a:xfrm>
                <a:off x="3286813" y="3691566"/>
                <a:ext cx="4779770" cy="3178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𝑨𝑩𝑪𝑫</m:t>
                          </m:r>
                        </m:e>
                      </m:d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𝑨𝑩𝑪𝑫</m:t>
                              </m:r>
                            </m:e>
                            <m:sup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sup>
                          </m:sSup>
                        </m:e>
                      </m:d>
                      <m:d>
                        <m:dPr>
                          <m:ctrlPr>
                            <a:rPr lang="en-US" b="1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b="1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𝑨𝑩𝑪𝑫</m:t>
                              </m:r>
                            </m:e>
                            <m:sup>
                              <m:r>
                                <a:rPr lang="en-US" b="1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  <m:r>
                                <a:rPr lang="en-US" b="1" i="1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sup>
                          </m:sSup>
                        </m:e>
                      </m:d>
                      <m:r>
                        <a:rPr lang="en-US" b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⋯</m:t>
                      </m:r>
                      <m:d>
                        <m:dPr>
                          <m:ctrlPr>
                            <a:rPr lang="en-US" b="1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b="1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𝑨𝑩𝑪𝑫</m:t>
                              </m:r>
                            </m:e>
                            <m:sup>
                              <m:d>
                                <m:dPr>
                                  <m:ctrlP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𝑵</m:t>
                                  </m:r>
                                </m:e>
                              </m:d>
                            </m:sup>
                          </m:sSup>
                        </m:e>
                      </m:d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F79D81D1-FC80-7E47-A04F-2ED3D94DE98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6813" y="3691566"/>
                <a:ext cx="4779770" cy="317844"/>
              </a:xfrm>
              <a:prstGeom prst="rect">
                <a:avLst/>
              </a:prstGeom>
              <a:blipFill>
                <a:blip r:embed="rId4"/>
                <a:stretch>
                  <a:fillRect t="-38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3" name="Group 72">
            <a:extLst>
              <a:ext uri="{FF2B5EF4-FFF2-40B4-BE49-F238E27FC236}">
                <a16:creationId xmlns:a16="http://schemas.microsoft.com/office/drawing/2014/main" id="{459837F8-5D11-D0D1-0028-65BFA6924DE3}"/>
              </a:ext>
            </a:extLst>
          </p:cNvPr>
          <p:cNvGrpSpPr/>
          <p:nvPr/>
        </p:nvGrpSpPr>
        <p:grpSpPr>
          <a:xfrm>
            <a:off x="6398558" y="1986090"/>
            <a:ext cx="5304572" cy="1345909"/>
            <a:chOff x="6357508" y="1711391"/>
            <a:chExt cx="5304572" cy="134590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259B0473-6E29-2249-8479-E7686BAB7F17}"/>
                    </a:ext>
                  </a:extLst>
                </p:cNvPr>
                <p:cNvSpPr txBox="1"/>
                <p:nvPr/>
              </p:nvSpPr>
              <p:spPr>
                <a:xfrm>
                  <a:off x="6928028" y="1711391"/>
                  <a:ext cx="536236" cy="40325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𝑰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  <m:sup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sup>
                        </m:sSubSup>
                      </m:oMath>
                    </m:oMathPara>
                  </a14:m>
                  <a:endParaRPr lang="en-US" sz="1600" b="1" i="1" baseline="-25000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259B0473-6E29-2249-8479-E7686BAB7F1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928028" y="1711391"/>
                  <a:ext cx="536236" cy="403252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CB572909-265D-754B-9397-5C2537CFCB3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709088" y="2079165"/>
              <a:ext cx="361431" cy="0"/>
            </a:xfrm>
            <a:prstGeom prst="straightConnector1">
              <a:avLst/>
            </a:prstGeom>
            <a:noFill/>
            <a:ln w="3175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</p:cxn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E1270C04-8A45-0E45-861B-A5DD97ADCB70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6602515" y="2237987"/>
              <a:ext cx="0" cy="360000"/>
            </a:xfrm>
            <a:prstGeom prst="straightConnector1">
              <a:avLst/>
            </a:prstGeom>
            <a:noFill/>
            <a:ln w="31750" cap="flat" cmpd="sng" algn="ctr">
              <a:solidFill>
                <a:srgbClr val="0000FF"/>
              </a:solidFill>
              <a:prstDash val="solid"/>
              <a:round/>
              <a:headEnd type="stealth" w="lg" len="lg"/>
              <a:tailEnd type="none" w="lg" len="lg"/>
            </a:ln>
            <a:effectLst/>
          </p:spPr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F7EEC32F-4FBD-404B-AEE0-0DF80A8EDB5A}"/>
                </a:ext>
              </a:extLst>
            </p:cNvPr>
            <p:cNvCxnSpPr/>
            <p:nvPr/>
          </p:nvCxnSpPr>
          <p:spPr bwMode="auto">
            <a:xfrm>
              <a:off x="8289743" y="2077354"/>
              <a:ext cx="360000" cy="0"/>
            </a:xfrm>
            <a:prstGeom prst="straightConnector1">
              <a:avLst/>
            </a:prstGeom>
            <a:noFill/>
            <a:ln w="31750" cap="flat" cmpd="sng" algn="ctr">
              <a:solidFill>
                <a:srgbClr val="008000"/>
              </a:solidFill>
              <a:prstDash val="solid"/>
              <a:round/>
              <a:headEnd type="stealth" w="lg" len="lg"/>
              <a:tailEnd type="none" w="lg" len="lg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Rectangle 17">
                  <a:extLst>
                    <a:ext uri="{FF2B5EF4-FFF2-40B4-BE49-F238E27FC236}">
                      <a16:creationId xmlns:a16="http://schemas.microsoft.com/office/drawing/2014/main" id="{F74897F4-DD3F-E847-8C96-212ADA744852}"/>
                    </a:ext>
                  </a:extLst>
                </p:cNvPr>
                <p:cNvSpPr/>
                <p:nvPr/>
              </p:nvSpPr>
              <p:spPr bwMode="auto">
                <a:xfrm>
                  <a:off x="7164208" y="2134297"/>
                  <a:ext cx="1080000" cy="540000"/>
                </a:xfrm>
                <a:prstGeom prst="rect">
                  <a:avLst/>
                </a:prstGeom>
                <a:solidFill>
                  <a:schemeClr val="bg1"/>
                </a:solidFill>
                <a:ln w="28575" cap="flat" cmpd="sng" algn="ctr">
                  <a:solidFill>
                    <a:srgbClr val="C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72000" tIns="0" rIns="0" bIns="0" numCol="1" rtlCol="0" anchor="ctr" anchorCtr="1" compatLnSpc="1">
                  <a:prstTxWarp prst="textNoShape">
                    <a:avLst/>
                  </a:prstTxWarp>
                </a:bodyPr>
                <a:lstStyle/>
                <a:p>
                  <a:pPr marR="0" algn="l" defTabSz="914400" rtl="0" eaLnBrk="0" fontAlgn="base" latinLnBrk="0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tabLst/>
                  </a:pPr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kumimoji="0" lang="en-US" sz="20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kumimoji="0" lang="en-US" sz="20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𝑨𝑩𝑪𝑫</m:t>
                            </m:r>
                          </m:e>
                          <m:sup>
                            <m:r>
                              <a:rPr kumimoji="0" lang="en-US" sz="20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kumimoji="0" lang="en-US" sz="20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𝟏</m:t>
                            </m:r>
                            <m:r>
                              <a:rPr kumimoji="0" lang="en-US" sz="20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)</m:t>
                            </m:r>
                          </m:sup>
                        </m:sSup>
                      </m:oMath>
                    </m:oMathPara>
                  </a14:m>
                  <a:endParaRPr kumimoji="0" lang="en-US" sz="2000" b="1" u="none" strike="noStrike" cap="none" normalizeH="0" baseline="0" dirty="0">
                    <a:ln>
                      <a:noFill/>
                    </a:ln>
                    <a:solidFill>
                      <a:srgbClr val="C00000"/>
                    </a:solidFill>
                    <a:effectLst/>
                  </a:endParaRPr>
                </a:p>
              </p:txBody>
            </p:sp>
          </mc:Choice>
          <mc:Fallback xmlns="">
            <p:sp>
              <p:nvSpPr>
                <p:cNvPr id="18" name="Rectangle 17">
                  <a:extLst>
                    <a:ext uri="{FF2B5EF4-FFF2-40B4-BE49-F238E27FC236}">
                      <a16:creationId xmlns:a16="http://schemas.microsoft.com/office/drawing/2014/main" id="{F74897F4-DD3F-E847-8C96-212ADA744852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7164208" y="2134297"/>
                  <a:ext cx="1080000" cy="540000"/>
                </a:xfrm>
                <a:prstGeom prst="rect">
                  <a:avLst/>
                </a:prstGeom>
                <a:blipFill>
                  <a:blip r:embed="rId7"/>
                  <a:stretch>
                    <a:fillRect l="-2273" r="-1136"/>
                  </a:stretch>
                </a:blipFill>
                <a:ln w="28575" cap="flat" cmpd="sng" algn="ctr">
                  <a:solidFill>
                    <a:srgbClr val="C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9" name="Oval 245">
              <a:extLst>
                <a:ext uri="{FF2B5EF4-FFF2-40B4-BE49-F238E27FC236}">
                  <a16:creationId xmlns:a16="http://schemas.microsoft.com/office/drawing/2014/main" id="{C8C8EEC2-6F13-954F-B082-A4038C69A6E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611643" y="2196575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20" name="Line 7">
              <a:extLst>
                <a:ext uri="{FF2B5EF4-FFF2-40B4-BE49-F238E27FC236}">
                  <a16:creationId xmlns:a16="http://schemas.microsoft.com/office/drawing/2014/main" id="{5FBCE702-65F8-6D4B-AC5C-DF7F3459ADA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244208" y="2234252"/>
              <a:ext cx="3600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b="0">
                <a:latin typeface="+mn-lt"/>
              </a:endParaRPr>
            </a:p>
          </p:txBody>
        </p:sp>
        <p:sp>
          <p:nvSpPr>
            <p:cNvPr id="21" name="Line 7">
              <a:extLst>
                <a:ext uri="{FF2B5EF4-FFF2-40B4-BE49-F238E27FC236}">
                  <a16:creationId xmlns:a16="http://schemas.microsoft.com/office/drawing/2014/main" id="{8AE7656C-500A-1640-8A6C-0BF807BFA72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803625" y="2236996"/>
              <a:ext cx="3600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b="0">
                <a:latin typeface="+mn-lt"/>
              </a:endParaRPr>
            </a:p>
          </p:txBody>
        </p:sp>
        <p:sp>
          <p:nvSpPr>
            <p:cNvPr id="22" name="Oval 245">
              <a:extLst>
                <a:ext uri="{FF2B5EF4-FFF2-40B4-BE49-F238E27FC236}">
                  <a16:creationId xmlns:a16="http://schemas.microsoft.com/office/drawing/2014/main" id="{93EB8AC1-1491-2646-A401-4ACF4CB3AA3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6719659" y="2196575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78B0F17F-8AA2-7249-99AB-51B5B6E4FFB6}"/>
                    </a:ext>
                  </a:extLst>
                </p:cNvPr>
                <p:cNvSpPr txBox="1"/>
                <p:nvPr/>
              </p:nvSpPr>
              <p:spPr>
                <a:xfrm>
                  <a:off x="6357508" y="2654048"/>
                  <a:ext cx="579518" cy="40325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  <m:sup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sup>
                        </m:sSubSup>
                      </m:oMath>
                    </m:oMathPara>
                  </a14:m>
                  <a:endParaRPr lang="en-US" sz="1600" b="1" i="1" baseline="-25000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78B0F17F-8AA2-7249-99AB-51B5B6E4FFB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57508" y="2654048"/>
                  <a:ext cx="579518" cy="403252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" name="Line 7">
              <a:extLst>
                <a:ext uri="{FF2B5EF4-FFF2-40B4-BE49-F238E27FC236}">
                  <a16:creationId xmlns:a16="http://schemas.microsoft.com/office/drawing/2014/main" id="{F23C8755-A2F6-D183-28B8-B78D29264AA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803625" y="2576010"/>
              <a:ext cx="3600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b="0">
                <a:latin typeface="+mn-lt"/>
              </a:endParaRPr>
            </a:p>
          </p:txBody>
        </p:sp>
        <p:sp>
          <p:nvSpPr>
            <p:cNvPr id="10" name="Oval 245">
              <a:extLst>
                <a:ext uri="{FF2B5EF4-FFF2-40B4-BE49-F238E27FC236}">
                  <a16:creationId xmlns:a16="http://schemas.microsoft.com/office/drawing/2014/main" id="{E03E5DCF-2572-39D7-7B06-0EC71590B09E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6719659" y="2535589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49" name="Oval 245">
              <a:extLst>
                <a:ext uri="{FF2B5EF4-FFF2-40B4-BE49-F238E27FC236}">
                  <a16:creationId xmlns:a16="http://schemas.microsoft.com/office/drawing/2014/main" id="{C164D74C-7163-172D-D211-9E7496A240C4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611643" y="2536366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50" name="Line 7">
              <a:extLst>
                <a:ext uri="{FF2B5EF4-FFF2-40B4-BE49-F238E27FC236}">
                  <a16:creationId xmlns:a16="http://schemas.microsoft.com/office/drawing/2014/main" id="{840A49E5-A3DD-DACB-E46B-B3B8E560D35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251643" y="2578401"/>
              <a:ext cx="3600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b="0">
                <a:latin typeface="+mn-lt"/>
              </a:endParaRPr>
            </a:p>
          </p:txBody>
        </p:sp>
        <p:cxnSp>
          <p:nvCxnSpPr>
            <p:cNvPr id="51" name="Straight Arrow Connector 50">
              <a:extLst>
                <a:ext uri="{FF2B5EF4-FFF2-40B4-BE49-F238E27FC236}">
                  <a16:creationId xmlns:a16="http://schemas.microsoft.com/office/drawing/2014/main" id="{E8C84CB7-782A-47A9-A225-D5689A773BC5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8784350" y="2231508"/>
              <a:ext cx="0" cy="360000"/>
            </a:xfrm>
            <a:prstGeom prst="straightConnector1">
              <a:avLst/>
            </a:prstGeom>
            <a:noFill/>
            <a:ln w="31750" cap="flat" cmpd="sng" algn="ctr">
              <a:solidFill>
                <a:srgbClr val="0000FF"/>
              </a:solidFill>
              <a:prstDash val="solid"/>
              <a:round/>
              <a:headEnd type="stealth" w="lg" len="lg"/>
              <a:tailEnd type="none" w="lg" len="lg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2" name="TextBox 51">
                  <a:extLst>
                    <a:ext uri="{FF2B5EF4-FFF2-40B4-BE49-F238E27FC236}">
                      <a16:creationId xmlns:a16="http://schemas.microsoft.com/office/drawing/2014/main" id="{F1107B64-BD92-4933-E787-1E257E6DEE5C}"/>
                    </a:ext>
                  </a:extLst>
                </p:cNvPr>
                <p:cNvSpPr txBox="1"/>
                <p:nvPr/>
              </p:nvSpPr>
              <p:spPr>
                <a:xfrm>
                  <a:off x="7822316" y="1716612"/>
                  <a:ext cx="690125" cy="40325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𝑰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  <m:sup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sup>
                        </m:sSubSup>
                      </m:oMath>
                    </m:oMathPara>
                  </a14:m>
                  <a:endParaRPr lang="en-US" sz="1600" b="1" i="1" baseline="-25000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52" name="TextBox 51">
                  <a:extLst>
                    <a:ext uri="{FF2B5EF4-FFF2-40B4-BE49-F238E27FC236}">
                      <a16:creationId xmlns:a16="http://schemas.microsoft.com/office/drawing/2014/main" id="{F1107B64-BD92-4933-E787-1E257E6DEE5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822316" y="1716612"/>
                  <a:ext cx="690125" cy="403252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3" name="TextBox 52">
                  <a:extLst>
                    <a:ext uri="{FF2B5EF4-FFF2-40B4-BE49-F238E27FC236}">
                      <a16:creationId xmlns:a16="http://schemas.microsoft.com/office/drawing/2014/main" id="{9BB9F151-282B-49BF-70EC-8FEFDCCBE887}"/>
                    </a:ext>
                  </a:extLst>
                </p:cNvPr>
                <p:cNvSpPr txBox="1"/>
                <p:nvPr/>
              </p:nvSpPr>
              <p:spPr>
                <a:xfrm>
                  <a:off x="8488224" y="2630800"/>
                  <a:ext cx="579518" cy="4110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  <m:sup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sup>
                        </m:sSubSup>
                      </m:oMath>
                    </m:oMathPara>
                  </a14:m>
                  <a:endParaRPr lang="en-US" sz="1600" b="1" i="1" baseline="-25000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53" name="TextBox 52">
                  <a:extLst>
                    <a:ext uri="{FF2B5EF4-FFF2-40B4-BE49-F238E27FC236}">
                      <a16:creationId xmlns:a16="http://schemas.microsoft.com/office/drawing/2014/main" id="{9BB9F151-282B-49BF-70EC-8FEFDCCBE88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488224" y="2630800"/>
                  <a:ext cx="579518" cy="411010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4" name="TextBox 53">
                  <a:extLst>
                    <a:ext uri="{FF2B5EF4-FFF2-40B4-BE49-F238E27FC236}">
                      <a16:creationId xmlns:a16="http://schemas.microsoft.com/office/drawing/2014/main" id="{44E94003-55E5-39B4-0E52-319E2DD97A5C}"/>
                    </a:ext>
                  </a:extLst>
                </p:cNvPr>
                <p:cNvSpPr txBox="1"/>
                <p:nvPr/>
              </p:nvSpPr>
              <p:spPr>
                <a:xfrm>
                  <a:off x="9522366" y="1712907"/>
                  <a:ext cx="536237" cy="40325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𝑰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  <m:sup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sup>
                        </m:sSubSup>
                      </m:oMath>
                    </m:oMathPara>
                  </a14:m>
                  <a:endParaRPr lang="en-US" sz="1600" b="1" i="1" baseline="-25000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54" name="TextBox 53">
                  <a:extLst>
                    <a:ext uri="{FF2B5EF4-FFF2-40B4-BE49-F238E27FC236}">
                      <a16:creationId xmlns:a16="http://schemas.microsoft.com/office/drawing/2014/main" id="{44E94003-55E5-39B4-0E52-319E2DD97A5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522366" y="1712907"/>
                  <a:ext cx="536237" cy="403252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55" name="Straight Arrow Connector 54">
              <a:extLst>
                <a:ext uri="{FF2B5EF4-FFF2-40B4-BE49-F238E27FC236}">
                  <a16:creationId xmlns:a16="http://schemas.microsoft.com/office/drawing/2014/main" id="{0A329523-6E9C-0D9B-611A-B716B0D8ED7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303426" y="2080681"/>
              <a:ext cx="361431" cy="0"/>
            </a:xfrm>
            <a:prstGeom prst="straightConnector1">
              <a:avLst/>
            </a:prstGeom>
            <a:noFill/>
            <a:ln w="3175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</p:cxnSp>
        <p:cxnSp>
          <p:nvCxnSpPr>
            <p:cNvPr id="56" name="Straight Arrow Connector 55">
              <a:extLst>
                <a:ext uri="{FF2B5EF4-FFF2-40B4-BE49-F238E27FC236}">
                  <a16:creationId xmlns:a16="http://schemas.microsoft.com/office/drawing/2014/main" id="{2081F085-0C2E-44EF-8809-1A58BC6F3DE3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9206805" y="2231508"/>
              <a:ext cx="0" cy="360000"/>
            </a:xfrm>
            <a:prstGeom prst="straightConnector1">
              <a:avLst/>
            </a:prstGeom>
            <a:noFill/>
            <a:ln w="31750" cap="flat" cmpd="sng" algn="ctr">
              <a:solidFill>
                <a:srgbClr val="0000FF"/>
              </a:solidFill>
              <a:prstDash val="solid"/>
              <a:round/>
              <a:headEnd type="stealth" w="lg" len="lg"/>
              <a:tailEnd type="none" w="lg" len="lg"/>
            </a:ln>
            <a:effectLst/>
          </p:spPr>
        </p:cxnSp>
        <p:cxnSp>
          <p:nvCxnSpPr>
            <p:cNvPr id="57" name="Straight Arrow Connector 56">
              <a:extLst>
                <a:ext uri="{FF2B5EF4-FFF2-40B4-BE49-F238E27FC236}">
                  <a16:creationId xmlns:a16="http://schemas.microsoft.com/office/drawing/2014/main" id="{D0F697E2-54F2-3C18-BD96-7677BADF70C0}"/>
                </a:ext>
              </a:extLst>
            </p:cNvPr>
            <p:cNvCxnSpPr/>
            <p:nvPr/>
          </p:nvCxnSpPr>
          <p:spPr bwMode="auto">
            <a:xfrm>
              <a:off x="10884081" y="2078870"/>
              <a:ext cx="360000" cy="0"/>
            </a:xfrm>
            <a:prstGeom prst="straightConnector1">
              <a:avLst/>
            </a:prstGeom>
            <a:noFill/>
            <a:ln w="31750" cap="flat" cmpd="sng" algn="ctr">
              <a:solidFill>
                <a:srgbClr val="008000"/>
              </a:solidFill>
              <a:prstDash val="solid"/>
              <a:round/>
              <a:headEnd type="stealth" w="lg" len="lg"/>
              <a:tailEnd type="none" w="lg" len="lg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8" name="Rectangle 57">
                  <a:extLst>
                    <a:ext uri="{FF2B5EF4-FFF2-40B4-BE49-F238E27FC236}">
                      <a16:creationId xmlns:a16="http://schemas.microsoft.com/office/drawing/2014/main" id="{8222EA39-8D93-AD73-8A9D-5BEAA4EFD091}"/>
                    </a:ext>
                  </a:extLst>
                </p:cNvPr>
                <p:cNvSpPr/>
                <p:nvPr/>
              </p:nvSpPr>
              <p:spPr bwMode="auto">
                <a:xfrm>
                  <a:off x="9758546" y="2135813"/>
                  <a:ext cx="1080000" cy="540000"/>
                </a:xfrm>
                <a:prstGeom prst="rect">
                  <a:avLst/>
                </a:prstGeom>
                <a:solidFill>
                  <a:schemeClr val="bg1"/>
                </a:solidFill>
                <a:ln w="28575" cap="flat" cmpd="sng" algn="ctr">
                  <a:solidFill>
                    <a:srgbClr val="C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72000" tIns="0" rIns="0" bIns="0" numCol="1" rtlCol="0" anchor="ctr" anchorCtr="1" compatLnSpc="1">
                  <a:prstTxWarp prst="textNoShape">
                    <a:avLst/>
                  </a:prstTxWarp>
                </a:bodyPr>
                <a:lstStyle/>
                <a:p>
                  <a:pPr marR="0" algn="l" defTabSz="914400" rtl="0" eaLnBrk="0" fontAlgn="base" latinLnBrk="0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tabLst/>
                  </a:pPr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kumimoji="0" lang="en-US" sz="20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kumimoji="0" lang="en-US" sz="20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𝑨𝑩𝑪𝑫</m:t>
                            </m:r>
                          </m:e>
                          <m:sup>
                            <m:r>
                              <a:rPr kumimoji="0" lang="en-US" sz="20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kumimoji="0" lang="en-US" sz="20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𝟐</m:t>
                            </m:r>
                            <m:r>
                              <a:rPr kumimoji="0" lang="en-US" sz="20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)</m:t>
                            </m:r>
                          </m:sup>
                        </m:sSup>
                      </m:oMath>
                    </m:oMathPara>
                  </a14:m>
                  <a:endParaRPr kumimoji="0" lang="en-US" sz="2000" b="1" u="none" strike="noStrike" cap="none" normalizeH="0" baseline="0" dirty="0">
                    <a:ln>
                      <a:noFill/>
                    </a:ln>
                    <a:solidFill>
                      <a:srgbClr val="C00000"/>
                    </a:solidFill>
                    <a:effectLst/>
                  </a:endParaRPr>
                </a:p>
              </p:txBody>
            </p:sp>
          </mc:Choice>
          <mc:Fallback xmlns="">
            <p:sp>
              <p:nvSpPr>
                <p:cNvPr id="58" name="Rectangle 57">
                  <a:extLst>
                    <a:ext uri="{FF2B5EF4-FFF2-40B4-BE49-F238E27FC236}">
                      <a16:creationId xmlns:a16="http://schemas.microsoft.com/office/drawing/2014/main" id="{8222EA39-8D93-AD73-8A9D-5BEAA4EFD091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9758546" y="2135813"/>
                  <a:ext cx="1080000" cy="540000"/>
                </a:xfrm>
                <a:prstGeom prst="rect">
                  <a:avLst/>
                </a:prstGeom>
                <a:blipFill>
                  <a:blip r:embed="rId12"/>
                  <a:stretch>
                    <a:fillRect l="-2273" r="-1136"/>
                  </a:stretch>
                </a:blipFill>
                <a:ln w="28575" cap="flat" cmpd="sng" algn="ctr">
                  <a:solidFill>
                    <a:srgbClr val="C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9" name="Oval 245">
              <a:extLst>
                <a:ext uri="{FF2B5EF4-FFF2-40B4-BE49-F238E27FC236}">
                  <a16:creationId xmlns:a16="http://schemas.microsoft.com/office/drawing/2014/main" id="{1E6F20B4-1CA5-7D15-BC79-FCBA7DCCD574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1205981" y="2198091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60" name="Line 7">
              <a:extLst>
                <a:ext uri="{FF2B5EF4-FFF2-40B4-BE49-F238E27FC236}">
                  <a16:creationId xmlns:a16="http://schemas.microsoft.com/office/drawing/2014/main" id="{A035BF98-C6B2-58FE-5781-6CDAC18809E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838546" y="2235768"/>
              <a:ext cx="3600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b="0">
                <a:latin typeface="+mn-lt"/>
              </a:endParaRPr>
            </a:p>
          </p:txBody>
        </p:sp>
        <p:sp>
          <p:nvSpPr>
            <p:cNvPr id="61" name="Line 7">
              <a:extLst>
                <a:ext uri="{FF2B5EF4-FFF2-40B4-BE49-F238E27FC236}">
                  <a16:creationId xmlns:a16="http://schemas.microsoft.com/office/drawing/2014/main" id="{3552314F-1652-70A0-A6DC-614F6FBAE89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397963" y="2238512"/>
              <a:ext cx="3600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b="0">
                <a:latin typeface="+mn-lt"/>
              </a:endParaRPr>
            </a:p>
          </p:txBody>
        </p:sp>
        <p:sp>
          <p:nvSpPr>
            <p:cNvPr id="62" name="Oval 245">
              <a:extLst>
                <a:ext uri="{FF2B5EF4-FFF2-40B4-BE49-F238E27FC236}">
                  <a16:creationId xmlns:a16="http://schemas.microsoft.com/office/drawing/2014/main" id="{2ECEE781-703E-BB01-B3F2-D27F8F022AC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9313997" y="2198091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3" name="TextBox 62">
                  <a:extLst>
                    <a:ext uri="{FF2B5EF4-FFF2-40B4-BE49-F238E27FC236}">
                      <a16:creationId xmlns:a16="http://schemas.microsoft.com/office/drawing/2014/main" id="{B4FFD0A9-0120-9432-D5AE-E31ED2AFBB98}"/>
                    </a:ext>
                  </a:extLst>
                </p:cNvPr>
                <p:cNvSpPr txBox="1"/>
                <p:nvPr/>
              </p:nvSpPr>
              <p:spPr>
                <a:xfrm>
                  <a:off x="8957770" y="2651304"/>
                  <a:ext cx="579518" cy="40325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  <m:sup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sup>
                        </m:sSubSup>
                      </m:oMath>
                    </m:oMathPara>
                  </a14:m>
                  <a:endParaRPr lang="en-US" sz="1600" b="1" i="1" baseline="-25000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63" name="TextBox 62">
                  <a:extLst>
                    <a:ext uri="{FF2B5EF4-FFF2-40B4-BE49-F238E27FC236}">
                      <a16:creationId xmlns:a16="http://schemas.microsoft.com/office/drawing/2014/main" id="{B4FFD0A9-0120-9432-D5AE-E31ED2AFBB9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957770" y="2651304"/>
                  <a:ext cx="579518" cy="403252"/>
                </a:xfrm>
                <a:prstGeom prst="rect">
                  <a:avLst/>
                </a:prstGeom>
                <a:blipFill>
                  <a:blip r:embed="rId1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4" name="Line 7">
              <a:extLst>
                <a:ext uri="{FF2B5EF4-FFF2-40B4-BE49-F238E27FC236}">
                  <a16:creationId xmlns:a16="http://schemas.microsoft.com/office/drawing/2014/main" id="{E41C4C06-FEC8-C0F0-9A4D-28CBD835F6E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397963" y="2577526"/>
              <a:ext cx="3600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b="0">
                <a:latin typeface="+mn-lt"/>
              </a:endParaRPr>
            </a:p>
          </p:txBody>
        </p:sp>
        <p:sp>
          <p:nvSpPr>
            <p:cNvPr id="65" name="Oval 245">
              <a:extLst>
                <a:ext uri="{FF2B5EF4-FFF2-40B4-BE49-F238E27FC236}">
                  <a16:creationId xmlns:a16="http://schemas.microsoft.com/office/drawing/2014/main" id="{5D0D4353-543E-F588-1719-97EBB689481A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9313997" y="2537105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66" name="Oval 245">
              <a:extLst>
                <a:ext uri="{FF2B5EF4-FFF2-40B4-BE49-F238E27FC236}">
                  <a16:creationId xmlns:a16="http://schemas.microsoft.com/office/drawing/2014/main" id="{6FC118CD-1D78-B248-2070-EFB54735260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1205981" y="2537882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67" name="Line 7">
              <a:extLst>
                <a:ext uri="{FF2B5EF4-FFF2-40B4-BE49-F238E27FC236}">
                  <a16:creationId xmlns:a16="http://schemas.microsoft.com/office/drawing/2014/main" id="{6AE375ED-57D1-3110-9CB2-442F16A59C4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845981" y="2579917"/>
              <a:ext cx="3600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b="0">
                <a:latin typeface="+mn-lt"/>
              </a:endParaRPr>
            </a:p>
          </p:txBody>
        </p:sp>
        <p:cxnSp>
          <p:nvCxnSpPr>
            <p:cNvPr id="68" name="Straight Arrow Connector 67">
              <a:extLst>
                <a:ext uri="{FF2B5EF4-FFF2-40B4-BE49-F238E27FC236}">
                  <a16:creationId xmlns:a16="http://schemas.microsoft.com/office/drawing/2014/main" id="{27385CB3-BCA1-ED3E-CAA8-AAE729BF8C98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11378688" y="2239503"/>
              <a:ext cx="0" cy="360000"/>
            </a:xfrm>
            <a:prstGeom prst="straightConnector1">
              <a:avLst/>
            </a:prstGeom>
            <a:noFill/>
            <a:ln w="31750" cap="flat" cmpd="sng" algn="ctr">
              <a:solidFill>
                <a:srgbClr val="0000FF"/>
              </a:solidFill>
              <a:prstDash val="solid"/>
              <a:round/>
              <a:headEnd type="stealth" w="lg" len="lg"/>
              <a:tailEnd type="none" w="lg" len="lg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9" name="TextBox 68">
                  <a:extLst>
                    <a:ext uri="{FF2B5EF4-FFF2-40B4-BE49-F238E27FC236}">
                      <a16:creationId xmlns:a16="http://schemas.microsoft.com/office/drawing/2014/main" id="{DE8FDCC3-C801-21C4-5668-7536B4FFD9BD}"/>
                    </a:ext>
                  </a:extLst>
                </p:cNvPr>
                <p:cNvSpPr txBox="1"/>
                <p:nvPr/>
              </p:nvSpPr>
              <p:spPr>
                <a:xfrm>
                  <a:off x="10416654" y="1718128"/>
                  <a:ext cx="690125" cy="40325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𝑰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  <m:sup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sup>
                        </m:sSubSup>
                      </m:oMath>
                    </m:oMathPara>
                  </a14:m>
                  <a:endParaRPr lang="en-US" sz="1600" b="1" i="1" baseline="-25000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69" name="TextBox 68">
                  <a:extLst>
                    <a:ext uri="{FF2B5EF4-FFF2-40B4-BE49-F238E27FC236}">
                      <a16:creationId xmlns:a16="http://schemas.microsoft.com/office/drawing/2014/main" id="{DE8FDCC3-C801-21C4-5668-7536B4FFD9B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416654" y="1718128"/>
                  <a:ext cx="690125" cy="403252"/>
                </a:xfrm>
                <a:prstGeom prst="rect">
                  <a:avLst/>
                </a:prstGeom>
                <a:blipFill>
                  <a:blip r:embed="rId1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0" name="TextBox 69">
                  <a:extLst>
                    <a:ext uri="{FF2B5EF4-FFF2-40B4-BE49-F238E27FC236}">
                      <a16:creationId xmlns:a16="http://schemas.microsoft.com/office/drawing/2014/main" id="{92F15692-AFDE-A832-D768-E2C520D45EF3}"/>
                    </a:ext>
                  </a:extLst>
                </p:cNvPr>
                <p:cNvSpPr txBox="1"/>
                <p:nvPr/>
              </p:nvSpPr>
              <p:spPr>
                <a:xfrm>
                  <a:off x="11082562" y="2632316"/>
                  <a:ext cx="579518" cy="40325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  <m:sup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sup>
                        </m:sSubSup>
                      </m:oMath>
                    </m:oMathPara>
                  </a14:m>
                  <a:endParaRPr lang="en-US" sz="1600" b="1" i="1" baseline="-25000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70" name="TextBox 69">
                  <a:extLst>
                    <a:ext uri="{FF2B5EF4-FFF2-40B4-BE49-F238E27FC236}">
                      <a16:creationId xmlns:a16="http://schemas.microsoft.com/office/drawing/2014/main" id="{92F15692-AFDE-A832-D768-E2C520D45EF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082562" y="2632316"/>
                  <a:ext cx="579518" cy="403252"/>
                </a:xfrm>
                <a:prstGeom prst="rect">
                  <a:avLst/>
                </a:prstGeom>
                <a:blipFill>
                  <a:blip r:embed="rId1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1" name="Line 7">
              <a:extLst>
                <a:ext uri="{FF2B5EF4-FFF2-40B4-BE49-F238E27FC236}">
                  <a16:creationId xmlns:a16="http://schemas.microsoft.com/office/drawing/2014/main" id="{DFCDA3B9-3E90-162C-0DE4-768BB468620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691812" y="2237987"/>
              <a:ext cx="6120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b="0">
                <a:latin typeface="+mn-lt"/>
              </a:endParaRPr>
            </a:p>
          </p:txBody>
        </p:sp>
        <p:sp>
          <p:nvSpPr>
            <p:cNvPr id="72" name="Line 7">
              <a:extLst>
                <a:ext uri="{FF2B5EF4-FFF2-40B4-BE49-F238E27FC236}">
                  <a16:creationId xmlns:a16="http://schemas.microsoft.com/office/drawing/2014/main" id="{0A1084FC-732E-976B-C593-3CF94798E59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691812" y="2573266"/>
              <a:ext cx="6120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b="0">
                <a:latin typeface="+mn-lt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688E172-1F4F-C67E-152F-508DBDEDD45E}"/>
                  </a:ext>
                </a:extLst>
              </p:cNvPr>
              <p:cNvSpPr txBox="1"/>
              <p:nvPr/>
            </p:nvSpPr>
            <p:spPr>
              <a:xfrm>
                <a:off x="3597006" y="4631479"/>
                <a:ext cx="7992124" cy="5657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T</m:t>
                          </m:r>
                        </m:e>
                      </m:d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9437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rgbClr val="9437FF"/>
                                  </a:solidFill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9437FF"/>
                                  </a:solidFill>
                                  <a:latin typeface="Cambria Math" panose="02040503050406030204" pitchFamily="18" charset="0"/>
                                </a:rPr>
                                <m:t>21</m:t>
                              </m:r>
                            </m:sub>
                          </m:sSub>
                        </m:den>
                      </m:f>
                      <m:d>
                        <m:d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d>
                                  <m:dPr>
                                    <m:ctrlPr>
                                      <a:rPr lang="en-US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  <m:r>
                                      <a:rPr lang="en-US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sSub>
                                      <m:sSubPr>
                                        <m:ctrlPr>
                                          <a:rPr lang="en-US" i="1" smtClean="0">
                                            <a:solidFill>
                                              <a:srgbClr val="9437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solidFill>
                                              <a:srgbClr val="9437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𝑆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solidFill>
                                              <a:srgbClr val="9437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11</m:t>
                                        </m:r>
                                      </m:sub>
                                    </m:sSub>
                                  </m:e>
                                </m:d>
                                <m:d>
                                  <m:dPr>
                                    <m:ctrlPr>
                                      <a:rPr lang="en-US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  <m:r>
                                      <a:rPr lang="en-US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n-US" i="1" smtClean="0">
                                            <a:solidFill>
                                              <a:srgbClr val="9437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solidFill>
                                              <a:srgbClr val="9437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𝑆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solidFill>
                                              <a:srgbClr val="9437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22</m:t>
                                        </m:r>
                                      </m:sub>
                                    </m:sSub>
                                  </m:e>
                                </m:d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i="1" smtClean="0">
                                        <a:solidFill>
                                          <a:srgbClr val="9437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solidFill>
                                          <a:srgbClr val="9437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solidFill>
                                          <a:srgbClr val="9437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  <m:r>
                                      <a:rPr lang="en-US" b="0" i="1" smtClean="0">
                                        <a:solidFill>
                                          <a:srgbClr val="9437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i="1">
                                        <a:solidFill>
                                          <a:srgbClr val="9437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solidFill>
                                          <a:srgbClr val="9437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solidFill>
                                          <a:srgbClr val="9437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r>
                                      <a:rPr lang="en-US" i="1">
                                        <a:solidFill>
                                          <a:srgbClr val="9437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[</m:t>
                                    </m:r>
                                    <m:d>
                                      <m:dPr>
                                        <m:ctrlPr>
                                          <a:rPr lang="en-US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m:rPr>
                                            <m:brk m:alnAt="7"/>
                                          </m:rPr>
                                          <a:rPr lang="en-US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  <m:r>
                                          <a:rPr lang="en-US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+</m:t>
                                        </m:r>
                                        <m:sSub>
                                          <m:sSubPr>
                                            <m:ctrlPr>
                                              <a:rPr lang="en-US" i="1" smtClean="0">
                                                <a:solidFill>
                                                  <a:srgbClr val="9437FF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i="1">
                                                <a:solidFill>
                                                  <a:srgbClr val="9437FF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𝑆</m:t>
                                            </m:r>
                                          </m:e>
                                          <m:sub>
                                            <m:r>
                                              <a:rPr lang="en-US" i="1">
                                                <a:solidFill>
                                                  <a:srgbClr val="9437FF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11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  <m:d>
                                      <m:dPr>
                                        <m:ctrlPr>
                                          <a:rPr lang="en-US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m:rPr>
                                            <m:brk m:alnAt="7"/>
                                          </m:rPr>
                                          <a:rPr lang="en-US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  <m:r>
                                          <a:rPr lang="en-US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+</m:t>
                                        </m:r>
                                        <m:sSub>
                                          <m:sSubPr>
                                            <m:ctrlPr>
                                              <a:rPr lang="en-US" i="1" smtClean="0">
                                                <a:solidFill>
                                                  <a:srgbClr val="9437FF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i="1">
                                                <a:solidFill>
                                                  <a:srgbClr val="9437FF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𝑆</m:t>
                                            </m:r>
                                          </m:e>
                                          <m:sub>
                                            <m:r>
                                              <a:rPr lang="en-US" b="0" i="1" smtClean="0">
                                                <a:solidFill>
                                                  <a:srgbClr val="9437FF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22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  <m:r>
                                      <a:rPr lang="en-US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n-US" i="1" smtClean="0">
                                            <a:solidFill>
                                              <a:srgbClr val="9437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solidFill>
                                              <a:srgbClr val="9437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𝑆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solidFill>
                                              <a:srgbClr val="9437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  <m:r>
                                          <a:rPr lang="en-US" b="0" i="1" smtClean="0">
                                            <a:solidFill>
                                              <a:srgbClr val="9437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lang="en-US" i="1">
                                            <a:solidFill>
                                              <a:srgbClr val="9437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solidFill>
                                              <a:srgbClr val="9437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𝑆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solidFill>
                                              <a:srgbClr val="9437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  <m:r>
                                          <a:rPr lang="en-US" i="1">
                                            <a:solidFill>
                                              <a:srgbClr val="9437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  <m:r>
                                      <a:rPr lang="en-US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]</m:t>
                                    </m:r>
                                    <m:r>
                                      <a:rPr lang="en-US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𝑍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d>
                                      <m:dPr>
                                        <m:begChr m:val="["/>
                                        <m:endChr m:val="]"/>
                                        <m:ctrlPr>
                                          <a:rPr lang="en-US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d>
                                          <m:dPr>
                                            <m:ctrlPr>
                                              <a:rPr lang="en-US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m:rPr>
                                                <m:brk m:alnAt="7"/>
                                              </m:rPr>
                                              <a:rPr lang="en-US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1</m:t>
                                            </m:r>
                                            <m:r>
                                              <a:rPr lang="en-US" b="0" i="1" smtClean="0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−</m:t>
                                            </m:r>
                                            <m:sSub>
                                              <m:sSubPr>
                                                <m:ctrlPr>
                                                  <a:rPr lang="en-US" i="1" smtClean="0">
                                                    <a:solidFill>
                                                      <a:srgbClr val="9437FF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i="1">
                                                    <a:solidFill>
                                                      <a:srgbClr val="9437FF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𝑆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i="1">
                                                    <a:solidFill>
                                                      <a:srgbClr val="9437FF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11</m:t>
                                                </m:r>
                                              </m:sub>
                                            </m:sSub>
                                          </m:e>
                                        </m:d>
                                        <m:d>
                                          <m:dPr>
                                            <m:ctrlPr>
                                              <a:rPr lang="en-US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m:rPr>
                                                <m:brk m:alnAt="7"/>
                                              </m:rPr>
                                              <a:rPr lang="en-US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1</m:t>
                                            </m:r>
                                            <m:r>
                                              <a:rPr lang="en-US" b="0" i="1" smtClean="0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−</m:t>
                                            </m:r>
                                            <m:sSub>
                                              <m:sSubPr>
                                                <m:ctrlPr>
                                                  <a:rPr lang="en-US" i="1" smtClean="0">
                                                    <a:solidFill>
                                                      <a:srgbClr val="9437FF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i="1">
                                                    <a:solidFill>
                                                      <a:srgbClr val="9437FF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𝑆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b="0" i="1" smtClean="0">
                                                    <a:solidFill>
                                                      <a:srgbClr val="9437FF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22</m:t>
                                                </m:r>
                                              </m:sub>
                                            </m:sSub>
                                          </m:e>
                                        </m:d>
                                        <m:r>
                                          <a:rPr lang="en-US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−</m:t>
                                        </m:r>
                                        <m:sSub>
                                          <m:sSubPr>
                                            <m:ctrlPr>
                                              <a:rPr lang="en-US" i="1" smtClean="0">
                                                <a:solidFill>
                                                  <a:srgbClr val="9437FF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i="1">
                                                <a:solidFill>
                                                  <a:srgbClr val="9437FF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𝑆</m:t>
                                            </m:r>
                                          </m:e>
                                          <m:sub>
                                            <m:r>
                                              <a:rPr lang="en-US" i="1">
                                                <a:solidFill>
                                                  <a:srgbClr val="9437FF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1</m:t>
                                            </m:r>
                                            <m:r>
                                              <a:rPr lang="en-US" b="0" i="1" smtClean="0">
                                                <a:solidFill>
                                                  <a:srgbClr val="9437FF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sub>
                                        </m:sSub>
                                        <m:sSub>
                                          <m:sSubPr>
                                            <m:ctrlPr>
                                              <a:rPr lang="en-US" i="1">
                                                <a:solidFill>
                                                  <a:srgbClr val="9437FF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i="1">
                                                <a:solidFill>
                                                  <a:srgbClr val="9437FF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𝑆</m:t>
                                            </m:r>
                                          </m:e>
                                          <m:sub>
                                            <m:r>
                                              <a:rPr lang="en-US" b="0" i="1" smtClean="0">
                                                <a:solidFill>
                                                  <a:srgbClr val="9437FF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  <m:r>
                                              <a:rPr lang="en-US" i="1">
                                                <a:solidFill>
                                                  <a:srgbClr val="9437FF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1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  <m:r>
                                      <a:rPr lang="en-US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/</m:t>
                                    </m:r>
                                    <m: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𝑍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  <m:e>
                                <m:d>
                                  <m:dPr>
                                    <m:ctrlP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  <m:r>
                                      <a:rPr lang="en-US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n-US" i="1" smtClean="0">
                                            <a:solidFill>
                                              <a:srgbClr val="9437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solidFill>
                                              <a:srgbClr val="9437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𝑆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solidFill>
                                              <a:srgbClr val="9437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11</m:t>
                                        </m:r>
                                      </m:sub>
                                    </m:sSub>
                                  </m:e>
                                </m:d>
                                <m:d>
                                  <m:dPr>
                                    <m:ctrlP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  <m: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sSub>
                                      <m:sSubPr>
                                        <m:ctrlPr>
                                          <a:rPr lang="en-US" i="1" smtClean="0">
                                            <a:solidFill>
                                              <a:srgbClr val="9437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solidFill>
                                              <a:srgbClr val="9437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𝑆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solidFill>
                                              <a:srgbClr val="9437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22</m:t>
                                        </m:r>
                                      </m:sub>
                                    </m:sSub>
                                  </m:e>
                                </m:d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i="1" smtClean="0">
                                        <a:solidFill>
                                          <a:srgbClr val="9437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solidFill>
                                          <a:srgbClr val="9437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solidFill>
                                          <a:srgbClr val="9437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  <m:r>
                                      <a:rPr lang="en-US" b="0" i="1" smtClean="0">
                                        <a:solidFill>
                                          <a:srgbClr val="9437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i="1">
                                        <a:solidFill>
                                          <a:srgbClr val="9437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solidFill>
                                          <a:srgbClr val="9437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solidFill>
                                          <a:srgbClr val="9437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r>
                                      <a:rPr lang="en-US" i="1">
                                        <a:solidFill>
                                          <a:srgbClr val="9437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688E172-1F4F-C67E-152F-508DBDEDD4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97006" y="4631479"/>
                <a:ext cx="7992124" cy="565732"/>
              </a:xfrm>
              <a:prstGeom prst="rect">
                <a:avLst/>
              </a:prstGeom>
              <a:blipFill>
                <a:blip r:embed="rId16"/>
                <a:stretch>
                  <a:fillRect t="-4348" b="-130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296BC0BA-40A1-BE8B-79EF-F0272DE194F4}"/>
                  </a:ext>
                </a:extLst>
              </p:cNvPr>
              <p:cNvSpPr txBox="1"/>
              <p:nvPr/>
            </p:nvSpPr>
            <p:spPr>
              <a:xfrm>
                <a:off x="3597006" y="5463490"/>
                <a:ext cx="7450438" cy="56746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b="0" i="1" smtClean="0">
                              <a:solidFill>
                                <a:srgbClr val="9437FF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rgbClr val="9437FF"/>
                              </a:solidFill>
                              <a:latin typeface="Cambria Math" panose="02040503050406030204" pitchFamily="18" charset="0"/>
                            </a:rPr>
                            <m:t>S</m:t>
                          </m:r>
                        </m:e>
                      </m:d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/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den>
                      </m:f>
                      <m:d>
                        <m:dPr>
                          <m:ctrlP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US" i="1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US" i="1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  <m:r>
                                  <a:rPr lang="en-US" i="1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𝑍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  <m:r>
                                  <a:rPr lang="en-US" i="1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i="1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𝑍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i="1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𝐷</m:t>
                                </m:r>
                              </m:e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2(</m:t>
                                </m:r>
                                <m:r>
                                  <a:rPr lang="en-US" i="1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𝐴𝐷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i="1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𝐵𝐶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i="1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US" i="1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𝑍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i="1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𝑍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US" i="1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𝐷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296BC0BA-40A1-BE8B-79EF-F0272DE194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97006" y="5463490"/>
                <a:ext cx="7450438" cy="567463"/>
              </a:xfrm>
              <a:prstGeom prst="rect">
                <a:avLst/>
              </a:prstGeom>
              <a:blipFill>
                <a:blip r:embed="rId17"/>
                <a:stretch>
                  <a:fillRect t="-4444" b="-177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93AF50A5-7FBB-005D-985A-E269C542CAD1}"/>
              </a:ext>
            </a:extLst>
          </p:cNvPr>
          <p:cNvSpPr/>
          <p:nvPr/>
        </p:nvSpPr>
        <p:spPr bwMode="auto">
          <a:xfrm>
            <a:off x="8690793" y="6148052"/>
            <a:ext cx="1920240" cy="548640"/>
          </a:xfrm>
          <a:prstGeom prst="roundRect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JUAS Proc. 2024</a:t>
            </a:r>
            <a:b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</a:b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II.2.7.10, pp.</a:t>
            </a:r>
            <a:r>
              <a:rPr kumimoji="0" lang="en-US" sz="1200" b="0" i="0" u="none" strike="noStrike" cap="none" normalizeH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 </a:t>
            </a:r>
            <a:r>
              <a:rPr lang="en-US" sz="1200" dirty="0">
                <a:solidFill>
                  <a:schemeClr val="bg1"/>
                </a:solidFill>
                <a:latin typeface="Comic Sans MS" pitchFamily="66" charset="0"/>
              </a:rPr>
              <a:t>851/852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Comic Sans MS" pitchFamily="66" charset="0"/>
            </a:endParaRP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91DE6289-898E-0E3E-CE4C-25DF736E8FBD}"/>
              </a:ext>
            </a:extLst>
          </p:cNvPr>
          <p:cNvSpPr/>
          <p:nvPr/>
        </p:nvSpPr>
        <p:spPr bwMode="auto">
          <a:xfrm>
            <a:off x="9025348" y="3438031"/>
            <a:ext cx="1920240" cy="914400"/>
          </a:xfrm>
          <a:prstGeom prst="roundRect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Please try </a:t>
            </a:r>
            <a:r>
              <a:rPr lang="en-US" sz="1200" dirty="0">
                <a:solidFill>
                  <a:schemeClr val="bg1"/>
                </a:solidFill>
                <a:latin typeface="Comic Sans MS" pitchFamily="66" charset="0"/>
              </a:rPr>
              <a:t>to follow</a:t>
            </a: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 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solidFill>
                  <a:schemeClr val="bg1"/>
                </a:solidFill>
                <a:latin typeface="Comic Sans MS" pitchFamily="66" charset="0"/>
              </a:rPr>
              <a:t>E</a:t>
            </a: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xample II.2.7.3 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JUAS Proc. 2024</a:t>
            </a:r>
            <a:b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</a:b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II.2.7.10, p. </a:t>
            </a:r>
            <a:r>
              <a:rPr lang="en-US" sz="1200" dirty="0">
                <a:solidFill>
                  <a:schemeClr val="bg1"/>
                </a:solidFill>
                <a:latin typeface="Comic Sans MS" pitchFamily="66" charset="0"/>
              </a:rPr>
              <a:t>852/853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2984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6" grpId="0"/>
      <p:bldP spid="12" grpId="0"/>
      <p:bldP spid="5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A358D1-7043-304A-A2F5-F67EAC605B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Electrical Networks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09FCAC-9F63-3D4B-A312-8F28F7E3B0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257" y="1086297"/>
            <a:ext cx="11444678" cy="3085652"/>
          </a:xfrm>
        </p:spPr>
        <p:txBody>
          <a:bodyPr lIns="90000">
            <a:normAutofit/>
          </a:bodyPr>
          <a:lstStyle/>
          <a:p>
            <a:r>
              <a:rPr lang="en-US" dirty="0"/>
              <a:t>The electromagnetic behavior or RF circuits and systems, like any other electrical / electronics circuit or system can be described by Maxwell’s equations</a:t>
            </a:r>
          </a:p>
          <a:p>
            <a:endParaRPr lang="en-US" dirty="0"/>
          </a:p>
          <a:p>
            <a:endParaRPr lang="en-US" dirty="0"/>
          </a:p>
          <a:p>
            <a:pPr lvl="1"/>
            <a:r>
              <a:rPr lang="en-US" dirty="0"/>
              <a:t>These equations need to be solved, taking all the boundaries and materials into account</a:t>
            </a:r>
          </a:p>
          <a:p>
            <a:r>
              <a:rPr lang="en-US" dirty="0"/>
              <a:t>However, this is far too complicated and inconvenient for most practical situations!</a:t>
            </a:r>
          </a:p>
          <a:p>
            <a:pPr lvl="1"/>
            <a:r>
              <a:rPr lang="en-US" dirty="0"/>
              <a:t>simplified electrical network description based on approximative lumped or distributed elements</a:t>
            </a:r>
          </a:p>
          <a:p>
            <a:pPr lvl="2"/>
            <a:r>
              <a:rPr lang="en-US" dirty="0"/>
              <a:t>With given characteristics and values of each circuit element represented by a symbol in an electrical network, following the laws of </a:t>
            </a:r>
            <a:r>
              <a:rPr lang="en-US" i="1" dirty="0"/>
              <a:t>Ohm</a:t>
            </a:r>
            <a:r>
              <a:rPr lang="en-US" dirty="0"/>
              <a:t> and </a:t>
            </a:r>
            <a:r>
              <a:rPr lang="en-US" i="1" dirty="0"/>
              <a:t>Kirchhoff</a:t>
            </a:r>
            <a:r>
              <a:rPr lang="en-US" dirty="0"/>
              <a:t>. Here some examples:   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73D3F47B-2ED5-634A-BF1F-09436732CE33}"/>
                  </a:ext>
                </a:extLst>
              </p:cNvPr>
              <p:cNvSpPr txBox="1"/>
              <p:nvPr/>
            </p:nvSpPr>
            <p:spPr>
              <a:xfrm>
                <a:off x="2178690" y="1854395"/>
                <a:ext cx="6658874" cy="52674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𝜵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𝑬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  </m:t>
                      </m:r>
                      <m:r>
                        <a:rPr lang="en-US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𝜵</m:t>
                      </m:r>
                      <m:r>
                        <a:rPr lang="en-US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en-US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𝑩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𝑬</m:t>
                          </m:r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𝑱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  </m:t>
                      </m:r>
                      <m:r>
                        <a:rPr lang="en-US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𝜵</m:t>
                      </m:r>
                      <m:r>
                        <a:rPr lang="en-US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𝑬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𝑩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</m:t>
                      </m:r>
                      <m:r>
                        <a:rPr lang="en-US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𝜵</m:t>
                      </m:r>
                      <m:r>
                        <a:rPr lang="en-US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𝑩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73D3F47B-2ED5-634A-BF1F-09436732CE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78690" y="1854395"/>
                <a:ext cx="6658874" cy="526747"/>
              </a:xfrm>
              <a:prstGeom prst="rect">
                <a:avLst/>
              </a:prstGeom>
              <a:blipFill>
                <a:blip r:embed="rId2"/>
                <a:stretch>
                  <a:fillRect l="-381" t="-2326" r="-381" b="-139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0" name="Group 59">
            <a:extLst>
              <a:ext uri="{FF2B5EF4-FFF2-40B4-BE49-F238E27FC236}">
                <a16:creationId xmlns:a16="http://schemas.microsoft.com/office/drawing/2014/main" id="{1825371F-577F-0A45-A2CD-2137D996BB3B}"/>
              </a:ext>
            </a:extLst>
          </p:cNvPr>
          <p:cNvGrpSpPr/>
          <p:nvPr/>
        </p:nvGrpSpPr>
        <p:grpSpPr>
          <a:xfrm>
            <a:off x="464037" y="4015466"/>
            <a:ext cx="11253350" cy="2253546"/>
            <a:chOff x="464037" y="4015466"/>
            <a:chExt cx="11253350" cy="2253546"/>
          </a:xfrm>
        </p:grpSpPr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7D54DC56-428E-4941-9F31-A8CFB0E8DA06}"/>
                </a:ext>
              </a:extLst>
            </p:cNvPr>
            <p:cNvGrpSpPr/>
            <p:nvPr/>
          </p:nvGrpSpPr>
          <p:grpSpPr>
            <a:xfrm>
              <a:off x="5517017" y="4015466"/>
              <a:ext cx="1767140" cy="2220357"/>
              <a:chOff x="5517017" y="4015466"/>
              <a:chExt cx="1767140" cy="2220357"/>
            </a:xfrm>
          </p:grpSpPr>
          <p:grpSp>
            <p:nvGrpSpPr>
              <p:cNvPr id="30" name="Group 218">
                <a:extLst>
                  <a:ext uri="{FF2B5EF4-FFF2-40B4-BE49-F238E27FC236}">
                    <a16:creationId xmlns:a16="http://schemas.microsoft.com/office/drawing/2014/main" id="{03C53D11-02AE-3440-94F9-587A807B4B8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336366" y="5077730"/>
                <a:ext cx="152400" cy="762000"/>
                <a:chOff x="5280" y="1200"/>
                <a:chExt cx="96" cy="480"/>
              </a:xfrm>
            </p:grpSpPr>
            <p:sp>
              <p:nvSpPr>
                <p:cNvPr id="31" name="Line 106">
                  <a:extLst>
                    <a:ext uri="{FF2B5EF4-FFF2-40B4-BE49-F238E27FC236}">
                      <a16:creationId xmlns:a16="http://schemas.microsoft.com/office/drawing/2014/main" id="{E9D993E7-5259-704F-BE75-20F4CB0D893D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5328" y="1200"/>
                  <a:ext cx="0" cy="19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" name="Line 107">
                  <a:extLst>
                    <a:ext uri="{FF2B5EF4-FFF2-40B4-BE49-F238E27FC236}">
                      <a16:creationId xmlns:a16="http://schemas.microsoft.com/office/drawing/2014/main" id="{9283A8C2-BC59-964F-9B8D-43D247DEB380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5280" y="1392"/>
                  <a:ext cx="96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3" name="Freeform 108">
                  <a:extLst>
                    <a:ext uri="{FF2B5EF4-FFF2-40B4-BE49-F238E27FC236}">
                      <a16:creationId xmlns:a16="http://schemas.microsoft.com/office/drawing/2014/main" id="{F96D8EF0-E823-AD4E-800A-9E63014BF9A8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5280" y="1392"/>
                  <a:ext cx="96" cy="96"/>
                </a:xfrm>
                <a:custGeom>
                  <a:avLst/>
                  <a:gdLst>
                    <a:gd name="T0" fmla="*/ 5 w 288"/>
                    <a:gd name="T1" fmla="*/ 0 h 240"/>
                    <a:gd name="T2" fmla="*/ 0 w 288"/>
                    <a:gd name="T3" fmla="*/ 15 h 240"/>
                    <a:gd name="T4" fmla="*/ 11 w 288"/>
                    <a:gd name="T5" fmla="*/ 15 h 240"/>
                    <a:gd name="T6" fmla="*/ 5 w 288"/>
                    <a:gd name="T7" fmla="*/ 0 h 24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88"/>
                    <a:gd name="T13" fmla="*/ 0 h 240"/>
                    <a:gd name="T14" fmla="*/ 288 w 288"/>
                    <a:gd name="T15" fmla="*/ 240 h 24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88" h="240">
                      <a:moveTo>
                        <a:pt x="144" y="0"/>
                      </a:moveTo>
                      <a:lnTo>
                        <a:pt x="0" y="240"/>
                      </a:lnTo>
                      <a:lnTo>
                        <a:pt x="288" y="240"/>
                      </a:lnTo>
                      <a:lnTo>
                        <a:pt x="144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28575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" name="Line 109">
                  <a:extLst>
                    <a:ext uri="{FF2B5EF4-FFF2-40B4-BE49-F238E27FC236}">
                      <a16:creationId xmlns:a16="http://schemas.microsoft.com/office/drawing/2014/main" id="{688CDD59-926B-3A40-9C42-67D29D4890F4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5328" y="1488"/>
                  <a:ext cx="0" cy="19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414954E4-7A1B-A243-9C87-AFA296A53BBF}"/>
                  </a:ext>
                </a:extLst>
              </p:cNvPr>
              <p:cNvSpPr txBox="1"/>
              <p:nvPr/>
            </p:nvSpPr>
            <p:spPr>
              <a:xfrm>
                <a:off x="5517017" y="4015466"/>
                <a:ext cx="1723549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>
                    <a:solidFill>
                      <a:srgbClr val="FF9900"/>
                    </a:solidFill>
                  </a:rPr>
                  <a:t>lumped, passive,</a:t>
                </a:r>
                <a:br>
                  <a:rPr lang="en-US" sz="1600" dirty="0">
                    <a:solidFill>
                      <a:srgbClr val="FF9900"/>
                    </a:solidFill>
                  </a:rPr>
                </a:br>
                <a:r>
                  <a:rPr lang="en-US" sz="1600" dirty="0">
                    <a:solidFill>
                      <a:srgbClr val="FF9900"/>
                    </a:solidFill>
                  </a:rPr>
                  <a:t>non-linear</a:t>
                </a: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7" name="TextBox 46">
                    <a:extLst>
                      <a:ext uri="{FF2B5EF4-FFF2-40B4-BE49-F238E27FC236}">
                        <a16:creationId xmlns:a16="http://schemas.microsoft.com/office/drawing/2014/main" id="{FF95A605-5349-5F46-89D7-979DA9881B6C}"/>
                      </a:ext>
                    </a:extLst>
                  </p:cNvPr>
                  <p:cNvSpPr txBox="1"/>
                  <p:nvPr/>
                </p:nvSpPr>
                <p:spPr>
                  <a:xfrm>
                    <a:off x="5891370" y="4606155"/>
                    <a:ext cx="891206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600" dirty="0">
                        <a:solidFill>
                          <a:srgbClr val="FF9900"/>
                        </a:solidFill>
                      </a:rPr>
                      <a:t>diode </a:t>
                    </a:r>
                    <a14:m>
                      <m:oMath xmlns:m="http://schemas.openxmlformats.org/officeDocument/2006/math">
                        <m:r>
                          <a:rPr lang="en-US" sz="1600" b="0" i="1" smtClean="0">
                            <a:solidFill>
                              <a:srgbClr val="FF9900"/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oMath>
                    </a14:m>
                    <a:endParaRPr lang="en-US" sz="1600" dirty="0">
                      <a:solidFill>
                        <a:srgbClr val="FF990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47" name="TextBox 46">
                    <a:extLst>
                      <a:ext uri="{FF2B5EF4-FFF2-40B4-BE49-F238E27FC236}">
                        <a16:creationId xmlns:a16="http://schemas.microsoft.com/office/drawing/2014/main" id="{FF95A605-5349-5F46-89D7-979DA9881B6C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891370" y="4606155"/>
                    <a:ext cx="891206" cy="338554"/>
                  </a:xfrm>
                  <a:prstGeom prst="rect">
                    <a:avLst/>
                  </a:prstGeom>
                  <a:blipFill>
                    <a:blip r:embed="rId3"/>
                    <a:stretch>
                      <a:fillRect l="-2778" t="-3571" b="-21429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8" name="TextBox 47">
                    <a:extLst>
                      <a:ext uri="{FF2B5EF4-FFF2-40B4-BE49-F238E27FC236}">
                        <a16:creationId xmlns:a16="http://schemas.microsoft.com/office/drawing/2014/main" id="{C80C389D-D892-794D-92EE-257ADB6D8FC5}"/>
                      </a:ext>
                    </a:extLst>
                  </p:cNvPr>
                  <p:cNvSpPr txBox="1"/>
                  <p:nvPr/>
                </p:nvSpPr>
                <p:spPr>
                  <a:xfrm>
                    <a:off x="5714048" y="5980368"/>
                    <a:ext cx="1570109" cy="255455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600" i="1" smtClean="0">
                              <a:solidFill>
                                <a:srgbClr val="FF99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1600" b="0" i="1" smtClean="0">
                              <a:solidFill>
                                <a:srgbClr val="FF9900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sSub>
                            <m:sSubPr>
                              <m:ctrlPr>
                                <a:rPr lang="en-US" sz="1600" b="0" i="1" smtClean="0">
                                  <a:solidFill>
                                    <a:srgbClr val="FF99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solidFill>
                                    <a:srgbClr val="FF9900"/>
                                  </a:solidFill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sz="1600" b="0" i="1" smtClean="0">
                                  <a:solidFill>
                                    <a:srgbClr val="FF9900"/>
                                  </a:solidFill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sub>
                          </m:sSub>
                          <m:r>
                            <a:rPr lang="en-US" sz="1600" b="0" i="1" smtClean="0">
                              <a:solidFill>
                                <a:srgbClr val="FF990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sSup>
                            <m:sSupPr>
                              <m:ctrlPr>
                                <a:rPr lang="en-US" sz="1600" b="0" i="1" smtClean="0">
                                  <a:solidFill>
                                    <a:srgbClr val="FF99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b="0" i="1" smtClean="0">
                                  <a:solidFill>
                                    <a:srgbClr val="FF9900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600" b="0" i="1" smtClean="0">
                                  <a:solidFill>
                                    <a:srgbClr val="FF9900"/>
                                  </a:solidFill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  <m:r>
                                <a:rPr lang="en-US" sz="1600" b="0" i="1" smtClean="0">
                                  <a:solidFill>
                                    <a:srgbClr val="FF9900"/>
                                  </a:solidFill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sSub>
                                <m:sSubPr>
                                  <m:ctrlPr>
                                    <a:rPr lang="en-US" sz="1600" b="0" i="1" smtClean="0">
                                      <a:solidFill>
                                        <a:srgbClr val="FF99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0" i="1" smtClean="0">
                                      <a:solidFill>
                                        <a:srgbClr val="FF99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solidFill>
                                        <a:srgbClr val="FF99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sub>
                              </m:sSub>
                            </m:sup>
                          </m:sSup>
                          <m:r>
                            <a:rPr lang="en-US" sz="1600" b="0" i="1" smtClean="0">
                              <a:solidFill>
                                <a:srgbClr val="FF9900"/>
                              </a:solidFill>
                              <a:latin typeface="Cambria Math" panose="02040503050406030204" pitchFamily="18" charset="0"/>
                            </a:rPr>
                            <m:t>−1)</m:t>
                          </m:r>
                        </m:oMath>
                      </m:oMathPara>
                    </a14:m>
                    <a:endParaRPr lang="en-US" sz="1600" i="1" dirty="0">
                      <a:solidFill>
                        <a:srgbClr val="FF990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48" name="TextBox 47">
                    <a:extLst>
                      <a:ext uri="{FF2B5EF4-FFF2-40B4-BE49-F238E27FC236}">
                        <a16:creationId xmlns:a16="http://schemas.microsoft.com/office/drawing/2014/main" id="{C80C389D-D892-794D-92EE-257ADB6D8FC5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714048" y="5980368"/>
                    <a:ext cx="1570109" cy="255455"/>
                  </a:xfrm>
                  <a:prstGeom prst="rect">
                    <a:avLst/>
                  </a:prstGeom>
                  <a:blipFill>
                    <a:blip r:embed="rId4"/>
                    <a:stretch>
                      <a:fillRect l="-1600" r="-3200" b="-31818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8E326797-A752-3F47-9B33-2DF773AE75A4}"/>
                </a:ext>
              </a:extLst>
            </p:cNvPr>
            <p:cNvGrpSpPr/>
            <p:nvPr/>
          </p:nvGrpSpPr>
          <p:grpSpPr>
            <a:xfrm>
              <a:off x="7451970" y="4023962"/>
              <a:ext cx="1564852" cy="2245050"/>
              <a:chOff x="7451970" y="4023962"/>
              <a:chExt cx="1564852" cy="2245050"/>
            </a:xfrm>
          </p:grpSpPr>
          <p:grpSp>
            <p:nvGrpSpPr>
              <p:cNvPr id="11" name="Group 478">
                <a:extLst>
                  <a:ext uri="{FF2B5EF4-FFF2-40B4-BE49-F238E27FC236}">
                    <a16:creationId xmlns:a16="http://schemas.microsoft.com/office/drawing/2014/main" id="{C931B3E3-979D-1C43-BCA0-F2671CB4CDE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153595" y="5152343"/>
                <a:ext cx="304800" cy="609600"/>
                <a:chOff x="4656" y="1344"/>
                <a:chExt cx="192" cy="384"/>
              </a:xfrm>
            </p:grpSpPr>
            <p:sp>
              <p:nvSpPr>
                <p:cNvPr id="12" name="Freeform 35">
                  <a:extLst>
                    <a:ext uri="{FF2B5EF4-FFF2-40B4-BE49-F238E27FC236}">
                      <a16:creationId xmlns:a16="http://schemas.microsoft.com/office/drawing/2014/main" id="{B0900CC4-0100-854D-A606-357AF0657205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656" y="1344"/>
                  <a:ext cx="99" cy="384"/>
                </a:xfrm>
                <a:custGeom>
                  <a:avLst/>
                  <a:gdLst>
                    <a:gd name="T0" fmla="*/ 0 w 192"/>
                    <a:gd name="T1" fmla="*/ 0 h 768"/>
                    <a:gd name="T2" fmla="*/ 0 w 192"/>
                    <a:gd name="T3" fmla="*/ 24 h 768"/>
                    <a:gd name="T4" fmla="*/ 26 w 192"/>
                    <a:gd name="T5" fmla="*/ 36 h 768"/>
                    <a:gd name="T6" fmla="*/ 26 w 192"/>
                    <a:gd name="T7" fmla="*/ 60 h 768"/>
                    <a:gd name="T8" fmla="*/ 0 w 192"/>
                    <a:gd name="T9" fmla="*/ 72 h 768"/>
                    <a:gd name="T10" fmla="*/ 0 w 192"/>
                    <a:gd name="T11" fmla="*/ 96 h 768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92"/>
                    <a:gd name="T19" fmla="*/ 0 h 768"/>
                    <a:gd name="T20" fmla="*/ 192 w 192"/>
                    <a:gd name="T21" fmla="*/ 768 h 768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92" h="768">
                      <a:moveTo>
                        <a:pt x="0" y="0"/>
                      </a:moveTo>
                      <a:lnTo>
                        <a:pt x="0" y="192"/>
                      </a:lnTo>
                      <a:lnTo>
                        <a:pt x="192" y="288"/>
                      </a:lnTo>
                      <a:lnTo>
                        <a:pt x="192" y="480"/>
                      </a:lnTo>
                      <a:lnTo>
                        <a:pt x="0" y="576"/>
                      </a:lnTo>
                      <a:lnTo>
                        <a:pt x="0" y="768"/>
                      </a:lnTo>
                    </a:path>
                  </a:pathLst>
                </a:custGeom>
                <a:noFill/>
                <a:ln w="28575" cmpd="sng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" name="Line 36">
                  <a:extLst>
                    <a:ext uri="{FF2B5EF4-FFF2-40B4-BE49-F238E27FC236}">
                      <a16:creationId xmlns:a16="http://schemas.microsoft.com/office/drawing/2014/main" id="{67B4BEFA-2D1F-BA45-BC2E-CE95724E0494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4755" y="1440"/>
                  <a:ext cx="0" cy="19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" name="Line 37">
                  <a:extLst>
                    <a:ext uri="{FF2B5EF4-FFF2-40B4-BE49-F238E27FC236}">
                      <a16:creationId xmlns:a16="http://schemas.microsoft.com/office/drawing/2014/main" id="{CD6D7F10-24A5-D741-9E50-EBEE2EEFBE52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4755" y="1536"/>
                  <a:ext cx="93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" name="Freeform 38">
                  <a:extLst>
                    <a:ext uri="{FF2B5EF4-FFF2-40B4-BE49-F238E27FC236}">
                      <a16:creationId xmlns:a16="http://schemas.microsoft.com/office/drawing/2014/main" id="{9D5B389B-E13B-5648-A190-CCE379C2F061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-1560000">
                  <a:off x="4656" y="1597"/>
                  <a:ext cx="48" cy="48"/>
                </a:xfrm>
                <a:custGeom>
                  <a:avLst/>
                  <a:gdLst>
                    <a:gd name="T0" fmla="*/ 0 w 96"/>
                    <a:gd name="T1" fmla="*/ 6 h 96"/>
                    <a:gd name="T2" fmla="*/ 12 w 96"/>
                    <a:gd name="T3" fmla="*/ 0 h 96"/>
                    <a:gd name="T4" fmla="*/ 12 w 96"/>
                    <a:gd name="T5" fmla="*/ 12 h 96"/>
                    <a:gd name="T6" fmla="*/ 0 w 96"/>
                    <a:gd name="T7" fmla="*/ 6 h 96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96"/>
                    <a:gd name="T13" fmla="*/ 0 h 96"/>
                    <a:gd name="T14" fmla="*/ 96 w 96"/>
                    <a:gd name="T15" fmla="*/ 96 h 9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96" h="96">
                      <a:moveTo>
                        <a:pt x="0" y="48"/>
                      </a:moveTo>
                      <a:lnTo>
                        <a:pt x="96" y="0"/>
                      </a:lnTo>
                      <a:lnTo>
                        <a:pt x="96" y="96"/>
                      </a:lnTo>
                      <a:lnTo>
                        <a:pt x="0" y="48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28575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FEC75FF2-AE81-524F-B09E-C1FA57D7CFA5}"/>
                  </a:ext>
                </a:extLst>
              </p:cNvPr>
              <p:cNvSpPr txBox="1"/>
              <p:nvPr/>
            </p:nvSpPr>
            <p:spPr>
              <a:xfrm>
                <a:off x="7451970" y="4023962"/>
                <a:ext cx="1564852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>
                    <a:solidFill>
                      <a:srgbClr val="C00000"/>
                    </a:solidFill>
                  </a:rPr>
                  <a:t>lumped, active,</a:t>
                </a:r>
                <a:br>
                  <a:rPr lang="en-US" sz="1600" dirty="0">
                    <a:solidFill>
                      <a:srgbClr val="C00000"/>
                    </a:solidFill>
                  </a:rPr>
                </a:br>
                <a:r>
                  <a:rPr lang="en-US" sz="1600" dirty="0">
                    <a:solidFill>
                      <a:srgbClr val="C00000"/>
                    </a:solidFill>
                  </a:rPr>
                  <a:t>non-linear</a:t>
                </a: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9" name="TextBox 48">
                    <a:extLst>
                      <a:ext uri="{FF2B5EF4-FFF2-40B4-BE49-F238E27FC236}">
                        <a16:creationId xmlns:a16="http://schemas.microsoft.com/office/drawing/2014/main" id="{EBA43D66-02D8-D949-9A41-0561D50BEBC1}"/>
                      </a:ext>
                    </a:extLst>
                  </p:cNvPr>
                  <p:cNvSpPr txBox="1"/>
                  <p:nvPr/>
                </p:nvSpPr>
                <p:spPr>
                  <a:xfrm>
                    <a:off x="7664945" y="4620643"/>
                    <a:ext cx="1213474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600" dirty="0">
                        <a:solidFill>
                          <a:srgbClr val="C00000"/>
                        </a:solidFill>
                      </a:rPr>
                      <a:t>transistor </a:t>
                    </a:r>
                    <a14:m>
                      <m:oMath xmlns:m="http://schemas.openxmlformats.org/officeDocument/2006/math">
                        <m:r>
                          <a:rPr lang="en-US" sz="16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oMath>
                    </a14:m>
                    <a:endParaRPr lang="en-US" sz="1600" dirty="0">
                      <a:solidFill>
                        <a:srgbClr val="C0000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49" name="TextBox 48">
                    <a:extLst>
                      <a:ext uri="{FF2B5EF4-FFF2-40B4-BE49-F238E27FC236}">
                        <a16:creationId xmlns:a16="http://schemas.microsoft.com/office/drawing/2014/main" id="{EBA43D66-02D8-D949-9A41-0561D50BEBC1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664945" y="4620643"/>
                    <a:ext cx="1213474" cy="338554"/>
                  </a:xfrm>
                  <a:prstGeom prst="rect">
                    <a:avLst/>
                  </a:prstGeom>
                  <a:blipFill>
                    <a:blip r:embed="rId5"/>
                    <a:stretch>
                      <a:fillRect l="-3125" t="-3571" b="-21429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645E368F-6975-7941-ACB2-C1DDF993DE96}"/>
                  </a:ext>
                </a:extLst>
              </p:cNvPr>
              <p:cNvSpPr txBox="1"/>
              <p:nvPr/>
            </p:nvSpPr>
            <p:spPr>
              <a:xfrm>
                <a:off x="7576608" y="5930458"/>
                <a:ext cx="142859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i="1" dirty="0" err="1">
                    <a:solidFill>
                      <a:srgbClr val="C00000"/>
                    </a:solidFill>
                  </a:rPr>
                  <a:t>npn</a:t>
                </a:r>
                <a:r>
                  <a:rPr lang="en-US" sz="1600" i="1" dirty="0">
                    <a:solidFill>
                      <a:srgbClr val="C00000"/>
                    </a:solidFill>
                  </a:rPr>
                  <a:t> transistor</a:t>
                </a:r>
              </a:p>
            </p:txBody>
          </p:sp>
        </p:grp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F929A43F-3BD4-CB4F-A8B3-E6994B3A55D9}"/>
                </a:ext>
              </a:extLst>
            </p:cNvPr>
            <p:cNvGrpSpPr/>
            <p:nvPr/>
          </p:nvGrpSpPr>
          <p:grpSpPr>
            <a:xfrm>
              <a:off x="9702169" y="4042467"/>
              <a:ext cx="2015218" cy="1612973"/>
              <a:chOff x="9702169" y="4042467"/>
              <a:chExt cx="2015218" cy="1612973"/>
            </a:xfrm>
          </p:grpSpPr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31B66C98-A17C-404E-90D6-04912A88133C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9815621" y="5263090"/>
                <a:ext cx="1800000" cy="0"/>
              </a:xfrm>
              <a:prstGeom prst="line">
                <a:avLst/>
              </a:prstGeom>
              <a:solidFill>
                <a:schemeClr val="accent1"/>
              </a:solidFill>
              <a:ln w="635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D8324A9F-DF9F-AC4E-AFAA-C9BF35DA7AF7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9815621" y="5655440"/>
                <a:ext cx="1800000" cy="0"/>
              </a:xfrm>
              <a:prstGeom prst="line">
                <a:avLst/>
              </a:prstGeom>
              <a:solidFill>
                <a:schemeClr val="accent1"/>
              </a:solidFill>
              <a:ln w="635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cxnSp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511D8552-F647-1146-8FE2-AF89ED1ED66E}"/>
                  </a:ext>
                </a:extLst>
              </p:cNvPr>
              <p:cNvSpPr txBox="1"/>
              <p:nvPr/>
            </p:nvSpPr>
            <p:spPr>
              <a:xfrm>
                <a:off x="9719724" y="4042467"/>
                <a:ext cx="1997663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>
                    <a:solidFill>
                      <a:srgbClr val="7030A0"/>
                    </a:solidFill>
                  </a:rPr>
                  <a:t>distributed, passive,</a:t>
                </a:r>
                <a:br>
                  <a:rPr lang="en-US" sz="1600" dirty="0">
                    <a:solidFill>
                      <a:srgbClr val="7030A0"/>
                    </a:solidFill>
                  </a:rPr>
                </a:br>
                <a:r>
                  <a:rPr lang="en-US" sz="1600" dirty="0">
                    <a:solidFill>
                      <a:srgbClr val="7030A0"/>
                    </a:solidFill>
                  </a:rPr>
                  <a:t>linear</a:t>
                </a: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4" name="TextBox 53">
                    <a:extLst>
                      <a:ext uri="{FF2B5EF4-FFF2-40B4-BE49-F238E27FC236}">
                        <a16:creationId xmlns:a16="http://schemas.microsoft.com/office/drawing/2014/main" id="{46779528-E88D-3148-AF59-969F0E0CB5B0}"/>
                      </a:ext>
                    </a:extLst>
                  </p:cNvPr>
                  <p:cNvSpPr txBox="1"/>
                  <p:nvPr/>
                </p:nvSpPr>
                <p:spPr>
                  <a:xfrm>
                    <a:off x="9702169" y="4600241"/>
                    <a:ext cx="2014719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600" dirty="0">
                        <a:solidFill>
                          <a:srgbClr val="7030A0"/>
                        </a:solidFill>
                      </a:rPr>
                      <a:t>transmission-line </a:t>
                    </a:r>
                    <a14:m>
                      <m:oMath xmlns:m="http://schemas.openxmlformats.org/officeDocument/2006/math">
                        <m:r>
                          <a:rPr lang="en-US" sz="1600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𝑇𝐿</m:t>
                        </m:r>
                      </m:oMath>
                    </a14:m>
                    <a:endParaRPr lang="en-US" sz="1600" dirty="0">
                      <a:solidFill>
                        <a:srgbClr val="7030A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54" name="TextBox 53">
                    <a:extLst>
                      <a:ext uri="{FF2B5EF4-FFF2-40B4-BE49-F238E27FC236}">
                        <a16:creationId xmlns:a16="http://schemas.microsoft.com/office/drawing/2014/main" id="{46779528-E88D-3148-AF59-969F0E0CB5B0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702169" y="4600241"/>
                    <a:ext cx="2014719" cy="338554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l="-1887" t="-7407" b="-25926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5" name="TextBox 54">
                    <a:extLst>
                      <a:ext uri="{FF2B5EF4-FFF2-40B4-BE49-F238E27FC236}">
                        <a16:creationId xmlns:a16="http://schemas.microsoft.com/office/drawing/2014/main" id="{647188DF-419B-914E-B848-854286943F80}"/>
                      </a:ext>
                    </a:extLst>
                  </p:cNvPr>
                  <p:cNvSpPr txBox="1"/>
                  <p:nvPr/>
                </p:nvSpPr>
                <p:spPr>
                  <a:xfrm>
                    <a:off x="10475806" y="5324636"/>
                    <a:ext cx="485133" cy="246221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1600" b="1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1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  <m:t>𝒁</m:t>
                              </m:r>
                            </m:e>
                            <m:sub>
                              <m:r>
                                <a:rPr lang="en-US" sz="1600" b="1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</m:sub>
                          </m:sSub>
                          <m:r>
                            <a:rPr lang="en-US" sz="1600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US" sz="1600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𝜸</m:t>
                          </m:r>
                        </m:oMath>
                      </m:oMathPara>
                    </a14:m>
                    <a:endParaRPr lang="en-US" sz="1600" b="1" dirty="0"/>
                  </a:p>
                </p:txBody>
              </p:sp>
            </mc:Choice>
            <mc:Fallback xmlns="">
              <p:sp>
                <p:nvSpPr>
                  <p:cNvPr id="55" name="TextBox 54">
                    <a:extLst>
                      <a:ext uri="{FF2B5EF4-FFF2-40B4-BE49-F238E27FC236}">
                        <a16:creationId xmlns:a16="http://schemas.microsoft.com/office/drawing/2014/main" id="{647188DF-419B-914E-B848-854286943F80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0475806" y="5324636"/>
                    <a:ext cx="485133" cy="246221"/>
                  </a:xfrm>
                  <a:prstGeom prst="rect">
                    <a:avLst/>
                  </a:prstGeom>
                  <a:blipFill>
                    <a:blip r:embed="rId7"/>
                    <a:stretch>
                      <a:fillRect l="-7500" r="-7500" b="-30000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A8C5A5F-C5DA-0448-BE1F-A6C1EDC00B44}"/>
                </a:ext>
              </a:extLst>
            </p:cNvPr>
            <p:cNvGrpSpPr/>
            <p:nvPr/>
          </p:nvGrpSpPr>
          <p:grpSpPr>
            <a:xfrm>
              <a:off x="464037" y="4113815"/>
              <a:ext cx="4816667" cy="2118216"/>
              <a:chOff x="464037" y="4113815"/>
              <a:chExt cx="4816667" cy="2118216"/>
            </a:xfrm>
          </p:grpSpPr>
          <p:grpSp>
            <p:nvGrpSpPr>
              <p:cNvPr id="5" name="Group 210">
                <a:extLst>
                  <a:ext uri="{FF2B5EF4-FFF2-40B4-BE49-F238E27FC236}">
                    <a16:creationId xmlns:a16="http://schemas.microsoft.com/office/drawing/2014/main" id="{4DCD29EC-0091-5143-8A05-B6A526C6C30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962618" y="5077730"/>
                <a:ext cx="304800" cy="762000"/>
                <a:chOff x="3216" y="1728"/>
                <a:chExt cx="192" cy="480"/>
              </a:xfrm>
            </p:grpSpPr>
            <p:sp>
              <p:nvSpPr>
                <p:cNvPr id="6" name="Line 8">
                  <a:extLst>
                    <a:ext uri="{FF2B5EF4-FFF2-40B4-BE49-F238E27FC236}">
                      <a16:creationId xmlns:a16="http://schemas.microsoft.com/office/drawing/2014/main" id="{0FC4D1FB-4BE8-F24D-8C85-39D0ECD51CB9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3312" y="1728"/>
                  <a:ext cx="0" cy="21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" name="Line 9">
                  <a:extLst>
                    <a:ext uri="{FF2B5EF4-FFF2-40B4-BE49-F238E27FC236}">
                      <a16:creationId xmlns:a16="http://schemas.microsoft.com/office/drawing/2014/main" id="{13457883-58B8-EB4C-BB69-99139D72AC2A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3312" y="1992"/>
                  <a:ext cx="0" cy="21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" name="Line 10">
                  <a:extLst>
                    <a:ext uri="{FF2B5EF4-FFF2-40B4-BE49-F238E27FC236}">
                      <a16:creationId xmlns:a16="http://schemas.microsoft.com/office/drawing/2014/main" id="{FD721C1C-548F-1445-805B-5FBB54B89FA0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3216" y="1944"/>
                  <a:ext cx="192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9" name="Line 11">
                  <a:extLst>
                    <a:ext uri="{FF2B5EF4-FFF2-40B4-BE49-F238E27FC236}">
                      <a16:creationId xmlns:a16="http://schemas.microsoft.com/office/drawing/2014/main" id="{345384C7-EB58-EE45-A839-392EF184520E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3216" y="1992"/>
                  <a:ext cx="192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0" name="Freeform 12">
                <a:extLst>
                  <a:ext uri="{FF2B5EF4-FFF2-40B4-BE49-F238E27FC236}">
                    <a16:creationId xmlns:a16="http://schemas.microsoft.com/office/drawing/2014/main" id="{448A5AE5-3F2B-5B41-B0C2-0BAD9820BBE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745449" y="5078523"/>
                <a:ext cx="152400" cy="762000"/>
              </a:xfrm>
              <a:custGeom>
                <a:avLst/>
                <a:gdLst>
                  <a:gd name="T0" fmla="*/ 2147483646 w 192"/>
                  <a:gd name="T1" fmla="*/ 0 h 960"/>
                  <a:gd name="T2" fmla="*/ 2147483646 w 192"/>
                  <a:gd name="T3" fmla="*/ 2147483646 h 960"/>
                  <a:gd name="T4" fmla="*/ 2147483646 w 192"/>
                  <a:gd name="T5" fmla="*/ 2147483646 h 960"/>
                  <a:gd name="T6" fmla="*/ 0 w 192"/>
                  <a:gd name="T7" fmla="*/ 2147483646 h 960"/>
                  <a:gd name="T8" fmla="*/ 2147483646 w 192"/>
                  <a:gd name="T9" fmla="*/ 2147483646 h 960"/>
                  <a:gd name="T10" fmla="*/ 0 w 192"/>
                  <a:gd name="T11" fmla="*/ 2147483646 h 960"/>
                  <a:gd name="T12" fmla="*/ 2147483646 w 192"/>
                  <a:gd name="T13" fmla="*/ 2147483646 h 960"/>
                  <a:gd name="T14" fmla="*/ 0 w 192"/>
                  <a:gd name="T15" fmla="*/ 2147483646 h 960"/>
                  <a:gd name="T16" fmla="*/ 2147483646 w 192"/>
                  <a:gd name="T17" fmla="*/ 2147483646 h 960"/>
                  <a:gd name="T18" fmla="*/ 2147483646 w 192"/>
                  <a:gd name="T19" fmla="*/ 2147483646 h 96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92"/>
                  <a:gd name="T31" fmla="*/ 0 h 960"/>
                  <a:gd name="T32" fmla="*/ 192 w 192"/>
                  <a:gd name="T33" fmla="*/ 960 h 96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92" h="960">
                    <a:moveTo>
                      <a:pt x="96" y="0"/>
                    </a:moveTo>
                    <a:lnTo>
                      <a:pt x="96" y="192"/>
                    </a:lnTo>
                    <a:lnTo>
                      <a:pt x="192" y="240"/>
                    </a:lnTo>
                    <a:lnTo>
                      <a:pt x="0" y="336"/>
                    </a:lnTo>
                    <a:lnTo>
                      <a:pt x="192" y="432"/>
                    </a:lnTo>
                    <a:lnTo>
                      <a:pt x="0" y="528"/>
                    </a:lnTo>
                    <a:lnTo>
                      <a:pt x="192" y="624"/>
                    </a:lnTo>
                    <a:lnTo>
                      <a:pt x="0" y="720"/>
                    </a:lnTo>
                    <a:lnTo>
                      <a:pt x="96" y="768"/>
                    </a:lnTo>
                    <a:lnTo>
                      <a:pt x="96" y="960"/>
                    </a:ln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6" name="Group 209">
                <a:extLst>
                  <a:ext uri="{FF2B5EF4-FFF2-40B4-BE49-F238E27FC236}">
                    <a16:creationId xmlns:a16="http://schemas.microsoft.com/office/drawing/2014/main" id="{F4AE8B67-6FD8-764F-8D22-5ACD0DD71ED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285584" y="5077730"/>
                <a:ext cx="152400" cy="762000"/>
                <a:chOff x="3935" y="1728"/>
                <a:chExt cx="96" cy="480"/>
              </a:xfrm>
            </p:grpSpPr>
            <p:sp>
              <p:nvSpPr>
                <p:cNvPr id="17" name="Arc 59">
                  <a:extLst>
                    <a:ext uri="{FF2B5EF4-FFF2-40B4-BE49-F238E27FC236}">
                      <a16:creationId xmlns:a16="http://schemas.microsoft.com/office/drawing/2014/main" id="{4374289D-3610-7043-856F-9DEE573F6348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5400000" flipV="1">
                  <a:off x="3947" y="1895"/>
                  <a:ext cx="24" cy="48"/>
                </a:xfrm>
                <a:custGeom>
                  <a:avLst/>
                  <a:gdLst>
                    <a:gd name="T0" fmla="*/ 0 w 43180"/>
                    <a:gd name="T1" fmla="*/ 0 h 21600"/>
                    <a:gd name="T2" fmla="*/ 0 w 43180"/>
                    <a:gd name="T3" fmla="*/ 0 h 21600"/>
                    <a:gd name="T4" fmla="*/ 0 w 4318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43180"/>
                    <a:gd name="T10" fmla="*/ 0 h 21600"/>
                    <a:gd name="T11" fmla="*/ 43180 w 4318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180" h="21600" fill="none" extrusionOk="0">
                      <a:moveTo>
                        <a:pt x="0" y="20662"/>
                      </a:moveTo>
                      <a:cubicBezTo>
                        <a:pt x="502" y="9108"/>
                        <a:pt x="10015" y="-1"/>
                        <a:pt x="21580" y="0"/>
                      </a:cubicBezTo>
                      <a:cubicBezTo>
                        <a:pt x="33509" y="0"/>
                        <a:pt x="43180" y="9670"/>
                        <a:pt x="43180" y="21600"/>
                      </a:cubicBezTo>
                    </a:path>
                    <a:path w="43180" h="21600" stroke="0" extrusionOk="0">
                      <a:moveTo>
                        <a:pt x="0" y="20662"/>
                      </a:moveTo>
                      <a:cubicBezTo>
                        <a:pt x="502" y="9108"/>
                        <a:pt x="10015" y="-1"/>
                        <a:pt x="21580" y="0"/>
                      </a:cubicBezTo>
                      <a:cubicBezTo>
                        <a:pt x="33509" y="0"/>
                        <a:pt x="43180" y="9670"/>
                        <a:pt x="43180" y="21600"/>
                      </a:cubicBezTo>
                      <a:lnTo>
                        <a:pt x="21580" y="21600"/>
                      </a:lnTo>
                      <a:lnTo>
                        <a:pt x="0" y="20662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" name="Arc 60">
                  <a:extLst>
                    <a:ext uri="{FF2B5EF4-FFF2-40B4-BE49-F238E27FC236}">
                      <a16:creationId xmlns:a16="http://schemas.microsoft.com/office/drawing/2014/main" id="{8C79C8AD-FEF5-B643-ABCE-79EF7F5B4352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5400000" flipV="1">
                  <a:off x="3947" y="1943"/>
                  <a:ext cx="24" cy="48"/>
                </a:xfrm>
                <a:custGeom>
                  <a:avLst/>
                  <a:gdLst>
                    <a:gd name="T0" fmla="*/ 0 w 43180"/>
                    <a:gd name="T1" fmla="*/ 0 h 21600"/>
                    <a:gd name="T2" fmla="*/ 0 w 43180"/>
                    <a:gd name="T3" fmla="*/ 0 h 21600"/>
                    <a:gd name="T4" fmla="*/ 0 w 4318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43180"/>
                    <a:gd name="T10" fmla="*/ 0 h 21600"/>
                    <a:gd name="T11" fmla="*/ 43180 w 4318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180" h="21600" fill="none" extrusionOk="0">
                      <a:moveTo>
                        <a:pt x="0" y="20662"/>
                      </a:moveTo>
                      <a:cubicBezTo>
                        <a:pt x="502" y="9108"/>
                        <a:pt x="10015" y="-1"/>
                        <a:pt x="21580" y="0"/>
                      </a:cubicBezTo>
                      <a:cubicBezTo>
                        <a:pt x="33509" y="0"/>
                        <a:pt x="43180" y="9670"/>
                        <a:pt x="43180" y="21600"/>
                      </a:cubicBezTo>
                    </a:path>
                    <a:path w="43180" h="21600" stroke="0" extrusionOk="0">
                      <a:moveTo>
                        <a:pt x="0" y="20662"/>
                      </a:moveTo>
                      <a:cubicBezTo>
                        <a:pt x="502" y="9108"/>
                        <a:pt x="10015" y="-1"/>
                        <a:pt x="21580" y="0"/>
                      </a:cubicBezTo>
                      <a:cubicBezTo>
                        <a:pt x="33509" y="0"/>
                        <a:pt x="43180" y="9670"/>
                        <a:pt x="43180" y="21600"/>
                      </a:cubicBezTo>
                      <a:lnTo>
                        <a:pt x="21580" y="21600"/>
                      </a:lnTo>
                      <a:lnTo>
                        <a:pt x="0" y="20662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9" name="Arc 61">
                  <a:extLst>
                    <a:ext uri="{FF2B5EF4-FFF2-40B4-BE49-F238E27FC236}">
                      <a16:creationId xmlns:a16="http://schemas.microsoft.com/office/drawing/2014/main" id="{373C6B46-C2A1-9F4C-9037-8A62324CDADA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5400000" flipV="1">
                  <a:off x="3946" y="1991"/>
                  <a:ext cx="25" cy="48"/>
                </a:xfrm>
                <a:custGeom>
                  <a:avLst/>
                  <a:gdLst>
                    <a:gd name="T0" fmla="*/ 0 w 43180"/>
                    <a:gd name="T1" fmla="*/ 0 h 21600"/>
                    <a:gd name="T2" fmla="*/ 0 w 43180"/>
                    <a:gd name="T3" fmla="*/ 0 h 21600"/>
                    <a:gd name="T4" fmla="*/ 0 w 4318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43180"/>
                    <a:gd name="T10" fmla="*/ 0 h 21600"/>
                    <a:gd name="T11" fmla="*/ 43180 w 4318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180" h="21600" fill="none" extrusionOk="0">
                      <a:moveTo>
                        <a:pt x="0" y="20662"/>
                      </a:moveTo>
                      <a:cubicBezTo>
                        <a:pt x="502" y="9108"/>
                        <a:pt x="10015" y="-1"/>
                        <a:pt x="21580" y="0"/>
                      </a:cubicBezTo>
                      <a:cubicBezTo>
                        <a:pt x="33509" y="0"/>
                        <a:pt x="43180" y="9670"/>
                        <a:pt x="43180" y="21600"/>
                      </a:cubicBezTo>
                    </a:path>
                    <a:path w="43180" h="21600" stroke="0" extrusionOk="0">
                      <a:moveTo>
                        <a:pt x="0" y="20662"/>
                      </a:moveTo>
                      <a:cubicBezTo>
                        <a:pt x="502" y="9108"/>
                        <a:pt x="10015" y="-1"/>
                        <a:pt x="21580" y="0"/>
                      </a:cubicBezTo>
                      <a:cubicBezTo>
                        <a:pt x="33509" y="0"/>
                        <a:pt x="43180" y="9670"/>
                        <a:pt x="43180" y="21600"/>
                      </a:cubicBezTo>
                      <a:lnTo>
                        <a:pt x="21580" y="21600"/>
                      </a:lnTo>
                      <a:lnTo>
                        <a:pt x="0" y="20662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" name="Arc 62">
                  <a:extLst>
                    <a:ext uri="{FF2B5EF4-FFF2-40B4-BE49-F238E27FC236}">
                      <a16:creationId xmlns:a16="http://schemas.microsoft.com/office/drawing/2014/main" id="{2D827456-F33C-E74E-9FBF-81DB5A2C984E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5400000" flipV="1">
                  <a:off x="3947" y="1847"/>
                  <a:ext cx="24" cy="48"/>
                </a:xfrm>
                <a:custGeom>
                  <a:avLst/>
                  <a:gdLst>
                    <a:gd name="T0" fmla="*/ 0 w 43180"/>
                    <a:gd name="T1" fmla="*/ 0 h 21600"/>
                    <a:gd name="T2" fmla="*/ 0 w 43180"/>
                    <a:gd name="T3" fmla="*/ 0 h 21600"/>
                    <a:gd name="T4" fmla="*/ 0 w 4318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43180"/>
                    <a:gd name="T10" fmla="*/ 0 h 21600"/>
                    <a:gd name="T11" fmla="*/ 43180 w 4318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180" h="21600" fill="none" extrusionOk="0">
                      <a:moveTo>
                        <a:pt x="0" y="20662"/>
                      </a:moveTo>
                      <a:cubicBezTo>
                        <a:pt x="502" y="9108"/>
                        <a:pt x="10015" y="-1"/>
                        <a:pt x="21580" y="0"/>
                      </a:cubicBezTo>
                      <a:cubicBezTo>
                        <a:pt x="33509" y="0"/>
                        <a:pt x="43180" y="9670"/>
                        <a:pt x="43180" y="21600"/>
                      </a:cubicBezTo>
                    </a:path>
                    <a:path w="43180" h="21600" stroke="0" extrusionOk="0">
                      <a:moveTo>
                        <a:pt x="0" y="20662"/>
                      </a:moveTo>
                      <a:cubicBezTo>
                        <a:pt x="502" y="9108"/>
                        <a:pt x="10015" y="-1"/>
                        <a:pt x="21580" y="0"/>
                      </a:cubicBezTo>
                      <a:cubicBezTo>
                        <a:pt x="33509" y="0"/>
                        <a:pt x="43180" y="9670"/>
                        <a:pt x="43180" y="21600"/>
                      </a:cubicBezTo>
                      <a:lnTo>
                        <a:pt x="21580" y="21600"/>
                      </a:lnTo>
                      <a:lnTo>
                        <a:pt x="0" y="20662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" name="Line 63">
                  <a:extLst>
                    <a:ext uri="{FF2B5EF4-FFF2-40B4-BE49-F238E27FC236}">
                      <a16:creationId xmlns:a16="http://schemas.microsoft.com/office/drawing/2014/main" id="{4018CD46-E80D-4A4D-B175-FD1C3E00F0DB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 rot="5400000" flipH="1">
                  <a:off x="3941" y="1770"/>
                  <a:ext cx="83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" name="Line 64">
                  <a:extLst>
                    <a:ext uri="{FF2B5EF4-FFF2-40B4-BE49-F238E27FC236}">
                      <a16:creationId xmlns:a16="http://schemas.microsoft.com/office/drawing/2014/main" id="{5933156D-FD89-9644-AA71-AD2EB4FC62CD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 rot="5400000" flipH="1">
                  <a:off x="3940" y="2166"/>
                  <a:ext cx="85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3" name="Arc 65">
                  <a:extLst>
                    <a:ext uri="{FF2B5EF4-FFF2-40B4-BE49-F238E27FC236}">
                      <a16:creationId xmlns:a16="http://schemas.microsoft.com/office/drawing/2014/main" id="{08572ACC-95AF-5046-BC0C-897F6D1587F3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5400000">
                  <a:off x="3970" y="1870"/>
                  <a:ext cx="72" cy="50"/>
                </a:xfrm>
                <a:custGeom>
                  <a:avLst/>
                  <a:gdLst>
                    <a:gd name="T0" fmla="*/ 0 w 43200"/>
                    <a:gd name="T1" fmla="*/ 0 h 22481"/>
                    <a:gd name="T2" fmla="*/ 0 w 43200"/>
                    <a:gd name="T3" fmla="*/ 0 h 22481"/>
                    <a:gd name="T4" fmla="*/ 0 w 43200"/>
                    <a:gd name="T5" fmla="*/ 0 h 22481"/>
                    <a:gd name="T6" fmla="*/ 0 60000 65536"/>
                    <a:gd name="T7" fmla="*/ 0 60000 65536"/>
                    <a:gd name="T8" fmla="*/ 0 60000 65536"/>
                    <a:gd name="T9" fmla="*/ 0 w 43200"/>
                    <a:gd name="T10" fmla="*/ 0 h 22481"/>
                    <a:gd name="T11" fmla="*/ 43200 w 43200"/>
                    <a:gd name="T12" fmla="*/ 22481 h 2248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200" h="22481" fill="none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</a:path>
                    <a:path w="43200" h="22481" stroke="0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  <a:lnTo>
                        <a:pt x="21600" y="21600"/>
                      </a:lnTo>
                      <a:lnTo>
                        <a:pt x="17" y="22481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4" name="Arc 66">
                  <a:extLst>
                    <a:ext uri="{FF2B5EF4-FFF2-40B4-BE49-F238E27FC236}">
                      <a16:creationId xmlns:a16="http://schemas.microsoft.com/office/drawing/2014/main" id="{508AED3E-8C0B-044C-B61D-5CD830E98297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5400000">
                  <a:off x="3970" y="1918"/>
                  <a:ext cx="72" cy="50"/>
                </a:xfrm>
                <a:custGeom>
                  <a:avLst/>
                  <a:gdLst>
                    <a:gd name="T0" fmla="*/ 0 w 43200"/>
                    <a:gd name="T1" fmla="*/ 0 h 22481"/>
                    <a:gd name="T2" fmla="*/ 0 w 43200"/>
                    <a:gd name="T3" fmla="*/ 0 h 22481"/>
                    <a:gd name="T4" fmla="*/ 0 w 43200"/>
                    <a:gd name="T5" fmla="*/ 0 h 22481"/>
                    <a:gd name="T6" fmla="*/ 0 60000 65536"/>
                    <a:gd name="T7" fmla="*/ 0 60000 65536"/>
                    <a:gd name="T8" fmla="*/ 0 60000 65536"/>
                    <a:gd name="T9" fmla="*/ 0 w 43200"/>
                    <a:gd name="T10" fmla="*/ 0 h 22481"/>
                    <a:gd name="T11" fmla="*/ 43200 w 43200"/>
                    <a:gd name="T12" fmla="*/ 22481 h 2248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200" h="22481" fill="none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</a:path>
                    <a:path w="43200" h="22481" stroke="0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  <a:lnTo>
                        <a:pt x="21600" y="21600"/>
                      </a:lnTo>
                      <a:lnTo>
                        <a:pt x="17" y="22481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5" name="Arc 67">
                  <a:extLst>
                    <a:ext uri="{FF2B5EF4-FFF2-40B4-BE49-F238E27FC236}">
                      <a16:creationId xmlns:a16="http://schemas.microsoft.com/office/drawing/2014/main" id="{99371D43-BF00-4D45-9099-4F0282D3BE1C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5400000" flipV="1">
                  <a:off x="3947" y="2039"/>
                  <a:ext cx="24" cy="48"/>
                </a:xfrm>
                <a:custGeom>
                  <a:avLst/>
                  <a:gdLst>
                    <a:gd name="T0" fmla="*/ 0 w 43180"/>
                    <a:gd name="T1" fmla="*/ 0 h 21600"/>
                    <a:gd name="T2" fmla="*/ 0 w 43180"/>
                    <a:gd name="T3" fmla="*/ 0 h 21600"/>
                    <a:gd name="T4" fmla="*/ 0 w 4318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43180"/>
                    <a:gd name="T10" fmla="*/ 0 h 21600"/>
                    <a:gd name="T11" fmla="*/ 43180 w 4318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180" h="21600" fill="none" extrusionOk="0">
                      <a:moveTo>
                        <a:pt x="0" y="20662"/>
                      </a:moveTo>
                      <a:cubicBezTo>
                        <a:pt x="502" y="9108"/>
                        <a:pt x="10015" y="-1"/>
                        <a:pt x="21580" y="0"/>
                      </a:cubicBezTo>
                      <a:cubicBezTo>
                        <a:pt x="33509" y="0"/>
                        <a:pt x="43180" y="9670"/>
                        <a:pt x="43180" y="21600"/>
                      </a:cubicBezTo>
                    </a:path>
                    <a:path w="43180" h="21600" stroke="0" extrusionOk="0">
                      <a:moveTo>
                        <a:pt x="0" y="20662"/>
                      </a:moveTo>
                      <a:cubicBezTo>
                        <a:pt x="502" y="9108"/>
                        <a:pt x="10015" y="-1"/>
                        <a:pt x="21580" y="0"/>
                      </a:cubicBezTo>
                      <a:cubicBezTo>
                        <a:pt x="33509" y="0"/>
                        <a:pt x="43180" y="9670"/>
                        <a:pt x="43180" y="21600"/>
                      </a:cubicBezTo>
                      <a:lnTo>
                        <a:pt x="21580" y="21600"/>
                      </a:lnTo>
                      <a:lnTo>
                        <a:pt x="0" y="20662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6" name="Arc 68">
                  <a:extLst>
                    <a:ext uri="{FF2B5EF4-FFF2-40B4-BE49-F238E27FC236}">
                      <a16:creationId xmlns:a16="http://schemas.microsoft.com/office/drawing/2014/main" id="{BA5C101C-4590-EE49-AAE9-F1069E9DD1A5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5400000">
                  <a:off x="3970" y="1966"/>
                  <a:ext cx="72" cy="50"/>
                </a:xfrm>
                <a:custGeom>
                  <a:avLst/>
                  <a:gdLst>
                    <a:gd name="T0" fmla="*/ 0 w 43200"/>
                    <a:gd name="T1" fmla="*/ 0 h 22481"/>
                    <a:gd name="T2" fmla="*/ 0 w 43200"/>
                    <a:gd name="T3" fmla="*/ 0 h 22481"/>
                    <a:gd name="T4" fmla="*/ 0 w 43200"/>
                    <a:gd name="T5" fmla="*/ 0 h 22481"/>
                    <a:gd name="T6" fmla="*/ 0 60000 65536"/>
                    <a:gd name="T7" fmla="*/ 0 60000 65536"/>
                    <a:gd name="T8" fmla="*/ 0 60000 65536"/>
                    <a:gd name="T9" fmla="*/ 0 w 43200"/>
                    <a:gd name="T10" fmla="*/ 0 h 22481"/>
                    <a:gd name="T11" fmla="*/ 43200 w 43200"/>
                    <a:gd name="T12" fmla="*/ 22481 h 2248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200" h="22481" fill="none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</a:path>
                    <a:path w="43200" h="22481" stroke="0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  <a:lnTo>
                        <a:pt x="21600" y="21600"/>
                      </a:lnTo>
                      <a:lnTo>
                        <a:pt x="17" y="22481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" name="Arc 69">
                  <a:extLst>
                    <a:ext uri="{FF2B5EF4-FFF2-40B4-BE49-F238E27FC236}">
                      <a16:creationId xmlns:a16="http://schemas.microsoft.com/office/drawing/2014/main" id="{80B9322D-D81C-6343-A173-E01443A6A552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5400000">
                  <a:off x="3970" y="2014"/>
                  <a:ext cx="72" cy="50"/>
                </a:xfrm>
                <a:custGeom>
                  <a:avLst/>
                  <a:gdLst>
                    <a:gd name="T0" fmla="*/ 0 w 43200"/>
                    <a:gd name="T1" fmla="*/ 0 h 22481"/>
                    <a:gd name="T2" fmla="*/ 0 w 43200"/>
                    <a:gd name="T3" fmla="*/ 0 h 22481"/>
                    <a:gd name="T4" fmla="*/ 0 w 43200"/>
                    <a:gd name="T5" fmla="*/ 0 h 22481"/>
                    <a:gd name="T6" fmla="*/ 0 60000 65536"/>
                    <a:gd name="T7" fmla="*/ 0 60000 65536"/>
                    <a:gd name="T8" fmla="*/ 0 60000 65536"/>
                    <a:gd name="T9" fmla="*/ 0 w 43200"/>
                    <a:gd name="T10" fmla="*/ 0 h 22481"/>
                    <a:gd name="T11" fmla="*/ 43200 w 43200"/>
                    <a:gd name="T12" fmla="*/ 22481 h 2248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200" h="22481" fill="none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</a:path>
                    <a:path w="43200" h="22481" stroke="0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  <a:lnTo>
                        <a:pt x="21600" y="21600"/>
                      </a:lnTo>
                      <a:lnTo>
                        <a:pt x="17" y="22481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8" name="Arc 70">
                  <a:extLst>
                    <a:ext uri="{FF2B5EF4-FFF2-40B4-BE49-F238E27FC236}">
                      <a16:creationId xmlns:a16="http://schemas.microsoft.com/office/drawing/2014/main" id="{1B8B0C44-483B-BC49-BAA5-1238ED3D291E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5400000">
                  <a:off x="3969" y="1823"/>
                  <a:ext cx="73" cy="50"/>
                </a:xfrm>
                <a:custGeom>
                  <a:avLst/>
                  <a:gdLst>
                    <a:gd name="T0" fmla="*/ 0 w 43200"/>
                    <a:gd name="T1" fmla="*/ 0 h 22481"/>
                    <a:gd name="T2" fmla="*/ 0 w 43200"/>
                    <a:gd name="T3" fmla="*/ 0 h 22481"/>
                    <a:gd name="T4" fmla="*/ 0 w 43200"/>
                    <a:gd name="T5" fmla="*/ 0 h 22481"/>
                    <a:gd name="T6" fmla="*/ 0 60000 65536"/>
                    <a:gd name="T7" fmla="*/ 0 60000 65536"/>
                    <a:gd name="T8" fmla="*/ 0 60000 65536"/>
                    <a:gd name="T9" fmla="*/ 0 w 43200"/>
                    <a:gd name="T10" fmla="*/ 0 h 22481"/>
                    <a:gd name="T11" fmla="*/ 43200 w 43200"/>
                    <a:gd name="T12" fmla="*/ 22481 h 2248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200" h="22481" fill="none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</a:path>
                    <a:path w="43200" h="22481" stroke="0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  <a:lnTo>
                        <a:pt x="21600" y="21600"/>
                      </a:lnTo>
                      <a:lnTo>
                        <a:pt x="17" y="22481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9" name="Arc 71">
                  <a:extLst>
                    <a:ext uri="{FF2B5EF4-FFF2-40B4-BE49-F238E27FC236}">
                      <a16:creationId xmlns:a16="http://schemas.microsoft.com/office/drawing/2014/main" id="{8E9BD036-28E8-FA44-AD7F-4A27A3CCA7DA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5400000">
                  <a:off x="3969" y="2063"/>
                  <a:ext cx="73" cy="50"/>
                </a:xfrm>
                <a:custGeom>
                  <a:avLst/>
                  <a:gdLst>
                    <a:gd name="T0" fmla="*/ 0 w 43200"/>
                    <a:gd name="T1" fmla="*/ 0 h 22481"/>
                    <a:gd name="T2" fmla="*/ 0 w 43200"/>
                    <a:gd name="T3" fmla="*/ 0 h 22481"/>
                    <a:gd name="T4" fmla="*/ 0 w 43200"/>
                    <a:gd name="T5" fmla="*/ 0 h 22481"/>
                    <a:gd name="T6" fmla="*/ 0 60000 65536"/>
                    <a:gd name="T7" fmla="*/ 0 60000 65536"/>
                    <a:gd name="T8" fmla="*/ 0 60000 65536"/>
                    <a:gd name="T9" fmla="*/ 0 w 43200"/>
                    <a:gd name="T10" fmla="*/ 0 h 22481"/>
                    <a:gd name="T11" fmla="*/ 43200 w 43200"/>
                    <a:gd name="T12" fmla="*/ 22481 h 2248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200" h="22481" fill="none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</a:path>
                    <a:path w="43200" h="22481" stroke="0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  <a:lnTo>
                        <a:pt x="21600" y="21600"/>
                      </a:lnTo>
                      <a:lnTo>
                        <a:pt x="17" y="22481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DA1618F7-F133-8447-93A1-169414C3A92D}"/>
                  </a:ext>
                </a:extLst>
              </p:cNvPr>
              <p:cNvSpPr txBox="1"/>
              <p:nvPr/>
            </p:nvSpPr>
            <p:spPr>
              <a:xfrm>
                <a:off x="1690231" y="4113815"/>
                <a:ext cx="228139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0000FF"/>
                    </a:solidFill>
                  </a:rPr>
                  <a:t>lumped, passive, linear</a:t>
                </a: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8" name="TextBox 37">
                    <a:extLst>
                      <a:ext uri="{FF2B5EF4-FFF2-40B4-BE49-F238E27FC236}">
                        <a16:creationId xmlns:a16="http://schemas.microsoft.com/office/drawing/2014/main" id="{78BDCF25-7F15-B64C-8309-474AC25F908B}"/>
                      </a:ext>
                    </a:extLst>
                  </p:cNvPr>
                  <p:cNvSpPr txBox="1"/>
                  <p:nvPr/>
                </p:nvSpPr>
                <p:spPr>
                  <a:xfrm>
                    <a:off x="1021049" y="5301522"/>
                    <a:ext cx="591700" cy="425245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6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𝑹</m:t>
                          </m:r>
                          <m:r>
                            <a:rPr lang="en-US" sz="16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f>
                            <m:fPr>
                              <m:ctrlPr>
                                <a:rPr lang="en-US" sz="16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6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𝒗</m:t>
                              </m:r>
                            </m:num>
                            <m:den>
                              <m:r>
                                <a:rPr lang="en-US" sz="16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𝒊</m:t>
                              </m:r>
                            </m:den>
                          </m:f>
                        </m:oMath>
                      </m:oMathPara>
                    </a14:m>
                    <a:endParaRPr lang="en-US" sz="1600" b="1" i="1" dirty="0">
                      <a:solidFill>
                        <a:srgbClr val="0000FF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38" name="TextBox 37">
                    <a:extLst>
                      <a:ext uri="{FF2B5EF4-FFF2-40B4-BE49-F238E27FC236}">
                        <a16:creationId xmlns:a16="http://schemas.microsoft.com/office/drawing/2014/main" id="{78BDCF25-7F15-B64C-8309-474AC25F908B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021049" y="5301522"/>
                    <a:ext cx="591700" cy="425245"/>
                  </a:xfrm>
                  <a:prstGeom prst="rect">
                    <a:avLst/>
                  </a:prstGeom>
                  <a:blipFill>
                    <a:blip r:embed="rId8"/>
                    <a:stretch>
                      <a:fillRect l="-6250" r="-2083" b="-1764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9" name="TextBox 38">
                    <a:extLst>
                      <a:ext uri="{FF2B5EF4-FFF2-40B4-BE49-F238E27FC236}">
                        <a16:creationId xmlns:a16="http://schemas.microsoft.com/office/drawing/2014/main" id="{58376ABE-7399-5947-8CC7-68E871D561CB}"/>
                      </a:ext>
                    </a:extLst>
                  </p:cNvPr>
                  <p:cNvSpPr txBox="1"/>
                  <p:nvPr/>
                </p:nvSpPr>
                <p:spPr>
                  <a:xfrm>
                    <a:off x="2615487" y="5045999"/>
                    <a:ext cx="795025" cy="467500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6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𝑣</m:t>
                          </m:r>
                          <m:r>
                            <a:rPr lang="en-US" sz="16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sz="16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𝐿</m:t>
                          </m:r>
                          <m:f>
                            <m:fPr>
                              <m:ctrlPr>
                                <a:rPr lang="en-US" sz="16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6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𝑑𝑖</m:t>
                              </m:r>
                            </m:num>
                            <m:den>
                              <m:r>
                                <a:rPr lang="en-US" sz="16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𝑑𝑡</m:t>
                              </m:r>
                            </m:den>
                          </m:f>
                        </m:oMath>
                      </m:oMathPara>
                    </a14:m>
                    <a:endParaRPr lang="en-US" sz="1600" i="1" dirty="0">
                      <a:solidFill>
                        <a:srgbClr val="0000FF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39" name="TextBox 38">
                    <a:extLst>
                      <a:ext uri="{FF2B5EF4-FFF2-40B4-BE49-F238E27FC236}">
                        <a16:creationId xmlns:a16="http://schemas.microsoft.com/office/drawing/2014/main" id="{58376ABE-7399-5947-8CC7-68E871D561CB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615487" y="5045999"/>
                    <a:ext cx="795025" cy="467500"/>
                  </a:xfrm>
                  <a:prstGeom prst="rect">
                    <a:avLst/>
                  </a:prstGeom>
                  <a:blipFill>
                    <a:blip r:embed="rId9"/>
                    <a:stretch>
                      <a:fillRect l="-1563" r="-4688" b="-16216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0" name="TextBox 39">
                    <a:extLst>
                      <a:ext uri="{FF2B5EF4-FFF2-40B4-BE49-F238E27FC236}">
                        <a16:creationId xmlns:a16="http://schemas.microsoft.com/office/drawing/2014/main" id="{1628E501-31E7-3F47-B59F-FD8649A834DA}"/>
                      </a:ext>
                    </a:extLst>
                  </p:cNvPr>
                  <p:cNvSpPr txBox="1"/>
                  <p:nvPr/>
                </p:nvSpPr>
                <p:spPr>
                  <a:xfrm>
                    <a:off x="2587018" y="5655440"/>
                    <a:ext cx="817723" cy="513923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l-GR" sz="16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𝒋</m:t>
                          </m:r>
                          <m:r>
                            <a:rPr lang="el-GR" sz="16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𝝎</m:t>
                          </m:r>
                          <m:r>
                            <a:rPr lang="en-US" sz="16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𝑳</m:t>
                          </m:r>
                          <m:r>
                            <a:rPr lang="en-US" sz="16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f>
                            <m:fPr>
                              <m:ctrlPr>
                                <a:rPr lang="en-US" sz="16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acc>
                                <m:accPr>
                                  <m:chr m:val="̂"/>
                                  <m:ctrlPr>
                                    <a:rPr lang="en-US" sz="1600" b="1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600" b="1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𝑽</m:t>
                                  </m:r>
                                </m:e>
                              </m:acc>
                            </m:num>
                            <m:den>
                              <m:acc>
                                <m:accPr>
                                  <m:chr m:val="̂"/>
                                  <m:ctrlPr>
                                    <a:rPr lang="en-US" sz="1600" b="1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600" b="1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𝑰</m:t>
                                  </m:r>
                                </m:e>
                              </m:acc>
                            </m:den>
                          </m:f>
                        </m:oMath>
                      </m:oMathPara>
                    </a14:m>
                    <a:endParaRPr lang="en-US" sz="1600" b="1" i="1" dirty="0">
                      <a:solidFill>
                        <a:srgbClr val="0000FF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40" name="TextBox 39">
                    <a:extLst>
                      <a:ext uri="{FF2B5EF4-FFF2-40B4-BE49-F238E27FC236}">
                        <a16:creationId xmlns:a16="http://schemas.microsoft.com/office/drawing/2014/main" id="{1628E501-31E7-3F47-B59F-FD8649A834DA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587018" y="5655440"/>
                    <a:ext cx="817723" cy="513923"/>
                  </a:xfrm>
                  <a:prstGeom prst="rect">
                    <a:avLst/>
                  </a:prstGeom>
                  <a:blipFill>
                    <a:blip r:embed="rId10"/>
                    <a:stretch>
                      <a:fillRect l="-6061" t="-7317" r="-4545" b="-12195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1" name="TextBox 40">
                    <a:extLst>
                      <a:ext uri="{FF2B5EF4-FFF2-40B4-BE49-F238E27FC236}">
                        <a16:creationId xmlns:a16="http://schemas.microsoft.com/office/drawing/2014/main" id="{BBFE6856-5D25-7747-9A8B-7A6DB82F8EB3}"/>
                      </a:ext>
                    </a:extLst>
                  </p:cNvPr>
                  <p:cNvSpPr txBox="1"/>
                  <p:nvPr/>
                </p:nvSpPr>
                <p:spPr>
                  <a:xfrm>
                    <a:off x="4390618" y="5098558"/>
                    <a:ext cx="799770" cy="467500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60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16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sz="16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  <m:f>
                            <m:fPr>
                              <m:ctrlPr>
                                <a:rPr lang="en-US" sz="16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6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𝑑𝑣</m:t>
                              </m:r>
                            </m:num>
                            <m:den>
                              <m:r>
                                <a:rPr lang="en-US" sz="16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𝑑𝑡</m:t>
                              </m:r>
                            </m:den>
                          </m:f>
                        </m:oMath>
                      </m:oMathPara>
                    </a14:m>
                    <a:endParaRPr lang="en-US" sz="1600" i="1" dirty="0"/>
                  </a:p>
                </p:txBody>
              </p:sp>
            </mc:Choice>
            <mc:Fallback xmlns="">
              <p:sp>
                <p:nvSpPr>
                  <p:cNvPr id="41" name="TextBox 40">
                    <a:extLst>
                      <a:ext uri="{FF2B5EF4-FFF2-40B4-BE49-F238E27FC236}">
                        <a16:creationId xmlns:a16="http://schemas.microsoft.com/office/drawing/2014/main" id="{BBFE6856-5D25-7747-9A8B-7A6DB82F8EB3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390618" y="5098558"/>
                    <a:ext cx="799770" cy="467500"/>
                  </a:xfrm>
                  <a:prstGeom prst="rect">
                    <a:avLst/>
                  </a:prstGeom>
                  <a:blipFill>
                    <a:blip r:embed="rId11"/>
                    <a:stretch>
                      <a:fillRect l="-4688" r="-4688" b="-15789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3" name="TextBox 42">
                    <a:extLst>
                      <a:ext uri="{FF2B5EF4-FFF2-40B4-BE49-F238E27FC236}">
                        <a16:creationId xmlns:a16="http://schemas.microsoft.com/office/drawing/2014/main" id="{A64F8542-71F3-1646-86B8-FEAE4051933E}"/>
                      </a:ext>
                    </a:extLst>
                  </p:cNvPr>
                  <p:cNvSpPr txBox="1"/>
                  <p:nvPr/>
                </p:nvSpPr>
                <p:spPr>
                  <a:xfrm>
                    <a:off x="4345551" y="5687330"/>
                    <a:ext cx="830547" cy="544701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f>
                            <m:fPr>
                              <m:ctrlPr>
                                <a:rPr lang="en-US" sz="16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6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num>
                            <m:den>
                              <m:r>
                                <a:rPr lang="en-US" sz="16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𝒋</m:t>
                              </m:r>
                              <m:r>
                                <a:rPr lang="en-US" sz="16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𝝎</m:t>
                              </m:r>
                              <m:r>
                                <a:rPr lang="en-US" sz="16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𝑪</m:t>
                              </m:r>
                            </m:den>
                          </m:f>
                          <m:r>
                            <a:rPr lang="en-US" sz="16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f>
                            <m:fPr>
                              <m:ctrlPr>
                                <a:rPr lang="en-US" sz="16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acc>
                                <m:accPr>
                                  <m:chr m:val="̂"/>
                                  <m:ctrlPr>
                                    <a:rPr lang="en-US" sz="1600" b="1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600" b="1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𝑽</m:t>
                                  </m:r>
                                </m:e>
                              </m:acc>
                            </m:num>
                            <m:den>
                              <m:acc>
                                <m:accPr>
                                  <m:chr m:val="̂"/>
                                  <m:ctrlPr>
                                    <a:rPr lang="en-US" sz="1600" b="1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600" b="1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𝑰</m:t>
                                  </m:r>
                                </m:e>
                              </m:acc>
                            </m:den>
                          </m:f>
                        </m:oMath>
                      </m:oMathPara>
                    </a14:m>
                    <a:endParaRPr lang="en-US" sz="1600" b="1" i="1" dirty="0"/>
                  </a:p>
                </p:txBody>
              </p:sp>
            </mc:Choice>
            <mc:Fallback xmlns="">
              <p:sp>
                <p:nvSpPr>
                  <p:cNvPr id="43" name="TextBox 42">
                    <a:extLst>
                      <a:ext uri="{FF2B5EF4-FFF2-40B4-BE49-F238E27FC236}">
                        <a16:creationId xmlns:a16="http://schemas.microsoft.com/office/drawing/2014/main" id="{A64F8542-71F3-1646-86B8-FEAE4051933E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345551" y="5687330"/>
                    <a:ext cx="830547" cy="544701"/>
                  </a:xfrm>
                  <a:prstGeom prst="rect">
                    <a:avLst/>
                  </a:prstGeom>
                  <a:blipFill>
                    <a:blip r:embed="rId12"/>
                    <a:stretch>
                      <a:fillRect l="-9091" t="-6818" r="-4545" b="-18182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4" name="TextBox 43">
                    <a:extLst>
                      <a:ext uri="{FF2B5EF4-FFF2-40B4-BE49-F238E27FC236}">
                        <a16:creationId xmlns:a16="http://schemas.microsoft.com/office/drawing/2014/main" id="{24E5233A-D20A-1B49-BE62-F9B9D300B26C}"/>
                      </a:ext>
                    </a:extLst>
                  </p:cNvPr>
                  <p:cNvSpPr txBox="1"/>
                  <p:nvPr/>
                </p:nvSpPr>
                <p:spPr>
                  <a:xfrm>
                    <a:off x="464037" y="4639660"/>
                    <a:ext cx="1053109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600" dirty="0">
                        <a:solidFill>
                          <a:srgbClr val="0000FF"/>
                        </a:solidFill>
                      </a:rPr>
                      <a:t>resistor </a:t>
                    </a:r>
                    <a14:m>
                      <m:oMath xmlns:m="http://schemas.openxmlformats.org/officeDocument/2006/math">
                        <m:r>
                          <a:rPr lang="en-US" sz="16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oMath>
                    </a14:m>
                    <a:endParaRPr lang="en-US" sz="1600" dirty="0">
                      <a:solidFill>
                        <a:srgbClr val="0000FF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44" name="TextBox 43">
                    <a:extLst>
                      <a:ext uri="{FF2B5EF4-FFF2-40B4-BE49-F238E27FC236}">
                        <a16:creationId xmlns:a16="http://schemas.microsoft.com/office/drawing/2014/main" id="{24E5233A-D20A-1B49-BE62-F9B9D300B26C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64037" y="4639660"/>
                    <a:ext cx="1053109" cy="338554"/>
                  </a:xfrm>
                  <a:prstGeom prst="rect">
                    <a:avLst/>
                  </a:prstGeom>
                  <a:blipFill>
                    <a:blip r:embed="rId13"/>
                    <a:stretch>
                      <a:fillRect l="-2381" t="-7143" b="-21429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5" name="TextBox 44">
                    <a:extLst>
                      <a:ext uri="{FF2B5EF4-FFF2-40B4-BE49-F238E27FC236}">
                        <a16:creationId xmlns:a16="http://schemas.microsoft.com/office/drawing/2014/main" id="{6808EB92-6C1A-1F41-BFE9-382D7B62BF71}"/>
                      </a:ext>
                    </a:extLst>
                  </p:cNvPr>
                  <p:cNvSpPr txBox="1"/>
                  <p:nvPr/>
                </p:nvSpPr>
                <p:spPr>
                  <a:xfrm>
                    <a:off x="2199822" y="4610855"/>
                    <a:ext cx="1084977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600" dirty="0">
                        <a:solidFill>
                          <a:srgbClr val="0000FF"/>
                        </a:solidFill>
                      </a:rPr>
                      <a:t>inductor </a:t>
                    </a:r>
                    <a14:m>
                      <m:oMath xmlns:m="http://schemas.openxmlformats.org/officeDocument/2006/math">
                        <m:r>
                          <a:rPr lang="en-US" sz="16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oMath>
                    </a14:m>
                    <a:endParaRPr lang="en-US" sz="1600" dirty="0">
                      <a:solidFill>
                        <a:srgbClr val="0000FF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45" name="TextBox 44">
                    <a:extLst>
                      <a:ext uri="{FF2B5EF4-FFF2-40B4-BE49-F238E27FC236}">
                        <a16:creationId xmlns:a16="http://schemas.microsoft.com/office/drawing/2014/main" id="{6808EB92-6C1A-1F41-BFE9-382D7B62BF71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199822" y="4610855"/>
                    <a:ext cx="1084977" cy="338554"/>
                  </a:xfrm>
                  <a:prstGeom prst="rect">
                    <a:avLst/>
                  </a:prstGeom>
                  <a:blipFill>
                    <a:blip r:embed="rId14"/>
                    <a:stretch>
                      <a:fillRect l="-3488" t="-3571" b="-25000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6" name="TextBox 45">
                    <a:extLst>
                      <a:ext uri="{FF2B5EF4-FFF2-40B4-BE49-F238E27FC236}">
                        <a16:creationId xmlns:a16="http://schemas.microsoft.com/office/drawing/2014/main" id="{4BEBD321-6D58-9F4D-A1FE-0AD9F91C1076}"/>
                      </a:ext>
                    </a:extLst>
                  </p:cNvPr>
                  <p:cNvSpPr txBox="1"/>
                  <p:nvPr/>
                </p:nvSpPr>
                <p:spPr>
                  <a:xfrm>
                    <a:off x="3958943" y="4618852"/>
                    <a:ext cx="1205202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600" dirty="0">
                        <a:solidFill>
                          <a:srgbClr val="0000FF"/>
                        </a:solidFill>
                      </a:rPr>
                      <a:t>capacitor </a:t>
                    </a:r>
                    <a14:m>
                      <m:oMath xmlns:m="http://schemas.openxmlformats.org/officeDocument/2006/math">
                        <m:r>
                          <a:rPr lang="en-US" sz="16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</m:oMath>
                    </a14:m>
                    <a:endParaRPr lang="en-US" sz="1600" dirty="0">
                      <a:solidFill>
                        <a:srgbClr val="0000FF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46" name="TextBox 45">
                    <a:extLst>
                      <a:ext uri="{FF2B5EF4-FFF2-40B4-BE49-F238E27FC236}">
                        <a16:creationId xmlns:a16="http://schemas.microsoft.com/office/drawing/2014/main" id="{4BEBD321-6D58-9F4D-A1FE-0AD9F91C1076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958943" y="4618852"/>
                    <a:ext cx="1205202" cy="338554"/>
                  </a:xfrm>
                  <a:prstGeom prst="rect">
                    <a:avLst/>
                  </a:prstGeom>
                  <a:blipFill>
                    <a:blip r:embed="rId15"/>
                    <a:stretch>
                      <a:fillRect l="-2083" t="-3571" b="-21429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56" name="Left Brace 55">
                <a:extLst>
                  <a:ext uri="{FF2B5EF4-FFF2-40B4-BE49-F238E27FC236}">
                    <a16:creationId xmlns:a16="http://schemas.microsoft.com/office/drawing/2014/main" id="{762BBA1D-1B32-8441-B937-E853F5BCF494}"/>
                  </a:ext>
                </a:extLst>
              </p:cNvPr>
              <p:cNvSpPr/>
              <p:nvPr/>
            </p:nvSpPr>
            <p:spPr bwMode="auto">
              <a:xfrm rot="5400000">
                <a:off x="2738665" y="2191086"/>
                <a:ext cx="280922" cy="4803157"/>
              </a:xfrm>
              <a:prstGeom prst="leftBrace">
                <a:avLst/>
              </a:prstGeom>
              <a:noFill/>
              <a:ln w="1587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</a:endParaRPr>
              </a:p>
            </p:txBody>
          </p:sp>
        </p:grpSp>
      </p:grpSp>
      <p:sp>
        <p:nvSpPr>
          <p:cNvPr id="61" name="Rounded Rectangle 60">
            <a:extLst>
              <a:ext uri="{FF2B5EF4-FFF2-40B4-BE49-F238E27FC236}">
                <a16:creationId xmlns:a16="http://schemas.microsoft.com/office/drawing/2014/main" id="{455E3EBA-6DF1-0903-36CF-A833F975D5BA}"/>
              </a:ext>
            </a:extLst>
          </p:cNvPr>
          <p:cNvSpPr/>
          <p:nvPr/>
        </p:nvSpPr>
        <p:spPr bwMode="auto">
          <a:xfrm>
            <a:off x="9005204" y="6036172"/>
            <a:ext cx="1554480" cy="548640"/>
          </a:xfrm>
          <a:prstGeom prst="roundRect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JUAS Proc. 2024</a:t>
            </a:r>
            <a:b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</a:b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II.2.7.1, p. </a:t>
            </a:r>
            <a:r>
              <a:rPr lang="en-US" sz="1200" dirty="0">
                <a:solidFill>
                  <a:schemeClr val="bg1"/>
                </a:solidFill>
                <a:latin typeface="Comic Sans MS" pitchFamily="66" charset="0"/>
              </a:rPr>
              <a:t>829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1422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23BF8965-5C2F-C641-9647-5B60535254D5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General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𝒏</m:t>
                    </m:r>
                  </m:oMath>
                </a14:m>
                <a:r>
                  <a:rPr lang="en-US" dirty="0"/>
                  <a:t>-Port Networks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23BF8965-5C2F-C641-9647-5B60535254D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t="-11765" b="-215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B6FC0CAF-8662-7647-A0F3-0FFC8258E7E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2044" b="-1"/>
          <a:stretch/>
        </p:blipFill>
        <p:spPr>
          <a:xfrm>
            <a:off x="373655" y="5003605"/>
            <a:ext cx="6122854" cy="99853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3D19B5A-3B51-FE4E-82F4-92A27D10554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12800" y="1086297"/>
                <a:ext cx="10566400" cy="1574604"/>
              </a:xfrm>
            </p:spPr>
            <p:txBody>
              <a:bodyPr/>
              <a:lstStyle/>
              <a:p>
                <a:r>
                  <a:rPr lang="en-US" dirty="0"/>
                  <a:t>A general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𝒏</m:t>
                    </m:r>
                  </m:oMath>
                </a14:m>
                <a:r>
                  <a:rPr lang="en-US" dirty="0"/>
                  <a:t>-port may include ports of different technologies, i.e., waveguides, as well as TEM transmission-lines, such as coaxial lines, microstrip lines etc.</a:t>
                </a:r>
              </a:p>
              <a:p>
                <a:pPr lvl="1"/>
                <a:r>
                  <a:rPr lang="en-US" dirty="0"/>
                  <a:t>In the frequency range of interest different modes may propagate at each physical port, e.g., several waveguide modes in a rectangular waveguide and/or higher order modes in a coaxial line.. </a:t>
                </a:r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3D19B5A-3B51-FE4E-82F4-92A27D10554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12800" y="1086297"/>
                <a:ext cx="10566400" cy="1574604"/>
              </a:xfrm>
              <a:blipFill>
                <a:blip r:embed="rId4"/>
                <a:stretch>
                  <a:fillRect l="-719" t="-6400" r="-480" b="-64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710E6A39-2862-B744-BFCF-A22AFEAC1D1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703" r="29632" b="27957"/>
          <a:stretch/>
        </p:blipFill>
        <p:spPr>
          <a:xfrm>
            <a:off x="6172810" y="2737709"/>
            <a:ext cx="4235301" cy="3033995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E74E870F-A5FF-DD40-BAAD-C136B4B72B65}"/>
              </a:ext>
            </a:extLst>
          </p:cNvPr>
          <p:cNvSpPr txBox="1">
            <a:spLocks/>
          </p:cNvSpPr>
          <p:nvPr/>
        </p:nvSpPr>
        <p:spPr bwMode="auto">
          <a:xfrm>
            <a:off x="817397" y="2660901"/>
            <a:ext cx="6122854" cy="2073868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Pct val="125000"/>
              <a:buChar char="•"/>
              <a:defRPr kumimoji="1" sz="2000" b="1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b="1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kumimoji="1" sz="1600">
                <a:solidFill>
                  <a:srgbClr val="006600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9pPr>
          </a:lstStyle>
          <a:p>
            <a:pPr lvl="1"/>
            <a:r>
              <a:rPr lang="en-US" kern="0"/>
              <a:t>Each EM-mode must then be represented </a:t>
            </a:r>
            <a:br>
              <a:rPr lang="en-US" kern="0"/>
            </a:br>
            <a:r>
              <a:rPr lang="en-US" kern="0"/>
              <a:t>by a distinct modal port.</a:t>
            </a:r>
          </a:p>
          <a:p>
            <a:pPr lvl="2"/>
            <a:r>
              <a:rPr lang="en-US" kern="0">
                <a:solidFill>
                  <a:srgbClr val="FF0000"/>
                </a:solidFill>
              </a:rPr>
              <a:t>This is very important in EM-simulation </a:t>
            </a:r>
            <a:br>
              <a:rPr lang="en-US" kern="0">
                <a:solidFill>
                  <a:srgbClr val="FF0000"/>
                </a:solidFill>
              </a:rPr>
            </a:br>
            <a:r>
              <a:rPr lang="en-US" kern="0">
                <a:solidFill>
                  <a:srgbClr val="FF0000"/>
                </a:solidFill>
              </a:rPr>
              <a:t>to ensure the absorption of the energy for all modes!</a:t>
            </a:r>
          </a:p>
          <a:p>
            <a:pPr lvl="1"/>
            <a:r>
              <a:rPr lang="en-US" kern="0"/>
              <a:t>The number of modal ports needed </a:t>
            </a:r>
            <a:br>
              <a:rPr lang="en-US" kern="0"/>
            </a:br>
            <a:r>
              <a:rPr lang="en-US" kern="0"/>
              <a:t>generally, increases with frequency, </a:t>
            </a:r>
            <a:br>
              <a:rPr lang="en-US" kern="0"/>
            </a:br>
            <a:r>
              <a:rPr lang="en-US" kern="0"/>
              <a:t>as more waveguide modes can propagate. </a:t>
            </a:r>
          </a:p>
          <a:p>
            <a:pPr lvl="1"/>
            <a:endParaRPr lang="en-US" kern="0"/>
          </a:p>
          <a:p>
            <a:pPr lvl="1"/>
            <a:endParaRPr lang="en-US" kern="0"/>
          </a:p>
          <a:p>
            <a:endParaRPr lang="en-US" kern="0" dirty="0"/>
          </a:p>
        </p:txBody>
      </p:sp>
      <p:sp>
        <p:nvSpPr>
          <p:cNvPr id="6" name="Regular Pentagon 5">
            <a:extLst>
              <a:ext uri="{FF2B5EF4-FFF2-40B4-BE49-F238E27FC236}">
                <a16:creationId xmlns:a16="http://schemas.microsoft.com/office/drawing/2014/main" id="{47527953-2DEA-5E40-BD15-0AD2A0DAA024}"/>
              </a:ext>
            </a:extLst>
          </p:cNvPr>
          <p:cNvSpPr/>
          <p:nvPr/>
        </p:nvSpPr>
        <p:spPr bwMode="auto">
          <a:xfrm>
            <a:off x="10357311" y="3275380"/>
            <a:ext cx="1190555" cy="1152150"/>
          </a:xfrm>
          <a:prstGeom prst="pentagon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8" name="Oval 245">
            <a:extLst>
              <a:ext uri="{FF2B5EF4-FFF2-40B4-BE49-F238E27FC236}">
                <a16:creationId xmlns:a16="http://schemas.microsoft.com/office/drawing/2014/main" id="{3426E602-6E9F-DA42-935A-BA4EFEF02B6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1468603" y="3186924"/>
            <a:ext cx="76200" cy="762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/>
          </a:p>
        </p:txBody>
      </p:sp>
      <p:sp>
        <p:nvSpPr>
          <p:cNvPr id="9" name="Line 7">
            <a:extLst>
              <a:ext uri="{FF2B5EF4-FFF2-40B4-BE49-F238E27FC236}">
                <a16:creationId xmlns:a16="http://schemas.microsoft.com/office/drawing/2014/main" id="{599465CD-125D-EB49-A073-FC6AEA671B9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1271413" y="3259574"/>
            <a:ext cx="206380" cy="260295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GB" b="0">
              <a:latin typeface="+mn-lt"/>
            </a:endParaRPr>
          </a:p>
        </p:txBody>
      </p:sp>
      <p:sp>
        <p:nvSpPr>
          <p:cNvPr id="10" name="Line 7">
            <a:extLst>
              <a:ext uri="{FF2B5EF4-FFF2-40B4-BE49-F238E27FC236}">
                <a16:creationId xmlns:a16="http://schemas.microsoft.com/office/drawing/2014/main" id="{513C7657-E91C-3C48-BAE7-1AC6538B07AB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10441616" y="3225024"/>
            <a:ext cx="206379" cy="257647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GB" b="0">
              <a:latin typeface="+mn-lt"/>
            </a:endParaRPr>
          </a:p>
        </p:txBody>
      </p:sp>
      <p:sp>
        <p:nvSpPr>
          <p:cNvPr id="12" name="Oval 245">
            <a:extLst>
              <a:ext uri="{FF2B5EF4-FFF2-40B4-BE49-F238E27FC236}">
                <a16:creationId xmlns:a16="http://schemas.microsoft.com/office/drawing/2014/main" id="{A0FBAF8E-94CD-D44E-98C9-E22B6D128E3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0403516" y="3186924"/>
            <a:ext cx="76200" cy="762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/>
          </a:p>
        </p:txBody>
      </p:sp>
      <p:sp>
        <p:nvSpPr>
          <p:cNvPr id="13" name="Line 7">
            <a:extLst>
              <a:ext uri="{FF2B5EF4-FFF2-40B4-BE49-F238E27FC236}">
                <a16:creationId xmlns:a16="http://schemas.microsoft.com/office/drawing/2014/main" id="{5D70CF92-3E7D-7941-AA80-5E9507EF04A9}"/>
              </a:ext>
            </a:extLst>
          </p:cNvPr>
          <p:cNvSpPr>
            <a:spLocks noChangeShapeType="1"/>
          </p:cNvSpPr>
          <p:nvPr/>
        </p:nvSpPr>
        <p:spPr bwMode="auto">
          <a:xfrm>
            <a:off x="11418123" y="4070170"/>
            <a:ext cx="345645" cy="121786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GB" b="0">
              <a:latin typeface="+mn-lt"/>
            </a:endParaRPr>
          </a:p>
        </p:txBody>
      </p:sp>
      <p:sp>
        <p:nvSpPr>
          <p:cNvPr id="14" name="Line 7">
            <a:extLst>
              <a:ext uri="{FF2B5EF4-FFF2-40B4-BE49-F238E27FC236}">
                <a16:creationId xmlns:a16="http://schemas.microsoft.com/office/drawing/2014/main" id="{A1244206-6173-2547-9A23-A440F27EDE8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0134072" y="4077008"/>
            <a:ext cx="345644" cy="121785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GB" b="0">
              <a:latin typeface="+mn-lt"/>
            </a:endParaRPr>
          </a:p>
        </p:txBody>
      </p:sp>
      <p:sp>
        <p:nvSpPr>
          <p:cNvPr id="15" name="Oval 245">
            <a:extLst>
              <a:ext uri="{FF2B5EF4-FFF2-40B4-BE49-F238E27FC236}">
                <a16:creationId xmlns:a16="http://schemas.microsoft.com/office/drawing/2014/main" id="{55E8C08E-71B7-9341-9891-06F15BEE230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1771105" y="4160693"/>
            <a:ext cx="76200" cy="762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/>
          </a:p>
        </p:txBody>
      </p:sp>
      <p:sp>
        <p:nvSpPr>
          <p:cNvPr id="16" name="Oval 245">
            <a:extLst>
              <a:ext uri="{FF2B5EF4-FFF2-40B4-BE49-F238E27FC236}">
                <a16:creationId xmlns:a16="http://schemas.microsoft.com/office/drawing/2014/main" id="{C480DB36-5223-1C4C-B8B6-27D78DD2DCF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0057872" y="4178506"/>
            <a:ext cx="76200" cy="762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/>
          </a:p>
        </p:txBody>
      </p:sp>
      <p:sp>
        <p:nvSpPr>
          <p:cNvPr id="17" name="Line 7">
            <a:extLst>
              <a:ext uri="{FF2B5EF4-FFF2-40B4-BE49-F238E27FC236}">
                <a16:creationId xmlns:a16="http://schemas.microsoft.com/office/drawing/2014/main" id="{ED968E48-1550-404F-94D0-0413FEC493B6}"/>
              </a:ext>
            </a:extLst>
          </p:cNvPr>
          <p:cNvSpPr>
            <a:spLocks noChangeShapeType="1"/>
          </p:cNvSpPr>
          <p:nvPr/>
        </p:nvSpPr>
        <p:spPr bwMode="auto">
          <a:xfrm>
            <a:off x="10952588" y="4427530"/>
            <a:ext cx="0" cy="39600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GB" b="0">
              <a:latin typeface="+mn-lt"/>
            </a:endParaRPr>
          </a:p>
        </p:txBody>
      </p:sp>
      <p:sp>
        <p:nvSpPr>
          <p:cNvPr id="18" name="Oval 245">
            <a:extLst>
              <a:ext uri="{FF2B5EF4-FFF2-40B4-BE49-F238E27FC236}">
                <a16:creationId xmlns:a16="http://schemas.microsoft.com/office/drawing/2014/main" id="{37D6FEC3-697F-784A-94CA-8BF804D0041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0914867" y="4827675"/>
            <a:ext cx="76200" cy="762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BC9BC7B9-630D-BD4D-9388-67185618003E}"/>
                  </a:ext>
                </a:extLst>
              </p:cNvPr>
              <p:cNvSpPr txBox="1"/>
              <p:nvPr/>
            </p:nvSpPr>
            <p:spPr>
              <a:xfrm>
                <a:off x="10694873" y="4903875"/>
                <a:ext cx="54906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𝑇𝐸𝑀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BC9BC7B9-630D-BD4D-9388-6718561800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94873" y="4903875"/>
                <a:ext cx="549061" cy="276999"/>
              </a:xfrm>
              <a:prstGeom prst="rect">
                <a:avLst/>
              </a:prstGeom>
              <a:blipFill>
                <a:blip r:embed="rId5"/>
                <a:stretch>
                  <a:fillRect l="-6667" r="-6667" b="-8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A1A26A9E-20EB-494B-A4F3-3EE257181581}"/>
                  </a:ext>
                </a:extLst>
              </p:cNvPr>
              <p:cNvSpPr txBox="1"/>
              <p:nvPr/>
            </p:nvSpPr>
            <p:spPr>
              <a:xfrm>
                <a:off x="9913772" y="4254706"/>
                <a:ext cx="42402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20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A1A26A9E-20EB-494B-A4F3-3EE2571815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13772" y="4254706"/>
                <a:ext cx="424027" cy="276999"/>
              </a:xfrm>
              <a:prstGeom prst="rect">
                <a:avLst/>
              </a:prstGeom>
              <a:blipFill>
                <a:blip r:embed="rId6"/>
                <a:stretch>
                  <a:fillRect l="-8571" r="-2857" b="-181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FF45C4A2-F890-BF4D-B127-9826A7F8C54A}"/>
                  </a:ext>
                </a:extLst>
              </p:cNvPr>
              <p:cNvSpPr txBox="1"/>
              <p:nvPr/>
            </p:nvSpPr>
            <p:spPr>
              <a:xfrm>
                <a:off x="10291666" y="2868045"/>
                <a:ext cx="41870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FF45C4A2-F890-BF4D-B127-9826A7F8C5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91666" y="2868045"/>
                <a:ext cx="418704" cy="276999"/>
              </a:xfrm>
              <a:prstGeom prst="rect">
                <a:avLst/>
              </a:prstGeom>
              <a:blipFill>
                <a:blip r:embed="rId7"/>
                <a:stretch>
                  <a:fillRect l="-11765" r="-2941" b="-173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B7E63B2C-CF86-C64A-9006-781F9C62B744}"/>
                  </a:ext>
                </a:extLst>
              </p:cNvPr>
              <p:cNvSpPr txBox="1"/>
              <p:nvPr/>
            </p:nvSpPr>
            <p:spPr>
              <a:xfrm>
                <a:off x="11390535" y="2851979"/>
                <a:ext cx="41870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11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p>
                      </m:sSub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B7E63B2C-CF86-C64A-9006-781F9C62B7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90535" y="2851979"/>
                <a:ext cx="418704" cy="276999"/>
              </a:xfrm>
              <a:prstGeom prst="rect">
                <a:avLst/>
              </a:prstGeom>
              <a:blipFill>
                <a:blip r:embed="rId8"/>
                <a:stretch>
                  <a:fillRect l="-12121" r="-3030" b="-217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7CE6806B-CAE5-8E4C-AEAF-91B905D58C91}"/>
                  </a:ext>
                </a:extLst>
              </p:cNvPr>
              <p:cNvSpPr txBox="1"/>
              <p:nvPr/>
            </p:nvSpPr>
            <p:spPr>
              <a:xfrm>
                <a:off x="11682509" y="4207956"/>
                <a:ext cx="418704" cy="3046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11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p>
                      </m:sSub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7CE6806B-CAE5-8E4C-AEAF-91B905D58C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682509" y="4207956"/>
                <a:ext cx="418704" cy="304699"/>
              </a:xfrm>
              <a:prstGeom prst="rect">
                <a:avLst/>
              </a:prstGeom>
              <a:blipFill>
                <a:blip r:embed="rId9"/>
                <a:stretch>
                  <a:fillRect l="-8824" r="-5882" b="-16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204805BA-933B-214D-8B12-F29FAFEFA8D8}"/>
                  </a:ext>
                </a:extLst>
              </p:cNvPr>
              <p:cNvSpPr txBox="1"/>
              <p:nvPr/>
            </p:nvSpPr>
            <p:spPr>
              <a:xfrm>
                <a:off x="7990079" y="4137900"/>
                <a:ext cx="1018227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/>
                  <a:t>physical</a:t>
                </a:r>
                <a:br>
                  <a:rPr lang="en-US" dirty="0"/>
                </a:b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3</m:t>
                    </m:r>
                  </m:oMath>
                </a14:m>
                <a:r>
                  <a:rPr lang="en-US" dirty="0"/>
                  <a:t>-port</a:t>
                </a:r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204805BA-933B-214D-8B12-F29FAFEFA8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90079" y="4137900"/>
                <a:ext cx="1018227" cy="646331"/>
              </a:xfrm>
              <a:prstGeom prst="rect">
                <a:avLst/>
              </a:prstGeom>
              <a:blipFill>
                <a:blip r:embed="rId10"/>
                <a:stretch>
                  <a:fillRect l="-4938" t="-3846" r="-3704" b="-134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B90E78AA-62C0-C44A-94B9-2E35D1C032CE}"/>
                  </a:ext>
                </a:extLst>
              </p:cNvPr>
              <p:cNvSpPr txBox="1"/>
              <p:nvPr/>
            </p:nvSpPr>
            <p:spPr>
              <a:xfrm>
                <a:off x="10552211" y="3613963"/>
                <a:ext cx="813043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/>
                  <a:t>modal</a:t>
                </a:r>
                <a:br>
                  <a:rPr lang="en-US" dirty="0"/>
                </a:b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5</m:t>
                    </m:r>
                  </m:oMath>
                </a14:m>
                <a:r>
                  <a:rPr lang="en-US" dirty="0"/>
                  <a:t>-port</a:t>
                </a: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B90E78AA-62C0-C44A-94B9-2E35D1C032C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52211" y="3613963"/>
                <a:ext cx="813043" cy="646331"/>
              </a:xfrm>
              <a:prstGeom prst="rect">
                <a:avLst/>
              </a:prstGeom>
              <a:blipFill>
                <a:blip r:embed="rId11"/>
                <a:stretch>
                  <a:fillRect l="-4615" t="-3846" r="-6154" b="-134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9BC97737-6BC9-2143-86A0-F94D2140C19F}"/>
                  </a:ext>
                </a:extLst>
              </p:cNvPr>
              <p:cNvSpPr txBox="1"/>
              <p:nvPr/>
            </p:nvSpPr>
            <p:spPr>
              <a:xfrm>
                <a:off x="6813526" y="5867544"/>
                <a:ext cx="4457887" cy="2700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11</m:t>
                        </m:r>
                      </m:sub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p>
                    </m:sSubSup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, </m:t>
                    </m:r>
                    <m:sSubSup>
                      <m:sSubSup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11</m:t>
                        </m:r>
                      </m:sub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p>
                    </m:sSubSup>
                  </m:oMath>
                </a14:m>
                <a:r>
                  <a:rPr lang="en-US" sz="1600" dirty="0"/>
                  <a:t>: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n-US" sz="1600" dirty="0"/>
                  <a:t>-polarization of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11</m:t>
                        </m:r>
                      </m:sub>
                    </m:sSub>
                  </m:oMath>
                </a14:m>
                <a:r>
                  <a:rPr lang="en-US" sz="1600" dirty="0"/>
                  <a:t> circular mode</a:t>
                </a: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9BC97737-6BC9-2143-86A0-F94D2140C19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3526" y="5867544"/>
                <a:ext cx="4457887" cy="270074"/>
              </a:xfrm>
              <a:prstGeom prst="rect">
                <a:avLst/>
              </a:prstGeom>
              <a:blipFill>
                <a:blip r:embed="rId12"/>
                <a:stretch>
                  <a:fillRect l="-1705" t="-27273" r="-1705" b="-363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B774D7E4-9C84-2BBF-AD96-E7A55CDE0C0E}"/>
              </a:ext>
            </a:extLst>
          </p:cNvPr>
          <p:cNvSpPr/>
          <p:nvPr/>
        </p:nvSpPr>
        <p:spPr bwMode="auto">
          <a:xfrm>
            <a:off x="4576269" y="6137618"/>
            <a:ext cx="1920240" cy="548640"/>
          </a:xfrm>
          <a:prstGeom prst="roundRect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JUAS Proc. 2024</a:t>
            </a:r>
            <a:b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</a:b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II.2.7.11, pp.</a:t>
            </a:r>
            <a:r>
              <a:rPr kumimoji="0" lang="en-US" sz="1200" b="0" i="0" u="none" strike="noStrike" cap="none" normalizeH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 </a:t>
            </a:r>
            <a:r>
              <a:rPr lang="en-US" sz="1200" dirty="0">
                <a:solidFill>
                  <a:schemeClr val="bg1"/>
                </a:solidFill>
                <a:latin typeface="Comic Sans MS" pitchFamily="66" charset="0"/>
              </a:rPr>
              <a:t>853-855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1220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8A6241-15F9-0848-8873-F02640D1FE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DD87A0D-1E79-234E-94BF-6B1F2C2468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5679" y="1086296"/>
            <a:ext cx="10945425" cy="5107865"/>
          </a:xfrm>
        </p:spPr>
        <p:txBody>
          <a:bodyPr/>
          <a:lstStyle/>
          <a:p>
            <a:r>
              <a:rPr lang="en-US" dirty="0"/>
              <a:t>The scattering (S) parameters are based on incident and reflected normalized complex voltage waves (power waves), defined at the ports of a RF network. </a:t>
            </a:r>
          </a:p>
          <a:p>
            <a:r>
              <a:rPr lang="en-US" dirty="0"/>
              <a:t>S-Parameters are used to characterize a linear, time-invariant RF component, circuit or sub-system as function of frequency under realistic operational conditions</a:t>
            </a:r>
          </a:p>
          <a:p>
            <a:pPr lvl="1"/>
            <a:r>
              <a:rPr lang="en-US" dirty="0"/>
              <a:t>The S-parameters are given in a matrix notation, and have complex values</a:t>
            </a:r>
          </a:p>
          <a:p>
            <a:r>
              <a:rPr lang="en-US" dirty="0"/>
              <a:t>The characteristic of the S-matrix may provide additional details about the network, such as reciprocity, symmetry, losses.</a:t>
            </a:r>
          </a:p>
          <a:p>
            <a:r>
              <a:rPr lang="en-US" dirty="0"/>
              <a:t>Typically, the S-parameters matrix of a RF network is acquired by measurement characterization with a vector network analyzer (VNA), or by a numerical analysis, e.g., circuit analysis or electromagnetic simulation software</a:t>
            </a:r>
          </a:p>
          <a:p>
            <a:r>
              <a:rPr lang="en-US" dirty="0"/>
              <a:t>The S-parameter matrices of a set of networks can be converted to transfer (T) parameter matrices to enable a simple cascading of those networks</a:t>
            </a:r>
          </a:p>
          <a:p>
            <a:r>
              <a:rPr lang="en-US" dirty="0"/>
              <a:t>The number of logical, modal ports might be higher </a:t>
            </a:r>
            <a:r>
              <a:rPr lang="en-US"/>
              <a:t>than the </a:t>
            </a:r>
            <a:r>
              <a:rPr lang="en-US" dirty="0"/>
              <a:t>number of physical ports for a general RF network utilizing various transmission-line technologies.</a:t>
            </a:r>
          </a:p>
        </p:txBody>
      </p:sp>
    </p:spTree>
    <p:extLst>
      <p:ext uri="{BB962C8B-B14F-4D97-AF65-F5344CB8AC3E}">
        <p14:creationId xmlns:p14="http://schemas.microsoft.com/office/powerpoint/2010/main" val="78851999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18A584-86AA-B24E-A6F9-7150A9EF1C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 Slides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2E20B7-1719-2C4C-BDD4-80720E8061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78602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05A11B-6E53-EE4F-B8BB-5A54F79750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Scattering Matrix (2)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2B21A04-FC74-F54F-A62B-1650415C11E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12800" y="1086296"/>
                <a:ext cx="5363061" cy="5107865"/>
              </a:xfrm>
            </p:spPr>
            <p:txBody>
              <a:bodyPr/>
              <a:lstStyle/>
              <a:p>
                <a:r>
                  <a:rPr lang="en-US" dirty="0"/>
                  <a:t>Its simplest form is for </a:t>
                </a:r>
                <a:br>
                  <a:rPr lang="en-US" dirty="0"/>
                </a:br>
                <a:r>
                  <a:rPr lang="en-US" dirty="0"/>
                  <a:t>a passive </a:t>
                </a:r>
                <a:r>
                  <a:rPr lang="en-US" dirty="0">
                    <a:solidFill>
                      <a:srgbClr val="C00000"/>
                    </a:solidFill>
                  </a:rPr>
                  <a:t>1-port network</a:t>
                </a:r>
                <a:r>
                  <a:rPr lang="en-US" dirty="0"/>
                  <a:t>: </a:t>
                </a:r>
                <a:endParaRPr lang="en-US" b="0" i="1" dirty="0">
                  <a:sym typeface="Symbol" pitchFamily="18" charset="2"/>
                </a:endParaRPr>
              </a:p>
              <a:p>
                <a:pPr marL="457200" lvl="1" indent="0">
                  <a:buNone/>
                </a:pPr>
                <a:endParaRPr lang="en-US" b="0" i="1" dirty="0">
                  <a:sym typeface="Symbol" pitchFamily="18" charset="2"/>
                </a:endParaRPr>
              </a:p>
              <a:p>
                <a:pPr marL="457200" lvl="1" indent="0">
                  <a:buNone/>
                </a:pPr>
                <a:endParaRPr lang="en-US" dirty="0">
                  <a:sym typeface="Symbol" pitchFamily="18" charset="2"/>
                </a:endParaRPr>
              </a:p>
              <a:p>
                <a:pPr lvl="1"/>
                <a:r>
                  <a:rPr lang="en-US" b="0" dirty="0">
                    <a:sym typeface="Symbol" pitchFamily="18" charset="2"/>
                  </a:rPr>
                  <a:t>with the </a:t>
                </a:r>
                <a:r>
                  <a:rPr lang="en-US" dirty="0">
                    <a:sym typeface="Symbol" pitchFamily="18" charset="2"/>
                  </a:rPr>
                  <a:t>reflection coefficient:</a:t>
                </a:r>
                <a:br>
                  <a:rPr lang="en-US" dirty="0">
                    <a:sym typeface="Symbol" pitchFamily="18" charset="2"/>
                  </a:rPr>
                </a:br>
                <a:endParaRPr lang="en-US" dirty="0">
                  <a:sym typeface="Symbol" pitchFamily="18" charset="2"/>
                </a:endParaRPr>
              </a:p>
              <a:p>
                <a:pPr lvl="1"/>
                <a:endParaRPr lang="en-US" dirty="0">
                  <a:sym typeface="Symbol" pitchFamily="18" charset="2"/>
                </a:endParaRPr>
              </a:p>
              <a:p>
                <a:r>
                  <a:rPr lang="en-US" dirty="0"/>
                  <a:t>Most popular is the </a:t>
                </a:r>
                <a:br>
                  <a:rPr lang="en-US" dirty="0"/>
                </a:br>
                <a:r>
                  <a:rPr lang="en-US" dirty="0">
                    <a:solidFill>
                      <a:srgbClr val="C00000"/>
                    </a:solidFill>
                  </a:rPr>
                  <a:t>2-port network</a:t>
                </a:r>
                <a:r>
                  <a:rPr lang="en-US" dirty="0"/>
                  <a:t>:</a:t>
                </a:r>
              </a:p>
              <a:p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lvl="1"/>
                <a:r>
                  <a:rPr lang="en-US" b="0" dirty="0"/>
                  <a:t>An unmatched load, </a:t>
                </a:r>
                <a:r>
                  <a:rPr lang="en-US" b="0" dirty="0">
                    <a:sym typeface="Symbol" pitchFamily="18" charset="2"/>
                  </a:rPr>
                  <a:t>present at port 2 with a </a:t>
                </a:r>
                <a:r>
                  <a:rPr lang="en-US" dirty="0">
                    <a:sym typeface="Symbol" pitchFamily="18" charset="2"/>
                  </a:rPr>
                  <a:t>reflection coefficient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sym typeface="Symbol" pitchFamily="18" charset="2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itchFamily="18" charset="2"/>
                          </a:rPr>
                          <m:t>𝚪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sym typeface="Symbol" pitchFamily="18" charset="2"/>
                          </a:rPr>
                          <m:t>𝒍𝒐𝒂𝒅</m:t>
                        </m:r>
                      </m:sub>
                    </m:sSub>
                  </m:oMath>
                </a14:m>
                <a:r>
                  <a:rPr lang="en-US" i="1" dirty="0">
                    <a:sym typeface="Symbol" pitchFamily="18" charset="2"/>
                  </a:rPr>
                  <a:t> </a:t>
                </a:r>
                <a:r>
                  <a:rPr lang="en-US" b="0" dirty="0">
                    <a:sym typeface="Symbol" pitchFamily="18" charset="2"/>
                  </a:rPr>
                  <a:t>transfers to the input port as: </a:t>
                </a:r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2B21A04-FC74-F54F-A62B-1650415C11E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12800" y="1086296"/>
                <a:ext cx="5363061" cy="5107865"/>
              </a:xfrm>
              <a:blipFill>
                <a:blip r:embed="rId2"/>
                <a:stretch>
                  <a:fillRect l="-1415" t="-1985" r="-18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8F1D5234-AD63-4B40-8FA3-03D3A8362030}"/>
                  </a:ext>
                </a:extLst>
              </p:cNvPr>
              <p:cNvSpPr txBox="1"/>
              <p:nvPr/>
            </p:nvSpPr>
            <p:spPr>
              <a:xfrm>
                <a:off x="4867040" y="1393814"/>
                <a:ext cx="3256834" cy="453183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1" i="0" smtClean="0">
                              <a:latin typeface="Cambria Math" panose="02040503050406030204" pitchFamily="18" charset="0"/>
                            </a:rPr>
                            <m:t>𝐒</m:t>
                          </m:r>
                        </m:e>
                      </m:d>
                      <m:r>
                        <a:rPr lang="en-US" sz="2000" b="1" i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  <m:sub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𝟏𝟏</m:t>
                          </m:r>
                        </m:sub>
                      </m:sSub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   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⇒   </m:t>
                      </m:r>
                      <m:sSub>
                        <m:sSubPr>
                          <m:ctrlPr>
                            <a:rPr lang="en-US" sz="20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𝒃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en-US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𝑺</m:t>
                          </m:r>
                        </m:e>
                        <m:sub>
                          <m:r>
                            <a:rPr lang="en-US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𝟏𝟏</m:t>
                          </m:r>
                        </m:sub>
                      </m:sSub>
                      <m:sSub>
                        <m:sSubPr>
                          <m:ctrlPr>
                            <a:rPr lang="en-US" sz="2000" b="1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𝒂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8F1D5234-AD63-4B40-8FA3-03D3A83620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7040" y="1393814"/>
                <a:ext cx="3256834" cy="45318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9A273AD-BC3D-084D-BD5F-9B78DD159B04}"/>
                  </a:ext>
                </a:extLst>
              </p:cNvPr>
              <p:cNvSpPr txBox="1"/>
              <p:nvPr/>
            </p:nvSpPr>
            <p:spPr>
              <a:xfrm>
                <a:off x="5020660" y="2219901"/>
                <a:ext cx="1753282" cy="780324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𝚪</m:t>
                      </m:r>
                      <m:r>
                        <a:rPr lang="en-US" sz="2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𝑺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𝟏𝟏</m:t>
                          </m:r>
                        </m:sub>
                      </m:sSub>
                      <m:r>
                        <a:rPr lang="en-US" sz="2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𝒃</m:t>
                              </m:r>
                            </m:e>
                            <m:sub>
                              <m:r>
                                <a:rPr lang="en-US" sz="20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000" b="1" i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1" i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𝒂</m:t>
                              </m:r>
                            </m:e>
                            <m:sub>
                              <m:r>
                                <a:rPr lang="en-US" sz="2000" b="1" i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9A273AD-BC3D-084D-BD5F-9B78DD159B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0660" y="2219901"/>
                <a:ext cx="1753282" cy="78032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500FAEB-9FF1-D744-AF9A-6DB567D32C1A}"/>
                  </a:ext>
                </a:extLst>
              </p:cNvPr>
              <p:cNvSpPr txBox="1"/>
              <p:nvPr/>
            </p:nvSpPr>
            <p:spPr>
              <a:xfrm>
                <a:off x="3200789" y="3869127"/>
                <a:ext cx="5060534" cy="72806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1" i="0" smtClean="0">
                              <a:latin typeface="Cambria Math" panose="02040503050406030204" pitchFamily="18" charset="0"/>
                            </a:rPr>
                            <m:t>𝐒</m:t>
                          </m:r>
                        </m:e>
                      </m:d>
                      <m:r>
                        <a:rPr lang="en-US" sz="2000" b="1" i="0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sz="2000" b="1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1" i="1">
                                        <a:latin typeface="Cambria Math" panose="02040503050406030204" pitchFamily="18" charset="0"/>
                                      </a:rPr>
                                      <m:t>𝑺</m:t>
                                    </m:r>
                                  </m:e>
                                  <m:sub>
                                    <m:r>
                                      <a:rPr lang="en-US" sz="2000" b="1" i="1">
                                        <a:latin typeface="Cambria Math" panose="02040503050406030204" pitchFamily="18" charset="0"/>
                                      </a:rPr>
                                      <m:t>𝟏𝟏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sz="2000" b="1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1" i="1">
                                        <a:latin typeface="Cambria Math" panose="02040503050406030204" pitchFamily="18" charset="0"/>
                                      </a:rPr>
                                      <m:t>𝑺</m:t>
                                    </m:r>
                                  </m:e>
                                  <m:sub>
                                    <m:r>
                                      <a:rPr lang="en-US" sz="2000" b="1" i="1">
                                        <a:latin typeface="Cambria Math" panose="02040503050406030204" pitchFamily="18" charset="0"/>
                                      </a:rPr>
                                      <m:t>𝟏𝟐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2000" b="1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1" i="1">
                                        <a:latin typeface="Cambria Math" panose="02040503050406030204" pitchFamily="18" charset="0"/>
                                      </a:rPr>
                                      <m:t>𝑺</m:t>
                                    </m:r>
                                  </m:e>
                                  <m:sub>
                                    <m:r>
                                      <a:rPr lang="en-US" sz="2000" b="1" i="1">
                                        <a:latin typeface="Cambria Math" panose="02040503050406030204" pitchFamily="18" charset="0"/>
                                      </a:rPr>
                                      <m:t>𝟏𝟐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sz="2000" b="1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1" i="1">
                                        <a:latin typeface="Cambria Math" panose="02040503050406030204" pitchFamily="18" charset="0"/>
                                      </a:rPr>
                                      <m:t>𝑺</m:t>
                                    </m:r>
                                  </m:e>
                                  <m:sub>
                                    <m:r>
                                      <a:rPr lang="en-US" sz="2000" b="1" i="1">
                                        <a:latin typeface="Cambria Math" panose="02040503050406030204" pitchFamily="18" charset="0"/>
                                      </a:rPr>
                                      <m:t>𝟐𝟐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   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⇒  </m:t>
                      </m:r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n-US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sSub>
                              <m:sSubPr>
                                <m:ctrlPr>
                                  <a:rPr lang="en-US" sz="20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𝒃</m:t>
                                </m:r>
                              </m:e>
                              <m:sub>
                                <m:r>
                                  <a:rPr lang="en-US" sz="20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𝟏</m:t>
                                </m:r>
                              </m:sub>
                            </m:sSub>
                            <m:r>
                              <m:rPr>
                                <m:brk m:alnAt="7"/>
                              </m:rPr>
                              <a:rPr lang="en-US" sz="20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=</m:t>
                            </m:r>
                            <m:sSub>
                              <m:sSubPr>
                                <m:ctrlPr>
                                  <a:rPr lang="en-US" sz="20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𝑺</m:t>
                                </m:r>
                              </m:e>
                              <m:sub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𝟏𝟏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sz="2000" b="1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1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𝒂</m:t>
                                </m:r>
                              </m:e>
                              <m:sub>
                                <m:r>
                                  <a:rPr lang="en-US" sz="2000" b="1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𝟏</m:t>
                                </m:r>
                              </m:sub>
                            </m:sSub>
                            <m:r>
                              <m:rPr>
                                <m:brk m:alnAt="7"/>
                              </m:rPr>
                              <a:rPr lang="en-US" sz="20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sz="20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𝑺</m:t>
                                </m:r>
                              </m:e>
                              <m:sub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𝟏𝟐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sz="2000" b="1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1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𝒂</m:t>
                                </m:r>
                              </m:e>
                              <m:sub>
                                <m:r>
                                  <a:rPr lang="en-US" sz="2000" b="1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𝟐</m:t>
                                </m:r>
                              </m:sub>
                            </m:sSub>
                          </m:e>
                        </m:mr>
                        <m:mr>
                          <m:e>
                            <m:sSub>
                              <m:sSubPr>
                                <m:ctrlPr>
                                  <a:rPr lang="en-US" sz="20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1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𝒃</m:t>
                                </m:r>
                              </m:e>
                              <m:sub>
                                <m:r>
                                  <a:rPr lang="en-US" sz="20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𝟐</m:t>
                                </m:r>
                              </m:sub>
                            </m:sSub>
                            <m:r>
                              <m:rPr>
                                <m:brk m:alnAt="7"/>
                              </m:rPr>
                              <a:rPr lang="en-US" sz="20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=</m:t>
                            </m:r>
                            <m:sSub>
                              <m:sSubPr>
                                <m:ctrlPr>
                                  <a:rPr lang="en-US" sz="20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𝑺</m:t>
                                </m:r>
                              </m:e>
                              <m:sub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𝟐</m:t>
                                </m:r>
                                <m:r>
                                  <a:rPr lang="en-US" sz="20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𝟏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sz="2000" b="1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1" i="1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𝒂</m:t>
                                </m:r>
                              </m:e>
                              <m:sub>
                                <m:r>
                                  <a:rPr lang="en-US" sz="2000" b="1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𝟏</m:t>
                                </m:r>
                              </m:sub>
                            </m:sSub>
                            <m:r>
                              <m:rPr>
                                <m:brk m:alnAt="7"/>
                              </m:rPr>
                              <a:rPr lang="en-US" sz="20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sz="20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𝑺</m:t>
                                </m:r>
                              </m:e>
                              <m:sub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𝟐</m:t>
                                </m:r>
                                <m:r>
                                  <a:rPr lang="en-US" sz="20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𝟐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sz="2000" b="1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1" i="1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𝒂</m:t>
                                </m:r>
                              </m:e>
                              <m:sub>
                                <m:r>
                                  <a:rPr lang="en-US" sz="2000" b="1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𝟐</m:t>
                                </m:r>
                              </m:sub>
                            </m:sSub>
                          </m:e>
                        </m:mr>
                      </m:m>
                    </m:oMath>
                  </m:oMathPara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500FAEB-9FF1-D744-AF9A-6DB567D32C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0789" y="3869127"/>
                <a:ext cx="5060534" cy="728066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0FC93ED2-6E03-FC4C-A9C3-C04920BBC04C}"/>
                  </a:ext>
                </a:extLst>
              </p:cNvPr>
              <p:cNvSpPr txBox="1"/>
              <p:nvPr/>
            </p:nvSpPr>
            <p:spPr>
              <a:xfrm>
                <a:off x="5002425" y="5418774"/>
                <a:ext cx="2940595" cy="775387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𝚪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𝒊𝒏</m:t>
                          </m:r>
                        </m:sub>
                      </m:sSub>
                      <m:r>
                        <a:rPr lang="en-US" sz="2000" b="1" i="1" smtClean="0">
                          <a:solidFill>
                            <a:schemeClr val="tx1"/>
                          </a:solidFill>
                          <a:latin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𝑺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𝟏𝟏</m:t>
                          </m:r>
                        </m:sub>
                      </m:sSub>
                      <m:r>
                        <a:rPr lang="en-US" sz="2000" b="1" i="1" smtClean="0">
                          <a:solidFill>
                            <a:schemeClr val="tx1"/>
                          </a:solidFill>
                          <a:latin typeface="Cambria Math" charset="0"/>
                        </a:rPr>
                        <m:t>+</m:t>
                      </m:r>
                      <m:f>
                        <m:fPr>
                          <m:ctrlPr>
                            <a:rPr lang="mr-IN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1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𝑺</m:t>
                              </m:r>
                            </m:e>
                            <m:sub>
                              <m:r>
                                <a:rPr lang="en-US" sz="2000" b="1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𝟐𝟏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0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1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𝚪</m:t>
                              </m:r>
                            </m:e>
                            <m:sub>
                              <m:r>
                                <a:rPr lang="en-US" sz="2000" b="1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𝒍𝒐𝒂𝒅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0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1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𝑺</m:t>
                              </m:r>
                            </m:e>
                            <m:sub>
                              <m:r>
                                <a:rPr lang="en-US" sz="2000" b="1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𝟏𝟐</m:t>
                              </m:r>
                            </m:sub>
                          </m:sSub>
                        </m:num>
                        <m:den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𝟏</m:t>
                          </m:r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20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1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𝑺</m:t>
                              </m:r>
                            </m:e>
                            <m:sub>
                              <m:r>
                                <a:rPr lang="en-US" sz="2000" b="1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𝟐𝟐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0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1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𝚪</m:t>
                              </m:r>
                            </m:e>
                            <m:sub>
                              <m:r>
                                <a:rPr lang="en-US" sz="2000" b="1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𝒍𝒐𝒂𝒅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0FC93ED2-6E03-FC4C-A9C3-C04920BBC04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2425" y="5418774"/>
                <a:ext cx="2940595" cy="775387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>
            <a:extLst>
              <a:ext uri="{FF2B5EF4-FFF2-40B4-BE49-F238E27FC236}">
                <a16:creationId xmlns:a16="http://schemas.microsoft.com/office/drawing/2014/main" id="{54D2C536-CBC5-1C42-B3B0-66E834DB9F18}"/>
              </a:ext>
            </a:extLst>
          </p:cNvPr>
          <p:cNvGrpSpPr/>
          <p:nvPr/>
        </p:nvGrpSpPr>
        <p:grpSpPr>
          <a:xfrm>
            <a:off x="8819224" y="1531690"/>
            <a:ext cx="1900562" cy="1715885"/>
            <a:chOff x="8819224" y="1531690"/>
            <a:chExt cx="1900562" cy="1715885"/>
          </a:xfrm>
        </p:grpSpPr>
        <p:sp>
          <p:nvSpPr>
            <p:cNvPr id="8" name="TextBox 36">
              <a:extLst>
                <a:ext uri="{FF2B5EF4-FFF2-40B4-BE49-F238E27FC236}">
                  <a16:creationId xmlns:a16="http://schemas.microsoft.com/office/drawing/2014/main" id="{5109FE13-C79D-8B42-8920-3B84231937A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267994" y="1531690"/>
              <a:ext cx="1165704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b="1">
                  <a:solidFill>
                    <a:srgbClr val="0000FF"/>
                  </a:solidFill>
                  <a:latin typeface="Arial" charset="0"/>
                </a:defRPr>
              </a:lvl1pPr>
              <a:lvl2pPr marL="742950" indent="-285750">
                <a:defRPr sz="2400" b="1">
                  <a:solidFill>
                    <a:srgbClr val="0000FF"/>
                  </a:solidFill>
                  <a:latin typeface="Arial" charset="0"/>
                </a:defRPr>
              </a:lvl2pPr>
              <a:lvl3pPr marL="1143000" indent="-228600">
                <a:defRPr sz="2400" b="1">
                  <a:solidFill>
                    <a:srgbClr val="0000FF"/>
                  </a:solidFill>
                  <a:latin typeface="Arial" charset="0"/>
                </a:defRPr>
              </a:lvl3pPr>
              <a:lvl4pPr marL="1600200" indent="-228600">
                <a:defRPr sz="2400" b="1">
                  <a:solidFill>
                    <a:srgbClr val="0000FF"/>
                  </a:solidFill>
                  <a:latin typeface="Arial" charset="0"/>
                </a:defRPr>
              </a:lvl4pPr>
              <a:lvl5pPr marL="2057400" indent="-228600">
                <a:defRPr sz="2400" b="1">
                  <a:solidFill>
                    <a:srgbClr val="0000FF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9pPr>
            </a:lstStyle>
            <a:p>
              <a:pPr>
                <a:buFont typeface="Wingdings" pitchFamily="2" charset="2"/>
                <a:buNone/>
              </a:pPr>
              <a:r>
                <a:rPr lang="en-US" sz="1600" dirty="0">
                  <a:solidFill>
                    <a:srgbClr val="C00000"/>
                  </a:solidFill>
                </a:rPr>
                <a:t>reference </a:t>
              </a:r>
              <a:br>
                <a:rPr lang="en-US" sz="1600" dirty="0">
                  <a:solidFill>
                    <a:srgbClr val="C00000"/>
                  </a:solidFill>
                </a:rPr>
              </a:br>
              <a:r>
                <a:rPr lang="en-US" sz="1600" dirty="0">
                  <a:solidFill>
                    <a:srgbClr val="C00000"/>
                  </a:solidFill>
                </a:rPr>
                <a:t>plane</a:t>
              </a:r>
              <a:endParaRPr lang="en-GB" sz="1600" dirty="0">
                <a:solidFill>
                  <a:srgbClr val="C00000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Rectangle 8">
                  <a:extLst>
                    <a:ext uri="{FF2B5EF4-FFF2-40B4-BE49-F238E27FC236}">
                      <a16:creationId xmlns:a16="http://schemas.microsoft.com/office/drawing/2014/main" id="{CB78570A-2A8D-444A-BF2D-29361F906441}"/>
                    </a:ext>
                  </a:extLst>
                </p:cNvPr>
                <p:cNvSpPr/>
                <p:nvPr/>
              </p:nvSpPr>
              <p:spPr bwMode="auto">
                <a:xfrm>
                  <a:off x="9819786" y="2228880"/>
                  <a:ext cx="900000" cy="540000"/>
                </a:xfrm>
                <a:prstGeom prst="rect">
                  <a:avLst/>
                </a:prstGeom>
                <a:solidFill>
                  <a:schemeClr val="bg1"/>
                </a:solidFill>
                <a:ln w="254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2075" tIns="46038" rIns="92075" bIns="46038" numCol="1" rtlCol="0" anchor="ctr" anchorCtr="1" compatLnSpc="1">
                  <a:prstTxWarp prst="textNoShape">
                    <a:avLst/>
                  </a:prstTxWarp>
                </a:bodyPr>
                <a:lstStyle/>
                <a:p>
                  <a:pPr marR="0" algn="l" defTabSz="914400" rtl="0" eaLnBrk="0" fontAlgn="base" latinLnBrk="0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tabLst/>
                  </a:pPr>
                  <a14:m>
                    <m:oMath xmlns:m="http://schemas.openxmlformats.org/officeDocument/2006/math">
                      <m:r>
                        <a:rPr kumimoji="0" lang="en-US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ambria Math" panose="02040503050406030204" pitchFamily="18" charset="0"/>
                        </a:rPr>
                        <m:t>1</m:t>
                      </m:r>
                    </m:oMath>
                  </a14:m>
                  <a:r>
                    <a:rPr kumimoji="0" lang="en-US" sz="2000" b="0" u="none" strike="noStrike" cap="none" normalizeH="0" baseline="0" dirty="0">
                      <a:ln>
                        <a:noFill/>
                      </a:ln>
                      <a:solidFill>
                        <a:srgbClr val="C00000"/>
                      </a:solidFill>
                      <a:effectLst/>
                      <a:latin typeface="Arial" charset="0"/>
                    </a:rPr>
                    <a:t>-port</a:t>
                  </a:r>
                </a:p>
              </p:txBody>
            </p:sp>
          </mc:Choice>
          <mc:Fallback xmlns="">
            <p:sp>
              <p:nvSpPr>
                <p:cNvPr id="9" name="Rectangle 8">
                  <a:extLst>
                    <a:ext uri="{FF2B5EF4-FFF2-40B4-BE49-F238E27FC236}">
                      <a16:creationId xmlns:a16="http://schemas.microsoft.com/office/drawing/2014/main" id="{CB78570A-2A8D-444A-BF2D-29361F906441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9819786" y="2228880"/>
                  <a:ext cx="900000" cy="540000"/>
                </a:xfrm>
                <a:prstGeom prst="rect">
                  <a:avLst/>
                </a:prstGeom>
                <a:blipFill>
                  <a:blip r:embed="rId15"/>
                  <a:stretch>
                    <a:fillRect r="-2740" b="-4444"/>
                  </a:stretch>
                </a:blipFill>
                <a:ln w="254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5F9DFE8-4053-7741-A5AF-38CDD9139951}"/>
                </a:ext>
              </a:extLst>
            </p:cNvPr>
            <p:cNvSpPr/>
            <p:nvPr/>
          </p:nvSpPr>
          <p:spPr bwMode="auto">
            <a:xfrm>
              <a:off x="9495786" y="2372880"/>
              <a:ext cx="324000" cy="252000"/>
            </a:xfrm>
            <a:prstGeom prst="rect">
              <a:avLst/>
            </a:prstGeom>
            <a:solidFill>
              <a:schemeClr val="bg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E5211487-325D-1342-BCB2-088799F95AB3}"/>
                </a:ext>
              </a:extLst>
            </p:cNvPr>
            <p:cNvCxnSpPr/>
            <p:nvPr/>
          </p:nvCxnSpPr>
          <p:spPr bwMode="auto">
            <a:xfrm>
              <a:off x="9495786" y="2049563"/>
              <a:ext cx="0" cy="898634"/>
            </a:xfrm>
            <a:prstGeom prst="line">
              <a:avLst/>
            </a:prstGeom>
            <a:noFill/>
            <a:ln w="317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1BB1D4C6-0C20-0446-8369-0F00AD4B6E1B}"/>
                </a:ext>
              </a:extLst>
            </p:cNvPr>
            <p:cNvCxnSpPr/>
            <p:nvPr/>
          </p:nvCxnSpPr>
          <p:spPr bwMode="auto">
            <a:xfrm>
              <a:off x="8819224" y="2347480"/>
              <a:ext cx="448770" cy="0"/>
            </a:xfrm>
            <a:prstGeom prst="straightConnector1">
              <a:avLst/>
            </a:prstGeom>
            <a:noFill/>
            <a:ln w="3175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D138CE5A-92BE-A243-890D-47A5E0C963F8}"/>
                </a:ext>
              </a:extLst>
            </p:cNvPr>
            <p:cNvCxnSpPr/>
            <p:nvPr/>
          </p:nvCxnSpPr>
          <p:spPr bwMode="auto">
            <a:xfrm>
              <a:off x="8819224" y="2668813"/>
              <a:ext cx="448770" cy="0"/>
            </a:xfrm>
            <a:prstGeom prst="straightConnector1">
              <a:avLst/>
            </a:prstGeom>
            <a:noFill/>
            <a:ln w="31750" cap="flat" cmpd="sng" algn="ctr">
              <a:solidFill>
                <a:srgbClr val="0000FF"/>
              </a:solidFill>
              <a:prstDash val="solid"/>
              <a:round/>
              <a:headEnd type="stealth" w="lg" len="lg"/>
              <a:tailEnd type="none" w="lg" len="lg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69DD7D2D-98D3-764B-9466-3CB72DA3590F}"/>
                    </a:ext>
                  </a:extLst>
                </p:cNvPr>
                <p:cNvSpPr txBox="1"/>
                <p:nvPr/>
              </p:nvSpPr>
              <p:spPr>
                <a:xfrm>
                  <a:off x="8882952" y="2707523"/>
                  <a:ext cx="446468" cy="33291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𝒃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en-US" sz="1600" i="1" baseline="-25000" dirty="0">
                    <a:solidFill>
                      <a:srgbClr val="7030A0"/>
                    </a:solidFill>
                  </a:endParaRPr>
                </a:p>
              </p:txBody>
            </p:sp>
          </mc:Choice>
          <mc:Fallback xmlns="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69DD7D2D-98D3-764B-9466-3CB72DA3590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882952" y="2707523"/>
                  <a:ext cx="446468" cy="332912"/>
                </a:xfrm>
                <a:prstGeom prst="rect">
                  <a:avLst/>
                </a:prstGeom>
                <a:blipFill>
                  <a:blip r:embed="rId1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8304D5E9-A1D7-FD4B-A4B9-B4F6909F9654}"/>
                    </a:ext>
                  </a:extLst>
                </p:cNvPr>
                <p:cNvSpPr txBox="1"/>
                <p:nvPr/>
              </p:nvSpPr>
              <p:spPr>
                <a:xfrm>
                  <a:off x="8857716" y="1955065"/>
                  <a:ext cx="449674" cy="33291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𝒂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en-US" sz="1600" i="1" baseline="-25000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8304D5E9-A1D7-FD4B-A4B9-B4F6909F965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857716" y="1955065"/>
                  <a:ext cx="449674" cy="332912"/>
                </a:xfrm>
                <a:prstGeom prst="rect">
                  <a:avLst/>
                </a:prstGeom>
                <a:blipFill>
                  <a:blip r:embed="rId1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4" name="Text Box 14">
              <a:extLst>
                <a:ext uri="{FF2B5EF4-FFF2-40B4-BE49-F238E27FC236}">
                  <a16:creationId xmlns:a16="http://schemas.microsoft.com/office/drawing/2014/main" id="{7DFE0121-CA51-CF40-84CA-448394AA1CA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129907" y="2931663"/>
              <a:ext cx="731758" cy="315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571500" indent="-571500">
                <a:spcAft>
                  <a:spcPts val="1000"/>
                </a:spcAft>
                <a:buFont typeface="Wingdings" pitchFamily="2" charset="2"/>
                <a:buNone/>
                <a:defRPr/>
              </a:pPr>
              <a:r>
                <a:rPr lang="en-GB" sz="1600" dirty="0">
                  <a:solidFill>
                    <a:srgbClr val="C00000"/>
                  </a:solidFill>
                  <a:latin typeface="+mn-lt"/>
                </a:rPr>
                <a:t>port 1</a:t>
              </a:r>
              <a:endParaRPr lang="en-US" sz="1600" dirty="0">
                <a:solidFill>
                  <a:srgbClr val="C00000"/>
                </a:solidFill>
                <a:latin typeface="+mn-lt"/>
              </a:endParaRP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465B07C5-EF30-BE4D-A5A6-9FFED901BFF3}"/>
              </a:ext>
            </a:extLst>
          </p:cNvPr>
          <p:cNvGrpSpPr/>
          <p:nvPr/>
        </p:nvGrpSpPr>
        <p:grpSpPr>
          <a:xfrm>
            <a:off x="8822755" y="3933797"/>
            <a:ext cx="2885022" cy="1356925"/>
            <a:chOff x="8822755" y="3933797"/>
            <a:chExt cx="2885022" cy="1356925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0832F954-0CA3-C348-8C81-3D239006C97F}"/>
                </a:ext>
              </a:extLst>
            </p:cNvPr>
            <p:cNvSpPr/>
            <p:nvPr/>
          </p:nvSpPr>
          <p:spPr bwMode="auto">
            <a:xfrm>
              <a:off x="9499317" y="4623167"/>
              <a:ext cx="324000" cy="252000"/>
            </a:xfrm>
            <a:prstGeom prst="rect">
              <a:avLst/>
            </a:prstGeom>
            <a:solidFill>
              <a:schemeClr val="bg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DDCA40DF-23B3-A340-9244-D8AB9DABBD8F}"/>
                </a:ext>
              </a:extLst>
            </p:cNvPr>
            <p:cNvCxnSpPr/>
            <p:nvPr/>
          </p:nvCxnSpPr>
          <p:spPr bwMode="auto">
            <a:xfrm>
              <a:off x="9499317" y="4299850"/>
              <a:ext cx="0" cy="898634"/>
            </a:xfrm>
            <a:prstGeom prst="line">
              <a:avLst/>
            </a:prstGeom>
            <a:noFill/>
            <a:ln w="317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5752F697-D2AF-B94A-847D-0D5F62562BCB}"/>
                </a:ext>
              </a:extLst>
            </p:cNvPr>
            <p:cNvCxnSpPr/>
            <p:nvPr/>
          </p:nvCxnSpPr>
          <p:spPr bwMode="auto">
            <a:xfrm>
              <a:off x="8822755" y="4597767"/>
              <a:ext cx="448770" cy="0"/>
            </a:xfrm>
            <a:prstGeom prst="straightConnector1">
              <a:avLst/>
            </a:prstGeom>
            <a:noFill/>
            <a:ln w="3175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57960CAD-B8AC-BB4A-9B75-C9C8FC5765CA}"/>
                </a:ext>
              </a:extLst>
            </p:cNvPr>
            <p:cNvCxnSpPr/>
            <p:nvPr/>
          </p:nvCxnSpPr>
          <p:spPr bwMode="auto">
            <a:xfrm>
              <a:off x="8822755" y="4919100"/>
              <a:ext cx="448770" cy="0"/>
            </a:xfrm>
            <a:prstGeom prst="straightConnector1">
              <a:avLst/>
            </a:prstGeom>
            <a:noFill/>
            <a:ln w="31750" cap="flat" cmpd="sng" algn="ctr">
              <a:solidFill>
                <a:srgbClr val="0000FF"/>
              </a:solidFill>
              <a:prstDash val="solid"/>
              <a:round/>
              <a:headEnd type="stealth" w="lg" len="lg"/>
              <a:tailEnd type="none" w="lg" len="lg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11700735-EB41-154D-B1CC-86A5D59EE0B3}"/>
                    </a:ext>
                  </a:extLst>
                </p:cNvPr>
                <p:cNvSpPr txBox="1"/>
                <p:nvPr/>
              </p:nvSpPr>
              <p:spPr>
                <a:xfrm>
                  <a:off x="8886483" y="4957810"/>
                  <a:ext cx="446468" cy="33291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𝒃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en-US" sz="1600" i="1" baseline="-25000" dirty="0">
                    <a:solidFill>
                      <a:srgbClr val="7030A0"/>
                    </a:solidFill>
                  </a:endParaRPr>
                </a:p>
              </p:txBody>
            </p:sp>
          </mc:Choice>
          <mc:Fallback xmlns="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11700735-EB41-154D-B1CC-86A5D59EE0B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886483" y="4957810"/>
                  <a:ext cx="446468" cy="332912"/>
                </a:xfrm>
                <a:prstGeom prst="rect">
                  <a:avLst/>
                </a:prstGeom>
                <a:blipFill>
                  <a:blip r:embed="rId1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B648DA7A-B7B6-8041-8AA8-58C52D186B63}"/>
                    </a:ext>
                  </a:extLst>
                </p:cNvPr>
                <p:cNvSpPr txBox="1"/>
                <p:nvPr/>
              </p:nvSpPr>
              <p:spPr>
                <a:xfrm>
                  <a:off x="8861247" y="4205352"/>
                  <a:ext cx="449674" cy="33291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𝒂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en-US" sz="1600" i="1" baseline="-25000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B648DA7A-B7B6-8041-8AA8-58C52D186B6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861247" y="4205352"/>
                  <a:ext cx="449674" cy="332912"/>
                </a:xfrm>
                <a:prstGeom prst="rect">
                  <a:avLst/>
                </a:prstGeom>
                <a:blipFill>
                  <a:blip r:embed="rId1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8F1E8940-A69A-8241-A6F4-C7CA8C4EDCFF}"/>
                </a:ext>
              </a:extLst>
            </p:cNvPr>
            <p:cNvSpPr/>
            <p:nvPr/>
          </p:nvSpPr>
          <p:spPr bwMode="auto">
            <a:xfrm>
              <a:off x="10723317" y="4623167"/>
              <a:ext cx="324000" cy="252000"/>
            </a:xfrm>
            <a:prstGeom prst="rect">
              <a:avLst/>
            </a:prstGeom>
            <a:solidFill>
              <a:schemeClr val="bg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CD434AB7-06C7-1F46-8389-380EBED20ED6}"/>
                </a:ext>
              </a:extLst>
            </p:cNvPr>
            <p:cNvCxnSpPr/>
            <p:nvPr/>
          </p:nvCxnSpPr>
          <p:spPr bwMode="auto">
            <a:xfrm>
              <a:off x="11050003" y="4291405"/>
              <a:ext cx="0" cy="898634"/>
            </a:xfrm>
            <a:prstGeom prst="line">
              <a:avLst/>
            </a:prstGeom>
            <a:noFill/>
            <a:ln w="317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658B5450-0B9F-EC4E-B0ED-C141F2CBA4BF}"/>
                </a:ext>
              </a:extLst>
            </p:cNvPr>
            <p:cNvCxnSpPr/>
            <p:nvPr/>
          </p:nvCxnSpPr>
          <p:spPr bwMode="auto">
            <a:xfrm>
              <a:off x="11197581" y="4597767"/>
              <a:ext cx="448770" cy="0"/>
            </a:xfrm>
            <a:prstGeom prst="straightConnector1">
              <a:avLst/>
            </a:prstGeom>
            <a:noFill/>
            <a:ln w="31750" cap="flat" cmpd="sng" algn="ctr">
              <a:solidFill>
                <a:srgbClr val="008000"/>
              </a:solidFill>
              <a:prstDash val="solid"/>
              <a:round/>
              <a:headEnd type="stealth" w="lg" len="lg"/>
              <a:tailEnd type="none" w="lg" len="lg"/>
            </a:ln>
            <a:effectLst/>
          </p:spPr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D21E425C-585B-614E-971E-2396127FD656}"/>
                </a:ext>
              </a:extLst>
            </p:cNvPr>
            <p:cNvCxnSpPr/>
            <p:nvPr/>
          </p:nvCxnSpPr>
          <p:spPr bwMode="auto">
            <a:xfrm>
              <a:off x="11197581" y="4919100"/>
              <a:ext cx="448770" cy="0"/>
            </a:xfrm>
            <a:prstGeom prst="straightConnector1">
              <a:avLst/>
            </a:prstGeom>
            <a:noFill/>
            <a:ln w="31750" cap="flat" cmpd="sng" algn="ctr">
              <a:solidFill>
                <a:srgbClr val="0000FF"/>
              </a:solidFill>
              <a:prstDash val="solid"/>
              <a:round/>
              <a:headEnd type="none" w="lg" len="lg"/>
              <a:tailEnd type="stealth" w="lg" len="lg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847D258C-D3A0-EC43-9061-6AEDC9575E0C}"/>
                    </a:ext>
                  </a:extLst>
                </p:cNvPr>
                <p:cNvSpPr txBox="1"/>
                <p:nvPr/>
              </p:nvSpPr>
              <p:spPr>
                <a:xfrm>
                  <a:off x="11261309" y="4957810"/>
                  <a:ext cx="446468" cy="33291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𝒃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</m:sSub>
                      </m:oMath>
                    </m:oMathPara>
                  </a14:m>
                  <a:endParaRPr lang="en-US" sz="1600" i="1" baseline="-25000" dirty="0">
                    <a:solidFill>
                      <a:srgbClr val="7030A0"/>
                    </a:solidFill>
                  </a:endParaRPr>
                </a:p>
              </p:txBody>
            </p:sp>
          </mc:Choice>
          <mc:Fallback xmlns=""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847D258C-D3A0-EC43-9061-6AEDC9575E0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261309" y="4957810"/>
                  <a:ext cx="446468" cy="332912"/>
                </a:xfrm>
                <a:prstGeom prst="rect">
                  <a:avLst/>
                </a:prstGeom>
                <a:blipFill>
                  <a:blip r:embed="rId2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DF624690-F328-F847-9273-0B9076D0ED1D}"/>
                    </a:ext>
                  </a:extLst>
                </p:cNvPr>
                <p:cNvSpPr txBox="1"/>
                <p:nvPr/>
              </p:nvSpPr>
              <p:spPr>
                <a:xfrm>
                  <a:off x="11236073" y="4205352"/>
                  <a:ext cx="449674" cy="33291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𝒂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</m:sSub>
                      </m:oMath>
                    </m:oMathPara>
                  </a14:m>
                  <a:endParaRPr lang="en-US" sz="1600" i="1" baseline="-25000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DF624690-F328-F847-9273-0B9076D0ED1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236073" y="4205352"/>
                  <a:ext cx="449674" cy="332912"/>
                </a:xfrm>
                <a:prstGeom prst="rect">
                  <a:avLst/>
                </a:prstGeom>
                <a:blipFill>
                  <a:blip r:embed="rId2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Rectangle 30">
                  <a:extLst>
                    <a:ext uri="{FF2B5EF4-FFF2-40B4-BE49-F238E27FC236}">
                      <a16:creationId xmlns:a16="http://schemas.microsoft.com/office/drawing/2014/main" id="{9AF0905D-F009-5F41-885E-EE04C99C65A0}"/>
                    </a:ext>
                  </a:extLst>
                </p:cNvPr>
                <p:cNvSpPr/>
                <p:nvPr/>
              </p:nvSpPr>
              <p:spPr bwMode="auto">
                <a:xfrm>
                  <a:off x="9819786" y="4474542"/>
                  <a:ext cx="900000" cy="540000"/>
                </a:xfrm>
                <a:prstGeom prst="rect">
                  <a:avLst/>
                </a:prstGeom>
                <a:solidFill>
                  <a:schemeClr val="bg1"/>
                </a:solidFill>
                <a:ln w="254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2075" tIns="46038" rIns="92075" bIns="46038" numCol="1" rtlCol="0" anchor="ctr" anchorCtr="1" compatLnSpc="1">
                  <a:prstTxWarp prst="textNoShape">
                    <a:avLst/>
                  </a:prstTxWarp>
                </a:bodyPr>
                <a:lstStyle/>
                <a:p>
                  <a:pPr marR="0" algn="l" defTabSz="914400" rtl="0" eaLnBrk="0" fontAlgn="base" latinLnBrk="0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tabLst/>
                  </a:pPr>
                  <a14:m>
                    <m:oMath xmlns:m="http://schemas.openxmlformats.org/officeDocument/2006/math">
                      <m:r>
                        <a:rPr kumimoji="0" lang="en-US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ambria Math" panose="02040503050406030204" pitchFamily="18" charset="0"/>
                        </a:rPr>
                        <m:t>2</m:t>
                      </m:r>
                    </m:oMath>
                  </a14:m>
                  <a:r>
                    <a:rPr kumimoji="0" lang="en-US" sz="2000" b="0" u="none" strike="noStrike" cap="none" normalizeH="0" baseline="0" dirty="0">
                      <a:ln>
                        <a:noFill/>
                      </a:ln>
                      <a:solidFill>
                        <a:srgbClr val="C00000"/>
                      </a:solidFill>
                      <a:effectLst/>
                      <a:latin typeface="Arial" charset="0"/>
                    </a:rPr>
                    <a:t>-port</a:t>
                  </a:r>
                </a:p>
              </p:txBody>
            </p:sp>
          </mc:Choice>
          <mc:Fallback xmlns="">
            <p:sp>
              <p:nvSpPr>
                <p:cNvPr id="31" name="Rectangle 30">
                  <a:extLst>
                    <a:ext uri="{FF2B5EF4-FFF2-40B4-BE49-F238E27FC236}">
                      <a16:creationId xmlns:a16="http://schemas.microsoft.com/office/drawing/2014/main" id="{9AF0905D-F009-5F41-885E-EE04C99C65A0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9819786" y="4474542"/>
                  <a:ext cx="900000" cy="540000"/>
                </a:xfrm>
                <a:prstGeom prst="rect">
                  <a:avLst/>
                </a:prstGeom>
                <a:blipFill>
                  <a:blip r:embed="rId22"/>
                  <a:stretch>
                    <a:fillRect r="-2740" b="-2222"/>
                  </a:stretch>
                </a:blipFill>
                <a:ln w="254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5" name="Text Box 14">
              <a:extLst>
                <a:ext uri="{FF2B5EF4-FFF2-40B4-BE49-F238E27FC236}">
                  <a16:creationId xmlns:a16="http://schemas.microsoft.com/office/drawing/2014/main" id="{405B6FAC-7610-2544-A103-7405A4C6162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975454" y="3933797"/>
              <a:ext cx="731758" cy="315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571500" indent="-571500">
                <a:spcAft>
                  <a:spcPts val="1000"/>
                </a:spcAft>
                <a:buFont typeface="Wingdings" pitchFamily="2" charset="2"/>
                <a:buNone/>
                <a:defRPr/>
              </a:pPr>
              <a:r>
                <a:rPr lang="en-GB" sz="1600" dirty="0">
                  <a:solidFill>
                    <a:srgbClr val="C00000"/>
                  </a:solidFill>
                  <a:latin typeface="+mn-lt"/>
                </a:rPr>
                <a:t>port 1</a:t>
              </a:r>
              <a:endParaRPr lang="en-US" sz="1600" dirty="0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36" name="Text Box 14">
              <a:extLst>
                <a:ext uri="{FF2B5EF4-FFF2-40B4-BE49-F238E27FC236}">
                  <a16:creationId xmlns:a16="http://schemas.microsoft.com/office/drawing/2014/main" id="{1F6B306E-056F-D144-B620-FAF48E0B2D8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870194" y="3933797"/>
              <a:ext cx="731758" cy="315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571500" indent="-571500">
                <a:spcAft>
                  <a:spcPts val="1000"/>
                </a:spcAft>
                <a:buFont typeface="Wingdings" pitchFamily="2" charset="2"/>
                <a:buNone/>
                <a:defRPr/>
              </a:pPr>
              <a:r>
                <a:rPr lang="en-GB" sz="1600" dirty="0">
                  <a:solidFill>
                    <a:srgbClr val="C00000"/>
                  </a:solidFill>
                  <a:latin typeface="+mn-lt"/>
                </a:rPr>
                <a:t>port 2</a:t>
              </a:r>
              <a:endParaRPr lang="en-US" sz="1600" dirty="0">
                <a:solidFill>
                  <a:srgbClr val="C00000"/>
                </a:solidFill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01884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33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9E35C4-C113-5449-9D9A-152366D826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Numerical lossless / lossy Examples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5985BC6-0A4D-DA4F-B395-38DB6E8B8AF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364834" y="3157295"/>
                <a:ext cx="4968967" cy="2869367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It is evident, this ideal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𝟒</m:t>
                    </m:r>
                  </m:oMath>
                </a14:m>
                <a:r>
                  <a:rPr lang="en-US" dirty="0"/>
                  <a:t>-port coupler is  symmetric and reciprocal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It also is matched: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r>
                  <a:rPr lang="en-US" dirty="0"/>
                  <a:t>But is it lossless or lossy?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5985BC6-0A4D-DA4F-B395-38DB6E8B8AF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364834" y="3157295"/>
                <a:ext cx="4968967" cy="2869367"/>
              </a:xfrm>
              <a:blipFill>
                <a:blip r:embed="rId2"/>
                <a:stretch>
                  <a:fillRect l="-2041" t="-3524" r="-7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Group 4">
            <a:extLst>
              <a:ext uri="{FF2B5EF4-FFF2-40B4-BE49-F238E27FC236}">
                <a16:creationId xmlns:a16="http://schemas.microsoft.com/office/drawing/2014/main" id="{E0960D1F-DF0F-074C-A9B6-528F4D963601}"/>
              </a:ext>
            </a:extLst>
          </p:cNvPr>
          <p:cNvGrpSpPr/>
          <p:nvPr/>
        </p:nvGrpSpPr>
        <p:grpSpPr>
          <a:xfrm>
            <a:off x="811584" y="1554345"/>
            <a:ext cx="1616969" cy="1638647"/>
            <a:chOff x="1026540" y="1656247"/>
            <a:chExt cx="1616969" cy="1638647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5EF135E5-228C-DA40-A951-FCB55F0DA819}"/>
                </a:ext>
              </a:extLst>
            </p:cNvPr>
            <p:cNvSpPr/>
            <p:nvPr/>
          </p:nvSpPr>
          <p:spPr bwMode="auto">
            <a:xfrm>
              <a:off x="1651252" y="1983417"/>
              <a:ext cx="360000" cy="144000"/>
            </a:xfrm>
            <a:prstGeom prst="rect">
              <a:avLst/>
            </a:prstGeom>
            <a:solidFill>
              <a:schemeClr val="bg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CEA0DD75-8C76-4041-9001-A8FDCE575FE2}"/>
                </a:ext>
              </a:extLst>
            </p:cNvPr>
            <p:cNvCxnSpPr>
              <a:stCxn id="40" idx="3"/>
            </p:cNvCxnSpPr>
            <p:nvPr/>
          </p:nvCxnSpPr>
          <p:spPr bwMode="auto">
            <a:xfrm>
              <a:off x="2011252" y="2055417"/>
              <a:ext cx="5400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42A1CDF1-2FB5-8A49-9148-FC1D45F2F2C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102937" y="2057187"/>
              <a:ext cx="5400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47EAA0CA-8A31-8C4B-B0AB-7FE591280EDF}"/>
                </a:ext>
              </a:extLst>
            </p:cNvPr>
            <p:cNvCxnSpPr>
              <a:cxnSpLocks/>
              <a:stCxn id="51" idx="6"/>
            </p:cNvCxnSpPr>
            <p:nvPr/>
          </p:nvCxnSpPr>
          <p:spPr bwMode="auto">
            <a:xfrm flipV="1">
              <a:off x="1111252" y="2888412"/>
              <a:ext cx="1440000" cy="95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0" name="Oval 245">
              <a:extLst>
                <a:ext uri="{FF2B5EF4-FFF2-40B4-BE49-F238E27FC236}">
                  <a16:creationId xmlns:a16="http://schemas.microsoft.com/office/drawing/2014/main" id="{9A40456C-BDA3-E144-83D3-B75D929B578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026540" y="2016247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51" name="Oval 245">
              <a:extLst>
                <a:ext uri="{FF2B5EF4-FFF2-40B4-BE49-F238E27FC236}">
                  <a16:creationId xmlns:a16="http://schemas.microsoft.com/office/drawing/2014/main" id="{5EDAEEB8-CBB8-6F45-B047-0DA0FD590822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035052" y="2851262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52" name="Oval 245">
              <a:extLst>
                <a:ext uri="{FF2B5EF4-FFF2-40B4-BE49-F238E27FC236}">
                  <a16:creationId xmlns:a16="http://schemas.microsoft.com/office/drawing/2014/main" id="{92BDE663-1857-1548-A2A7-F13AA3B2B8D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564139" y="2016247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53" name="Oval 245">
              <a:extLst>
                <a:ext uri="{FF2B5EF4-FFF2-40B4-BE49-F238E27FC236}">
                  <a16:creationId xmlns:a16="http://schemas.microsoft.com/office/drawing/2014/main" id="{81591377-9056-A649-A381-C52CE0DAD2BC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567309" y="2847871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6BC91E3E-CA52-8242-A9B3-93546D85DFCF}"/>
                </a:ext>
              </a:extLst>
            </p:cNvPr>
            <p:cNvSpPr txBox="1"/>
            <p:nvPr/>
          </p:nvSpPr>
          <p:spPr>
            <a:xfrm>
              <a:off x="1081563" y="2892698"/>
              <a:ext cx="3642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1’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B2491469-51D3-0A4C-8EEB-052144ED0D53}"/>
                </a:ext>
              </a:extLst>
            </p:cNvPr>
            <p:cNvSpPr txBox="1"/>
            <p:nvPr/>
          </p:nvSpPr>
          <p:spPr>
            <a:xfrm>
              <a:off x="1061803" y="1664545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1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3DAA7A99-BEFB-4545-A77F-E0E2609B61C3}"/>
                </a:ext>
              </a:extLst>
            </p:cNvPr>
            <p:cNvSpPr txBox="1"/>
            <p:nvPr/>
          </p:nvSpPr>
          <p:spPr>
            <a:xfrm>
              <a:off x="2272039" y="2889865"/>
              <a:ext cx="3642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2’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587F7F88-3082-9745-B1EC-303330B51BE3}"/>
                </a:ext>
              </a:extLst>
            </p:cNvPr>
            <p:cNvSpPr txBox="1"/>
            <p:nvPr/>
          </p:nvSpPr>
          <p:spPr>
            <a:xfrm>
              <a:off x="2285230" y="1685051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2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8" name="TextBox 57">
                  <a:extLst>
                    <a:ext uri="{FF2B5EF4-FFF2-40B4-BE49-F238E27FC236}">
                      <a16:creationId xmlns:a16="http://schemas.microsoft.com/office/drawing/2014/main" id="{67B2BDDD-4AA3-0941-A718-1B9E43C55DCC}"/>
                    </a:ext>
                  </a:extLst>
                </p:cNvPr>
                <p:cNvSpPr txBox="1"/>
                <p:nvPr/>
              </p:nvSpPr>
              <p:spPr>
                <a:xfrm>
                  <a:off x="1763100" y="2163588"/>
                  <a:ext cx="206018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𝑍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58" name="TextBox 57">
                  <a:extLst>
                    <a:ext uri="{FF2B5EF4-FFF2-40B4-BE49-F238E27FC236}">
                      <a16:creationId xmlns:a16="http://schemas.microsoft.com/office/drawing/2014/main" id="{67B2BDDD-4AA3-0941-A718-1B9E43C55DC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63100" y="2163588"/>
                  <a:ext cx="206018" cy="276999"/>
                </a:xfrm>
                <a:prstGeom prst="rect">
                  <a:avLst/>
                </a:prstGeom>
                <a:blipFill>
                  <a:blip r:embed="rId3"/>
                  <a:stretch>
                    <a:fillRect l="-16667" r="-16667" b="-869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50EDD4D3-C08A-1A4F-9941-2BE87F4FA82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66958" y="2104642"/>
              <a:ext cx="0" cy="720000"/>
            </a:xfrm>
            <a:prstGeom prst="lin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CD173DB-5639-2042-B2EF-4A9B29A2C847}"/>
                </a:ext>
              </a:extLst>
            </p:cNvPr>
            <p:cNvCxnSpPr/>
            <p:nvPr/>
          </p:nvCxnSpPr>
          <p:spPr bwMode="auto">
            <a:xfrm>
              <a:off x="1073152" y="2934894"/>
              <a:ext cx="0" cy="360000"/>
            </a:xfrm>
            <a:prstGeom prst="lin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6C5C9353-313D-2E4D-926F-FEB54CA0631E}"/>
                </a:ext>
              </a:extLst>
            </p:cNvPr>
            <p:cNvCxnSpPr/>
            <p:nvPr/>
          </p:nvCxnSpPr>
          <p:spPr bwMode="auto">
            <a:xfrm>
              <a:off x="1069118" y="1656247"/>
              <a:ext cx="0" cy="360000"/>
            </a:xfrm>
            <a:prstGeom prst="lin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A028847B-C22E-6D48-A01F-59ECF5B482A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597863" y="2104642"/>
              <a:ext cx="0" cy="720000"/>
            </a:xfrm>
            <a:prstGeom prst="lin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24EC6A3D-86C9-7949-827E-C869D93CDD90}"/>
                </a:ext>
              </a:extLst>
            </p:cNvPr>
            <p:cNvCxnSpPr/>
            <p:nvPr/>
          </p:nvCxnSpPr>
          <p:spPr bwMode="auto">
            <a:xfrm>
              <a:off x="2606375" y="2934894"/>
              <a:ext cx="0" cy="360000"/>
            </a:xfrm>
            <a:prstGeom prst="lin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E218394C-BF0D-784A-B8F9-268DA4883C89}"/>
                </a:ext>
              </a:extLst>
            </p:cNvPr>
            <p:cNvCxnSpPr/>
            <p:nvPr/>
          </p:nvCxnSpPr>
          <p:spPr bwMode="auto">
            <a:xfrm>
              <a:off x="2602341" y="1656247"/>
              <a:ext cx="0" cy="360000"/>
            </a:xfrm>
            <a:prstGeom prst="lin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43D6D811-A251-A645-AC05-046B63668933}"/>
                  </a:ext>
                </a:extLst>
              </p:cNvPr>
              <p:cNvSpPr txBox="1"/>
              <p:nvPr/>
            </p:nvSpPr>
            <p:spPr>
              <a:xfrm>
                <a:off x="1423833" y="1160006"/>
                <a:ext cx="254108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r>
                  <a:rPr lang="en-US" b="1" dirty="0">
                    <a:solidFill>
                      <a:srgbClr val="C00000"/>
                    </a:solidFill>
                  </a:rPr>
                  <a:t>-port series-network</a:t>
                </a:r>
              </a:p>
            </p:txBody>
          </p:sp>
        </mc:Choice>
        <mc:Fallback xmlns=""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43D6D811-A251-A645-AC05-046B636689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23833" y="1160006"/>
                <a:ext cx="2541080" cy="369332"/>
              </a:xfrm>
              <a:prstGeom prst="rect">
                <a:avLst/>
              </a:prstGeom>
              <a:blipFill>
                <a:blip r:embed="rId4"/>
                <a:stretch>
                  <a:fillRect t="-6667" r="-150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323FB585-2A6A-0141-9EC6-991B26AF281F}"/>
                  </a:ext>
                </a:extLst>
              </p:cNvPr>
              <p:cNvSpPr txBox="1"/>
              <p:nvPr/>
            </p:nvSpPr>
            <p:spPr>
              <a:xfrm>
                <a:off x="2704292" y="1756541"/>
                <a:ext cx="2694520" cy="56746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den>
                      </m:f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𝑍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𝑍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𝑍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𝑍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323FB585-2A6A-0141-9EC6-991B26AF28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04292" y="1756541"/>
                <a:ext cx="2694520" cy="56746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8940C838-30BD-9641-8585-69C561D2E4FE}"/>
                  </a:ext>
                </a:extLst>
              </p:cNvPr>
              <p:cNvSpPr txBox="1"/>
              <p:nvPr/>
            </p:nvSpPr>
            <p:spPr>
              <a:xfrm>
                <a:off x="2928841" y="2444389"/>
                <a:ext cx="231621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22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∧ 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8940C838-30BD-9641-8585-69C561D2E4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28841" y="2444389"/>
                <a:ext cx="2316210" cy="276999"/>
              </a:xfrm>
              <a:prstGeom prst="rect">
                <a:avLst/>
              </a:prstGeom>
              <a:blipFill>
                <a:blip r:embed="rId6"/>
                <a:stretch>
                  <a:fillRect l="-546" t="-4348" b="-391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F77B8DDC-EAD6-474F-A581-0C78408F3FE5}"/>
                  </a:ext>
                </a:extLst>
              </p:cNvPr>
              <p:cNvSpPr txBox="1"/>
              <p:nvPr/>
            </p:nvSpPr>
            <p:spPr>
              <a:xfrm>
                <a:off x="7516985" y="1027474"/>
                <a:ext cx="356700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𝟒</m:t>
                    </m:r>
                  </m:oMath>
                </a14:m>
                <a:r>
                  <a:rPr lang="en-US" b="1" dirty="0">
                    <a:solidFill>
                      <a:srgbClr val="C00000"/>
                    </a:solidFill>
                  </a:rPr>
                  <a:t>-port ideal directional coupler</a:t>
                </a:r>
              </a:p>
            </p:txBody>
          </p:sp>
        </mc:Choice>
        <mc:Fallback xmlns=""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F77B8DDC-EAD6-474F-A581-0C78408F3F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16985" y="1027474"/>
                <a:ext cx="3567002" cy="369332"/>
              </a:xfrm>
              <a:prstGeom prst="rect">
                <a:avLst/>
              </a:prstGeom>
              <a:blipFill>
                <a:blip r:embed="rId7"/>
                <a:stretch>
                  <a:fillRect t="-10345" r="-709" b="-275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458B9BDE-29D1-8640-9950-40EC07614DB9}"/>
                  </a:ext>
                </a:extLst>
              </p:cNvPr>
              <p:cNvSpPr txBox="1"/>
              <p:nvPr/>
            </p:nvSpPr>
            <p:spPr>
              <a:xfrm>
                <a:off x="7516985" y="1438604"/>
                <a:ext cx="3011978" cy="135415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4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e>
                                </m:rad>
                              </m:e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𝑗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e>
                                </m:rad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𝑗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𝑗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e>
                                </m:rad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𝑗</m:t>
                                </m:r>
                              </m:e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e>
                                </m:rad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458B9BDE-29D1-8640-9950-40EC07614D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16985" y="1438604"/>
                <a:ext cx="3011978" cy="1354153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8" name="Table 4">
                <a:extLst>
                  <a:ext uri="{FF2B5EF4-FFF2-40B4-BE49-F238E27FC236}">
                    <a16:creationId xmlns:a16="http://schemas.microsoft.com/office/drawing/2014/main" id="{F6917A81-B384-C84D-836F-853570F3E71B}"/>
                  </a:ext>
                </a:extLst>
              </p:cNvPr>
              <p:cNvGraphicFramePr>
                <a:graphicFrameLocks/>
              </p:cNvGraphicFramePr>
              <p:nvPr/>
            </p:nvGraphicFramePr>
            <p:xfrm>
              <a:off x="133621" y="3290192"/>
              <a:ext cx="5590439" cy="2735010"/>
            </p:xfrm>
            <a:graphic>
              <a:graphicData uri="http://schemas.openxmlformats.org/drawingml/2006/table">
                <a:tbl>
                  <a:tblPr firstRow="1" bandRow="1">
                    <a:tableStyleId>{7DF18680-E054-41AD-8BC1-D1AEF772440D}</a:tableStyleId>
                  </a:tblPr>
                  <a:tblGrid>
                    <a:gridCol w="3873704">
                      <a:extLst>
                        <a:ext uri="{9D8B030D-6E8A-4147-A177-3AD203B41FA5}">
                          <a16:colId xmlns:a16="http://schemas.microsoft.com/office/drawing/2014/main" val="2022283064"/>
                        </a:ext>
                      </a:extLst>
                    </a:gridCol>
                    <a:gridCol w="1716735">
                      <a:extLst>
                        <a:ext uri="{9D8B030D-6E8A-4147-A177-3AD203B41FA5}">
                          <a16:colId xmlns:a16="http://schemas.microsoft.com/office/drawing/2014/main" val="601232502"/>
                        </a:ext>
                      </a:extLst>
                    </a:gridCol>
                  </a:tblGrid>
                  <a:tr h="319377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𝐙</m:t>
                                </m:r>
                                <m:r>
                                  <a:rPr lang="en-US" b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𝐣</m:t>
                                </m:r>
                                <m:r>
                                  <a:rPr lang="en-US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𝛚</m:t>
                                </m:r>
                                <m:r>
                                  <a:rPr lang="en-US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𝐋</m:t>
                                </m:r>
                                <m:r>
                                  <a:rPr lang="en-US" b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𝐣𝟏𝟎</m:t>
                                </m:r>
                              </m:oMath>
                            </m:oMathPara>
                          </a14:m>
                          <a:endParaRPr lang="en-US" b="1" dirty="0">
                            <a:solidFill>
                              <a:srgbClr val="0000FF"/>
                            </a:solidFill>
                            <a:ea typeface="Cambria Math" panose="02040503050406030204" pitchFamily="18" charset="0"/>
                          </a:endParaRPr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1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𝐙</m:t>
                                </m:r>
                                <m:r>
                                  <a:rPr lang="en-US" b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b="1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𝐑</m:t>
                                </m:r>
                                <m:r>
                                  <a:rPr lang="en-US" b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b="1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𝟏𝟎</m:t>
                                </m:r>
                              </m:oMath>
                            </m:oMathPara>
                          </a14:m>
                          <a:endParaRPr lang="en-US" b="1" dirty="0">
                            <a:solidFill>
                              <a:srgbClr val="008000"/>
                            </a:solidFill>
                            <a:ea typeface="Cambria Math" panose="02040503050406030204" pitchFamily="18" charset="0"/>
                          </a:endParaRPr>
                        </a:p>
                      </a:txBody>
                      <a:tcPr anchor="ctr" anchorCtr="1"/>
                    </a:tc>
                    <a:extLst>
                      <a:ext uri="{0D108BD9-81ED-4DB2-BD59-A6C34878D82A}">
                        <a16:rowId xmlns:a16="http://schemas.microsoft.com/office/drawing/2014/main" val="2849812663"/>
                      </a:ext>
                    </a:extLst>
                  </a:tr>
                  <a:tr h="371164">
                    <a:tc gridSpan="2"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begChr m:val="|"/>
                                    <m:endChr m:val="|"/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smtClean="0">
                                            <a:latin typeface="Cambria Math" panose="02040503050406030204" pitchFamily="18" charset="0"/>
                                          </a:rPr>
                                          <m:t>𝑆</m:t>
                                        </m:r>
                                      </m:e>
                                      <m:sub>
                                        <m:r>
                                          <a:rPr lang="en-US" b="0" smtClean="0">
                                            <a:latin typeface="Cambria Math" panose="02040503050406030204" pitchFamily="18" charset="0"/>
                                          </a:rPr>
                                          <m:t>11</m:t>
                                        </m:r>
                                      </m:sub>
                                    </m:sSub>
                                  </m:e>
                                </m:d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b="0" smtClean="0">
                                        <a:latin typeface="Cambria Math" panose="02040503050406030204" pitchFamily="18" charset="0"/>
                                      </a:rPr>
                                      <m:t>1−</m:t>
                                    </m:r>
                                    <m:sSup>
                                      <m:sSup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begChr m:val="|"/>
                                            <m:endChr m:val="|"/>
                                            <m:ctrlP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sSub>
                                              <m:sSubPr>
                                                <m:ctrlPr>
                                                  <a:rPr lang="en-US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b="0" smtClean="0">
                                                    <a:latin typeface="Cambria Math" panose="02040503050406030204" pitchFamily="18" charset="0"/>
                                                  </a:rPr>
                                                  <m:t>𝑆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b="0" smtClean="0">
                                                    <a:latin typeface="Cambria Math" panose="02040503050406030204" pitchFamily="18" charset="0"/>
                                                  </a:rPr>
                                                  <m:t>12</m:t>
                                                </m:r>
                                              </m:sub>
                                            </m:sSub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en-US" b="0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e>
                                </m:rad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 anchor="ctr" anchorCtr="1"/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73396311"/>
                      </a:ext>
                    </a:extLst>
                  </a:tr>
                  <a:tr h="63027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sz="1400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400" b="0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ad>
                                      <m:radPr>
                                        <m:degHide m:val="on"/>
                                        <m:ctrlPr>
                                          <a:rPr lang="en-US" sz="1400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a:rPr lang="en-US" sz="1400" b="0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101</m:t>
                                        </m:r>
                                      </m:e>
                                    </m:rad>
                                  </m:den>
                                </m:f>
                                <m:r>
                                  <a:rPr lang="en-US" sz="1400" b="0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sz="1400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sz="1400" b="0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1−</m:t>
                                    </m:r>
                                    <m:sSup>
                                      <m:sSupPr>
                                        <m:ctrlPr>
                                          <a:rPr lang="en-US" sz="1400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ctrlPr>
                                              <a:rPr lang="en-US" sz="1400" b="0" i="1" smtClean="0">
                                                <a:solidFill>
                                                  <a:srgbClr val="0000FF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f>
                                              <m:fPr>
                                                <m:ctrlPr>
                                                  <a:rPr lang="en-US" sz="1400" b="0" i="1" smtClean="0">
                                                    <a:solidFill>
                                                      <a:srgbClr val="0000FF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r>
                                                  <a:rPr lang="en-US" sz="1400" b="0" smtClean="0">
                                                    <a:solidFill>
                                                      <a:srgbClr val="0000FF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10</m:t>
                                                </m:r>
                                              </m:num>
                                              <m:den>
                                                <m:rad>
                                                  <m:radPr>
                                                    <m:degHide m:val="on"/>
                                                    <m:ctrlPr>
                                                      <a:rPr lang="en-US" sz="1400" b="0" i="1" smtClean="0">
                                                        <a:solidFill>
                                                          <a:srgbClr val="0000FF"/>
                                                        </a:solidFill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radPr>
                                                  <m:deg/>
                                                  <m:e>
                                                    <m:r>
                                                      <a:rPr lang="en-US" sz="1400" b="0" smtClean="0">
                                                        <a:solidFill>
                                                          <a:srgbClr val="0000FF"/>
                                                        </a:solidFill>
                                                        <a:latin typeface="Cambria Math" panose="02040503050406030204" pitchFamily="18" charset="0"/>
                                                      </a:rPr>
                                                      <m:t>101</m:t>
                                                    </m:r>
                                                  </m:e>
                                                </m:rad>
                                              </m:den>
                                            </m:f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en-US" sz="1400" b="0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e>
                                </m:rad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sz="1400" b="0" i="1" smtClean="0">
                                        <a:solidFill>
                                          <a:srgbClr val="008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400" b="0" smtClean="0">
                                        <a:solidFill>
                                          <a:srgbClr val="008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US" sz="1400" b="0" smtClean="0">
                                        <a:solidFill>
                                          <a:srgbClr val="008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11</m:t>
                                    </m:r>
                                  </m:den>
                                </m:f>
                                <m:r>
                                  <a:rPr lang="en-US" sz="140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≠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sz="1400" b="0" i="1" smtClean="0">
                                        <a:solidFill>
                                          <a:srgbClr val="008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sz="1400" b="0" smtClean="0">
                                        <a:solidFill>
                                          <a:srgbClr val="008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1−</m:t>
                                    </m:r>
                                    <m:sSup>
                                      <m:sSupPr>
                                        <m:ctrlPr>
                                          <a:rPr lang="en-US" sz="1400" b="0" i="1" smtClean="0">
                                            <a:solidFill>
                                              <a:srgbClr val="008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ctrlPr>
                                              <a:rPr lang="en-US" sz="1400" b="0" i="1" smtClean="0">
                                                <a:solidFill>
                                                  <a:srgbClr val="008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f>
                                              <m:fPr>
                                                <m:ctrlPr>
                                                  <a:rPr lang="en-US" sz="1400" b="0" i="1" smtClean="0">
                                                    <a:solidFill>
                                                      <a:srgbClr val="008000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r>
                                                  <a:rPr lang="en-US" sz="1400" b="0" smtClean="0">
                                                    <a:solidFill>
                                                      <a:srgbClr val="008000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10</m:t>
                                                </m:r>
                                              </m:num>
                                              <m:den>
                                                <m:r>
                                                  <a:rPr lang="en-US" sz="1400" b="0" smtClean="0">
                                                    <a:solidFill>
                                                      <a:srgbClr val="008000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11</m:t>
                                                </m:r>
                                              </m:den>
                                            </m:f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en-US" sz="1400" b="0" smtClean="0">
                                            <a:solidFill>
                                              <a:srgbClr val="008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e>
                                </m:rad>
                              </m:oMath>
                            </m:oMathPara>
                          </a14:m>
                          <a:endParaRPr lang="en-US" sz="1400" dirty="0">
                            <a:solidFill>
                              <a:srgbClr val="008000"/>
                            </a:solidFill>
                          </a:endParaRPr>
                        </a:p>
                      </a:txBody>
                      <a:tcPr anchor="ctr" anchorCtr="1"/>
                    </a:tc>
                    <a:extLst>
                      <a:ext uri="{0D108BD9-81ED-4DB2-BD59-A6C34878D82A}">
                        <a16:rowId xmlns:a16="http://schemas.microsoft.com/office/drawing/2014/main" val="2538432671"/>
                      </a:ext>
                    </a:extLst>
                  </a:tr>
                  <a:tr h="319432">
                    <a:tc gridSpan="2"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∠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b="0" smtClean="0">
                                        <a:latin typeface="Cambria Math" panose="02040503050406030204" pitchFamily="18" charset="0"/>
                                      </a:rPr>
                                      <m:t>11</m:t>
                                    </m:r>
                                  </m:sub>
                                </m:sSub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−∠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b="0" smtClean="0">
                                        <a:latin typeface="Cambria Math" panose="02040503050406030204" pitchFamily="18" charset="0"/>
                                      </a:rPr>
                                      <m:t>12</m:t>
                                    </m:r>
                                  </m:sub>
                                </m:sSub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=∠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b="0" smtClean="0">
                                        <a:latin typeface="Cambria Math" panose="02040503050406030204" pitchFamily="18" charset="0"/>
                                      </a:rPr>
                                      <m:t>21</m:t>
                                    </m:r>
                                  </m:sub>
                                </m:sSub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−∠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b="0" smtClean="0">
                                        <a:latin typeface="Cambria Math" panose="02040503050406030204" pitchFamily="18" charset="0"/>
                                      </a:rPr>
                                      <m:t>22</m:t>
                                    </m:r>
                                  </m:sub>
                                </m:sSub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𝜋</m:t>
                                </m:r>
                              </m:oMath>
                            </m:oMathPara>
                          </a14:m>
                          <a:br>
                            <a:rPr lang="en-US" b="0" dirty="0"/>
                          </a:br>
                          <a:endParaRPr lang="en-US" dirty="0"/>
                        </a:p>
                      </a:txBody>
                      <a:tcPr anchor="ctr" anchorCtr="1"/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86072703"/>
                      </a:ext>
                    </a:extLst>
                  </a:tr>
                  <a:tr h="429828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en-US" sz="1400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sSup>
                                      <m:sSupPr>
                                        <m:ctrlPr>
                                          <a:rPr lang="en-US" sz="1400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400" b="0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tan</m:t>
                                        </m:r>
                                      </m:e>
                                      <m:sup>
                                        <m:r>
                                          <a:rPr lang="en-US" sz="1400" b="0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−1</m:t>
                                        </m:r>
                                      </m:sup>
                                    </m:sSup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en-US" sz="1400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1400" b="0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10</m:t>
                                        </m:r>
                                      </m:e>
                                    </m:d>
                                    <m:r>
                                      <a:rPr lang="en-US" sz="1400" b="0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</m:e>
                                </m:func>
                                <m:func>
                                  <m:funcPr>
                                    <m:ctrlPr>
                                      <a:rPr lang="en-US" sz="1400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sSup>
                                      <m:sSupPr>
                                        <m:ctrlPr>
                                          <a:rPr lang="en-US" sz="1400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400" b="0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tan</m:t>
                                        </m:r>
                                      </m:e>
                                      <m:sup>
                                        <m:r>
                                          <a:rPr lang="en-US" sz="1400" b="0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−1</m:t>
                                        </m:r>
                                      </m:sup>
                                    </m:sSup>
                                  </m:fName>
                                  <m:e>
                                    <m:f>
                                      <m:fPr>
                                        <m:ctrlPr>
                                          <a:rPr lang="en-US" sz="1400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1400" b="0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num>
                                      <m:den>
                                        <m:r>
                                          <a:rPr lang="en-US" sz="1400" b="0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10</m:t>
                                        </m:r>
                                      </m:den>
                                    </m:f>
                                    <m:r>
                                      <a:rPr lang="en-US" sz="1400" b="0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=</m:t>
                                    </m:r>
                                  </m:e>
                                </m:func>
                                <m:r>
                                  <a:rPr lang="en-US" sz="1400" b="0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func>
                                  <m:funcPr>
                                    <m:ctrlPr>
                                      <a:rPr lang="en-US" sz="1400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1400" b="0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tan</m:t>
                                    </m:r>
                                  </m:fName>
                                  <m:e>
                                    <m:f>
                                      <m:fPr>
                                        <m:ctrlPr>
                                          <a:rPr lang="en-US" sz="1400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1400" b="0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num>
                                      <m:den>
                                        <m:r>
                                          <a:rPr lang="en-US" sz="1400" b="0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10</m:t>
                                        </m:r>
                                      </m:den>
                                    </m:f>
                                  </m:e>
                                </m:func>
                                <m:r>
                                  <a:rPr lang="en-US" sz="1400" b="0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func>
                                  <m:funcPr>
                                    <m:ctrlPr>
                                      <a:rPr lang="en-US" sz="1400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1400" b="0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tan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en-US" sz="1400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1400" b="0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10</m:t>
                                        </m:r>
                                      </m:e>
                                    </m:d>
                                    <m:r>
                                      <a:rPr lang="en-US" sz="1400" b="0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1400" b="0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𝜋</m:t>
                                    </m:r>
                                  </m:e>
                                </m:func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0−0≠0−0−</m:t>
                                </m:r>
                                <m:r>
                                  <a:rPr lang="en-US" sz="1400" b="0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𝜋</m:t>
                                </m:r>
                              </m:oMath>
                            </m:oMathPara>
                          </a14:m>
                          <a:endParaRPr lang="en-US" sz="1400" dirty="0">
                            <a:solidFill>
                              <a:srgbClr val="008000"/>
                            </a:solidFill>
                          </a:endParaRPr>
                        </a:p>
                      </a:txBody>
                      <a:tcPr anchor="ctr" anchorCtr="1"/>
                    </a:tc>
                    <a:extLst>
                      <a:ext uri="{0D108BD9-81ED-4DB2-BD59-A6C34878D82A}">
                        <a16:rowId xmlns:a16="http://schemas.microsoft.com/office/drawing/2014/main" val="2102602495"/>
                      </a:ext>
                    </a:extLst>
                  </a:tr>
                  <a:tr h="319377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b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⇒</m:t>
                              </m:r>
                            </m:oMath>
                          </a14:m>
                          <a:r>
                            <a:rPr lang="en-US" b="1" dirty="0">
                              <a:solidFill>
                                <a:srgbClr val="0000FF"/>
                              </a:solidFill>
                            </a:rPr>
                            <a:t> lossless</a:t>
                          </a:r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b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</a:rPr>
                                <m:t>⇒</m:t>
                              </m:r>
                            </m:oMath>
                          </a14:m>
                          <a:r>
                            <a:rPr lang="en-US" b="1" dirty="0">
                              <a:solidFill>
                                <a:srgbClr val="008000"/>
                              </a:solidFill>
                            </a:rPr>
                            <a:t> lossy</a:t>
                          </a:r>
                        </a:p>
                      </a:txBody>
                      <a:tcPr anchor="ctr" anchorCtr="1"/>
                    </a:tc>
                    <a:extLst>
                      <a:ext uri="{0D108BD9-81ED-4DB2-BD59-A6C34878D82A}">
                        <a16:rowId xmlns:a16="http://schemas.microsoft.com/office/drawing/2014/main" val="226294027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88" name="Table 4">
                <a:extLst>
                  <a:ext uri="{FF2B5EF4-FFF2-40B4-BE49-F238E27FC236}">
                    <a16:creationId xmlns:a16="http://schemas.microsoft.com/office/drawing/2014/main" id="{F6917A81-B384-C84D-836F-853570F3E71B}"/>
                  </a:ext>
                </a:extLst>
              </p:cNvPr>
              <p:cNvGraphicFramePr>
                <a:graphicFrameLocks/>
              </p:cNvGraphicFramePr>
              <p:nvPr/>
            </p:nvGraphicFramePr>
            <p:xfrm>
              <a:off x="133621" y="3290192"/>
              <a:ext cx="5590439" cy="2736470"/>
            </p:xfrm>
            <a:graphic>
              <a:graphicData uri="http://schemas.openxmlformats.org/drawingml/2006/table">
                <a:tbl>
                  <a:tblPr firstRow="1" bandRow="1">
                    <a:tableStyleId>{7DF18680-E054-41AD-8BC1-D1AEF772440D}</a:tableStyleId>
                  </a:tblPr>
                  <a:tblGrid>
                    <a:gridCol w="3873704">
                      <a:extLst>
                        <a:ext uri="{9D8B030D-6E8A-4147-A177-3AD203B41FA5}">
                          <a16:colId xmlns:a16="http://schemas.microsoft.com/office/drawing/2014/main" val="2022283064"/>
                        </a:ext>
                      </a:extLst>
                    </a:gridCol>
                    <a:gridCol w="1716735">
                      <a:extLst>
                        <a:ext uri="{9D8B030D-6E8A-4147-A177-3AD203B41FA5}">
                          <a16:colId xmlns:a16="http://schemas.microsoft.com/office/drawing/2014/main" val="601232502"/>
                        </a:ext>
                      </a:extLst>
                    </a:gridCol>
                  </a:tblGrid>
                  <a:tr h="365760"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anchor="ctr" anchorCtr="1">
                        <a:blipFill>
                          <a:blip r:embed="rId9"/>
                          <a:stretch>
                            <a:fillRect l="-327" t="-3448" r="-45098" b="-67241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anchor="ctr" anchorCtr="1">
                        <a:blipFill>
                          <a:blip r:embed="rId9"/>
                          <a:stretch>
                            <a:fillRect l="-227407" t="-3448" r="-2222" b="-67241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49812663"/>
                      </a:ext>
                    </a:extLst>
                  </a:tr>
                  <a:tr h="425069">
                    <a:tc gridSpan="2"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anchor="ctr" anchorCtr="1">
                        <a:blipFill>
                          <a:blip r:embed="rId9"/>
                          <a:stretch>
                            <a:fillRect l="-227" t="-90909" r="-680" b="-490909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73396311"/>
                      </a:ext>
                    </a:extLst>
                  </a:tr>
                  <a:tr h="721805"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anchor="ctr" anchorCtr="1">
                        <a:blipFill>
                          <a:blip r:embed="rId9"/>
                          <a:stretch>
                            <a:fillRect l="-327" t="-110526" r="-45098" b="-18421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anchor="ctr" anchorCtr="1">
                        <a:blipFill>
                          <a:blip r:embed="rId9"/>
                          <a:stretch>
                            <a:fillRect l="-227407" t="-110526" r="-2222" b="-18421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38432671"/>
                      </a:ext>
                    </a:extLst>
                  </a:tr>
                  <a:tr h="365824">
                    <a:tc gridSpan="2"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anchor="ctr" anchorCtr="1">
                        <a:blipFill>
                          <a:blip r:embed="rId9"/>
                          <a:stretch>
                            <a:fillRect l="-227" t="-413793" r="-680" b="-262069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86072703"/>
                      </a:ext>
                    </a:extLst>
                  </a:tr>
                  <a:tr h="492252"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anchor="ctr" anchorCtr="1">
                        <a:blipFill>
                          <a:blip r:embed="rId9"/>
                          <a:stretch>
                            <a:fillRect l="-327" t="-382051" r="-45098" b="-9487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anchor="ctr" anchorCtr="1">
                        <a:blipFill>
                          <a:blip r:embed="rId9"/>
                          <a:stretch>
                            <a:fillRect l="-227407" t="-382051" r="-2222" b="-9487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02602495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anchor="ctr" anchorCtr="1">
                        <a:blipFill>
                          <a:blip r:embed="rId9"/>
                          <a:stretch>
                            <a:fillRect l="-327" t="-648276" r="-45098" b="-275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anchor="ctr" anchorCtr="1">
                        <a:blipFill>
                          <a:blip r:embed="rId9"/>
                          <a:stretch>
                            <a:fillRect l="-227407" t="-648276" r="-2222" b="-2758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6294027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BE89E9A3-28E7-3847-B906-F95BB2FBB2B5}"/>
                  </a:ext>
                </a:extLst>
              </p:cNvPr>
              <p:cNvSpPr txBox="1"/>
              <p:nvPr/>
            </p:nvSpPr>
            <p:spPr>
              <a:xfrm>
                <a:off x="7516985" y="3892724"/>
                <a:ext cx="2199000" cy="33246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𝑖𝑗</m:t>
                        </m:r>
                      </m:sub>
                    </m:sSub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𝑗𝑖</m:t>
                        </m:r>
                      </m:sub>
                    </m:sSub>
                    <m:r>
                      <a:rPr lang="en-US" sz="20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∧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𝑖𝑖</m:t>
                        </m:r>
                      </m:sub>
                    </m:sSub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𝑗𝑗</m:t>
                        </m:r>
                      </m:sub>
                    </m:sSub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</a:t>
                </a:r>
                <a:endParaRPr lang="en-US" sz="2000" dirty="0"/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BE89E9A3-28E7-3847-B906-F95BB2FBB2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16985" y="3892724"/>
                <a:ext cx="2199000" cy="332463"/>
              </a:xfrm>
              <a:prstGeom prst="rect">
                <a:avLst/>
              </a:prstGeom>
              <a:blipFill>
                <a:blip r:embed="rId10"/>
                <a:stretch>
                  <a:fillRect l="-3429" t="-7407" b="-296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37D6155C-BBC2-3F47-B567-A599A45D1AAE}"/>
                  </a:ext>
                </a:extLst>
              </p:cNvPr>
              <p:cNvSpPr txBox="1"/>
              <p:nvPr/>
            </p:nvSpPr>
            <p:spPr>
              <a:xfrm>
                <a:off x="9317659" y="4589725"/>
                <a:ext cx="821507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𝑖𝑖</m:t>
                        </m:r>
                      </m:sub>
                    </m:sSub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</a:t>
                </a:r>
                <a:endParaRPr lang="en-US" sz="2000" dirty="0"/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37D6155C-BBC2-3F47-B567-A599A45D1A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17659" y="4589725"/>
                <a:ext cx="821507" cy="307777"/>
              </a:xfrm>
              <a:prstGeom prst="rect">
                <a:avLst/>
              </a:prstGeom>
              <a:blipFill>
                <a:blip r:embed="rId11"/>
                <a:stretch>
                  <a:fillRect l="-10606" r="-1515" b="-16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75892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9E35C4-C113-5449-9D9A-152366D826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Numerical lossless / lossy Examples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5985BC6-0A4D-DA4F-B395-38DB6E8B8AF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368201" y="3772617"/>
                <a:ext cx="4822340" cy="778868"/>
              </a:xfrm>
            </p:spPr>
            <p:txBody>
              <a:bodyPr>
                <a:normAutofit fontScale="85000" lnSpcReduction="20000"/>
              </a:bodyPr>
              <a:lstStyle/>
              <a:p>
                <a:r>
                  <a:rPr lang="en-US" dirty="0"/>
                  <a:t>Multiply matrix columns by itself with the conjugate complex</a:t>
                </a:r>
              </a:p>
              <a:p>
                <a:pPr lvl="1"/>
                <a:r>
                  <a:rPr lang="en-US" dirty="0"/>
                  <a:t>and test for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5985BC6-0A4D-DA4F-B395-38DB6E8B8AF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368201" y="3772617"/>
                <a:ext cx="4822340" cy="778868"/>
              </a:xfrm>
              <a:blipFill>
                <a:blip r:embed="rId2"/>
                <a:stretch>
                  <a:fillRect l="-1312" t="-16129" b="-16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Group 4">
            <a:extLst>
              <a:ext uri="{FF2B5EF4-FFF2-40B4-BE49-F238E27FC236}">
                <a16:creationId xmlns:a16="http://schemas.microsoft.com/office/drawing/2014/main" id="{E0960D1F-DF0F-074C-A9B6-528F4D963601}"/>
              </a:ext>
            </a:extLst>
          </p:cNvPr>
          <p:cNvGrpSpPr/>
          <p:nvPr/>
        </p:nvGrpSpPr>
        <p:grpSpPr>
          <a:xfrm>
            <a:off x="811584" y="1554345"/>
            <a:ext cx="1616969" cy="1638647"/>
            <a:chOff x="1026540" y="1656247"/>
            <a:chExt cx="1616969" cy="1638647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5EF135E5-228C-DA40-A951-FCB55F0DA819}"/>
                </a:ext>
              </a:extLst>
            </p:cNvPr>
            <p:cNvSpPr/>
            <p:nvPr/>
          </p:nvSpPr>
          <p:spPr bwMode="auto">
            <a:xfrm>
              <a:off x="1651252" y="1983417"/>
              <a:ext cx="360000" cy="144000"/>
            </a:xfrm>
            <a:prstGeom prst="rect">
              <a:avLst/>
            </a:prstGeom>
            <a:solidFill>
              <a:schemeClr val="bg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CEA0DD75-8C76-4041-9001-A8FDCE575FE2}"/>
                </a:ext>
              </a:extLst>
            </p:cNvPr>
            <p:cNvCxnSpPr>
              <a:stCxn id="40" idx="3"/>
            </p:cNvCxnSpPr>
            <p:nvPr/>
          </p:nvCxnSpPr>
          <p:spPr bwMode="auto">
            <a:xfrm>
              <a:off x="2011252" y="2055417"/>
              <a:ext cx="5400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42A1CDF1-2FB5-8A49-9148-FC1D45F2F2C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102937" y="2057187"/>
              <a:ext cx="5400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47EAA0CA-8A31-8C4B-B0AB-7FE591280EDF}"/>
                </a:ext>
              </a:extLst>
            </p:cNvPr>
            <p:cNvCxnSpPr>
              <a:cxnSpLocks/>
              <a:stCxn id="51" idx="6"/>
            </p:cNvCxnSpPr>
            <p:nvPr/>
          </p:nvCxnSpPr>
          <p:spPr bwMode="auto">
            <a:xfrm flipV="1">
              <a:off x="1111252" y="2888412"/>
              <a:ext cx="1440000" cy="95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0" name="Oval 245">
              <a:extLst>
                <a:ext uri="{FF2B5EF4-FFF2-40B4-BE49-F238E27FC236}">
                  <a16:creationId xmlns:a16="http://schemas.microsoft.com/office/drawing/2014/main" id="{9A40456C-BDA3-E144-83D3-B75D929B578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026540" y="2016247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51" name="Oval 245">
              <a:extLst>
                <a:ext uri="{FF2B5EF4-FFF2-40B4-BE49-F238E27FC236}">
                  <a16:creationId xmlns:a16="http://schemas.microsoft.com/office/drawing/2014/main" id="{5EDAEEB8-CBB8-6F45-B047-0DA0FD590822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035052" y="2851262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52" name="Oval 245">
              <a:extLst>
                <a:ext uri="{FF2B5EF4-FFF2-40B4-BE49-F238E27FC236}">
                  <a16:creationId xmlns:a16="http://schemas.microsoft.com/office/drawing/2014/main" id="{92BDE663-1857-1548-A2A7-F13AA3B2B8D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564139" y="2016247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53" name="Oval 245">
              <a:extLst>
                <a:ext uri="{FF2B5EF4-FFF2-40B4-BE49-F238E27FC236}">
                  <a16:creationId xmlns:a16="http://schemas.microsoft.com/office/drawing/2014/main" id="{81591377-9056-A649-A381-C52CE0DAD2BC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567309" y="2847871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6BC91E3E-CA52-8242-A9B3-93546D85DFCF}"/>
                </a:ext>
              </a:extLst>
            </p:cNvPr>
            <p:cNvSpPr txBox="1"/>
            <p:nvPr/>
          </p:nvSpPr>
          <p:spPr>
            <a:xfrm>
              <a:off x="1081563" y="2892698"/>
              <a:ext cx="3642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1’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B2491469-51D3-0A4C-8EEB-052144ED0D53}"/>
                </a:ext>
              </a:extLst>
            </p:cNvPr>
            <p:cNvSpPr txBox="1"/>
            <p:nvPr/>
          </p:nvSpPr>
          <p:spPr>
            <a:xfrm>
              <a:off x="1061803" y="1664545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1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3DAA7A99-BEFB-4545-A77F-E0E2609B61C3}"/>
                </a:ext>
              </a:extLst>
            </p:cNvPr>
            <p:cNvSpPr txBox="1"/>
            <p:nvPr/>
          </p:nvSpPr>
          <p:spPr>
            <a:xfrm>
              <a:off x="2272039" y="2889865"/>
              <a:ext cx="3642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2’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587F7F88-3082-9745-B1EC-303330B51BE3}"/>
                </a:ext>
              </a:extLst>
            </p:cNvPr>
            <p:cNvSpPr txBox="1"/>
            <p:nvPr/>
          </p:nvSpPr>
          <p:spPr>
            <a:xfrm>
              <a:off x="2285230" y="1685051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2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8" name="TextBox 57">
                  <a:extLst>
                    <a:ext uri="{FF2B5EF4-FFF2-40B4-BE49-F238E27FC236}">
                      <a16:creationId xmlns:a16="http://schemas.microsoft.com/office/drawing/2014/main" id="{67B2BDDD-4AA3-0941-A718-1B9E43C55DCC}"/>
                    </a:ext>
                  </a:extLst>
                </p:cNvPr>
                <p:cNvSpPr txBox="1"/>
                <p:nvPr/>
              </p:nvSpPr>
              <p:spPr>
                <a:xfrm>
                  <a:off x="1763100" y="2163588"/>
                  <a:ext cx="206018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𝑍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58" name="TextBox 57">
                  <a:extLst>
                    <a:ext uri="{FF2B5EF4-FFF2-40B4-BE49-F238E27FC236}">
                      <a16:creationId xmlns:a16="http://schemas.microsoft.com/office/drawing/2014/main" id="{67B2BDDD-4AA3-0941-A718-1B9E43C55DC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63100" y="2163588"/>
                  <a:ext cx="206018" cy="276999"/>
                </a:xfrm>
                <a:prstGeom prst="rect">
                  <a:avLst/>
                </a:prstGeom>
                <a:blipFill>
                  <a:blip r:embed="rId3"/>
                  <a:stretch>
                    <a:fillRect l="-16667" r="-16667" b="-869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50EDD4D3-C08A-1A4F-9941-2BE87F4FA82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66958" y="2104642"/>
              <a:ext cx="0" cy="720000"/>
            </a:xfrm>
            <a:prstGeom prst="lin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CD173DB-5639-2042-B2EF-4A9B29A2C847}"/>
                </a:ext>
              </a:extLst>
            </p:cNvPr>
            <p:cNvCxnSpPr/>
            <p:nvPr/>
          </p:nvCxnSpPr>
          <p:spPr bwMode="auto">
            <a:xfrm>
              <a:off x="1073152" y="2934894"/>
              <a:ext cx="0" cy="360000"/>
            </a:xfrm>
            <a:prstGeom prst="lin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6C5C9353-313D-2E4D-926F-FEB54CA0631E}"/>
                </a:ext>
              </a:extLst>
            </p:cNvPr>
            <p:cNvCxnSpPr/>
            <p:nvPr/>
          </p:nvCxnSpPr>
          <p:spPr bwMode="auto">
            <a:xfrm>
              <a:off x="1069118" y="1656247"/>
              <a:ext cx="0" cy="360000"/>
            </a:xfrm>
            <a:prstGeom prst="lin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A028847B-C22E-6D48-A01F-59ECF5B482A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597863" y="2104642"/>
              <a:ext cx="0" cy="720000"/>
            </a:xfrm>
            <a:prstGeom prst="lin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24EC6A3D-86C9-7949-827E-C869D93CDD90}"/>
                </a:ext>
              </a:extLst>
            </p:cNvPr>
            <p:cNvCxnSpPr/>
            <p:nvPr/>
          </p:nvCxnSpPr>
          <p:spPr bwMode="auto">
            <a:xfrm>
              <a:off x="2606375" y="2934894"/>
              <a:ext cx="0" cy="360000"/>
            </a:xfrm>
            <a:prstGeom prst="lin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E218394C-BF0D-784A-B8F9-268DA4883C89}"/>
                </a:ext>
              </a:extLst>
            </p:cNvPr>
            <p:cNvCxnSpPr/>
            <p:nvPr/>
          </p:nvCxnSpPr>
          <p:spPr bwMode="auto">
            <a:xfrm>
              <a:off x="2602341" y="1656247"/>
              <a:ext cx="0" cy="360000"/>
            </a:xfrm>
            <a:prstGeom prst="lin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43D6D811-A251-A645-AC05-046B63668933}"/>
                  </a:ext>
                </a:extLst>
              </p:cNvPr>
              <p:cNvSpPr txBox="1"/>
              <p:nvPr/>
            </p:nvSpPr>
            <p:spPr>
              <a:xfrm>
                <a:off x="1423833" y="1160006"/>
                <a:ext cx="254108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r>
                  <a:rPr lang="en-US" b="1" dirty="0">
                    <a:solidFill>
                      <a:srgbClr val="C00000"/>
                    </a:solidFill>
                  </a:rPr>
                  <a:t>-port series-network</a:t>
                </a:r>
              </a:p>
            </p:txBody>
          </p:sp>
        </mc:Choice>
        <mc:Fallback xmlns=""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43D6D811-A251-A645-AC05-046B636689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23833" y="1160006"/>
                <a:ext cx="2541080" cy="369332"/>
              </a:xfrm>
              <a:prstGeom prst="rect">
                <a:avLst/>
              </a:prstGeom>
              <a:blipFill>
                <a:blip r:embed="rId4"/>
                <a:stretch>
                  <a:fillRect t="-6667" r="-150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323FB585-2A6A-0141-9EC6-991B26AF281F}"/>
                  </a:ext>
                </a:extLst>
              </p:cNvPr>
              <p:cNvSpPr txBox="1"/>
              <p:nvPr/>
            </p:nvSpPr>
            <p:spPr>
              <a:xfrm>
                <a:off x="2704292" y="1756541"/>
                <a:ext cx="2957669" cy="56746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𝑠𝑒𝑟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den>
                      </m:f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𝑍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𝑍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𝑍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𝑍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323FB585-2A6A-0141-9EC6-991B26AF28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04292" y="1756541"/>
                <a:ext cx="2957669" cy="567463"/>
              </a:xfrm>
              <a:prstGeom prst="rect">
                <a:avLst/>
              </a:prstGeom>
              <a:blipFill>
                <a:blip r:embed="rId5"/>
                <a:stretch>
                  <a:fillRect l="-2575" t="-4444" b="-8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8940C838-30BD-9641-8585-69C561D2E4FE}"/>
                  </a:ext>
                </a:extLst>
              </p:cNvPr>
              <p:cNvSpPr txBox="1"/>
              <p:nvPr/>
            </p:nvSpPr>
            <p:spPr>
              <a:xfrm>
                <a:off x="2928841" y="2444389"/>
                <a:ext cx="231621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22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∧ 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8940C838-30BD-9641-8585-69C561D2E4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28841" y="2444389"/>
                <a:ext cx="2316210" cy="276999"/>
              </a:xfrm>
              <a:prstGeom prst="rect">
                <a:avLst/>
              </a:prstGeom>
              <a:blipFill>
                <a:blip r:embed="rId6"/>
                <a:stretch>
                  <a:fillRect l="-546" t="-4348" b="-391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F77B8DDC-EAD6-474F-A581-0C78408F3FE5}"/>
                  </a:ext>
                </a:extLst>
              </p:cNvPr>
              <p:cNvSpPr txBox="1"/>
              <p:nvPr/>
            </p:nvSpPr>
            <p:spPr>
              <a:xfrm>
                <a:off x="7516985" y="1027474"/>
                <a:ext cx="356700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𝟒</m:t>
                    </m:r>
                  </m:oMath>
                </a14:m>
                <a:r>
                  <a:rPr lang="en-US" b="1" dirty="0">
                    <a:solidFill>
                      <a:srgbClr val="C00000"/>
                    </a:solidFill>
                  </a:rPr>
                  <a:t>-port ideal directional coupler</a:t>
                </a:r>
              </a:p>
            </p:txBody>
          </p:sp>
        </mc:Choice>
        <mc:Fallback xmlns=""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F77B8DDC-EAD6-474F-A581-0C78408F3F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16985" y="1027474"/>
                <a:ext cx="3567002" cy="369332"/>
              </a:xfrm>
              <a:prstGeom prst="rect">
                <a:avLst/>
              </a:prstGeom>
              <a:blipFill>
                <a:blip r:embed="rId7"/>
                <a:stretch>
                  <a:fillRect t="-10345" r="-709" b="-275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8" name="Table 4">
                <a:extLst>
                  <a:ext uri="{FF2B5EF4-FFF2-40B4-BE49-F238E27FC236}">
                    <a16:creationId xmlns:a16="http://schemas.microsoft.com/office/drawing/2014/main" id="{F6917A81-B384-C84D-836F-853570F3E71B}"/>
                  </a:ext>
                </a:extLst>
              </p:cNvPr>
              <p:cNvGraphicFramePr>
                <a:graphicFrameLocks/>
              </p:cNvGraphicFramePr>
              <p:nvPr/>
            </p:nvGraphicFramePr>
            <p:xfrm>
              <a:off x="133621" y="3290192"/>
              <a:ext cx="5590439" cy="2735010"/>
            </p:xfrm>
            <a:graphic>
              <a:graphicData uri="http://schemas.openxmlformats.org/drawingml/2006/table">
                <a:tbl>
                  <a:tblPr firstRow="1" bandRow="1">
                    <a:tableStyleId>{7DF18680-E054-41AD-8BC1-D1AEF772440D}</a:tableStyleId>
                  </a:tblPr>
                  <a:tblGrid>
                    <a:gridCol w="3873704">
                      <a:extLst>
                        <a:ext uri="{9D8B030D-6E8A-4147-A177-3AD203B41FA5}">
                          <a16:colId xmlns:a16="http://schemas.microsoft.com/office/drawing/2014/main" val="2022283064"/>
                        </a:ext>
                      </a:extLst>
                    </a:gridCol>
                    <a:gridCol w="1716735">
                      <a:extLst>
                        <a:ext uri="{9D8B030D-6E8A-4147-A177-3AD203B41FA5}">
                          <a16:colId xmlns:a16="http://schemas.microsoft.com/office/drawing/2014/main" val="601232502"/>
                        </a:ext>
                      </a:extLst>
                    </a:gridCol>
                  </a:tblGrid>
                  <a:tr h="319377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𝐙</m:t>
                                </m:r>
                                <m:r>
                                  <a:rPr lang="en-US" b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𝐣</m:t>
                                </m:r>
                                <m:r>
                                  <a:rPr lang="en-US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𝛚</m:t>
                                </m:r>
                                <m:r>
                                  <a:rPr lang="en-US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𝐋</m:t>
                                </m:r>
                                <m:r>
                                  <a:rPr lang="en-US" b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𝐣𝟏𝟎</m:t>
                                </m:r>
                              </m:oMath>
                            </m:oMathPara>
                          </a14:m>
                          <a:endParaRPr lang="en-US" b="1" dirty="0">
                            <a:solidFill>
                              <a:srgbClr val="0000FF"/>
                            </a:solidFill>
                            <a:ea typeface="Cambria Math" panose="02040503050406030204" pitchFamily="18" charset="0"/>
                          </a:endParaRPr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1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𝐙</m:t>
                                </m:r>
                                <m:r>
                                  <a:rPr lang="en-US" b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b="1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𝐑</m:t>
                                </m:r>
                                <m:r>
                                  <a:rPr lang="en-US" b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b="1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𝟏𝟎</m:t>
                                </m:r>
                              </m:oMath>
                            </m:oMathPara>
                          </a14:m>
                          <a:endParaRPr lang="en-US" b="1" dirty="0">
                            <a:solidFill>
                              <a:srgbClr val="008000"/>
                            </a:solidFill>
                            <a:ea typeface="Cambria Math" panose="02040503050406030204" pitchFamily="18" charset="0"/>
                          </a:endParaRPr>
                        </a:p>
                      </a:txBody>
                      <a:tcPr anchor="ctr" anchorCtr="1"/>
                    </a:tc>
                    <a:extLst>
                      <a:ext uri="{0D108BD9-81ED-4DB2-BD59-A6C34878D82A}">
                        <a16:rowId xmlns:a16="http://schemas.microsoft.com/office/drawing/2014/main" val="2849812663"/>
                      </a:ext>
                    </a:extLst>
                  </a:tr>
                  <a:tr h="371164">
                    <a:tc gridSpan="2"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begChr m:val="|"/>
                                    <m:endChr m:val="|"/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smtClean="0">
                                            <a:latin typeface="Cambria Math" panose="02040503050406030204" pitchFamily="18" charset="0"/>
                                          </a:rPr>
                                          <m:t>𝑆</m:t>
                                        </m:r>
                                      </m:e>
                                      <m:sub>
                                        <m:r>
                                          <a:rPr lang="en-US" b="0" smtClean="0">
                                            <a:latin typeface="Cambria Math" panose="02040503050406030204" pitchFamily="18" charset="0"/>
                                          </a:rPr>
                                          <m:t>11</m:t>
                                        </m:r>
                                      </m:sub>
                                    </m:sSub>
                                  </m:e>
                                </m:d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b="0" smtClean="0">
                                        <a:latin typeface="Cambria Math" panose="02040503050406030204" pitchFamily="18" charset="0"/>
                                      </a:rPr>
                                      <m:t>1−</m:t>
                                    </m:r>
                                    <m:sSup>
                                      <m:sSup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begChr m:val="|"/>
                                            <m:endChr m:val="|"/>
                                            <m:ctrlP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sSub>
                                              <m:sSubPr>
                                                <m:ctrlPr>
                                                  <a:rPr lang="en-US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b="0" smtClean="0">
                                                    <a:latin typeface="Cambria Math" panose="02040503050406030204" pitchFamily="18" charset="0"/>
                                                  </a:rPr>
                                                  <m:t>𝑆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b="0" smtClean="0">
                                                    <a:latin typeface="Cambria Math" panose="02040503050406030204" pitchFamily="18" charset="0"/>
                                                  </a:rPr>
                                                  <m:t>12</m:t>
                                                </m:r>
                                              </m:sub>
                                            </m:sSub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en-US" b="0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e>
                                </m:rad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 anchor="ctr" anchorCtr="1"/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73396311"/>
                      </a:ext>
                    </a:extLst>
                  </a:tr>
                  <a:tr h="63027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sz="1400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400" b="0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ad>
                                      <m:radPr>
                                        <m:degHide m:val="on"/>
                                        <m:ctrlPr>
                                          <a:rPr lang="en-US" sz="1400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a:rPr lang="en-US" sz="1400" b="0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101</m:t>
                                        </m:r>
                                      </m:e>
                                    </m:rad>
                                  </m:den>
                                </m:f>
                                <m:r>
                                  <a:rPr lang="en-US" sz="1400" b="0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sz="1400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sz="1400" b="0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1−</m:t>
                                    </m:r>
                                    <m:sSup>
                                      <m:sSupPr>
                                        <m:ctrlPr>
                                          <a:rPr lang="en-US" sz="1400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ctrlPr>
                                              <a:rPr lang="en-US" sz="1400" b="0" i="1" smtClean="0">
                                                <a:solidFill>
                                                  <a:srgbClr val="0000FF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f>
                                              <m:fPr>
                                                <m:ctrlPr>
                                                  <a:rPr lang="en-US" sz="1400" b="0" i="1" smtClean="0">
                                                    <a:solidFill>
                                                      <a:srgbClr val="0000FF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r>
                                                  <a:rPr lang="en-US" sz="1400" b="0" smtClean="0">
                                                    <a:solidFill>
                                                      <a:srgbClr val="0000FF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10</m:t>
                                                </m:r>
                                              </m:num>
                                              <m:den>
                                                <m:rad>
                                                  <m:radPr>
                                                    <m:degHide m:val="on"/>
                                                    <m:ctrlPr>
                                                      <a:rPr lang="en-US" sz="1400" b="0" i="1" smtClean="0">
                                                        <a:solidFill>
                                                          <a:srgbClr val="0000FF"/>
                                                        </a:solidFill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radPr>
                                                  <m:deg/>
                                                  <m:e>
                                                    <m:r>
                                                      <a:rPr lang="en-US" sz="1400" b="0" smtClean="0">
                                                        <a:solidFill>
                                                          <a:srgbClr val="0000FF"/>
                                                        </a:solidFill>
                                                        <a:latin typeface="Cambria Math" panose="02040503050406030204" pitchFamily="18" charset="0"/>
                                                      </a:rPr>
                                                      <m:t>101</m:t>
                                                    </m:r>
                                                  </m:e>
                                                </m:rad>
                                              </m:den>
                                            </m:f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en-US" sz="1400" b="0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e>
                                </m:rad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sz="1400" b="0" i="1" smtClean="0">
                                        <a:solidFill>
                                          <a:srgbClr val="008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400" b="0" smtClean="0">
                                        <a:solidFill>
                                          <a:srgbClr val="008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US" sz="1400" b="0" smtClean="0">
                                        <a:solidFill>
                                          <a:srgbClr val="008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11</m:t>
                                    </m:r>
                                  </m:den>
                                </m:f>
                                <m:r>
                                  <a:rPr lang="en-US" sz="140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≠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sz="1400" b="0" i="1" smtClean="0">
                                        <a:solidFill>
                                          <a:srgbClr val="008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sz="1400" b="0" smtClean="0">
                                        <a:solidFill>
                                          <a:srgbClr val="008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1−</m:t>
                                    </m:r>
                                    <m:sSup>
                                      <m:sSupPr>
                                        <m:ctrlPr>
                                          <a:rPr lang="en-US" sz="1400" b="0" i="1" smtClean="0">
                                            <a:solidFill>
                                              <a:srgbClr val="008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ctrlPr>
                                              <a:rPr lang="en-US" sz="1400" b="0" i="1" smtClean="0">
                                                <a:solidFill>
                                                  <a:srgbClr val="008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f>
                                              <m:fPr>
                                                <m:ctrlPr>
                                                  <a:rPr lang="en-US" sz="1400" b="0" i="1" smtClean="0">
                                                    <a:solidFill>
                                                      <a:srgbClr val="008000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r>
                                                  <a:rPr lang="en-US" sz="1400" b="0" smtClean="0">
                                                    <a:solidFill>
                                                      <a:srgbClr val="008000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10</m:t>
                                                </m:r>
                                              </m:num>
                                              <m:den>
                                                <m:r>
                                                  <a:rPr lang="en-US" sz="1400" b="0" smtClean="0">
                                                    <a:solidFill>
                                                      <a:srgbClr val="008000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11</m:t>
                                                </m:r>
                                              </m:den>
                                            </m:f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en-US" sz="1400" b="0" smtClean="0">
                                            <a:solidFill>
                                              <a:srgbClr val="008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e>
                                </m:rad>
                              </m:oMath>
                            </m:oMathPara>
                          </a14:m>
                          <a:endParaRPr lang="en-US" sz="1400" dirty="0">
                            <a:solidFill>
                              <a:srgbClr val="008000"/>
                            </a:solidFill>
                          </a:endParaRPr>
                        </a:p>
                      </a:txBody>
                      <a:tcPr anchor="ctr" anchorCtr="1"/>
                    </a:tc>
                    <a:extLst>
                      <a:ext uri="{0D108BD9-81ED-4DB2-BD59-A6C34878D82A}">
                        <a16:rowId xmlns:a16="http://schemas.microsoft.com/office/drawing/2014/main" val="2538432671"/>
                      </a:ext>
                    </a:extLst>
                  </a:tr>
                  <a:tr h="319432">
                    <a:tc gridSpan="2"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∠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b="0" smtClean="0">
                                        <a:latin typeface="Cambria Math" panose="02040503050406030204" pitchFamily="18" charset="0"/>
                                      </a:rPr>
                                      <m:t>11</m:t>
                                    </m:r>
                                  </m:sub>
                                </m:sSub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−∠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b="0" smtClean="0">
                                        <a:latin typeface="Cambria Math" panose="02040503050406030204" pitchFamily="18" charset="0"/>
                                      </a:rPr>
                                      <m:t>12</m:t>
                                    </m:r>
                                  </m:sub>
                                </m:sSub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=∠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b="0" smtClean="0">
                                        <a:latin typeface="Cambria Math" panose="02040503050406030204" pitchFamily="18" charset="0"/>
                                      </a:rPr>
                                      <m:t>21</m:t>
                                    </m:r>
                                  </m:sub>
                                </m:sSub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−∠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b="0" smtClean="0">
                                        <a:latin typeface="Cambria Math" panose="02040503050406030204" pitchFamily="18" charset="0"/>
                                      </a:rPr>
                                      <m:t>22</m:t>
                                    </m:r>
                                  </m:sub>
                                </m:sSub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𝜋</m:t>
                                </m:r>
                              </m:oMath>
                            </m:oMathPara>
                          </a14:m>
                          <a:br>
                            <a:rPr lang="en-US" b="0" dirty="0"/>
                          </a:br>
                          <a:endParaRPr lang="en-US" dirty="0"/>
                        </a:p>
                      </a:txBody>
                      <a:tcPr anchor="ctr" anchorCtr="1"/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86072703"/>
                      </a:ext>
                    </a:extLst>
                  </a:tr>
                  <a:tr h="429828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en-US" sz="1400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sSup>
                                      <m:sSupPr>
                                        <m:ctrlPr>
                                          <a:rPr lang="en-US" sz="1400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400" b="0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tan</m:t>
                                        </m:r>
                                      </m:e>
                                      <m:sup>
                                        <m:r>
                                          <a:rPr lang="en-US" sz="1400" b="0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−1</m:t>
                                        </m:r>
                                      </m:sup>
                                    </m:sSup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en-US" sz="1400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1400" b="0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10</m:t>
                                        </m:r>
                                      </m:e>
                                    </m:d>
                                    <m:r>
                                      <a:rPr lang="en-US" sz="1400" b="0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</m:e>
                                </m:func>
                                <m:func>
                                  <m:funcPr>
                                    <m:ctrlPr>
                                      <a:rPr lang="en-US" sz="1400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sSup>
                                      <m:sSupPr>
                                        <m:ctrlPr>
                                          <a:rPr lang="en-US" sz="1400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400" b="0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tan</m:t>
                                        </m:r>
                                      </m:e>
                                      <m:sup>
                                        <m:r>
                                          <a:rPr lang="en-US" sz="1400" b="0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−1</m:t>
                                        </m:r>
                                      </m:sup>
                                    </m:sSup>
                                  </m:fName>
                                  <m:e>
                                    <m:f>
                                      <m:fPr>
                                        <m:ctrlPr>
                                          <a:rPr lang="en-US" sz="1400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1400" b="0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num>
                                      <m:den>
                                        <m:r>
                                          <a:rPr lang="en-US" sz="1400" b="0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10</m:t>
                                        </m:r>
                                      </m:den>
                                    </m:f>
                                    <m:r>
                                      <a:rPr lang="en-US" sz="1400" b="0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=</m:t>
                                    </m:r>
                                  </m:e>
                                </m:func>
                                <m:r>
                                  <a:rPr lang="en-US" sz="1400" b="0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func>
                                  <m:funcPr>
                                    <m:ctrlPr>
                                      <a:rPr lang="en-US" sz="1400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1400" b="0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tan</m:t>
                                    </m:r>
                                  </m:fName>
                                  <m:e>
                                    <m:f>
                                      <m:fPr>
                                        <m:ctrlPr>
                                          <a:rPr lang="en-US" sz="1400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1400" b="0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num>
                                      <m:den>
                                        <m:r>
                                          <a:rPr lang="en-US" sz="1400" b="0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10</m:t>
                                        </m:r>
                                      </m:den>
                                    </m:f>
                                  </m:e>
                                </m:func>
                                <m:r>
                                  <a:rPr lang="en-US" sz="1400" b="0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func>
                                  <m:funcPr>
                                    <m:ctrlPr>
                                      <a:rPr lang="en-US" sz="1400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1400" b="0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tan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en-US" sz="1400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1400" b="0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10</m:t>
                                        </m:r>
                                      </m:e>
                                    </m:d>
                                    <m:r>
                                      <a:rPr lang="en-US" sz="1400" b="0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1400" b="0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𝜋</m:t>
                                    </m:r>
                                  </m:e>
                                </m:func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0−0≠0−0−</m:t>
                                </m:r>
                                <m:r>
                                  <a:rPr lang="en-US" sz="1400" b="0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𝜋</m:t>
                                </m:r>
                              </m:oMath>
                            </m:oMathPara>
                          </a14:m>
                          <a:endParaRPr lang="en-US" sz="1400" dirty="0">
                            <a:solidFill>
                              <a:srgbClr val="008000"/>
                            </a:solidFill>
                          </a:endParaRPr>
                        </a:p>
                      </a:txBody>
                      <a:tcPr anchor="ctr" anchorCtr="1"/>
                    </a:tc>
                    <a:extLst>
                      <a:ext uri="{0D108BD9-81ED-4DB2-BD59-A6C34878D82A}">
                        <a16:rowId xmlns:a16="http://schemas.microsoft.com/office/drawing/2014/main" val="2102602495"/>
                      </a:ext>
                    </a:extLst>
                  </a:tr>
                  <a:tr h="319377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b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⇒</m:t>
                              </m:r>
                            </m:oMath>
                          </a14:m>
                          <a:r>
                            <a:rPr lang="en-US" b="1" dirty="0">
                              <a:solidFill>
                                <a:srgbClr val="0000FF"/>
                              </a:solidFill>
                            </a:rPr>
                            <a:t> lossless</a:t>
                          </a:r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b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</a:rPr>
                                <m:t>⇒</m:t>
                              </m:r>
                            </m:oMath>
                          </a14:m>
                          <a:r>
                            <a:rPr lang="en-US" b="1" dirty="0">
                              <a:solidFill>
                                <a:srgbClr val="008000"/>
                              </a:solidFill>
                            </a:rPr>
                            <a:t> lossy</a:t>
                          </a:r>
                        </a:p>
                      </a:txBody>
                      <a:tcPr anchor="ctr" anchorCtr="1"/>
                    </a:tc>
                    <a:extLst>
                      <a:ext uri="{0D108BD9-81ED-4DB2-BD59-A6C34878D82A}">
                        <a16:rowId xmlns:a16="http://schemas.microsoft.com/office/drawing/2014/main" val="226294027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88" name="Table 4">
                <a:extLst>
                  <a:ext uri="{FF2B5EF4-FFF2-40B4-BE49-F238E27FC236}">
                    <a16:creationId xmlns:a16="http://schemas.microsoft.com/office/drawing/2014/main" id="{F6917A81-B384-C84D-836F-853570F3E71B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602144158"/>
                  </p:ext>
                </p:extLst>
              </p:nvPr>
            </p:nvGraphicFramePr>
            <p:xfrm>
              <a:off x="133621" y="3290192"/>
              <a:ext cx="5590439" cy="2736470"/>
            </p:xfrm>
            <a:graphic>
              <a:graphicData uri="http://schemas.openxmlformats.org/drawingml/2006/table">
                <a:tbl>
                  <a:tblPr firstRow="1" bandRow="1">
                    <a:tableStyleId>{7DF18680-E054-41AD-8BC1-D1AEF772440D}</a:tableStyleId>
                  </a:tblPr>
                  <a:tblGrid>
                    <a:gridCol w="3873704">
                      <a:extLst>
                        <a:ext uri="{9D8B030D-6E8A-4147-A177-3AD203B41FA5}">
                          <a16:colId xmlns:a16="http://schemas.microsoft.com/office/drawing/2014/main" val="2022283064"/>
                        </a:ext>
                      </a:extLst>
                    </a:gridCol>
                    <a:gridCol w="1716735">
                      <a:extLst>
                        <a:ext uri="{9D8B030D-6E8A-4147-A177-3AD203B41FA5}">
                          <a16:colId xmlns:a16="http://schemas.microsoft.com/office/drawing/2014/main" val="601232502"/>
                        </a:ext>
                      </a:extLst>
                    </a:gridCol>
                  </a:tblGrid>
                  <a:tr h="365760"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anchor="ctr" anchorCtr="1">
                        <a:blipFill>
                          <a:blip r:embed="rId9"/>
                          <a:stretch>
                            <a:fillRect l="-327" t="-3448" r="-45098" b="-67241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anchor="ctr" anchorCtr="1">
                        <a:blipFill>
                          <a:blip r:embed="rId9"/>
                          <a:stretch>
                            <a:fillRect l="-227407" t="-3448" r="-2222" b="-67241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49812663"/>
                      </a:ext>
                    </a:extLst>
                  </a:tr>
                  <a:tr h="425069">
                    <a:tc gridSpan="2"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anchor="ctr" anchorCtr="1">
                        <a:blipFill>
                          <a:blip r:embed="rId9"/>
                          <a:stretch>
                            <a:fillRect l="-227" t="-90909" r="-680" b="-490909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73396311"/>
                      </a:ext>
                    </a:extLst>
                  </a:tr>
                  <a:tr h="721805"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anchor="ctr" anchorCtr="1">
                        <a:blipFill>
                          <a:blip r:embed="rId9"/>
                          <a:stretch>
                            <a:fillRect l="-327" t="-110526" r="-45098" b="-18421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anchor="ctr" anchorCtr="1">
                        <a:blipFill>
                          <a:blip r:embed="rId9"/>
                          <a:stretch>
                            <a:fillRect l="-227407" t="-110526" r="-2222" b="-18421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38432671"/>
                      </a:ext>
                    </a:extLst>
                  </a:tr>
                  <a:tr h="365824">
                    <a:tc gridSpan="2"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anchor="ctr" anchorCtr="1">
                        <a:blipFill>
                          <a:blip r:embed="rId9"/>
                          <a:stretch>
                            <a:fillRect l="-227" t="-413793" r="-680" b="-262069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86072703"/>
                      </a:ext>
                    </a:extLst>
                  </a:tr>
                  <a:tr h="492252"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anchor="ctr" anchorCtr="1">
                        <a:blipFill>
                          <a:blip r:embed="rId9"/>
                          <a:stretch>
                            <a:fillRect l="-327" t="-382051" r="-45098" b="-9487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anchor="ctr" anchorCtr="1">
                        <a:blipFill>
                          <a:blip r:embed="rId9"/>
                          <a:stretch>
                            <a:fillRect l="-227407" t="-382051" r="-2222" b="-9487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02602495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anchor="ctr" anchorCtr="1">
                        <a:blipFill>
                          <a:blip r:embed="rId9"/>
                          <a:stretch>
                            <a:fillRect l="-327" t="-648276" r="-45098" b="-275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anchor="ctr" anchorCtr="1">
                        <a:blipFill>
                          <a:blip r:embed="rId9"/>
                          <a:stretch>
                            <a:fillRect l="-227407" t="-648276" r="-2222" b="-2758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6294027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615E22E8-9E1F-234C-A6C1-0428E588E415}"/>
                  </a:ext>
                </a:extLst>
              </p:cNvPr>
              <p:cNvSpPr txBox="1"/>
              <p:nvPr/>
            </p:nvSpPr>
            <p:spPr>
              <a:xfrm>
                <a:off x="6173657" y="2893253"/>
                <a:ext cx="5784981" cy="77886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</m:d>
                        </m:e>
                        <m:sup>
                          <m:r>
                            <a:rPr lang="en-US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†</m:t>
                          </m:r>
                        </m:sup>
                      </m:sSup>
                      <m:d>
                        <m:d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</m:d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⇒</m:t>
                      </m:r>
                      <m:nary>
                        <m:naryPr>
                          <m:chr m:val="∑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</m:sup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𝑘𝑖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𝑘𝑖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=1</m:t>
                          </m:r>
                        </m:e>
                      </m:nary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∧  </m:t>
                      </m:r>
                      <m:nary>
                        <m:naryPr>
                          <m:chr m:val="∑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</m:sup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𝑘𝑖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𝑗</m:t>
                              </m:r>
                            </m:sub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0 </m:t>
                          </m:r>
                          <m:r>
                            <a:rPr lang="en-US" b="0" i="1">
                              <a:latin typeface="Cambria Math" panose="02040503050406030204" pitchFamily="18" charset="0"/>
                            </a:rPr>
                            <m:t>∀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615E22E8-9E1F-234C-A6C1-0428E588E4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3657" y="2893253"/>
                <a:ext cx="5784981" cy="778868"/>
              </a:xfrm>
              <a:prstGeom prst="rect">
                <a:avLst/>
              </a:prstGeom>
              <a:blipFill>
                <a:blip r:embed="rId10"/>
                <a:stretch>
                  <a:fillRect t="-114754" r="-877" b="-1770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72D4009E-9054-E843-8E8F-A6CFC5808273}"/>
                  </a:ext>
                </a:extLst>
              </p:cNvPr>
              <p:cNvSpPr txBox="1"/>
              <p:nvPr/>
            </p:nvSpPr>
            <p:spPr>
              <a:xfrm>
                <a:off x="5876880" y="4592605"/>
                <a:ext cx="6181499" cy="96821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11</m:t>
                          </m:r>
                        </m:sub>
                      </m:sSub>
                      <m:sSubSup>
                        <m:sSubSupPr>
                          <m:ctrlP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11</m:t>
                          </m:r>
                        </m:sub>
                        <m:sup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sz="1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21</m:t>
                          </m:r>
                        </m:sub>
                      </m:sSub>
                      <m:sSubSup>
                        <m:sSubSupPr>
                          <m:ctrlP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21</m:t>
                          </m:r>
                        </m:sub>
                        <m:sup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sz="140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31</m:t>
                          </m:r>
                        </m:sub>
                      </m:sSub>
                      <m:sSubSup>
                        <m:sSubSupPr>
                          <m:ctrlP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31</m:t>
                          </m:r>
                        </m:sub>
                        <m:sup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sz="1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41</m:t>
                          </m:r>
                        </m:sub>
                      </m:sSub>
                      <m:sSubSup>
                        <m:sSubSupPr>
                          <m:ctrlP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41</m:t>
                          </m:r>
                        </m:sub>
                        <m:sup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sz="1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=(0</m:t>
                      </m:r>
                      <m:r>
                        <a:rPr lang="en-US" sz="1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∙0+</m:t>
                      </m:r>
                      <m:rad>
                        <m:radPr>
                          <m:degHide m:val="on"/>
                          <m:ctrlP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  <m:r>
                        <a:rPr lang="en-US" sz="1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ad>
                        <m:radPr>
                          <m:degHide m:val="on"/>
                          <m:ctrlP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  <m:r>
                        <a:rPr lang="en-US" sz="1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1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𝑗</m:t>
                      </m:r>
                      <m:r>
                        <a:rPr lang="en-US" sz="1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d>
                        <m:dPr>
                          <m:ctrlP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</m:e>
                      </m:d>
                      <m:r>
                        <a:rPr lang="en-US" sz="1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+0∙0)/</m:t>
                      </m:r>
                      <m:sSup>
                        <m:sSupPr>
                          <m:ctrlP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n-US" sz="1400" i="1" dirty="0">
                  <a:solidFill>
                    <a:srgbClr val="FF0000"/>
                  </a:solidFill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12</m:t>
                          </m:r>
                        </m:sub>
                      </m:sSub>
                      <m:sSubSup>
                        <m:sSubSupPr>
                          <m:ctrlP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12</m:t>
                          </m:r>
                        </m:sub>
                        <m:sup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sz="1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Sup>
                        <m:sSubSupPr>
                          <m:ctrlP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sz="140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Sup>
                        <m:sSubSupPr>
                          <m:ctrlP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sz="1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Sup>
                        <m:sSubSupPr>
                          <m:ctrlP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sz="1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=(</m:t>
                      </m:r>
                      <m:rad>
                        <m:radPr>
                          <m:degHide m:val="on"/>
                          <m:ctrlP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  <m:r>
                        <a:rPr lang="en-US" sz="1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ad>
                        <m:radPr>
                          <m:degHide m:val="on"/>
                          <m:ctrlP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  <m:r>
                        <a:rPr lang="en-US" sz="1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+0∙0+0∙0</m:t>
                      </m:r>
                      <m:r>
                        <a:rPr lang="en-US" sz="1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1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𝑗</m:t>
                      </m:r>
                      <m:r>
                        <a:rPr lang="en-US" sz="1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d>
                        <m:dPr>
                          <m:ctrlP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</m:e>
                      </m:d>
                      <m:r>
                        <a:rPr lang="en-US" sz="1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)/</m:t>
                      </m:r>
                      <m:sSup>
                        <m:sSupPr>
                          <m:ctrlP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n-US" sz="1400" i="1" dirty="0">
                  <a:solidFill>
                    <a:srgbClr val="FF0000"/>
                  </a:solidFill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sSubSup>
                        <m:sSubSupPr>
                          <m:ctrlP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  <m:sup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sz="1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sSubSup>
                        <m:sSubSupPr>
                          <m:ctrlP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  <m:sup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sz="140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sSubSup>
                        <m:sSubSupPr>
                          <m:ctrlP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  <m:sup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sz="1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sSubSup>
                        <m:sSubSupPr>
                          <m:ctrlP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  <m:sup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sz="1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=(</m:t>
                      </m:r>
                      <m:r>
                        <a:rPr lang="en-US" sz="1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𝑗</m:t>
                      </m:r>
                      <m:r>
                        <a:rPr lang="en-US" sz="1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d>
                        <m:dPr>
                          <m:ctrlP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</m:e>
                      </m:d>
                      <m:r>
                        <a:rPr lang="en-US" sz="1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1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  <m:r>
                        <a:rPr lang="en-US" sz="1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sz="1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  <m:r>
                        <a:rPr lang="en-US" sz="1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1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  <m:r>
                        <a:rPr lang="en-US" sz="1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sz="1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  <m:r>
                        <a:rPr lang="en-US" sz="1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ad>
                        <m:radPr>
                          <m:degHide m:val="on"/>
                          <m:ctrlP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</m:rad>
                      <m:r>
                        <a:rPr lang="en-US" sz="1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ad>
                        <m:radPr>
                          <m:degHide m:val="on"/>
                          <m:ctrlP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  <m:r>
                        <a:rPr lang="en-US" sz="1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)/</m:t>
                      </m:r>
                      <m:sSup>
                        <m:sSupPr>
                          <m:ctrlP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n-US" sz="1400" i="1" dirty="0">
                  <a:solidFill>
                    <a:srgbClr val="FF0000"/>
                  </a:solidFill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14</m:t>
                          </m:r>
                        </m:sub>
                      </m:sSub>
                      <m:sSubSup>
                        <m:sSubSupPr>
                          <m:ctrlPr>
                            <a:rPr lang="en-US" sz="14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14</m:t>
                          </m:r>
                        </m:sub>
                        <m:sup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sz="1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24</m:t>
                          </m:r>
                        </m:sub>
                      </m:sSub>
                      <m:sSubSup>
                        <m:sSubSupPr>
                          <m:ctrlP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24</m:t>
                          </m:r>
                        </m:sub>
                        <m:sup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sz="1400" b="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34</m:t>
                          </m:r>
                        </m:sub>
                      </m:sSub>
                      <m:sSubSup>
                        <m:sSubSupPr>
                          <m:ctrlP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34</m:t>
                          </m:r>
                        </m:sub>
                        <m:sup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sz="1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44</m:t>
                          </m:r>
                        </m:sub>
                      </m:sSub>
                      <m:sSubSup>
                        <m:sSubSupPr>
                          <m:ctrlP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44</m:t>
                          </m:r>
                        </m:sub>
                        <m:sup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sz="1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=(0</m:t>
                      </m:r>
                      <m:r>
                        <a:rPr lang="en-US" sz="1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∙0+</m:t>
                      </m:r>
                      <m:r>
                        <a:rPr lang="en-US" sz="1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𝑗</m:t>
                      </m:r>
                      <m:r>
                        <a:rPr lang="en-US" sz="1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d>
                        <m:dPr>
                          <m:ctrlP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</m:e>
                      </m:d>
                      <m:r>
                        <a:rPr lang="en-US" sz="1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ad>
                        <m:radPr>
                          <m:degHide m:val="on"/>
                          <m:ctrlP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  <m:r>
                        <a:rPr lang="en-US" sz="1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ad>
                        <m:radPr>
                          <m:degHide m:val="on"/>
                          <m:ctrlP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  <m:r>
                        <a:rPr lang="en-US" sz="1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+0∙0)/</m:t>
                      </m:r>
                      <m:sSup>
                        <m:sSupPr>
                          <m:ctrlP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n-US" sz="1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72D4009E-9054-E843-8E8F-A6CFC580827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76880" y="4592605"/>
                <a:ext cx="6181499" cy="968214"/>
              </a:xfrm>
              <a:prstGeom prst="rect">
                <a:avLst/>
              </a:prstGeom>
              <a:blipFill>
                <a:blip r:embed="rId11"/>
                <a:stretch>
                  <a:fillRect b="-77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09DF0077-C27D-B841-BD23-6A4F01A4388E}"/>
                  </a:ext>
                </a:extLst>
              </p:cNvPr>
              <p:cNvSpPr txBox="1"/>
              <p:nvPr/>
            </p:nvSpPr>
            <p:spPr>
              <a:xfrm>
                <a:off x="7516800" y="1440000"/>
                <a:ext cx="3204595" cy="135415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𝑑𝑐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4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e>
                                </m:rad>
                              </m:e>
                              <m:e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𝑗</m:t>
                                </m:r>
                              </m:e>
                              <m:e>
                                <m:r>
                                  <a:rPr lang="en-US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</m:mr>
                            <m:mr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e>
                                </m:rad>
                              </m:e>
                              <m:e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𝒋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𝑗</m:t>
                                </m:r>
                              </m:e>
                              <m:e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b="1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𝟑</m:t>
                                    </m:r>
                                  </m:e>
                                </m:rad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𝑗</m:t>
                                </m:r>
                              </m:e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e>
                                </m:rad>
                              </m:e>
                              <m:e>
                                <m:r>
                                  <a:rPr lang="en-US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09DF0077-C27D-B841-BD23-6A4F01A438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16800" y="1440000"/>
                <a:ext cx="3204595" cy="1354153"/>
              </a:xfrm>
              <a:prstGeom prst="rect">
                <a:avLst/>
              </a:prstGeom>
              <a:blipFill>
                <a:blip r:embed="rId12"/>
                <a:stretch>
                  <a:fillRect b="-74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DC65BF62-5F4B-9D45-8515-6D4981B9468B}"/>
                  </a:ext>
                </a:extLst>
              </p:cNvPr>
              <p:cNvSpPr txBox="1"/>
              <p:nvPr/>
            </p:nvSpPr>
            <p:spPr>
              <a:xfrm>
                <a:off x="7516800" y="1440000"/>
                <a:ext cx="3204595" cy="135415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𝑑𝑐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4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e>
                                </m:rad>
                              </m:e>
                              <m:e>
                                <m:r>
                                  <a:rPr lang="en-US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𝒋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e>
                                </m:rad>
                              </m:e>
                              <m:e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𝑗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𝑗</m:t>
                                </m:r>
                              </m:e>
                              <m:e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e>
                                </m:rad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𝑗</m:t>
                                </m:r>
                              </m:e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b="1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𝟑</m:t>
                                    </m:r>
                                  </m:e>
                                </m:rad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DC65BF62-5F4B-9D45-8515-6D4981B946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16800" y="1440000"/>
                <a:ext cx="3204595" cy="1354153"/>
              </a:xfrm>
              <a:prstGeom prst="rect">
                <a:avLst/>
              </a:prstGeom>
              <a:blipFill>
                <a:blip r:embed="rId13"/>
                <a:stretch>
                  <a:fillRect b="-74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4390A27E-6DC3-8042-947E-F9D95D14D1F4}"/>
                  </a:ext>
                </a:extLst>
              </p:cNvPr>
              <p:cNvSpPr txBox="1"/>
              <p:nvPr/>
            </p:nvSpPr>
            <p:spPr>
              <a:xfrm>
                <a:off x="7516800" y="1440000"/>
                <a:ext cx="3204595" cy="135415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𝑑𝑐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4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b="1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𝟑</m:t>
                                    </m:r>
                                  </m:e>
                                </m:rad>
                              </m:e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𝑗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e>
                                </m:rad>
                              </m:e>
                              <m:e>
                                <m:r>
                                  <a:rPr lang="en-US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𝑗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𝑗</m:t>
                                </m:r>
                              </m:e>
                              <m:e>
                                <m:r>
                                  <a:rPr lang="en-US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e>
                                </m:rad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𝒋</m:t>
                                </m:r>
                              </m:e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e>
                                </m:rad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4390A27E-6DC3-8042-947E-F9D95D14D1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16800" y="1440000"/>
                <a:ext cx="3204595" cy="1354153"/>
              </a:xfrm>
              <a:prstGeom prst="rect">
                <a:avLst/>
              </a:prstGeom>
              <a:blipFill>
                <a:blip r:embed="rId14"/>
                <a:stretch>
                  <a:fillRect b="-74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DC6A031B-2CE7-8848-B8B8-19E587AFC6F9}"/>
                  </a:ext>
                </a:extLst>
              </p:cNvPr>
              <p:cNvSpPr txBox="1"/>
              <p:nvPr/>
            </p:nvSpPr>
            <p:spPr>
              <a:xfrm>
                <a:off x="7516800" y="1440000"/>
                <a:ext cx="3204595" cy="135415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𝑑𝑐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4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e>
                                </m:rad>
                              </m:e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𝑗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b="1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𝟑</m:t>
                                    </m:r>
                                  </m:e>
                                </m:rad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𝑗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𝒋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e>
                                </m:rad>
                              </m:e>
                            </m:mr>
                            <m:mr>
                              <m:e>
                                <m:r>
                                  <a:rPr lang="en-US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𝑗</m:t>
                                </m:r>
                              </m:e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e>
                                </m:rad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DC6A031B-2CE7-8848-B8B8-19E587AFC6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16800" y="1440000"/>
                <a:ext cx="3204595" cy="1354153"/>
              </a:xfrm>
              <a:prstGeom prst="rect">
                <a:avLst/>
              </a:prstGeom>
              <a:blipFill>
                <a:blip r:embed="rId15"/>
                <a:stretch>
                  <a:fillRect b="-74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458B9BDE-29D1-8640-9950-40EC07614DB9}"/>
                  </a:ext>
                </a:extLst>
              </p:cNvPr>
              <p:cNvSpPr txBox="1"/>
              <p:nvPr/>
            </p:nvSpPr>
            <p:spPr>
              <a:xfrm>
                <a:off x="7516985" y="1438604"/>
                <a:ext cx="3204595" cy="135415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𝑑𝑐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4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e>
                                </m:rad>
                              </m:e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𝑗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e>
                                </m:rad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𝑗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𝑗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e>
                                </m:rad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𝑗</m:t>
                                </m:r>
                              </m:e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e>
                                </m:rad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458B9BDE-29D1-8640-9950-40EC07614D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16985" y="1438604"/>
                <a:ext cx="3204595" cy="1354153"/>
              </a:xfrm>
              <a:prstGeom prst="rect">
                <a:avLst/>
              </a:prstGeom>
              <a:blipFill>
                <a:blip r:embed="rId16"/>
                <a:stretch>
                  <a:fillRect b="-74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11E2B17A-E082-9F4B-9677-AABCF68495E3}"/>
                  </a:ext>
                </a:extLst>
              </p:cNvPr>
              <p:cNvSpPr txBox="1"/>
              <p:nvPr/>
            </p:nvSpPr>
            <p:spPr>
              <a:xfrm>
                <a:off x="6174000" y="2894400"/>
                <a:ext cx="5784981" cy="77886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</m:d>
                        </m:e>
                        <m:sup>
                          <m:r>
                            <a:rPr lang="en-US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†</m:t>
                          </m:r>
                        </m:sup>
                      </m:sSup>
                      <m:d>
                        <m:d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</m:d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⇒</m:t>
                      </m:r>
                      <m:nary>
                        <m:naryPr>
                          <m:chr m:val="∑"/>
                          <m:ctrlP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</m:sup>
                        <m:e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𝑘𝑖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𝑘𝑖</m:t>
                              </m:r>
                            </m:sub>
                            <m:sup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=1</m:t>
                          </m:r>
                        </m:e>
                      </m:nary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∧  </m:t>
                      </m:r>
                      <m:nary>
                        <m:naryPr>
                          <m:chr m:val="∑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</m:sup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𝑘𝑖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𝑗</m:t>
                              </m:r>
                            </m:sub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0 </m:t>
                          </m:r>
                          <m:r>
                            <a:rPr lang="en-US" b="0" i="1">
                              <a:latin typeface="Cambria Math" panose="02040503050406030204" pitchFamily="18" charset="0"/>
                            </a:rPr>
                            <m:t>∀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11E2B17A-E082-9F4B-9677-AABCF68495E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4000" y="2894400"/>
                <a:ext cx="5784981" cy="778868"/>
              </a:xfrm>
              <a:prstGeom prst="rect">
                <a:avLst/>
              </a:prstGeom>
              <a:blipFill>
                <a:blip r:embed="rId17"/>
                <a:stretch>
                  <a:fillRect t="-112903" r="-877" b="-1725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76904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1" dur="20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4" dur="2000" fill="hold"/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7" dur="2000" fill="hold"/>
                                        <p:tgtEl>
                                          <p:spTgt spid="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5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" grpId="0"/>
      <p:bldP spid="36" grpId="0"/>
      <p:bldP spid="34" grpId="0"/>
      <p:bldP spid="34" grpId="1"/>
      <p:bldP spid="33" grpId="0"/>
      <p:bldP spid="33" grpId="1"/>
      <p:bldP spid="32" grpId="0"/>
      <p:bldP spid="32" grpId="1"/>
      <p:bldP spid="35" grpId="0"/>
      <p:bldP spid="37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9E35C4-C113-5449-9D9A-152366D826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Numerical lossless / lossy Examples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5985BC6-0A4D-DA4F-B395-38DB6E8B8AF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368201" y="3772617"/>
                <a:ext cx="4822340" cy="778868"/>
              </a:xfrm>
            </p:spPr>
            <p:txBody>
              <a:bodyPr>
                <a:normAutofit fontScale="85000" lnSpcReduction="20000"/>
              </a:bodyPr>
              <a:lstStyle/>
              <a:p>
                <a:r>
                  <a:rPr lang="en-US" dirty="0"/>
                  <a:t>Multiply all different matrix columns with the conjugate complex</a:t>
                </a:r>
              </a:p>
              <a:p>
                <a:pPr lvl="1"/>
                <a:r>
                  <a:rPr lang="en-US" dirty="0"/>
                  <a:t>and test for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5985BC6-0A4D-DA4F-B395-38DB6E8B8AF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368201" y="3772617"/>
                <a:ext cx="4822340" cy="778868"/>
              </a:xfrm>
              <a:blipFill>
                <a:blip r:embed="rId2"/>
                <a:stretch>
                  <a:fillRect l="-1312" t="-16129" b="-16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Group 4">
            <a:extLst>
              <a:ext uri="{FF2B5EF4-FFF2-40B4-BE49-F238E27FC236}">
                <a16:creationId xmlns:a16="http://schemas.microsoft.com/office/drawing/2014/main" id="{E0960D1F-DF0F-074C-A9B6-528F4D963601}"/>
              </a:ext>
            </a:extLst>
          </p:cNvPr>
          <p:cNvGrpSpPr/>
          <p:nvPr/>
        </p:nvGrpSpPr>
        <p:grpSpPr>
          <a:xfrm>
            <a:off x="811584" y="1554345"/>
            <a:ext cx="1616969" cy="1638647"/>
            <a:chOff x="1026540" y="1656247"/>
            <a:chExt cx="1616969" cy="1638647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5EF135E5-228C-DA40-A951-FCB55F0DA819}"/>
                </a:ext>
              </a:extLst>
            </p:cNvPr>
            <p:cNvSpPr/>
            <p:nvPr/>
          </p:nvSpPr>
          <p:spPr bwMode="auto">
            <a:xfrm>
              <a:off x="1651252" y="1983417"/>
              <a:ext cx="360000" cy="144000"/>
            </a:xfrm>
            <a:prstGeom prst="rect">
              <a:avLst/>
            </a:prstGeom>
            <a:solidFill>
              <a:schemeClr val="bg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CEA0DD75-8C76-4041-9001-A8FDCE575FE2}"/>
                </a:ext>
              </a:extLst>
            </p:cNvPr>
            <p:cNvCxnSpPr>
              <a:stCxn id="40" idx="3"/>
            </p:cNvCxnSpPr>
            <p:nvPr/>
          </p:nvCxnSpPr>
          <p:spPr bwMode="auto">
            <a:xfrm>
              <a:off x="2011252" y="2055417"/>
              <a:ext cx="5400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42A1CDF1-2FB5-8A49-9148-FC1D45F2F2C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102937" y="2057187"/>
              <a:ext cx="5400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47EAA0CA-8A31-8C4B-B0AB-7FE591280EDF}"/>
                </a:ext>
              </a:extLst>
            </p:cNvPr>
            <p:cNvCxnSpPr>
              <a:cxnSpLocks/>
              <a:stCxn id="51" idx="6"/>
            </p:cNvCxnSpPr>
            <p:nvPr/>
          </p:nvCxnSpPr>
          <p:spPr bwMode="auto">
            <a:xfrm flipV="1">
              <a:off x="1111252" y="2888412"/>
              <a:ext cx="1440000" cy="95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0" name="Oval 245">
              <a:extLst>
                <a:ext uri="{FF2B5EF4-FFF2-40B4-BE49-F238E27FC236}">
                  <a16:creationId xmlns:a16="http://schemas.microsoft.com/office/drawing/2014/main" id="{9A40456C-BDA3-E144-83D3-B75D929B578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026540" y="2016247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51" name="Oval 245">
              <a:extLst>
                <a:ext uri="{FF2B5EF4-FFF2-40B4-BE49-F238E27FC236}">
                  <a16:creationId xmlns:a16="http://schemas.microsoft.com/office/drawing/2014/main" id="{5EDAEEB8-CBB8-6F45-B047-0DA0FD590822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035052" y="2851262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52" name="Oval 245">
              <a:extLst>
                <a:ext uri="{FF2B5EF4-FFF2-40B4-BE49-F238E27FC236}">
                  <a16:creationId xmlns:a16="http://schemas.microsoft.com/office/drawing/2014/main" id="{92BDE663-1857-1548-A2A7-F13AA3B2B8D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564139" y="2016247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53" name="Oval 245">
              <a:extLst>
                <a:ext uri="{FF2B5EF4-FFF2-40B4-BE49-F238E27FC236}">
                  <a16:creationId xmlns:a16="http://schemas.microsoft.com/office/drawing/2014/main" id="{81591377-9056-A649-A381-C52CE0DAD2BC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567309" y="2847871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6BC91E3E-CA52-8242-A9B3-93546D85DFCF}"/>
                </a:ext>
              </a:extLst>
            </p:cNvPr>
            <p:cNvSpPr txBox="1"/>
            <p:nvPr/>
          </p:nvSpPr>
          <p:spPr>
            <a:xfrm>
              <a:off x="1081563" y="2892698"/>
              <a:ext cx="3642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1’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B2491469-51D3-0A4C-8EEB-052144ED0D53}"/>
                </a:ext>
              </a:extLst>
            </p:cNvPr>
            <p:cNvSpPr txBox="1"/>
            <p:nvPr/>
          </p:nvSpPr>
          <p:spPr>
            <a:xfrm>
              <a:off x="1061803" y="1664545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1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3DAA7A99-BEFB-4545-A77F-E0E2609B61C3}"/>
                </a:ext>
              </a:extLst>
            </p:cNvPr>
            <p:cNvSpPr txBox="1"/>
            <p:nvPr/>
          </p:nvSpPr>
          <p:spPr>
            <a:xfrm>
              <a:off x="2272039" y="2889865"/>
              <a:ext cx="3642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2’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587F7F88-3082-9745-B1EC-303330B51BE3}"/>
                </a:ext>
              </a:extLst>
            </p:cNvPr>
            <p:cNvSpPr txBox="1"/>
            <p:nvPr/>
          </p:nvSpPr>
          <p:spPr>
            <a:xfrm>
              <a:off x="2285230" y="1685051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2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8" name="TextBox 57">
                  <a:extLst>
                    <a:ext uri="{FF2B5EF4-FFF2-40B4-BE49-F238E27FC236}">
                      <a16:creationId xmlns:a16="http://schemas.microsoft.com/office/drawing/2014/main" id="{67B2BDDD-4AA3-0941-A718-1B9E43C55DCC}"/>
                    </a:ext>
                  </a:extLst>
                </p:cNvPr>
                <p:cNvSpPr txBox="1"/>
                <p:nvPr/>
              </p:nvSpPr>
              <p:spPr>
                <a:xfrm>
                  <a:off x="1763100" y="2163588"/>
                  <a:ext cx="206018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𝑍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58" name="TextBox 57">
                  <a:extLst>
                    <a:ext uri="{FF2B5EF4-FFF2-40B4-BE49-F238E27FC236}">
                      <a16:creationId xmlns:a16="http://schemas.microsoft.com/office/drawing/2014/main" id="{67B2BDDD-4AA3-0941-A718-1B9E43C55DC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63100" y="2163588"/>
                  <a:ext cx="206018" cy="276999"/>
                </a:xfrm>
                <a:prstGeom prst="rect">
                  <a:avLst/>
                </a:prstGeom>
                <a:blipFill>
                  <a:blip r:embed="rId3"/>
                  <a:stretch>
                    <a:fillRect l="-16667" r="-16667" b="-869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50EDD4D3-C08A-1A4F-9941-2BE87F4FA82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66958" y="2104642"/>
              <a:ext cx="0" cy="720000"/>
            </a:xfrm>
            <a:prstGeom prst="lin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CD173DB-5639-2042-B2EF-4A9B29A2C847}"/>
                </a:ext>
              </a:extLst>
            </p:cNvPr>
            <p:cNvCxnSpPr/>
            <p:nvPr/>
          </p:nvCxnSpPr>
          <p:spPr bwMode="auto">
            <a:xfrm>
              <a:off x="1073152" y="2934894"/>
              <a:ext cx="0" cy="360000"/>
            </a:xfrm>
            <a:prstGeom prst="lin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6C5C9353-313D-2E4D-926F-FEB54CA0631E}"/>
                </a:ext>
              </a:extLst>
            </p:cNvPr>
            <p:cNvCxnSpPr/>
            <p:nvPr/>
          </p:nvCxnSpPr>
          <p:spPr bwMode="auto">
            <a:xfrm>
              <a:off x="1069118" y="1656247"/>
              <a:ext cx="0" cy="360000"/>
            </a:xfrm>
            <a:prstGeom prst="lin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A028847B-C22E-6D48-A01F-59ECF5B482A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597863" y="2104642"/>
              <a:ext cx="0" cy="720000"/>
            </a:xfrm>
            <a:prstGeom prst="lin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24EC6A3D-86C9-7949-827E-C869D93CDD90}"/>
                </a:ext>
              </a:extLst>
            </p:cNvPr>
            <p:cNvCxnSpPr/>
            <p:nvPr/>
          </p:nvCxnSpPr>
          <p:spPr bwMode="auto">
            <a:xfrm>
              <a:off x="2606375" y="2934894"/>
              <a:ext cx="0" cy="360000"/>
            </a:xfrm>
            <a:prstGeom prst="lin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E218394C-BF0D-784A-B8F9-268DA4883C89}"/>
                </a:ext>
              </a:extLst>
            </p:cNvPr>
            <p:cNvCxnSpPr/>
            <p:nvPr/>
          </p:nvCxnSpPr>
          <p:spPr bwMode="auto">
            <a:xfrm>
              <a:off x="2602341" y="1656247"/>
              <a:ext cx="0" cy="360000"/>
            </a:xfrm>
            <a:prstGeom prst="lin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43D6D811-A251-A645-AC05-046B63668933}"/>
                  </a:ext>
                </a:extLst>
              </p:cNvPr>
              <p:cNvSpPr txBox="1"/>
              <p:nvPr/>
            </p:nvSpPr>
            <p:spPr>
              <a:xfrm>
                <a:off x="1423833" y="1160006"/>
                <a:ext cx="254108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r>
                  <a:rPr lang="en-US" b="1" dirty="0">
                    <a:solidFill>
                      <a:srgbClr val="C00000"/>
                    </a:solidFill>
                  </a:rPr>
                  <a:t>-port series-network</a:t>
                </a:r>
              </a:p>
            </p:txBody>
          </p:sp>
        </mc:Choice>
        <mc:Fallback xmlns=""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43D6D811-A251-A645-AC05-046B636689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23833" y="1160006"/>
                <a:ext cx="2541080" cy="369332"/>
              </a:xfrm>
              <a:prstGeom prst="rect">
                <a:avLst/>
              </a:prstGeom>
              <a:blipFill>
                <a:blip r:embed="rId4"/>
                <a:stretch>
                  <a:fillRect t="-6667" r="-150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323FB585-2A6A-0141-9EC6-991B26AF281F}"/>
                  </a:ext>
                </a:extLst>
              </p:cNvPr>
              <p:cNvSpPr txBox="1"/>
              <p:nvPr/>
            </p:nvSpPr>
            <p:spPr>
              <a:xfrm>
                <a:off x="2704292" y="1756541"/>
                <a:ext cx="2957669" cy="56746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𝑠𝑒𝑟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den>
                      </m:f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𝑍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𝑍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𝑍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𝑍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323FB585-2A6A-0141-9EC6-991B26AF28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04292" y="1756541"/>
                <a:ext cx="2957669" cy="567463"/>
              </a:xfrm>
              <a:prstGeom prst="rect">
                <a:avLst/>
              </a:prstGeom>
              <a:blipFill>
                <a:blip r:embed="rId5"/>
                <a:stretch>
                  <a:fillRect l="-2575" t="-4444" b="-8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8940C838-30BD-9641-8585-69C561D2E4FE}"/>
                  </a:ext>
                </a:extLst>
              </p:cNvPr>
              <p:cNvSpPr txBox="1"/>
              <p:nvPr/>
            </p:nvSpPr>
            <p:spPr>
              <a:xfrm>
                <a:off x="2928841" y="2444389"/>
                <a:ext cx="231621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22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∧ 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8940C838-30BD-9641-8585-69C561D2E4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28841" y="2444389"/>
                <a:ext cx="2316210" cy="276999"/>
              </a:xfrm>
              <a:prstGeom prst="rect">
                <a:avLst/>
              </a:prstGeom>
              <a:blipFill>
                <a:blip r:embed="rId6"/>
                <a:stretch>
                  <a:fillRect l="-546" t="-4348" b="-391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F77B8DDC-EAD6-474F-A581-0C78408F3FE5}"/>
                  </a:ext>
                </a:extLst>
              </p:cNvPr>
              <p:cNvSpPr txBox="1"/>
              <p:nvPr/>
            </p:nvSpPr>
            <p:spPr>
              <a:xfrm>
                <a:off x="7516985" y="1027474"/>
                <a:ext cx="356700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𝟒</m:t>
                    </m:r>
                  </m:oMath>
                </a14:m>
                <a:r>
                  <a:rPr lang="en-US" b="1" dirty="0">
                    <a:solidFill>
                      <a:srgbClr val="C00000"/>
                    </a:solidFill>
                  </a:rPr>
                  <a:t>-port ideal directional coupler</a:t>
                </a:r>
              </a:p>
            </p:txBody>
          </p:sp>
        </mc:Choice>
        <mc:Fallback xmlns=""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F77B8DDC-EAD6-474F-A581-0C78408F3F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16985" y="1027474"/>
                <a:ext cx="3567002" cy="369332"/>
              </a:xfrm>
              <a:prstGeom prst="rect">
                <a:avLst/>
              </a:prstGeom>
              <a:blipFill>
                <a:blip r:embed="rId7"/>
                <a:stretch>
                  <a:fillRect t="-10345" r="-709" b="-275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8" name="Table 4">
                <a:extLst>
                  <a:ext uri="{FF2B5EF4-FFF2-40B4-BE49-F238E27FC236}">
                    <a16:creationId xmlns:a16="http://schemas.microsoft.com/office/drawing/2014/main" id="{F6917A81-B384-C84D-836F-853570F3E71B}"/>
                  </a:ext>
                </a:extLst>
              </p:cNvPr>
              <p:cNvGraphicFramePr>
                <a:graphicFrameLocks/>
              </p:cNvGraphicFramePr>
              <p:nvPr/>
            </p:nvGraphicFramePr>
            <p:xfrm>
              <a:off x="133621" y="3290192"/>
              <a:ext cx="5590439" cy="2735010"/>
            </p:xfrm>
            <a:graphic>
              <a:graphicData uri="http://schemas.openxmlformats.org/drawingml/2006/table">
                <a:tbl>
                  <a:tblPr firstRow="1" bandRow="1">
                    <a:tableStyleId>{7DF18680-E054-41AD-8BC1-D1AEF772440D}</a:tableStyleId>
                  </a:tblPr>
                  <a:tblGrid>
                    <a:gridCol w="3873704">
                      <a:extLst>
                        <a:ext uri="{9D8B030D-6E8A-4147-A177-3AD203B41FA5}">
                          <a16:colId xmlns:a16="http://schemas.microsoft.com/office/drawing/2014/main" val="2022283064"/>
                        </a:ext>
                      </a:extLst>
                    </a:gridCol>
                    <a:gridCol w="1716735">
                      <a:extLst>
                        <a:ext uri="{9D8B030D-6E8A-4147-A177-3AD203B41FA5}">
                          <a16:colId xmlns:a16="http://schemas.microsoft.com/office/drawing/2014/main" val="601232502"/>
                        </a:ext>
                      </a:extLst>
                    </a:gridCol>
                  </a:tblGrid>
                  <a:tr h="319377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𝐙</m:t>
                                </m:r>
                                <m:r>
                                  <a:rPr lang="en-US" b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𝐣</m:t>
                                </m:r>
                                <m:r>
                                  <a:rPr lang="en-US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𝛚</m:t>
                                </m:r>
                                <m:r>
                                  <a:rPr lang="en-US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𝐋</m:t>
                                </m:r>
                                <m:r>
                                  <a:rPr lang="en-US" b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𝐣𝟏𝟎</m:t>
                                </m:r>
                              </m:oMath>
                            </m:oMathPara>
                          </a14:m>
                          <a:endParaRPr lang="en-US" b="1" dirty="0">
                            <a:solidFill>
                              <a:srgbClr val="0000FF"/>
                            </a:solidFill>
                            <a:ea typeface="Cambria Math" panose="02040503050406030204" pitchFamily="18" charset="0"/>
                          </a:endParaRPr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1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𝐙</m:t>
                                </m:r>
                                <m:r>
                                  <a:rPr lang="en-US" b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b="1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𝐑</m:t>
                                </m:r>
                                <m:r>
                                  <a:rPr lang="en-US" b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b="1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𝟏𝟎</m:t>
                                </m:r>
                              </m:oMath>
                            </m:oMathPara>
                          </a14:m>
                          <a:endParaRPr lang="en-US" b="1" dirty="0">
                            <a:solidFill>
                              <a:srgbClr val="008000"/>
                            </a:solidFill>
                            <a:ea typeface="Cambria Math" panose="02040503050406030204" pitchFamily="18" charset="0"/>
                          </a:endParaRPr>
                        </a:p>
                      </a:txBody>
                      <a:tcPr anchor="ctr" anchorCtr="1"/>
                    </a:tc>
                    <a:extLst>
                      <a:ext uri="{0D108BD9-81ED-4DB2-BD59-A6C34878D82A}">
                        <a16:rowId xmlns:a16="http://schemas.microsoft.com/office/drawing/2014/main" val="2849812663"/>
                      </a:ext>
                    </a:extLst>
                  </a:tr>
                  <a:tr h="371164">
                    <a:tc gridSpan="2"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begChr m:val="|"/>
                                    <m:endChr m:val="|"/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smtClean="0">
                                            <a:latin typeface="Cambria Math" panose="02040503050406030204" pitchFamily="18" charset="0"/>
                                          </a:rPr>
                                          <m:t>𝑆</m:t>
                                        </m:r>
                                      </m:e>
                                      <m:sub>
                                        <m:r>
                                          <a:rPr lang="en-US" b="0" smtClean="0">
                                            <a:latin typeface="Cambria Math" panose="02040503050406030204" pitchFamily="18" charset="0"/>
                                          </a:rPr>
                                          <m:t>11</m:t>
                                        </m:r>
                                      </m:sub>
                                    </m:sSub>
                                  </m:e>
                                </m:d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b="0" smtClean="0">
                                        <a:latin typeface="Cambria Math" panose="02040503050406030204" pitchFamily="18" charset="0"/>
                                      </a:rPr>
                                      <m:t>1−</m:t>
                                    </m:r>
                                    <m:sSup>
                                      <m:sSup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begChr m:val="|"/>
                                            <m:endChr m:val="|"/>
                                            <m:ctrlP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sSub>
                                              <m:sSubPr>
                                                <m:ctrlPr>
                                                  <a:rPr lang="en-US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b="0" smtClean="0">
                                                    <a:latin typeface="Cambria Math" panose="02040503050406030204" pitchFamily="18" charset="0"/>
                                                  </a:rPr>
                                                  <m:t>𝑆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b="0" smtClean="0">
                                                    <a:latin typeface="Cambria Math" panose="02040503050406030204" pitchFamily="18" charset="0"/>
                                                  </a:rPr>
                                                  <m:t>12</m:t>
                                                </m:r>
                                              </m:sub>
                                            </m:sSub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en-US" b="0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e>
                                </m:rad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 anchor="ctr" anchorCtr="1"/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73396311"/>
                      </a:ext>
                    </a:extLst>
                  </a:tr>
                  <a:tr h="63027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sz="1400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400" b="0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ad>
                                      <m:radPr>
                                        <m:degHide m:val="on"/>
                                        <m:ctrlPr>
                                          <a:rPr lang="en-US" sz="1400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a:rPr lang="en-US" sz="1400" b="0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101</m:t>
                                        </m:r>
                                      </m:e>
                                    </m:rad>
                                  </m:den>
                                </m:f>
                                <m:r>
                                  <a:rPr lang="en-US" sz="1400" b="0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sz="1400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sz="1400" b="0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1−</m:t>
                                    </m:r>
                                    <m:sSup>
                                      <m:sSupPr>
                                        <m:ctrlPr>
                                          <a:rPr lang="en-US" sz="1400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ctrlPr>
                                              <a:rPr lang="en-US" sz="1400" b="0" i="1" smtClean="0">
                                                <a:solidFill>
                                                  <a:srgbClr val="0000FF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f>
                                              <m:fPr>
                                                <m:ctrlPr>
                                                  <a:rPr lang="en-US" sz="1400" b="0" i="1" smtClean="0">
                                                    <a:solidFill>
                                                      <a:srgbClr val="0000FF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r>
                                                  <a:rPr lang="en-US" sz="1400" b="0" smtClean="0">
                                                    <a:solidFill>
                                                      <a:srgbClr val="0000FF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10</m:t>
                                                </m:r>
                                              </m:num>
                                              <m:den>
                                                <m:rad>
                                                  <m:radPr>
                                                    <m:degHide m:val="on"/>
                                                    <m:ctrlPr>
                                                      <a:rPr lang="en-US" sz="1400" b="0" i="1" smtClean="0">
                                                        <a:solidFill>
                                                          <a:srgbClr val="0000FF"/>
                                                        </a:solidFill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radPr>
                                                  <m:deg/>
                                                  <m:e>
                                                    <m:r>
                                                      <a:rPr lang="en-US" sz="1400" b="0" smtClean="0">
                                                        <a:solidFill>
                                                          <a:srgbClr val="0000FF"/>
                                                        </a:solidFill>
                                                        <a:latin typeface="Cambria Math" panose="02040503050406030204" pitchFamily="18" charset="0"/>
                                                      </a:rPr>
                                                      <m:t>101</m:t>
                                                    </m:r>
                                                  </m:e>
                                                </m:rad>
                                              </m:den>
                                            </m:f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en-US" sz="1400" b="0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e>
                                </m:rad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sz="1400" b="0" i="1" smtClean="0">
                                        <a:solidFill>
                                          <a:srgbClr val="008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400" b="0" smtClean="0">
                                        <a:solidFill>
                                          <a:srgbClr val="008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US" sz="1400" b="0" smtClean="0">
                                        <a:solidFill>
                                          <a:srgbClr val="008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11</m:t>
                                    </m:r>
                                  </m:den>
                                </m:f>
                                <m:r>
                                  <a:rPr lang="en-US" sz="140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≠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sz="1400" b="0" i="1" smtClean="0">
                                        <a:solidFill>
                                          <a:srgbClr val="008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sz="1400" b="0" smtClean="0">
                                        <a:solidFill>
                                          <a:srgbClr val="008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1−</m:t>
                                    </m:r>
                                    <m:sSup>
                                      <m:sSupPr>
                                        <m:ctrlPr>
                                          <a:rPr lang="en-US" sz="1400" b="0" i="1" smtClean="0">
                                            <a:solidFill>
                                              <a:srgbClr val="008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ctrlPr>
                                              <a:rPr lang="en-US" sz="1400" b="0" i="1" smtClean="0">
                                                <a:solidFill>
                                                  <a:srgbClr val="008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f>
                                              <m:fPr>
                                                <m:ctrlPr>
                                                  <a:rPr lang="en-US" sz="1400" b="0" i="1" smtClean="0">
                                                    <a:solidFill>
                                                      <a:srgbClr val="008000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r>
                                                  <a:rPr lang="en-US" sz="1400" b="0" smtClean="0">
                                                    <a:solidFill>
                                                      <a:srgbClr val="008000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10</m:t>
                                                </m:r>
                                              </m:num>
                                              <m:den>
                                                <m:r>
                                                  <a:rPr lang="en-US" sz="1400" b="0" smtClean="0">
                                                    <a:solidFill>
                                                      <a:srgbClr val="008000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11</m:t>
                                                </m:r>
                                              </m:den>
                                            </m:f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en-US" sz="1400" b="0" smtClean="0">
                                            <a:solidFill>
                                              <a:srgbClr val="008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e>
                                </m:rad>
                              </m:oMath>
                            </m:oMathPara>
                          </a14:m>
                          <a:endParaRPr lang="en-US" sz="1400" dirty="0">
                            <a:solidFill>
                              <a:srgbClr val="008000"/>
                            </a:solidFill>
                          </a:endParaRPr>
                        </a:p>
                      </a:txBody>
                      <a:tcPr anchor="ctr" anchorCtr="1"/>
                    </a:tc>
                    <a:extLst>
                      <a:ext uri="{0D108BD9-81ED-4DB2-BD59-A6C34878D82A}">
                        <a16:rowId xmlns:a16="http://schemas.microsoft.com/office/drawing/2014/main" val="2538432671"/>
                      </a:ext>
                    </a:extLst>
                  </a:tr>
                  <a:tr h="319432">
                    <a:tc gridSpan="2"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∠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b="0" smtClean="0">
                                        <a:latin typeface="Cambria Math" panose="02040503050406030204" pitchFamily="18" charset="0"/>
                                      </a:rPr>
                                      <m:t>11</m:t>
                                    </m:r>
                                  </m:sub>
                                </m:sSub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−∠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b="0" smtClean="0">
                                        <a:latin typeface="Cambria Math" panose="02040503050406030204" pitchFamily="18" charset="0"/>
                                      </a:rPr>
                                      <m:t>12</m:t>
                                    </m:r>
                                  </m:sub>
                                </m:sSub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=∠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b="0" smtClean="0">
                                        <a:latin typeface="Cambria Math" panose="02040503050406030204" pitchFamily="18" charset="0"/>
                                      </a:rPr>
                                      <m:t>21</m:t>
                                    </m:r>
                                  </m:sub>
                                </m:sSub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−∠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b="0" smtClean="0">
                                        <a:latin typeface="Cambria Math" panose="02040503050406030204" pitchFamily="18" charset="0"/>
                                      </a:rPr>
                                      <m:t>22</m:t>
                                    </m:r>
                                  </m:sub>
                                </m:sSub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𝜋</m:t>
                                </m:r>
                              </m:oMath>
                            </m:oMathPara>
                          </a14:m>
                          <a:br>
                            <a:rPr lang="en-US" b="0" dirty="0"/>
                          </a:br>
                          <a:endParaRPr lang="en-US" dirty="0"/>
                        </a:p>
                      </a:txBody>
                      <a:tcPr anchor="ctr" anchorCtr="1"/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86072703"/>
                      </a:ext>
                    </a:extLst>
                  </a:tr>
                  <a:tr h="429828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en-US" sz="1400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sSup>
                                      <m:sSupPr>
                                        <m:ctrlPr>
                                          <a:rPr lang="en-US" sz="1400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400" b="0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tan</m:t>
                                        </m:r>
                                      </m:e>
                                      <m:sup>
                                        <m:r>
                                          <a:rPr lang="en-US" sz="1400" b="0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−1</m:t>
                                        </m:r>
                                      </m:sup>
                                    </m:sSup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en-US" sz="1400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1400" b="0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10</m:t>
                                        </m:r>
                                      </m:e>
                                    </m:d>
                                    <m:r>
                                      <a:rPr lang="en-US" sz="1400" b="0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</m:e>
                                </m:func>
                                <m:func>
                                  <m:funcPr>
                                    <m:ctrlPr>
                                      <a:rPr lang="en-US" sz="1400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sSup>
                                      <m:sSupPr>
                                        <m:ctrlPr>
                                          <a:rPr lang="en-US" sz="1400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400" b="0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tan</m:t>
                                        </m:r>
                                      </m:e>
                                      <m:sup>
                                        <m:r>
                                          <a:rPr lang="en-US" sz="1400" b="0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−1</m:t>
                                        </m:r>
                                      </m:sup>
                                    </m:sSup>
                                  </m:fName>
                                  <m:e>
                                    <m:f>
                                      <m:fPr>
                                        <m:ctrlPr>
                                          <a:rPr lang="en-US" sz="1400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1400" b="0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num>
                                      <m:den>
                                        <m:r>
                                          <a:rPr lang="en-US" sz="1400" b="0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10</m:t>
                                        </m:r>
                                      </m:den>
                                    </m:f>
                                    <m:r>
                                      <a:rPr lang="en-US" sz="1400" b="0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=</m:t>
                                    </m:r>
                                  </m:e>
                                </m:func>
                                <m:r>
                                  <a:rPr lang="en-US" sz="1400" b="0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func>
                                  <m:funcPr>
                                    <m:ctrlPr>
                                      <a:rPr lang="en-US" sz="1400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1400" b="0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tan</m:t>
                                    </m:r>
                                  </m:fName>
                                  <m:e>
                                    <m:f>
                                      <m:fPr>
                                        <m:ctrlPr>
                                          <a:rPr lang="en-US" sz="1400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1400" b="0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num>
                                      <m:den>
                                        <m:r>
                                          <a:rPr lang="en-US" sz="1400" b="0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10</m:t>
                                        </m:r>
                                      </m:den>
                                    </m:f>
                                  </m:e>
                                </m:func>
                                <m:r>
                                  <a:rPr lang="en-US" sz="1400" b="0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func>
                                  <m:funcPr>
                                    <m:ctrlPr>
                                      <a:rPr lang="en-US" sz="1400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1400" b="0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tan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en-US" sz="1400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1400" b="0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10</m:t>
                                        </m:r>
                                      </m:e>
                                    </m:d>
                                    <m:r>
                                      <a:rPr lang="en-US" sz="1400" b="0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1400" b="0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𝜋</m:t>
                                    </m:r>
                                  </m:e>
                                </m:func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0−0≠0−0−</m:t>
                                </m:r>
                                <m:r>
                                  <a:rPr lang="en-US" sz="1400" b="0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𝜋</m:t>
                                </m:r>
                              </m:oMath>
                            </m:oMathPara>
                          </a14:m>
                          <a:endParaRPr lang="en-US" sz="1400" dirty="0">
                            <a:solidFill>
                              <a:srgbClr val="008000"/>
                            </a:solidFill>
                          </a:endParaRPr>
                        </a:p>
                      </a:txBody>
                      <a:tcPr anchor="ctr" anchorCtr="1"/>
                    </a:tc>
                    <a:extLst>
                      <a:ext uri="{0D108BD9-81ED-4DB2-BD59-A6C34878D82A}">
                        <a16:rowId xmlns:a16="http://schemas.microsoft.com/office/drawing/2014/main" val="2102602495"/>
                      </a:ext>
                    </a:extLst>
                  </a:tr>
                  <a:tr h="319377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b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⇒</m:t>
                              </m:r>
                            </m:oMath>
                          </a14:m>
                          <a:r>
                            <a:rPr lang="en-US" b="1" dirty="0">
                              <a:solidFill>
                                <a:srgbClr val="0000FF"/>
                              </a:solidFill>
                            </a:rPr>
                            <a:t> lossless</a:t>
                          </a:r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b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</a:rPr>
                                <m:t>⇒</m:t>
                              </m:r>
                            </m:oMath>
                          </a14:m>
                          <a:r>
                            <a:rPr lang="en-US" b="1" dirty="0">
                              <a:solidFill>
                                <a:srgbClr val="008000"/>
                              </a:solidFill>
                            </a:rPr>
                            <a:t> lossy</a:t>
                          </a:r>
                        </a:p>
                      </a:txBody>
                      <a:tcPr anchor="ctr" anchorCtr="1"/>
                    </a:tc>
                    <a:extLst>
                      <a:ext uri="{0D108BD9-81ED-4DB2-BD59-A6C34878D82A}">
                        <a16:rowId xmlns:a16="http://schemas.microsoft.com/office/drawing/2014/main" val="226294027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88" name="Table 4">
                <a:extLst>
                  <a:ext uri="{FF2B5EF4-FFF2-40B4-BE49-F238E27FC236}">
                    <a16:creationId xmlns:a16="http://schemas.microsoft.com/office/drawing/2014/main" id="{F6917A81-B384-C84D-836F-853570F3E71B}"/>
                  </a:ext>
                </a:extLst>
              </p:cNvPr>
              <p:cNvGraphicFramePr>
                <a:graphicFrameLocks/>
              </p:cNvGraphicFramePr>
              <p:nvPr/>
            </p:nvGraphicFramePr>
            <p:xfrm>
              <a:off x="133621" y="3290192"/>
              <a:ext cx="5590439" cy="2735010"/>
            </p:xfrm>
            <a:graphic>
              <a:graphicData uri="http://schemas.openxmlformats.org/drawingml/2006/table">
                <a:tbl>
                  <a:tblPr firstRow="1" bandRow="1">
                    <a:tableStyleId>{7DF18680-E054-41AD-8BC1-D1AEF772440D}</a:tableStyleId>
                  </a:tblPr>
                  <a:tblGrid>
                    <a:gridCol w="3873704">
                      <a:extLst>
                        <a:ext uri="{9D8B030D-6E8A-4147-A177-3AD203B41FA5}">
                          <a16:colId xmlns:a16="http://schemas.microsoft.com/office/drawing/2014/main" val="2022283064"/>
                        </a:ext>
                      </a:extLst>
                    </a:gridCol>
                    <a:gridCol w="1716735">
                      <a:extLst>
                        <a:ext uri="{9D8B030D-6E8A-4147-A177-3AD203B41FA5}">
                          <a16:colId xmlns:a16="http://schemas.microsoft.com/office/drawing/2014/main" val="601232502"/>
                        </a:ext>
                      </a:extLst>
                    </a:gridCol>
                  </a:tblGrid>
                  <a:tr h="365760"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anchor="ctr" anchorCtr="1">
                        <a:blipFill>
                          <a:blip r:embed="rId9"/>
                          <a:stretch>
                            <a:fillRect l="-327" t="-3448" r="-45098" b="-67241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anchor="ctr" anchorCtr="1">
                        <a:blipFill>
                          <a:blip r:embed="rId9"/>
                          <a:stretch>
                            <a:fillRect l="-227407" t="-3448" r="-2222" b="-67241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49812663"/>
                      </a:ext>
                    </a:extLst>
                  </a:tr>
                  <a:tr h="423609">
                    <a:tc gridSpan="2"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anchor="ctr" anchorCtr="1">
                        <a:blipFill>
                          <a:blip r:embed="rId9"/>
                          <a:stretch>
                            <a:fillRect l="-227" t="-90909" r="-680" b="-490909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73396311"/>
                      </a:ext>
                    </a:extLst>
                  </a:tr>
                  <a:tr h="721805"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anchor="ctr" anchorCtr="1">
                        <a:blipFill>
                          <a:blip r:embed="rId9"/>
                          <a:stretch>
                            <a:fillRect l="-327" t="-110526" r="-45098" b="-18421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anchor="ctr" anchorCtr="1">
                        <a:blipFill>
                          <a:blip r:embed="rId9"/>
                          <a:stretch>
                            <a:fillRect l="-227407" t="-110526" r="-2222" b="-18421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38432671"/>
                      </a:ext>
                    </a:extLst>
                  </a:tr>
                  <a:tr h="365824">
                    <a:tc gridSpan="2"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anchor="ctr" anchorCtr="1">
                        <a:blipFill>
                          <a:blip r:embed="rId9"/>
                          <a:stretch>
                            <a:fillRect l="-227" t="-413793" r="-680" b="-262069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86072703"/>
                      </a:ext>
                    </a:extLst>
                  </a:tr>
                  <a:tr h="492252"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anchor="ctr" anchorCtr="1">
                        <a:blipFill>
                          <a:blip r:embed="rId9"/>
                          <a:stretch>
                            <a:fillRect l="-327" t="-382051" r="-45098" b="-9487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anchor="ctr" anchorCtr="1">
                        <a:blipFill>
                          <a:blip r:embed="rId9"/>
                          <a:stretch>
                            <a:fillRect l="-227407" t="-382051" r="-2222" b="-9487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02602495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anchor="ctr" anchorCtr="1">
                        <a:blipFill>
                          <a:blip r:embed="rId9"/>
                          <a:stretch>
                            <a:fillRect l="-327" t="-648276" r="-45098" b="-275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anchor="ctr" anchorCtr="1">
                        <a:blipFill>
                          <a:blip r:embed="rId9"/>
                          <a:stretch>
                            <a:fillRect l="-227407" t="-648276" r="-2222" b="-2758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6294027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615E22E8-9E1F-234C-A6C1-0428E588E415}"/>
                  </a:ext>
                </a:extLst>
              </p:cNvPr>
              <p:cNvSpPr txBox="1"/>
              <p:nvPr/>
            </p:nvSpPr>
            <p:spPr>
              <a:xfrm>
                <a:off x="6173657" y="2893253"/>
                <a:ext cx="5784981" cy="77886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</m:d>
                        </m:e>
                        <m:sup>
                          <m:r>
                            <a:rPr lang="en-US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†</m:t>
                          </m:r>
                        </m:sup>
                      </m:sSup>
                      <m:d>
                        <m:d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</m:d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⇒</m:t>
                      </m:r>
                      <m:nary>
                        <m:naryPr>
                          <m:chr m:val="∑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</m:sup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𝑘𝑖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𝑘𝑖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=1</m:t>
                          </m:r>
                        </m:e>
                      </m:nary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∧  </m:t>
                      </m:r>
                      <m:nary>
                        <m:naryPr>
                          <m:chr m:val="∑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</m:sup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𝑘𝑖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𝑗</m:t>
                              </m:r>
                            </m:sub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0 </m:t>
                          </m:r>
                          <m:r>
                            <a:rPr lang="en-US" b="0" i="1">
                              <a:latin typeface="Cambria Math" panose="02040503050406030204" pitchFamily="18" charset="0"/>
                            </a:rPr>
                            <m:t>∀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615E22E8-9E1F-234C-A6C1-0428E588E4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3657" y="2893253"/>
                <a:ext cx="5784981" cy="778868"/>
              </a:xfrm>
              <a:prstGeom prst="rect">
                <a:avLst/>
              </a:prstGeom>
              <a:blipFill>
                <a:blip r:embed="rId10"/>
                <a:stretch>
                  <a:fillRect t="-114754" r="-877" b="-1770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72D4009E-9054-E843-8E8F-A6CFC5808273}"/>
                  </a:ext>
                </a:extLst>
              </p:cNvPr>
              <p:cNvSpPr txBox="1"/>
              <p:nvPr/>
            </p:nvSpPr>
            <p:spPr>
              <a:xfrm>
                <a:off x="5922947" y="4572881"/>
                <a:ext cx="6266908" cy="14822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11</m:t>
                          </m:r>
                        </m:sub>
                      </m:sSub>
                      <m:sSubSup>
                        <m:sSubSup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21</m:t>
                          </m:r>
                        </m:sub>
                      </m:sSub>
                      <m:sSubSup>
                        <m:sSubSup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sz="14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31</m:t>
                          </m:r>
                        </m:sub>
                      </m:sSub>
                      <m:sSubSup>
                        <m:sSubSup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41</m:t>
                          </m:r>
                        </m:sub>
                      </m:sSub>
                      <m:sSubSup>
                        <m:sSubSup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ad>
                        <m:radPr>
                          <m:degHide m:val="on"/>
                          <m:ctrlPr>
                            <a:rPr lang="en-US" sz="1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ad>
                        <m:radPr>
                          <m:degHide m:val="on"/>
                          <m:ctrlP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∙0+</m:t>
                      </m:r>
                      <m:r>
                        <a:rPr lang="en-US" sz="14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𝑗</m:t>
                      </m:r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+0∙</m:t>
                      </m:r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(−</m:t>
                      </m:r>
                      <m:r>
                        <a:rPr lang="en-US" sz="14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𝑗</m:t>
                      </m:r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)/</m:t>
                      </m:r>
                      <m:sSup>
                        <m:sSup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sz="1400" i="1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11</m:t>
                          </m:r>
                        </m:sub>
                      </m:sSub>
                      <m:sSubSup>
                        <m:sSubSup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  <m:sup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21</m:t>
                          </m:r>
                        </m:sub>
                      </m:sSub>
                      <m:sSubSup>
                        <m:sSubSup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  <m:sup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sz="14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31</m:t>
                          </m:r>
                        </m:sub>
                      </m:sSub>
                      <m:sSubSup>
                        <m:sSubSup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  <m:sup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41</m:t>
                          </m:r>
                        </m:sub>
                      </m:sSub>
                      <m:sSubSup>
                        <m:sSubSup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  <m:sup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=(0</m:t>
                      </m:r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(−</m:t>
                      </m:r>
                      <m:r>
                        <a:rPr lang="en-US" sz="14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𝑗</m:t>
                      </m:r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ad>
                        <m:radPr>
                          <m:degHide m:val="on"/>
                          <m:ctrlPr>
                            <a:rPr lang="en-US" sz="1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∙0+</m:t>
                      </m:r>
                      <m:r>
                        <a:rPr lang="en-US" sz="14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𝑗</m:t>
                      </m:r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+0∙</m:t>
                      </m:r>
                      <m:rad>
                        <m:radPr>
                          <m:degHide m:val="on"/>
                          <m:ctrlPr>
                            <a:rPr lang="en-US" sz="1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)/</m:t>
                      </m:r>
                      <m:sSup>
                        <m:sSup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sz="1400" i="1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11</m:t>
                          </m:r>
                        </m:sub>
                      </m:sSub>
                      <m:sSubSup>
                        <m:sSubSup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  <m:sup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21</m:t>
                          </m:r>
                        </m:sub>
                      </m:sSub>
                      <m:sSubSup>
                        <m:sSubSup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  <m:sup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sz="14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31</m:t>
                          </m:r>
                        </m:sub>
                      </m:sSub>
                      <m:sSubSup>
                        <m:sSubSup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  <m:sup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41</m:t>
                          </m:r>
                        </m:sub>
                      </m:sSub>
                      <m:sSubSup>
                        <m:sSubSup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  <m:sup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=(0</m:t>
                      </m:r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∙0+</m:t>
                      </m:r>
                      <m:rad>
                        <m:radPr>
                          <m:degHide m:val="on"/>
                          <m:ctrlPr>
                            <a:rPr lang="en-US" sz="1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(−</m:t>
                      </m:r>
                      <m:r>
                        <a:rPr lang="en-US" sz="14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𝑗</m:t>
                      </m:r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14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𝑗</m:t>
                      </m:r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ad>
                        <m:radPr>
                          <m:degHide m:val="on"/>
                          <m:ctrlPr>
                            <a:rPr lang="en-US" sz="1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+0∙0)/</m:t>
                      </m:r>
                      <m:sSup>
                        <m:sSup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sz="1400" i="1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Sup>
                        <m:sSubSup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  <m:sup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Sup>
                        <m:sSubSup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  <m:sup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sz="14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Sup>
                        <m:sSubSup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  <m:sup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Sup>
                        <m:sSubSup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  <m:sup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=(</m:t>
                      </m:r>
                      <m:rad>
                        <m:radPr>
                          <m:degHide m:val="on"/>
                          <m:ctrlPr>
                            <a:rPr lang="en-US" sz="1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</m:rad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(−</m:t>
                      </m:r>
                      <m:r>
                        <a:rPr lang="en-US" sz="14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𝑗</m:t>
                      </m:r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14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𝑗</m:t>
                      </m:r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ad>
                        <m:radPr>
                          <m:degHide m:val="on"/>
                          <m:ctrlPr>
                            <a:rPr lang="en-US" sz="1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)/</m:t>
                      </m:r>
                      <m:sSup>
                        <m:sSup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sz="1400" i="1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12</m:t>
                          </m:r>
                        </m:sub>
                      </m:sSub>
                      <m:sSubSup>
                        <m:sSubSup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14</m:t>
                          </m:r>
                        </m:sub>
                        <m:sup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Sup>
                        <m:sSubSup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  <m:sup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sz="14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Sup>
                        <m:sSubSup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  <m:sup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Sup>
                        <m:sSubSup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  <m:sup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=(</m:t>
                      </m:r>
                      <m:rad>
                        <m:radPr>
                          <m:degHide m:val="on"/>
                          <m:ctrlPr>
                            <a:rPr lang="en-US" sz="1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</m:rad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∙0+0∙</m:t>
                      </m:r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(−</m:t>
                      </m:r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𝑗</m:t>
                      </m:r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)+0∙</m:t>
                      </m:r>
                      <m:rad>
                        <m:radPr>
                          <m:degHide m:val="on"/>
                          <m:ctrlP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14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𝑗</m:t>
                      </m:r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)/</m:t>
                      </m:r>
                      <m:sSup>
                        <m:sSup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sz="1400" i="1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sSubSup>
                        <m:sSubSup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  <m:sup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sSubSup>
                        <m:sSubSup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  <m:sup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sz="14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sSubSup>
                        <m:sSubSup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  <m:sup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sSubSup>
                        <m:sSubSup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  <m:sup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=(</m:t>
                      </m:r>
                      <m:r>
                        <a:rPr lang="en-US" sz="14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𝑗</m:t>
                      </m:r>
                      <m:r>
                        <a:rPr lang="en-US" sz="14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∙0+0∙(−</m:t>
                      </m:r>
                      <m:r>
                        <a:rPr lang="en-US" sz="14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𝑗</m:t>
                      </m:r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ad>
                        <m:radPr>
                          <m:degHide m:val="on"/>
                          <m:ctrlPr>
                            <a:rPr lang="en-US" sz="1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ad>
                        <m:radPr>
                          <m:degHide m:val="on"/>
                          <m:ctrlP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∙0)/</m:t>
                      </m:r>
                      <m:sSup>
                        <m:sSup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sz="1400" i="1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72D4009E-9054-E843-8E8F-A6CFC580827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22947" y="4572881"/>
                <a:ext cx="6266908" cy="1482265"/>
              </a:xfrm>
              <a:prstGeom prst="rect">
                <a:avLst/>
              </a:prstGeom>
              <a:blipFill>
                <a:blip r:embed="rId11"/>
                <a:stretch>
                  <a:fillRect b="-34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E438FE85-4333-D44F-9989-1E94210A9BB5}"/>
                  </a:ext>
                </a:extLst>
              </p:cNvPr>
              <p:cNvSpPr txBox="1"/>
              <p:nvPr/>
            </p:nvSpPr>
            <p:spPr>
              <a:xfrm>
                <a:off x="6174000" y="2894400"/>
                <a:ext cx="5784981" cy="77886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</m:d>
                        </m:e>
                        <m:sup>
                          <m:r>
                            <a:rPr lang="en-US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†</m:t>
                          </m:r>
                        </m:sup>
                      </m:sSup>
                      <m:d>
                        <m:d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</m:d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⇒</m:t>
                      </m:r>
                      <m:nary>
                        <m:naryPr>
                          <m:chr m:val="∑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</m:sup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𝑘𝑖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𝑘𝑖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=1</m:t>
                          </m:r>
                        </m:e>
                      </m:nary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∧  </m:t>
                      </m:r>
                      <m:nary>
                        <m:naryPr>
                          <m:chr m:val="∑"/>
                          <m:ctrlP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</m:sup>
                        <m:e>
                          <m:sSub>
                            <m:sSubPr>
                              <m:ctrlP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𝑘𝑖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𝑗</m:t>
                              </m:r>
                            </m:sub>
                            <m:sup>
                              <m: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0 </m:t>
                          </m:r>
                          <m:r>
                            <a:rPr lang="en-US" b="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∀</m:t>
                          </m:r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  </m:t>
                          </m:r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≠</m:t>
                          </m:r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E438FE85-4333-D44F-9989-1E94210A9B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4000" y="2894400"/>
                <a:ext cx="5784981" cy="778868"/>
              </a:xfrm>
              <a:prstGeom prst="rect">
                <a:avLst/>
              </a:prstGeom>
              <a:blipFill>
                <a:blip r:embed="rId12"/>
                <a:stretch>
                  <a:fillRect t="-112903" r="-877" b="-1725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1DE27B96-A6F1-B749-AE6B-B90213BC8D03}"/>
                  </a:ext>
                </a:extLst>
              </p:cNvPr>
              <p:cNvSpPr txBox="1"/>
              <p:nvPr/>
            </p:nvSpPr>
            <p:spPr>
              <a:xfrm>
                <a:off x="7516800" y="1440000"/>
                <a:ext cx="3204595" cy="135415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𝑑𝑐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4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e>
                                </m:rad>
                              </m:e>
                              <m:e>
                                <m:r>
                                  <a:rPr lang="en-US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𝒋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b="1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𝟑</m:t>
                                    </m:r>
                                  </m:e>
                                </m:rad>
                              </m:e>
                              <m:e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𝑗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𝒋</m:t>
                                </m:r>
                              </m:e>
                              <m:e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e>
                                </m:rad>
                              </m:e>
                            </m:mr>
                            <m:mr>
                              <m:e>
                                <m:r>
                                  <a:rPr lang="en-US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𝑗</m:t>
                                </m:r>
                              </m:e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b="1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𝟑</m:t>
                                    </m:r>
                                  </m:e>
                                </m:rad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1DE27B96-A6F1-B749-AE6B-B90213BC8D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16800" y="1440000"/>
                <a:ext cx="3204595" cy="1354153"/>
              </a:xfrm>
              <a:prstGeom prst="rect">
                <a:avLst/>
              </a:prstGeom>
              <a:blipFill>
                <a:blip r:embed="rId13"/>
                <a:stretch>
                  <a:fillRect b="-74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458B9BDE-29D1-8640-9950-40EC07614DB9}"/>
                  </a:ext>
                </a:extLst>
              </p:cNvPr>
              <p:cNvSpPr txBox="1"/>
              <p:nvPr/>
            </p:nvSpPr>
            <p:spPr>
              <a:xfrm>
                <a:off x="7516985" y="1438604"/>
                <a:ext cx="3204595" cy="135415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𝑑𝑐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4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e>
                                </m:rad>
                              </m:e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𝑗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e>
                                </m:rad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𝑗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𝑗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e>
                                </m:rad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𝑗</m:t>
                                </m:r>
                              </m:e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e>
                                </m:rad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458B9BDE-29D1-8640-9950-40EC07614D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16985" y="1438604"/>
                <a:ext cx="3204595" cy="1354153"/>
              </a:xfrm>
              <a:prstGeom prst="rect">
                <a:avLst/>
              </a:prstGeom>
              <a:blipFill>
                <a:blip r:embed="rId8"/>
                <a:stretch>
                  <a:fillRect b="-74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64664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20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2000"/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2000"/>
                                        <p:tgtEl>
                                          <p:spTgt spid="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2000"/>
                                        <p:tgtEl>
                                          <p:spTgt spid="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2000"/>
                                        <p:tgtEl>
                                          <p:spTgt spid="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2000"/>
                                        <p:tgtEl>
                                          <p:spTgt spid="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8" dur="2000" fill="hold"/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9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" grpId="0"/>
      <p:bldP spid="43" grpId="0" build="allAtOnce"/>
      <p:bldP spid="38" grpId="0"/>
      <p:bldP spid="44" grpId="0"/>
      <p:bldP spid="3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36901C-CC30-EC48-9A82-1F52411D73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Electrical Networks (2)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9120984-778A-3242-A678-B7A9130F7DC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16697" y="971081"/>
                <a:ext cx="10948028" cy="5338294"/>
              </a:xfrm>
            </p:spPr>
            <p:txBody>
              <a:bodyPr/>
              <a:lstStyle/>
              <a:p>
                <a:r>
                  <a:rPr lang="en-US" dirty="0"/>
                  <a:t>Complex electrical, electronics and RF systems are divided into functional blocks, i.e., </a:t>
                </a:r>
                <a:r>
                  <a:rPr lang="en-US" dirty="0">
                    <a:solidFill>
                      <a:srgbClr val="FF0000"/>
                    </a:solidFill>
                  </a:rPr>
                  <a:t>networks, with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𝒏</m:t>
                    </m:r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-ports</a:t>
                </a:r>
                <a:r>
                  <a:rPr lang="en-US" dirty="0"/>
                  <a:t>, each port has two terminals</a:t>
                </a:r>
              </a:p>
              <a:p>
                <a:pPr lvl="1"/>
                <a:r>
                  <a:rPr lang="en-US" dirty="0"/>
                  <a:t>The two-port network is most popular, typical examples for two-port networks are filters, attenuators, amplifiers, etc. </a:t>
                </a:r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2"/>
                <a:endParaRPr lang="en-US" dirty="0"/>
              </a:p>
              <a:p>
                <a:pPr lvl="1"/>
                <a:endParaRPr lang="en-US" dirty="0"/>
              </a:p>
              <a:p>
                <a:pPr marL="857250" lvl="2" indent="0">
                  <a:buNone/>
                </a:pPr>
                <a:endParaRPr lang="en-US" dirty="0"/>
              </a:p>
              <a:p>
                <a:pPr marL="857250" lvl="2" indent="0">
                  <a:buNone/>
                </a:pPr>
                <a:endParaRPr lang="en-US" dirty="0"/>
              </a:p>
              <a:p>
                <a:r>
                  <a:rPr lang="en-US" dirty="0"/>
                  <a:t>The characteristic behavior of the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𝒏</m:t>
                    </m:r>
                  </m:oMath>
                </a14:m>
                <a:r>
                  <a:rPr lang="en-US" dirty="0"/>
                  <a:t>-port network is defined by a set of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𝒏</m:t>
                    </m:r>
                  </m:oMath>
                </a14:m>
                <a:r>
                  <a:rPr lang="en-US" dirty="0"/>
                  <a:t> parameters, linked to their ports.</a:t>
                </a:r>
              </a:p>
              <a:p>
                <a:pPr lvl="1"/>
                <a:r>
                  <a:rPr lang="en-US" dirty="0"/>
                  <a:t>A two-port network has four parameters as port voltages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𝑽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𝑽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dirty="0"/>
                  <a:t>) and port currents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𝑰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𝑰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dirty="0"/>
                  <a:t>), </a:t>
                </a:r>
                <a:br>
                  <a:rPr lang="en-US" dirty="0"/>
                </a:br>
                <a:r>
                  <a:rPr lang="en-US" dirty="0"/>
                  <a:t>two are independent, the other two are dependent parameters.</a:t>
                </a:r>
              </a:p>
              <a:p>
                <a:pPr lvl="1"/>
                <a:r>
                  <a:rPr lang="en-US" dirty="0"/>
                  <a:t>Various combinations of dependent and independent port voltages and currents exist, accordingly various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𝒏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𝒏</m:t>
                    </m:r>
                  </m:oMath>
                </a14:m>
                <a:r>
                  <a:rPr lang="en-US" dirty="0"/>
                  <a:t> matrix definitions for linear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𝒏</m:t>
                    </m:r>
                  </m:oMath>
                </a14:m>
                <a:r>
                  <a:rPr lang="en-US" dirty="0"/>
                  <a:t>-port networks exist, known as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𝒀</m:t>
                    </m:r>
                  </m:oMath>
                </a14:m>
                <a:r>
                  <a:rPr lang="en-US" dirty="0"/>
                  <a:t>-,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𝒁</m:t>
                    </m:r>
                  </m:oMath>
                </a14:m>
                <a:r>
                  <a:rPr lang="en-US" dirty="0"/>
                  <a:t>-,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𝒉</m:t>
                    </m:r>
                  </m:oMath>
                </a14:m>
                <a:r>
                  <a:rPr lang="en-US" dirty="0"/>
                  <a:t>- and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𝒈</m:t>
                    </m:r>
                  </m:oMath>
                </a14:m>
                <a:r>
                  <a:rPr lang="en-US" dirty="0"/>
                  <a:t>- parameters.  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9120984-778A-3242-A678-B7A9130F7DC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16697" y="971081"/>
                <a:ext cx="10948028" cy="5338294"/>
              </a:xfrm>
              <a:blipFill>
                <a:blip r:embed="rId2"/>
                <a:stretch>
                  <a:fillRect l="-811" t="-1900" r="-1043" b="-16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Group 4">
            <a:extLst>
              <a:ext uri="{FF2B5EF4-FFF2-40B4-BE49-F238E27FC236}">
                <a16:creationId xmlns:a16="http://schemas.microsoft.com/office/drawing/2014/main" id="{B12220D1-5C0D-E94B-AB18-63A8ADBC5109}"/>
              </a:ext>
            </a:extLst>
          </p:cNvPr>
          <p:cNvGrpSpPr/>
          <p:nvPr/>
        </p:nvGrpSpPr>
        <p:grpSpPr>
          <a:xfrm>
            <a:off x="1602615" y="2507280"/>
            <a:ext cx="4368037" cy="1328619"/>
            <a:chOff x="3670602" y="2403580"/>
            <a:chExt cx="4368037" cy="1328619"/>
          </a:xfrm>
        </p:grpSpPr>
        <p:sp>
          <p:nvSpPr>
            <p:cNvPr id="4" name="Rectangle 40">
              <a:extLst>
                <a:ext uri="{FF2B5EF4-FFF2-40B4-BE49-F238E27FC236}">
                  <a16:creationId xmlns:a16="http://schemas.microsoft.com/office/drawing/2014/main" id="{B585719A-F056-8343-A75B-99557B7747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43850" y="2545685"/>
              <a:ext cx="1800000" cy="1080000"/>
            </a:xfrm>
            <a:prstGeom prst="rect">
              <a:avLst/>
            </a:prstGeom>
            <a:noFill/>
            <a:ln w="3810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2075" tIns="46038" rIns="92075" bIns="46038"/>
            <a:lstStyle/>
            <a:p>
              <a:pPr marL="571500" indent="-571500"/>
              <a:endParaRPr lang="en-GB" b="0"/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400B7F63-8DB8-2546-9C5D-9693F0D9D60A}"/>
                </a:ext>
              </a:extLst>
            </p:cNvPr>
            <p:cNvCxnSpPr/>
            <p:nvPr/>
          </p:nvCxnSpPr>
          <p:spPr bwMode="auto">
            <a:xfrm flipH="1">
              <a:off x="4216687" y="2814824"/>
              <a:ext cx="7200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7C6A8C32-6C62-2C4F-8F7E-1FAF55EE59D6}"/>
                </a:ext>
              </a:extLst>
            </p:cNvPr>
            <p:cNvCxnSpPr/>
            <p:nvPr/>
          </p:nvCxnSpPr>
          <p:spPr bwMode="auto">
            <a:xfrm flipH="1">
              <a:off x="4216687" y="3324768"/>
              <a:ext cx="7200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F3B54967-0151-A348-96F0-0F9305F03984}"/>
                </a:ext>
              </a:extLst>
            </p:cNvPr>
            <p:cNvCxnSpPr/>
            <p:nvPr/>
          </p:nvCxnSpPr>
          <p:spPr bwMode="auto">
            <a:xfrm flipH="1">
              <a:off x="6743850" y="2813966"/>
              <a:ext cx="7200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6EA8502-A790-F84F-8F56-A41F27DA1E9A}"/>
                </a:ext>
              </a:extLst>
            </p:cNvPr>
            <p:cNvCxnSpPr/>
            <p:nvPr/>
          </p:nvCxnSpPr>
          <p:spPr bwMode="auto">
            <a:xfrm flipH="1">
              <a:off x="6743850" y="3324768"/>
              <a:ext cx="7200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FB756350-79DF-0940-B1EF-59F519415EBF}"/>
                </a:ext>
              </a:extLst>
            </p:cNvPr>
            <p:cNvSpPr txBox="1"/>
            <p:nvPr/>
          </p:nvSpPr>
          <p:spPr>
            <a:xfrm>
              <a:off x="5014135" y="2901019"/>
              <a:ext cx="165942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00FF"/>
                  </a:solidFill>
                </a:rPr>
                <a:t>2-port network</a:t>
              </a:r>
            </a:p>
          </p:txBody>
        </p:sp>
        <p:sp>
          <p:nvSpPr>
            <p:cNvPr id="16" name="Oval 245">
              <a:extLst>
                <a:ext uri="{FF2B5EF4-FFF2-40B4-BE49-F238E27FC236}">
                  <a16:creationId xmlns:a16="http://schemas.microsoft.com/office/drawing/2014/main" id="{961E048B-3C24-CD41-BB3B-74D5F5AEB29D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135068" y="2776724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17" name="Oval 245">
              <a:extLst>
                <a:ext uri="{FF2B5EF4-FFF2-40B4-BE49-F238E27FC236}">
                  <a16:creationId xmlns:a16="http://schemas.microsoft.com/office/drawing/2014/main" id="{4B7557A6-9C50-2B48-8569-E8ED2A021F48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130793" y="3286668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18" name="Oval 245">
              <a:extLst>
                <a:ext uri="{FF2B5EF4-FFF2-40B4-BE49-F238E27FC236}">
                  <a16:creationId xmlns:a16="http://schemas.microsoft.com/office/drawing/2014/main" id="{86AD6925-BF33-BB44-A777-68EE7999EDA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7470180" y="2776724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19" name="Oval 245">
              <a:extLst>
                <a:ext uri="{FF2B5EF4-FFF2-40B4-BE49-F238E27FC236}">
                  <a16:creationId xmlns:a16="http://schemas.microsoft.com/office/drawing/2014/main" id="{CB71AC62-EF29-DA4F-8792-85AD127192C6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7471070" y="3286668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B20D30D3-A41F-BE40-968C-74900F04EE1B}"/>
                    </a:ext>
                  </a:extLst>
                </p:cNvPr>
                <p:cNvSpPr txBox="1"/>
                <p:nvPr/>
              </p:nvSpPr>
              <p:spPr>
                <a:xfrm>
                  <a:off x="3866880" y="2657892"/>
                  <a:ext cx="237244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oMath>
                    </m:oMathPara>
                  </a14:m>
                  <a:endParaRPr lang="en-US" b="1" dirty="0">
                    <a:solidFill>
                      <a:srgbClr val="0000FF"/>
                    </a:solidFill>
                  </a:endParaRPr>
                </a:p>
              </p:txBody>
            </p:sp>
          </mc:Choice>
          <mc:Fallback xmlns="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B20D30D3-A41F-BE40-968C-74900F04EE1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66880" y="2657892"/>
                  <a:ext cx="237244" cy="276999"/>
                </a:xfrm>
                <a:prstGeom prst="rect">
                  <a:avLst/>
                </a:prstGeom>
                <a:blipFill>
                  <a:blip r:embed="rId3"/>
                  <a:stretch>
                    <a:fillRect l="-15000" r="-15000" b="-434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70EA88C7-451F-FA41-AB60-610DD936BFA5}"/>
                    </a:ext>
                  </a:extLst>
                </p:cNvPr>
                <p:cNvSpPr txBox="1"/>
                <p:nvPr/>
              </p:nvSpPr>
              <p:spPr>
                <a:xfrm>
                  <a:off x="7576142" y="2657892"/>
                  <a:ext cx="237244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oMath>
                    </m:oMathPara>
                  </a14:m>
                  <a:endParaRPr lang="en-US" b="1" dirty="0">
                    <a:solidFill>
                      <a:srgbClr val="0000FF"/>
                    </a:solidFill>
                  </a:endParaRPr>
                </a:p>
              </p:txBody>
            </p:sp>
          </mc:Choice>
          <mc:Fallback xmlns=""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70EA88C7-451F-FA41-AB60-610DD936BFA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576142" y="2657892"/>
                  <a:ext cx="237244" cy="276999"/>
                </a:xfrm>
                <a:prstGeom prst="rect">
                  <a:avLst/>
                </a:prstGeom>
                <a:blipFill>
                  <a:blip r:embed="rId4"/>
                  <a:stretch>
                    <a:fillRect l="-15000" r="-15000" b="-434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070CDCBE-ADD7-B746-8127-040459D9B197}"/>
                    </a:ext>
                  </a:extLst>
                </p:cNvPr>
                <p:cNvSpPr txBox="1"/>
                <p:nvPr/>
              </p:nvSpPr>
              <p:spPr>
                <a:xfrm>
                  <a:off x="7576142" y="3167875"/>
                  <a:ext cx="237244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oMath>
                    </m:oMathPara>
                  </a14:m>
                  <a:endParaRPr lang="en-US" b="1" dirty="0">
                    <a:solidFill>
                      <a:srgbClr val="0000FF"/>
                    </a:solidFill>
                  </a:endParaRPr>
                </a:p>
              </p:txBody>
            </p:sp>
          </mc:Choice>
          <mc:Fallback xmlns=""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070CDCBE-ADD7-B746-8127-040459D9B19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576142" y="3167875"/>
                  <a:ext cx="237244" cy="276999"/>
                </a:xfrm>
                <a:prstGeom prst="rect">
                  <a:avLst/>
                </a:prstGeom>
                <a:blipFill>
                  <a:blip r:embed="rId5"/>
                  <a:stretch>
                    <a:fillRect l="-5000" r="-5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03FD8AB8-3729-D544-9FEF-98E8064B8726}"/>
                    </a:ext>
                  </a:extLst>
                </p:cNvPr>
                <p:cNvSpPr txBox="1"/>
                <p:nvPr/>
              </p:nvSpPr>
              <p:spPr>
                <a:xfrm>
                  <a:off x="3869043" y="3167876"/>
                  <a:ext cx="237244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oMath>
                    </m:oMathPara>
                  </a14:m>
                  <a:endParaRPr lang="en-US" b="1" dirty="0">
                    <a:solidFill>
                      <a:srgbClr val="0000FF"/>
                    </a:solidFill>
                  </a:endParaRPr>
                </a:p>
              </p:txBody>
            </p:sp>
          </mc:Choice>
          <mc:Fallback xmlns="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03FD8AB8-3729-D544-9FEF-98E8064B872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69043" y="3167876"/>
                  <a:ext cx="237244" cy="276999"/>
                </a:xfrm>
                <a:prstGeom prst="rect">
                  <a:avLst/>
                </a:prstGeom>
                <a:blipFill>
                  <a:blip r:embed="rId6"/>
                  <a:stretch>
                    <a:fillRect r="-5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1A7458B2-D898-8346-9A97-CC1A897D5343}"/>
                </a:ext>
              </a:extLst>
            </p:cNvPr>
            <p:cNvSpPr txBox="1"/>
            <p:nvPr/>
          </p:nvSpPr>
          <p:spPr>
            <a:xfrm>
              <a:off x="4012440" y="2417025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1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667DE335-B3A5-0B41-B1FD-1763ED0F5B39}"/>
                </a:ext>
              </a:extLst>
            </p:cNvPr>
            <p:cNvSpPr txBox="1"/>
            <p:nvPr/>
          </p:nvSpPr>
          <p:spPr>
            <a:xfrm>
              <a:off x="3986792" y="3362867"/>
              <a:ext cx="3642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1’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20DA764D-2AB1-1549-8F04-D22A18F4BD34}"/>
                </a:ext>
              </a:extLst>
            </p:cNvPr>
            <p:cNvSpPr txBox="1"/>
            <p:nvPr/>
          </p:nvSpPr>
          <p:spPr>
            <a:xfrm>
              <a:off x="7356210" y="2412995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2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9E935279-F1E5-3B40-93D8-A9F60DEFDACC}"/>
                </a:ext>
              </a:extLst>
            </p:cNvPr>
            <p:cNvSpPr txBox="1"/>
            <p:nvPr/>
          </p:nvSpPr>
          <p:spPr>
            <a:xfrm>
              <a:off x="7330562" y="3358837"/>
              <a:ext cx="3642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2’</a:t>
              </a:r>
            </a:p>
          </p:txBody>
        </p: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B756FCB0-A14D-9D49-B178-32459D52E5A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985502" y="2941685"/>
              <a:ext cx="0" cy="288000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48B831F0-B982-3043-9015-57C25A58AB46}"/>
                    </a:ext>
                  </a:extLst>
                </p:cNvPr>
                <p:cNvSpPr txBox="1"/>
                <p:nvPr/>
              </p:nvSpPr>
              <p:spPr>
                <a:xfrm>
                  <a:off x="3670602" y="2912884"/>
                  <a:ext cx="279757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48B831F0-B982-3043-9015-57C25A58AB4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70602" y="2912884"/>
                  <a:ext cx="279757" cy="276999"/>
                </a:xfrm>
                <a:prstGeom prst="rect">
                  <a:avLst/>
                </a:prstGeom>
                <a:blipFill>
                  <a:blip r:embed="rId7"/>
                  <a:stretch>
                    <a:fillRect l="-17391" r="-4348" b="-1739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189D2A97-BE54-514F-A0D0-252183C82E4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433879" y="2737710"/>
              <a:ext cx="288000" cy="0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" name="TextBox 34">
                  <a:extLst>
                    <a:ext uri="{FF2B5EF4-FFF2-40B4-BE49-F238E27FC236}">
                      <a16:creationId xmlns:a16="http://schemas.microsoft.com/office/drawing/2014/main" id="{DB3D9900-887C-C841-9321-DD5D4B308CA8}"/>
                    </a:ext>
                  </a:extLst>
                </p:cNvPr>
                <p:cNvSpPr txBox="1"/>
                <p:nvPr/>
              </p:nvSpPr>
              <p:spPr>
                <a:xfrm>
                  <a:off x="4447794" y="2407185"/>
                  <a:ext cx="240771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5" name="TextBox 34">
                  <a:extLst>
                    <a:ext uri="{FF2B5EF4-FFF2-40B4-BE49-F238E27FC236}">
                      <a16:creationId xmlns:a16="http://schemas.microsoft.com/office/drawing/2014/main" id="{DB3D9900-887C-C841-9321-DD5D4B308CA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47794" y="2407185"/>
                  <a:ext cx="240771" cy="276999"/>
                </a:xfrm>
                <a:prstGeom prst="rect">
                  <a:avLst/>
                </a:prstGeom>
                <a:blipFill>
                  <a:blip r:embed="rId8"/>
                  <a:stretch>
                    <a:fillRect l="-20000" r="-5000" b="-1739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EA5BCCBA-14E3-764D-B60F-5379D6A25807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4433879" y="3429000"/>
              <a:ext cx="288000" cy="0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8" name="TextBox 37">
                  <a:extLst>
                    <a:ext uri="{FF2B5EF4-FFF2-40B4-BE49-F238E27FC236}">
                      <a16:creationId xmlns:a16="http://schemas.microsoft.com/office/drawing/2014/main" id="{AF46841C-7A05-4C4F-9028-507FF42ED638}"/>
                    </a:ext>
                  </a:extLst>
                </p:cNvPr>
                <p:cNvSpPr txBox="1"/>
                <p:nvPr/>
              </p:nvSpPr>
              <p:spPr>
                <a:xfrm>
                  <a:off x="4468640" y="3427655"/>
                  <a:ext cx="240771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8" name="TextBox 37">
                  <a:extLst>
                    <a:ext uri="{FF2B5EF4-FFF2-40B4-BE49-F238E27FC236}">
                      <a16:creationId xmlns:a16="http://schemas.microsoft.com/office/drawing/2014/main" id="{AF46841C-7A05-4C4F-9028-507FF42ED63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68640" y="3427655"/>
                  <a:ext cx="240771" cy="276999"/>
                </a:xfrm>
                <a:prstGeom prst="rect">
                  <a:avLst/>
                </a:prstGeom>
                <a:blipFill>
                  <a:blip r:embed="rId9"/>
                  <a:stretch>
                    <a:fillRect l="-21053" r="-5263" b="-1739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5C3E744D-1E7B-4C4D-AB84-7C113EE7CD8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694764" y="2941685"/>
              <a:ext cx="0" cy="288000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0" name="TextBox 39">
                  <a:extLst>
                    <a:ext uri="{FF2B5EF4-FFF2-40B4-BE49-F238E27FC236}">
                      <a16:creationId xmlns:a16="http://schemas.microsoft.com/office/drawing/2014/main" id="{7DC1B46F-C996-E741-A4BA-89334A3244C8}"/>
                    </a:ext>
                  </a:extLst>
                </p:cNvPr>
                <p:cNvSpPr txBox="1"/>
                <p:nvPr/>
              </p:nvSpPr>
              <p:spPr>
                <a:xfrm>
                  <a:off x="7753561" y="2916769"/>
                  <a:ext cx="285078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0" name="TextBox 39">
                  <a:extLst>
                    <a:ext uri="{FF2B5EF4-FFF2-40B4-BE49-F238E27FC236}">
                      <a16:creationId xmlns:a16="http://schemas.microsoft.com/office/drawing/2014/main" id="{7DC1B46F-C996-E741-A4BA-89334A3244C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753561" y="2916769"/>
                  <a:ext cx="285078" cy="276999"/>
                </a:xfrm>
                <a:prstGeom prst="rect">
                  <a:avLst/>
                </a:prstGeom>
                <a:blipFill>
                  <a:blip r:embed="rId10"/>
                  <a:stretch>
                    <a:fillRect l="-13043" r="-4348" b="-1739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FF98FF30-C16D-5140-8BD1-B1DECFDB9D3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929233" y="3424050"/>
              <a:ext cx="288000" cy="0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0CFAC9C7-421F-004C-8E6D-76C788350CBD}"/>
                    </a:ext>
                  </a:extLst>
                </p:cNvPr>
                <p:cNvSpPr txBox="1"/>
                <p:nvPr/>
              </p:nvSpPr>
              <p:spPr>
                <a:xfrm>
                  <a:off x="6928033" y="2403580"/>
                  <a:ext cx="246093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0CFAC9C7-421F-004C-8E6D-76C788350CB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928033" y="2403580"/>
                  <a:ext cx="246093" cy="276999"/>
                </a:xfrm>
                <a:prstGeom prst="rect">
                  <a:avLst/>
                </a:prstGeom>
                <a:blipFill>
                  <a:blip r:embed="rId11"/>
                  <a:stretch>
                    <a:fillRect l="-14286" b="-1739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B633DA8A-B94C-0448-B0EB-1DF42CFC8E63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6907079" y="2730930"/>
              <a:ext cx="288000" cy="0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4" name="TextBox 43">
                  <a:extLst>
                    <a:ext uri="{FF2B5EF4-FFF2-40B4-BE49-F238E27FC236}">
                      <a16:creationId xmlns:a16="http://schemas.microsoft.com/office/drawing/2014/main" id="{587E0BE0-45E8-E640-AFE2-7824C8E4C4E2}"/>
                    </a:ext>
                  </a:extLst>
                </p:cNvPr>
                <p:cNvSpPr txBox="1"/>
                <p:nvPr/>
              </p:nvSpPr>
              <p:spPr>
                <a:xfrm>
                  <a:off x="6948879" y="3424050"/>
                  <a:ext cx="246093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4" name="TextBox 43">
                  <a:extLst>
                    <a:ext uri="{FF2B5EF4-FFF2-40B4-BE49-F238E27FC236}">
                      <a16:creationId xmlns:a16="http://schemas.microsoft.com/office/drawing/2014/main" id="{587E0BE0-45E8-E640-AFE2-7824C8E4C4E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948879" y="3424050"/>
                  <a:ext cx="246093" cy="276999"/>
                </a:xfrm>
                <a:prstGeom prst="rect">
                  <a:avLst/>
                </a:prstGeom>
                <a:blipFill>
                  <a:blip r:embed="rId12"/>
                  <a:stretch>
                    <a:fillRect l="-20000" r="-5000" b="-1739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738638E2-8CDD-2C48-B7B5-AC582CB13CE1}"/>
              </a:ext>
            </a:extLst>
          </p:cNvPr>
          <p:cNvGrpSpPr/>
          <p:nvPr/>
        </p:nvGrpSpPr>
        <p:grpSpPr>
          <a:xfrm>
            <a:off x="6364835" y="2153840"/>
            <a:ext cx="5299889" cy="1859403"/>
            <a:chOff x="6364835" y="2153840"/>
            <a:chExt cx="5299889" cy="185940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403F60EE-A9F7-1141-A90F-671B6765A744}"/>
                    </a:ext>
                  </a:extLst>
                </p:cNvPr>
                <p:cNvSpPr txBox="1"/>
                <p:nvPr/>
              </p:nvSpPr>
              <p:spPr>
                <a:xfrm>
                  <a:off x="6552539" y="2153840"/>
                  <a:ext cx="171553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𝒀</m:t>
                      </m:r>
                    </m:oMath>
                  </a14:m>
                  <a:r>
                    <a:rPr lang="en-US" b="1" dirty="0">
                      <a:solidFill>
                        <a:srgbClr val="0000FF"/>
                      </a:solidFill>
                    </a:rPr>
                    <a:t>- parameters</a:t>
                  </a:r>
                </a:p>
              </p:txBody>
            </p:sp>
          </mc:Choice>
          <mc:Fallback xmlns="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403F60EE-A9F7-1141-A90F-671B6765A74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52539" y="2153840"/>
                  <a:ext cx="1715534" cy="369332"/>
                </a:xfrm>
                <a:prstGeom prst="rect">
                  <a:avLst/>
                </a:prstGeom>
                <a:blipFill>
                  <a:blip r:embed="rId13"/>
                  <a:stretch>
                    <a:fillRect t="-6667" r="-2222" b="-2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0FB7308E-E200-9E46-B454-FBAEE4D50F16}"/>
                    </a:ext>
                  </a:extLst>
                </p:cNvPr>
                <p:cNvSpPr txBox="1"/>
                <p:nvPr/>
              </p:nvSpPr>
              <p:spPr>
                <a:xfrm>
                  <a:off x="6491968" y="2584475"/>
                  <a:ext cx="1914883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𝑌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11</m:t>
                            </m:r>
                          </m:sub>
                        </m:sSub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𝑌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12</m:t>
                            </m:r>
                          </m:sub>
                        </m:sSub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0FB7308E-E200-9E46-B454-FBAEE4D50F1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91968" y="2584475"/>
                  <a:ext cx="1914883" cy="276999"/>
                </a:xfrm>
                <a:prstGeom prst="rect">
                  <a:avLst/>
                </a:prstGeom>
                <a:blipFill>
                  <a:blip r:embed="rId14"/>
                  <a:stretch>
                    <a:fillRect l="-662" b="-1739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5B190EDD-C660-8E45-890D-3CB5EA4468BF}"/>
                    </a:ext>
                  </a:extLst>
                </p:cNvPr>
                <p:cNvSpPr txBox="1"/>
                <p:nvPr/>
              </p:nvSpPr>
              <p:spPr>
                <a:xfrm>
                  <a:off x="6523611" y="2984081"/>
                  <a:ext cx="1873141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𝑌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21</m:t>
                            </m:r>
                          </m:sub>
                        </m:sSub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𝑌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22</m:t>
                            </m:r>
                          </m:sub>
                        </m:sSub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5B190EDD-C660-8E45-890D-3CB5EA4468B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23611" y="2984081"/>
                  <a:ext cx="1873141" cy="276999"/>
                </a:xfrm>
                <a:prstGeom prst="rect">
                  <a:avLst/>
                </a:prstGeom>
                <a:blipFill>
                  <a:blip r:embed="rId15"/>
                  <a:stretch>
                    <a:fillRect l="-2027" r="-676" b="-2272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5" name="TextBox 44">
                  <a:extLst>
                    <a:ext uri="{FF2B5EF4-FFF2-40B4-BE49-F238E27FC236}">
                      <a16:creationId xmlns:a16="http://schemas.microsoft.com/office/drawing/2014/main" id="{D5C4FBA2-BDDF-864B-8A4E-70531DC63FF5}"/>
                    </a:ext>
                  </a:extLst>
                </p:cNvPr>
                <p:cNvSpPr txBox="1"/>
                <p:nvPr/>
              </p:nvSpPr>
              <p:spPr>
                <a:xfrm>
                  <a:off x="8695936" y="2380283"/>
                  <a:ext cx="1412053" cy="68666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𝑌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11</m:t>
                            </m:r>
                          </m:sub>
                        </m:sSub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d>
                              <m:dPr>
                                <m:begChr m:val=""/>
                                <m:endChr m:val="|"/>
                                <m:ctrlPr>
                                  <a:rPr lang="en-US" b="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𝐼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𝑉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</m:den>
                                </m:f>
                                <m:r>
                                  <a:rPr lang="en-US" b="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</m:e>
                            </m:d>
                          </m:e>
                          <m:sub>
                            <m:sSub>
                              <m:sSubPr>
                                <m:ctrlPr>
                                  <a:rPr lang="en-US" b="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b="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=0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5" name="TextBox 44">
                  <a:extLst>
                    <a:ext uri="{FF2B5EF4-FFF2-40B4-BE49-F238E27FC236}">
                      <a16:creationId xmlns:a16="http://schemas.microsoft.com/office/drawing/2014/main" id="{D5C4FBA2-BDDF-864B-8A4E-70531DC63FF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695936" y="2380283"/>
                  <a:ext cx="1412053" cy="686663"/>
                </a:xfrm>
                <a:prstGeom prst="rect">
                  <a:avLst/>
                </a:prstGeom>
                <a:blipFill>
                  <a:blip r:embed="rId16"/>
                  <a:stretch>
                    <a:fillRect l="-16964" t="-200000" r="-44643" b="-27454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6" name="TextBox 45">
                  <a:extLst>
                    <a:ext uri="{FF2B5EF4-FFF2-40B4-BE49-F238E27FC236}">
                      <a16:creationId xmlns:a16="http://schemas.microsoft.com/office/drawing/2014/main" id="{E90E303A-37E7-5548-BAC2-B81C0897FD42}"/>
                    </a:ext>
                  </a:extLst>
                </p:cNvPr>
                <p:cNvSpPr txBox="1"/>
                <p:nvPr/>
              </p:nvSpPr>
              <p:spPr>
                <a:xfrm>
                  <a:off x="10109224" y="2385440"/>
                  <a:ext cx="1417375" cy="68666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𝑌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12</m:t>
                            </m:r>
                          </m:sub>
                        </m:sSub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d>
                              <m:dPr>
                                <m:begChr m:val=""/>
                                <m:endChr m:val="|"/>
                                <m:ctrlPr>
                                  <a:rPr lang="en-US" b="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𝐼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𝑉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den>
                                </m:f>
                                <m:r>
                                  <a:rPr lang="en-US" b="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</m:e>
                            </m:d>
                          </m:e>
                          <m:sub>
                            <m:sSub>
                              <m:sSubPr>
                                <m:ctrlPr>
                                  <a:rPr lang="en-US" b="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b="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=0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6" name="TextBox 45">
                  <a:extLst>
                    <a:ext uri="{FF2B5EF4-FFF2-40B4-BE49-F238E27FC236}">
                      <a16:creationId xmlns:a16="http://schemas.microsoft.com/office/drawing/2014/main" id="{E90E303A-37E7-5548-BAC2-B81C0897FD4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109224" y="2385440"/>
                  <a:ext cx="1417375" cy="686663"/>
                </a:xfrm>
                <a:prstGeom prst="rect">
                  <a:avLst/>
                </a:prstGeom>
                <a:blipFill>
                  <a:blip r:embed="rId17"/>
                  <a:stretch>
                    <a:fillRect l="-15929" t="-200000" r="-44248" b="-27636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7D6C1F3D-CA13-C94A-A6ED-2FDE79C0265C}"/>
                    </a:ext>
                  </a:extLst>
                </p:cNvPr>
                <p:cNvSpPr txBox="1"/>
                <p:nvPr/>
              </p:nvSpPr>
              <p:spPr>
                <a:xfrm>
                  <a:off x="8667612" y="3145206"/>
                  <a:ext cx="1417375" cy="68666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𝑌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21</m:t>
                            </m:r>
                          </m:sub>
                        </m:sSub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d>
                              <m:dPr>
                                <m:begChr m:val=""/>
                                <m:endChr m:val="|"/>
                                <m:ctrlPr>
                                  <a:rPr lang="en-US" b="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𝐼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𝑉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</m:den>
                                </m:f>
                                <m:r>
                                  <a:rPr lang="en-US" b="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</m:e>
                            </m:d>
                          </m:e>
                          <m:sub>
                            <m:sSub>
                              <m:sSubPr>
                                <m:ctrlPr>
                                  <a:rPr lang="en-US" b="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b="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=0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7D6C1F3D-CA13-C94A-A6ED-2FDE79C0265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667612" y="3145206"/>
                  <a:ext cx="1417375" cy="686663"/>
                </a:xfrm>
                <a:prstGeom prst="rect">
                  <a:avLst/>
                </a:prstGeom>
                <a:blipFill>
                  <a:blip r:embed="rId18"/>
                  <a:stretch>
                    <a:fillRect l="-16964" t="-200000" r="-44643" b="-27636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8" name="TextBox 47">
                  <a:extLst>
                    <a:ext uri="{FF2B5EF4-FFF2-40B4-BE49-F238E27FC236}">
                      <a16:creationId xmlns:a16="http://schemas.microsoft.com/office/drawing/2014/main" id="{A41B4099-C434-2846-B4F4-38C873152687}"/>
                    </a:ext>
                  </a:extLst>
                </p:cNvPr>
                <p:cNvSpPr txBox="1"/>
                <p:nvPr/>
              </p:nvSpPr>
              <p:spPr>
                <a:xfrm>
                  <a:off x="10124958" y="3136676"/>
                  <a:ext cx="1371401" cy="686663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𝑌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22</m:t>
                            </m:r>
                          </m:sub>
                        </m:sSub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d>
                              <m:dPr>
                                <m:begChr m:val=""/>
                                <m:endChr m:val="|"/>
                                <m:ctrlPr>
                                  <a:rPr lang="en-US" b="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𝐼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𝑉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den>
                                </m:f>
                                <m:r>
                                  <a:rPr lang="en-US" b="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</m:e>
                            </m:d>
                          </m:e>
                          <m:sub>
                            <m:sSub>
                              <m:sSubPr>
                                <m:ctrlPr>
                                  <a:rPr lang="en-US" b="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b="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=0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8" name="TextBox 47">
                  <a:extLst>
                    <a:ext uri="{FF2B5EF4-FFF2-40B4-BE49-F238E27FC236}">
                      <a16:creationId xmlns:a16="http://schemas.microsoft.com/office/drawing/2014/main" id="{A41B4099-C434-2846-B4F4-38C87315268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124958" y="3136676"/>
                  <a:ext cx="1371401" cy="686663"/>
                </a:xfrm>
                <a:prstGeom prst="rect">
                  <a:avLst/>
                </a:prstGeom>
                <a:blipFill>
                  <a:blip r:embed="rId19"/>
                  <a:stretch>
                    <a:fillRect l="-19266" t="-205556" r="-47706" b="-28148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9" name="TextBox 48">
                  <a:extLst>
                    <a:ext uri="{FF2B5EF4-FFF2-40B4-BE49-F238E27FC236}">
                      <a16:creationId xmlns:a16="http://schemas.microsoft.com/office/drawing/2014/main" id="{504E1C17-630E-BF4E-83A4-368C1DA07168}"/>
                    </a:ext>
                  </a:extLst>
                </p:cNvPr>
                <p:cNvSpPr txBox="1"/>
                <p:nvPr/>
              </p:nvSpPr>
              <p:spPr>
                <a:xfrm>
                  <a:off x="6650487" y="3367164"/>
                  <a:ext cx="1987532" cy="5847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a14:m>
                  <a:r>
                    <a:rPr lang="en-US" sz="1600" dirty="0">
                      <a:solidFill>
                        <a:srgbClr val="0000FF"/>
                      </a:solidFill>
                    </a:rPr>
                    <a:t>,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6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a14:m>
                  <a:r>
                    <a:rPr lang="en-US" sz="1600" dirty="0">
                      <a:solidFill>
                        <a:srgbClr val="0000FF"/>
                      </a:solidFill>
                    </a:rPr>
                    <a:t>: dependent</a:t>
                  </a:r>
                  <a:br>
                    <a:rPr lang="en-US" sz="1600" dirty="0">
                      <a:solidFill>
                        <a:srgbClr val="0000FF"/>
                      </a:solidFill>
                    </a:rPr>
                  </a:b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6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16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a14:m>
                  <a:r>
                    <a:rPr lang="en-US" sz="1600" dirty="0">
                      <a:solidFill>
                        <a:srgbClr val="0000FF"/>
                      </a:solidFill>
                    </a:rPr>
                    <a:t>,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6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16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a14:m>
                  <a:r>
                    <a:rPr lang="en-US" sz="1600" dirty="0">
                      <a:solidFill>
                        <a:srgbClr val="0000FF"/>
                      </a:solidFill>
                    </a:rPr>
                    <a:t>: independent </a:t>
                  </a:r>
                  <a:endParaRPr lang="en-US" sz="1600" dirty="0"/>
                </a:p>
              </p:txBody>
            </p:sp>
          </mc:Choice>
          <mc:Fallback xmlns="">
            <p:sp>
              <p:nvSpPr>
                <p:cNvPr id="49" name="TextBox 48">
                  <a:extLst>
                    <a:ext uri="{FF2B5EF4-FFF2-40B4-BE49-F238E27FC236}">
                      <a16:creationId xmlns:a16="http://schemas.microsoft.com/office/drawing/2014/main" id="{504E1C17-630E-BF4E-83A4-368C1DA0716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50487" y="3367164"/>
                  <a:ext cx="1987532" cy="584775"/>
                </a:xfrm>
                <a:prstGeom prst="rect">
                  <a:avLst/>
                </a:prstGeom>
                <a:blipFill>
                  <a:blip r:embed="rId20"/>
                  <a:stretch>
                    <a:fillRect t="-2083" r="-633" b="-125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9ED1377E-C3BB-F941-89B4-B0B9C9949013}"/>
                </a:ext>
              </a:extLst>
            </p:cNvPr>
            <p:cNvSpPr/>
            <p:nvPr/>
          </p:nvSpPr>
          <p:spPr bwMode="auto">
            <a:xfrm>
              <a:off x="6364835" y="2153840"/>
              <a:ext cx="5299889" cy="1859403"/>
            </a:xfrm>
            <a:prstGeom prst="rect">
              <a:avLst/>
            </a:prstGeom>
            <a:noFill/>
            <a:ln w="254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</p:grp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07CB1602-25E2-A303-9F55-98D29BAF4227}"/>
              </a:ext>
            </a:extLst>
          </p:cNvPr>
          <p:cNvSpPr/>
          <p:nvPr/>
        </p:nvSpPr>
        <p:spPr bwMode="auto">
          <a:xfrm>
            <a:off x="8822755" y="6035055"/>
            <a:ext cx="1828800" cy="548640"/>
          </a:xfrm>
          <a:prstGeom prst="roundRect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JUAS Proc. 2024</a:t>
            </a:r>
            <a:b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</a:b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II.2.7.1, pp. </a:t>
            </a:r>
            <a:r>
              <a:rPr lang="en-US" sz="1200" dirty="0">
                <a:solidFill>
                  <a:schemeClr val="bg1"/>
                </a:solidFill>
                <a:latin typeface="Comic Sans MS" pitchFamily="66" charset="0"/>
              </a:rPr>
              <a:t>829/830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5224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C2816C-3646-1048-9FFF-16FBD2E9D6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Electrical Networks (3)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D5074E8-F9FC-4444-821E-267324332CC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80895" y="971081"/>
                <a:ext cx="11137450" cy="5376699"/>
              </a:xfrm>
            </p:spPr>
            <p:txBody>
              <a:bodyPr>
                <a:normAutofit fontScale="85000" lnSpcReduction="10000"/>
              </a:bodyPr>
              <a:lstStyle/>
              <a:p>
                <a:r>
                  <a:rPr lang="en-US" dirty="0"/>
                  <a:t>It is more convenient to express the parameters for </a:t>
                </a:r>
                <a:r>
                  <a:rPr lang="en-US" dirty="0">
                    <a:solidFill>
                      <a:srgbClr val="FF0000"/>
                    </a:solidFill>
                  </a:rPr>
                  <a:t>linear networks in the frequency domain</a:t>
                </a:r>
              </a:p>
              <a:p>
                <a:pPr lvl="1"/>
                <a:r>
                  <a:rPr lang="en-US" dirty="0"/>
                  <a:t>Avoids solving differential equations! Example: Simple RC two-port network</a:t>
                </a:r>
              </a:p>
              <a:p>
                <a:pPr lvl="2"/>
                <a:r>
                  <a:rPr lang="en-US" dirty="0"/>
                  <a:t>Only for time-invariant and linear networks!</a:t>
                </a:r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endParaRPr lang="en-US" dirty="0"/>
              </a:p>
              <a:p>
                <a:br>
                  <a:rPr lang="en-US" dirty="0"/>
                </a:br>
                <a:r>
                  <a:rPr lang="en-US" dirty="0"/>
                  <a:t>Voltage/current-based network parameters fail at high frequencies!</a:t>
                </a:r>
              </a:p>
              <a:p>
                <a:pPr lvl="1"/>
                <a:r>
                  <a:rPr lang="en-US" dirty="0"/>
                  <a:t>Now voltages and currents are a </a:t>
                </a:r>
                <a:r>
                  <a:rPr lang="en-US" dirty="0">
                    <a:solidFill>
                      <a:srgbClr val="FF0000"/>
                    </a:solidFill>
                  </a:rPr>
                  <a:t>function of frequency (or time) AND space (location):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𝑽</m:t>
                    </m:r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𝝎</m:t>
                    </m:r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𝒛</m:t>
                    </m:r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, 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𝑰</m:t>
                    </m:r>
                    <m:r>
                      <a:rPr lang="en-US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𝝎</m:t>
                    </m:r>
                    <m:r>
                      <a:rPr lang="en-US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en-US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𝒛</m:t>
                    </m:r>
                    <m:r>
                      <a:rPr lang="en-US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>
                  <a:solidFill>
                    <a:srgbClr val="FF0000"/>
                  </a:solidFill>
                </a:endParaRPr>
              </a:p>
              <a:p>
                <a:pPr lvl="2"/>
                <a:r>
                  <a:rPr lang="en-US" dirty="0"/>
                  <a:t>Originating from time/space varying EM-fields</a:t>
                </a:r>
              </a:p>
              <a:p>
                <a:pPr lvl="1"/>
                <a:r>
                  <a:rPr lang="en-US" dirty="0"/>
                  <a:t>Example: RC two-port network embedded between transmission-lines</a:t>
                </a:r>
              </a:p>
              <a:p>
                <a:pPr lvl="2"/>
                <a:r>
                  <a:rPr lang="en-US" dirty="0"/>
                  <a:t>While it is still possible to solve the network problem, it becomes complicated and cumbersome based on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𝑉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𝐼</m:t>
                    </m:r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The circuit may become unstable or might be damaged, when operating on a short or open end for characterizing the network parameters</a:t>
                </a:r>
              </a:p>
              <a:p>
                <a:pPr lvl="1"/>
                <a:r>
                  <a:rPr lang="en-US" dirty="0"/>
                  <a:t>Due to parasitic effects, a reliable measurement of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𝑽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𝑰</m:t>
                    </m:r>
                  </m:oMath>
                </a14:m>
                <a:r>
                  <a:rPr lang="en-US" dirty="0"/>
                  <a:t> becomes almost impossible.</a:t>
                </a:r>
              </a:p>
              <a:p>
                <a:r>
                  <a:rPr lang="en-US" dirty="0"/>
                  <a:t>Resolution: RF scattering parameters based on power-waves </a:t>
                </a:r>
                <a:br>
                  <a:rPr lang="en-US" dirty="0"/>
                </a:br>
                <a:r>
                  <a:rPr lang="en-US" dirty="0"/>
                  <a:t>for linear networks which include distributed elements</a:t>
                </a:r>
              </a:p>
              <a:p>
                <a:pPr lvl="1"/>
                <a:r>
                  <a:rPr lang="en-US" dirty="0"/>
                  <a:t>The magnitude of a traveling wave is independent of the location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𝒛</m:t>
                    </m:r>
                  </m:oMath>
                </a14:m>
                <a:r>
                  <a:rPr lang="en-US" dirty="0"/>
                  <a:t> in a lossless transmission-line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D5074E8-F9FC-4444-821E-267324332CC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80895" y="971081"/>
                <a:ext cx="11137450" cy="5376699"/>
              </a:xfrm>
              <a:blipFill>
                <a:blip r:embed="rId2"/>
                <a:stretch>
                  <a:fillRect l="-569" t="-1887" b="-2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3" name="TextBox 112">
                <a:extLst>
                  <a:ext uri="{FF2B5EF4-FFF2-40B4-BE49-F238E27FC236}">
                    <a16:creationId xmlns:a16="http://schemas.microsoft.com/office/drawing/2014/main" id="{3881F9EF-DAEB-8C42-979C-076CD370D7A4}"/>
                  </a:ext>
                </a:extLst>
              </p:cNvPr>
              <p:cNvSpPr txBox="1"/>
              <p:nvPr/>
            </p:nvSpPr>
            <p:spPr>
              <a:xfrm>
                <a:off x="6677780" y="2331413"/>
                <a:ext cx="2359877" cy="53662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𝑌</m:t>
                      </m:r>
                      <m:r>
                        <a:rPr lang="en-US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US" b="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b="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−1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−1</m:t>
                                </m:r>
                              </m:e>
                              <m:e>
                                <m:r>
                                  <a:rPr lang="en-US" b="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1+</m:t>
                                </m:r>
                                <m:r>
                                  <a:rPr lang="en-US" b="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𝑗</m:t>
                                </m:r>
                                <m:r>
                                  <a:rPr lang="en-US" b="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𝜔</m:t>
                                </m:r>
                                <m:r>
                                  <a:rPr lang="en-US" b="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𝑅𝐶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113" name="TextBox 112">
                <a:extLst>
                  <a:ext uri="{FF2B5EF4-FFF2-40B4-BE49-F238E27FC236}">
                    <a16:creationId xmlns:a16="http://schemas.microsoft.com/office/drawing/2014/main" id="{3881F9EF-DAEB-8C42-979C-076CD370D7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77780" y="2331413"/>
                <a:ext cx="2359877" cy="536622"/>
              </a:xfrm>
              <a:prstGeom prst="rect">
                <a:avLst/>
              </a:prstGeom>
              <a:blipFill>
                <a:blip r:embed="rId3"/>
                <a:stretch>
                  <a:fillRect l="-1604" t="-4651" b="-186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4" name="TextBox 113">
                <a:extLst>
                  <a:ext uri="{FF2B5EF4-FFF2-40B4-BE49-F238E27FC236}">
                    <a16:creationId xmlns:a16="http://schemas.microsoft.com/office/drawing/2014/main" id="{B532E2E2-573E-044C-944E-E36E7A5D593B}"/>
                  </a:ext>
                </a:extLst>
              </p:cNvPr>
              <p:cNvSpPr txBox="1"/>
              <p:nvPr/>
            </p:nvSpPr>
            <p:spPr>
              <a:xfrm>
                <a:off x="9425352" y="2315255"/>
                <a:ext cx="2421112" cy="56893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008000"/>
                          </a:solidFill>
                          <a:latin typeface="Cambria Math" panose="02040503050406030204" pitchFamily="18" charset="0"/>
                        </a:rPr>
                        <m:t>𝑍</m:t>
                      </m:r>
                      <m:r>
                        <a:rPr lang="en-US" b="0" i="1" smtClean="0">
                          <a:solidFill>
                            <a:srgbClr val="008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  <m:r>
                            <a:rPr lang="en-US" b="0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  <m:r>
                            <a:rPr lang="en-US" b="0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b="0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a:rPr lang="en-US" b="0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US" b="0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𝑗</m:t>
                                </m:r>
                                <m:r>
                                  <a:rPr lang="en-US" b="0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𝜔</m:t>
                                </m:r>
                                <m:r>
                                  <a:rPr lang="en-US" b="0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𝑅𝐶</m:t>
                                </m:r>
                              </m:e>
                              <m:e>
                                <m:r>
                                  <a:rPr lang="en-US" b="0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b="0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4" name="TextBox 113">
                <a:extLst>
                  <a:ext uri="{FF2B5EF4-FFF2-40B4-BE49-F238E27FC236}">
                    <a16:creationId xmlns:a16="http://schemas.microsoft.com/office/drawing/2014/main" id="{B532E2E2-573E-044C-944E-E36E7A5D59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25352" y="2315255"/>
                <a:ext cx="2421112" cy="568938"/>
              </a:xfrm>
              <a:prstGeom prst="rect">
                <a:avLst/>
              </a:prstGeom>
              <a:blipFill>
                <a:blip r:embed="rId4"/>
                <a:stretch>
                  <a:fillRect l="-1571" t="-4348" b="-152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5" name="Group 114">
            <a:extLst>
              <a:ext uri="{FF2B5EF4-FFF2-40B4-BE49-F238E27FC236}">
                <a16:creationId xmlns:a16="http://schemas.microsoft.com/office/drawing/2014/main" id="{C85E2740-D480-4140-AD4E-38675E5B0436}"/>
              </a:ext>
            </a:extLst>
          </p:cNvPr>
          <p:cNvGrpSpPr/>
          <p:nvPr/>
        </p:nvGrpSpPr>
        <p:grpSpPr>
          <a:xfrm>
            <a:off x="1868596" y="1950141"/>
            <a:ext cx="3034588" cy="1276187"/>
            <a:chOff x="1901546" y="3736240"/>
            <a:chExt cx="3034588" cy="1276187"/>
          </a:xfrm>
        </p:grpSpPr>
        <p:grpSp>
          <p:nvGrpSpPr>
            <p:cNvPr id="116" name="Group 210">
              <a:extLst>
                <a:ext uri="{FF2B5EF4-FFF2-40B4-BE49-F238E27FC236}">
                  <a16:creationId xmlns:a16="http://schemas.microsoft.com/office/drawing/2014/main" id="{E25096F7-DF4F-D34F-957A-1359B91AA1E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31166" y="4129527"/>
              <a:ext cx="304800" cy="762000"/>
              <a:chOff x="3216" y="1728"/>
              <a:chExt cx="192" cy="480"/>
            </a:xfrm>
          </p:grpSpPr>
          <p:sp>
            <p:nvSpPr>
              <p:cNvPr id="139" name="Line 8">
                <a:extLst>
                  <a:ext uri="{FF2B5EF4-FFF2-40B4-BE49-F238E27FC236}">
                    <a16:creationId xmlns:a16="http://schemas.microsoft.com/office/drawing/2014/main" id="{0630D6BD-F31F-E443-8B3D-3C612CCBCC1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3312" y="1728"/>
                <a:ext cx="0" cy="21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0" name="Line 9">
                <a:extLst>
                  <a:ext uri="{FF2B5EF4-FFF2-40B4-BE49-F238E27FC236}">
                    <a16:creationId xmlns:a16="http://schemas.microsoft.com/office/drawing/2014/main" id="{134E9668-8C1B-5A4C-B4D3-016916B156F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3312" y="1992"/>
                <a:ext cx="0" cy="21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1" name="Line 10">
                <a:extLst>
                  <a:ext uri="{FF2B5EF4-FFF2-40B4-BE49-F238E27FC236}">
                    <a16:creationId xmlns:a16="http://schemas.microsoft.com/office/drawing/2014/main" id="{32ABA404-C40A-0A49-B8B7-C4CD6BD72C3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3216" y="1944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2" name="Line 11">
                <a:extLst>
                  <a:ext uri="{FF2B5EF4-FFF2-40B4-BE49-F238E27FC236}">
                    <a16:creationId xmlns:a16="http://schemas.microsoft.com/office/drawing/2014/main" id="{184BB1BC-9454-A042-A9DB-044316F07E4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3216" y="1992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17" name="Freeform 12">
              <a:extLst>
                <a:ext uri="{FF2B5EF4-FFF2-40B4-BE49-F238E27FC236}">
                  <a16:creationId xmlns:a16="http://schemas.microsoft.com/office/drawing/2014/main" id="{742CEF01-6094-244E-98F8-815B6986A884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3226366" y="3748527"/>
              <a:ext cx="152400" cy="762000"/>
            </a:xfrm>
            <a:custGeom>
              <a:avLst/>
              <a:gdLst>
                <a:gd name="T0" fmla="*/ 2147483646 w 192"/>
                <a:gd name="T1" fmla="*/ 0 h 960"/>
                <a:gd name="T2" fmla="*/ 2147483646 w 192"/>
                <a:gd name="T3" fmla="*/ 2147483646 h 960"/>
                <a:gd name="T4" fmla="*/ 2147483646 w 192"/>
                <a:gd name="T5" fmla="*/ 2147483646 h 960"/>
                <a:gd name="T6" fmla="*/ 0 w 192"/>
                <a:gd name="T7" fmla="*/ 2147483646 h 960"/>
                <a:gd name="T8" fmla="*/ 2147483646 w 192"/>
                <a:gd name="T9" fmla="*/ 2147483646 h 960"/>
                <a:gd name="T10" fmla="*/ 0 w 192"/>
                <a:gd name="T11" fmla="*/ 2147483646 h 960"/>
                <a:gd name="T12" fmla="*/ 2147483646 w 192"/>
                <a:gd name="T13" fmla="*/ 2147483646 h 960"/>
                <a:gd name="T14" fmla="*/ 0 w 192"/>
                <a:gd name="T15" fmla="*/ 2147483646 h 960"/>
                <a:gd name="T16" fmla="*/ 2147483646 w 192"/>
                <a:gd name="T17" fmla="*/ 2147483646 h 960"/>
                <a:gd name="T18" fmla="*/ 2147483646 w 192"/>
                <a:gd name="T19" fmla="*/ 2147483646 h 96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2"/>
                <a:gd name="T31" fmla="*/ 0 h 960"/>
                <a:gd name="T32" fmla="*/ 192 w 192"/>
                <a:gd name="T33" fmla="*/ 960 h 96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2" h="960">
                  <a:moveTo>
                    <a:pt x="96" y="0"/>
                  </a:moveTo>
                  <a:lnTo>
                    <a:pt x="96" y="192"/>
                  </a:lnTo>
                  <a:lnTo>
                    <a:pt x="192" y="240"/>
                  </a:lnTo>
                  <a:lnTo>
                    <a:pt x="0" y="336"/>
                  </a:lnTo>
                  <a:lnTo>
                    <a:pt x="192" y="432"/>
                  </a:lnTo>
                  <a:lnTo>
                    <a:pt x="0" y="528"/>
                  </a:lnTo>
                  <a:lnTo>
                    <a:pt x="192" y="624"/>
                  </a:lnTo>
                  <a:lnTo>
                    <a:pt x="0" y="720"/>
                  </a:lnTo>
                  <a:lnTo>
                    <a:pt x="96" y="768"/>
                  </a:lnTo>
                  <a:lnTo>
                    <a:pt x="96" y="960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cxnSp>
          <p:nvCxnSpPr>
            <p:cNvPr id="118" name="Straight Connector 117">
              <a:extLst>
                <a:ext uri="{FF2B5EF4-FFF2-40B4-BE49-F238E27FC236}">
                  <a16:creationId xmlns:a16="http://schemas.microsoft.com/office/drawing/2014/main" id="{763D8496-F34B-C446-AA58-1B3A3FD1455E}"/>
                </a:ext>
              </a:extLst>
            </p:cNvPr>
            <p:cNvCxnSpPr>
              <a:cxnSpLocks/>
              <a:stCxn id="129" idx="6"/>
              <a:endCxn id="121" idx="2"/>
            </p:cNvCxnSpPr>
            <p:nvPr/>
          </p:nvCxnSpPr>
          <p:spPr bwMode="auto">
            <a:xfrm>
              <a:off x="2236869" y="4889471"/>
              <a:ext cx="2365562" cy="536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9" name="Straight Connector 118">
              <a:extLst>
                <a:ext uri="{FF2B5EF4-FFF2-40B4-BE49-F238E27FC236}">
                  <a16:creationId xmlns:a16="http://schemas.microsoft.com/office/drawing/2014/main" id="{072C1D18-D970-1841-978F-29A638FBA177}"/>
                </a:ext>
              </a:extLst>
            </p:cNvPr>
            <p:cNvCxnSpPr>
              <a:cxnSpLocks/>
              <a:stCxn id="124" idx="6"/>
            </p:cNvCxnSpPr>
            <p:nvPr/>
          </p:nvCxnSpPr>
          <p:spPr bwMode="auto">
            <a:xfrm>
              <a:off x="3711348" y="4129528"/>
              <a:ext cx="886618" cy="2935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0" name="Straight Connector 119">
              <a:extLst>
                <a:ext uri="{FF2B5EF4-FFF2-40B4-BE49-F238E27FC236}">
                  <a16:creationId xmlns:a16="http://schemas.microsoft.com/office/drawing/2014/main" id="{F1F5D421-117A-8546-8E77-06DFEE602E43}"/>
                </a:ext>
              </a:extLst>
            </p:cNvPr>
            <p:cNvCxnSpPr>
              <a:cxnSpLocks/>
              <a:stCxn id="128" idx="6"/>
            </p:cNvCxnSpPr>
            <p:nvPr/>
          </p:nvCxnSpPr>
          <p:spPr bwMode="auto">
            <a:xfrm>
              <a:off x="2236869" y="4126051"/>
              <a:ext cx="690430" cy="3476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21" name="Oval 245">
              <a:extLst>
                <a:ext uri="{FF2B5EF4-FFF2-40B4-BE49-F238E27FC236}">
                  <a16:creationId xmlns:a16="http://schemas.microsoft.com/office/drawing/2014/main" id="{D85156D9-C182-E04A-B836-AD02E257FE56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602431" y="4851907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122" name="Oval 245">
              <a:extLst>
                <a:ext uri="{FF2B5EF4-FFF2-40B4-BE49-F238E27FC236}">
                  <a16:creationId xmlns:a16="http://schemas.microsoft.com/office/drawing/2014/main" id="{394AFD9A-BBBF-AE49-B1F3-4FA1B8C7344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597966" y="4094363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cxnSp>
          <p:nvCxnSpPr>
            <p:cNvPr id="123" name="Straight Arrow Connector 122">
              <a:extLst>
                <a:ext uri="{FF2B5EF4-FFF2-40B4-BE49-F238E27FC236}">
                  <a16:creationId xmlns:a16="http://schemas.microsoft.com/office/drawing/2014/main" id="{4125CDE7-D161-6042-B0D8-5E0E466AE040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4277733" y="4056263"/>
              <a:ext cx="288000" cy="0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124" name="Oval 250">
              <a:extLst>
                <a:ext uri="{FF2B5EF4-FFF2-40B4-BE49-F238E27FC236}">
                  <a16:creationId xmlns:a16="http://schemas.microsoft.com/office/drawing/2014/main" id="{72A795D9-39AC-6E41-849A-C30A7A95D018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655785" y="4101746"/>
              <a:ext cx="55563" cy="55563"/>
            </a:xfrm>
            <a:prstGeom prst="ellipse">
              <a:avLst/>
            </a:prstGeom>
            <a:solidFill>
              <a:schemeClr val="tx1"/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125" name="Oval 250">
              <a:extLst>
                <a:ext uri="{FF2B5EF4-FFF2-40B4-BE49-F238E27FC236}">
                  <a16:creationId xmlns:a16="http://schemas.microsoft.com/office/drawing/2014/main" id="{6DF448BD-62EE-4D45-AF00-BC0325ADEE1E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655785" y="4862226"/>
              <a:ext cx="55563" cy="55563"/>
            </a:xfrm>
            <a:prstGeom prst="ellipse">
              <a:avLst/>
            </a:prstGeom>
            <a:solidFill>
              <a:schemeClr val="tx1"/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cxnSp>
          <p:nvCxnSpPr>
            <p:cNvPr id="126" name="Straight Arrow Connector 125">
              <a:extLst>
                <a:ext uri="{FF2B5EF4-FFF2-40B4-BE49-F238E27FC236}">
                  <a16:creationId xmlns:a16="http://schemas.microsoft.com/office/drawing/2014/main" id="{81BD099B-A090-8F4A-8140-86021E32894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51202" y="4052057"/>
              <a:ext cx="288000" cy="0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7" name="TextBox 126">
                  <a:extLst>
                    <a:ext uri="{FF2B5EF4-FFF2-40B4-BE49-F238E27FC236}">
                      <a16:creationId xmlns:a16="http://schemas.microsoft.com/office/drawing/2014/main" id="{1B5D0302-9DFD-1B46-8F3E-8F11277D59C5}"/>
                    </a:ext>
                  </a:extLst>
                </p:cNvPr>
                <p:cNvSpPr txBox="1"/>
                <p:nvPr/>
              </p:nvSpPr>
              <p:spPr>
                <a:xfrm>
                  <a:off x="2270981" y="3740434"/>
                  <a:ext cx="240771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27" name="TextBox 126">
                  <a:extLst>
                    <a:ext uri="{FF2B5EF4-FFF2-40B4-BE49-F238E27FC236}">
                      <a16:creationId xmlns:a16="http://schemas.microsoft.com/office/drawing/2014/main" id="{1B5D0302-9DFD-1B46-8F3E-8F11277D59C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70981" y="3740434"/>
                  <a:ext cx="240771" cy="276999"/>
                </a:xfrm>
                <a:prstGeom prst="rect">
                  <a:avLst/>
                </a:prstGeom>
                <a:blipFill>
                  <a:blip r:embed="rId5"/>
                  <a:stretch>
                    <a:fillRect l="-20000" b="-1818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28" name="Oval 245">
              <a:extLst>
                <a:ext uri="{FF2B5EF4-FFF2-40B4-BE49-F238E27FC236}">
                  <a16:creationId xmlns:a16="http://schemas.microsoft.com/office/drawing/2014/main" id="{C59A82FB-24A0-3749-96D7-CD92D0DB291E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160669" y="4087951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129" name="Oval 245">
              <a:extLst>
                <a:ext uri="{FF2B5EF4-FFF2-40B4-BE49-F238E27FC236}">
                  <a16:creationId xmlns:a16="http://schemas.microsoft.com/office/drawing/2014/main" id="{8E61DC4F-C5CF-9E40-8DBC-670AE3A9F242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160669" y="4851371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0" name="TextBox 129">
                  <a:extLst>
                    <a:ext uri="{FF2B5EF4-FFF2-40B4-BE49-F238E27FC236}">
                      <a16:creationId xmlns:a16="http://schemas.microsoft.com/office/drawing/2014/main" id="{E611B441-B882-8F41-A2A7-2E8634E40C72}"/>
                    </a:ext>
                  </a:extLst>
                </p:cNvPr>
                <p:cNvSpPr txBox="1"/>
                <p:nvPr/>
              </p:nvSpPr>
              <p:spPr>
                <a:xfrm>
                  <a:off x="4327966" y="3736240"/>
                  <a:ext cx="246093" cy="276999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30" name="TextBox 129">
                  <a:extLst>
                    <a:ext uri="{FF2B5EF4-FFF2-40B4-BE49-F238E27FC236}">
                      <a16:creationId xmlns:a16="http://schemas.microsoft.com/office/drawing/2014/main" id="{E611B441-B882-8F41-A2A7-2E8634E40C7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27966" y="3736240"/>
                  <a:ext cx="246093" cy="276999"/>
                </a:xfrm>
                <a:prstGeom prst="rect">
                  <a:avLst/>
                </a:prstGeom>
                <a:blipFill>
                  <a:blip r:embed="rId6"/>
                  <a:stretch>
                    <a:fillRect l="-20000" r="-5000" b="-1739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31" name="Straight Arrow Connector 130">
              <a:extLst>
                <a:ext uri="{FF2B5EF4-FFF2-40B4-BE49-F238E27FC236}">
                  <a16:creationId xmlns:a16="http://schemas.microsoft.com/office/drawing/2014/main" id="{2E519151-4AFF-5C43-8030-6D82CFA739C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195194" y="4204321"/>
              <a:ext cx="0" cy="606880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2" name="TextBox 131">
                  <a:extLst>
                    <a:ext uri="{FF2B5EF4-FFF2-40B4-BE49-F238E27FC236}">
                      <a16:creationId xmlns:a16="http://schemas.microsoft.com/office/drawing/2014/main" id="{676FEEB4-6324-8B46-81BD-AFC1EAD87D1F}"/>
                    </a:ext>
                  </a:extLst>
                </p:cNvPr>
                <p:cNvSpPr txBox="1"/>
                <p:nvPr/>
              </p:nvSpPr>
              <p:spPr>
                <a:xfrm>
                  <a:off x="1901546" y="4341564"/>
                  <a:ext cx="279757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32" name="TextBox 131">
                  <a:extLst>
                    <a:ext uri="{FF2B5EF4-FFF2-40B4-BE49-F238E27FC236}">
                      <a16:creationId xmlns:a16="http://schemas.microsoft.com/office/drawing/2014/main" id="{676FEEB4-6324-8B46-81BD-AFC1EAD87D1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901546" y="4341564"/>
                  <a:ext cx="279757" cy="276999"/>
                </a:xfrm>
                <a:prstGeom prst="rect">
                  <a:avLst/>
                </a:prstGeom>
                <a:blipFill>
                  <a:blip r:embed="rId7"/>
                  <a:stretch>
                    <a:fillRect l="-18182" r="-4545" b="-1739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33" name="Straight Arrow Connector 132">
              <a:extLst>
                <a:ext uri="{FF2B5EF4-FFF2-40B4-BE49-F238E27FC236}">
                  <a16:creationId xmlns:a16="http://schemas.microsoft.com/office/drawing/2014/main" id="{8DBB8C12-A3EC-9A4C-A8FE-C73C4D7E76B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638536" y="4208663"/>
              <a:ext cx="0" cy="606880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4" name="TextBox 133">
                  <a:extLst>
                    <a:ext uri="{FF2B5EF4-FFF2-40B4-BE49-F238E27FC236}">
                      <a16:creationId xmlns:a16="http://schemas.microsoft.com/office/drawing/2014/main" id="{858116E4-706B-EC43-B78E-DDB90F799008}"/>
                    </a:ext>
                  </a:extLst>
                </p:cNvPr>
                <p:cNvSpPr txBox="1"/>
                <p:nvPr/>
              </p:nvSpPr>
              <p:spPr>
                <a:xfrm>
                  <a:off x="4651056" y="4348322"/>
                  <a:ext cx="285078" cy="276999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34" name="TextBox 133">
                  <a:extLst>
                    <a:ext uri="{FF2B5EF4-FFF2-40B4-BE49-F238E27FC236}">
                      <a16:creationId xmlns:a16="http://schemas.microsoft.com/office/drawing/2014/main" id="{858116E4-706B-EC43-B78E-DDB90F79900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51056" y="4348322"/>
                  <a:ext cx="285078" cy="276999"/>
                </a:xfrm>
                <a:prstGeom prst="rect">
                  <a:avLst/>
                </a:prstGeom>
                <a:blipFill>
                  <a:blip r:embed="rId8"/>
                  <a:stretch>
                    <a:fillRect l="-13043" r="-4348" b="-1739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5" name="TextBox 134">
                  <a:extLst>
                    <a:ext uri="{FF2B5EF4-FFF2-40B4-BE49-F238E27FC236}">
                      <a16:creationId xmlns:a16="http://schemas.microsoft.com/office/drawing/2014/main" id="{214A9175-8E7D-9D4E-A283-79CF171CC5D8}"/>
                    </a:ext>
                  </a:extLst>
                </p:cNvPr>
                <p:cNvSpPr txBox="1"/>
                <p:nvPr/>
              </p:nvSpPr>
              <p:spPr>
                <a:xfrm>
                  <a:off x="3864503" y="4360891"/>
                  <a:ext cx="212109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𝐶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35" name="TextBox 134">
                  <a:extLst>
                    <a:ext uri="{FF2B5EF4-FFF2-40B4-BE49-F238E27FC236}">
                      <a16:creationId xmlns:a16="http://schemas.microsoft.com/office/drawing/2014/main" id="{214A9175-8E7D-9D4E-A283-79CF171CC5D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64503" y="4360891"/>
                  <a:ext cx="212109" cy="276999"/>
                </a:xfrm>
                <a:prstGeom prst="rect">
                  <a:avLst/>
                </a:prstGeom>
                <a:blipFill>
                  <a:blip r:embed="rId9"/>
                  <a:stretch>
                    <a:fillRect l="-22222" r="-16667" b="-1304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6" name="TextBox 135">
                  <a:extLst>
                    <a:ext uri="{FF2B5EF4-FFF2-40B4-BE49-F238E27FC236}">
                      <a16:creationId xmlns:a16="http://schemas.microsoft.com/office/drawing/2014/main" id="{0916B593-49CA-CC41-BF87-BE9351FBF582}"/>
                    </a:ext>
                  </a:extLst>
                </p:cNvPr>
                <p:cNvSpPr txBox="1"/>
                <p:nvPr/>
              </p:nvSpPr>
              <p:spPr>
                <a:xfrm>
                  <a:off x="3199183" y="4222391"/>
                  <a:ext cx="218328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36" name="TextBox 135">
                  <a:extLst>
                    <a:ext uri="{FF2B5EF4-FFF2-40B4-BE49-F238E27FC236}">
                      <a16:creationId xmlns:a16="http://schemas.microsoft.com/office/drawing/2014/main" id="{0916B593-49CA-CC41-BF87-BE9351FBF58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199183" y="4222391"/>
                  <a:ext cx="218328" cy="276999"/>
                </a:xfrm>
                <a:prstGeom prst="rect">
                  <a:avLst/>
                </a:prstGeom>
                <a:blipFill>
                  <a:blip r:embed="rId10"/>
                  <a:stretch>
                    <a:fillRect l="-22222" r="-16667" b="-1363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37" name="Rectangle 136">
              <a:extLst>
                <a:ext uri="{FF2B5EF4-FFF2-40B4-BE49-F238E27FC236}">
                  <a16:creationId xmlns:a16="http://schemas.microsoft.com/office/drawing/2014/main" id="{DF38CCF3-3C57-5B44-8570-8EE990C161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98467" y="3932427"/>
              <a:ext cx="1620000" cy="1080000"/>
            </a:xfrm>
            <a:prstGeom prst="rect">
              <a:avLst/>
            </a:prstGeom>
            <a:noFill/>
            <a:ln w="38100" algn="ctr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lIns="92075" tIns="46038" rIns="92075" bIns="46038"/>
            <a:lstStyle/>
            <a:p>
              <a:pPr marL="571500" indent="-571500"/>
              <a:endParaRPr lang="en-GB" b="0"/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558143A6-BDF1-544C-A8E0-F1B4283633CF}"/>
              </a:ext>
            </a:extLst>
          </p:cNvPr>
          <p:cNvGrpSpPr/>
          <p:nvPr/>
        </p:nvGrpSpPr>
        <p:grpSpPr>
          <a:xfrm>
            <a:off x="663604" y="1936797"/>
            <a:ext cx="5512455" cy="1289531"/>
            <a:chOff x="663604" y="1936797"/>
            <a:chExt cx="5512455" cy="1289531"/>
          </a:xfrm>
        </p:grpSpPr>
        <p:grpSp>
          <p:nvGrpSpPr>
            <p:cNvPr id="144" name="Group 210">
              <a:extLst>
                <a:ext uri="{FF2B5EF4-FFF2-40B4-BE49-F238E27FC236}">
                  <a16:creationId xmlns:a16="http://schemas.microsoft.com/office/drawing/2014/main" id="{B83187F5-6590-7A4C-BD83-C6A573FCB3E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96665" y="2343428"/>
              <a:ext cx="304800" cy="762000"/>
              <a:chOff x="3216" y="1728"/>
              <a:chExt cx="192" cy="480"/>
            </a:xfrm>
          </p:grpSpPr>
          <p:sp>
            <p:nvSpPr>
              <p:cNvPr id="194" name="Line 8">
                <a:extLst>
                  <a:ext uri="{FF2B5EF4-FFF2-40B4-BE49-F238E27FC236}">
                    <a16:creationId xmlns:a16="http://schemas.microsoft.com/office/drawing/2014/main" id="{A239E331-A6DF-EF4D-ACBA-086A51E4461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3312" y="1728"/>
                <a:ext cx="0" cy="21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" name="Line 9">
                <a:extLst>
                  <a:ext uri="{FF2B5EF4-FFF2-40B4-BE49-F238E27FC236}">
                    <a16:creationId xmlns:a16="http://schemas.microsoft.com/office/drawing/2014/main" id="{2861DAAD-2D1D-EC49-B464-E281773D774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3312" y="1992"/>
                <a:ext cx="0" cy="21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6" name="Line 10">
                <a:extLst>
                  <a:ext uri="{FF2B5EF4-FFF2-40B4-BE49-F238E27FC236}">
                    <a16:creationId xmlns:a16="http://schemas.microsoft.com/office/drawing/2014/main" id="{39822430-10DE-3A45-BA5B-E4617C0BBC6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3216" y="1944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7" name="Line 11">
                <a:extLst>
                  <a:ext uri="{FF2B5EF4-FFF2-40B4-BE49-F238E27FC236}">
                    <a16:creationId xmlns:a16="http://schemas.microsoft.com/office/drawing/2014/main" id="{9860DCA7-E203-C54C-81AC-522D0BB15FD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3216" y="1992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45" name="Freeform 12">
              <a:extLst>
                <a:ext uri="{FF2B5EF4-FFF2-40B4-BE49-F238E27FC236}">
                  <a16:creationId xmlns:a16="http://schemas.microsoft.com/office/drawing/2014/main" id="{54ECF262-FF28-C944-9D6D-2B3E9F47E926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3191865" y="1962428"/>
              <a:ext cx="152400" cy="762000"/>
            </a:xfrm>
            <a:custGeom>
              <a:avLst/>
              <a:gdLst>
                <a:gd name="T0" fmla="*/ 2147483646 w 192"/>
                <a:gd name="T1" fmla="*/ 0 h 960"/>
                <a:gd name="T2" fmla="*/ 2147483646 w 192"/>
                <a:gd name="T3" fmla="*/ 2147483646 h 960"/>
                <a:gd name="T4" fmla="*/ 2147483646 w 192"/>
                <a:gd name="T5" fmla="*/ 2147483646 h 960"/>
                <a:gd name="T6" fmla="*/ 0 w 192"/>
                <a:gd name="T7" fmla="*/ 2147483646 h 960"/>
                <a:gd name="T8" fmla="*/ 2147483646 w 192"/>
                <a:gd name="T9" fmla="*/ 2147483646 h 960"/>
                <a:gd name="T10" fmla="*/ 0 w 192"/>
                <a:gd name="T11" fmla="*/ 2147483646 h 960"/>
                <a:gd name="T12" fmla="*/ 2147483646 w 192"/>
                <a:gd name="T13" fmla="*/ 2147483646 h 960"/>
                <a:gd name="T14" fmla="*/ 0 w 192"/>
                <a:gd name="T15" fmla="*/ 2147483646 h 960"/>
                <a:gd name="T16" fmla="*/ 2147483646 w 192"/>
                <a:gd name="T17" fmla="*/ 2147483646 h 960"/>
                <a:gd name="T18" fmla="*/ 2147483646 w 192"/>
                <a:gd name="T19" fmla="*/ 2147483646 h 96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2"/>
                <a:gd name="T31" fmla="*/ 0 h 960"/>
                <a:gd name="T32" fmla="*/ 192 w 192"/>
                <a:gd name="T33" fmla="*/ 960 h 96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2" h="960">
                  <a:moveTo>
                    <a:pt x="96" y="0"/>
                  </a:moveTo>
                  <a:lnTo>
                    <a:pt x="96" y="192"/>
                  </a:lnTo>
                  <a:lnTo>
                    <a:pt x="192" y="240"/>
                  </a:lnTo>
                  <a:lnTo>
                    <a:pt x="0" y="336"/>
                  </a:lnTo>
                  <a:lnTo>
                    <a:pt x="192" y="432"/>
                  </a:lnTo>
                  <a:lnTo>
                    <a:pt x="0" y="528"/>
                  </a:lnTo>
                  <a:lnTo>
                    <a:pt x="192" y="624"/>
                  </a:lnTo>
                  <a:lnTo>
                    <a:pt x="0" y="720"/>
                  </a:lnTo>
                  <a:lnTo>
                    <a:pt x="96" y="768"/>
                  </a:lnTo>
                  <a:lnTo>
                    <a:pt x="96" y="960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cxnSp>
          <p:nvCxnSpPr>
            <p:cNvPr id="146" name="Straight Connector 145">
              <a:extLst>
                <a:ext uri="{FF2B5EF4-FFF2-40B4-BE49-F238E27FC236}">
                  <a16:creationId xmlns:a16="http://schemas.microsoft.com/office/drawing/2014/main" id="{B7AB6CE8-A82F-8442-9FE0-4A589039866E}"/>
                </a:ext>
              </a:extLst>
            </p:cNvPr>
            <p:cNvCxnSpPr>
              <a:cxnSpLocks/>
              <a:stCxn id="183" idx="1"/>
            </p:cNvCxnSpPr>
            <p:nvPr/>
          </p:nvCxnSpPr>
          <p:spPr bwMode="auto">
            <a:xfrm flipV="1">
              <a:off x="2102562" y="3103908"/>
              <a:ext cx="2619806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7" name="Straight Connector 146">
              <a:extLst>
                <a:ext uri="{FF2B5EF4-FFF2-40B4-BE49-F238E27FC236}">
                  <a16:creationId xmlns:a16="http://schemas.microsoft.com/office/drawing/2014/main" id="{B604DC63-9AAB-EB49-8216-1E635D17D038}"/>
                </a:ext>
              </a:extLst>
            </p:cNvPr>
            <p:cNvCxnSpPr>
              <a:cxnSpLocks/>
              <a:stCxn id="151" idx="6"/>
            </p:cNvCxnSpPr>
            <p:nvPr/>
          </p:nvCxnSpPr>
          <p:spPr bwMode="auto">
            <a:xfrm>
              <a:off x="3676847" y="2343429"/>
              <a:ext cx="1080000" cy="2935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8" name="Straight Connector 147">
              <a:extLst>
                <a:ext uri="{FF2B5EF4-FFF2-40B4-BE49-F238E27FC236}">
                  <a16:creationId xmlns:a16="http://schemas.microsoft.com/office/drawing/2014/main" id="{5E83AE84-5DA1-6C4C-93D8-E35AEE92AD7E}"/>
                </a:ext>
              </a:extLst>
            </p:cNvPr>
            <p:cNvCxnSpPr>
              <a:cxnSpLocks/>
              <a:stCxn id="182" idx="1"/>
            </p:cNvCxnSpPr>
            <p:nvPr/>
          </p:nvCxnSpPr>
          <p:spPr bwMode="auto">
            <a:xfrm>
              <a:off x="2105768" y="2340917"/>
              <a:ext cx="787030" cy="2511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49" name="Oval 245">
              <a:extLst>
                <a:ext uri="{FF2B5EF4-FFF2-40B4-BE49-F238E27FC236}">
                  <a16:creationId xmlns:a16="http://schemas.microsoft.com/office/drawing/2014/main" id="{9EC9EAE9-1DB0-F746-9D51-8005C5276549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851191" y="2313985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cxnSp>
          <p:nvCxnSpPr>
            <p:cNvPr id="150" name="Straight Arrow Connector 149">
              <a:extLst>
                <a:ext uri="{FF2B5EF4-FFF2-40B4-BE49-F238E27FC236}">
                  <a16:creationId xmlns:a16="http://schemas.microsoft.com/office/drawing/2014/main" id="{D6A2C051-A062-CE48-88A4-21C18DDCBD90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4254409" y="2271156"/>
              <a:ext cx="288000" cy="0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151" name="Oval 250">
              <a:extLst>
                <a:ext uri="{FF2B5EF4-FFF2-40B4-BE49-F238E27FC236}">
                  <a16:creationId xmlns:a16="http://schemas.microsoft.com/office/drawing/2014/main" id="{909B3B06-DFE1-7F4A-BF19-2F8FF2539EC6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621284" y="2315647"/>
              <a:ext cx="55563" cy="55563"/>
            </a:xfrm>
            <a:prstGeom prst="ellipse">
              <a:avLst/>
            </a:prstGeom>
            <a:solidFill>
              <a:schemeClr val="tx1"/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152" name="Oval 250">
              <a:extLst>
                <a:ext uri="{FF2B5EF4-FFF2-40B4-BE49-F238E27FC236}">
                  <a16:creationId xmlns:a16="http://schemas.microsoft.com/office/drawing/2014/main" id="{9CE7321D-3DA3-044E-9393-B55A8561F86D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621284" y="3076127"/>
              <a:ext cx="55563" cy="55563"/>
            </a:xfrm>
            <a:prstGeom prst="ellipse">
              <a:avLst/>
            </a:prstGeom>
            <a:solidFill>
              <a:schemeClr val="tx1"/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cxnSp>
          <p:nvCxnSpPr>
            <p:cNvPr id="153" name="Straight Arrow Connector 152">
              <a:extLst>
                <a:ext uri="{FF2B5EF4-FFF2-40B4-BE49-F238E27FC236}">
                  <a16:creationId xmlns:a16="http://schemas.microsoft.com/office/drawing/2014/main" id="{34892D88-7988-EB4F-86D2-314D041A2A8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16701" y="2265958"/>
              <a:ext cx="288000" cy="0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4" name="TextBox 153">
                  <a:extLst>
                    <a:ext uri="{FF2B5EF4-FFF2-40B4-BE49-F238E27FC236}">
                      <a16:creationId xmlns:a16="http://schemas.microsoft.com/office/drawing/2014/main" id="{3CCC7FF9-033E-A54F-B16D-7B4CCCB87743}"/>
                    </a:ext>
                  </a:extLst>
                </p:cNvPr>
                <p:cNvSpPr txBox="1"/>
                <p:nvPr/>
              </p:nvSpPr>
              <p:spPr>
                <a:xfrm>
                  <a:off x="2236480" y="1954335"/>
                  <a:ext cx="240771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54" name="TextBox 153">
                  <a:extLst>
                    <a:ext uri="{FF2B5EF4-FFF2-40B4-BE49-F238E27FC236}">
                      <a16:creationId xmlns:a16="http://schemas.microsoft.com/office/drawing/2014/main" id="{3CCC7FF9-033E-A54F-B16D-7B4CCCB8774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36480" y="1954335"/>
                  <a:ext cx="240771" cy="276999"/>
                </a:xfrm>
                <a:prstGeom prst="rect">
                  <a:avLst/>
                </a:prstGeom>
                <a:blipFill>
                  <a:blip r:embed="rId11"/>
                  <a:stretch>
                    <a:fillRect l="-21053" r="-5263" b="-1818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5" name="TextBox 154">
                  <a:extLst>
                    <a:ext uri="{FF2B5EF4-FFF2-40B4-BE49-F238E27FC236}">
                      <a16:creationId xmlns:a16="http://schemas.microsoft.com/office/drawing/2014/main" id="{B8FFE050-87F5-7A45-AA33-5F1929995226}"/>
                    </a:ext>
                  </a:extLst>
                </p:cNvPr>
                <p:cNvSpPr txBox="1"/>
                <p:nvPr/>
              </p:nvSpPr>
              <p:spPr>
                <a:xfrm>
                  <a:off x="4304642" y="1951133"/>
                  <a:ext cx="246093" cy="276999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55" name="TextBox 154">
                  <a:extLst>
                    <a:ext uri="{FF2B5EF4-FFF2-40B4-BE49-F238E27FC236}">
                      <a16:creationId xmlns:a16="http://schemas.microsoft.com/office/drawing/2014/main" id="{B8FFE050-87F5-7A45-AA33-5F192999522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04642" y="1951133"/>
                  <a:ext cx="246093" cy="276999"/>
                </a:xfrm>
                <a:prstGeom prst="rect">
                  <a:avLst/>
                </a:prstGeom>
                <a:blipFill>
                  <a:blip r:embed="rId12"/>
                  <a:stretch>
                    <a:fillRect l="-14286" r="-4762" b="-1739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56" name="Straight Arrow Connector 155">
              <a:extLst>
                <a:ext uri="{FF2B5EF4-FFF2-40B4-BE49-F238E27FC236}">
                  <a16:creationId xmlns:a16="http://schemas.microsoft.com/office/drawing/2014/main" id="{BB6F3BBA-A365-D74B-8582-99E8FBCA1D8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452353" y="2415375"/>
              <a:ext cx="0" cy="606880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7" name="TextBox 156">
                  <a:extLst>
                    <a:ext uri="{FF2B5EF4-FFF2-40B4-BE49-F238E27FC236}">
                      <a16:creationId xmlns:a16="http://schemas.microsoft.com/office/drawing/2014/main" id="{CD6520E8-7CE0-C346-8158-DC55D1CC3BE3}"/>
                    </a:ext>
                  </a:extLst>
                </p:cNvPr>
                <p:cNvSpPr txBox="1"/>
                <p:nvPr/>
              </p:nvSpPr>
              <p:spPr>
                <a:xfrm>
                  <a:off x="2158705" y="2552618"/>
                  <a:ext cx="279757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57" name="TextBox 156">
                  <a:extLst>
                    <a:ext uri="{FF2B5EF4-FFF2-40B4-BE49-F238E27FC236}">
                      <a16:creationId xmlns:a16="http://schemas.microsoft.com/office/drawing/2014/main" id="{CD6520E8-7CE0-C346-8158-DC55D1CC3BE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158705" y="2552618"/>
                  <a:ext cx="279757" cy="276999"/>
                </a:xfrm>
                <a:prstGeom prst="rect">
                  <a:avLst/>
                </a:prstGeom>
                <a:blipFill>
                  <a:blip r:embed="rId13"/>
                  <a:stretch>
                    <a:fillRect l="-13043" r="-4348" b="-2272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58" name="Straight Arrow Connector 157">
              <a:extLst>
                <a:ext uri="{FF2B5EF4-FFF2-40B4-BE49-F238E27FC236}">
                  <a16:creationId xmlns:a16="http://schemas.microsoft.com/office/drawing/2014/main" id="{31787AB0-CC9F-B84D-817C-08340019CE2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351789" y="2416800"/>
              <a:ext cx="0" cy="606880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9" name="TextBox 158">
                  <a:extLst>
                    <a:ext uri="{FF2B5EF4-FFF2-40B4-BE49-F238E27FC236}">
                      <a16:creationId xmlns:a16="http://schemas.microsoft.com/office/drawing/2014/main" id="{404FCA2C-4A05-A143-B912-B93305F6CE58}"/>
                    </a:ext>
                  </a:extLst>
                </p:cNvPr>
                <p:cNvSpPr txBox="1"/>
                <p:nvPr/>
              </p:nvSpPr>
              <p:spPr>
                <a:xfrm>
                  <a:off x="4364309" y="2556459"/>
                  <a:ext cx="285078" cy="276999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59" name="TextBox 158">
                  <a:extLst>
                    <a:ext uri="{FF2B5EF4-FFF2-40B4-BE49-F238E27FC236}">
                      <a16:creationId xmlns:a16="http://schemas.microsoft.com/office/drawing/2014/main" id="{404FCA2C-4A05-A143-B912-B93305F6CE5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64309" y="2556459"/>
                  <a:ext cx="285078" cy="276999"/>
                </a:xfrm>
                <a:prstGeom prst="rect">
                  <a:avLst/>
                </a:prstGeom>
                <a:blipFill>
                  <a:blip r:embed="rId14"/>
                  <a:stretch>
                    <a:fillRect l="-16667" b="-1739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0" name="TextBox 159">
                  <a:extLst>
                    <a:ext uri="{FF2B5EF4-FFF2-40B4-BE49-F238E27FC236}">
                      <a16:creationId xmlns:a16="http://schemas.microsoft.com/office/drawing/2014/main" id="{0135874D-A523-2646-ABC2-753DFB6159E1}"/>
                    </a:ext>
                  </a:extLst>
                </p:cNvPr>
                <p:cNvSpPr txBox="1"/>
                <p:nvPr/>
              </p:nvSpPr>
              <p:spPr>
                <a:xfrm>
                  <a:off x="3830002" y="2574792"/>
                  <a:ext cx="212109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𝐶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60" name="TextBox 159">
                  <a:extLst>
                    <a:ext uri="{FF2B5EF4-FFF2-40B4-BE49-F238E27FC236}">
                      <a16:creationId xmlns:a16="http://schemas.microsoft.com/office/drawing/2014/main" id="{0135874D-A523-2646-ABC2-753DFB6159E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30002" y="2574792"/>
                  <a:ext cx="212109" cy="276999"/>
                </a:xfrm>
                <a:prstGeom prst="rect">
                  <a:avLst/>
                </a:prstGeom>
                <a:blipFill>
                  <a:blip r:embed="rId15"/>
                  <a:stretch>
                    <a:fillRect l="-16667" r="-16667" b="-1304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1" name="TextBox 160">
                  <a:extLst>
                    <a:ext uri="{FF2B5EF4-FFF2-40B4-BE49-F238E27FC236}">
                      <a16:creationId xmlns:a16="http://schemas.microsoft.com/office/drawing/2014/main" id="{4E05AB72-9E9F-AA43-AC55-EC7DCFE043D6}"/>
                    </a:ext>
                  </a:extLst>
                </p:cNvPr>
                <p:cNvSpPr txBox="1"/>
                <p:nvPr/>
              </p:nvSpPr>
              <p:spPr>
                <a:xfrm>
                  <a:off x="3164682" y="2436292"/>
                  <a:ext cx="218328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61" name="TextBox 160">
                  <a:extLst>
                    <a:ext uri="{FF2B5EF4-FFF2-40B4-BE49-F238E27FC236}">
                      <a16:creationId xmlns:a16="http://schemas.microsoft.com/office/drawing/2014/main" id="{4E05AB72-9E9F-AA43-AC55-EC7DCFE043D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164682" y="2436292"/>
                  <a:ext cx="218328" cy="276999"/>
                </a:xfrm>
                <a:prstGeom prst="rect">
                  <a:avLst/>
                </a:prstGeom>
                <a:blipFill>
                  <a:blip r:embed="rId16"/>
                  <a:stretch>
                    <a:fillRect l="-22222" r="-16667" b="-1363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62" name="Rectangle 161">
              <a:extLst>
                <a:ext uri="{FF2B5EF4-FFF2-40B4-BE49-F238E27FC236}">
                  <a16:creationId xmlns:a16="http://schemas.microsoft.com/office/drawing/2014/main" id="{A3925323-71B3-0D49-9E18-8C9D39FE8A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3966" y="2146328"/>
              <a:ext cx="1620000" cy="1080000"/>
            </a:xfrm>
            <a:prstGeom prst="rect">
              <a:avLst/>
            </a:prstGeom>
            <a:noFill/>
            <a:ln w="38100" algn="ctr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lIns="92075" tIns="46038" rIns="92075" bIns="46038"/>
            <a:lstStyle/>
            <a:p>
              <a:pPr marL="571500" indent="-571500"/>
              <a:endParaRPr lang="en-GB" b="0"/>
            </a:p>
          </p:txBody>
        </p:sp>
        <p:sp>
          <p:nvSpPr>
            <p:cNvPr id="163" name="Line 19">
              <a:extLst>
                <a:ext uri="{FF2B5EF4-FFF2-40B4-BE49-F238E27FC236}">
                  <a16:creationId xmlns:a16="http://schemas.microsoft.com/office/drawing/2014/main" id="{F649A656-49EA-3843-AAE7-94AC8BDE23D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760035" y="2343747"/>
              <a:ext cx="720000" cy="1"/>
            </a:xfrm>
            <a:prstGeom prst="line">
              <a:avLst/>
            </a:prstGeom>
            <a:noFill/>
            <a:ln w="2857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2075" tIns="46038" rIns="92075" bIns="46038"/>
            <a:lstStyle/>
            <a:p>
              <a:endParaRPr lang="en-US"/>
            </a:p>
          </p:txBody>
        </p:sp>
        <p:sp>
          <p:nvSpPr>
            <p:cNvPr id="164" name="Oval 31">
              <a:extLst>
                <a:ext uri="{FF2B5EF4-FFF2-40B4-BE49-F238E27FC236}">
                  <a16:creationId xmlns:a16="http://schemas.microsoft.com/office/drawing/2014/main" id="{AACE4C56-2BD6-444B-8504-D242705E07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0365" y="2225479"/>
              <a:ext cx="88900" cy="236538"/>
            </a:xfrm>
            <a:prstGeom prst="ellips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2075" tIns="46037" rIns="92075" bIns="46037" anchor="ctr"/>
            <a:lstStyle/>
            <a:p>
              <a:endParaRPr lang="en-US"/>
            </a:p>
          </p:txBody>
        </p:sp>
        <p:sp>
          <p:nvSpPr>
            <p:cNvPr id="165" name="Line 19">
              <a:extLst>
                <a:ext uri="{FF2B5EF4-FFF2-40B4-BE49-F238E27FC236}">
                  <a16:creationId xmlns:a16="http://schemas.microsoft.com/office/drawing/2014/main" id="{EF849708-8D06-2047-9B12-8158D669BB4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24813" y="2224045"/>
              <a:ext cx="72000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2075" tIns="46037" rIns="92075" bIns="46037"/>
            <a:lstStyle/>
            <a:p>
              <a:endParaRPr lang="en-US"/>
            </a:p>
          </p:txBody>
        </p:sp>
        <p:sp>
          <p:nvSpPr>
            <p:cNvPr id="166" name="Line 19">
              <a:extLst>
                <a:ext uri="{FF2B5EF4-FFF2-40B4-BE49-F238E27FC236}">
                  <a16:creationId xmlns:a16="http://schemas.microsoft.com/office/drawing/2014/main" id="{47B64560-B2A6-F643-AE2C-6D54C81B711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712700" y="2463448"/>
              <a:ext cx="720000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2075" tIns="46037" rIns="92075" bIns="46037"/>
            <a:lstStyle/>
            <a:p>
              <a:endParaRPr lang="en-US"/>
            </a:p>
          </p:txBody>
        </p:sp>
        <p:sp>
          <p:nvSpPr>
            <p:cNvPr id="167" name="Arc 166">
              <a:extLst>
                <a:ext uri="{FF2B5EF4-FFF2-40B4-BE49-F238E27FC236}">
                  <a16:creationId xmlns:a16="http://schemas.microsoft.com/office/drawing/2014/main" id="{3C321440-B734-AF4B-A22A-82A0CC1DDB8B}"/>
                </a:ext>
              </a:extLst>
            </p:cNvPr>
            <p:cNvSpPr/>
            <p:nvPr/>
          </p:nvSpPr>
          <p:spPr bwMode="auto">
            <a:xfrm>
              <a:off x="5386359" y="2223820"/>
              <a:ext cx="90000" cy="237600"/>
            </a:xfrm>
            <a:prstGeom prst="arc">
              <a:avLst>
                <a:gd name="adj1" fmla="val 16200000"/>
                <a:gd name="adj2" fmla="val 5442500"/>
              </a:avLst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68" name="Line 15">
              <a:extLst>
                <a:ext uri="{FF2B5EF4-FFF2-40B4-BE49-F238E27FC236}">
                  <a16:creationId xmlns:a16="http://schemas.microsoft.com/office/drawing/2014/main" id="{BCBF970A-4748-8046-BBCF-D371F6E1D92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431180" y="2469795"/>
              <a:ext cx="675" cy="63542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2075" tIns="46038" rIns="92075" bIns="46038"/>
            <a:lstStyle/>
            <a:p>
              <a:endParaRPr lang="en-US" dirty="0"/>
            </a:p>
          </p:txBody>
        </p:sp>
        <p:sp>
          <p:nvSpPr>
            <p:cNvPr id="169" name="Line 15">
              <a:extLst>
                <a:ext uri="{FF2B5EF4-FFF2-40B4-BE49-F238E27FC236}">
                  <a16:creationId xmlns:a16="http://schemas.microsoft.com/office/drawing/2014/main" id="{0FCD1811-2E52-0D47-AC63-A0A4DFE32BE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721658" y="2468092"/>
              <a:ext cx="840" cy="65065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2075" tIns="46038" rIns="92075" bIns="46038"/>
            <a:lstStyle/>
            <a:p>
              <a:endParaRPr lang="en-US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0" name="TextBox 169">
                  <a:extLst>
                    <a:ext uri="{FF2B5EF4-FFF2-40B4-BE49-F238E27FC236}">
                      <a16:creationId xmlns:a16="http://schemas.microsoft.com/office/drawing/2014/main" id="{3598C5BC-300C-B04E-B731-262B4CD39A42}"/>
                    </a:ext>
                  </a:extLst>
                </p:cNvPr>
                <p:cNvSpPr txBox="1"/>
                <p:nvPr/>
              </p:nvSpPr>
              <p:spPr>
                <a:xfrm>
                  <a:off x="4919351" y="2507076"/>
                  <a:ext cx="330155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𝑇𝐿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70" name="TextBox 169">
                  <a:extLst>
                    <a:ext uri="{FF2B5EF4-FFF2-40B4-BE49-F238E27FC236}">
                      <a16:creationId xmlns:a16="http://schemas.microsoft.com/office/drawing/2014/main" id="{3598C5BC-300C-B04E-B731-262B4CD39A4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919351" y="2507076"/>
                  <a:ext cx="330155" cy="276999"/>
                </a:xfrm>
                <a:prstGeom prst="rect">
                  <a:avLst/>
                </a:prstGeom>
                <a:blipFill>
                  <a:blip r:embed="rId17"/>
                  <a:stretch>
                    <a:fillRect l="-14815" r="-11111" b="-869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71" name="Oval 245">
              <a:extLst>
                <a:ext uri="{FF2B5EF4-FFF2-40B4-BE49-F238E27FC236}">
                  <a16:creationId xmlns:a16="http://schemas.microsoft.com/office/drawing/2014/main" id="{DD64DDCF-C487-A242-A568-0159C272FD19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851191" y="3062656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cxnSp>
          <p:nvCxnSpPr>
            <p:cNvPr id="172" name="Straight Connector 171">
              <a:extLst>
                <a:ext uri="{FF2B5EF4-FFF2-40B4-BE49-F238E27FC236}">
                  <a16:creationId xmlns:a16="http://schemas.microsoft.com/office/drawing/2014/main" id="{C9798D8A-AC18-0541-B9D0-46F43A2A3E2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479851" y="2344896"/>
              <a:ext cx="360000" cy="2935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3" name="Straight Arrow Connector 172">
              <a:extLst>
                <a:ext uri="{FF2B5EF4-FFF2-40B4-BE49-F238E27FC236}">
                  <a16:creationId xmlns:a16="http://schemas.microsoft.com/office/drawing/2014/main" id="{0C74AEDA-D678-2342-939A-96DCD316EC41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5521484" y="2271156"/>
              <a:ext cx="288000" cy="0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rgbClr val="7030A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4" name="TextBox 173">
                  <a:extLst>
                    <a:ext uri="{FF2B5EF4-FFF2-40B4-BE49-F238E27FC236}">
                      <a16:creationId xmlns:a16="http://schemas.microsoft.com/office/drawing/2014/main" id="{2C2ED082-D544-0D42-A080-0EFEBE45D982}"/>
                    </a:ext>
                  </a:extLst>
                </p:cNvPr>
                <p:cNvSpPr txBox="1"/>
                <p:nvPr/>
              </p:nvSpPr>
              <p:spPr>
                <a:xfrm>
                  <a:off x="5571717" y="1951133"/>
                  <a:ext cx="246093" cy="284886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́"/>
                            <m:ctrlPr>
                              <a:rPr lang="en-US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en-US" i="1" smtClean="0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lang="en-US" b="0" i="1" smtClean="0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e>
                        </m:acc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74" name="TextBox 173">
                  <a:extLst>
                    <a:ext uri="{FF2B5EF4-FFF2-40B4-BE49-F238E27FC236}">
                      <a16:creationId xmlns:a16="http://schemas.microsoft.com/office/drawing/2014/main" id="{2C2ED082-D544-0D42-A080-0EFEBE45D98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71717" y="1951133"/>
                  <a:ext cx="246093" cy="284886"/>
                </a:xfrm>
                <a:prstGeom prst="rect">
                  <a:avLst/>
                </a:prstGeom>
                <a:blipFill>
                  <a:blip r:embed="rId18"/>
                  <a:stretch>
                    <a:fillRect l="-20000" t="-20833" r="-5000" b="-125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75" name="Straight Connector 174">
              <a:extLst>
                <a:ext uri="{FF2B5EF4-FFF2-40B4-BE49-F238E27FC236}">
                  <a16:creationId xmlns:a16="http://schemas.microsoft.com/office/drawing/2014/main" id="{9906A6B0-413D-D043-95CD-893F7190741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433529" y="3100756"/>
              <a:ext cx="432000" cy="2935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6" name="Straight Arrow Connector 175">
              <a:extLst>
                <a:ext uri="{FF2B5EF4-FFF2-40B4-BE49-F238E27FC236}">
                  <a16:creationId xmlns:a16="http://schemas.microsoft.com/office/drawing/2014/main" id="{D5028E92-6AED-5A4B-823C-AD466A708A6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889291" y="2427228"/>
              <a:ext cx="0" cy="606880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rgbClr val="7030A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7" name="TextBox 176">
                  <a:extLst>
                    <a:ext uri="{FF2B5EF4-FFF2-40B4-BE49-F238E27FC236}">
                      <a16:creationId xmlns:a16="http://schemas.microsoft.com/office/drawing/2014/main" id="{540A7A2E-0506-F446-AADC-0D0344A3E1C8}"/>
                    </a:ext>
                  </a:extLst>
                </p:cNvPr>
                <p:cNvSpPr txBox="1"/>
                <p:nvPr/>
              </p:nvSpPr>
              <p:spPr>
                <a:xfrm>
                  <a:off x="5929966" y="2544731"/>
                  <a:ext cx="246093" cy="284886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́"/>
                            <m:ctrlPr>
                              <a:rPr lang="en-US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en-US" i="1" smtClean="0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b="0" i="1" smtClean="0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e>
                        </m:acc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77" name="TextBox 176">
                  <a:extLst>
                    <a:ext uri="{FF2B5EF4-FFF2-40B4-BE49-F238E27FC236}">
                      <a16:creationId xmlns:a16="http://schemas.microsoft.com/office/drawing/2014/main" id="{540A7A2E-0506-F446-AADC-0D0344A3E1C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29966" y="2544731"/>
                  <a:ext cx="246093" cy="284886"/>
                </a:xfrm>
                <a:prstGeom prst="rect">
                  <a:avLst/>
                </a:prstGeom>
                <a:blipFill>
                  <a:blip r:embed="rId19"/>
                  <a:stretch>
                    <a:fillRect l="-30000" t="-21739" r="-10000" b="-1739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78" name="Line 19">
              <a:extLst>
                <a:ext uri="{FF2B5EF4-FFF2-40B4-BE49-F238E27FC236}">
                  <a16:creationId xmlns:a16="http://schemas.microsoft.com/office/drawing/2014/main" id="{13D5313C-2414-2D4D-B2EB-7F5BE1395A0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434444" y="2342044"/>
              <a:ext cx="720000" cy="1"/>
            </a:xfrm>
            <a:prstGeom prst="line">
              <a:avLst/>
            </a:prstGeom>
            <a:noFill/>
            <a:ln w="2857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2075" tIns="46038" rIns="92075" bIns="46038"/>
            <a:lstStyle/>
            <a:p>
              <a:endParaRPr lang="en-US"/>
            </a:p>
          </p:txBody>
        </p:sp>
        <p:sp>
          <p:nvSpPr>
            <p:cNvPr id="179" name="Oval 31">
              <a:extLst>
                <a:ext uri="{FF2B5EF4-FFF2-40B4-BE49-F238E27FC236}">
                  <a16:creationId xmlns:a16="http://schemas.microsoft.com/office/drawing/2014/main" id="{45BD4434-49D5-3C46-A574-64200B2881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4774" y="2223776"/>
              <a:ext cx="88900" cy="236538"/>
            </a:xfrm>
            <a:prstGeom prst="ellips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2075" tIns="46037" rIns="92075" bIns="46037" anchor="ctr"/>
            <a:lstStyle/>
            <a:p>
              <a:endParaRPr lang="en-US"/>
            </a:p>
          </p:txBody>
        </p:sp>
        <p:sp>
          <p:nvSpPr>
            <p:cNvPr id="180" name="Line 19">
              <a:extLst>
                <a:ext uri="{FF2B5EF4-FFF2-40B4-BE49-F238E27FC236}">
                  <a16:creationId xmlns:a16="http://schemas.microsoft.com/office/drawing/2014/main" id="{9289FF52-5C87-254E-8B28-B174C05B818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9222" y="2222342"/>
              <a:ext cx="72000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2075" tIns="46037" rIns="92075" bIns="46037"/>
            <a:lstStyle/>
            <a:p>
              <a:endParaRPr lang="en-US"/>
            </a:p>
          </p:txBody>
        </p:sp>
        <p:sp>
          <p:nvSpPr>
            <p:cNvPr id="181" name="Line 19">
              <a:extLst>
                <a:ext uri="{FF2B5EF4-FFF2-40B4-BE49-F238E27FC236}">
                  <a16:creationId xmlns:a16="http://schemas.microsoft.com/office/drawing/2014/main" id="{BDB89DB1-1BD0-8E44-A163-C92C6D8557C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387109" y="2461745"/>
              <a:ext cx="720000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2075" tIns="46037" rIns="92075" bIns="46037"/>
            <a:lstStyle/>
            <a:p>
              <a:endParaRPr lang="en-US"/>
            </a:p>
          </p:txBody>
        </p:sp>
        <p:sp>
          <p:nvSpPr>
            <p:cNvPr id="182" name="Arc 181">
              <a:extLst>
                <a:ext uri="{FF2B5EF4-FFF2-40B4-BE49-F238E27FC236}">
                  <a16:creationId xmlns:a16="http://schemas.microsoft.com/office/drawing/2014/main" id="{E41F1ECE-5323-B04D-AA59-E1F284122BD6}"/>
                </a:ext>
              </a:extLst>
            </p:cNvPr>
            <p:cNvSpPr/>
            <p:nvPr/>
          </p:nvSpPr>
          <p:spPr bwMode="auto">
            <a:xfrm>
              <a:off x="2060768" y="2222117"/>
              <a:ext cx="90000" cy="237600"/>
            </a:xfrm>
            <a:prstGeom prst="arc">
              <a:avLst>
                <a:gd name="adj1" fmla="val 16200000"/>
                <a:gd name="adj2" fmla="val 5442500"/>
              </a:avLst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83" name="Line 15">
              <a:extLst>
                <a:ext uri="{FF2B5EF4-FFF2-40B4-BE49-F238E27FC236}">
                  <a16:creationId xmlns:a16="http://schemas.microsoft.com/office/drawing/2014/main" id="{90DB7752-E26D-A944-B5DF-2E87069E9FE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102562" y="2468092"/>
              <a:ext cx="3027" cy="64895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2075" tIns="46038" rIns="92075" bIns="46038"/>
            <a:lstStyle/>
            <a:p>
              <a:endParaRPr lang="en-US" dirty="0"/>
            </a:p>
          </p:txBody>
        </p:sp>
        <p:sp>
          <p:nvSpPr>
            <p:cNvPr id="184" name="Line 15">
              <a:extLst>
                <a:ext uri="{FF2B5EF4-FFF2-40B4-BE49-F238E27FC236}">
                  <a16:creationId xmlns:a16="http://schemas.microsoft.com/office/drawing/2014/main" id="{34089365-82EE-2E42-A649-3AB493BC36C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396067" y="2466389"/>
              <a:ext cx="840" cy="65065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2075" tIns="46038" rIns="92075" bIns="46038"/>
            <a:lstStyle/>
            <a:p>
              <a:endParaRPr lang="en-US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5" name="TextBox 184">
                  <a:extLst>
                    <a:ext uri="{FF2B5EF4-FFF2-40B4-BE49-F238E27FC236}">
                      <a16:creationId xmlns:a16="http://schemas.microsoft.com/office/drawing/2014/main" id="{2423CBA7-476C-C14C-B97B-587ADE5EADB8}"/>
                    </a:ext>
                  </a:extLst>
                </p:cNvPr>
                <p:cNvSpPr txBox="1"/>
                <p:nvPr/>
              </p:nvSpPr>
              <p:spPr>
                <a:xfrm>
                  <a:off x="1593760" y="2505373"/>
                  <a:ext cx="330155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𝑇𝐿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85" name="TextBox 184">
                  <a:extLst>
                    <a:ext uri="{FF2B5EF4-FFF2-40B4-BE49-F238E27FC236}">
                      <a16:creationId xmlns:a16="http://schemas.microsoft.com/office/drawing/2014/main" id="{2423CBA7-476C-C14C-B97B-587ADE5EADB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93760" y="2505373"/>
                  <a:ext cx="330155" cy="276999"/>
                </a:xfrm>
                <a:prstGeom prst="rect">
                  <a:avLst/>
                </a:prstGeom>
                <a:blipFill>
                  <a:blip r:embed="rId20"/>
                  <a:stretch>
                    <a:fillRect l="-14815" r="-11111" b="-1363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86" name="Oval 245">
              <a:extLst>
                <a:ext uri="{FF2B5EF4-FFF2-40B4-BE49-F238E27FC236}">
                  <a16:creationId xmlns:a16="http://schemas.microsoft.com/office/drawing/2014/main" id="{497998B2-7A74-BD46-AB75-B03E257481DF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89799" y="2295333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cxnSp>
          <p:nvCxnSpPr>
            <p:cNvPr id="187" name="Straight Connector 186">
              <a:extLst>
                <a:ext uri="{FF2B5EF4-FFF2-40B4-BE49-F238E27FC236}">
                  <a16:creationId xmlns:a16="http://schemas.microsoft.com/office/drawing/2014/main" id="{AE6B21CD-9791-6949-82E9-90943787034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71256" y="3102903"/>
              <a:ext cx="432000" cy="2935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8" name="Straight Connector 187">
              <a:extLst>
                <a:ext uri="{FF2B5EF4-FFF2-40B4-BE49-F238E27FC236}">
                  <a16:creationId xmlns:a16="http://schemas.microsoft.com/office/drawing/2014/main" id="{D88CB2CC-6450-134F-A619-C2078FEB47C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71256" y="2340917"/>
              <a:ext cx="468000" cy="2935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89" name="Oval 245">
              <a:extLst>
                <a:ext uri="{FF2B5EF4-FFF2-40B4-BE49-F238E27FC236}">
                  <a16:creationId xmlns:a16="http://schemas.microsoft.com/office/drawing/2014/main" id="{36C631C2-074C-E542-8569-EF482202D783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88948" y="3062656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cxnSp>
          <p:nvCxnSpPr>
            <p:cNvPr id="190" name="Straight Arrow Connector 189">
              <a:extLst>
                <a:ext uri="{FF2B5EF4-FFF2-40B4-BE49-F238E27FC236}">
                  <a16:creationId xmlns:a16="http://schemas.microsoft.com/office/drawing/2014/main" id="{F7499230-FA74-5D4E-9E94-17279BC730B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23966" y="2416800"/>
              <a:ext cx="0" cy="606880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rgbClr val="7030A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91" name="Straight Arrow Connector 190">
              <a:extLst>
                <a:ext uri="{FF2B5EF4-FFF2-40B4-BE49-F238E27FC236}">
                  <a16:creationId xmlns:a16="http://schemas.microsoft.com/office/drawing/2014/main" id="{0FBCA8CE-E1B8-9447-BD1B-6E0A661AFED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16425" y="2256739"/>
              <a:ext cx="288000" cy="0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rgbClr val="7030A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2" name="TextBox 191">
                  <a:extLst>
                    <a:ext uri="{FF2B5EF4-FFF2-40B4-BE49-F238E27FC236}">
                      <a16:creationId xmlns:a16="http://schemas.microsoft.com/office/drawing/2014/main" id="{0DBFDEBD-C749-6046-BBC8-B06E52D0B005}"/>
                    </a:ext>
                  </a:extLst>
                </p:cNvPr>
                <p:cNvSpPr txBox="1"/>
                <p:nvPr/>
              </p:nvSpPr>
              <p:spPr>
                <a:xfrm>
                  <a:off x="1029141" y="1936797"/>
                  <a:ext cx="246093" cy="284886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́"/>
                            <m:ctrlPr>
                              <a:rPr lang="en-US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en-US" i="1" smtClean="0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lang="en-US" b="0" i="1" smtClean="0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e>
                        </m:acc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92" name="TextBox 191">
                  <a:extLst>
                    <a:ext uri="{FF2B5EF4-FFF2-40B4-BE49-F238E27FC236}">
                      <a16:creationId xmlns:a16="http://schemas.microsoft.com/office/drawing/2014/main" id="{0DBFDEBD-C749-6046-BBC8-B06E52D0B00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29141" y="1936797"/>
                  <a:ext cx="246093" cy="284886"/>
                </a:xfrm>
                <a:prstGeom prst="rect">
                  <a:avLst/>
                </a:prstGeom>
                <a:blipFill>
                  <a:blip r:embed="rId21"/>
                  <a:stretch>
                    <a:fillRect l="-20000" t="-21739" r="-5000" b="-1739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3" name="TextBox 192">
                  <a:extLst>
                    <a:ext uri="{FF2B5EF4-FFF2-40B4-BE49-F238E27FC236}">
                      <a16:creationId xmlns:a16="http://schemas.microsoft.com/office/drawing/2014/main" id="{6E854049-E24B-D244-B19E-C5E75F5581D8}"/>
                    </a:ext>
                  </a:extLst>
                </p:cNvPr>
                <p:cNvSpPr txBox="1"/>
                <p:nvPr/>
              </p:nvSpPr>
              <p:spPr>
                <a:xfrm>
                  <a:off x="663604" y="2552618"/>
                  <a:ext cx="246093" cy="284886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́"/>
                            <m:ctrlPr>
                              <a:rPr lang="en-US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en-US" i="1" smtClean="0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b="0" i="1" smtClean="0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e>
                        </m:acc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93" name="TextBox 192">
                  <a:extLst>
                    <a:ext uri="{FF2B5EF4-FFF2-40B4-BE49-F238E27FC236}">
                      <a16:creationId xmlns:a16="http://schemas.microsoft.com/office/drawing/2014/main" id="{6E854049-E24B-D244-B19E-C5E75F5581D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3604" y="2552618"/>
                  <a:ext cx="246093" cy="284886"/>
                </a:xfrm>
                <a:prstGeom prst="rect">
                  <a:avLst/>
                </a:prstGeom>
                <a:blipFill>
                  <a:blip r:embed="rId22"/>
                  <a:stretch>
                    <a:fillRect l="-25000" t="-21739" r="-10000" b="-1739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98" name="TextBox 197">
                <a:extLst>
                  <a:ext uri="{FF2B5EF4-FFF2-40B4-BE49-F238E27FC236}">
                    <a16:creationId xmlns:a16="http://schemas.microsoft.com/office/drawing/2014/main" id="{F23F36F0-3BE6-5749-8BCF-9641E5CDE18E}"/>
                  </a:ext>
                </a:extLst>
              </p:cNvPr>
              <p:cNvSpPr txBox="1"/>
              <p:nvPr/>
            </p:nvSpPr>
            <p:spPr>
              <a:xfrm>
                <a:off x="6636611" y="1907773"/>
                <a:ext cx="170194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𝑌</m:t>
                    </m:r>
                  </m:oMath>
                </a14:m>
                <a:r>
                  <a:rPr lang="en-US" dirty="0">
                    <a:solidFill>
                      <a:srgbClr val="0000FF"/>
                    </a:solidFill>
                  </a:rPr>
                  <a:t>- parameters:</a:t>
                </a:r>
              </a:p>
            </p:txBody>
          </p:sp>
        </mc:Choice>
        <mc:Fallback xmlns="">
          <p:sp>
            <p:nvSpPr>
              <p:cNvPr id="198" name="TextBox 197">
                <a:extLst>
                  <a:ext uri="{FF2B5EF4-FFF2-40B4-BE49-F238E27FC236}">
                    <a16:creationId xmlns:a16="http://schemas.microsoft.com/office/drawing/2014/main" id="{F23F36F0-3BE6-5749-8BCF-9641E5CDE1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36611" y="1907773"/>
                <a:ext cx="1701941" cy="369332"/>
              </a:xfrm>
              <a:prstGeom prst="rect">
                <a:avLst/>
              </a:prstGeom>
              <a:blipFill>
                <a:blip r:embed="rId23"/>
                <a:stretch>
                  <a:fillRect t="-10000" r="-2222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9" name="TextBox 198">
                <a:extLst>
                  <a:ext uri="{FF2B5EF4-FFF2-40B4-BE49-F238E27FC236}">
                    <a16:creationId xmlns:a16="http://schemas.microsoft.com/office/drawing/2014/main" id="{5EBBFE0D-80C6-654A-8361-B882CE7153B4}"/>
                  </a:ext>
                </a:extLst>
              </p:cNvPr>
              <p:cNvSpPr txBox="1"/>
              <p:nvPr/>
            </p:nvSpPr>
            <p:spPr>
              <a:xfrm>
                <a:off x="9392138" y="1892384"/>
                <a:ext cx="169873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</a:rPr>
                      <m:t>𝑍</m:t>
                    </m:r>
                  </m:oMath>
                </a14:m>
                <a:r>
                  <a:rPr lang="en-US" dirty="0">
                    <a:solidFill>
                      <a:srgbClr val="008000"/>
                    </a:solidFill>
                  </a:rPr>
                  <a:t>- parameters:</a:t>
                </a:r>
              </a:p>
            </p:txBody>
          </p:sp>
        </mc:Choice>
        <mc:Fallback xmlns="">
          <p:sp>
            <p:nvSpPr>
              <p:cNvPr id="199" name="TextBox 198">
                <a:extLst>
                  <a:ext uri="{FF2B5EF4-FFF2-40B4-BE49-F238E27FC236}">
                    <a16:creationId xmlns:a16="http://schemas.microsoft.com/office/drawing/2014/main" id="{5EBBFE0D-80C6-654A-8361-B882CE7153B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92138" y="1892384"/>
                <a:ext cx="1698735" cy="369332"/>
              </a:xfrm>
              <a:prstGeom prst="rect">
                <a:avLst/>
              </a:prstGeom>
              <a:blipFill>
                <a:blip r:embed="rId24"/>
                <a:stretch>
                  <a:fillRect t="-6452" r="-2222" b="-225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2" name="TextBox 91">
            <a:extLst>
              <a:ext uri="{FF2B5EF4-FFF2-40B4-BE49-F238E27FC236}">
                <a16:creationId xmlns:a16="http://schemas.microsoft.com/office/drawing/2014/main" id="{83F2B33A-9FC2-FE44-BC8D-07DE9334A2F7}"/>
              </a:ext>
            </a:extLst>
          </p:cNvPr>
          <p:cNvSpPr txBox="1"/>
          <p:nvPr/>
        </p:nvSpPr>
        <p:spPr>
          <a:xfrm>
            <a:off x="2724734" y="1725224"/>
            <a:ext cx="14847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C00000"/>
                </a:solidFill>
              </a:rPr>
              <a:t>linear two-port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3002CE14-FDC1-710C-D856-682D6195A030}"/>
              </a:ext>
            </a:extLst>
          </p:cNvPr>
          <p:cNvSpPr/>
          <p:nvPr/>
        </p:nvSpPr>
        <p:spPr bwMode="auto">
          <a:xfrm>
            <a:off x="10241505" y="5342643"/>
            <a:ext cx="1554480" cy="548640"/>
          </a:xfrm>
          <a:prstGeom prst="roundRect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JUAS Proc. 2024</a:t>
            </a:r>
            <a:b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</a:b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II.2.7.1, p. </a:t>
            </a:r>
            <a:r>
              <a:rPr lang="en-US" sz="1200" dirty="0">
                <a:solidFill>
                  <a:schemeClr val="bg1"/>
                </a:solidFill>
                <a:latin typeface="Comic Sans MS" pitchFamily="66" charset="0"/>
              </a:rPr>
              <a:t>830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2199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00054D-3471-0C48-927D-AB62E7EF8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Principle of Scattering (S)-Parameters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110AFB2-02F7-6D40-AF6A-6BDD38A8F1D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35250" y="1355130"/>
                <a:ext cx="6682470" cy="4800625"/>
              </a:xfrm>
            </p:spPr>
            <p:txBody>
              <a:bodyPr/>
              <a:lstStyle/>
              <a:p>
                <a:r>
                  <a:rPr lang="en-US" dirty="0"/>
                  <a:t>Analogy to optical waves</a:t>
                </a:r>
              </a:p>
              <a:p>
                <a:pPr lvl="1"/>
                <a:r>
                  <a:rPr lang="en-US" dirty="0"/>
                  <a:t>Light falls on a car window</a:t>
                </a:r>
              </a:p>
              <a:p>
                <a:pPr lvl="2"/>
                <a:r>
                  <a:rPr lang="en-US" dirty="0"/>
                  <a:t>Some parts of the incident light is reflected </a:t>
                </a:r>
                <a:br>
                  <a:rPr lang="en-US" dirty="0"/>
                </a:br>
                <a:r>
                  <a:rPr lang="en-US" dirty="0"/>
                  <a:t>(you see the mirror image)</a:t>
                </a:r>
              </a:p>
              <a:p>
                <a:pPr lvl="2"/>
                <a:r>
                  <a:rPr lang="en-US" dirty="0"/>
                  <a:t>Other parts of the light is transmitted through the window</a:t>
                </a:r>
                <a:br>
                  <a:rPr lang="en-US" dirty="0"/>
                </a:br>
                <a:r>
                  <a:rPr lang="en-US" dirty="0"/>
                  <a:t>(you can still see objects inside the car)</a:t>
                </a:r>
              </a:p>
              <a:p>
                <a:pPr lvl="1"/>
                <a:r>
                  <a:rPr lang="en-US" dirty="0"/>
                  <a:t>Optical reflection and transmission coefficients of the window glass define the ratio between reflected and transmitted light.</a:t>
                </a:r>
                <a:br>
                  <a:rPr lang="en-US" dirty="0"/>
                </a:br>
                <a:endParaRPr lang="en-US" dirty="0"/>
              </a:p>
              <a:p>
                <a:r>
                  <a:rPr lang="en-US" dirty="0"/>
                  <a:t>Similar in RF networks:</a:t>
                </a:r>
                <a:br>
                  <a:rPr lang="en-US" dirty="0"/>
                </a:br>
                <a:r>
                  <a:rPr lang="en-US" dirty="0"/>
                  <a:t>The </a:t>
                </a:r>
                <a:r>
                  <a:rPr lang="en-US" dirty="0">
                    <a:solidFill>
                      <a:srgbClr val="FF0000"/>
                    </a:solidFill>
                  </a:rPr>
                  <a:t>scattering (S)-parameters </a:t>
                </a:r>
                <a:r>
                  <a:rPr lang="en-US" dirty="0"/>
                  <a:t>of an </a:t>
                </a:r>
                <a:br>
                  <a:rPr lang="en-US" dirty="0"/>
                </a:b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𝒏</m:t>
                    </m:r>
                  </m:oMath>
                </a14:m>
                <a:r>
                  <a:rPr lang="en-US" dirty="0"/>
                  <a:t>-port RF network (DUT) is characterized by incident and reflected / transmitted (power) waves.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110AFB2-02F7-6D40-AF6A-6BDD38A8F1D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35250" y="1355130"/>
                <a:ext cx="6682470" cy="4800625"/>
              </a:xfrm>
              <a:blipFill>
                <a:blip r:embed="rId2"/>
                <a:stretch>
                  <a:fillRect l="-1328" t="-2111" r="-1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13" descr="IMG_1651">
            <a:extLst>
              <a:ext uri="{FF2B5EF4-FFF2-40B4-BE49-F238E27FC236}">
                <a16:creationId xmlns:a16="http://schemas.microsoft.com/office/drawing/2014/main" id="{7793D3C0-A978-464B-9A51-91ECABF6D1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7720" y="1815990"/>
            <a:ext cx="4710264" cy="3533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E295992D-436F-4C52-C856-DF8F104D3A19}"/>
              </a:ext>
            </a:extLst>
          </p:cNvPr>
          <p:cNvSpPr/>
          <p:nvPr/>
        </p:nvSpPr>
        <p:spPr bwMode="auto">
          <a:xfrm>
            <a:off x="8822755" y="6035055"/>
            <a:ext cx="1554480" cy="548640"/>
          </a:xfrm>
          <a:prstGeom prst="roundRect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JUAS Proc. 2024</a:t>
            </a:r>
            <a:b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</a:b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II.2.7.1, p.</a:t>
            </a:r>
            <a:r>
              <a:rPr kumimoji="0" lang="en-US" sz="1200" b="0" i="0" u="none" strike="noStrike" cap="none" normalizeH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 </a:t>
            </a:r>
            <a:r>
              <a:rPr lang="en-US" sz="1200" dirty="0">
                <a:solidFill>
                  <a:schemeClr val="bg1"/>
                </a:solidFill>
                <a:latin typeface="Comic Sans MS" pitchFamily="66" charset="0"/>
              </a:rPr>
              <a:t>831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4317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548EEA-6A01-5245-B79C-3CC6E00630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Generalized S-Parameters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5AE7020-32E0-394A-8D3C-B6D2D00266D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84789" y="971079"/>
                <a:ext cx="10898021" cy="5491916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dirty="0"/>
                  <a:t>for an arbitrary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𝒏</m:t>
                    </m:r>
                  </m:oMath>
                </a14:m>
                <a:r>
                  <a:rPr lang="en-US" dirty="0"/>
                  <a:t>-port microwave or RF network are defined by a set of </a:t>
                </a:r>
                <a:br>
                  <a:rPr lang="en-US" dirty="0"/>
                </a:br>
                <a:r>
                  <a:rPr lang="en-US" dirty="0"/>
                  <a:t>normalized complex voltage waves:</a:t>
                </a:r>
              </a:p>
              <a:p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457200" lvl="1" indent="0">
                  <a:buNone/>
                </a:pPr>
                <a:endParaRPr lang="en-US" dirty="0"/>
              </a:p>
              <a:p>
                <a:pPr lvl="4"/>
                <a:endParaRPr lang="en-US" dirty="0"/>
              </a:p>
              <a:p>
                <a:pPr lvl="1"/>
                <a:r>
                  <a:rPr lang="en-US" dirty="0"/>
                  <a:t>as </a:t>
                </a:r>
                <a:r>
                  <a:rPr lang="en-US" dirty="0">
                    <a:solidFill>
                      <a:srgbClr val="008000"/>
                    </a:solidFill>
                  </a:rPr>
                  <a:t>incident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008000"/>
                    </a:solidFill>
                  </a:rPr>
                  <a:t> </a:t>
                </a:r>
                <a:r>
                  <a:rPr lang="en-US" dirty="0"/>
                  <a:t>and </a:t>
                </a:r>
                <a:r>
                  <a:rPr lang="en-US" dirty="0">
                    <a:solidFill>
                      <a:srgbClr val="0000FF"/>
                    </a:solidFill>
                  </a:rPr>
                  <a:t>reflected / transmitted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𝒃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en-US" dirty="0"/>
                  <a:t> </a:t>
                </a:r>
                <a:r>
                  <a:rPr lang="en-US" dirty="0">
                    <a:solidFill>
                      <a:srgbClr val="FF0000"/>
                    </a:solidFill>
                  </a:rPr>
                  <a:t>power waves</a:t>
                </a:r>
                <a:br>
                  <a:rPr lang="en-US" dirty="0"/>
                </a:br>
                <a:r>
                  <a:rPr lang="en-US" dirty="0"/>
                  <a:t>at the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𝒊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𝒕𝒉</m:t>
                        </m:r>
                      </m:sup>
                    </m:sSup>
                  </m:oMath>
                </a14:m>
                <a:r>
                  <a:rPr lang="en-US" dirty="0"/>
                  <a:t> port of the network, defined by the terminal</a:t>
                </a:r>
                <a:br>
                  <a:rPr lang="en-US" dirty="0"/>
                </a:br>
                <a:r>
                  <a:rPr lang="en-US" dirty="0"/>
                  <a:t>voltage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𝑽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en-US" dirty="0"/>
                  <a:t> and current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𝑰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en-US" dirty="0"/>
                  <a:t>, and an arbitrary </a:t>
                </a:r>
                <a:r>
                  <a:rPr lang="en-US" dirty="0">
                    <a:solidFill>
                      <a:srgbClr val="FF0000"/>
                    </a:solidFill>
                  </a:rPr>
                  <a:t>reference impedance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</m:sSub>
                  </m:oMath>
                </a14:m>
                <a:endParaRPr lang="en-US" dirty="0"/>
              </a:p>
              <a:p>
                <a:pPr lvl="2"/>
                <a:r>
                  <a:rPr lang="en-US" dirty="0"/>
                  <a:t>Please note the complex notation implies linear, time-invariant networks</a:t>
                </a:r>
                <a:br>
                  <a:rPr lang="en-US" dirty="0"/>
                </a:br>
                <a:r>
                  <a:rPr lang="en-US" dirty="0"/>
                  <a:t>describe in the frequency-domain</a:t>
                </a:r>
              </a:p>
              <a:p>
                <a:pPr lvl="2"/>
                <a:endParaRPr lang="en-US" dirty="0"/>
              </a:p>
              <a:p>
                <a:r>
                  <a:rPr lang="en-US" dirty="0"/>
                  <a:t>Today, for most practical cases the </a:t>
                </a:r>
                <a:r>
                  <a:rPr lang="en-US" dirty="0">
                    <a:solidFill>
                      <a:srgbClr val="FF0000"/>
                    </a:solidFill>
                  </a:rPr>
                  <a:t>RF network, also called “device under test” (DUT) </a:t>
                </a:r>
                <a:r>
                  <a:rPr lang="en-US" dirty="0"/>
                  <a:t>is characterized by a </a:t>
                </a:r>
                <a:r>
                  <a:rPr lang="en-US" dirty="0">
                    <a:solidFill>
                      <a:srgbClr val="FF0000"/>
                    </a:solidFill>
                  </a:rPr>
                  <a:t>vector network analyzer (VNA)</a:t>
                </a:r>
                <a:r>
                  <a:rPr lang="en-US" dirty="0"/>
                  <a:t>, connected with coaxial cables (transmission-lines) with a </a:t>
                </a:r>
                <a:r>
                  <a:rPr lang="en-US" dirty="0">
                    <a:solidFill>
                      <a:srgbClr val="FF0000"/>
                    </a:solidFill>
                  </a:rPr>
                  <a:t>characteristic impedance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𝟓𝟎</m:t>
                    </m:r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𝛀</m:t>
                    </m:r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 </a:t>
                </a:r>
                <a:r>
                  <a:rPr lang="en-US" dirty="0"/>
                  <a:t>to the ports.</a:t>
                </a:r>
              </a:p>
              <a:p>
                <a:pPr lvl="1"/>
                <a:r>
                  <a:rPr lang="en-US" dirty="0"/>
                  <a:t>Usually the S-parameters are defined for a port reference impedance: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</m:sSub>
                    <m:r>
                      <a:rPr lang="en-US" b="1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𝟓𝟎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𝛀</m:t>
                    </m:r>
                  </m:oMath>
                </a14:m>
                <a:r>
                  <a:rPr lang="en-US" dirty="0"/>
                  <a:t> </a:t>
                </a:r>
              </a:p>
              <a:p>
                <a:pPr lvl="1"/>
                <a:r>
                  <a:rPr lang="en-US" dirty="0"/>
                  <a:t>Some VNAs with a physical reference impedance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𝟓𝟎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𝛀</m:t>
                    </m:r>
                  </m:oMath>
                </a14:m>
                <a:r>
                  <a:rPr lang="en-US" dirty="0"/>
                  <a:t> allow a mathematical port impedance conversion to adapt to a port reference impedance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</m:sSub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𝟓𝟎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𝛀</m:t>
                    </m:r>
                  </m:oMath>
                </a14:m>
                <a:r>
                  <a:rPr lang="en-US" dirty="0"/>
                  <a:t> </a:t>
                </a:r>
                <a:br>
                  <a:rPr lang="en-US" dirty="0"/>
                </a:b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5AE7020-32E0-394A-8D3C-B6D2D00266D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84789" y="971079"/>
                <a:ext cx="10898021" cy="5491916"/>
              </a:xfrm>
              <a:blipFill>
                <a:blip r:embed="rId2"/>
                <a:stretch>
                  <a:fillRect l="-815" t="-2309" r="-6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73436638-D8FC-4049-A658-06AC2304A445}"/>
                  </a:ext>
                </a:extLst>
              </p:cNvPr>
              <p:cNvSpPr txBox="1"/>
              <p:nvPr/>
            </p:nvSpPr>
            <p:spPr>
              <a:xfrm>
                <a:off x="1710748" y="1907715"/>
                <a:ext cx="2457724" cy="69185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008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b="0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ℜ</m:t>
                              </m:r>
                              <m:r>
                                <a:rPr lang="en-US" b="0" i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{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solidFill>
                                        <a:srgbClr val="008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solidFill>
                                        <a:srgbClr val="008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𝑍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solidFill>
                                        <a:srgbClr val="008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}</m:t>
                              </m:r>
                            </m:e>
                          </m:rad>
                        </m:den>
                      </m:f>
                      <m:r>
                        <a:rPr lang="en-US" b="0" i="1" smtClean="0">
                          <a:solidFill>
                            <a:srgbClr val="008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b="0" i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US" b="0" i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𝑖𝑛𝑐</m:t>
                              </m:r>
                            </m:sup>
                          </m:sSubSup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i="1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i="1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ℜ</m:t>
                              </m:r>
                              <m:r>
                                <a:rPr lang="en-US" i="1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{</m:t>
                              </m:r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rgbClr val="008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rgbClr val="008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𝑍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rgbClr val="008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US" i="1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}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73436638-D8FC-4049-A658-06AC2304A4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0748" y="1907715"/>
                <a:ext cx="2457724" cy="691856"/>
              </a:xfrm>
              <a:prstGeom prst="rect">
                <a:avLst/>
              </a:prstGeom>
              <a:blipFill>
                <a:blip r:embed="rId3"/>
                <a:stretch>
                  <a:fillRect l="-513" r="-2564" b="-127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A9F78AC8-E7CE-BB49-9C25-EF30345BFF31}"/>
                  </a:ext>
                </a:extLst>
              </p:cNvPr>
              <p:cNvSpPr txBox="1"/>
              <p:nvPr/>
            </p:nvSpPr>
            <p:spPr>
              <a:xfrm>
                <a:off x="4564256" y="1949796"/>
                <a:ext cx="2447208" cy="71737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Sup>
                            <m:sSubSupPr>
                              <m:ctrlPr>
                                <a:rPr lang="en-US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US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ℜ</m:t>
                              </m:r>
                              <m:r>
                                <a:rPr lang="en-US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{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𝑍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}</m:t>
                              </m:r>
                            </m:e>
                          </m:rad>
                        </m:den>
                      </m:f>
                      <m:r>
                        <a:rPr lang="en-US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US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𝑟𝑒𝑓𝑙</m:t>
                              </m:r>
                            </m:sup>
                          </m:sSubSup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ℜ</m:t>
                              </m:r>
                              <m:r>
                                <a:rPr lang="en-US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{</m:t>
                              </m:r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𝑍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US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}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A9F78AC8-E7CE-BB49-9C25-EF30345BFF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64256" y="1949796"/>
                <a:ext cx="2447208" cy="717376"/>
              </a:xfrm>
              <a:prstGeom prst="rect">
                <a:avLst/>
              </a:prstGeom>
              <a:blipFill>
                <a:blip r:embed="rId4"/>
                <a:stretch>
                  <a:fillRect l="-1554" r="-2591" b="-103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319C7D04-CF8A-CD4E-A334-C7836896FA52}"/>
                  </a:ext>
                </a:extLst>
              </p:cNvPr>
              <p:cNvSpPr txBox="1"/>
              <p:nvPr/>
            </p:nvSpPr>
            <p:spPr>
              <a:xfrm>
                <a:off x="1628871" y="1582179"/>
                <a:ext cx="225427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008000"/>
                    </a:solidFill>
                  </a:rPr>
                  <a:t>incident wave at port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US" sz="1600" dirty="0">
                    <a:solidFill>
                      <a:srgbClr val="008000"/>
                    </a:solidFill>
                  </a:rPr>
                  <a:t>:</a:t>
                </a:r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319C7D04-CF8A-CD4E-A334-C7836896FA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28871" y="1582179"/>
                <a:ext cx="2254271" cy="338554"/>
              </a:xfrm>
              <a:prstGeom prst="rect">
                <a:avLst/>
              </a:prstGeom>
              <a:blipFill>
                <a:blip r:embed="rId5"/>
                <a:stretch>
                  <a:fillRect l="-1685" t="-3571" r="-562" b="-2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91FD3FF8-DBA0-C844-812C-ABFC7D1F794D}"/>
                  </a:ext>
                </a:extLst>
              </p:cNvPr>
              <p:cNvSpPr txBox="1"/>
              <p:nvPr/>
            </p:nvSpPr>
            <p:spPr>
              <a:xfrm>
                <a:off x="4432639" y="1582179"/>
                <a:ext cx="233602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0000FF"/>
                    </a:solidFill>
                  </a:rPr>
                  <a:t>reflected wave at port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US" sz="1600" dirty="0">
                    <a:solidFill>
                      <a:srgbClr val="0000FF"/>
                    </a:solidFill>
                  </a:rPr>
                  <a:t>:</a:t>
                </a: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91FD3FF8-DBA0-C844-812C-ABFC7D1F79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32639" y="1582179"/>
                <a:ext cx="2336024" cy="338554"/>
              </a:xfrm>
              <a:prstGeom prst="rect">
                <a:avLst/>
              </a:prstGeom>
              <a:blipFill>
                <a:blip r:embed="rId6"/>
                <a:stretch>
                  <a:fillRect l="-1081" t="-3571" r="-541" b="-2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6C2CFA60-5C33-524C-8EBB-206B3D1AB31F}"/>
                  </a:ext>
                </a:extLst>
              </p:cNvPr>
              <p:cNvSpPr txBox="1"/>
              <p:nvPr/>
            </p:nvSpPr>
            <p:spPr>
              <a:xfrm>
                <a:off x="7332338" y="2005760"/>
                <a:ext cx="888064" cy="73885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n-US" sz="1600" dirty="0"/>
                  <a:t>: </a:t>
                </a:r>
                <a:br>
                  <a:rPr lang="en-US" sz="1600" dirty="0"/>
                </a:br>
                <a:r>
                  <a:rPr lang="en-US" sz="1600" dirty="0"/>
                  <a:t>conjugate</a:t>
                </a:r>
                <a:br>
                  <a:rPr lang="en-US" sz="1600" dirty="0"/>
                </a:br>
                <a:r>
                  <a:rPr lang="en-US" sz="1600" dirty="0"/>
                  <a:t>complex</a:t>
                </a:r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6C2CFA60-5C33-524C-8EBB-206B3D1AB3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32338" y="2005760"/>
                <a:ext cx="888064" cy="738857"/>
              </a:xfrm>
              <a:prstGeom prst="rect">
                <a:avLst/>
              </a:prstGeom>
              <a:blipFill>
                <a:blip r:embed="rId7"/>
                <a:stretch>
                  <a:fillRect l="-14085" t="-8333" r="-12676" b="-1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7" name="Group 56">
            <a:extLst>
              <a:ext uri="{FF2B5EF4-FFF2-40B4-BE49-F238E27FC236}">
                <a16:creationId xmlns:a16="http://schemas.microsoft.com/office/drawing/2014/main" id="{5CCE22FF-F753-404B-9594-BDFB79E6B999}"/>
              </a:ext>
            </a:extLst>
          </p:cNvPr>
          <p:cNvGrpSpPr/>
          <p:nvPr/>
        </p:nvGrpSpPr>
        <p:grpSpPr>
          <a:xfrm>
            <a:off x="8894127" y="1543506"/>
            <a:ext cx="3075219" cy="2595972"/>
            <a:chOff x="8894127" y="1543506"/>
            <a:chExt cx="3075219" cy="2595972"/>
          </a:xfrm>
        </p:grpSpPr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E54BA18E-692C-CC45-92AA-5512354A215E}"/>
                </a:ext>
              </a:extLst>
            </p:cNvPr>
            <p:cNvSpPr/>
            <p:nvPr/>
          </p:nvSpPr>
          <p:spPr bwMode="auto">
            <a:xfrm>
              <a:off x="9371408" y="1969610"/>
              <a:ext cx="1950317" cy="1581835"/>
            </a:xfrm>
            <a:custGeom>
              <a:avLst/>
              <a:gdLst>
                <a:gd name="connsiteX0" fmla="*/ 203143 w 1486719"/>
                <a:gd name="connsiteY0" fmla="*/ 329834 h 1174374"/>
                <a:gd name="connsiteX1" fmla="*/ 589223 w 1486719"/>
                <a:gd name="connsiteY1" fmla="*/ 4714 h 1174374"/>
                <a:gd name="connsiteX2" fmla="*/ 934663 w 1486719"/>
                <a:gd name="connsiteY2" fmla="*/ 136794 h 1174374"/>
                <a:gd name="connsiteX3" fmla="*/ 1208983 w 1486719"/>
                <a:gd name="connsiteY3" fmla="*/ 136794 h 1174374"/>
                <a:gd name="connsiteX4" fmla="*/ 1483303 w 1486719"/>
                <a:gd name="connsiteY4" fmla="*/ 400954 h 1174374"/>
                <a:gd name="connsiteX5" fmla="*/ 1330903 w 1486719"/>
                <a:gd name="connsiteY5" fmla="*/ 665114 h 1174374"/>
                <a:gd name="connsiteX6" fmla="*/ 883863 w 1486719"/>
                <a:gd name="connsiteY6" fmla="*/ 644794 h 1174374"/>
                <a:gd name="connsiteX7" fmla="*/ 792423 w 1486719"/>
                <a:gd name="connsiteY7" fmla="*/ 1000394 h 1174374"/>
                <a:gd name="connsiteX8" fmla="*/ 467303 w 1486719"/>
                <a:gd name="connsiteY8" fmla="*/ 1173114 h 1174374"/>
                <a:gd name="connsiteX9" fmla="*/ 10103 w 1486719"/>
                <a:gd name="connsiteY9" fmla="*/ 919114 h 1174374"/>
                <a:gd name="connsiteX10" fmla="*/ 142183 w 1486719"/>
                <a:gd name="connsiteY10" fmla="*/ 624474 h 1174374"/>
                <a:gd name="connsiteX11" fmla="*/ 40583 w 1486719"/>
                <a:gd name="connsiteY11" fmla="*/ 370474 h 1174374"/>
                <a:gd name="connsiteX12" fmla="*/ 203143 w 1486719"/>
                <a:gd name="connsiteY12" fmla="*/ 329834 h 1174374"/>
                <a:gd name="connsiteX0" fmla="*/ 307918 w 1486719"/>
                <a:gd name="connsiteY0" fmla="*/ 205307 h 1170497"/>
                <a:gd name="connsiteX1" fmla="*/ 589223 w 1486719"/>
                <a:gd name="connsiteY1" fmla="*/ 837 h 1170497"/>
                <a:gd name="connsiteX2" fmla="*/ 934663 w 1486719"/>
                <a:gd name="connsiteY2" fmla="*/ 132917 h 1170497"/>
                <a:gd name="connsiteX3" fmla="*/ 1208983 w 1486719"/>
                <a:gd name="connsiteY3" fmla="*/ 132917 h 1170497"/>
                <a:gd name="connsiteX4" fmla="*/ 1483303 w 1486719"/>
                <a:gd name="connsiteY4" fmla="*/ 397077 h 1170497"/>
                <a:gd name="connsiteX5" fmla="*/ 1330903 w 1486719"/>
                <a:gd name="connsiteY5" fmla="*/ 661237 h 1170497"/>
                <a:gd name="connsiteX6" fmla="*/ 883863 w 1486719"/>
                <a:gd name="connsiteY6" fmla="*/ 640917 h 1170497"/>
                <a:gd name="connsiteX7" fmla="*/ 792423 w 1486719"/>
                <a:gd name="connsiteY7" fmla="*/ 996517 h 1170497"/>
                <a:gd name="connsiteX8" fmla="*/ 467303 w 1486719"/>
                <a:gd name="connsiteY8" fmla="*/ 1169237 h 1170497"/>
                <a:gd name="connsiteX9" fmla="*/ 10103 w 1486719"/>
                <a:gd name="connsiteY9" fmla="*/ 915237 h 1170497"/>
                <a:gd name="connsiteX10" fmla="*/ 142183 w 1486719"/>
                <a:gd name="connsiteY10" fmla="*/ 620597 h 1170497"/>
                <a:gd name="connsiteX11" fmla="*/ 40583 w 1486719"/>
                <a:gd name="connsiteY11" fmla="*/ 366597 h 1170497"/>
                <a:gd name="connsiteX12" fmla="*/ 307918 w 1486719"/>
                <a:gd name="connsiteY12" fmla="*/ 205307 h 1170497"/>
                <a:gd name="connsiteX0" fmla="*/ 307918 w 1485650"/>
                <a:gd name="connsiteY0" fmla="*/ 205307 h 1170082"/>
                <a:gd name="connsiteX1" fmla="*/ 589223 w 1485650"/>
                <a:gd name="connsiteY1" fmla="*/ 837 h 1170082"/>
                <a:gd name="connsiteX2" fmla="*/ 934663 w 1485650"/>
                <a:gd name="connsiteY2" fmla="*/ 132917 h 1170082"/>
                <a:gd name="connsiteX3" fmla="*/ 1208983 w 1485650"/>
                <a:gd name="connsiteY3" fmla="*/ 132917 h 1170082"/>
                <a:gd name="connsiteX4" fmla="*/ 1483303 w 1485650"/>
                <a:gd name="connsiteY4" fmla="*/ 397077 h 1170082"/>
                <a:gd name="connsiteX5" fmla="*/ 1330903 w 1485650"/>
                <a:gd name="connsiteY5" fmla="*/ 661237 h 1170082"/>
                <a:gd name="connsiteX6" fmla="*/ 1147388 w 1485650"/>
                <a:gd name="connsiteY6" fmla="*/ 971117 h 1170082"/>
                <a:gd name="connsiteX7" fmla="*/ 792423 w 1485650"/>
                <a:gd name="connsiteY7" fmla="*/ 996517 h 1170082"/>
                <a:gd name="connsiteX8" fmla="*/ 467303 w 1485650"/>
                <a:gd name="connsiteY8" fmla="*/ 1169237 h 1170082"/>
                <a:gd name="connsiteX9" fmla="*/ 10103 w 1485650"/>
                <a:gd name="connsiteY9" fmla="*/ 915237 h 1170082"/>
                <a:gd name="connsiteX10" fmla="*/ 142183 w 1485650"/>
                <a:gd name="connsiteY10" fmla="*/ 620597 h 1170082"/>
                <a:gd name="connsiteX11" fmla="*/ 40583 w 1485650"/>
                <a:gd name="connsiteY11" fmla="*/ 366597 h 1170082"/>
                <a:gd name="connsiteX12" fmla="*/ 307918 w 1485650"/>
                <a:gd name="connsiteY12" fmla="*/ 205307 h 1170082"/>
                <a:gd name="connsiteX0" fmla="*/ 302922 w 1480654"/>
                <a:gd name="connsiteY0" fmla="*/ 205307 h 1318941"/>
                <a:gd name="connsiteX1" fmla="*/ 584227 w 1480654"/>
                <a:gd name="connsiteY1" fmla="*/ 837 h 1318941"/>
                <a:gd name="connsiteX2" fmla="*/ 929667 w 1480654"/>
                <a:gd name="connsiteY2" fmla="*/ 132917 h 1318941"/>
                <a:gd name="connsiteX3" fmla="*/ 1203987 w 1480654"/>
                <a:gd name="connsiteY3" fmla="*/ 132917 h 1318941"/>
                <a:gd name="connsiteX4" fmla="*/ 1478307 w 1480654"/>
                <a:gd name="connsiteY4" fmla="*/ 397077 h 1318941"/>
                <a:gd name="connsiteX5" fmla="*/ 1325907 w 1480654"/>
                <a:gd name="connsiteY5" fmla="*/ 661237 h 1318941"/>
                <a:gd name="connsiteX6" fmla="*/ 1142392 w 1480654"/>
                <a:gd name="connsiteY6" fmla="*/ 971117 h 1318941"/>
                <a:gd name="connsiteX7" fmla="*/ 787427 w 1480654"/>
                <a:gd name="connsiteY7" fmla="*/ 996517 h 1318941"/>
                <a:gd name="connsiteX8" fmla="*/ 351182 w 1480654"/>
                <a:gd name="connsiteY8" fmla="*/ 1318462 h 1318941"/>
                <a:gd name="connsiteX9" fmla="*/ 5107 w 1480654"/>
                <a:gd name="connsiteY9" fmla="*/ 915237 h 1318941"/>
                <a:gd name="connsiteX10" fmla="*/ 137187 w 1480654"/>
                <a:gd name="connsiteY10" fmla="*/ 620597 h 1318941"/>
                <a:gd name="connsiteX11" fmla="*/ 35587 w 1480654"/>
                <a:gd name="connsiteY11" fmla="*/ 366597 h 1318941"/>
                <a:gd name="connsiteX12" fmla="*/ 302922 w 1480654"/>
                <a:gd name="connsiteY12" fmla="*/ 205307 h 1318941"/>
                <a:gd name="connsiteX0" fmla="*/ 541344 w 1719076"/>
                <a:gd name="connsiteY0" fmla="*/ 205307 h 1318474"/>
                <a:gd name="connsiteX1" fmla="*/ 822649 w 1719076"/>
                <a:gd name="connsiteY1" fmla="*/ 837 h 1318474"/>
                <a:gd name="connsiteX2" fmla="*/ 1168089 w 1719076"/>
                <a:gd name="connsiteY2" fmla="*/ 132917 h 1318474"/>
                <a:gd name="connsiteX3" fmla="*/ 1442409 w 1719076"/>
                <a:gd name="connsiteY3" fmla="*/ 132917 h 1318474"/>
                <a:gd name="connsiteX4" fmla="*/ 1716729 w 1719076"/>
                <a:gd name="connsiteY4" fmla="*/ 397077 h 1318474"/>
                <a:gd name="connsiteX5" fmla="*/ 1564329 w 1719076"/>
                <a:gd name="connsiteY5" fmla="*/ 661237 h 1318474"/>
                <a:gd name="connsiteX6" fmla="*/ 1380814 w 1719076"/>
                <a:gd name="connsiteY6" fmla="*/ 971117 h 1318474"/>
                <a:gd name="connsiteX7" fmla="*/ 1025849 w 1719076"/>
                <a:gd name="connsiteY7" fmla="*/ 996517 h 1318474"/>
                <a:gd name="connsiteX8" fmla="*/ 589604 w 1719076"/>
                <a:gd name="connsiteY8" fmla="*/ 1318462 h 1318474"/>
                <a:gd name="connsiteX9" fmla="*/ 2229 w 1719076"/>
                <a:gd name="connsiteY9" fmla="*/ 1007312 h 1318474"/>
                <a:gd name="connsiteX10" fmla="*/ 375609 w 1719076"/>
                <a:gd name="connsiteY10" fmla="*/ 620597 h 1318474"/>
                <a:gd name="connsiteX11" fmla="*/ 274009 w 1719076"/>
                <a:gd name="connsiteY11" fmla="*/ 366597 h 1318474"/>
                <a:gd name="connsiteX12" fmla="*/ 541344 w 1719076"/>
                <a:gd name="connsiteY12" fmla="*/ 205307 h 1318474"/>
                <a:gd name="connsiteX0" fmla="*/ 592385 w 1770117"/>
                <a:gd name="connsiteY0" fmla="*/ 205307 h 1318474"/>
                <a:gd name="connsiteX1" fmla="*/ 873690 w 1770117"/>
                <a:gd name="connsiteY1" fmla="*/ 837 h 1318474"/>
                <a:gd name="connsiteX2" fmla="*/ 1219130 w 1770117"/>
                <a:gd name="connsiteY2" fmla="*/ 132917 h 1318474"/>
                <a:gd name="connsiteX3" fmla="*/ 1493450 w 1770117"/>
                <a:gd name="connsiteY3" fmla="*/ 132917 h 1318474"/>
                <a:gd name="connsiteX4" fmla="*/ 1767770 w 1770117"/>
                <a:gd name="connsiteY4" fmla="*/ 397077 h 1318474"/>
                <a:gd name="connsiteX5" fmla="*/ 1615370 w 1770117"/>
                <a:gd name="connsiteY5" fmla="*/ 661237 h 1318474"/>
                <a:gd name="connsiteX6" fmla="*/ 1431855 w 1770117"/>
                <a:gd name="connsiteY6" fmla="*/ 971117 h 1318474"/>
                <a:gd name="connsiteX7" fmla="*/ 1076890 w 1770117"/>
                <a:gd name="connsiteY7" fmla="*/ 996517 h 1318474"/>
                <a:gd name="connsiteX8" fmla="*/ 640645 w 1770117"/>
                <a:gd name="connsiteY8" fmla="*/ 1318462 h 1318474"/>
                <a:gd name="connsiteX9" fmla="*/ 53270 w 1770117"/>
                <a:gd name="connsiteY9" fmla="*/ 1007312 h 1318474"/>
                <a:gd name="connsiteX10" fmla="*/ 426650 w 1770117"/>
                <a:gd name="connsiteY10" fmla="*/ 620597 h 1318474"/>
                <a:gd name="connsiteX11" fmla="*/ 1200 w 1770117"/>
                <a:gd name="connsiteY11" fmla="*/ 109422 h 1318474"/>
                <a:gd name="connsiteX12" fmla="*/ 592385 w 1770117"/>
                <a:gd name="connsiteY12" fmla="*/ 205307 h 1318474"/>
                <a:gd name="connsiteX0" fmla="*/ 592385 w 1770117"/>
                <a:gd name="connsiteY0" fmla="*/ 468306 h 1581473"/>
                <a:gd name="connsiteX1" fmla="*/ 889565 w 1770117"/>
                <a:gd name="connsiteY1" fmla="*/ 311 h 1581473"/>
                <a:gd name="connsiteX2" fmla="*/ 1219130 w 1770117"/>
                <a:gd name="connsiteY2" fmla="*/ 395916 h 1581473"/>
                <a:gd name="connsiteX3" fmla="*/ 1493450 w 1770117"/>
                <a:gd name="connsiteY3" fmla="*/ 395916 h 1581473"/>
                <a:gd name="connsiteX4" fmla="*/ 1767770 w 1770117"/>
                <a:gd name="connsiteY4" fmla="*/ 660076 h 1581473"/>
                <a:gd name="connsiteX5" fmla="*/ 1615370 w 1770117"/>
                <a:gd name="connsiteY5" fmla="*/ 924236 h 1581473"/>
                <a:gd name="connsiteX6" fmla="*/ 1431855 w 1770117"/>
                <a:gd name="connsiteY6" fmla="*/ 1234116 h 1581473"/>
                <a:gd name="connsiteX7" fmla="*/ 1076890 w 1770117"/>
                <a:gd name="connsiteY7" fmla="*/ 1259516 h 1581473"/>
                <a:gd name="connsiteX8" fmla="*/ 640645 w 1770117"/>
                <a:gd name="connsiteY8" fmla="*/ 1581461 h 1581473"/>
                <a:gd name="connsiteX9" fmla="*/ 53270 w 1770117"/>
                <a:gd name="connsiteY9" fmla="*/ 1270311 h 1581473"/>
                <a:gd name="connsiteX10" fmla="*/ 426650 w 1770117"/>
                <a:gd name="connsiteY10" fmla="*/ 883596 h 1581473"/>
                <a:gd name="connsiteX11" fmla="*/ 1200 w 1770117"/>
                <a:gd name="connsiteY11" fmla="*/ 372421 h 1581473"/>
                <a:gd name="connsiteX12" fmla="*/ 592385 w 1770117"/>
                <a:gd name="connsiteY12" fmla="*/ 468306 h 1581473"/>
                <a:gd name="connsiteX0" fmla="*/ 592385 w 1791225"/>
                <a:gd name="connsiteY0" fmla="*/ 468287 h 1581454"/>
                <a:gd name="connsiteX1" fmla="*/ 889565 w 1791225"/>
                <a:gd name="connsiteY1" fmla="*/ 292 h 1581454"/>
                <a:gd name="connsiteX2" fmla="*/ 1219130 w 1791225"/>
                <a:gd name="connsiteY2" fmla="*/ 395897 h 1581454"/>
                <a:gd name="connsiteX3" fmla="*/ 1731575 w 1791225"/>
                <a:gd name="connsiteY3" fmla="*/ 249847 h 1581454"/>
                <a:gd name="connsiteX4" fmla="*/ 1767770 w 1791225"/>
                <a:gd name="connsiteY4" fmla="*/ 660057 h 1581454"/>
                <a:gd name="connsiteX5" fmla="*/ 1615370 w 1791225"/>
                <a:gd name="connsiteY5" fmla="*/ 924217 h 1581454"/>
                <a:gd name="connsiteX6" fmla="*/ 1431855 w 1791225"/>
                <a:gd name="connsiteY6" fmla="*/ 1234097 h 1581454"/>
                <a:gd name="connsiteX7" fmla="*/ 1076890 w 1791225"/>
                <a:gd name="connsiteY7" fmla="*/ 1259497 h 1581454"/>
                <a:gd name="connsiteX8" fmla="*/ 640645 w 1791225"/>
                <a:gd name="connsiteY8" fmla="*/ 1581442 h 1581454"/>
                <a:gd name="connsiteX9" fmla="*/ 53270 w 1791225"/>
                <a:gd name="connsiteY9" fmla="*/ 1270292 h 1581454"/>
                <a:gd name="connsiteX10" fmla="*/ 426650 w 1791225"/>
                <a:gd name="connsiteY10" fmla="*/ 883577 h 1581454"/>
                <a:gd name="connsiteX11" fmla="*/ 1200 w 1791225"/>
                <a:gd name="connsiteY11" fmla="*/ 372402 h 1581454"/>
                <a:gd name="connsiteX12" fmla="*/ 592385 w 1791225"/>
                <a:gd name="connsiteY12" fmla="*/ 468287 h 1581454"/>
                <a:gd name="connsiteX0" fmla="*/ 592385 w 1938373"/>
                <a:gd name="connsiteY0" fmla="*/ 468287 h 1581454"/>
                <a:gd name="connsiteX1" fmla="*/ 889565 w 1938373"/>
                <a:gd name="connsiteY1" fmla="*/ 292 h 1581454"/>
                <a:gd name="connsiteX2" fmla="*/ 1219130 w 1938373"/>
                <a:gd name="connsiteY2" fmla="*/ 395897 h 1581454"/>
                <a:gd name="connsiteX3" fmla="*/ 1731575 w 1938373"/>
                <a:gd name="connsiteY3" fmla="*/ 249847 h 1581454"/>
                <a:gd name="connsiteX4" fmla="*/ 1936045 w 1938373"/>
                <a:gd name="connsiteY4" fmla="*/ 729907 h 1581454"/>
                <a:gd name="connsiteX5" fmla="*/ 1615370 w 1938373"/>
                <a:gd name="connsiteY5" fmla="*/ 924217 h 1581454"/>
                <a:gd name="connsiteX6" fmla="*/ 1431855 w 1938373"/>
                <a:gd name="connsiteY6" fmla="*/ 1234097 h 1581454"/>
                <a:gd name="connsiteX7" fmla="*/ 1076890 w 1938373"/>
                <a:gd name="connsiteY7" fmla="*/ 1259497 h 1581454"/>
                <a:gd name="connsiteX8" fmla="*/ 640645 w 1938373"/>
                <a:gd name="connsiteY8" fmla="*/ 1581442 h 1581454"/>
                <a:gd name="connsiteX9" fmla="*/ 53270 w 1938373"/>
                <a:gd name="connsiteY9" fmla="*/ 1270292 h 1581454"/>
                <a:gd name="connsiteX10" fmla="*/ 426650 w 1938373"/>
                <a:gd name="connsiteY10" fmla="*/ 883577 h 1581454"/>
                <a:gd name="connsiteX11" fmla="*/ 1200 w 1938373"/>
                <a:gd name="connsiteY11" fmla="*/ 372402 h 1581454"/>
                <a:gd name="connsiteX12" fmla="*/ 592385 w 1938373"/>
                <a:gd name="connsiteY12" fmla="*/ 468287 h 1581454"/>
                <a:gd name="connsiteX0" fmla="*/ 592385 w 1938146"/>
                <a:gd name="connsiteY0" fmla="*/ 478449 h 1591616"/>
                <a:gd name="connsiteX1" fmla="*/ 889565 w 1938146"/>
                <a:gd name="connsiteY1" fmla="*/ 10454 h 1591616"/>
                <a:gd name="connsiteX2" fmla="*/ 1301680 w 1938146"/>
                <a:gd name="connsiteY2" fmla="*/ 161584 h 1591616"/>
                <a:gd name="connsiteX3" fmla="*/ 1731575 w 1938146"/>
                <a:gd name="connsiteY3" fmla="*/ 260009 h 1591616"/>
                <a:gd name="connsiteX4" fmla="*/ 1936045 w 1938146"/>
                <a:gd name="connsiteY4" fmla="*/ 740069 h 1591616"/>
                <a:gd name="connsiteX5" fmla="*/ 1615370 w 1938146"/>
                <a:gd name="connsiteY5" fmla="*/ 934379 h 1591616"/>
                <a:gd name="connsiteX6" fmla="*/ 1431855 w 1938146"/>
                <a:gd name="connsiteY6" fmla="*/ 1244259 h 1591616"/>
                <a:gd name="connsiteX7" fmla="*/ 1076890 w 1938146"/>
                <a:gd name="connsiteY7" fmla="*/ 1269659 h 1591616"/>
                <a:gd name="connsiteX8" fmla="*/ 640645 w 1938146"/>
                <a:gd name="connsiteY8" fmla="*/ 1591604 h 1591616"/>
                <a:gd name="connsiteX9" fmla="*/ 53270 w 1938146"/>
                <a:gd name="connsiteY9" fmla="*/ 1280454 h 1591616"/>
                <a:gd name="connsiteX10" fmla="*/ 426650 w 1938146"/>
                <a:gd name="connsiteY10" fmla="*/ 893739 h 1591616"/>
                <a:gd name="connsiteX11" fmla="*/ 1200 w 1938146"/>
                <a:gd name="connsiteY11" fmla="*/ 382564 h 1591616"/>
                <a:gd name="connsiteX12" fmla="*/ 592385 w 1938146"/>
                <a:gd name="connsiteY12" fmla="*/ 478449 h 1591616"/>
                <a:gd name="connsiteX0" fmla="*/ 563447 w 1937783"/>
                <a:gd name="connsiteY0" fmla="*/ 234096 h 1582213"/>
                <a:gd name="connsiteX1" fmla="*/ 889202 w 1937783"/>
                <a:gd name="connsiteY1" fmla="*/ 1051 h 1582213"/>
                <a:gd name="connsiteX2" fmla="*/ 1301317 w 1937783"/>
                <a:gd name="connsiteY2" fmla="*/ 152181 h 1582213"/>
                <a:gd name="connsiteX3" fmla="*/ 1731212 w 1937783"/>
                <a:gd name="connsiteY3" fmla="*/ 250606 h 1582213"/>
                <a:gd name="connsiteX4" fmla="*/ 1935682 w 1937783"/>
                <a:gd name="connsiteY4" fmla="*/ 730666 h 1582213"/>
                <a:gd name="connsiteX5" fmla="*/ 1615007 w 1937783"/>
                <a:gd name="connsiteY5" fmla="*/ 924976 h 1582213"/>
                <a:gd name="connsiteX6" fmla="*/ 1431492 w 1937783"/>
                <a:gd name="connsiteY6" fmla="*/ 1234856 h 1582213"/>
                <a:gd name="connsiteX7" fmla="*/ 1076527 w 1937783"/>
                <a:gd name="connsiteY7" fmla="*/ 1260256 h 1582213"/>
                <a:gd name="connsiteX8" fmla="*/ 640282 w 1937783"/>
                <a:gd name="connsiteY8" fmla="*/ 1582201 h 1582213"/>
                <a:gd name="connsiteX9" fmla="*/ 52907 w 1937783"/>
                <a:gd name="connsiteY9" fmla="*/ 1271051 h 1582213"/>
                <a:gd name="connsiteX10" fmla="*/ 426287 w 1937783"/>
                <a:gd name="connsiteY10" fmla="*/ 884336 h 1582213"/>
                <a:gd name="connsiteX11" fmla="*/ 837 w 1937783"/>
                <a:gd name="connsiteY11" fmla="*/ 373161 h 1582213"/>
                <a:gd name="connsiteX12" fmla="*/ 563447 w 1937783"/>
                <a:gd name="connsiteY12" fmla="*/ 234096 h 1582213"/>
                <a:gd name="connsiteX0" fmla="*/ 576468 w 1950804"/>
                <a:gd name="connsiteY0" fmla="*/ 234096 h 1582214"/>
                <a:gd name="connsiteX1" fmla="*/ 902223 w 1950804"/>
                <a:gd name="connsiteY1" fmla="*/ 1051 h 1582214"/>
                <a:gd name="connsiteX2" fmla="*/ 1314338 w 1950804"/>
                <a:gd name="connsiteY2" fmla="*/ 152181 h 1582214"/>
                <a:gd name="connsiteX3" fmla="*/ 1744233 w 1950804"/>
                <a:gd name="connsiteY3" fmla="*/ 250606 h 1582214"/>
                <a:gd name="connsiteX4" fmla="*/ 1948703 w 1950804"/>
                <a:gd name="connsiteY4" fmla="*/ 730666 h 1582214"/>
                <a:gd name="connsiteX5" fmla="*/ 1628028 w 1950804"/>
                <a:gd name="connsiteY5" fmla="*/ 924976 h 1582214"/>
                <a:gd name="connsiteX6" fmla="*/ 1444513 w 1950804"/>
                <a:gd name="connsiteY6" fmla="*/ 1234856 h 1582214"/>
                <a:gd name="connsiteX7" fmla="*/ 1089548 w 1950804"/>
                <a:gd name="connsiteY7" fmla="*/ 1260256 h 1582214"/>
                <a:gd name="connsiteX8" fmla="*/ 653303 w 1950804"/>
                <a:gd name="connsiteY8" fmla="*/ 1582201 h 1582214"/>
                <a:gd name="connsiteX9" fmla="*/ 65928 w 1950804"/>
                <a:gd name="connsiteY9" fmla="*/ 1271051 h 1582214"/>
                <a:gd name="connsiteX10" fmla="*/ 156733 w 1950804"/>
                <a:gd name="connsiteY10" fmla="*/ 789086 h 1582214"/>
                <a:gd name="connsiteX11" fmla="*/ 13858 w 1950804"/>
                <a:gd name="connsiteY11" fmla="*/ 373161 h 1582214"/>
                <a:gd name="connsiteX12" fmla="*/ 576468 w 1950804"/>
                <a:gd name="connsiteY12" fmla="*/ 234096 h 1582214"/>
                <a:gd name="connsiteX0" fmla="*/ 576468 w 1950804"/>
                <a:gd name="connsiteY0" fmla="*/ 234096 h 1582680"/>
                <a:gd name="connsiteX1" fmla="*/ 902223 w 1950804"/>
                <a:gd name="connsiteY1" fmla="*/ 1051 h 1582680"/>
                <a:gd name="connsiteX2" fmla="*/ 1314338 w 1950804"/>
                <a:gd name="connsiteY2" fmla="*/ 152181 h 1582680"/>
                <a:gd name="connsiteX3" fmla="*/ 1744233 w 1950804"/>
                <a:gd name="connsiteY3" fmla="*/ 250606 h 1582680"/>
                <a:gd name="connsiteX4" fmla="*/ 1948703 w 1950804"/>
                <a:gd name="connsiteY4" fmla="*/ 730666 h 1582680"/>
                <a:gd name="connsiteX5" fmla="*/ 1628028 w 1950804"/>
                <a:gd name="connsiteY5" fmla="*/ 924976 h 1582680"/>
                <a:gd name="connsiteX6" fmla="*/ 1444513 w 1950804"/>
                <a:gd name="connsiteY6" fmla="*/ 1234856 h 1582680"/>
                <a:gd name="connsiteX7" fmla="*/ 1076848 w 1950804"/>
                <a:gd name="connsiteY7" fmla="*/ 1339631 h 1582680"/>
                <a:gd name="connsiteX8" fmla="*/ 653303 w 1950804"/>
                <a:gd name="connsiteY8" fmla="*/ 1582201 h 1582680"/>
                <a:gd name="connsiteX9" fmla="*/ 65928 w 1950804"/>
                <a:gd name="connsiteY9" fmla="*/ 1271051 h 1582680"/>
                <a:gd name="connsiteX10" fmla="*/ 156733 w 1950804"/>
                <a:gd name="connsiteY10" fmla="*/ 789086 h 1582680"/>
                <a:gd name="connsiteX11" fmla="*/ 13858 w 1950804"/>
                <a:gd name="connsiteY11" fmla="*/ 373161 h 1582680"/>
                <a:gd name="connsiteX12" fmla="*/ 576468 w 1950804"/>
                <a:gd name="connsiteY12" fmla="*/ 234096 h 1582680"/>
                <a:gd name="connsiteX0" fmla="*/ 566456 w 1950317"/>
                <a:gd name="connsiteY0" fmla="*/ 185626 h 1581835"/>
                <a:gd name="connsiteX1" fmla="*/ 901736 w 1950317"/>
                <a:gd name="connsiteY1" fmla="*/ 206 h 1581835"/>
                <a:gd name="connsiteX2" fmla="*/ 1313851 w 1950317"/>
                <a:gd name="connsiteY2" fmla="*/ 151336 h 1581835"/>
                <a:gd name="connsiteX3" fmla="*/ 1743746 w 1950317"/>
                <a:gd name="connsiteY3" fmla="*/ 249761 h 1581835"/>
                <a:gd name="connsiteX4" fmla="*/ 1948216 w 1950317"/>
                <a:gd name="connsiteY4" fmla="*/ 729821 h 1581835"/>
                <a:gd name="connsiteX5" fmla="*/ 1627541 w 1950317"/>
                <a:gd name="connsiteY5" fmla="*/ 924131 h 1581835"/>
                <a:gd name="connsiteX6" fmla="*/ 1444026 w 1950317"/>
                <a:gd name="connsiteY6" fmla="*/ 1234011 h 1581835"/>
                <a:gd name="connsiteX7" fmla="*/ 1076361 w 1950317"/>
                <a:gd name="connsiteY7" fmla="*/ 1338786 h 1581835"/>
                <a:gd name="connsiteX8" fmla="*/ 652816 w 1950317"/>
                <a:gd name="connsiteY8" fmla="*/ 1581356 h 1581835"/>
                <a:gd name="connsiteX9" fmla="*/ 65441 w 1950317"/>
                <a:gd name="connsiteY9" fmla="*/ 1270206 h 1581835"/>
                <a:gd name="connsiteX10" fmla="*/ 156246 w 1950317"/>
                <a:gd name="connsiteY10" fmla="*/ 788241 h 1581835"/>
                <a:gd name="connsiteX11" fmla="*/ 13371 w 1950317"/>
                <a:gd name="connsiteY11" fmla="*/ 372316 h 1581835"/>
                <a:gd name="connsiteX12" fmla="*/ 566456 w 1950317"/>
                <a:gd name="connsiteY12" fmla="*/ 185626 h 1581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950317" h="1581835">
                  <a:moveTo>
                    <a:pt x="566456" y="185626"/>
                  </a:moveTo>
                  <a:cubicBezTo>
                    <a:pt x="714517" y="123608"/>
                    <a:pt x="777170" y="5921"/>
                    <a:pt x="901736" y="206"/>
                  </a:cubicBezTo>
                  <a:cubicBezTo>
                    <a:pt x="1026302" y="-5509"/>
                    <a:pt x="1173516" y="109744"/>
                    <a:pt x="1313851" y="151336"/>
                  </a:cubicBezTo>
                  <a:cubicBezTo>
                    <a:pt x="1454186" y="192928"/>
                    <a:pt x="1638019" y="153347"/>
                    <a:pt x="1743746" y="249761"/>
                  </a:cubicBezTo>
                  <a:cubicBezTo>
                    <a:pt x="1849473" y="346175"/>
                    <a:pt x="1967583" y="617426"/>
                    <a:pt x="1948216" y="729821"/>
                  </a:cubicBezTo>
                  <a:cubicBezTo>
                    <a:pt x="1928849" y="842216"/>
                    <a:pt x="1711573" y="840099"/>
                    <a:pt x="1627541" y="924131"/>
                  </a:cubicBezTo>
                  <a:cubicBezTo>
                    <a:pt x="1543509" y="1008163"/>
                    <a:pt x="1535889" y="1164902"/>
                    <a:pt x="1444026" y="1234011"/>
                  </a:cubicBezTo>
                  <a:cubicBezTo>
                    <a:pt x="1352163" y="1303120"/>
                    <a:pt x="1208229" y="1280895"/>
                    <a:pt x="1076361" y="1338786"/>
                  </a:cubicBezTo>
                  <a:cubicBezTo>
                    <a:pt x="944493" y="1396677"/>
                    <a:pt x="821303" y="1592786"/>
                    <a:pt x="652816" y="1581356"/>
                  </a:cubicBezTo>
                  <a:cubicBezTo>
                    <a:pt x="484329" y="1569926"/>
                    <a:pt x="148203" y="1402392"/>
                    <a:pt x="65441" y="1270206"/>
                  </a:cubicBezTo>
                  <a:cubicBezTo>
                    <a:pt x="-17321" y="1138020"/>
                    <a:pt x="151166" y="879681"/>
                    <a:pt x="156246" y="788241"/>
                  </a:cubicBezTo>
                  <a:cubicBezTo>
                    <a:pt x="161326" y="696801"/>
                    <a:pt x="-54997" y="472752"/>
                    <a:pt x="13371" y="372316"/>
                  </a:cubicBezTo>
                  <a:cubicBezTo>
                    <a:pt x="81739" y="271880"/>
                    <a:pt x="418395" y="247644"/>
                    <a:pt x="566456" y="185626"/>
                  </a:cubicBezTo>
                  <a:close/>
                </a:path>
              </a:pathLst>
            </a:cu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F91C269A-240A-374D-9160-459EF79941A5}"/>
                </a:ext>
              </a:extLst>
            </p:cNvPr>
            <p:cNvSpPr/>
            <p:nvPr/>
          </p:nvSpPr>
          <p:spPr bwMode="auto">
            <a:xfrm rot="20815293">
              <a:off x="9559893" y="1754661"/>
              <a:ext cx="180000" cy="468000"/>
            </a:xfrm>
            <a:prstGeom prst="rect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3B0494B7-E376-1E42-9DED-BDF7B8F1D286}"/>
                </a:ext>
              </a:extLst>
            </p:cNvPr>
            <p:cNvSpPr/>
            <p:nvPr/>
          </p:nvSpPr>
          <p:spPr bwMode="auto">
            <a:xfrm rot="17861635">
              <a:off x="9023433" y="3574480"/>
              <a:ext cx="521925" cy="158437"/>
            </a:xfrm>
            <a:custGeom>
              <a:avLst/>
              <a:gdLst>
                <a:gd name="connsiteX0" fmla="*/ 0 w 333375"/>
                <a:gd name="connsiteY0" fmla="*/ 87073 h 185534"/>
                <a:gd name="connsiteX1" fmla="*/ 28575 w 333375"/>
                <a:gd name="connsiteY1" fmla="*/ 1348 h 185534"/>
                <a:gd name="connsiteX2" fmla="*/ 60325 w 333375"/>
                <a:gd name="connsiteY2" fmla="*/ 147398 h 185534"/>
                <a:gd name="connsiteX3" fmla="*/ 107950 w 333375"/>
                <a:gd name="connsiteY3" fmla="*/ 17223 h 185534"/>
                <a:gd name="connsiteX4" fmla="*/ 136525 w 333375"/>
                <a:gd name="connsiteY4" fmla="*/ 163273 h 185534"/>
                <a:gd name="connsiteX5" fmla="*/ 177800 w 333375"/>
                <a:gd name="connsiteY5" fmla="*/ 17223 h 185534"/>
                <a:gd name="connsiteX6" fmla="*/ 203200 w 333375"/>
                <a:gd name="connsiteY6" fmla="*/ 169623 h 185534"/>
                <a:gd name="connsiteX7" fmla="*/ 241300 w 333375"/>
                <a:gd name="connsiteY7" fmla="*/ 23573 h 185534"/>
                <a:gd name="connsiteX8" fmla="*/ 273050 w 333375"/>
                <a:gd name="connsiteY8" fmla="*/ 185498 h 185534"/>
                <a:gd name="connsiteX9" fmla="*/ 304800 w 333375"/>
                <a:gd name="connsiteY9" fmla="*/ 39448 h 185534"/>
                <a:gd name="connsiteX10" fmla="*/ 333375 w 333375"/>
                <a:gd name="connsiteY10" fmla="*/ 141048 h 185534"/>
                <a:gd name="connsiteX0" fmla="*/ 0 w 333375"/>
                <a:gd name="connsiteY0" fmla="*/ 95283 h 193744"/>
                <a:gd name="connsiteX1" fmla="*/ 28575 w 333375"/>
                <a:gd name="connsiteY1" fmla="*/ 9558 h 193744"/>
                <a:gd name="connsiteX2" fmla="*/ 60325 w 333375"/>
                <a:gd name="connsiteY2" fmla="*/ 155608 h 193744"/>
                <a:gd name="connsiteX3" fmla="*/ 104775 w 333375"/>
                <a:gd name="connsiteY3" fmla="*/ 33 h 193744"/>
                <a:gd name="connsiteX4" fmla="*/ 136525 w 333375"/>
                <a:gd name="connsiteY4" fmla="*/ 171483 h 193744"/>
                <a:gd name="connsiteX5" fmla="*/ 177800 w 333375"/>
                <a:gd name="connsiteY5" fmla="*/ 25433 h 193744"/>
                <a:gd name="connsiteX6" fmla="*/ 203200 w 333375"/>
                <a:gd name="connsiteY6" fmla="*/ 177833 h 193744"/>
                <a:gd name="connsiteX7" fmla="*/ 241300 w 333375"/>
                <a:gd name="connsiteY7" fmla="*/ 31783 h 193744"/>
                <a:gd name="connsiteX8" fmla="*/ 273050 w 333375"/>
                <a:gd name="connsiteY8" fmla="*/ 193708 h 193744"/>
                <a:gd name="connsiteX9" fmla="*/ 304800 w 333375"/>
                <a:gd name="connsiteY9" fmla="*/ 47658 h 193744"/>
                <a:gd name="connsiteX10" fmla="*/ 333375 w 333375"/>
                <a:gd name="connsiteY10" fmla="*/ 149258 h 193744"/>
                <a:gd name="connsiteX0" fmla="*/ 0 w 333375"/>
                <a:gd name="connsiteY0" fmla="*/ 95283 h 193744"/>
                <a:gd name="connsiteX1" fmla="*/ 28575 w 333375"/>
                <a:gd name="connsiteY1" fmla="*/ 9558 h 193744"/>
                <a:gd name="connsiteX2" fmla="*/ 60325 w 333375"/>
                <a:gd name="connsiteY2" fmla="*/ 155608 h 193744"/>
                <a:gd name="connsiteX3" fmla="*/ 104775 w 333375"/>
                <a:gd name="connsiteY3" fmla="*/ 33 h 193744"/>
                <a:gd name="connsiteX4" fmla="*/ 136525 w 333375"/>
                <a:gd name="connsiteY4" fmla="*/ 171483 h 193744"/>
                <a:gd name="connsiteX5" fmla="*/ 174625 w 333375"/>
                <a:gd name="connsiteY5" fmla="*/ 33 h 193744"/>
                <a:gd name="connsiteX6" fmla="*/ 203200 w 333375"/>
                <a:gd name="connsiteY6" fmla="*/ 177833 h 193744"/>
                <a:gd name="connsiteX7" fmla="*/ 241300 w 333375"/>
                <a:gd name="connsiteY7" fmla="*/ 31783 h 193744"/>
                <a:gd name="connsiteX8" fmla="*/ 273050 w 333375"/>
                <a:gd name="connsiteY8" fmla="*/ 193708 h 193744"/>
                <a:gd name="connsiteX9" fmla="*/ 304800 w 333375"/>
                <a:gd name="connsiteY9" fmla="*/ 47658 h 193744"/>
                <a:gd name="connsiteX10" fmla="*/ 333375 w 333375"/>
                <a:gd name="connsiteY10" fmla="*/ 149258 h 193744"/>
                <a:gd name="connsiteX0" fmla="*/ 0 w 333375"/>
                <a:gd name="connsiteY0" fmla="*/ 95283 h 193980"/>
                <a:gd name="connsiteX1" fmla="*/ 28575 w 333375"/>
                <a:gd name="connsiteY1" fmla="*/ 9558 h 193980"/>
                <a:gd name="connsiteX2" fmla="*/ 60325 w 333375"/>
                <a:gd name="connsiteY2" fmla="*/ 155608 h 193980"/>
                <a:gd name="connsiteX3" fmla="*/ 104775 w 333375"/>
                <a:gd name="connsiteY3" fmla="*/ 33 h 193980"/>
                <a:gd name="connsiteX4" fmla="*/ 136525 w 333375"/>
                <a:gd name="connsiteY4" fmla="*/ 171483 h 193980"/>
                <a:gd name="connsiteX5" fmla="*/ 174625 w 333375"/>
                <a:gd name="connsiteY5" fmla="*/ 33 h 193980"/>
                <a:gd name="connsiteX6" fmla="*/ 203200 w 333375"/>
                <a:gd name="connsiteY6" fmla="*/ 177833 h 193980"/>
                <a:gd name="connsiteX7" fmla="*/ 244475 w 333375"/>
                <a:gd name="connsiteY7" fmla="*/ 3208 h 193980"/>
                <a:gd name="connsiteX8" fmla="*/ 273050 w 333375"/>
                <a:gd name="connsiteY8" fmla="*/ 193708 h 193980"/>
                <a:gd name="connsiteX9" fmla="*/ 304800 w 333375"/>
                <a:gd name="connsiteY9" fmla="*/ 47658 h 193980"/>
                <a:gd name="connsiteX10" fmla="*/ 333375 w 333375"/>
                <a:gd name="connsiteY10" fmla="*/ 149258 h 193980"/>
                <a:gd name="connsiteX0" fmla="*/ 0 w 333375"/>
                <a:gd name="connsiteY0" fmla="*/ 95283 h 193712"/>
                <a:gd name="connsiteX1" fmla="*/ 28575 w 333375"/>
                <a:gd name="connsiteY1" fmla="*/ 9558 h 193712"/>
                <a:gd name="connsiteX2" fmla="*/ 60325 w 333375"/>
                <a:gd name="connsiteY2" fmla="*/ 155608 h 193712"/>
                <a:gd name="connsiteX3" fmla="*/ 104775 w 333375"/>
                <a:gd name="connsiteY3" fmla="*/ 33 h 193712"/>
                <a:gd name="connsiteX4" fmla="*/ 136525 w 333375"/>
                <a:gd name="connsiteY4" fmla="*/ 171483 h 193712"/>
                <a:gd name="connsiteX5" fmla="*/ 174625 w 333375"/>
                <a:gd name="connsiteY5" fmla="*/ 33 h 193712"/>
                <a:gd name="connsiteX6" fmla="*/ 203200 w 333375"/>
                <a:gd name="connsiteY6" fmla="*/ 177833 h 193712"/>
                <a:gd name="connsiteX7" fmla="*/ 244475 w 333375"/>
                <a:gd name="connsiteY7" fmla="*/ 3208 h 193712"/>
                <a:gd name="connsiteX8" fmla="*/ 273050 w 333375"/>
                <a:gd name="connsiteY8" fmla="*/ 193708 h 193712"/>
                <a:gd name="connsiteX9" fmla="*/ 304800 w 333375"/>
                <a:gd name="connsiteY9" fmla="*/ 9558 h 193712"/>
                <a:gd name="connsiteX10" fmla="*/ 333375 w 333375"/>
                <a:gd name="connsiteY10" fmla="*/ 149258 h 193712"/>
                <a:gd name="connsiteX0" fmla="*/ 0 w 333375"/>
                <a:gd name="connsiteY0" fmla="*/ 95283 h 177834"/>
                <a:gd name="connsiteX1" fmla="*/ 28575 w 333375"/>
                <a:gd name="connsiteY1" fmla="*/ 9558 h 177834"/>
                <a:gd name="connsiteX2" fmla="*/ 60325 w 333375"/>
                <a:gd name="connsiteY2" fmla="*/ 155608 h 177834"/>
                <a:gd name="connsiteX3" fmla="*/ 104775 w 333375"/>
                <a:gd name="connsiteY3" fmla="*/ 33 h 177834"/>
                <a:gd name="connsiteX4" fmla="*/ 136525 w 333375"/>
                <a:gd name="connsiteY4" fmla="*/ 171483 h 177834"/>
                <a:gd name="connsiteX5" fmla="*/ 174625 w 333375"/>
                <a:gd name="connsiteY5" fmla="*/ 33 h 177834"/>
                <a:gd name="connsiteX6" fmla="*/ 203200 w 333375"/>
                <a:gd name="connsiteY6" fmla="*/ 177833 h 177834"/>
                <a:gd name="connsiteX7" fmla="*/ 244475 w 333375"/>
                <a:gd name="connsiteY7" fmla="*/ 3208 h 177834"/>
                <a:gd name="connsiteX8" fmla="*/ 273050 w 333375"/>
                <a:gd name="connsiteY8" fmla="*/ 142908 h 177834"/>
                <a:gd name="connsiteX9" fmla="*/ 304800 w 333375"/>
                <a:gd name="connsiteY9" fmla="*/ 9558 h 177834"/>
                <a:gd name="connsiteX10" fmla="*/ 333375 w 333375"/>
                <a:gd name="connsiteY10" fmla="*/ 149258 h 177834"/>
                <a:gd name="connsiteX0" fmla="*/ 0 w 333375"/>
                <a:gd name="connsiteY0" fmla="*/ 95283 h 177834"/>
                <a:gd name="connsiteX1" fmla="*/ 28575 w 333375"/>
                <a:gd name="connsiteY1" fmla="*/ 9558 h 177834"/>
                <a:gd name="connsiteX2" fmla="*/ 60325 w 333375"/>
                <a:gd name="connsiteY2" fmla="*/ 155608 h 177834"/>
                <a:gd name="connsiteX3" fmla="*/ 104775 w 333375"/>
                <a:gd name="connsiteY3" fmla="*/ 33 h 177834"/>
                <a:gd name="connsiteX4" fmla="*/ 136525 w 333375"/>
                <a:gd name="connsiteY4" fmla="*/ 171483 h 177834"/>
                <a:gd name="connsiteX5" fmla="*/ 174625 w 333375"/>
                <a:gd name="connsiteY5" fmla="*/ 33 h 177834"/>
                <a:gd name="connsiteX6" fmla="*/ 203200 w 333375"/>
                <a:gd name="connsiteY6" fmla="*/ 177833 h 177834"/>
                <a:gd name="connsiteX7" fmla="*/ 244475 w 333375"/>
                <a:gd name="connsiteY7" fmla="*/ 3208 h 177834"/>
                <a:gd name="connsiteX8" fmla="*/ 273050 w 333375"/>
                <a:gd name="connsiteY8" fmla="*/ 142908 h 177834"/>
                <a:gd name="connsiteX9" fmla="*/ 304800 w 333375"/>
                <a:gd name="connsiteY9" fmla="*/ 9558 h 177834"/>
                <a:gd name="connsiteX10" fmla="*/ 333375 w 333375"/>
                <a:gd name="connsiteY10" fmla="*/ 133383 h 177834"/>
                <a:gd name="connsiteX0" fmla="*/ 0 w 333375"/>
                <a:gd name="connsiteY0" fmla="*/ 95338 h 171538"/>
                <a:gd name="connsiteX1" fmla="*/ 28575 w 333375"/>
                <a:gd name="connsiteY1" fmla="*/ 9613 h 171538"/>
                <a:gd name="connsiteX2" fmla="*/ 60325 w 333375"/>
                <a:gd name="connsiteY2" fmla="*/ 155663 h 171538"/>
                <a:gd name="connsiteX3" fmla="*/ 104775 w 333375"/>
                <a:gd name="connsiteY3" fmla="*/ 88 h 171538"/>
                <a:gd name="connsiteX4" fmla="*/ 136525 w 333375"/>
                <a:gd name="connsiteY4" fmla="*/ 171538 h 171538"/>
                <a:gd name="connsiteX5" fmla="*/ 174625 w 333375"/>
                <a:gd name="connsiteY5" fmla="*/ 88 h 171538"/>
                <a:gd name="connsiteX6" fmla="*/ 200025 w 333375"/>
                <a:gd name="connsiteY6" fmla="*/ 146138 h 171538"/>
                <a:gd name="connsiteX7" fmla="*/ 244475 w 333375"/>
                <a:gd name="connsiteY7" fmla="*/ 3263 h 171538"/>
                <a:gd name="connsiteX8" fmla="*/ 273050 w 333375"/>
                <a:gd name="connsiteY8" fmla="*/ 142963 h 171538"/>
                <a:gd name="connsiteX9" fmla="*/ 304800 w 333375"/>
                <a:gd name="connsiteY9" fmla="*/ 9613 h 171538"/>
                <a:gd name="connsiteX10" fmla="*/ 333375 w 333375"/>
                <a:gd name="connsiteY10" fmla="*/ 133438 h 171538"/>
                <a:gd name="connsiteX0" fmla="*/ 0 w 333375"/>
                <a:gd name="connsiteY0" fmla="*/ 95287 h 155625"/>
                <a:gd name="connsiteX1" fmla="*/ 28575 w 333375"/>
                <a:gd name="connsiteY1" fmla="*/ 9562 h 155625"/>
                <a:gd name="connsiteX2" fmla="*/ 60325 w 333375"/>
                <a:gd name="connsiteY2" fmla="*/ 155612 h 155625"/>
                <a:gd name="connsiteX3" fmla="*/ 104775 w 333375"/>
                <a:gd name="connsiteY3" fmla="*/ 37 h 155625"/>
                <a:gd name="connsiteX4" fmla="*/ 136525 w 333375"/>
                <a:gd name="connsiteY4" fmla="*/ 139737 h 155625"/>
                <a:gd name="connsiteX5" fmla="*/ 174625 w 333375"/>
                <a:gd name="connsiteY5" fmla="*/ 37 h 155625"/>
                <a:gd name="connsiteX6" fmla="*/ 200025 w 333375"/>
                <a:gd name="connsiteY6" fmla="*/ 146087 h 155625"/>
                <a:gd name="connsiteX7" fmla="*/ 244475 w 333375"/>
                <a:gd name="connsiteY7" fmla="*/ 3212 h 155625"/>
                <a:gd name="connsiteX8" fmla="*/ 273050 w 333375"/>
                <a:gd name="connsiteY8" fmla="*/ 142912 h 155625"/>
                <a:gd name="connsiteX9" fmla="*/ 304800 w 333375"/>
                <a:gd name="connsiteY9" fmla="*/ 9562 h 155625"/>
                <a:gd name="connsiteX10" fmla="*/ 333375 w 333375"/>
                <a:gd name="connsiteY10" fmla="*/ 133387 h 155625"/>
                <a:gd name="connsiteX0" fmla="*/ 0 w 333375"/>
                <a:gd name="connsiteY0" fmla="*/ 95256 h 146057"/>
                <a:gd name="connsiteX1" fmla="*/ 28575 w 333375"/>
                <a:gd name="connsiteY1" fmla="*/ 9531 h 146057"/>
                <a:gd name="connsiteX2" fmla="*/ 60325 w 333375"/>
                <a:gd name="connsiteY2" fmla="*/ 136531 h 146057"/>
                <a:gd name="connsiteX3" fmla="*/ 104775 w 333375"/>
                <a:gd name="connsiteY3" fmla="*/ 6 h 146057"/>
                <a:gd name="connsiteX4" fmla="*/ 136525 w 333375"/>
                <a:gd name="connsiteY4" fmla="*/ 139706 h 146057"/>
                <a:gd name="connsiteX5" fmla="*/ 174625 w 333375"/>
                <a:gd name="connsiteY5" fmla="*/ 6 h 146057"/>
                <a:gd name="connsiteX6" fmla="*/ 200025 w 333375"/>
                <a:gd name="connsiteY6" fmla="*/ 146056 h 146057"/>
                <a:gd name="connsiteX7" fmla="*/ 244475 w 333375"/>
                <a:gd name="connsiteY7" fmla="*/ 3181 h 146057"/>
                <a:gd name="connsiteX8" fmla="*/ 273050 w 333375"/>
                <a:gd name="connsiteY8" fmla="*/ 142881 h 146057"/>
                <a:gd name="connsiteX9" fmla="*/ 304800 w 333375"/>
                <a:gd name="connsiteY9" fmla="*/ 9531 h 146057"/>
                <a:gd name="connsiteX10" fmla="*/ 333375 w 333375"/>
                <a:gd name="connsiteY10" fmla="*/ 133356 h 146057"/>
                <a:gd name="connsiteX0" fmla="*/ 0 w 339725"/>
                <a:gd name="connsiteY0" fmla="*/ 111131 h 146057"/>
                <a:gd name="connsiteX1" fmla="*/ 34925 w 339725"/>
                <a:gd name="connsiteY1" fmla="*/ 9531 h 146057"/>
                <a:gd name="connsiteX2" fmla="*/ 66675 w 339725"/>
                <a:gd name="connsiteY2" fmla="*/ 136531 h 146057"/>
                <a:gd name="connsiteX3" fmla="*/ 111125 w 339725"/>
                <a:gd name="connsiteY3" fmla="*/ 6 h 146057"/>
                <a:gd name="connsiteX4" fmla="*/ 142875 w 339725"/>
                <a:gd name="connsiteY4" fmla="*/ 139706 h 146057"/>
                <a:gd name="connsiteX5" fmla="*/ 180975 w 339725"/>
                <a:gd name="connsiteY5" fmla="*/ 6 h 146057"/>
                <a:gd name="connsiteX6" fmla="*/ 206375 w 339725"/>
                <a:gd name="connsiteY6" fmla="*/ 146056 h 146057"/>
                <a:gd name="connsiteX7" fmla="*/ 250825 w 339725"/>
                <a:gd name="connsiteY7" fmla="*/ 3181 h 146057"/>
                <a:gd name="connsiteX8" fmla="*/ 279400 w 339725"/>
                <a:gd name="connsiteY8" fmla="*/ 142881 h 146057"/>
                <a:gd name="connsiteX9" fmla="*/ 311150 w 339725"/>
                <a:gd name="connsiteY9" fmla="*/ 9531 h 146057"/>
                <a:gd name="connsiteX10" fmla="*/ 339725 w 339725"/>
                <a:gd name="connsiteY10" fmla="*/ 133356 h 146057"/>
                <a:gd name="connsiteX0" fmla="*/ 0 w 339725"/>
                <a:gd name="connsiteY0" fmla="*/ 111131 h 146057"/>
                <a:gd name="connsiteX1" fmla="*/ 34925 w 339725"/>
                <a:gd name="connsiteY1" fmla="*/ 9531 h 146057"/>
                <a:gd name="connsiteX2" fmla="*/ 66675 w 339725"/>
                <a:gd name="connsiteY2" fmla="*/ 136531 h 146057"/>
                <a:gd name="connsiteX3" fmla="*/ 111125 w 339725"/>
                <a:gd name="connsiteY3" fmla="*/ 6 h 146057"/>
                <a:gd name="connsiteX4" fmla="*/ 142875 w 339725"/>
                <a:gd name="connsiteY4" fmla="*/ 139706 h 146057"/>
                <a:gd name="connsiteX5" fmla="*/ 180975 w 339725"/>
                <a:gd name="connsiteY5" fmla="*/ 6 h 146057"/>
                <a:gd name="connsiteX6" fmla="*/ 206375 w 339725"/>
                <a:gd name="connsiteY6" fmla="*/ 146056 h 146057"/>
                <a:gd name="connsiteX7" fmla="*/ 250825 w 339725"/>
                <a:gd name="connsiteY7" fmla="*/ 3181 h 146057"/>
                <a:gd name="connsiteX8" fmla="*/ 279400 w 339725"/>
                <a:gd name="connsiteY8" fmla="*/ 142881 h 146057"/>
                <a:gd name="connsiteX9" fmla="*/ 311150 w 339725"/>
                <a:gd name="connsiteY9" fmla="*/ 9531 h 146057"/>
                <a:gd name="connsiteX10" fmla="*/ 339725 w 339725"/>
                <a:gd name="connsiteY10" fmla="*/ 104781 h 146057"/>
                <a:gd name="connsiteX0" fmla="*/ 0 w 339725"/>
                <a:gd name="connsiteY0" fmla="*/ 114481 h 149407"/>
                <a:gd name="connsiteX1" fmla="*/ 31750 w 339725"/>
                <a:gd name="connsiteY1" fmla="*/ 181 h 149407"/>
                <a:gd name="connsiteX2" fmla="*/ 66675 w 339725"/>
                <a:gd name="connsiteY2" fmla="*/ 139881 h 149407"/>
                <a:gd name="connsiteX3" fmla="*/ 111125 w 339725"/>
                <a:gd name="connsiteY3" fmla="*/ 3356 h 149407"/>
                <a:gd name="connsiteX4" fmla="*/ 142875 w 339725"/>
                <a:gd name="connsiteY4" fmla="*/ 143056 h 149407"/>
                <a:gd name="connsiteX5" fmla="*/ 180975 w 339725"/>
                <a:gd name="connsiteY5" fmla="*/ 3356 h 149407"/>
                <a:gd name="connsiteX6" fmla="*/ 206375 w 339725"/>
                <a:gd name="connsiteY6" fmla="*/ 149406 h 149407"/>
                <a:gd name="connsiteX7" fmla="*/ 250825 w 339725"/>
                <a:gd name="connsiteY7" fmla="*/ 6531 h 149407"/>
                <a:gd name="connsiteX8" fmla="*/ 279400 w 339725"/>
                <a:gd name="connsiteY8" fmla="*/ 146231 h 149407"/>
                <a:gd name="connsiteX9" fmla="*/ 311150 w 339725"/>
                <a:gd name="connsiteY9" fmla="*/ 12881 h 149407"/>
                <a:gd name="connsiteX10" fmla="*/ 339725 w 339725"/>
                <a:gd name="connsiteY10" fmla="*/ 108131 h 149407"/>
                <a:gd name="connsiteX0" fmla="*/ 0 w 393656"/>
                <a:gd name="connsiteY0" fmla="*/ 114481 h 149407"/>
                <a:gd name="connsiteX1" fmla="*/ 31750 w 393656"/>
                <a:gd name="connsiteY1" fmla="*/ 181 h 149407"/>
                <a:gd name="connsiteX2" fmla="*/ 66675 w 393656"/>
                <a:gd name="connsiteY2" fmla="*/ 139881 h 149407"/>
                <a:gd name="connsiteX3" fmla="*/ 111125 w 393656"/>
                <a:gd name="connsiteY3" fmla="*/ 3356 h 149407"/>
                <a:gd name="connsiteX4" fmla="*/ 142875 w 393656"/>
                <a:gd name="connsiteY4" fmla="*/ 143056 h 149407"/>
                <a:gd name="connsiteX5" fmla="*/ 180975 w 393656"/>
                <a:gd name="connsiteY5" fmla="*/ 3356 h 149407"/>
                <a:gd name="connsiteX6" fmla="*/ 206375 w 393656"/>
                <a:gd name="connsiteY6" fmla="*/ 149406 h 149407"/>
                <a:gd name="connsiteX7" fmla="*/ 250825 w 393656"/>
                <a:gd name="connsiteY7" fmla="*/ 6531 h 149407"/>
                <a:gd name="connsiteX8" fmla="*/ 279400 w 393656"/>
                <a:gd name="connsiteY8" fmla="*/ 146231 h 149407"/>
                <a:gd name="connsiteX9" fmla="*/ 311150 w 393656"/>
                <a:gd name="connsiteY9" fmla="*/ 12881 h 149407"/>
                <a:gd name="connsiteX10" fmla="*/ 393656 w 393656"/>
                <a:gd name="connsiteY10" fmla="*/ 100225 h 149407"/>
                <a:gd name="connsiteX0" fmla="*/ 0 w 393656"/>
                <a:gd name="connsiteY0" fmla="*/ 114481 h 149407"/>
                <a:gd name="connsiteX1" fmla="*/ 31750 w 393656"/>
                <a:gd name="connsiteY1" fmla="*/ 181 h 149407"/>
                <a:gd name="connsiteX2" fmla="*/ 66675 w 393656"/>
                <a:gd name="connsiteY2" fmla="*/ 139881 h 149407"/>
                <a:gd name="connsiteX3" fmla="*/ 111125 w 393656"/>
                <a:gd name="connsiteY3" fmla="*/ 3356 h 149407"/>
                <a:gd name="connsiteX4" fmla="*/ 142875 w 393656"/>
                <a:gd name="connsiteY4" fmla="*/ 143056 h 149407"/>
                <a:gd name="connsiteX5" fmla="*/ 180975 w 393656"/>
                <a:gd name="connsiteY5" fmla="*/ 3356 h 149407"/>
                <a:gd name="connsiteX6" fmla="*/ 206375 w 393656"/>
                <a:gd name="connsiteY6" fmla="*/ 149406 h 149407"/>
                <a:gd name="connsiteX7" fmla="*/ 250825 w 393656"/>
                <a:gd name="connsiteY7" fmla="*/ 6531 h 149407"/>
                <a:gd name="connsiteX8" fmla="*/ 279400 w 393656"/>
                <a:gd name="connsiteY8" fmla="*/ 146231 h 149407"/>
                <a:gd name="connsiteX9" fmla="*/ 320139 w 393656"/>
                <a:gd name="connsiteY9" fmla="*/ 84036 h 149407"/>
                <a:gd name="connsiteX10" fmla="*/ 393656 w 393656"/>
                <a:gd name="connsiteY10" fmla="*/ 100225 h 149407"/>
                <a:gd name="connsiteX0" fmla="*/ 0 w 393656"/>
                <a:gd name="connsiteY0" fmla="*/ 114481 h 149407"/>
                <a:gd name="connsiteX1" fmla="*/ 31750 w 393656"/>
                <a:gd name="connsiteY1" fmla="*/ 181 h 149407"/>
                <a:gd name="connsiteX2" fmla="*/ 66675 w 393656"/>
                <a:gd name="connsiteY2" fmla="*/ 139881 h 149407"/>
                <a:gd name="connsiteX3" fmla="*/ 105133 w 393656"/>
                <a:gd name="connsiteY3" fmla="*/ 3356 h 149407"/>
                <a:gd name="connsiteX4" fmla="*/ 142875 w 393656"/>
                <a:gd name="connsiteY4" fmla="*/ 143056 h 149407"/>
                <a:gd name="connsiteX5" fmla="*/ 180975 w 393656"/>
                <a:gd name="connsiteY5" fmla="*/ 3356 h 149407"/>
                <a:gd name="connsiteX6" fmla="*/ 206375 w 393656"/>
                <a:gd name="connsiteY6" fmla="*/ 149406 h 149407"/>
                <a:gd name="connsiteX7" fmla="*/ 250825 w 393656"/>
                <a:gd name="connsiteY7" fmla="*/ 6531 h 149407"/>
                <a:gd name="connsiteX8" fmla="*/ 279400 w 393656"/>
                <a:gd name="connsiteY8" fmla="*/ 146231 h 149407"/>
                <a:gd name="connsiteX9" fmla="*/ 320139 w 393656"/>
                <a:gd name="connsiteY9" fmla="*/ 84036 h 149407"/>
                <a:gd name="connsiteX10" fmla="*/ 393656 w 393656"/>
                <a:gd name="connsiteY10" fmla="*/ 100225 h 149407"/>
                <a:gd name="connsiteX0" fmla="*/ 0 w 393656"/>
                <a:gd name="connsiteY0" fmla="*/ 114481 h 147864"/>
                <a:gd name="connsiteX1" fmla="*/ 31750 w 393656"/>
                <a:gd name="connsiteY1" fmla="*/ 181 h 147864"/>
                <a:gd name="connsiteX2" fmla="*/ 66675 w 393656"/>
                <a:gd name="connsiteY2" fmla="*/ 139881 h 147864"/>
                <a:gd name="connsiteX3" fmla="*/ 105133 w 393656"/>
                <a:gd name="connsiteY3" fmla="*/ 3356 h 147864"/>
                <a:gd name="connsiteX4" fmla="*/ 142875 w 393656"/>
                <a:gd name="connsiteY4" fmla="*/ 143056 h 147864"/>
                <a:gd name="connsiteX5" fmla="*/ 180975 w 393656"/>
                <a:gd name="connsiteY5" fmla="*/ 3356 h 147864"/>
                <a:gd name="connsiteX6" fmla="*/ 215364 w 393656"/>
                <a:gd name="connsiteY6" fmla="*/ 133594 h 147864"/>
                <a:gd name="connsiteX7" fmla="*/ 250825 w 393656"/>
                <a:gd name="connsiteY7" fmla="*/ 6531 h 147864"/>
                <a:gd name="connsiteX8" fmla="*/ 279400 w 393656"/>
                <a:gd name="connsiteY8" fmla="*/ 146231 h 147864"/>
                <a:gd name="connsiteX9" fmla="*/ 320139 w 393656"/>
                <a:gd name="connsiteY9" fmla="*/ 84036 h 147864"/>
                <a:gd name="connsiteX10" fmla="*/ 393656 w 393656"/>
                <a:gd name="connsiteY10" fmla="*/ 100225 h 147864"/>
                <a:gd name="connsiteX0" fmla="*/ 0 w 393656"/>
                <a:gd name="connsiteY0" fmla="*/ 114481 h 143056"/>
                <a:gd name="connsiteX1" fmla="*/ 31750 w 393656"/>
                <a:gd name="connsiteY1" fmla="*/ 181 h 143056"/>
                <a:gd name="connsiteX2" fmla="*/ 66675 w 393656"/>
                <a:gd name="connsiteY2" fmla="*/ 139881 h 143056"/>
                <a:gd name="connsiteX3" fmla="*/ 105133 w 393656"/>
                <a:gd name="connsiteY3" fmla="*/ 3356 h 143056"/>
                <a:gd name="connsiteX4" fmla="*/ 142875 w 393656"/>
                <a:gd name="connsiteY4" fmla="*/ 143056 h 143056"/>
                <a:gd name="connsiteX5" fmla="*/ 180975 w 393656"/>
                <a:gd name="connsiteY5" fmla="*/ 3356 h 143056"/>
                <a:gd name="connsiteX6" fmla="*/ 215364 w 393656"/>
                <a:gd name="connsiteY6" fmla="*/ 133594 h 143056"/>
                <a:gd name="connsiteX7" fmla="*/ 250825 w 393656"/>
                <a:gd name="connsiteY7" fmla="*/ 6531 h 143056"/>
                <a:gd name="connsiteX8" fmla="*/ 288389 w 393656"/>
                <a:gd name="connsiteY8" fmla="*/ 130419 h 143056"/>
                <a:gd name="connsiteX9" fmla="*/ 320139 w 393656"/>
                <a:gd name="connsiteY9" fmla="*/ 84036 h 143056"/>
                <a:gd name="connsiteX10" fmla="*/ 393656 w 393656"/>
                <a:gd name="connsiteY10" fmla="*/ 100225 h 143056"/>
                <a:gd name="connsiteX0" fmla="*/ 0 w 393656"/>
                <a:gd name="connsiteY0" fmla="*/ 114481 h 139882"/>
                <a:gd name="connsiteX1" fmla="*/ 31750 w 393656"/>
                <a:gd name="connsiteY1" fmla="*/ 181 h 139882"/>
                <a:gd name="connsiteX2" fmla="*/ 66675 w 393656"/>
                <a:gd name="connsiteY2" fmla="*/ 139881 h 139882"/>
                <a:gd name="connsiteX3" fmla="*/ 105133 w 393656"/>
                <a:gd name="connsiteY3" fmla="*/ 3356 h 139882"/>
                <a:gd name="connsiteX4" fmla="*/ 142875 w 393656"/>
                <a:gd name="connsiteY4" fmla="*/ 132515 h 139882"/>
                <a:gd name="connsiteX5" fmla="*/ 180975 w 393656"/>
                <a:gd name="connsiteY5" fmla="*/ 3356 h 139882"/>
                <a:gd name="connsiteX6" fmla="*/ 215364 w 393656"/>
                <a:gd name="connsiteY6" fmla="*/ 133594 h 139882"/>
                <a:gd name="connsiteX7" fmla="*/ 250825 w 393656"/>
                <a:gd name="connsiteY7" fmla="*/ 6531 h 139882"/>
                <a:gd name="connsiteX8" fmla="*/ 288389 w 393656"/>
                <a:gd name="connsiteY8" fmla="*/ 130419 h 139882"/>
                <a:gd name="connsiteX9" fmla="*/ 320139 w 393656"/>
                <a:gd name="connsiteY9" fmla="*/ 84036 h 139882"/>
                <a:gd name="connsiteX10" fmla="*/ 393656 w 393656"/>
                <a:gd name="connsiteY10" fmla="*/ 100225 h 139882"/>
                <a:gd name="connsiteX0" fmla="*/ 0 w 393656"/>
                <a:gd name="connsiteY0" fmla="*/ 114390 h 133504"/>
                <a:gd name="connsiteX1" fmla="*/ 31750 w 393656"/>
                <a:gd name="connsiteY1" fmla="*/ 90 h 133504"/>
                <a:gd name="connsiteX2" fmla="*/ 66675 w 393656"/>
                <a:gd name="connsiteY2" fmla="*/ 131884 h 133504"/>
                <a:gd name="connsiteX3" fmla="*/ 105133 w 393656"/>
                <a:gd name="connsiteY3" fmla="*/ 3265 h 133504"/>
                <a:gd name="connsiteX4" fmla="*/ 142875 w 393656"/>
                <a:gd name="connsiteY4" fmla="*/ 132424 h 133504"/>
                <a:gd name="connsiteX5" fmla="*/ 180975 w 393656"/>
                <a:gd name="connsiteY5" fmla="*/ 3265 h 133504"/>
                <a:gd name="connsiteX6" fmla="*/ 215364 w 393656"/>
                <a:gd name="connsiteY6" fmla="*/ 133503 h 133504"/>
                <a:gd name="connsiteX7" fmla="*/ 250825 w 393656"/>
                <a:gd name="connsiteY7" fmla="*/ 6440 h 133504"/>
                <a:gd name="connsiteX8" fmla="*/ 288389 w 393656"/>
                <a:gd name="connsiteY8" fmla="*/ 130328 h 133504"/>
                <a:gd name="connsiteX9" fmla="*/ 320139 w 393656"/>
                <a:gd name="connsiteY9" fmla="*/ 83945 h 133504"/>
                <a:gd name="connsiteX10" fmla="*/ 393656 w 393656"/>
                <a:gd name="connsiteY10" fmla="*/ 100134 h 133504"/>
                <a:gd name="connsiteX0" fmla="*/ 0 w 390660"/>
                <a:gd name="connsiteY0" fmla="*/ 86182 h 134285"/>
                <a:gd name="connsiteX1" fmla="*/ 28754 w 390660"/>
                <a:gd name="connsiteY1" fmla="*/ 871 h 134285"/>
                <a:gd name="connsiteX2" fmla="*/ 63679 w 390660"/>
                <a:gd name="connsiteY2" fmla="*/ 132665 h 134285"/>
                <a:gd name="connsiteX3" fmla="*/ 102137 w 390660"/>
                <a:gd name="connsiteY3" fmla="*/ 4046 h 134285"/>
                <a:gd name="connsiteX4" fmla="*/ 139879 w 390660"/>
                <a:gd name="connsiteY4" fmla="*/ 133205 h 134285"/>
                <a:gd name="connsiteX5" fmla="*/ 177979 w 390660"/>
                <a:gd name="connsiteY5" fmla="*/ 4046 h 134285"/>
                <a:gd name="connsiteX6" fmla="*/ 212368 w 390660"/>
                <a:gd name="connsiteY6" fmla="*/ 134284 h 134285"/>
                <a:gd name="connsiteX7" fmla="*/ 247829 w 390660"/>
                <a:gd name="connsiteY7" fmla="*/ 7221 h 134285"/>
                <a:gd name="connsiteX8" fmla="*/ 285393 w 390660"/>
                <a:gd name="connsiteY8" fmla="*/ 131109 h 134285"/>
                <a:gd name="connsiteX9" fmla="*/ 317143 w 390660"/>
                <a:gd name="connsiteY9" fmla="*/ 84726 h 134285"/>
                <a:gd name="connsiteX10" fmla="*/ 390660 w 390660"/>
                <a:gd name="connsiteY10" fmla="*/ 100915 h 134285"/>
                <a:gd name="connsiteX0" fmla="*/ 0 w 390660"/>
                <a:gd name="connsiteY0" fmla="*/ 86182 h 134285"/>
                <a:gd name="connsiteX1" fmla="*/ 28754 w 390660"/>
                <a:gd name="connsiteY1" fmla="*/ 871 h 134285"/>
                <a:gd name="connsiteX2" fmla="*/ 63679 w 390660"/>
                <a:gd name="connsiteY2" fmla="*/ 132665 h 134285"/>
                <a:gd name="connsiteX3" fmla="*/ 102137 w 390660"/>
                <a:gd name="connsiteY3" fmla="*/ 4046 h 134285"/>
                <a:gd name="connsiteX4" fmla="*/ 139879 w 390660"/>
                <a:gd name="connsiteY4" fmla="*/ 133205 h 134285"/>
                <a:gd name="connsiteX5" fmla="*/ 177979 w 390660"/>
                <a:gd name="connsiteY5" fmla="*/ 4046 h 134285"/>
                <a:gd name="connsiteX6" fmla="*/ 212368 w 390660"/>
                <a:gd name="connsiteY6" fmla="*/ 134284 h 134285"/>
                <a:gd name="connsiteX7" fmla="*/ 247829 w 390660"/>
                <a:gd name="connsiteY7" fmla="*/ 7221 h 134285"/>
                <a:gd name="connsiteX8" fmla="*/ 285393 w 390660"/>
                <a:gd name="connsiteY8" fmla="*/ 131109 h 134285"/>
                <a:gd name="connsiteX9" fmla="*/ 317143 w 390660"/>
                <a:gd name="connsiteY9" fmla="*/ 84726 h 134285"/>
                <a:gd name="connsiteX10" fmla="*/ 390660 w 390660"/>
                <a:gd name="connsiteY10" fmla="*/ 100915 h 134285"/>
                <a:gd name="connsiteX0" fmla="*/ 0 w 408637"/>
                <a:gd name="connsiteY0" fmla="*/ 86182 h 134285"/>
                <a:gd name="connsiteX1" fmla="*/ 28754 w 408637"/>
                <a:gd name="connsiteY1" fmla="*/ 871 h 134285"/>
                <a:gd name="connsiteX2" fmla="*/ 63679 w 408637"/>
                <a:gd name="connsiteY2" fmla="*/ 132665 h 134285"/>
                <a:gd name="connsiteX3" fmla="*/ 102137 w 408637"/>
                <a:gd name="connsiteY3" fmla="*/ 4046 h 134285"/>
                <a:gd name="connsiteX4" fmla="*/ 139879 w 408637"/>
                <a:gd name="connsiteY4" fmla="*/ 133205 h 134285"/>
                <a:gd name="connsiteX5" fmla="*/ 177979 w 408637"/>
                <a:gd name="connsiteY5" fmla="*/ 4046 h 134285"/>
                <a:gd name="connsiteX6" fmla="*/ 212368 w 408637"/>
                <a:gd name="connsiteY6" fmla="*/ 134284 h 134285"/>
                <a:gd name="connsiteX7" fmla="*/ 247829 w 408637"/>
                <a:gd name="connsiteY7" fmla="*/ 7221 h 134285"/>
                <a:gd name="connsiteX8" fmla="*/ 285393 w 408637"/>
                <a:gd name="connsiteY8" fmla="*/ 131109 h 134285"/>
                <a:gd name="connsiteX9" fmla="*/ 317143 w 408637"/>
                <a:gd name="connsiteY9" fmla="*/ 84726 h 134285"/>
                <a:gd name="connsiteX10" fmla="*/ 408637 w 408637"/>
                <a:gd name="connsiteY10" fmla="*/ 71926 h 134285"/>
                <a:gd name="connsiteX0" fmla="*/ 0 w 408637"/>
                <a:gd name="connsiteY0" fmla="*/ 86182 h 134285"/>
                <a:gd name="connsiteX1" fmla="*/ 28754 w 408637"/>
                <a:gd name="connsiteY1" fmla="*/ 871 h 134285"/>
                <a:gd name="connsiteX2" fmla="*/ 63679 w 408637"/>
                <a:gd name="connsiteY2" fmla="*/ 132665 h 134285"/>
                <a:gd name="connsiteX3" fmla="*/ 102137 w 408637"/>
                <a:gd name="connsiteY3" fmla="*/ 4046 h 134285"/>
                <a:gd name="connsiteX4" fmla="*/ 139879 w 408637"/>
                <a:gd name="connsiteY4" fmla="*/ 133205 h 134285"/>
                <a:gd name="connsiteX5" fmla="*/ 177979 w 408637"/>
                <a:gd name="connsiteY5" fmla="*/ 4046 h 134285"/>
                <a:gd name="connsiteX6" fmla="*/ 212368 w 408637"/>
                <a:gd name="connsiteY6" fmla="*/ 134284 h 134285"/>
                <a:gd name="connsiteX7" fmla="*/ 247829 w 408637"/>
                <a:gd name="connsiteY7" fmla="*/ 7221 h 134285"/>
                <a:gd name="connsiteX8" fmla="*/ 285393 w 408637"/>
                <a:gd name="connsiteY8" fmla="*/ 131109 h 134285"/>
                <a:gd name="connsiteX9" fmla="*/ 317143 w 408637"/>
                <a:gd name="connsiteY9" fmla="*/ 74185 h 134285"/>
                <a:gd name="connsiteX10" fmla="*/ 408637 w 408637"/>
                <a:gd name="connsiteY10" fmla="*/ 71926 h 134285"/>
                <a:gd name="connsiteX0" fmla="*/ 0 w 408637"/>
                <a:gd name="connsiteY0" fmla="*/ 86182 h 134285"/>
                <a:gd name="connsiteX1" fmla="*/ 28754 w 408637"/>
                <a:gd name="connsiteY1" fmla="*/ 871 h 134285"/>
                <a:gd name="connsiteX2" fmla="*/ 63679 w 408637"/>
                <a:gd name="connsiteY2" fmla="*/ 132665 h 134285"/>
                <a:gd name="connsiteX3" fmla="*/ 102137 w 408637"/>
                <a:gd name="connsiteY3" fmla="*/ 4046 h 134285"/>
                <a:gd name="connsiteX4" fmla="*/ 139879 w 408637"/>
                <a:gd name="connsiteY4" fmla="*/ 133205 h 134285"/>
                <a:gd name="connsiteX5" fmla="*/ 177979 w 408637"/>
                <a:gd name="connsiteY5" fmla="*/ 4046 h 134285"/>
                <a:gd name="connsiteX6" fmla="*/ 212368 w 408637"/>
                <a:gd name="connsiteY6" fmla="*/ 134284 h 134285"/>
                <a:gd name="connsiteX7" fmla="*/ 247829 w 408637"/>
                <a:gd name="connsiteY7" fmla="*/ 7221 h 134285"/>
                <a:gd name="connsiteX8" fmla="*/ 285393 w 408637"/>
                <a:gd name="connsiteY8" fmla="*/ 131109 h 134285"/>
                <a:gd name="connsiteX9" fmla="*/ 323136 w 408637"/>
                <a:gd name="connsiteY9" fmla="*/ 84727 h 134285"/>
                <a:gd name="connsiteX10" fmla="*/ 408637 w 408637"/>
                <a:gd name="connsiteY10" fmla="*/ 71926 h 134285"/>
                <a:gd name="connsiteX0" fmla="*/ 0 w 408637"/>
                <a:gd name="connsiteY0" fmla="*/ 83593 h 131696"/>
                <a:gd name="connsiteX1" fmla="*/ 31750 w 408637"/>
                <a:gd name="connsiteY1" fmla="*/ 917 h 131696"/>
                <a:gd name="connsiteX2" fmla="*/ 63679 w 408637"/>
                <a:gd name="connsiteY2" fmla="*/ 130076 h 131696"/>
                <a:gd name="connsiteX3" fmla="*/ 102137 w 408637"/>
                <a:gd name="connsiteY3" fmla="*/ 1457 h 131696"/>
                <a:gd name="connsiteX4" fmla="*/ 139879 w 408637"/>
                <a:gd name="connsiteY4" fmla="*/ 130616 h 131696"/>
                <a:gd name="connsiteX5" fmla="*/ 177979 w 408637"/>
                <a:gd name="connsiteY5" fmla="*/ 1457 h 131696"/>
                <a:gd name="connsiteX6" fmla="*/ 212368 w 408637"/>
                <a:gd name="connsiteY6" fmla="*/ 131695 h 131696"/>
                <a:gd name="connsiteX7" fmla="*/ 247829 w 408637"/>
                <a:gd name="connsiteY7" fmla="*/ 4632 h 131696"/>
                <a:gd name="connsiteX8" fmla="*/ 285393 w 408637"/>
                <a:gd name="connsiteY8" fmla="*/ 128520 h 131696"/>
                <a:gd name="connsiteX9" fmla="*/ 323136 w 408637"/>
                <a:gd name="connsiteY9" fmla="*/ 82138 h 131696"/>
                <a:gd name="connsiteX10" fmla="*/ 408637 w 408637"/>
                <a:gd name="connsiteY10" fmla="*/ 69337 h 131696"/>
                <a:gd name="connsiteX0" fmla="*/ 0 w 408637"/>
                <a:gd name="connsiteY0" fmla="*/ 82677 h 130780"/>
                <a:gd name="connsiteX1" fmla="*/ 31750 w 408637"/>
                <a:gd name="connsiteY1" fmla="*/ 1 h 130780"/>
                <a:gd name="connsiteX2" fmla="*/ 63679 w 408637"/>
                <a:gd name="connsiteY2" fmla="*/ 129160 h 130780"/>
                <a:gd name="connsiteX3" fmla="*/ 102137 w 408637"/>
                <a:gd name="connsiteY3" fmla="*/ 541 h 130780"/>
                <a:gd name="connsiteX4" fmla="*/ 139879 w 408637"/>
                <a:gd name="connsiteY4" fmla="*/ 129700 h 130780"/>
                <a:gd name="connsiteX5" fmla="*/ 177979 w 408637"/>
                <a:gd name="connsiteY5" fmla="*/ 541 h 130780"/>
                <a:gd name="connsiteX6" fmla="*/ 212368 w 408637"/>
                <a:gd name="connsiteY6" fmla="*/ 130779 h 130780"/>
                <a:gd name="connsiteX7" fmla="*/ 247829 w 408637"/>
                <a:gd name="connsiteY7" fmla="*/ 3716 h 130780"/>
                <a:gd name="connsiteX8" fmla="*/ 285393 w 408637"/>
                <a:gd name="connsiteY8" fmla="*/ 127604 h 130780"/>
                <a:gd name="connsiteX9" fmla="*/ 323136 w 408637"/>
                <a:gd name="connsiteY9" fmla="*/ 81222 h 130780"/>
                <a:gd name="connsiteX10" fmla="*/ 408637 w 408637"/>
                <a:gd name="connsiteY10" fmla="*/ 68421 h 130780"/>
                <a:gd name="connsiteX0" fmla="*/ 0 w 408637"/>
                <a:gd name="connsiteY0" fmla="*/ 83592 h 131695"/>
                <a:gd name="connsiteX1" fmla="*/ 31750 w 408637"/>
                <a:gd name="connsiteY1" fmla="*/ 916 h 131695"/>
                <a:gd name="connsiteX2" fmla="*/ 63679 w 408637"/>
                <a:gd name="connsiteY2" fmla="*/ 130075 h 131695"/>
                <a:gd name="connsiteX3" fmla="*/ 102137 w 408637"/>
                <a:gd name="connsiteY3" fmla="*/ 1456 h 131695"/>
                <a:gd name="connsiteX4" fmla="*/ 139879 w 408637"/>
                <a:gd name="connsiteY4" fmla="*/ 130615 h 131695"/>
                <a:gd name="connsiteX5" fmla="*/ 177979 w 408637"/>
                <a:gd name="connsiteY5" fmla="*/ 1456 h 131695"/>
                <a:gd name="connsiteX6" fmla="*/ 212368 w 408637"/>
                <a:gd name="connsiteY6" fmla="*/ 131694 h 131695"/>
                <a:gd name="connsiteX7" fmla="*/ 247829 w 408637"/>
                <a:gd name="connsiteY7" fmla="*/ 4631 h 131695"/>
                <a:gd name="connsiteX8" fmla="*/ 285393 w 408637"/>
                <a:gd name="connsiteY8" fmla="*/ 128519 h 131695"/>
                <a:gd name="connsiteX9" fmla="*/ 323136 w 408637"/>
                <a:gd name="connsiteY9" fmla="*/ 82137 h 131695"/>
                <a:gd name="connsiteX10" fmla="*/ 408637 w 408637"/>
                <a:gd name="connsiteY10" fmla="*/ 69336 h 131695"/>
                <a:gd name="connsiteX0" fmla="*/ 0 w 408637"/>
                <a:gd name="connsiteY0" fmla="*/ 83406 h 131509"/>
                <a:gd name="connsiteX1" fmla="*/ 31750 w 408637"/>
                <a:gd name="connsiteY1" fmla="*/ 730 h 131509"/>
                <a:gd name="connsiteX2" fmla="*/ 63679 w 408637"/>
                <a:gd name="connsiteY2" fmla="*/ 129889 h 131509"/>
                <a:gd name="connsiteX3" fmla="*/ 102137 w 408637"/>
                <a:gd name="connsiteY3" fmla="*/ 1270 h 131509"/>
                <a:gd name="connsiteX4" fmla="*/ 139879 w 408637"/>
                <a:gd name="connsiteY4" fmla="*/ 130429 h 131509"/>
                <a:gd name="connsiteX5" fmla="*/ 177979 w 408637"/>
                <a:gd name="connsiteY5" fmla="*/ 1270 h 131509"/>
                <a:gd name="connsiteX6" fmla="*/ 212368 w 408637"/>
                <a:gd name="connsiteY6" fmla="*/ 131508 h 131509"/>
                <a:gd name="connsiteX7" fmla="*/ 247829 w 408637"/>
                <a:gd name="connsiteY7" fmla="*/ 4445 h 131509"/>
                <a:gd name="connsiteX8" fmla="*/ 285393 w 408637"/>
                <a:gd name="connsiteY8" fmla="*/ 128333 h 131509"/>
                <a:gd name="connsiteX9" fmla="*/ 323136 w 408637"/>
                <a:gd name="connsiteY9" fmla="*/ 81951 h 131509"/>
                <a:gd name="connsiteX10" fmla="*/ 408637 w 408637"/>
                <a:gd name="connsiteY10" fmla="*/ 69150 h 131509"/>
                <a:gd name="connsiteX0" fmla="*/ 0 w 492530"/>
                <a:gd name="connsiteY0" fmla="*/ 83406 h 131509"/>
                <a:gd name="connsiteX1" fmla="*/ 31750 w 492530"/>
                <a:gd name="connsiteY1" fmla="*/ 730 h 131509"/>
                <a:gd name="connsiteX2" fmla="*/ 63679 w 492530"/>
                <a:gd name="connsiteY2" fmla="*/ 129889 h 131509"/>
                <a:gd name="connsiteX3" fmla="*/ 102137 w 492530"/>
                <a:gd name="connsiteY3" fmla="*/ 1270 h 131509"/>
                <a:gd name="connsiteX4" fmla="*/ 139879 w 492530"/>
                <a:gd name="connsiteY4" fmla="*/ 130429 h 131509"/>
                <a:gd name="connsiteX5" fmla="*/ 177979 w 492530"/>
                <a:gd name="connsiteY5" fmla="*/ 1270 h 131509"/>
                <a:gd name="connsiteX6" fmla="*/ 212368 w 492530"/>
                <a:gd name="connsiteY6" fmla="*/ 131508 h 131509"/>
                <a:gd name="connsiteX7" fmla="*/ 247829 w 492530"/>
                <a:gd name="connsiteY7" fmla="*/ 4445 h 131509"/>
                <a:gd name="connsiteX8" fmla="*/ 285393 w 492530"/>
                <a:gd name="connsiteY8" fmla="*/ 128333 h 131509"/>
                <a:gd name="connsiteX9" fmla="*/ 323136 w 492530"/>
                <a:gd name="connsiteY9" fmla="*/ 81951 h 131509"/>
                <a:gd name="connsiteX10" fmla="*/ 492530 w 492530"/>
                <a:gd name="connsiteY10" fmla="*/ 63879 h 131509"/>
                <a:gd name="connsiteX0" fmla="*/ 0 w 492530"/>
                <a:gd name="connsiteY0" fmla="*/ 83406 h 131509"/>
                <a:gd name="connsiteX1" fmla="*/ 31750 w 492530"/>
                <a:gd name="connsiteY1" fmla="*/ 730 h 131509"/>
                <a:gd name="connsiteX2" fmla="*/ 63679 w 492530"/>
                <a:gd name="connsiteY2" fmla="*/ 129889 h 131509"/>
                <a:gd name="connsiteX3" fmla="*/ 102137 w 492530"/>
                <a:gd name="connsiteY3" fmla="*/ 1270 h 131509"/>
                <a:gd name="connsiteX4" fmla="*/ 139879 w 492530"/>
                <a:gd name="connsiteY4" fmla="*/ 130429 h 131509"/>
                <a:gd name="connsiteX5" fmla="*/ 177979 w 492530"/>
                <a:gd name="connsiteY5" fmla="*/ 1270 h 131509"/>
                <a:gd name="connsiteX6" fmla="*/ 212368 w 492530"/>
                <a:gd name="connsiteY6" fmla="*/ 131508 h 131509"/>
                <a:gd name="connsiteX7" fmla="*/ 247829 w 492530"/>
                <a:gd name="connsiteY7" fmla="*/ 4445 h 131509"/>
                <a:gd name="connsiteX8" fmla="*/ 285393 w 492530"/>
                <a:gd name="connsiteY8" fmla="*/ 128333 h 131509"/>
                <a:gd name="connsiteX9" fmla="*/ 344109 w 492530"/>
                <a:gd name="connsiteY9" fmla="*/ 74045 h 131509"/>
                <a:gd name="connsiteX10" fmla="*/ 492530 w 492530"/>
                <a:gd name="connsiteY10" fmla="*/ 63879 h 131509"/>
                <a:gd name="connsiteX0" fmla="*/ 0 w 492530"/>
                <a:gd name="connsiteY0" fmla="*/ 83406 h 131509"/>
                <a:gd name="connsiteX1" fmla="*/ 31750 w 492530"/>
                <a:gd name="connsiteY1" fmla="*/ 730 h 131509"/>
                <a:gd name="connsiteX2" fmla="*/ 63679 w 492530"/>
                <a:gd name="connsiteY2" fmla="*/ 129889 h 131509"/>
                <a:gd name="connsiteX3" fmla="*/ 102137 w 492530"/>
                <a:gd name="connsiteY3" fmla="*/ 1270 h 131509"/>
                <a:gd name="connsiteX4" fmla="*/ 139879 w 492530"/>
                <a:gd name="connsiteY4" fmla="*/ 130429 h 131509"/>
                <a:gd name="connsiteX5" fmla="*/ 177979 w 492530"/>
                <a:gd name="connsiteY5" fmla="*/ 1270 h 131509"/>
                <a:gd name="connsiteX6" fmla="*/ 212368 w 492530"/>
                <a:gd name="connsiteY6" fmla="*/ 131508 h 131509"/>
                <a:gd name="connsiteX7" fmla="*/ 247829 w 492530"/>
                <a:gd name="connsiteY7" fmla="*/ 4445 h 131509"/>
                <a:gd name="connsiteX8" fmla="*/ 285393 w 492530"/>
                <a:gd name="connsiteY8" fmla="*/ 128333 h 131509"/>
                <a:gd name="connsiteX9" fmla="*/ 344109 w 492530"/>
                <a:gd name="connsiteY9" fmla="*/ 74045 h 131509"/>
                <a:gd name="connsiteX10" fmla="*/ 492530 w 492530"/>
                <a:gd name="connsiteY10" fmla="*/ 63879 h 131509"/>
                <a:gd name="connsiteX0" fmla="*/ 0 w 492530"/>
                <a:gd name="connsiteY0" fmla="*/ 83406 h 131509"/>
                <a:gd name="connsiteX1" fmla="*/ 31750 w 492530"/>
                <a:gd name="connsiteY1" fmla="*/ 730 h 131509"/>
                <a:gd name="connsiteX2" fmla="*/ 63679 w 492530"/>
                <a:gd name="connsiteY2" fmla="*/ 129889 h 131509"/>
                <a:gd name="connsiteX3" fmla="*/ 102137 w 492530"/>
                <a:gd name="connsiteY3" fmla="*/ 1270 h 131509"/>
                <a:gd name="connsiteX4" fmla="*/ 139879 w 492530"/>
                <a:gd name="connsiteY4" fmla="*/ 130429 h 131509"/>
                <a:gd name="connsiteX5" fmla="*/ 177979 w 492530"/>
                <a:gd name="connsiteY5" fmla="*/ 1270 h 131509"/>
                <a:gd name="connsiteX6" fmla="*/ 212368 w 492530"/>
                <a:gd name="connsiteY6" fmla="*/ 131508 h 131509"/>
                <a:gd name="connsiteX7" fmla="*/ 247829 w 492530"/>
                <a:gd name="connsiteY7" fmla="*/ 4445 h 131509"/>
                <a:gd name="connsiteX8" fmla="*/ 285393 w 492530"/>
                <a:gd name="connsiteY8" fmla="*/ 128333 h 131509"/>
                <a:gd name="connsiteX9" fmla="*/ 344109 w 492530"/>
                <a:gd name="connsiteY9" fmla="*/ 74045 h 131509"/>
                <a:gd name="connsiteX10" fmla="*/ 492530 w 492530"/>
                <a:gd name="connsiteY10" fmla="*/ 63879 h 131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92530" h="131509">
                  <a:moveTo>
                    <a:pt x="0" y="83406"/>
                  </a:moveTo>
                  <a:cubicBezTo>
                    <a:pt x="15253" y="48693"/>
                    <a:pt x="18141" y="-7017"/>
                    <a:pt x="31750" y="730"/>
                  </a:cubicBezTo>
                  <a:cubicBezTo>
                    <a:pt x="45359" y="8477"/>
                    <a:pt x="51948" y="129799"/>
                    <a:pt x="63679" y="129889"/>
                  </a:cubicBezTo>
                  <a:cubicBezTo>
                    <a:pt x="75410" y="129979"/>
                    <a:pt x="89437" y="1180"/>
                    <a:pt x="102137" y="1270"/>
                  </a:cubicBezTo>
                  <a:cubicBezTo>
                    <a:pt x="114837" y="1360"/>
                    <a:pt x="127239" y="130429"/>
                    <a:pt x="139879" y="130429"/>
                  </a:cubicBezTo>
                  <a:cubicBezTo>
                    <a:pt x="152519" y="130429"/>
                    <a:pt x="165898" y="1090"/>
                    <a:pt x="177979" y="1270"/>
                  </a:cubicBezTo>
                  <a:cubicBezTo>
                    <a:pt x="190060" y="1450"/>
                    <a:pt x="200726" y="130979"/>
                    <a:pt x="212368" y="131508"/>
                  </a:cubicBezTo>
                  <a:cubicBezTo>
                    <a:pt x="224010" y="132037"/>
                    <a:pt x="235658" y="4974"/>
                    <a:pt x="247829" y="4445"/>
                  </a:cubicBezTo>
                  <a:cubicBezTo>
                    <a:pt x="260000" y="3916"/>
                    <a:pt x="269346" y="116733"/>
                    <a:pt x="285393" y="128333"/>
                  </a:cubicBezTo>
                  <a:cubicBezTo>
                    <a:pt x="301440" y="139933"/>
                    <a:pt x="316078" y="76182"/>
                    <a:pt x="344109" y="74045"/>
                  </a:cubicBezTo>
                  <a:cubicBezTo>
                    <a:pt x="354163" y="66637"/>
                    <a:pt x="399376" y="62082"/>
                    <a:pt x="492530" y="63879"/>
                  </a:cubicBezTo>
                </a:path>
              </a:pathLst>
            </a:custGeom>
            <a:noFill/>
            <a:ln w="15875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stealth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31" name="Freeform 30">
              <a:extLst>
                <a:ext uri="{FF2B5EF4-FFF2-40B4-BE49-F238E27FC236}">
                  <a16:creationId xmlns:a16="http://schemas.microsoft.com/office/drawing/2014/main" id="{0B80249F-C42C-3B4D-9883-0FFEA612870B}"/>
                </a:ext>
              </a:extLst>
            </p:cNvPr>
            <p:cNvSpPr/>
            <p:nvPr/>
          </p:nvSpPr>
          <p:spPr bwMode="auto">
            <a:xfrm rot="15464120">
              <a:off x="9139055" y="1822682"/>
              <a:ext cx="521925" cy="158437"/>
            </a:xfrm>
            <a:custGeom>
              <a:avLst/>
              <a:gdLst>
                <a:gd name="connsiteX0" fmla="*/ 0 w 333375"/>
                <a:gd name="connsiteY0" fmla="*/ 87073 h 185534"/>
                <a:gd name="connsiteX1" fmla="*/ 28575 w 333375"/>
                <a:gd name="connsiteY1" fmla="*/ 1348 h 185534"/>
                <a:gd name="connsiteX2" fmla="*/ 60325 w 333375"/>
                <a:gd name="connsiteY2" fmla="*/ 147398 h 185534"/>
                <a:gd name="connsiteX3" fmla="*/ 107950 w 333375"/>
                <a:gd name="connsiteY3" fmla="*/ 17223 h 185534"/>
                <a:gd name="connsiteX4" fmla="*/ 136525 w 333375"/>
                <a:gd name="connsiteY4" fmla="*/ 163273 h 185534"/>
                <a:gd name="connsiteX5" fmla="*/ 177800 w 333375"/>
                <a:gd name="connsiteY5" fmla="*/ 17223 h 185534"/>
                <a:gd name="connsiteX6" fmla="*/ 203200 w 333375"/>
                <a:gd name="connsiteY6" fmla="*/ 169623 h 185534"/>
                <a:gd name="connsiteX7" fmla="*/ 241300 w 333375"/>
                <a:gd name="connsiteY7" fmla="*/ 23573 h 185534"/>
                <a:gd name="connsiteX8" fmla="*/ 273050 w 333375"/>
                <a:gd name="connsiteY8" fmla="*/ 185498 h 185534"/>
                <a:gd name="connsiteX9" fmla="*/ 304800 w 333375"/>
                <a:gd name="connsiteY9" fmla="*/ 39448 h 185534"/>
                <a:gd name="connsiteX10" fmla="*/ 333375 w 333375"/>
                <a:gd name="connsiteY10" fmla="*/ 141048 h 185534"/>
                <a:gd name="connsiteX0" fmla="*/ 0 w 333375"/>
                <a:gd name="connsiteY0" fmla="*/ 95283 h 193744"/>
                <a:gd name="connsiteX1" fmla="*/ 28575 w 333375"/>
                <a:gd name="connsiteY1" fmla="*/ 9558 h 193744"/>
                <a:gd name="connsiteX2" fmla="*/ 60325 w 333375"/>
                <a:gd name="connsiteY2" fmla="*/ 155608 h 193744"/>
                <a:gd name="connsiteX3" fmla="*/ 104775 w 333375"/>
                <a:gd name="connsiteY3" fmla="*/ 33 h 193744"/>
                <a:gd name="connsiteX4" fmla="*/ 136525 w 333375"/>
                <a:gd name="connsiteY4" fmla="*/ 171483 h 193744"/>
                <a:gd name="connsiteX5" fmla="*/ 177800 w 333375"/>
                <a:gd name="connsiteY5" fmla="*/ 25433 h 193744"/>
                <a:gd name="connsiteX6" fmla="*/ 203200 w 333375"/>
                <a:gd name="connsiteY6" fmla="*/ 177833 h 193744"/>
                <a:gd name="connsiteX7" fmla="*/ 241300 w 333375"/>
                <a:gd name="connsiteY7" fmla="*/ 31783 h 193744"/>
                <a:gd name="connsiteX8" fmla="*/ 273050 w 333375"/>
                <a:gd name="connsiteY8" fmla="*/ 193708 h 193744"/>
                <a:gd name="connsiteX9" fmla="*/ 304800 w 333375"/>
                <a:gd name="connsiteY9" fmla="*/ 47658 h 193744"/>
                <a:gd name="connsiteX10" fmla="*/ 333375 w 333375"/>
                <a:gd name="connsiteY10" fmla="*/ 149258 h 193744"/>
                <a:gd name="connsiteX0" fmla="*/ 0 w 333375"/>
                <a:gd name="connsiteY0" fmla="*/ 95283 h 193744"/>
                <a:gd name="connsiteX1" fmla="*/ 28575 w 333375"/>
                <a:gd name="connsiteY1" fmla="*/ 9558 h 193744"/>
                <a:gd name="connsiteX2" fmla="*/ 60325 w 333375"/>
                <a:gd name="connsiteY2" fmla="*/ 155608 h 193744"/>
                <a:gd name="connsiteX3" fmla="*/ 104775 w 333375"/>
                <a:gd name="connsiteY3" fmla="*/ 33 h 193744"/>
                <a:gd name="connsiteX4" fmla="*/ 136525 w 333375"/>
                <a:gd name="connsiteY4" fmla="*/ 171483 h 193744"/>
                <a:gd name="connsiteX5" fmla="*/ 174625 w 333375"/>
                <a:gd name="connsiteY5" fmla="*/ 33 h 193744"/>
                <a:gd name="connsiteX6" fmla="*/ 203200 w 333375"/>
                <a:gd name="connsiteY6" fmla="*/ 177833 h 193744"/>
                <a:gd name="connsiteX7" fmla="*/ 241300 w 333375"/>
                <a:gd name="connsiteY7" fmla="*/ 31783 h 193744"/>
                <a:gd name="connsiteX8" fmla="*/ 273050 w 333375"/>
                <a:gd name="connsiteY8" fmla="*/ 193708 h 193744"/>
                <a:gd name="connsiteX9" fmla="*/ 304800 w 333375"/>
                <a:gd name="connsiteY9" fmla="*/ 47658 h 193744"/>
                <a:gd name="connsiteX10" fmla="*/ 333375 w 333375"/>
                <a:gd name="connsiteY10" fmla="*/ 149258 h 193744"/>
                <a:gd name="connsiteX0" fmla="*/ 0 w 333375"/>
                <a:gd name="connsiteY0" fmla="*/ 95283 h 193980"/>
                <a:gd name="connsiteX1" fmla="*/ 28575 w 333375"/>
                <a:gd name="connsiteY1" fmla="*/ 9558 h 193980"/>
                <a:gd name="connsiteX2" fmla="*/ 60325 w 333375"/>
                <a:gd name="connsiteY2" fmla="*/ 155608 h 193980"/>
                <a:gd name="connsiteX3" fmla="*/ 104775 w 333375"/>
                <a:gd name="connsiteY3" fmla="*/ 33 h 193980"/>
                <a:gd name="connsiteX4" fmla="*/ 136525 w 333375"/>
                <a:gd name="connsiteY4" fmla="*/ 171483 h 193980"/>
                <a:gd name="connsiteX5" fmla="*/ 174625 w 333375"/>
                <a:gd name="connsiteY5" fmla="*/ 33 h 193980"/>
                <a:gd name="connsiteX6" fmla="*/ 203200 w 333375"/>
                <a:gd name="connsiteY6" fmla="*/ 177833 h 193980"/>
                <a:gd name="connsiteX7" fmla="*/ 244475 w 333375"/>
                <a:gd name="connsiteY7" fmla="*/ 3208 h 193980"/>
                <a:gd name="connsiteX8" fmla="*/ 273050 w 333375"/>
                <a:gd name="connsiteY8" fmla="*/ 193708 h 193980"/>
                <a:gd name="connsiteX9" fmla="*/ 304800 w 333375"/>
                <a:gd name="connsiteY9" fmla="*/ 47658 h 193980"/>
                <a:gd name="connsiteX10" fmla="*/ 333375 w 333375"/>
                <a:gd name="connsiteY10" fmla="*/ 149258 h 193980"/>
                <a:gd name="connsiteX0" fmla="*/ 0 w 333375"/>
                <a:gd name="connsiteY0" fmla="*/ 95283 h 193712"/>
                <a:gd name="connsiteX1" fmla="*/ 28575 w 333375"/>
                <a:gd name="connsiteY1" fmla="*/ 9558 h 193712"/>
                <a:gd name="connsiteX2" fmla="*/ 60325 w 333375"/>
                <a:gd name="connsiteY2" fmla="*/ 155608 h 193712"/>
                <a:gd name="connsiteX3" fmla="*/ 104775 w 333375"/>
                <a:gd name="connsiteY3" fmla="*/ 33 h 193712"/>
                <a:gd name="connsiteX4" fmla="*/ 136525 w 333375"/>
                <a:gd name="connsiteY4" fmla="*/ 171483 h 193712"/>
                <a:gd name="connsiteX5" fmla="*/ 174625 w 333375"/>
                <a:gd name="connsiteY5" fmla="*/ 33 h 193712"/>
                <a:gd name="connsiteX6" fmla="*/ 203200 w 333375"/>
                <a:gd name="connsiteY6" fmla="*/ 177833 h 193712"/>
                <a:gd name="connsiteX7" fmla="*/ 244475 w 333375"/>
                <a:gd name="connsiteY7" fmla="*/ 3208 h 193712"/>
                <a:gd name="connsiteX8" fmla="*/ 273050 w 333375"/>
                <a:gd name="connsiteY8" fmla="*/ 193708 h 193712"/>
                <a:gd name="connsiteX9" fmla="*/ 304800 w 333375"/>
                <a:gd name="connsiteY9" fmla="*/ 9558 h 193712"/>
                <a:gd name="connsiteX10" fmla="*/ 333375 w 333375"/>
                <a:gd name="connsiteY10" fmla="*/ 149258 h 193712"/>
                <a:gd name="connsiteX0" fmla="*/ 0 w 333375"/>
                <a:gd name="connsiteY0" fmla="*/ 95283 h 177834"/>
                <a:gd name="connsiteX1" fmla="*/ 28575 w 333375"/>
                <a:gd name="connsiteY1" fmla="*/ 9558 h 177834"/>
                <a:gd name="connsiteX2" fmla="*/ 60325 w 333375"/>
                <a:gd name="connsiteY2" fmla="*/ 155608 h 177834"/>
                <a:gd name="connsiteX3" fmla="*/ 104775 w 333375"/>
                <a:gd name="connsiteY3" fmla="*/ 33 h 177834"/>
                <a:gd name="connsiteX4" fmla="*/ 136525 w 333375"/>
                <a:gd name="connsiteY4" fmla="*/ 171483 h 177834"/>
                <a:gd name="connsiteX5" fmla="*/ 174625 w 333375"/>
                <a:gd name="connsiteY5" fmla="*/ 33 h 177834"/>
                <a:gd name="connsiteX6" fmla="*/ 203200 w 333375"/>
                <a:gd name="connsiteY6" fmla="*/ 177833 h 177834"/>
                <a:gd name="connsiteX7" fmla="*/ 244475 w 333375"/>
                <a:gd name="connsiteY7" fmla="*/ 3208 h 177834"/>
                <a:gd name="connsiteX8" fmla="*/ 273050 w 333375"/>
                <a:gd name="connsiteY8" fmla="*/ 142908 h 177834"/>
                <a:gd name="connsiteX9" fmla="*/ 304800 w 333375"/>
                <a:gd name="connsiteY9" fmla="*/ 9558 h 177834"/>
                <a:gd name="connsiteX10" fmla="*/ 333375 w 333375"/>
                <a:gd name="connsiteY10" fmla="*/ 149258 h 177834"/>
                <a:gd name="connsiteX0" fmla="*/ 0 w 333375"/>
                <a:gd name="connsiteY0" fmla="*/ 95283 h 177834"/>
                <a:gd name="connsiteX1" fmla="*/ 28575 w 333375"/>
                <a:gd name="connsiteY1" fmla="*/ 9558 h 177834"/>
                <a:gd name="connsiteX2" fmla="*/ 60325 w 333375"/>
                <a:gd name="connsiteY2" fmla="*/ 155608 h 177834"/>
                <a:gd name="connsiteX3" fmla="*/ 104775 w 333375"/>
                <a:gd name="connsiteY3" fmla="*/ 33 h 177834"/>
                <a:gd name="connsiteX4" fmla="*/ 136525 w 333375"/>
                <a:gd name="connsiteY4" fmla="*/ 171483 h 177834"/>
                <a:gd name="connsiteX5" fmla="*/ 174625 w 333375"/>
                <a:gd name="connsiteY5" fmla="*/ 33 h 177834"/>
                <a:gd name="connsiteX6" fmla="*/ 203200 w 333375"/>
                <a:gd name="connsiteY6" fmla="*/ 177833 h 177834"/>
                <a:gd name="connsiteX7" fmla="*/ 244475 w 333375"/>
                <a:gd name="connsiteY7" fmla="*/ 3208 h 177834"/>
                <a:gd name="connsiteX8" fmla="*/ 273050 w 333375"/>
                <a:gd name="connsiteY8" fmla="*/ 142908 h 177834"/>
                <a:gd name="connsiteX9" fmla="*/ 304800 w 333375"/>
                <a:gd name="connsiteY9" fmla="*/ 9558 h 177834"/>
                <a:gd name="connsiteX10" fmla="*/ 333375 w 333375"/>
                <a:gd name="connsiteY10" fmla="*/ 133383 h 177834"/>
                <a:gd name="connsiteX0" fmla="*/ 0 w 333375"/>
                <a:gd name="connsiteY0" fmla="*/ 95338 h 171538"/>
                <a:gd name="connsiteX1" fmla="*/ 28575 w 333375"/>
                <a:gd name="connsiteY1" fmla="*/ 9613 h 171538"/>
                <a:gd name="connsiteX2" fmla="*/ 60325 w 333375"/>
                <a:gd name="connsiteY2" fmla="*/ 155663 h 171538"/>
                <a:gd name="connsiteX3" fmla="*/ 104775 w 333375"/>
                <a:gd name="connsiteY3" fmla="*/ 88 h 171538"/>
                <a:gd name="connsiteX4" fmla="*/ 136525 w 333375"/>
                <a:gd name="connsiteY4" fmla="*/ 171538 h 171538"/>
                <a:gd name="connsiteX5" fmla="*/ 174625 w 333375"/>
                <a:gd name="connsiteY5" fmla="*/ 88 h 171538"/>
                <a:gd name="connsiteX6" fmla="*/ 200025 w 333375"/>
                <a:gd name="connsiteY6" fmla="*/ 146138 h 171538"/>
                <a:gd name="connsiteX7" fmla="*/ 244475 w 333375"/>
                <a:gd name="connsiteY7" fmla="*/ 3263 h 171538"/>
                <a:gd name="connsiteX8" fmla="*/ 273050 w 333375"/>
                <a:gd name="connsiteY8" fmla="*/ 142963 h 171538"/>
                <a:gd name="connsiteX9" fmla="*/ 304800 w 333375"/>
                <a:gd name="connsiteY9" fmla="*/ 9613 h 171538"/>
                <a:gd name="connsiteX10" fmla="*/ 333375 w 333375"/>
                <a:gd name="connsiteY10" fmla="*/ 133438 h 171538"/>
                <a:gd name="connsiteX0" fmla="*/ 0 w 333375"/>
                <a:gd name="connsiteY0" fmla="*/ 95287 h 155625"/>
                <a:gd name="connsiteX1" fmla="*/ 28575 w 333375"/>
                <a:gd name="connsiteY1" fmla="*/ 9562 h 155625"/>
                <a:gd name="connsiteX2" fmla="*/ 60325 w 333375"/>
                <a:gd name="connsiteY2" fmla="*/ 155612 h 155625"/>
                <a:gd name="connsiteX3" fmla="*/ 104775 w 333375"/>
                <a:gd name="connsiteY3" fmla="*/ 37 h 155625"/>
                <a:gd name="connsiteX4" fmla="*/ 136525 w 333375"/>
                <a:gd name="connsiteY4" fmla="*/ 139737 h 155625"/>
                <a:gd name="connsiteX5" fmla="*/ 174625 w 333375"/>
                <a:gd name="connsiteY5" fmla="*/ 37 h 155625"/>
                <a:gd name="connsiteX6" fmla="*/ 200025 w 333375"/>
                <a:gd name="connsiteY6" fmla="*/ 146087 h 155625"/>
                <a:gd name="connsiteX7" fmla="*/ 244475 w 333375"/>
                <a:gd name="connsiteY7" fmla="*/ 3212 h 155625"/>
                <a:gd name="connsiteX8" fmla="*/ 273050 w 333375"/>
                <a:gd name="connsiteY8" fmla="*/ 142912 h 155625"/>
                <a:gd name="connsiteX9" fmla="*/ 304800 w 333375"/>
                <a:gd name="connsiteY9" fmla="*/ 9562 h 155625"/>
                <a:gd name="connsiteX10" fmla="*/ 333375 w 333375"/>
                <a:gd name="connsiteY10" fmla="*/ 133387 h 155625"/>
                <a:gd name="connsiteX0" fmla="*/ 0 w 333375"/>
                <a:gd name="connsiteY0" fmla="*/ 95256 h 146057"/>
                <a:gd name="connsiteX1" fmla="*/ 28575 w 333375"/>
                <a:gd name="connsiteY1" fmla="*/ 9531 h 146057"/>
                <a:gd name="connsiteX2" fmla="*/ 60325 w 333375"/>
                <a:gd name="connsiteY2" fmla="*/ 136531 h 146057"/>
                <a:gd name="connsiteX3" fmla="*/ 104775 w 333375"/>
                <a:gd name="connsiteY3" fmla="*/ 6 h 146057"/>
                <a:gd name="connsiteX4" fmla="*/ 136525 w 333375"/>
                <a:gd name="connsiteY4" fmla="*/ 139706 h 146057"/>
                <a:gd name="connsiteX5" fmla="*/ 174625 w 333375"/>
                <a:gd name="connsiteY5" fmla="*/ 6 h 146057"/>
                <a:gd name="connsiteX6" fmla="*/ 200025 w 333375"/>
                <a:gd name="connsiteY6" fmla="*/ 146056 h 146057"/>
                <a:gd name="connsiteX7" fmla="*/ 244475 w 333375"/>
                <a:gd name="connsiteY7" fmla="*/ 3181 h 146057"/>
                <a:gd name="connsiteX8" fmla="*/ 273050 w 333375"/>
                <a:gd name="connsiteY8" fmla="*/ 142881 h 146057"/>
                <a:gd name="connsiteX9" fmla="*/ 304800 w 333375"/>
                <a:gd name="connsiteY9" fmla="*/ 9531 h 146057"/>
                <a:gd name="connsiteX10" fmla="*/ 333375 w 333375"/>
                <a:gd name="connsiteY10" fmla="*/ 133356 h 146057"/>
                <a:gd name="connsiteX0" fmla="*/ 0 w 339725"/>
                <a:gd name="connsiteY0" fmla="*/ 111131 h 146057"/>
                <a:gd name="connsiteX1" fmla="*/ 34925 w 339725"/>
                <a:gd name="connsiteY1" fmla="*/ 9531 h 146057"/>
                <a:gd name="connsiteX2" fmla="*/ 66675 w 339725"/>
                <a:gd name="connsiteY2" fmla="*/ 136531 h 146057"/>
                <a:gd name="connsiteX3" fmla="*/ 111125 w 339725"/>
                <a:gd name="connsiteY3" fmla="*/ 6 h 146057"/>
                <a:gd name="connsiteX4" fmla="*/ 142875 w 339725"/>
                <a:gd name="connsiteY4" fmla="*/ 139706 h 146057"/>
                <a:gd name="connsiteX5" fmla="*/ 180975 w 339725"/>
                <a:gd name="connsiteY5" fmla="*/ 6 h 146057"/>
                <a:gd name="connsiteX6" fmla="*/ 206375 w 339725"/>
                <a:gd name="connsiteY6" fmla="*/ 146056 h 146057"/>
                <a:gd name="connsiteX7" fmla="*/ 250825 w 339725"/>
                <a:gd name="connsiteY7" fmla="*/ 3181 h 146057"/>
                <a:gd name="connsiteX8" fmla="*/ 279400 w 339725"/>
                <a:gd name="connsiteY8" fmla="*/ 142881 h 146057"/>
                <a:gd name="connsiteX9" fmla="*/ 311150 w 339725"/>
                <a:gd name="connsiteY9" fmla="*/ 9531 h 146057"/>
                <a:gd name="connsiteX10" fmla="*/ 339725 w 339725"/>
                <a:gd name="connsiteY10" fmla="*/ 133356 h 146057"/>
                <a:gd name="connsiteX0" fmla="*/ 0 w 339725"/>
                <a:gd name="connsiteY0" fmla="*/ 111131 h 146057"/>
                <a:gd name="connsiteX1" fmla="*/ 34925 w 339725"/>
                <a:gd name="connsiteY1" fmla="*/ 9531 h 146057"/>
                <a:gd name="connsiteX2" fmla="*/ 66675 w 339725"/>
                <a:gd name="connsiteY2" fmla="*/ 136531 h 146057"/>
                <a:gd name="connsiteX3" fmla="*/ 111125 w 339725"/>
                <a:gd name="connsiteY3" fmla="*/ 6 h 146057"/>
                <a:gd name="connsiteX4" fmla="*/ 142875 w 339725"/>
                <a:gd name="connsiteY4" fmla="*/ 139706 h 146057"/>
                <a:gd name="connsiteX5" fmla="*/ 180975 w 339725"/>
                <a:gd name="connsiteY5" fmla="*/ 6 h 146057"/>
                <a:gd name="connsiteX6" fmla="*/ 206375 w 339725"/>
                <a:gd name="connsiteY6" fmla="*/ 146056 h 146057"/>
                <a:gd name="connsiteX7" fmla="*/ 250825 w 339725"/>
                <a:gd name="connsiteY7" fmla="*/ 3181 h 146057"/>
                <a:gd name="connsiteX8" fmla="*/ 279400 w 339725"/>
                <a:gd name="connsiteY8" fmla="*/ 142881 h 146057"/>
                <a:gd name="connsiteX9" fmla="*/ 311150 w 339725"/>
                <a:gd name="connsiteY9" fmla="*/ 9531 h 146057"/>
                <a:gd name="connsiteX10" fmla="*/ 339725 w 339725"/>
                <a:gd name="connsiteY10" fmla="*/ 104781 h 146057"/>
                <a:gd name="connsiteX0" fmla="*/ 0 w 339725"/>
                <a:gd name="connsiteY0" fmla="*/ 114481 h 149407"/>
                <a:gd name="connsiteX1" fmla="*/ 31750 w 339725"/>
                <a:gd name="connsiteY1" fmla="*/ 181 h 149407"/>
                <a:gd name="connsiteX2" fmla="*/ 66675 w 339725"/>
                <a:gd name="connsiteY2" fmla="*/ 139881 h 149407"/>
                <a:gd name="connsiteX3" fmla="*/ 111125 w 339725"/>
                <a:gd name="connsiteY3" fmla="*/ 3356 h 149407"/>
                <a:gd name="connsiteX4" fmla="*/ 142875 w 339725"/>
                <a:gd name="connsiteY4" fmla="*/ 143056 h 149407"/>
                <a:gd name="connsiteX5" fmla="*/ 180975 w 339725"/>
                <a:gd name="connsiteY5" fmla="*/ 3356 h 149407"/>
                <a:gd name="connsiteX6" fmla="*/ 206375 w 339725"/>
                <a:gd name="connsiteY6" fmla="*/ 149406 h 149407"/>
                <a:gd name="connsiteX7" fmla="*/ 250825 w 339725"/>
                <a:gd name="connsiteY7" fmla="*/ 6531 h 149407"/>
                <a:gd name="connsiteX8" fmla="*/ 279400 w 339725"/>
                <a:gd name="connsiteY8" fmla="*/ 146231 h 149407"/>
                <a:gd name="connsiteX9" fmla="*/ 311150 w 339725"/>
                <a:gd name="connsiteY9" fmla="*/ 12881 h 149407"/>
                <a:gd name="connsiteX10" fmla="*/ 339725 w 339725"/>
                <a:gd name="connsiteY10" fmla="*/ 108131 h 149407"/>
                <a:gd name="connsiteX0" fmla="*/ 0 w 393656"/>
                <a:gd name="connsiteY0" fmla="*/ 114481 h 149407"/>
                <a:gd name="connsiteX1" fmla="*/ 31750 w 393656"/>
                <a:gd name="connsiteY1" fmla="*/ 181 h 149407"/>
                <a:gd name="connsiteX2" fmla="*/ 66675 w 393656"/>
                <a:gd name="connsiteY2" fmla="*/ 139881 h 149407"/>
                <a:gd name="connsiteX3" fmla="*/ 111125 w 393656"/>
                <a:gd name="connsiteY3" fmla="*/ 3356 h 149407"/>
                <a:gd name="connsiteX4" fmla="*/ 142875 w 393656"/>
                <a:gd name="connsiteY4" fmla="*/ 143056 h 149407"/>
                <a:gd name="connsiteX5" fmla="*/ 180975 w 393656"/>
                <a:gd name="connsiteY5" fmla="*/ 3356 h 149407"/>
                <a:gd name="connsiteX6" fmla="*/ 206375 w 393656"/>
                <a:gd name="connsiteY6" fmla="*/ 149406 h 149407"/>
                <a:gd name="connsiteX7" fmla="*/ 250825 w 393656"/>
                <a:gd name="connsiteY7" fmla="*/ 6531 h 149407"/>
                <a:gd name="connsiteX8" fmla="*/ 279400 w 393656"/>
                <a:gd name="connsiteY8" fmla="*/ 146231 h 149407"/>
                <a:gd name="connsiteX9" fmla="*/ 311150 w 393656"/>
                <a:gd name="connsiteY9" fmla="*/ 12881 h 149407"/>
                <a:gd name="connsiteX10" fmla="*/ 393656 w 393656"/>
                <a:gd name="connsiteY10" fmla="*/ 100225 h 149407"/>
                <a:gd name="connsiteX0" fmla="*/ 0 w 393656"/>
                <a:gd name="connsiteY0" fmla="*/ 114481 h 149407"/>
                <a:gd name="connsiteX1" fmla="*/ 31750 w 393656"/>
                <a:gd name="connsiteY1" fmla="*/ 181 h 149407"/>
                <a:gd name="connsiteX2" fmla="*/ 66675 w 393656"/>
                <a:gd name="connsiteY2" fmla="*/ 139881 h 149407"/>
                <a:gd name="connsiteX3" fmla="*/ 111125 w 393656"/>
                <a:gd name="connsiteY3" fmla="*/ 3356 h 149407"/>
                <a:gd name="connsiteX4" fmla="*/ 142875 w 393656"/>
                <a:gd name="connsiteY4" fmla="*/ 143056 h 149407"/>
                <a:gd name="connsiteX5" fmla="*/ 180975 w 393656"/>
                <a:gd name="connsiteY5" fmla="*/ 3356 h 149407"/>
                <a:gd name="connsiteX6" fmla="*/ 206375 w 393656"/>
                <a:gd name="connsiteY6" fmla="*/ 149406 h 149407"/>
                <a:gd name="connsiteX7" fmla="*/ 250825 w 393656"/>
                <a:gd name="connsiteY7" fmla="*/ 6531 h 149407"/>
                <a:gd name="connsiteX8" fmla="*/ 279400 w 393656"/>
                <a:gd name="connsiteY8" fmla="*/ 146231 h 149407"/>
                <a:gd name="connsiteX9" fmla="*/ 320139 w 393656"/>
                <a:gd name="connsiteY9" fmla="*/ 84036 h 149407"/>
                <a:gd name="connsiteX10" fmla="*/ 393656 w 393656"/>
                <a:gd name="connsiteY10" fmla="*/ 100225 h 149407"/>
                <a:gd name="connsiteX0" fmla="*/ 0 w 393656"/>
                <a:gd name="connsiteY0" fmla="*/ 114481 h 149407"/>
                <a:gd name="connsiteX1" fmla="*/ 31750 w 393656"/>
                <a:gd name="connsiteY1" fmla="*/ 181 h 149407"/>
                <a:gd name="connsiteX2" fmla="*/ 66675 w 393656"/>
                <a:gd name="connsiteY2" fmla="*/ 139881 h 149407"/>
                <a:gd name="connsiteX3" fmla="*/ 105133 w 393656"/>
                <a:gd name="connsiteY3" fmla="*/ 3356 h 149407"/>
                <a:gd name="connsiteX4" fmla="*/ 142875 w 393656"/>
                <a:gd name="connsiteY4" fmla="*/ 143056 h 149407"/>
                <a:gd name="connsiteX5" fmla="*/ 180975 w 393656"/>
                <a:gd name="connsiteY5" fmla="*/ 3356 h 149407"/>
                <a:gd name="connsiteX6" fmla="*/ 206375 w 393656"/>
                <a:gd name="connsiteY6" fmla="*/ 149406 h 149407"/>
                <a:gd name="connsiteX7" fmla="*/ 250825 w 393656"/>
                <a:gd name="connsiteY7" fmla="*/ 6531 h 149407"/>
                <a:gd name="connsiteX8" fmla="*/ 279400 w 393656"/>
                <a:gd name="connsiteY8" fmla="*/ 146231 h 149407"/>
                <a:gd name="connsiteX9" fmla="*/ 320139 w 393656"/>
                <a:gd name="connsiteY9" fmla="*/ 84036 h 149407"/>
                <a:gd name="connsiteX10" fmla="*/ 393656 w 393656"/>
                <a:gd name="connsiteY10" fmla="*/ 100225 h 149407"/>
                <a:gd name="connsiteX0" fmla="*/ 0 w 393656"/>
                <a:gd name="connsiteY0" fmla="*/ 114481 h 147864"/>
                <a:gd name="connsiteX1" fmla="*/ 31750 w 393656"/>
                <a:gd name="connsiteY1" fmla="*/ 181 h 147864"/>
                <a:gd name="connsiteX2" fmla="*/ 66675 w 393656"/>
                <a:gd name="connsiteY2" fmla="*/ 139881 h 147864"/>
                <a:gd name="connsiteX3" fmla="*/ 105133 w 393656"/>
                <a:gd name="connsiteY3" fmla="*/ 3356 h 147864"/>
                <a:gd name="connsiteX4" fmla="*/ 142875 w 393656"/>
                <a:gd name="connsiteY4" fmla="*/ 143056 h 147864"/>
                <a:gd name="connsiteX5" fmla="*/ 180975 w 393656"/>
                <a:gd name="connsiteY5" fmla="*/ 3356 h 147864"/>
                <a:gd name="connsiteX6" fmla="*/ 215364 w 393656"/>
                <a:gd name="connsiteY6" fmla="*/ 133594 h 147864"/>
                <a:gd name="connsiteX7" fmla="*/ 250825 w 393656"/>
                <a:gd name="connsiteY7" fmla="*/ 6531 h 147864"/>
                <a:gd name="connsiteX8" fmla="*/ 279400 w 393656"/>
                <a:gd name="connsiteY8" fmla="*/ 146231 h 147864"/>
                <a:gd name="connsiteX9" fmla="*/ 320139 w 393656"/>
                <a:gd name="connsiteY9" fmla="*/ 84036 h 147864"/>
                <a:gd name="connsiteX10" fmla="*/ 393656 w 393656"/>
                <a:gd name="connsiteY10" fmla="*/ 100225 h 147864"/>
                <a:gd name="connsiteX0" fmla="*/ 0 w 393656"/>
                <a:gd name="connsiteY0" fmla="*/ 114481 h 143056"/>
                <a:gd name="connsiteX1" fmla="*/ 31750 w 393656"/>
                <a:gd name="connsiteY1" fmla="*/ 181 h 143056"/>
                <a:gd name="connsiteX2" fmla="*/ 66675 w 393656"/>
                <a:gd name="connsiteY2" fmla="*/ 139881 h 143056"/>
                <a:gd name="connsiteX3" fmla="*/ 105133 w 393656"/>
                <a:gd name="connsiteY3" fmla="*/ 3356 h 143056"/>
                <a:gd name="connsiteX4" fmla="*/ 142875 w 393656"/>
                <a:gd name="connsiteY4" fmla="*/ 143056 h 143056"/>
                <a:gd name="connsiteX5" fmla="*/ 180975 w 393656"/>
                <a:gd name="connsiteY5" fmla="*/ 3356 h 143056"/>
                <a:gd name="connsiteX6" fmla="*/ 215364 w 393656"/>
                <a:gd name="connsiteY6" fmla="*/ 133594 h 143056"/>
                <a:gd name="connsiteX7" fmla="*/ 250825 w 393656"/>
                <a:gd name="connsiteY7" fmla="*/ 6531 h 143056"/>
                <a:gd name="connsiteX8" fmla="*/ 288389 w 393656"/>
                <a:gd name="connsiteY8" fmla="*/ 130419 h 143056"/>
                <a:gd name="connsiteX9" fmla="*/ 320139 w 393656"/>
                <a:gd name="connsiteY9" fmla="*/ 84036 h 143056"/>
                <a:gd name="connsiteX10" fmla="*/ 393656 w 393656"/>
                <a:gd name="connsiteY10" fmla="*/ 100225 h 143056"/>
                <a:gd name="connsiteX0" fmla="*/ 0 w 393656"/>
                <a:gd name="connsiteY0" fmla="*/ 114481 h 139882"/>
                <a:gd name="connsiteX1" fmla="*/ 31750 w 393656"/>
                <a:gd name="connsiteY1" fmla="*/ 181 h 139882"/>
                <a:gd name="connsiteX2" fmla="*/ 66675 w 393656"/>
                <a:gd name="connsiteY2" fmla="*/ 139881 h 139882"/>
                <a:gd name="connsiteX3" fmla="*/ 105133 w 393656"/>
                <a:gd name="connsiteY3" fmla="*/ 3356 h 139882"/>
                <a:gd name="connsiteX4" fmla="*/ 142875 w 393656"/>
                <a:gd name="connsiteY4" fmla="*/ 132515 h 139882"/>
                <a:gd name="connsiteX5" fmla="*/ 180975 w 393656"/>
                <a:gd name="connsiteY5" fmla="*/ 3356 h 139882"/>
                <a:gd name="connsiteX6" fmla="*/ 215364 w 393656"/>
                <a:gd name="connsiteY6" fmla="*/ 133594 h 139882"/>
                <a:gd name="connsiteX7" fmla="*/ 250825 w 393656"/>
                <a:gd name="connsiteY7" fmla="*/ 6531 h 139882"/>
                <a:gd name="connsiteX8" fmla="*/ 288389 w 393656"/>
                <a:gd name="connsiteY8" fmla="*/ 130419 h 139882"/>
                <a:gd name="connsiteX9" fmla="*/ 320139 w 393656"/>
                <a:gd name="connsiteY9" fmla="*/ 84036 h 139882"/>
                <a:gd name="connsiteX10" fmla="*/ 393656 w 393656"/>
                <a:gd name="connsiteY10" fmla="*/ 100225 h 139882"/>
                <a:gd name="connsiteX0" fmla="*/ 0 w 393656"/>
                <a:gd name="connsiteY0" fmla="*/ 114390 h 133504"/>
                <a:gd name="connsiteX1" fmla="*/ 31750 w 393656"/>
                <a:gd name="connsiteY1" fmla="*/ 90 h 133504"/>
                <a:gd name="connsiteX2" fmla="*/ 66675 w 393656"/>
                <a:gd name="connsiteY2" fmla="*/ 131884 h 133504"/>
                <a:gd name="connsiteX3" fmla="*/ 105133 w 393656"/>
                <a:gd name="connsiteY3" fmla="*/ 3265 h 133504"/>
                <a:gd name="connsiteX4" fmla="*/ 142875 w 393656"/>
                <a:gd name="connsiteY4" fmla="*/ 132424 h 133504"/>
                <a:gd name="connsiteX5" fmla="*/ 180975 w 393656"/>
                <a:gd name="connsiteY5" fmla="*/ 3265 h 133504"/>
                <a:gd name="connsiteX6" fmla="*/ 215364 w 393656"/>
                <a:gd name="connsiteY6" fmla="*/ 133503 h 133504"/>
                <a:gd name="connsiteX7" fmla="*/ 250825 w 393656"/>
                <a:gd name="connsiteY7" fmla="*/ 6440 h 133504"/>
                <a:gd name="connsiteX8" fmla="*/ 288389 w 393656"/>
                <a:gd name="connsiteY8" fmla="*/ 130328 h 133504"/>
                <a:gd name="connsiteX9" fmla="*/ 320139 w 393656"/>
                <a:gd name="connsiteY9" fmla="*/ 83945 h 133504"/>
                <a:gd name="connsiteX10" fmla="*/ 393656 w 393656"/>
                <a:gd name="connsiteY10" fmla="*/ 100134 h 133504"/>
                <a:gd name="connsiteX0" fmla="*/ 0 w 390660"/>
                <a:gd name="connsiteY0" fmla="*/ 86182 h 134285"/>
                <a:gd name="connsiteX1" fmla="*/ 28754 w 390660"/>
                <a:gd name="connsiteY1" fmla="*/ 871 h 134285"/>
                <a:gd name="connsiteX2" fmla="*/ 63679 w 390660"/>
                <a:gd name="connsiteY2" fmla="*/ 132665 h 134285"/>
                <a:gd name="connsiteX3" fmla="*/ 102137 w 390660"/>
                <a:gd name="connsiteY3" fmla="*/ 4046 h 134285"/>
                <a:gd name="connsiteX4" fmla="*/ 139879 w 390660"/>
                <a:gd name="connsiteY4" fmla="*/ 133205 h 134285"/>
                <a:gd name="connsiteX5" fmla="*/ 177979 w 390660"/>
                <a:gd name="connsiteY5" fmla="*/ 4046 h 134285"/>
                <a:gd name="connsiteX6" fmla="*/ 212368 w 390660"/>
                <a:gd name="connsiteY6" fmla="*/ 134284 h 134285"/>
                <a:gd name="connsiteX7" fmla="*/ 247829 w 390660"/>
                <a:gd name="connsiteY7" fmla="*/ 7221 h 134285"/>
                <a:gd name="connsiteX8" fmla="*/ 285393 w 390660"/>
                <a:gd name="connsiteY8" fmla="*/ 131109 h 134285"/>
                <a:gd name="connsiteX9" fmla="*/ 317143 w 390660"/>
                <a:gd name="connsiteY9" fmla="*/ 84726 h 134285"/>
                <a:gd name="connsiteX10" fmla="*/ 390660 w 390660"/>
                <a:gd name="connsiteY10" fmla="*/ 100915 h 134285"/>
                <a:gd name="connsiteX0" fmla="*/ 0 w 390660"/>
                <a:gd name="connsiteY0" fmla="*/ 86182 h 134285"/>
                <a:gd name="connsiteX1" fmla="*/ 28754 w 390660"/>
                <a:gd name="connsiteY1" fmla="*/ 871 h 134285"/>
                <a:gd name="connsiteX2" fmla="*/ 63679 w 390660"/>
                <a:gd name="connsiteY2" fmla="*/ 132665 h 134285"/>
                <a:gd name="connsiteX3" fmla="*/ 102137 w 390660"/>
                <a:gd name="connsiteY3" fmla="*/ 4046 h 134285"/>
                <a:gd name="connsiteX4" fmla="*/ 139879 w 390660"/>
                <a:gd name="connsiteY4" fmla="*/ 133205 h 134285"/>
                <a:gd name="connsiteX5" fmla="*/ 177979 w 390660"/>
                <a:gd name="connsiteY5" fmla="*/ 4046 h 134285"/>
                <a:gd name="connsiteX6" fmla="*/ 212368 w 390660"/>
                <a:gd name="connsiteY6" fmla="*/ 134284 h 134285"/>
                <a:gd name="connsiteX7" fmla="*/ 247829 w 390660"/>
                <a:gd name="connsiteY7" fmla="*/ 7221 h 134285"/>
                <a:gd name="connsiteX8" fmla="*/ 285393 w 390660"/>
                <a:gd name="connsiteY8" fmla="*/ 131109 h 134285"/>
                <a:gd name="connsiteX9" fmla="*/ 317143 w 390660"/>
                <a:gd name="connsiteY9" fmla="*/ 84726 h 134285"/>
                <a:gd name="connsiteX10" fmla="*/ 390660 w 390660"/>
                <a:gd name="connsiteY10" fmla="*/ 100915 h 134285"/>
                <a:gd name="connsiteX0" fmla="*/ 0 w 408637"/>
                <a:gd name="connsiteY0" fmla="*/ 86182 h 134285"/>
                <a:gd name="connsiteX1" fmla="*/ 28754 w 408637"/>
                <a:gd name="connsiteY1" fmla="*/ 871 h 134285"/>
                <a:gd name="connsiteX2" fmla="*/ 63679 w 408637"/>
                <a:gd name="connsiteY2" fmla="*/ 132665 h 134285"/>
                <a:gd name="connsiteX3" fmla="*/ 102137 w 408637"/>
                <a:gd name="connsiteY3" fmla="*/ 4046 h 134285"/>
                <a:gd name="connsiteX4" fmla="*/ 139879 w 408637"/>
                <a:gd name="connsiteY4" fmla="*/ 133205 h 134285"/>
                <a:gd name="connsiteX5" fmla="*/ 177979 w 408637"/>
                <a:gd name="connsiteY5" fmla="*/ 4046 h 134285"/>
                <a:gd name="connsiteX6" fmla="*/ 212368 w 408637"/>
                <a:gd name="connsiteY6" fmla="*/ 134284 h 134285"/>
                <a:gd name="connsiteX7" fmla="*/ 247829 w 408637"/>
                <a:gd name="connsiteY7" fmla="*/ 7221 h 134285"/>
                <a:gd name="connsiteX8" fmla="*/ 285393 w 408637"/>
                <a:gd name="connsiteY8" fmla="*/ 131109 h 134285"/>
                <a:gd name="connsiteX9" fmla="*/ 317143 w 408637"/>
                <a:gd name="connsiteY9" fmla="*/ 84726 h 134285"/>
                <a:gd name="connsiteX10" fmla="*/ 408637 w 408637"/>
                <a:gd name="connsiteY10" fmla="*/ 71926 h 134285"/>
                <a:gd name="connsiteX0" fmla="*/ 0 w 408637"/>
                <a:gd name="connsiteY0" fmla="*/ 86182 h 134285"/>
                <a:gd name="connsiteX1" fmla="*/ 28754 w 408637"/>
                <a:gd name="connsiteY1" fmla="*/ 871 h 134285"/>
                <a:gd name="connsiteX2" fmla="*/ 63679 w 408637"/>
                <a:gd name="connsiteY2" fmla="*/ 132665 h 134285"/>
                <a:gd name="connsiteX3" fmla="*/ 102137 w 408637"/>
                <a:gd name="connsiteY3" fmla="*/ 4046 h 134285"/>
                <a:gd name="connsiteX4" fmla="*/ 139879 w 408637"/>
                <a:gd name="connsiteY4" fmla="*/ 133205 h 134285"/>
                <a:gd name="connsiteX5" fmla="*/ 177979 w 408637"/>
                <a:gd name="connsiteY5" fmla="*/ 4046 h 134285"/>
                <a:gd name="connsiteX6" fmla="*/ 212368 w 408637"/>
                <a:gd name="connsiteY6" fmla="*/ 134284 h 134285"/>
                <a:gd name="connsiteX7" fmla="*/ 247829 w 408637"/>
                <a:gd name="connsiteY7" fmla="*/ 7221 h 134285"/>
                <a:gd name="connsiteX8" fmla="*/ 285393 w 408637"/>
                <a:gd name="connsiteY8" fmla="*/ 131109 h 134285"/>
                <a:gd name="connsiteX9" fmla="*/ 317143 w 408637"/>
                <a:gd name="connsiteY9" fmla="*/ 74185 h 134285"/>
                <a:gd name="connsiteX10" fmla="*/ 408637 w 408637"/>
                <a:gd name="connsiteY10" fmla="*/ 71926 h 134285"/>
                <a:gd name="connsiteX0" fmla="*/ 0 w 408637"/>
                <a:gd name="connsiteY0" fmla="*/ 86182 h 134285"/>
                <a:gd name="connsiteX1" fmla="*/ 28754 w 408637"/>
                <a:gd name="connsiteY1" fmla="*/ 871 h 134285"/>
                <a:gd name="connsiteX2" fmla="*/ 63679 w 408637"/>
                <a:gd name="connsiteY2" fmla="*/ 132665 h 134285"/>
                <a:gd name="connsiteX3" fmla="*/ 102137 w 408637"/>
                <a:gd name="connsiteY3" fmla="*/ 4046 h 134285"/>
                <a:gd name="connsiteX4" fmla="*/ 139879 w 408637"/>
                <a:gd name="connsiteY4" fmla="*/ 133205 h 134285"/>
                <a:gd name="connsiteX5" fmla="*/ 177979 w 408637"/>
                <a:gd name="connsiteY5" fmla="*/ 4046 h 134285"/>
                <a:gd name="connsiteX6" fmla="*/ 212368 w 408637"/>
                <a:gd name="connsiteY6" fmla="*/ 134284 h 134285"/>
                <a:gd name="connsiteX7" fmla="*/ 247829 w 408637"/>
                <a:gd name="connsiteY7" fmla="*/ 7221 h 134285"/>
                <a:gd name="connsiteX8" fmla="*/ 285393 w 408637"/>
                <a:gd name="connsiteY8" fmla="*/ 131109 h 134285"/>
                <a:gd name="connsiteX9" fmla="*/ 323136 w 408637"/>
                <a:gd name="connsiteY9" fmla="*/ 84727 h 134285"/>
                <a:gd name="connsiteX10" fmla="*/ 408637 w 408637"/>
                <a:gd name="connsiteY10" fmla="*/ 71926 h 134285"/>
                <a:gd name="connsiteX0" fmla="*/ 0 w 408637"/>
                <a:gd name="connsiteY0" fmla="*/ 83593 h 131696"/>
                <a:gd name="connsiteX1" fmla="*/ 31750 w 408637"/>
                <a:gd name="connsiteY1" fmla="*/ 917 h 131696"/>
                <a:gd name="connsiteX2" fmla="*/ 63679 w 408637"/>
                <a:gd name="connsiteY2" fmla="*/ 130076 h 131696"/>
                <a:gd name="connsiteX3" fmla="*/ 102137 w 408637"/>
                <a:gd name="connsiteY3" fmla="*/ 1457 h 131696"/>
                <a:gd name="connsiteX4" fmla="*/ 139879 w 408637"/>
                <a:gd name="connsiteY4" fmla="*/ 130616 h 131696"/>
                <a:gd name="connsiteX5" fmla="*/ 177979 w 408637"/>
                <a:gd name="connsiteY5" fmla="*/ 1457 h 131696"/>
                <a:gd name="connsiteX6" fmla="*/ 212368 w 408637"/>
                <a:gd name="connsiteY6" fmla="*/ 131695 h 131696"/>
                <a:gd name="connsiteX7" fmla="*/ 247829 w 408637"/>
                <a:gd name="connsiteY7" fmla="*/ 4632 h 131696"/>
                <a:gd name="connsiteX8" fmla="*/ 285393 w 408637"/>
                <a:gd name="connsiteY8" fmla="*/ 128520 h 131696"/>
                <a:gd name="connsiteX9" fmla="*/ 323136 w 408637"/>
                <a:gd name="connsiteY9" fmla="*/ 82138 h 131696"/>
                <a:gd name="connsiteX10" fmla="*/ 408637 w 408637"/>
                <a:gd name="connsiteY10" fmla="*/ 69337 h 131696"/>
                <a:gd name="connsiteX0" fmla="*/ 0 w 408637"/>
                <a:gd name="connsiteY0" fmla="*/ 82677 h 130780"/>
                <a:gd name="connsiteX1" fmla="*/ 31750 w 408637"/>
                <a:gd name="connsiteY1" fmla="*/ 1 h 130780"/>
                <a:gd name="connsiteX2" fmla="*/ 63679 w 408637"/>
                <a:gd name="connsiteY2" fmla="*/ 129160 h 130780"/>
                <a:gd name="connsiteX3" fmla="*/ 102137 w 408637"/>
                <a:gd name="connsiteY3" fmla="*/ 541 h 130780"/>
                <a:gd name="connsiteX4" fmla="*/ 139879 w 408637"/>
                <a:gd name="connsiteY4" fmla="*/ 129700 h 130780"/>
                <a:gd name="connsiteX5" fmla="*/ 177979 w 408637"/>
                <a:gd name="connsiteY5" fmla="*/ 541 h 130780"/>
                <a:gd name="connsiteX6" fmla="*/ 212368 w 408637"/>
                <a:gd name="connsiteY6" fmla="*/ 130779 h 130780"/>
                <a:gd name="connsiteX7" fmla="*/ 247829 w 408637"/>
                <a:gd name="connsiteY7" fmla="*/ 3716 h 130780"/>
                <a:gd name="connsiteX8" fmla="*/ 285393 w 408637"/>
                <a:gd name="connsiteY8" fmla="*/ 127604 h 130780"/>
                <a:gd name="connsiteX9" fmla="*/ 323136 w 408637"/>
                <a:gd name="connsiteY9" fmla="*/ 81222 h 130780"/>
                <a:gd name="connsiteX10" fmla="*/ 408637 w 408637"/>
                <a:gd name="connsiteY10" fmla="*/ 68421 h 130780"/>
                <a:gd name="connsiteX0" fmla="*/ 0 w 408637"/>
                <a:gd name="connsiteY0" fmla="*/ 83592 h 131695"/>
                <a:gd name="connsiteX1" fmla="*/ 31750 w 408637"/>
                <a:gd name="connsiteY1" fmla="*/ 916 h 131695"/>
                <a:gd name="connsiteX2" fmla="*/ 63679 w 408637"/>
                <a:gd name="connsiteY2" fmla="*/ 130075 h 131695"/>
                <a:gd name="connsiteX3" fmla="*/ 102137 w 408637"/>
                <a:gd name="connsiteY3" fmla="*/ 1456 h 131695"/>
                <a:gd name="connsiteX4" fmla="*/ 139879 w 408637"/>
                <a:gd name="connsiteY4" fmla="*/ 130615 h 131695"/>
                <a:gd name="connsiteX5" fmla="*/ 177979 w 408637"/>
                <a:gd name="connsiteY5" fmla="*/ 1456 h 131695"/>
                <a:gd name="connsiteX6" fmla="*/ 212368 w 408637"/>
                <a:gd name="connsiteY6" fmla="*/ 131694 h 131695"/>
                <a:gd name="connsiteX7" fmla="*/ 247829 w 408637"/>
                <a:gd name="connsiteY7" fmla="*/ 4631 h 131695"/>
                <a:gd name="connsiteX8" fmla="*/ 285393 w 408637"/>
                <a:gd name="connsiteY8" fmla="*/ 128519 h 131695"/>
                <a:gd name="connsiteX9" fmla="*/ 323136 w 408637"/>
                <a:gd name="connsiteY9" fmla="*/ 82137 h 131695"/>
                <a:gd name="connsiteX10" fmla="*/ 408637 w 408637"/>
                <a:gd name="connsiteY10" fmla="*/ 69336 h 131695"/>
                <a:gd name="connsiteX0" fmla="*/ 0 w 408637"/>
                <a:gd name="connsiteY0" fmla="*/ 83406 h 131509"/>
                <a:gd name="connsiteX1" fmla="*/ 31750 w 408637"/>
                <a:gd name="connsiteY1" fmla="*/ 730 h 131509"/>
                <a:gd name="connsiteX2" fmla="*/ 63679 w 408637"/>
                <a:gd name="connsiteY2" fmla="*/ 129889 h 131509"/>
                <a:gd name="connsiteX3" fmla="*/ 102137 w 408637"/>
                <a:gd name="connsiteY3" fmla="*/ 1270 h 131509"/>
                <a:gd name="connsiteX4" fmla="*/ 139879 w 408637"/>
                <a:gd name="connsiteY4" fmla="*/ 130429 h 131509"/>
                <a:gd name="connsiteX5" fmla="*/ 177979 w 408637"/>
                <a:gd name="connsiteY5" fmla="*/ 1270 h 131509"/>
                <a:gd name="connsiteX6" fmla="*/ 212368 w 408637"/>
                <a:gd name="connsiteY6" fmla="*/ 131508 h 131509"/>
                <a:gd name="connsiteX7" fmla="*/ 247829 w 408637"/>
                <a:gd name="connsiteY7" fmla="*/ 4445 h 131509"/>
                <a:gd name="connsiteX8" fmla="*/ 285393 w 408637"/>
                <a:gd name="connsiteY8" fmla="*/ 128333 h 131509"/>
                <a:gd name="connsiteX9" fmla="*/ 323136 w 408637"/>
                <a:gd name="connsiteY9" fmla="*/ 81951 h 131509"/>
                <a:gd name="connsiteX10" fmla="*/ 408637 w 408637"/>
                <a:gd name="connsiteY10" fmla="*/ 69150 h 131509"/>
                <a:gd name="connsiteX0" fmla="*/ 0 w 492530"/>
                <a:gd name="connsiteY0" fmla="*/ 83406 h 131509"/>
                <a:gd name="connsiteX1" fmla="*/ 31750 w 492530"/>
                <a:gd name="connsiteY1" fmla="*/ 730 h 131509"/>
                <a:gd name="connsiteX2" fmla="*/ 63679 w 492530"/>
                <a:gd name="connsiteY2" fmla="*/ 129889 h 131509"/>
                <a:gd name="connsiteX3" fmla="*/ 102137 w 492530"/>
                <a:gd name="connsiteY3" fmla="*/ 1270 h 131509"/>
                <a:gd name="connsiteX4" fmla="*/ 139879 w 492530"/>
                <a:gd name="connsiteY4" fmla="*/ 130429 h 131509"/>
                <a:gd name="connsiteX5" fmla="*/ 177979 w 492530"/>
                <a:gd name="connsiteY5" fmla="*/ 1270 h 131509"/>
                <a:gd name="connsiteX6" fmla="*/ 212368 w 492530"/>
                <a:gd name="connsiteY6" fmla="*/ 131508 h 131509"/>
                <a:gd name="connsiteX7" fmla="*/ 247829 w 492530"/>
                <a:gd name="connsiteY7" fmla="*/ 4445 h 131509"/>
                <a:gd name="connsiteX8" fmla="*/ 285393 w 492530"/>
                <a:gd name="connsiteY8" fmla="*/ 128333 h 131509"/>
                <a:gd name="connsiteX9" fmla="*/ 323136 w 492530"/>
                <a:gd name="connsiteY9" fmla="*/ 81951 h 131509"/>
                <a:gd name="connsiteX10" fmla="*/ 492530 w 492530"/>
                <a:gd name="connsiteY10" fmla="*/ 63879 h 131509"/>
                <a:gd name="connsiteX0" fmla="*/ 0 w 492530"/>
                <a:gd name="connsiteY0" fmla="*/ 83406 h 131509"/>
                <a:gd name="connsiteX1" fmla="*/ 31750 w 492530"/>
                <a:gd name="connsiteY1" fmla="*/ 730 h 131509"/>
                <a:gd name="connsiteX2" fmla="*/ 63679 w 492530"/>
                <a:gd name="connsiteY2" fmla="*/ 129889 h 131509"/>
                <a:gd name="connsiteX3" fmla="*/ 102137 w 492530"/>
                <a:gd name="connsiteY3" fmla="*/ 1270 h 131509"/>
                <a:gd name="connsiteX4" fmla="*/ 139879 w 492530"/>
                <a:gd name="connsiteY4" fmla="*/ 130429 h 131509"/>
                <a:gd name="connsiteX5" fmla="*/ 177979 w 492530"/>
                <a:gd name="connsiteY5" fmla="*/ 1270 h 131509"/>
                <a:gd name="connsiteX6" fmla="*/ 212368 w 492530"/>
                <a:gd name="connsiteY6" fmla="*/ 131508 h 131509"/>
                <a:gd name="connsiteX7" fmla="*/ 247829 w 492530"/>
                <a:gd name="connsiteY7" fmla="*/ 4445 h 131509"/>
                <a:gd name="connsiteX8" fmla="*/ 285393 w 492530"/>
                <a:gd name="connsiteY8" fmla="*/ 128333 h 131509"/>
                <a:gd name="connsiteX9" fmla="*/ 344109 w 492530"/>
                <a:gd name="connsiteY9" fmla="*/ 74045 h 131509"/>
                <a:gd name="connsiteX10" fmla="*/ 492530 w 492530"/>
                <a:gd name="connsiteY10" fmla="*/ 63879 h 131509"/>
                <a:gd name="connsiteX0" fmla="*/ 0 w 492530"/>
                <a:gd name="connsiteY0" fmla="*/ 83406 h 131509"/>
                <a:gd name="connsiteX1" fmla="*/ 31750 w 492530"/>
                <a:gd name="connsiteY1" fmla="*/ 730 h 131509"/>
                <a:gd name="connsiteX2" fmla="*/ 63679 w 492530"/>
                <a:gd name="connsiteY2" fmla="*/ 129889 h 131509"/>
                <a:gd name="connsiteX3" fmla="*/ 102137 w 492530"/>
                <a:gd name="connsiteY3" fmla="*/ 1270 h 131509"/>
                <a:gd name="connsiteX4" fmla="*/ 139879 w 492530"/>
                <a:gd name="connsiteY4" fmla="*/ 130429 h 131509"/>
                <a:gd name="connsiteX5" fmla="*/ 177979 w 492530"/>
                <a:gd name="connsiteY5" fmla="*/ 1270 h 131509"/>
                <a:gd name="connsiteX6" fmla="*/ 212368 w 492530"/>
                <a:gd name="connsiteY6" fmla="*/ 131508 h 131509"/>
                <a:gd name="connsiteX7" fmla="*/ 247829 w 492530"/>
                <a:gd name="connsiteY7" fmla="*/ 4445 h 131509"/>
                <a:gd name="connsiteX8" fmla="*/ 285393 w 492530"/>
                <a:gd name="connsiteY8" fmla="*/ 128333 h 131509"/>
                <a:gd name="connsiteX9" fmla="*/ 344109 w 492530"/>
                <a:gd name="connsiteY9" fmla="*/ 74045 h 131509"/>
                <a:gd name="connsiteX10" fmla="*/ 492530 w 492530"/>
                <a:gd name="connsiteY10" fmla="*/ 63879 h 131509"/>
                <a:gd name="connsiteX0" fmla="*/ 0 w 492530"/>
                <a:gd name="connsiteY0" fmla="*/ 83406 h 131509"/>
                <a:gd name="connsiteX1" fmla="*/ 31750 w 492530"/>
                <a:gd name="connsiteY1" fmla="*/ 730 h 131509"/>
                <a:gd name="connsiteX2" fmla="*/ 63679 w 492530"/>
                <a:gd name="connsiteY2" fmla="*/ 129889 h 131509"/>
                <a:gd name="connsiteX3" fmla="*/ 102137 w 492530"/>
                <a:gd name="connsiteY3" fmla="*/ 1270 h 131509"/>
                <a:gd name="connsiteX4" fmla="*/ 139879 w 492530"/>
                <a:gd name="connsiteY4" fmla="*/ 130429 h 131509"/>
                <a:gd name="connsiteX5" fmla="*/ 177979 w 492530"/>
                <a:gd name="connsiteY5" fmla="*/ 1270 h 131509"/>
                <a:gd name="connsiteX6" fmla="*/ 212368 w 492530"/>
                <a:gd name="connsiteY6" fmla="*/ 131508 h 131509"/>
                <a:gd name="connsiteX7" fmla="*/ 247829 w 492530"/>
                <a:gd name="connsiteY7" fmla="*/ 4445 h 131509"/>
                <a:gd name="connsiteX8" fmla="*/ 285393 w 492530"/>
                <a:gd name="connsiteY8" fmla="*/ 128333 h 131509"/>
                <a:gd name="connsiteX9" fmla="*/ 344109 w 492530"/>
                <a:gd name="connsiteY9" fmla="*/ 74045 h 131509"/>
                <a:gd name="connsiteX10" fmla="*/ 492530 w 492530"/>
                <a:gd name="connsiteY10" fmla="*/ 63879 h 131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92530" h="131509">
                  <a:moveTo>
                    <a:pt x="0" y="83406"/>
                  </a:moveTo>
                  <a:cubicBezTo>
                    <a:pt x="15253" y="48693"/>
                    <a:pt x="18141" y="-7017"/>
                    <a:pt x="31750" y="730"/>
                  </a:cubicBezTo>
                  <a:cubicBezTo>
                    <a:pt x="45359" y="8477"/>
                    <a:pt x="51948" y="129799"/>
                    <a:pt x="63679" y="129889"/>
                  </a:cubicBezTo>
                  <a:cubicBezTo>
                    <a:pt x="75410" y="129979"/>
                    <a:pt x="89437" y="1180"/>
                    <a:pt x="102137" y="1270"/>
                  </a:cubicBezTo>
                  <a:cubicBezTo>
                    <a:pt x="114837" y="1360"/>
                    <a:pt x="127239" y="130429"/>
                    <a:pt x="139879" y="130429"/>
                  </a:cubicBezTo>
                  <a:cubicBezTo>
                    <a:pt x="152519" y="130429"/>
                    <a:pt x="165898" y="1090"/>
                    <a:pt x="177979" y="1270"/>
                  </a:cubicBezTo>
                  <a:cubicBezTo>
                    <a:pt x="190060" y="1450"/>
                    <a:pt x="200726" y="130979"/>
                    <a:pt x="212368" y="131508"/>
                  </a:cubicBezTo>
                  <a:cubicBezTo>
                    <a:pt x="224010" y="132037"/>
                    <a:pt x="235658" y="4974"/>
                    <a:pt x="247829" y="4445"/>
                  </a:cubicBezTo>
                  <a:cubicBezTo>
                    <a:pt x="260000" y="3916"/>
                    <a:pt x="269346" y="116733"/>
                    <a:pt x="285393" y="128333"/>
                  </a:cubicBezTo>
                  <a:cubicBezTo>
                    <a:pt x="301440" y="139933"/>
                    <a:pt x="316078" y="76182"/>
                    <a:pt x="344109" y="74045"/>
                  </a:cubicBezTo>
                  <a:cubicBezTo>
                    <a:pt x="354163" y="66637"/>
                    <a:pt x="399376" y="62082"/>
                    <a:pt x="492530" y="63879"/>
                  </a:cubicBezTo>
                </a:path>
              </a:pathLst>
            </a:custGeom>
            <a:noFill/>
            <a:ln w="1587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stealth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32" name="Freeform 31">
              <a:extLst>
                <a:ext uri="{FF2B5EF4-FFF2-40B4-BE49-F238E27FC236}">
                  <a16:creationId xmlns:a16="http://schemas.microsoft.com/office/drawing/2014/main" id="{295A2D0E-B69C-DC49-BEE8-8BF9CF2A1851}"/>
                </a:ext>
              </a:extLst>
            </p:cNvPr>
            <p:cNvSpPr/>
            <p:nvPr/>
          </p:nvSpPr>
          <p:spPr bwMode="auto">
            <a:xfrm rot="4563591">
              <a:off x="9554928" y="1725250"/>
              <a:ext cx="521925" cy="158437"/>
            </a:xfrm>
            <a:custGeom>
              <a:avLst/>
              <a:gdLst>
                <a:gd name="connsiteX0" fmla="*/ 0 w 333375"/>
                <a:gd name="connsiteY0" fmla="*/ 87073 h 185534"/>
                <a:gd name="connsiteX1" fmla="*/ 28575 w 333375"/>
                <a:gd name="connsiteY1" fmla="*/ 1348 h 185534"/>
                <a:gd name="connsiteX2" fmla="*/ 60325 w 333375"/>
                <a:gd name="connsiteY2" fmla="*/ 147398 h 185534"/>
                <a:gd name="connsiteX3" fmla="*/ 107950 w 333375"/>
                <a:gd name="connsiteY3" fmla="*/ 17223 h 185534"/>
                <a:gd name="connsiteX4" fmla="*/ 136525 w 333375"/>
                <a:gd name="connsiteY4" fmla="*/ 163273 h 185534"/>
                <a:gd name="connsiteX5" fmla="*/ 177800 w 333375"/>
                <a:gd name="connsiteY5" fmla="*/ 17223 h 185534"/>
                <a:gd name="connsiteX6" fmla="*/ 203200 w 333375"/>
                <a:gd name="connsiteY6" fmla="*/ 169623 h 185534"/>
                <a:gd name="connsiteX7" fmla="*/ 241300 w 333375"/>
                <a:gd name="connsiteY7" fmla="*/ 23573 h 185534"/>
                <a:gd name="connsiteX8" fmla="*/ 273050 w 333375"/>
                <a:gd name="connsiteY8" fmla="*/ 185498 h 185534"/>
                <a:gd name="connsiteX9" fmla="*/ 304800 w 333375"/>
                <a:gd name="connsiteY9" fmla="*/ 39448 h 185534"/>
                <a:gd name="connsiteX10" fmla="*/ 333375 w 333375"/>
                <a:gd name="connsiteY10" fmla="*/ 141048 h 185534"/>
                <a:gd name="connsiteX0" fmla="*/ 0 w 333375"/>
                <a:gd name="connsiteY0" fmla="*/ 95283 h 193744"/>
                <a:gd name="connsiteX1" fmla="*/ 28575 w 333375"/>
                <a:gd name="connsiteY1" fmla="*/ 9558 h 193744"/>
                <a:gd name="connsiteX2" fmla="*/ 60325 w 333375"/>
                <a:gd name="connsiteY2" fmla="*/ 155608 h 193744"/>
                <a:gd name="connsiteX3" fmla="*/ 104775 w 333375"/>
                <a:gd name="connsiteY3" fmla="*/ 33 h 193744"/>
                <a:gd name="connsiteX4" fmla="*/ 136525 w 333375"/>
                <a:gd name="connsiteY4" fmla="*/ 171483 h 193744"/>
                <a:gd name="connsiteX5" fmla="*/ 177800 w 333375"/>
                <a:gd name="connsiteY5" fmla="*/ 25433 h 193744"/>
                <a:gd name="connsiteX6" fmla="*/ 203200 w 333375"/>
                <a:gd name="connsiteY6" fmla="*/ 177833 h 193744"/>
                <a:gd name="connsiteX7" fmla="*/ 241300 w 333375"/>
                <a:gd name="connsiteY7" fmla="*/ 31783 h 193744"/>
                <a:gd name="connsiteX8" fmla="*/ 273050 w 333375"/>
                <a:gd name="connsiteY8" fmla="*/ 193708 h 193744"/>
                <a:gd name="connsiteX9" fmla="*/ 304800 w 333375"/>
                <a:gd name="connsiteY9" fmla="*/ 47658 h 193744"/>
                <a:gd name="connsiteX10" fmla="*/ 333375 w 333375"/>
                <a:gd name="connsiteY10" fmla="*/ 149258 h 193744"/>
                <a:gd name="connsiteX0" fmla="*/ 0 w 333375"/>
                <a:gd name="connsiteY0" fmla="*/ 95283 h 193744"/>
                <a:gd name="connsiteX1" fmla="*/ 28575 w 333375"/>
                <a:gd name="connsiteY1" fmla="*/ 9558 h 193744"/>
                <a:gd name="connsiteX2" fmla="*/ 60325 w 333375"/>
                <a:gd name="connsiteY2" fmla="*/ 155608 h 193744"/>
                <a:gd name="connsiteX3" fmla="*/ 104775 w 333375"/>
                <a:gd name="connsiteY3" fmla="*/ 33 h 193744"/>
                <a:gd name="connsiteX4" fmla="*/ 136525 w 333375"/>
                <a:gd name="connsiteY4" fmla="*/ 171483 h 193744"/>
                <a:gd name="connsiteX5" fmla="*/ 174625 w 333375"/>
                <a:gd name="connsiteY5" fmla="*/ 33 h 193744"/>
                <a:gd name="connsiteX6" fmla="*/ 203200 w 333375"/>
                <a:gd name="connsiteY6" fmla="*/ 177833 h 193744"/>
                <a:gd name="connsiteX7" fmla="*/ 241300 w 333375"/>
                <a:gd name="connsiteY7" fmla="*/ 31783 h 193744"/>
                <a:gd name="connsiteX8" fmla="*/ 273050 w 333375"/>
                <a:gd name="connsiteY8" fmla="*/ 193708 h 193744"/>
                <a:gd name="connsiteX9" fmla="*/ 304800 w 333375"/>
                <a:gd name="connsiteY9" fmla="*/ 47658 h 193744"/>
                <a:gd name="connsiteX10" fmla="*/ 333375 w 333375"/>
                <a:gd name="connsiteY10" fmla="*/ 149258 h 193744"/>
                <a:gd name="connsiteX0" fmla="*/ 0 w 333375"/>
                <a:gd name="connsiteY0" fmla="*/ 95283 h 193980"/>
                <a:gd name="connsiteX1" fmla="*/ 28575 w 333375"/>
                <a:gd name="connsiteY1" fmla="*/ 9558 h 193980"/>
                <a:gd name="connsiteX2" fmla="*/ 60325 w 333375"/>
                <a:gd name="connsiteY2" fmla="*/ 155608 h 193980"/>
                <a:gd name="connsiteX3" fmla="*/ 104775 w 333375"/>
                <a:gd name="connsiteY3" fmla="*/ 33 h 193980"/>
                <a:gd name="connsiteX4" fmla="*/ 136525 w 333375"/>
                <a:gd name="connsiteY4" fmla="*/ 171483 h 193980"/>
                <a:gd name="connsiteX5" fmla="*/ 174625 w 333375"/>
                <a:gd name="connsiteY5" fmla="*/ 33 h 193980"/>
                <a:gd name="connsiteX6" fmla="*/ 203200 w 333375"/>
                <a:gd name="connsiteY6" fmla="*/ 177833 h 193980"/>
                <a:gd name="connsiteX7" fmla="*/ 244475 w 333375"/>
                <a:gd name="connsiteY7" fmla="*/ 3208 h 193980"/>
                <a:gd name="connsiteX8" fmla="*/ 273050 w 333375"/>
                <a:gd name="connsiteY8" fmla="*/ 193708 h 193980"/>
                <a:gd name="connsiteX9" fmla="*/ 304800 w 333375"/>
                <a:gd name="connsiteY9" fmla="*/ 47658 h 193980"/>
                <a:gd name="connsiteX10" fmla="*/ 333375 w 333375"/>
                <a:gd name="connsiteY10" fmla="*/ 149258 h 193980"/>
                <a:gd name="connsiteX0" fmla="*/ 0 w 333375"/>
                <a:gd name="connsiteY0" fmla="*/ 95283 h 193712"/>
                <a:gd name="connsiteX1" fmla="*/ 28575 w 333375"/>
                <a:gd name="connsiteY1" fmla="*/ 9558 h 193712"/>
                <a:gd name="connsiteX2" fmla="*/ 60325 w 333375"/>
                <a:gd name="connsiteY2" fmla="*/ 155608 h 193712"/>
                <a:gd name="connsiteX3" fmla="*/ 104775 w 333375"/>
                <a:gd name="connsiteY3" fmla="*/ 33 h 193712"/>
                <a:gd name="connsiteX4" fmla="*/ 136525 w 333375"/>
                <a:gd name="connsiteY4" fmla="*/ 171483 h 193712"/>
                <a:gd name="connsiteX5" fmla="*/ 174625 w 333375"/>
                <a:gd name="connsiteY5" fmla="*/ 33 h 193712"/>
                <a:gd name="connsiteX6" fmla="*/ 203200 w 333375"/>
                <a:gd name="connsiteY6" fmla="*/ 177833 h 193712"/>
                <a:gd name="connsiteX7" fmla="*/ 244475 w 333375"/>
                <a:gd name="connsiteY7" fmla="*/ 3208 h 193712"/>
                <a:gd name="connsiteX8" fmla="*/ 273050 w 333375"/>
                <a:gd name="connsiteY8" fmla="*/ 193708 h 193712"/>
                <a:gd name="connsiteX9" fmla="*/ 304800 w 333375"/>
                <a:gd name="connsiteY9" fmla="*/ 9558 h 193712"/>
                <a:gd name="connsiteX10" fmla="*/ 333375 w 333375"/>
                <a:gd name="connsiteY10" fmla="*/ 149258 h 193712"/>
                <a:gd name="connsiteX0" fmla="*/ 0 w 333375"/>
                <a:gd name="connsiteY0" fmla="*/ 95283 h 177834"/>
                <a:gd name="connsiteX1" fmla="*/ 28575 w 333375"/>
                <a:gd name="connsiteY1" fmla="*/ 9558 h 177834"/>
                <a:gd name="connsiteX2" fmla="*/ 60325 w 333375"/>
                <a:gd name="connsiteY2" fmla="*/ 155608 h 177834"/>
                <a:gd name="connsiteX3" fmla="*/ 104775 w 333375"/>
                <a:gd name="connsiteY3" fmla="*/ 33 h 177834"/>
                <a:gd name="connsiteX4" fmla="*/ 136525 w 333375"/>
                <a:gd name="connsiteY4" fmla="*/ 171483 h 177834"/>
                <a:gd name="connsiteX5" fmla="*/ 174625 w 333375"/>
                <a:gd name="connsiteY5" fmla="*/ 33 h 177834"/>
                <a:gd name="connsiteX6" fmla="*/ 203200 w 333375"/>
                <a:gd name="connsiteY6" fmla="*/ 177833 h 177834"/>
                <a:gd name="connsiteX7" fmla="*/ 244475 w 333375"/>
                <a:gd name="connsiteY7" fmla="*/ 3208 h 177834"/>
                <a:gd name="connsiteX8" fmla="*/ 273050 w 333375"/>
                <a:gd name="connsiteY8" fmla="*/ 142908 h 177834"/>
                <a:gd name="connsiteX9" fmla="*/ 304800 w 333375"/>
                <a:gd name="connsiteY9" fmla="*/ 9558 h 177834"/>
                <a:gd name="connsiteX10" fmla="*/ 333375 w 333375"/>
                <a:gd name="connsiteY10" fmla="*/ 149258 h 177834"/>
                <a:gd name="connsiteX0" fmla="*/ 0 w 333375"/>
                <a:gd name="connsiteY0" fmla="*/ 95283 h 177834"/>
                <a:gd name="connsiteX1" fmla="*/ 28575 w 333375"/>
                <a:gd name="connsiteY1" fmla="*/ 9558 h 177834"/>
                <a:gd name="connsiteX2" fmla="*/ 60325 w 333375"/>
                <a:gd name="connsiteY2" fmla="*/ 155608 h 177834"/>
                <a:gd name="connsiteX3" fmla="*/ 104775 w 333375"/>
                <a:gd name="connsiteY3" fmla="*/ 33 h 177834"/>
                <a:gd name="connsiteX4" fmla="*/ 136525 w 333375"/>
                <a:gd name="connsiteY4" fmla="*/ 171483 h 177834"/>
                <a:gd name="connsiteX5" fmla="*/ 174625 w 333375"/>
                <a:gd name="connsiteY5" fmla="*/ 33 h 177834"/>
                <a:gd name="connsiteX6" fmla="*/ 203200 w 333375"/>
                <a:gd name="connsiteY6" fmla="*/ 177833 h 177834"/>
                <a:gd name="connsiteX7" fmla="*/ 244475 w 333375"/>
                <a:gd name="connsiteY7" fmla="*/ 3208 h 177834"/>
                <a:gd name="connsiteX8" fmla="*/ 273050 w 333375"/>
                <a:gd name="connsiteY8" fmla="*/ 142908 h 177834"/>
                <a:gd name="connsiteX9" fmla="*/ 304800 w 333375"/>
                <a:gd name="connsiteY9" fmla="*/ 9558 h 177834"/>
                <a:gd name="connsiteX10" fmla="*/ 333375 w 333375"/>
                <a:gd name="connsiteY10" fmla="*/ 133383 h 177834"/>
                <a:gd name="connsiteX0" fmla="*/ 0 w 333375"/>
                <a:gd name="connsiteY0" fmla="*/ 95338 h 171538"/>
                <a:gd name="connsiteX1" fmla="*/ 28575 w 333375"/>
                <a:gd name="connsiteY1" fmla="*/ 9613 h 171538"/>
                <a:gd name="connsiteX2" fmla="*/ 60325 w 333375"/>
                <a:gd name="connsiteY2" fmla="*/ 155663 h 171538"/>
                <a:gd name="connsiteX3" fmla="*/ 104775 w 333375"/>
                <a:gd name="connsiteY3" fmla="*/ 88 h 171538"/>
                <a:gd name="connsiteX4" fmla="*/ 136525 w 333375"/>
                <a:gd name="connsiteY4" fmla="*/ 171538 h 171538"/>
                <a:gd name="connsiteX5" fmla="*/ 174625 w 333375"/>
                <a:gd name="connsiteY5" fmla="*/ 88 h 171538"/>
                <a:gd name="connsiteX6" fmla="*/ 200025 w 333375"/>
                <a:gd name="connsiteY6" fmla="*/ 146138 h 171538"/>
                <a:gd name="connsiteX7" fmla="*/ 244475 w 333375"/>
                <a:gd name="connsiteY7" fmla="*/ 3263 h 171538"/>
                <a:gd name="connsiteX8" fmla="*/ 273050 w 333375"/>
                <a:gd name="connsiteY8" fmla="*/ 142963 h 171538"/>
                <a:gd name="connsiteX9" fmla="*/ 304800 w 333375"/>
                <a:gd name="connsiteY9" fmla="*/ 9613 h 171538"/>
                <a:gd name="connsiteX10" fmla="*/ 333375 w 333375"/>
                <a:gd name="connsiteY10" fmla="*/ 133438 h 171538"/>
                <a:gd name="connsiteX0" fmla="*/ 0 w 333375"/>
                <a:gd name="connsiteY0" fmla="*/ 95287 h 155625"/>
                <a:gd name="connsiteX1" fmla="*/ 28575 w 333375"/>
                <a:gd name="connsiteY1" fmla="*/ 9562 h 155625"/>
                <a:gd name="connsiteX2" fmla="*/ 60325 w 333375"/>
                <a:gd name="connsiteY2" fmla="*/ 155612 h 155625"/>
                <a:gd name="connsiteX3" fmla="*/ 104775 w 333375"/>
                <a:gd name="connsiteY3" fmla="*/ 37 h 155625"/>
                <a:gd name="connsiteX4" fmla="*/ 136525 w 333375"/>
                <a:gd name="connsiteY4" fmla="*/ 139737 h 155625"/>
                <a:gd name="connsiteX5" fmla="*/ 174625 w 333375"/>
                <a:gd name="connsiteY5" fmla="*/ 37 h 155625"/>
                <a:gd name="connsiteX6" fmla="*/ 200025 w 333375"/>
                <a:gd name="connsiteY6" fmla="*/ 146087 h 155625"/>
                <a:gd name="connsiteX7" fmla="*/ 244475 w 333375"/>
                <a:gd name="connsiteY7" fmla="*/ 3212 h 155625"/>
                <a:gd name="connsiteX8" fmla="*/ 273050 w 333375"/>
                <a:gd name="connsiteY8" fmla="*/ 142912 h 155625"/>
                <a:gd name="connsiteX9" fmla="*/ 304800 w 333375"/>
                <a:gd name="connsiteY9" fmla="*/ 9562 h 155625"/>
                <a:gd name="connsiteX10" fmla="*/ 333375 w 333375"/>
                <a:gd name="connsiteY10" fmla="*/ 133387 h 155625"/>
                <a:gd name="connsiteX0" fmla="*/ 0 w 333375"/>
                <a:gd name="connsiteY0" fmla="*/ 95256 h 146057"/>
                <a:gd name="connsiteX1" fmla="*/ 28575 w 333375"/>
                <a:gd name="connsiteY1" fmla="*/ 9531 h 146057"/>
                <a:gd name="connsiteX2" fmla="*/ 60325 w 333375"/>
                <a:gd name="connsiteY2" fmla="*/ 136531 h 146057"/>
                <a:gd name="connsiteX3" fmla="*/ 104775 w 333375"/>
                <a:gd name="connsiteY3" fmla="*/ 6 h 146057"/>
                <a:gd name="connsiteX4" fmla="*/ 136525 w 333375"/>
                <a:gd name="connsiteY4" fmla="*/ 139706 h 146057"/>
                <a:gd name="connsiteX5" fmla="*/ 174625 w 333375"/>
                <a:gd name="connsiteY5" fmla="*/ 6 h 146057"/>
                <a:gd name="connsiteX6" fmla="*/ 200025 w 333375"/>
                <a:gd name="connsiteY6" fmla="*/ 146056 h 146057"/>
                <a:gd name="connsiteX7" fmla="*/ 244475 w 333375"/>
                <a:gd name="connsiteY7" fmla="*/ 3181 h 146057"/>
                <a:gd name="connsiteX8" fmla="*/ 273050 w 333375"/>
                <a:gd name="connsiteY8" fmla="*/ 142881 h 146057"/>
                <a:gd name="connsiteX9" fmla="*/ 304800 w 333375"/>
                <a:gd name="connsiteY9" fmla="*/ 9531 h 146057"/>
                <a:gd name="connsiteX10" fmla="*/ 333375 w 333375"/>
                <a:gd name="connsiteY10" fmla="*/ 133356 h 146057"/>
                <a:gd name="connsiteX0" fmla="*/ 0 w 339725"/>
                <a:gd name="connsiteY0" fmla="*/ 111131 h 146057"/>
                <a:gd name="connsiteX1" fmla="*/ 34925 w 339725"/>
                <a:gd name="connsiteY1" fmla="*/ 9531 h 146057"/>
                <a:gd name="connsiteX2" fmla="*/ 66675 w 339725"/>
                <a:gd name="connsiteY2" fmla="*/ 136531 h 146057"/>
                <a:gd name="connsiteX3" fmla="*/ 111125 w 339725"/>
                <a:gd name="connsiteY3" fmla="*/ 6 h 146057"/>
                <a:gd name="connsiteX4" fmla="*/ 142875 w 339725"/>
                <a:gd name="connsiteY4" fmla="*/ 139706 h 146057"/>
                <a:gd name="connsiteX5" fmla="*/ 180975 w 339725"/>
                <a:gd name="connsiteY5" fmla="*/ 6 h 146057"/>
                <a:gd name="connsiteX6" fmla="*/ 206375 w 339725"/>
                <a:gd name="connsiteY6" fmla="*/ 146056 h 146057"/>
                <a:gd name="connsiteX7" fmla="*/ 250825 w 339725"/>
                <a:gd name="connsiteY7" fmla="*/ 3181 h 146057"/>
                <a:gd name="connsiteX8" fmla="*/ 279400 w 339725"/>
                <a:gd name="connsiteY8" fmla="*/ 142881 h 146057"/>
                <a:gd name="connsiteX9" fmla="*/ 311150 w 339725"/>
                <a:gd name="connsiteY9" fmla="*/ 9531 h 146057"/>
                <a:gd name="connsiteX10" fmla="*/ 339725 w 339725"/>
                <a:gd name="connsiteY10" fmla="*/ 133356 h 146057"/>
                <a:gd name="connsiteX0" fmla="*/ 0 w 339725"/>
                <a:gd name="connsiteY0" fmla="*/ 111131 h 146057"/>
                <a:gd name="connsiteX1" fmla="*/ 34925 w 339725"/>
                <a:gd name="connsiteY1" fmla="*/ 9531 h 146057"/>
                <a:gd name="connsiteX2" fmla="*/ 66675 w 339725"/>
                <a:gd name="connsiteY2" fmla="*/ 136531 h 146057"/>
                <a:gd name="connsiteX3" fmla="*/ 111125 w 339725"/>
                <a:gd name="connsiteY3" fmla="*/ 6 h 146057"/>
                <a:gd name="connsiteX4" fmla="*/ 142875 w 339725"/>
                <a:gd name="connsiteY4" fmla="*/ 139706 h 146057"/>
                <a:gd name="connsiteX5" fmla="*/ 180975 w 339725"/>
                <a:gd name="connsiteY5" fmla="*/ 6 h 146057"/>
                <a:gd name="connsiteX6" fmla="*/ 206375 w 339725"/>
                <a:gd name="connsiteY6" fmla="*/ 146056 h 146057"/>
                <a:gd name="connsiteX7" fmla="*/ 250825 w 339725"/>
                <a:gd name="connsiteY7" fmla="*/ 3181 h 146057"/>
                <a:gd name="connsiteX8" fmla="*/ 279400 w 339725"/>
                <a:gd name="connsiteY8" fmla="*/ 142881 h 146057"/>
                <a:gd name="connsiteX9" fmla="*/ 311150 w 339725"/>
                <a:gd name="connsiteY9" fmla="*/ 9531 h 146057"/>
                <a:gd name="connsiteX10" fmla="*/ 339725 w 339725"/>
                <a:gd name="connsiteY10" fmla="*/ 104781 h 146057"/>
                <a:gd name="connsiteX0" fmla="*/ 0 w 339725"/>
                <a:gd name="connsiteY0" fmla="*/ 114481 h 149407"/>
                <a:gd name="connsiteX1" fmla="*/ 31750 w 339725"/>
                <a:gd name="connsiteY1" fmla="*/ 181 h 149407"/>
                <a:gd name="connsiteX2" fmla="*/ 66675 w 339725"/>
                <a:gd name="connsiteY2" fmla="*/ 139881 h 149407"/>
                <a:gd name="connsiteX3" fmla="*/ 111125 w 339725"/>
                <a:gd name="connsiteY3" fmla="*/ 3356 h 149407"/>
                <a:gd name="connsiteX4" fmla="*/ 142875 w 339725"/>
                <a:gd name="connsiteY4" fmla="*/ 143056 h 149407"/>
                <a:gd name="connsiteX5" fmla="*/ 180975 w 339725"/>
                <a:gd name="connsiteY5" fmla="*/ 3356 h 149407"/>
                <a:gd name="connsiteX6" fmla="*/ 206375 w 339725"/>
                <a:gd name="connsiteY6" fmla="*/ 149406 h 149407"/>
                <a:gd name="connsiteX7" fmla="*/ 250825 w 339725"/>
                <a:gd name="connsiteY7" fmla="*/ 6531 h 149407"/>
                <a:gd name="connsiteX8" fmla="*/ 279400 w 339725"/>
                <a:gd name="connsiteY8" fmla="*/ 146231 h 149407"/>
                <a:gd name="connsiteX9" fmla="*/ 311150 w 339725"/>
                <a:gd name="connsiteY9" fmla="*/ 12881 h 149407"/>
                <a:gd name="connsiteX10" fmla="*/ 339725 w 339725"/>
                <a:gd name="connsiteY10" fmla="*/ 108131 h 149407"/>
                <a:gd name="connsiteX0" fmla="*/ 0 w 393656"/>
                <a:gd name="connsiteY0" fmla="*/ 114481 h 149407"/>
                <a:gd name="connsiteX1" fmla="*/ 31750 w 393656"/>
                <a:gd name="connsiteY1" fmla="*/ 181 h 149407"/>
                <a:gd name="connsiteX2" fmla="*/ 66675 w 393656"/>
                <a:gd name="connsiteY2" fmla="*/ 139881 h 149407"/>
                <a:gd name="connsiteX3" fmla="*/ 111125 w 393656"/>
                <a:gd name="connsiteY3" fmla="*/ 3356 h 149407"/>
                <a:gd name="connsiteX4" fmla="*/ 142875 w 393656"/>
                <a:gd name="connsiteY4" fmla="*/ 143056 h 149407"/>
                <a:gd name="connsiteX5" fmla="*/ 180975 w 393656"/>
                <a:gd name="connsiteY5" fmla="*/ 3356 h 149407"/>
                <a:gd name="connsiteX6" fmla="*/ 206375 w 393656"/>
                <a:gd name="connsiteY6" fmla="*/ 149406 h 149407"/>
                <a:gd name="connsiteX7" fmla="*/ 250825 w 393656"/>
                <a:gd name="connsiteY7" fmla="*/ 6531 h 149407"/>
                <a:gd name="connsiteX8" fmla="*/ 279400 w 393656"/>
                <a:gd name="connsiteY8" fmla="*/ 146231 h 149407"/>
                <a:gd name="connsiteX9" fmla="*/ 311150 w 393656"/>
                <a:gd name="connsiteY9" fmla="*/ 12881 h 149407"/>
                <a:gd name="connsiteX10" fmla="*/ 393656 w 393656"/>
                <a:gd name="connsiteY10" fmla="*/ 100225 h 149407"/>
                <a:gd name="connsiteX0" fmla="*/ 0 w 393656"/>
                <a:gd name="connsiteY0" fmla="*/ 114481 h 149407"/>
                <a:gd name="connsiteX1" fmla="*/ 31750 w 393656"/>
                <a:gd name="connsiteY1" fmla="*/ 181 h 149407"/>
                <a:gd name="connsiteX2" fmla="*/ 66675 w 393656"/>
                <a:gd name="connsiteY2" fmla="*/ 139881 h 149407"/>
                <a:gd name="connsiteX3" fmla="*/ 111125 w 393656"/>
                <a:gd name="connsiteY3" fmla="*/ 3356 h 149407"/>
                <a:gd name="connsiteX4" fmla="*/ 142875 w 393656"/>
                <a:gd name="connsiteY4" fmla="*/ 143056 h 149407"/>
                <a:gd name="connsiteX5" fmla="*/ 180975 w 393656"/>
                <a:gd name="connsiteY5" fmla="*/ 3356 h 149407"/>
                <a:gd name="connsiteX6" fmla="*/ 206375 w 393656"/>
                <a:gd name="connsiteY6" fmla="*/ 149406 h 149407"/>
                <a:gd name="connsiteX7" fmla="*/ 250825 w 393656"/>
                <a:gd name="connsiteY7" fmla="*/ 6531 h 149407"/>
                <a:gd name="connsiteX8" fmla="*/ 279400 w 393656"/>
                <a:gd name="connsiteY8" fmla="*/ 146231 h 149407"/>
                <a:gd name="connsiteX9" fmla="*/ 320139 w 393656"/>
                <a:gd name="connsiteY9" fmla="*/ 84036 h 149407"/>
                <a:gd name="connsiteX10" fmla="*/ 393656 w 393656"/>
                <a:gd name="connsiteY10" fmla="*/ 100225 h 149407"/>
                <a:gd name="connsiteX0" fmla="*/ 0 w 393656"/>
                <a:gd name="connsiteY0" fmla="*/ 114481 h 149407"/>
                <a:gd name="connsiteX1" fmla="*/ 31750 w 393656"/>
                <a:gd name="connsiteY1" fmla="*/ 181 h 149407"/>
                <a:gd name="connsiteX2" fmla="*/ 66675 w 393656"/>
                <a:gd name="connsiteY2" fmla="*/ 139881 h 149407"/>
                <a:gd name="connsiteX3" fmla="*/ 105133 w 393656"/>
                <a:gd name="connsiteY3" fmla="*/ 3356 h 149407"/>
                <a:gd name="connsiteX4" fmla="*/ 142875 w 393656"/>
                <a:gd name="connsiteY4" fmla="*/ 143056 h 149407"/>
                <a:gd name="connsiteX5" fmla="*/ 180975 w 393656"/>
                <a:gd name="connsiteY5" fmla="*/ 3356 h 149407"/>
                <a:gd name="connsiteX6" fmla="*/ 206375 w 393656"/>
                <a:gd name="connsiteY6" fmla="*/ 149406 h 149407"/>
                <a:gd name="connsiteX7" fmla="*/ 250825 w 393656"/>
                <a:gd name="connsiteY7" fmla="*/ 6531 h 149407"/>
                <a:gd name="connsiteX8" fmla="*/ 279400 w 393656"/>
                <a:gd name="connsiteY8" fmla="*/ 146231 h 149407"/>
                <a:gd name="connsiteX9" fmla="*/ 320139 w 393656"/>
                <a:gd name="connsiteY9" fmla="*/ 84036 h 149407"/>
                <a:gd name="connsiteX10" fmla="*/ 393656 w 393656"/>
                <a:gd name="connsiteY10" fmla="*/ 100225 h 149407"/>
                <a:gd name="connsiteX0" fmla="*/ 0 w 393656"/>
                <a:gd name="connsiteY0" fmla="*/ 114481 h 147864"/>
                <a:gd name="connsiteX1" fmla="*/ 31750 w 393656"/>
                <a:gd name="connsiteY1" fmla="*/ 181 h 147864"/>
                <a:gd name="connsiteX2" fmla="*/ 66675 w 393656"/>
                <a:gd name="connsiteY2" fmla="*/ 139881 h 147864"/>
                <a:gd name="connsiteX3" fmla="*/ 105133 w 393656"/>
                <a:gd name="connsiteY3" fmla="*/ 3356 h 147864"/>
                <a:gd name="connsiteX4" fmla="*/ 142875 w 393656"/>
                <a:gd name="connsiteY4" fmla="*/ 143056 h 147864"/>
                <a:gd name="connsiteX5" fmla="*/ 180975 w 393656"/>
                <a:gd name="connsiteY5" fmla="*/ 3356 h 147864"/>
                <a:gd name="connsiteX6" fmla="*/ 215364 w 393656"/>
                <a:gd name="connsiteY6" fmla="*/ 133594 h 147864"/>
                <a:gd name="connsiteX7" fmla="*/ 250825 w 393656"/>
                <a:gd name="connsiteY7" fmla="*/ 6531 h 147864"/>
                <a:gd name="connsiteX8" fmla="*/ 279400 w 393656"/>
                <a:gd name="connsiteY8" fmla="*/ 146231 h 147864"/>
                <a:gd name="connsiteX9" fmla="*/ 320139 w 393656"/>
                <a:gd name="connsiteY9" fmla="*/ 84036 h 147864"/>
                <a:gd name="connsiteX10" fmla="*/ 393656 w 393656"/>
                <a:gd name="connsiteY10" fmla="*/ 100225 h 147864"/>
                <a:gd name="connsiteX0" fmla="*/ 0 w 393656"/>
                <a:gd name="connsiteY0" fmla="*/ 114481 h 143056"/>
                <a:gd name="connsiteX1" fmla="*/ 31750 w 393656"/>
                <a:gd name="connsiteY1" fmla="*/ 181 h 143056"/>
                <a:gd name="connsiteX2" fmla="*/ 66675 w 393656"/>
                <a:gd name="connsiteY2" fmla="*/ 139881 h 143056"/>
                <a:gd name="connsiteX3" fmla="*/ 105133 w 393656"/>
                <a:gd name="connsiteY3" fmla="*/ 3356 h 143056"/>
                <a:gd name="connsiteX4" fmla="*/ 142875 w 393656"/>
                <a:gd name="connsiteY4" fmla="*/ 143056 h 143056"/>
                <a:gd name="connsiteX5" fmla="*/ 180975 w 393656"/>
                <a:gd name="connsiteY5" fmla="*/ 3356 h 143056"/>
                <a:gd name="connsiteX6" fmla="*/ 215364 w 393656"/>
                <a:gd name="connsiteY6" fmla="*/ 133594 h 143056"/>
                <a:gd name="connsiteX7" fmla="*/ 250825 w 393656"/>
                <a:gd name="connsiteY7" fmla="*/ 6531 h 143056"/>
                <a:gd name="connsiteX8" fmla="*/ 288389 w 393656"/>
                <a:gd name="connsiteY8" fmla="*/ 130419 h 143056"/>
                <a:gd name="connsiteX9" fmla="*/ 320139 w 393656"/>
                <a:gd name="connsiteY9" fmla="*/ 84036 h 143056"/>
                <a:gd name="connsiteX10" fmla="*/ 393656 w 393656"/>
                <a:gd name="connsiteY10" fmla="*/ 100225 h 143056"/>
                <a:gd name="connsiteX0" fmla="*/ 0 w 393656"/>
                <a:gd name="connsiteY0" fmla="*/ 114481 h 139882"/>
                <a:gd name="connsiteX1" fmla="*/ 31750 w 393656"/>
                <a:gd name="connsiteY1" fmla="*/ 181 h 139882"/>
                <a:gd name="connsiteX2" fmla="*/ 66675 w 393656"/>
                <a:gd name="connsiteY2" fmla="*/ 139881 h 139882"/>
                <a:gd name="connsiteX3" fmla="*/ 105133 w 393656"/>
                <a:gd name="connsiteY3" fmla="*/ 3356 h 139882"/>
                <a:gd name="connsiteX4" fmla="*/ 142875 w 393656"/>
                <a:gd name="connsiteY4" fmla="*/ 132515 h 139882"/>
                <a:gd name="connsiteX5" fmla="*/ 180975 w 393656"/>
                <a:gd name="connsiteY5" fmla="*/ 3356 h 139882"/>
                <a:gd name="connsiteX6" fmla="*/ 215364 w 393656"/>
                <a:gd name="connsiteY6" fmla="*/ 133594 h 139882"/>
                <a:gd name="connsiteX7" fmla="*/ 250825 w 393656"/>
                <a:gd name="connsiteY7" fmla="*/ 6531 h 139882"/>
                <a:gd name="connsiteX8" fmla="*/ 288389 w 393656"/>
                <a:gd name="connsiteY8" fmla="*/ 130419 h 139882"/>
                <a:gd name="connsiteX9" fmla="*/ 320139 w 393656"/>
                <a:gd name="connsiteY9" fmla="*/ 84036 h 139882"/>
                <a:gd name="connsiteX10" fmla="*/ 393656 w 393656"/>
                <a:gd name="connsiteY10" fmla="*/ 100225 h 139882"/>
                <a:gd name="connsiteX0" fmla="*/ 0 w 393656"/>
                <a:gd name="connsiteY0" fmla="*/ 114390 h 133504"/>
                <a:gd name="connsiteX1" fmla="*/ 31750 w 393656"/>
                <a:gd name="connsiteY1" fmla="*/ 90 h 133504"/>
                <a:gd name="connsiteX2" fmla="*/ 66675 w 393656"/>
                <a:gd name="connsiteY2" fmla="*/ 131884 h 133504"/>
                <a:gd name="connsiteX3" fmla="*/ 105133 w 393656"/>
                <a:gd name="connsiteY3" fmla="*/ 3265 h 133504"/>
                <a:gd name="connsiteX4" fmla="*/ 142875 w 393656"/>
                <a:gd name="connsiteY4" fmla="*/ 132424 h 133504"/>
                <a:gd name="connsiteX5" fmla="*/ 180975 w 393656"/>
                <a:gd name="connsiteY5" fmla="*/ 3265 h 133504"/>
                <a:gd name="connsiteX6" fmla="*/ 215364 w 393656"/>
                <a:gd name="connsiteY6" fmla="*/ 133503 h 133504"/>
                <a:gd name="connsiteX7" fmla="*/ 250825 w 393656"/>
                <a:gd name="connsiteY7" fmla="*/ 6440 h 133504"/>
                <a:gd name="connsiteX8" fmla="*/ 288389 w 393656"/>
                <a:gd name="connsiteY8" fmla="*/ 130328 h 133504"/>
                <a:gd name="connsiteX9" fmla="*/ 320139 w 393656"/>
                <a:gd name="connsiteY9" fmla="*/ 83945 h 133504"/>
                <a:gd name="connsiteX10" fmla="*/ 393656 w 393656"/>
                <a:gd name="connsiteY10" fmla="*/ 100134 h 133504"/>
                <a:gd name="connsiteX0" fmla="*/ 0 w 390660"/>
                <a:gd name="connsiteY0" fmla="*/ 86182 h 134285"/>
                <a:gd name="connsiteX1" fmla="*/ 28754 w 390660"/>
                <a:gd name="connsiteY1" fmla="*/ 871 h 134285"/>
                <a:gd name="connsiteX2" fmla="*/ 63679 w 390660"/>
                <a:gd name="connsiteY2" fmla="*/ 132665 h 134285"/>
                <a:gd name="connsiteX3" fmla="*/ 102137 w 390660"/>
                <a:gd name="connsiteY3" fmla="*/ 4046 h 134285"/>
                <a:gd name="connsiteX4" fmla="*/ 139879 w 390660"/>
                <a:gd name="connsiteY4" fmla="*/ 133205 h 134285"/>
                <a:gd name="connsiteX5" fmla="*/ 177979 w 390660"/>
                <a:gd name="connsiteY5" fmla="*/ 4046 h 134285"/>
                <a:gd name="connsiteX6" fmla="*/ 212368 w 390660"/>
                <a:gd name="connsiteY6" fmla="*/ 134284 h 134285"/>
                <a:gd name="connsiteX7" fmla="*/ 247829 w 390660"/>
                <a:gd name="connsiteY7" fmla="*/ 7221 h 134285"/>
                <a:gd name="connsiteX8" fmla="*/ 285393 w 390660"/>
                <a:gd name="connsiteY8" fmla="*/ 131109 h 134285"/>
                <a:gd name="connsiteX9" fmla="*/ 317143 w 390660"/>
                <a:gd name="connsiteY9" fmla="*/ 84726 h 134285"/>
                <a:gd name="connsiteX10" fmla="*/ 390660 w 390660"/>
                <a:gd name="connsiteY10" fmla="*/ 100915 h 134285"/>
                <a:gd name="connsiteX0" fmla="*/ 0 w 390660"/>
                <a:gd name="connsiteY0" fmla="*/ 86182 h 134285"/>
                <a:gd name="connsiteX1" fmla="*/ 28754 w 390660"/>
                <a:gd name="connsiteY1" fmla="*/ 871 h 134285"/>
                <a:gd name="connsiteX2" fmla="*/ 63679 w 390660"/>
                <a:gd name="connsiteY2" fmla="*/ 132665 h 134285"/>
                <a:gd name="connsiteX3" fmla="*/ 102137 w 390660"/>
                <a:gd name="connsiteY3" fmla="*/ 4046 h 134285"/>
                <a:gd name="connsiteX4" fmla="*/ 139879 w 390660"/>
                <a:gd name="connsiteY4" fmla="*/ 133205 h 134285"/>
                <a:gd name="connsiteX5" fmla="*/ 177979 w 390660"/>
                <a:gd name="connsiteY5" fmla="*/ 4046 h 134285"/>
                <a:gd name="connsiteX6" fmla="*/ 212368 w 390660"/>
                <a:gd name="connsiteY6" fmla="*/ 134284 h 134285"/>
                <a:gd name="connsiteX7" fmla="*/ 247829 w 390660"/>
                <a:gd name="connsiteY7" fmla="*/ 7221 h 134285"/>
                <a:gd name="connsiteX8" fmla="*/ 285393 w 390660"/>
                <a:gd name="connsiteY8" fmla="*/ 131109 h 134285"/>
                <a:gd name="connsiteX9" fmla="*/ 317143 w 390660"/>
                <a:gd name="connsiteY9" fmla="*/ 84726 h 134285"/>
                <a:gd name="connsiteX10" fmla="*/ 390660 w 390660"/>
                <a:gd name="connsiteY10" fmla="*/ 100915 h 134285"/>
                <a:gd name="connsiteX0" fmla="*/ 0 w 408637"/>
                <a:gd name="connsiteY0" fmla="*/ 86182 h 134285"/>
                <a:gd name="connsiteX1" fmla="*/ 28754 w 408637"/>
                <a:gd name="connsiteY1" fmla="*/ 871 h 134285"/>
                <a:gd name="connsiteX2" fmla="*/ 63679 w 408637"/>
                <a:gd name="connsiteY2" fmla="*/ 132665 h 134285"/>
                <a:gd name="connsiteX3" fmla="*/ 102137 w 408637"/>
                <a:gd name="connsiteY3" fmla="*/ 4046 h 134285"/>
                <a:gd name="connsiteX4" fmla="*/ 139879 w 408637"/>
                <a:gd name="connsiteY4" fmla="*/ 133205 h 134285"/>
                <a:gd name="connsiteX5" fmla="*/ 177979 w 408637"/>
                <a:gd name="connsiteY5" fmla="*/ 4046 h 134285"/>
                <a:gd name="connsiteX6" fmla="*/ 212368 w 408637"/>
                <a:gd name="connsiteY6" fmla="*/ 134284 h 134285"/>
                <a:gd name="connsiteX7" fmla="*/ 247829 w 408637"/>
                <a:gd name="connsiteY7" fmla="*/ 7221 h 134285"/>
                <a:gd name="connsiteX8" fmla="*/ 285393 w 408637"/>
                <a:gd name="connsiteY8" fmla="*/ 131109 h 134285"/>
                <a:gd name="connsiteX9" fmla="*/ 317143 w 408637"/>
                <a:gd name="connsiteY9" fmla="*/ 84726 h 134285"/>
                <a:gd name="connsiteX10" fmla="*/ 408637 w 408637"/>
                <a:gd name="connsiteY10" fmla="*/ 71926 h 134285"/>
                <a:gd name="connsiteX0" fmla="*/ 0 w 408637"/>
                <a:gd name="connsiteY0" fmla="*/ 86182 h 134285"/>
                <a:gd name="connsiteX1" fmla="*/ 28754 w 408637"/>
                <a:gd name="connsiteY1" fmla="*/ 871 h 134285"/>
                <a:gd name="connsiteX2" fmla="*/ 63679 w 408637"/>
                <a:gd name="connsiteY2" fmla="*/ 132665 h 134285"/>
                <a:gd name="connsiteX3" fmla="*/ 102137 w 408637"/>
                <a:gd name="connsiteY3" fmla="*/ 4046 h 134285"/>
                <a:gd name="connsiteX4" fmla="*/ 139879 w 408637"/>
                <a:gd name="connsiteY4" fmla="*/ 133205 h 134285"/>
                <a:gd name="connsiteX5" fmla="*/ 177979 w 408637"/>
                <a:gd name="connsiteY5" fmla="*/ 4046 h 134285"/>
                <a:gd name="connsiteX6" fmla="*/ 212368 w 408637"/>
                <a:gd name="connsiteY6" fmla="*/ 134284 h 134285"/>
                <a:gd name="connsiteX7" fmla="*/ 247829 w 408637"/>
                <a:gd name="connsiteY7" fmla="*/ 7221 h 134285"/>
                <a:gd name="connsiteX8" fmla="*/ 285393 w 408637"/>
                <a:gd name="connsiteY8" fmla="*/ 131109 h 134285"/>
                <a:gd name="connsiteX9" fmla="*/ 317143 w 408637"/>
                <a:gd name="connsiteY9" fmla="*/ 74185 h 134285"/>
                <a:gd name="connsiteX10" fmla="*/ 408637 w 408637"/>
                <a:gd name="connsiteY10" fmla="*/ 71926 h 134285"/>
                <a:gd name="connsiteX0" fmla="*/ 0 w 408637"/>
                <a:gd name="connsiteY0" fmla="*/ 86182 h 134285"/>
                <a:gd name="connsiteX1" fmla="*/ 28754 w 408637"/>
                <a:gd name="connsiteY1" fmla="*/ 871 h 134285"/>
                <a:gd name="connsiteX2" fmla="*/ 63679 w 408637"/>
                <a:gd name="connsiteY2" fmla="*/ 132665 h 134285"/>
                <a:gd name="connsiteX3" fmla="*/ 102137 w 408637"/>
                <a:gd name="connsiteY3" fmla="*/ 4046 h 134285"/>
                <a:gd name="connsiteX4" fmla="*/ 139879 w 408637"/>
                <a:gd name="connsiteY4" fmla="*/ 133205 h 134285"/>
                <a:gd name="connsiteX5" fmla="*/ 177979 w 408637"/>
                <a:gd name="connsiteY5" fmla="*/ 4046 h 134285"/>
                <a:gd name="connsiteX6" fmla="*/ 212368 w 408637"/>
                <a:gd name="connsiteY6" fmla="*/ 134284 h 134285"/>
                <a:gd name="connsiteX7" fmla="*/ 247829 w 408637"/>
                <a:gd name="connsiteY7" fmla="*/ 7221 h 134285"/>
                <a:gd name="connsiteX8" fmla="*/ 285393 w 408637"/>
                <a:gd name="connsiteY8" fmla="*/ 131109 h 134285"/>
                <a:gd name="connsiteX9" fmla="*/ 323136 w 408637"/>
                <a:gd name="connsiteY9" fmla="*/ 84727 h 134285"/>
                <a:gd name="connsiteX10" fmla="*/ 408637 w 408637"/>
                <a:gd name="connsiteY10" fmla="*/ 71926 h 134285"/>
                <a:gd name="connsiteX0" fmla="*/ 0 w 408637"/>
                <a:gd name="connsiteY0" fmla="*/ 83593 h 131696"/>
                <a:gd name="connsiteX1" fmla="*/ 31750 w 408637"/>
                <a:gd name="connsiteY1" fmla="*/ 917 h 131696"/>
                <a:gd name="connsiteX2" fmla="*/ 63679 w 408637"/>
                <a:gd name="connsiteY2" fmla="*/ 130076 h 131696"/>
                <a:gd name="connsiteX3" fmla="*/ 102137 w 408637"/>
                <a:gd name="connsiteY3" fmla="*/ 1457 h 131696"/>
                <a:gd name="connsiteX4" fmla="*/ 139879 w 408637"/>
                <a:gd name="connsiteY4" fmla="*/ 130616 h 131696"/>
                <a:gd name="connsiteX5" fmla="*/ 177979 w 408637"/>
                <a:gd name="connsiteY5" fmla="*/ 1457 h 131696"/>
                <a:gd name="connsiteX6" fmla="*/ 212368 w 408637"/>
                <a:gd name="connsiteY6" fmla="*/ 131695 h 131696"/>
                <a:gd name="connsiteX7" fmla="*/ 247829 w 408637"/>
                <a:gd name="connsiteY7" fmla="*/ 4632 h 131696"/>
                <a:gd name="connsiteX8" fmla="*/ 285393 w 408637"/>
                <a:gd name="connsiteY8" fmla="*/ 128520 h 131696"/>
                <a:gd name="connsiteX9" fmla="*/ 323136 w 408637"/>
                <a:gd name="connsiteY9" fmla="*/ 82138 h 131696"/>
                <a:gd name="connsiteX10" fmla="*/ 408637 w 408637"/>
                <a:gd name="connsiteY10" fmla="*/ 69337 h 131696"/>
                <a:gd name="connsiteX0" fmla="*/ 0 w 408637"/>
                <a:gd name="connsiteY0" fmla="*/ 82677 h 130780"/>
                <a:gd name="connsiteX1" fmla="*/ 31750 w 408637"/>
                <a:gd name="connsiteY1" fmla="*/ 1 h 130780"/>
                <a:gd name="connsiteX2" fmla="*/ 63679 w 408637"/>
                <a:gd name="connsiteY2" fmla="*/ 129160 h 130780"/>
                <a:gd name="connsiteX3" fmla="*/ 102137 w 408637"/>
                <a:gd name="connsiteY3" fmla="*/ 541 h 130780"/>
                <a:gd name="connsiteX4" fmla="*/ 139879 w 408637"/>
                <a:gd name="connsiteY4" fmla="*/ 129700 h 130780"/>
                <a:gd name="connsiteX5" fmla="*/ 177979 w 408637"/>
                <a:gd name="connsiteY5" fmla="*/ 541 h 130780"/>
                <a:gd name="connsiteX6" fmla="*/ 212368 w 408637"/>
                <a:gd name="connsiteY6" fmla="*/ 130779 h 130780"/>
                <a:gd name="connsiteX7" fmla="*/ 247829 w 408637"/>
                <a:gd name="connsiteY7" fmla="*/ 3716 h 130780"/>
                <a:gd name="connsiteX8" fmla="*/ 285393 w 408637"/>
                <a:gd name="connsiteY8" fmla="*/ 127604 h 130780"/>
                <a:gd name="connsiteX9" fmla="*/ 323136 w 408637"/>
                <a:gd name="connsiteY9" fmla="*/ 81222 h 130780"/>
                <a:gd name="connsiteX10" fmla="*/ 408637 w 408637"/>
                <a:gd name="connsiteY10" fmla="*/ 68421 h 130780"/>
                <a:gd name="connsiteX0" fmla="*/ 0 w 408637"/>
                <a:gd name="connsiteY0" fmla="*/ 83592 h 131695"/>
                <a:gd name="connsiteX1" fmla="*/ 31750 w 408637"/>
                <a:gd name="connsiteY1" fmla="*/ 916 h 131695"/>
                <a:gd name="connsiteX2" fmla="*/ 63679 w 408637"/>
                <a:gd name="connsiteY2" fmla="*/ 130075 h 131695"/>
                <a:gd name="connsiteX3" fmla="*/ 102137 w 408637"/>
                <a:gd name="connsiteY3" fmla="*/ 1456 h 131695"/>
                <a:gd name="connsiteX4" fmla="*/ 139879 w 408637"/>
                <a:gd name="connsiteY4" fmla="*/ 130615 h 131695"/>
                <a:gd name="connsiteX5" fmla="*/ 177979 w 408637"/>
                <a:gd name="connsiteY5" fmla="*/ 1456 h 131695"/>
                <a:gd name="connsiteX6" fmla="*/ 212368 w 408637"/>
                <a:gd name="connsiteY6" fmla="*/ 131694 h 131695"/>
                <a:gd name="connsiteX7" fmla="*/ 247829 w 408637"/>
                <a:gd name="connsiteY7" fmla="*/ 4631 h 131695"/>
                <a:gd name="connsiteX8" fmla="*/ 285393 w 408637"/>
                <a:gd name="connsiteY8" fmla="*/ 128519 h 131695"/>
                <a:gd name="connsiteX9" fmla="*/ 323136 w 408637"/>
                <a:gd name="connsiteY9" fmla="*/ 82137 h 131695"/>
                <a:gd name="connsiteX10" fmla="*/ 408637 w 408637"/>
                <a:gd name="connsiteY10" fmla="*/ 69336 h 131695"/>
                <a:gd name="connsiteX0" fmla="*/ 0 w 408637"/>
                <a:gd name="connsiteY0" fmla="*/ 83406 h 131509"/>
                <a:gd name="connsiteX1" fmla="*/ 31750 w 408637"/>
                <a:gd name="connsiteY1" fmla="*/ 730 h 131509"/>
                <a:gd name="connsiteX2" fmla="*/ 63679 w 408637"/>
                <a:gd name="connsiteY2" fmla="*/ 129889 h 131509"/>
                <a:gd name="connsiteX3" fmla="*/ 102137 w 408637"/>
                <a:gd name="connsiteY3" fmla="*/ 1270 h 131509"/>
                <a:gd name="connsiteX4" fmla="*/ 139879 w 408637"/>
                <a:gd name="connsiteY4" fmla="*/ 130429 h 131509"/>
                <a:gd name="connsiteX5" fmla="*/ 177979 w 408637"/>
                <a:gd name="connsiteY5" fmla="*/ 1270 h 131509"/>
                <a:gd name="connsiteX6" fmla="*/ 212368 w 408637"/>
                <a:gd name="connsiteY6" fmla="*/ 131508 h 131509"/>
                <a:gd name="connsiteX7" fmla="*/ 247829 w 408637"/>
                <a:gd name="connsiteY7" fmla="*/ 4445 h 131509"/>
                <a:gd name="connsiteX8" fmla="*/ 285393 w 408637"/>
                <a:gd name="connsiteY8" fmla="*/ 128333 h 131509"/>
                <a:gd name="connsiteX9" fmla="*/ 323136 w 408637"/>
                <a:gd name="connsiteY9" fmla="*/ 81951 h 131509"/>
                <a:gd name="connsiteX10" fmla="*/ 408637 w 408637"/>
                <a:gd name="connsiteY10" fmla="*/ 69150 h 131509"/>
                <a:gd name="connsiteX0" fmla="*/ 0 w 492530"/>
                <a:gd name="connsiteY0" fmla="*/ 83406 h 131509"/>
                <a:gd name="connsiteX1" fmla="*/ 31750 w 492530"/>
                <a:gd name="connsiteY1" fmla="*/ 730 h 131509"/>
                <a:gd name="connsiteX2" fmla="*/ 63679 w 492530"/>
                <a:gd name="connsiteY2" fmla="*/ 129889 h 131509"/>
                <a:gd name="connsiteX3" fmla="*/ 102137 w 492530"/>
                <a:gd name="connsiteY3" fmla="*/ 1270 h 131509"/>
                <a:gd name="connsiteX4" fmla="*/ 139879 w 492530"/>
                <a:gd name="connsiteY4" fmla="*/ 130429 h 131509"/>
                <a:gd name="connsiteX5" fmla="*/ 177979 w 492530"/>
                <a:gd name="connsiteY5" fmla="*/ 1270 h 131509"/>
                <a:gd name="connsiteX6" fmla="*/ 212368 w 492530"/>
                <a:gd name="connsiteY6" fmla="*/ 131508 h 131509"/>
                <a:gd name="connsiteX7" fmla="*/ 247829 w 492530"/>
                <a:gd name="connsiteY7" fmla="*/ 4445 h 131509"/>
                <a:gd name="connsiteX8" fmla="*/ 285393 w 492530"/>
                <a:gd name="connsiteY8" fmla="*/ 128333 h 131509"/>
                <a:gd name="connsiteX9" fmla="*/ 323136 w 492530"/>
                <a:gd name="connsiteY9" fmla="*/ 81951 h 131509"/>
                <a:gd name="connsiteX10" fmla="*/ 492530 w 492530"/>
                <a:gd name="connsiteY10" fmla="*/ 63879 h 131509"/>
                <a:gd name="connsiteX0" fmla="*/ 0 w 492530"/>
                <a:gd name="connsiteY0" fmla="*/ 83406 h 131509"/>
                <a:gd name="connsiteX1" fmla="*/ 31750 w 492530"/>
                <a:gd name="connsiteY1" fmla="*/ 730 h 131509"/>
                <a:gd name="connsiteX2" fmla="*/ 63679 w 492530"/>
                <a:gd name="connsiteY2" fmla="*/ 129889 h 131509"/>
                <a:gd name="connsiteX3" fmla="*/ 102137 w 492530"/>
                <a:gd name="connsiteY3" fmla="*/ 1270 h 131509"/>
                <a:gd name="connsiteX4" fmla="*/ 139879 w 492530"/>
                <a:gd name="connsiteY4" fmla="*/ 130429 h 131509"/>
                <a:gd name="connsiteX5" fmla="*/ 177979 w 492530"/>
                <a:gd name="connsiteY5" fmla="*/ 1270 h 131509"/>
                <a:gd name="connsiteX6" fmla="*/ 212368 w 492530"/>
                <a:gd name="connsiteY6" fmla="*/ 131508 h 131509"/>
                <a:gd name="connsiteX7" fmla="*/ 247829 w 492530"/>
                <a:gd name="connsiteY7" fmla="*/ 4445 h 131509"/>
                <a:gd name="connsiteX8" fmla="*/ 285393 w 492530"/>
                <a:gd name="connsiteY8" fmla="*/ 128333 h 131509"/>
                <a:gd name="connsiteX9" fmla="*/ 344109 w 492530"/>
                <a:gd name="connsiteY9" fmla="*/ 74045 h 131509"/>
                <a:gd name="connsiteX10" fmla="*/ 492530 w 492530"/>
                <a:gd name="connsiteY10" fmla="*/ 63879 h 131509"/>
                <a:gd name="connsiteX0" fmla="*/ 0 w 492530"/>
                <a:gd name="connsiteY0" fmla="*/ 83406 h 131509"/>
                <a:gd name="connsiteX1" fmla="*/ 31750 w 492530"/>
                <a:gd name="connsiteY1" fmla="*/ 730 h 131509"/>
                <a:gd name="connsiteX2" fmla="*/ 63679 w 492530"/>
                <a:gd name="connsiteY2" fmla="*/ 129889 h 131509"/>
                <a:gd name="connsiteX3" fmla="*/ 102137 w 492530"/>
                <a:gd name="connsiteY3" fmla="*/ 1270 h 131509"/>
                <a:gd name="connsiteX4" fmla="*/ 139879 w 492530"/>
                <a:gd name="connsiteY4" fmla="*/ 130429 h 131509"/>
                <a:gd name="connsiteX5" fmla="*/ 177979 w 492530"/>
                <a:gd name="connsiteY5" fmla="*/ 1270 h 131509"/>
                <a:gd name="connsiteX6" fmla="*/ 212368 w 492530"/>
                <a:gd name="connsiteY6" fmla="*/ 131508 h 131509"/>
                <a:gd name="connsiteX7" fmla="*/ 247829 w 492530"/>
                <a:gd name="connsiteY7" fmla="*/ 4445 h 131509"/>
                <a:gd name="connsiteX8" fmla="*/ 285393 w 492530"/>
                <a:gd name="connsiteY8" fmla="*/ 128333 h 131509"/>
                <a:gd name="connsiteX9" fmla="*/ 344109 w 492530"/>
                <a:gd name="connsiteY9" fmla="*/ 74045 h 131509"/>
                <a:gd name="connsiteX10" fmla="*/ 492530 w 492530"/>
                <a:gd name="connsiteY10" fmla="*/ 63879 h 131509"/>
                <a:gd name="connsiteX0" fmla="*/ 0 w 492530"/>
                <a:gd name="connsiteY0" fmla="*/ 83406 h 131509"/>
                <a:gd name="connsiteX1" fmla="*/ 31750 w 492530"/>
                <a:gd name="connsiteY1" fmla="*/ 730 h 131509"/>
                <a:gd name="connsiteX2" fmla="*/ 63679 w 492530"/>
                <a:gd name="connsiteY2" fmla="*/ 129889 h 131509"/>
                <a:gd name="connsiteX3" fmla="*/ 102137 w 492530"/>
                <a:gd name="connsiteY3" fmla="*/ 1270 h 131509"/>
                <a:gd name="connsiteX4" fmla="*/ 139879 w 492530"/>
                <a:gd name="connsiteY4" fmla="*/ 130429 h 131509"/>
                <a:gd name="connsiteX5" fmla="*/ 177979 w 492530"/>
                <a:gd name="connsiteY5" fmla="*/ 1270 h 131509"/>
                <a:gd name="connsiteX6" fmla="*/ 212368 w 492530"/>
                <a:gd name="connsiteY6" fmla="*/ 131508 h 131509"/>
                <a:gd name="connsiteX7" fmla="*/ 247829 w 492530"/>
                <a:gd name="connsiteY7" fmla="*/ 4445 h 131509"/>
                <a:gd name="connsiteX8" fmla="*/ 285393 w 492530"/>
                <a:gd name="connsiteY8" fmla="*/ 128333 h 131509"/>
                <a:gd name="connsiteX9" fmla="*/ 344109 w 492530"/>
                <a:gd name="connsiteY9" fmla="*/ 74045 h 131509"/>
                <a:gd name="connsiteX10" fmla="*/ 492530 w 492530"/>
                <a:gd name="connsiteY10" fmla="*/ 63879 h 131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92530" h="131509">
                  <a:moveTo>
                    <a:pt x="0" y="83406"/>
                  </a:moveTo>
                  <a:cubicBezTo>
                    <a:pt x="15253" y="48693"/>
                    <a:pt x="18141" y="-7017"/>
                    <a:pt x="31750" y="730"/>
                  </a:cubicBezTo>
                  <a:cubicBezTo>
                    <a:pt x="45359" y="8477"/>
                    <a:pt x="51948" y="129799"/>
                    <a:pt x="63679" y="129889"/>
                  </a:cubicBezTo>
                  <a:cubicBezTo>
                    <a:pt x="75410" y="129979"/>
                    <a:pt x="89437" y="1180"/>
                    <a:pt x="102137" y="1270"/>
                  </a:cubicBezTo>
                  <a:cubicBezTo>
                    <a:pt x="114837" y="1360"/>
                    <a:pt x="127239" y="130429"/>
                    <a:pt x="139879" y="130429"/>
                  </a:cubicBezTo>
                  <a:cubicBezTo>
                    <a:pt x="152519" y="130429"/>
                    <a:pt x="165898" y="1090"/>
                    <a:pt x="177979" y="1270"/>
                  </a:cubicBezTo>
                  <a:cubicBezTo>
                    <a:pt x="190060" y="1450"/>
                    <a:pt x="200726" y="130979"/>
                    <a:pt x="212368" y="131508"/>
                  </a:cubicBezTo>
                  <a:cubicBezTo>
                    <a:pt x="224010" y="132037"/>
                    <a:pt x="235658" y="4974"/>
                    <a:pt x="247829" y="4445"/>
                  </a:cubicBezTo>
                  <a:cubicBezTo>
                    <a:pt x="260000" y="3916"/>
                    <a:pt x="269346" y="116733"/>
                    <a:pt x="285393" y="128333"/>
                  </a:cubicBezTo>
                  <a:cubicBezTo>
                    <a:pt x="301440" y="139933"/>
                    <a:pt x="316078" y="76182"/>
                    <a:pt x="344109" y="74045"/>
                  </a:cubicBezTo>
                  <a:cubicBezTo>
                    <a:pt x="354163" y="66637"/>
                    <a:pt x="399376" y="62082"/>
                    <a:pt x="492530" y="63879"/>
                  </a:cubicBezTo>
                </a:path>
              </a:pathLst>
            </a:custGeom>
            <a:noFill/>
            <a:ln w="15875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stealth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B59023F9-5945-4947-BFF1-4D02654828F7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9358745" y="2043131"/>
              <a:ext cx="628574" cy="153620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D4265C17-F19A-B34B-8633-5B91F3033149}"/>
                </a:ext>
              </a:extLst>
            </p:cNvPr>
            <p:cNvSpPr/>
            <p:nvPr/>
          </p:nvSpPr>
          <p:spPr bwMode="auto">
            <a:xfrm rot="20829794">
              <a:off x="9623658" y="2192953"/>
              <a:ext cx="158400" cy="53785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322A8C3B-21CD-BF45-9ECE-C72A463B434D}"/>
                </a:ext>
              </a:extLst>
            </p:cNvPr>
            <p:cNvSpPr/>
            <p:nvPr/>
          </p:nvSpPr>
          <p:spPr bwMode="auto">
            <a:xfrm rot="3982317">
              <a:off x="11379064" y="2114065"/>
              <a:ext cx="180000" cy="468000"/>
            </a:xfrm>
            <a:prstGeom prst="rect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E557635-B6B5-B74C-B49A-0F6FB10A17EE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11236416" y="2159068"/>
              <a:ext cx="232648" cy="503340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7" name="Freeform 36">
              <a:extLst>
                <a:ext uri="{FF2B5EF4-FFF2-40B4-BE49-F238E27FC236}">
                  <a16:creationId xmlns:a16="http://schemas.microsoft.com/office/drawing/2014/main" id="{9B0389F9-7D35-1148-8F49-7194E0BE68D5}"/>
                </a:ext>
              </a:extLst>
            </p:cNvPr>
            <p:cNvSpPr/>
            <p:nvPr/>
          </p:nvSpPr>
          <p:spPr bwMode="auto">
            <a:xfrm rot="20220098">
              <a:off x="11250676" y="2027133"/>
              <a:ext cx="521925" cy="158437"/>
            </a:xfrm>
            <a:custGeom>
              <a:avLst/>
              <a:gdLst>
                <a:gd name="connsiteX0" fmla="*/ 0 w 333375"/>
                <a:gd name="connsiteY0" fmla="*/ 87073 h 185534"/>
                <a:gd name="connsiteX1" fmla="*/ 28575 w 333375"/>
                <a:gd name="connsiteY1" fmla="*/ 1348 h 185534"/>
                <a:gd name="connsiteX2" fmla="*/ 60325 w 333375"/>
                <a:gd name="connsiteY2" fmla="*/ 147398 h 185534"/>
                <a:gd name="connsiteX3" fmla="*/ 107950 w 333375"/>
                <a:gd name="connsiteY3" fmla="*/ 17223 h 185534"/>
                <a:gd name="connsiteX4" fmla="*/ 136525 w 333375"/>
                <a:gd name="connsiteY4" fmla="*/ 163273 h 185534"/>
                <a:gd name="connsiteX5" fmla="*/ 177800 w 333375"/>
                <a:gd name="connsiteY5" fmla="*/ 17223 h 185534"/>
                <a:gd name="connsiteX6" fmla="*/ 203200 w 333375"/>
                <a:gd name="connsiteY6" fmla="*/ 169623 h 185534"/>
                <a:gd name="connsiteX7" fmla="*/ 241300 w 333375"/>
                <a:gd name="connsiteY7" fmla="*/ 23573 h 185534"/>
                <a:gd name="connsiteX8" fmla="*/ 273050 w 333375"/>
                <a:gd name="connsiteY8" fmla="*/ 185498 h 185534"/>
                <a:gd name="connsiteX9" fmla="*/ 304800 w 333375"/>
                <a:gd name="connsiteY9" fmla="*/ 39448 h 185534"/>
                <a:gd name="connsiteX10" fmla="*/ 333375 w 333375"/>
                <a:gd name="connsiteY10" fmla="*/ 141048 h 185534"/>
                <a:gd name="connsiteX0" fmla="*/ 0 w 333375"/>
                <a:gd name="connsiteY0" fmla="*/ 95283 h 193744"/>
                <a:gd name="connsiteX1" fmla="*/ 28575 w 333375"/>
                <a:gd name="connsiteY1" fmla="*/ 9558 h 193744"/>
                <a:gd name="connsiteX2" fmla="*/ 60325 w 333375"/>
                <a:gd name="connsiteY2" fmla="*/ 155608 h 193744"/>
                <a:gd name="connsiteX3" fmla="*/ 104775 w 333375"/>
                <a:gd name="connsiteY3" fmla="*/ 33 h 193744"/>
                <a:gd name="connsiteX4" fmla="*/ 136525 w 333375"/>
                <a:gd name="connsiteY4" fmla="*/ 171483 h 193744"/>
                <a:gd name="connsiteX5" fmla="*/ 177800 w 333375"/>
                <a:gd name="connsiteY5" fmla="*/ 25433 h 193744"/>
                <a:gd name="connsiteX6" fmla="*/ 203200 w 333375"/>
                <a:gd name="connsiteY6" fmla="*/ 177833 h 193744"/>
                <a:gd name="connsiteX7" fmla="*/ 241300 w 333375"/>
                <a:gd name="connsiteY7" fmla="*/ 31783 h 193744"/>
                <a:gd name="connsiteX8" fmla="*/ 273050 w 333375"/>
                <a:gd name="connsiteY8" fmla="*/ 193708 h 193744"/>
                <a:gd name="connsiteX9" fmla="*/ 304800 w 333375"/>
                <a:gd name="connsiteY9" fmla="*/ 47658 h 193744"/>
                <a:gd name="connsiteX10" fmla="*/ 333375 w 333375"/>
                <a:gd name="connsiteY10" fmla="*/ 149258 h 193744"/>
                <a:gd name="connsiteX0" fmla="*/ 0 w 333375"/>
                <a:gd name="connsiteY0" fmla="*/ 95283 h 193744"/>
                <a:gd name="connsiteX1" fmla="*/ 28575 w 333375"/>
                <a:gd name="connsiteY1" fmla="*/ 9558 h 193744"/>
                <a:gd name="connsiteX2" fmla="*/ 60325 w 333375"/>
                <a:gd name="connsiteY2" fmla="*/ 155608 h 193744"/>
                <a:gd name="connsiteX3" fmla="*/ 104775 w 333375"/>
                <a:gd name="connsiteY3" fmla="*/ 33 h 193744"/>
                <a:gd name="connsiteX4" fmla="*/ 136525 w 333375"/>
                <a:gd name="connsiteY4" fmla="*/ 171483 h 193744"/>
                <a:gd name="connsiteX5" fmla="*/ 174625 w 333375"/>
                <a:gd name="connsiteY5" fmla="*/ 33 h 193744"/>
                <a:gd name="connsiteX6" fmla="*/ 203200 w 333375"/>
                <a:gd name="connsiteY6" fmla="*/ 177833 h 193744"/>
                <a:gd name="connsiteX7" fmla="*/ 241300 w 333375"/>
                <a:gd name="connsiteY7" fmla="*/ 31783 h 193744"/>
                <a:gd name="connsiteX8" fmla="*/ 273050 w 333375"/>
                <a:gd name="connsiteY8" fmla="*/ 193708 h 193744"/>
                <a:gd name="connsiteX9" fmla="*/ 304800 w 333375"/>
                <a:gd name="connsiteY9" fmla="*/ 47658 h 193744"/>
                <a:gd name="connsiteX10" fmla="*/ 333375 w 333375"/>
                <a:gd name="connsiteY10" fmla="*/ 149258 h 193744"/>
                <a:gd name="connsiteX0" fmla="*/ 0 w 333375"/>
                <a:gd name="connsiteY0" fmla="*/ 95283 h 193980"/>
                <a:gd name="connsiteX1" fmla="*/ 28575 w 333375"/>
                <a:gd name="connsiteY1" fmla="*/ 9558 h 193980"/>
                <a:gd name="connsiteX2" fmla="*/ 60325 w 333375"/>
                <a:gd name="connsiteY2" fmla="*/ 155608 h 193980"/>
                <a:gd name="connsiteX3" fmla="*/ 104775 w 333375"/>
                <a:gd name="connsiteY3" fmla="*/ 33 h 193980"/>
                <a:gd name="connsiteX4" fmla="*/ 136525 w 333375"/>
                <a:gd name="connsiteY4" fmla="*/ 171483 h 193980"/>
                <a:gd name="connsiteX5" fmla="*/ 174625 w 333375"/>
                <a:gd name="connsiteY5" fmla="*/ 33 h 193980"/>
                <a:gd name="connsiteX6" fmla="*/ 203200 w 333375"/>
                <a:gd name="connsiteY6" fmla="*/ 177833 h 193980"/>
                <a:gd name="connsiteX7" fmla="*/ 244475 w 333375"/>
                <a:gd name="connsiteY7" fmla="*/ 3208 h 193980"/>
                <a:gd name="connsiteX8" fmla="*/ 273050 w 333375"/>
                <a:gd name="connsiteY8" fmla="*/ 193708 h 193980"/>
                <a:gd name="connsiteX9" fmla="*/ 304800 w 333375"/>
                <a:gd name="connsiteY9" fmla="*/ 47658 h 193980"/>
                <a:gd name="connsiteX10" fmla="*/ 333375 w 333375"/>
                <a:gd name="connsiteY10" fmla="*/ 149258 h 193980"/>
                <a:gd name="connsiteX0" fmla="*/ 0 w 333375"/>
                <a:gd name="connsiteY0" fmla="*/ 95283 h 193712"/>
                <a:gd name="connsiteX1" fmla="*/ 28575 w 333375"/>
                <a:gd name="connsiteY1" fmla="*/ 9558 h 193712"/>
                <a:gd name="connsiteX2" fmla="*/ 60325 w 333375"/>
                <a:gd name="connsiteY2" fmla="*/ 155608 h 193712"/>
                <a:gd name="connsiteX3" fmla="*/ 104775 w 333375"/>
                <a:gd name="connsiteY3" fmla="*/ 33 h 193712"/>
                <a:gd name="connsiteX4" fmla="*/ 136525 w 333375"/>
                <a:gd name="connsiteY4" fmla="*/ 171483 h 193712"/>
                <a:gd name="connsiteX5" fmla="*/ 174625 w 333375"/>
                <a:gd name="connsiteY5" fmla="*/ 33 h 193712"/>
                <a:gd name="connsiteX6" fmla="*/ 203200 w 333375"/>
                <a:gd name="connsiteY6" fmla="*/ 177833 h 193712"/>
                <a:gd name="connsiteX7" fmla="*/ 244475 w 333375"/>
                <a:gd name="connsiteY7" fmla="*/ 3208 h 193712"/>
                <a:gd name="connsiteX8" fmla="*/ 273050 w 333375"/>
                <a:gd name="connsiteY8" fmla="*/ 193708 h 193712"/>
                <a:gd name="connsiteX9" fmla="*/ 304800 w 333375"/>
                <a:gd name="connsiteY9" fmla="*/ 9558 h 193712"/>
                <a:gd name="connsiteX10" fmla="*/ 333375 w 333375"/>
                <a:gd name="connsiteY10" fmla="*/ 149258 h 193712"/>
                <a:gd name="connsiteX0" fmla="*/ 0 w 333375"/>
                <a:gd name="connsiteY0" fmla="*/ 95283 h 177834"/>
                <a:gd name="connsiteX1" fmla="*/ 28575 w 333375"/>
                <a:gd name="connsiteY1" fmla="*/ 9558 h 177834"/>
                <a:gd name="connsiteX2" fmla="*/ 60325 w 333375"/>
                <a:gd name="connsiteY2" fmla="*/ 155608 h 177834"/>
                <a:gd name="connsiteX3" fmla="*/ 104775 w 333375"/>
                <a:gd name="connsiteY3" fmla="*/ 33 h 177834"/>
                <a:gd name="connsiteX4" fmla="*/ 136525 w 333375"/>
                <a:gd name="connsiteY4" fmla="*/ 171483 h 177834"/>
                <a:gd name="connsiteX5" fmla="*/ 174625 w 333375"/>
                <a:gd name="connsiteY5" fmla="*/ 33 h 177834"/>
                <a:gd name="connsiteX6" fmla="*/ 203200 w 333375"/>
                <a:gd name="connsiteY6" fmla="*/ 177833 h 177834"/>
                <a:gd name="connsiteX7" fmla="*/ 244475 w 333375"/>
                <a:gd name="connsiteY7" fmla="*/ 3208 h 177834"/>
                <a:gd name="connsiteX8" fmla="*/ 273050 w 333375"/>
                <a:gd name="connsiteY8" fmla="*/ 142908 h 177834"/>
                <a:gd name="connsiteX9" fmla="*/ 304800 w 333375"/>
                <a:gd name="connsiteY9" fmla="*/ 9558 h 177834"/>
                <a:gd name="connsiteX10" fmla="*/ 333375 w 333375"/>
                <a:gd name="connsiteY10" fmla="*/ 149258 h 177834"/>
                <a:gd name="connsiteX0" fmla="*/ 0 w 333375"/>
                <a:gd name="connsiteY0" fmla="*/ 95283 h 177834"/>
                <a:gd name="connsiteX1" fmla="*/ 28575 w 333375"/>
                <a:gd name="connsiteY1" fmla="*/ 9558 h 177834"/>
                <a:gd name="connsiteX2" fmla="*/ 60325 w 333375"/>
                <a:gd name="connsiteY2" fmla="*/ 155608 h 177834"/>
                <a:gd name="connsiteX3" fmla="*/ 104775 w 333375"/>
                <a:gd name="connsiteY3" fmla="*/ 33 h 177834"/>
                <a:gd name="connsiteX4" fmla="*/ 136525 w 333375"/>
                <a:gd name="connsiteY4" fmla="*/ 171483 h 177834"/>
                <a:gd name="connsiteX5" fmla="*/ 174625 w 333375"/>
                <a:gd name="connsiteY5" fmla="*/ 33 h 177834"/>
                <a:gd name="connsiteX6" fmla="*/ 203200 w 333375"/>
                <a:gd name="connsiteY6" fmla="*/ 177833 h 177834"/>
                <a:gd name="connsiteX7" fmla="*/ 244475 w 333375"/>
                <a:gd name="connsiteY7" fmla="*/ 3208 h 177834"/>
                <a:gd name="connsiteX8" fmla="*/ 273050 w 333375"/>
                <a:gd name="connsiteY8" fmla="*/ 142908 h 177834"/>
                <a:gd name="connsiteX9" fmla="*/ 304800 w 333375"/>
                <a:gd name="connsiteY9" fmla="*/ 9558 h 177834"/>
                <a:gd name="connsiteX10" fmla="*/ 333375 w 333375"/>
                <a:gd name="connsiteY10" fmla="*/ 133383 h 177834"/>
                <a:gd name="connsiteX0" fmla="*/ 0 w 333375"/>
                <a:gd name="connsiteY0" fmla="*/ 95338 h 171538"/>
                <a:gd name="connsiteX1" fmla="*/ 28575 w 333375"/>
                <a:gd name="connsiteY1" fmla="*/ 9613 h 171538"/>
                <a:gd name="connsiteX2" fmla="*/ 60325 w 333375"/>
                <a:gd name="connsiteY2" fmla="*/ 155663 h 171538"/>
                <a:gd name="connsiteX3" fmla="*/ 104775 w 333375"/>
                <a:gd name="connsiteY3" fmla="*/ 88 h 171538"/>
                <a:gd name="connsiteX4" fmla="*/ 136525 w 333375"/>
                <a:gd name="connsiteY4" fmla="*/ 171538 h 171538"/>
                <a:gd name="connsiteX5" fmla="*/ 174625 w 333375"/>
                <a:gd name="connsiteY5" fmla="*/ 88 h 171538"/>
                <a:gd name="connsiteX6" fmla="*/ 200025 w 333375"/>
                <a:gd name="connsiteY6" fmla="*/ 146138 h 171538"/>
                <a:gd name="connsiteX7" fmla="*/ 244475 w 333375"/>
                <a:gd name="connsiteY7" fmla="*/ 3263 h 171538"/>
                <a:gd name="connsiteX8" fmla="*/ 273050 w 333375"/>
                <a:gd name="connsiteY8" fmla="*/ 142963 h 171538"/>
                <a:gd name="connsiteX9" fmla="*/ 304800 w 333375"/>
                <a:gd name="connsiteY9" fmla="*/ 9613 h 171538"/>
                <a:gd name="connsiteX10" fmla="*/ 333375 w 333375"/>
                <a:gd name="connsiteY10" fmla="*/ 133438 h 171538"/>
                <a:gd name="connsiteX0" fmla="*/ 0 w 333375"/>
                <a:gd name="connsiteY0" fmla="*/ 95287 h 155625"/>
                <a:gd name="connsiteX1" fmla="*/ 28575 w 333375"/>
                <a:gd name="connsiteY1" fmla="*/ 9562 h 155625"/>
                <a:gd name="connsiteX2" fmla="*/ 60325 w 333375"/>
                <a:gd name="connsiteY2" fmla="*/ 155612 h 155625"/>
                <a:gd name="connsiteX3" fmla="*/ 104775 w 333375"/>
                <a:gd name="connsiteY3" fmla="*/ 37 h 155625"/>
                <a:gd name="connsiteX4" fmla="*/ 136525 w 333375"/>
                <a:gd name="connsiteY4" fmla="*/ 139737 h 155625"/>
                <a:gd name="connsiteX5" fmla="*/ 174625 w 333375"/>
                <a:gd name="connsiteY5" fmla="*/ 37 h 155625"/>
                <a:gd name="connsiteX6" fmla="*/ 200025 w 333375"/>
                <a:gd name="connsiteY6" fmla="*/ 146087 h 155625"/>
                <a:gd name="connsiteX7" fmla="*/ 244475 w 333375"/>
                <a:gd name="connsiteY7" fmla="*/ 3212 h 155625"/>
                <a:gd name="connsiteX8" fmla="*/ 273050 w 333375"/>
                <a:gd name="connsiteY8" fmla="*/ 142912 h 155625"/>
                <a:gd name="connsiteX9" fmla="*/ 304800 w 333375"/>
                <a:gd name="connsiteY9" fmla="*/ 9562 h 155625"/>
                <a:gd name="connsiteX10" fmla="*/ 333375 w 333375"/>
                <a:gd name="connsiteY10" fmla="*/ 133387 h 155625"/>
                <a:gd name="connsiteX0" fmla="*/ 0 w 333375"/>
                <a:gd name="connsiteY0" fmla="*/ 95256 h 146057"/>
                <a:gd name="connsiteX1" fmla="*/ 28575 w 333375"/>
                <a:gd name="connsiteY1" fmla="*/ 9531 h 146057"/>
                <a:gd name="connsiteX2" fmla="*/ 60325 w 333375"/>
                <a:gd name="connsiteY2" fmla="*/ 136531 h 146057"/>
                <a:gd name="connsiteX3" fmla="*/ 104775 w 333375"/>
                <a:gd name="connsiteY3" fmla="*/ 6 h 146057"/>
                <a:gd name="connsiteX4" fmla="*/ 136525 w 333375"/>
                <a:gd name="connsiteY4" fmla="*/ 139706 h 146057"/>
                <a:gd name="connsiteX5" fmla="*/ 174625 w 333375"/>
                <a:gd name="connsiteY5" fmla="*/ 6 h 146057"/>
                <a:gd name="connsiteX6" fmla="*/ 200025 w 333375"/>
                <a:gd name="connsiteY6" fmla="*/ 146056 h 146057"/>
                <a:gd name="connsiteX7" fmla="*/ 244475 w 333375"/>
                <a:gd name="connsiteY7" fmla="*/ 3181 h 146057"/>
                <a:gd name="connsiteX8" fmla="*/ 273050 w 333375"/>
                <a:gd name="connsiteY8" fmla="*/ 142881 h 146057"/>
                <a:gd name="connsiteX9" fmla="*/ 304800 w 333375"/>
                <a:gd name="connsiteY9" fmla="*/ 9531 h 146057"/>
                <a:gd name="connsiteX10" fmla="*/ 333375 w 333375"/>
                <a:gd name="connsiteY10" fmla="*/ 133356 h 146057"/>
                <a:gd name="connsiteX0" fmla="*/ 0 w 339725"/>
                <a:gd name="connsiteY0" fmla="*/ 111131 h 146057"/>
                <a:gd name="connsiteX1" fmla="*/ 34925 w 339725"/>
                <a:gd name="connsiteY1" fmla="*/ 9531 h 146057"/>
                <a:gd name="connsiteX2" fmla="*/ 66675 w 339725"/>
                <a:gd name="connsiteY2" fmla="*/ 136531 h 146057"/>
                <a:gd name="connsiteX3" fmla="*/ 111125 w 339725"/>
                <a:gd name="connsiteY3" fmla="*/ 6 h 146057"/>
                <a:gd name="connsiteX4" fmla="*/ 142875 w 339725"/>
                <a:gd name="connsiteY4" fmla="*/ 139706 h 146057"/>
                <a:gd name="connsiteX5" fmla="*/ 180975 w 339725"/>
                <a:gd name="connsiteY5" fmla="*/ 6 h 146057"/>
                <a:gd name="connsiteX6" fmla="*/ 206375 w 339725"/>
                <a:gd name="connsiteY6" fmla="*/ 146056 h 146057"/>
                <a:gd name="connsiteX7" fmla="*/ 250825 w 339725"/>
                <a:gd name="connsiteY7" fmla="*/ 3181 h 146057"/>
                <a:gd name="connsiteX8" fmla="*/ 279400 w 339725"/>
                <a:gd name="connsiteY8" fmla="*/ 142881 h 146057"/>
                <a:gd name="connsiteX9" fmla="*/ 311150 w 339725"/>
                <a:gd name="connsiteY9" fmla="*/ 9531 h 146057"/>
                <a:gd name="connsiteX10" fmla="*/ 339725 w 339725"/>
                <a:gd name="connsiteY10" fmla="*/ 133356 h 146057"/>
                <a:gd name="connsiteX0" fmla="*/ 0 w 339725"/>
                <a:gd name="connsiteY0" fmla="*/ 111131 h 146057"/>
                <a:gd name="connsiteX1" fmla="*/ 34925 w 339725"/>
                <a:gd name="connsiteY1" fmla="*/ 9531 h 146057"/>
                <a:gd name="connsiteX2" fmla="*/ 66675 w 339725"/>
                <a:gd name="connsiteY2" fmla="*/ 136531 h 146057"/>
                <a:gd name="connsiteX3" fmla="*/ 111125 w 339725"/>
                <a:gd name="connsiteY3" fmla="*/ 6 h 146057"/>
                <a:gd name="connsiteX4" fmla="*/ 142875 w 339725"/>
                <a:gd name="connsiteY4" fmla="*/ 139706 h 146057"/>
                <a:gd name="connsiteX5" fmla="*/ 180975 w 339725"/>
                <a:gd name="connsiteY5" fmla="*/ 6 h 146057"/>
                <a:gd name="connsiteX6" fmla="*/ 206375 w 339725"/>
                <a:gd name="connsiteY6" fmla="*/ 146056 h 146057"/>
                <a:gd name="connsiteX7" fmla="*/ 250825 w 339725"/>
                <a:gd name="connsiteY7" fmla="*/ 3181 h 146057"/>
                <a:gd name="connsiteX8" fmla="*/ 279400 w 339725"/>
                <a:gd name="connsiteY8" fmla="*/ 142881 h 146057"/>
                <a:gd name="connsiteX9" fmla="*/ 311150 w 339725"/>
                <a:gd name="connsiteY9" fmla="*/ 9531 h 146057"/>
                <a:gd name="connsiteX10" fmla="*/ 339725 w 339725"/>
                <a:gd name="connsiteY10" fmla="*/ 104781 h 146057"/>
                <a:gd name="connsiteX0" fmla="*/ 0 w 339725"/>
                <a:gd name="connsiteY0" fmla="*/ 114481 h 149407"/>
                <a:gd name="connsiteX1" fmla="*/ 31750 w 339725"/>
                <a:gd name="connsiteY1" fmla="*/ 181 h 149407"/>
                <a:gd name="connsiteX2" fmla="*/ 66675 w 339725"/>
                <a:gd name="connsiteY2" fmla="*/ 139881 h 149407"/>
                <a:gd name="connsiteX3" fmla="*/ 111125 w 339725"/>
                <a:gd name="connsiteY3" fmla="*/ 3356 h 149407"/>
                <a:gd name="connsiteX4" fmla="*/ 142875 w 339725"/>
                <a:gd name="connsiteY4" fmla="*/ 143056 h 149407"/>
                <a:gd name="connsiteX5" fmla="*/ 180975 w 339725"/>
                <a:gd name="connsiteY5" fmla="*/ 3356 h 149407"/>
                <a:gd name="connsiteX6" fmla="*/ 206375 w 339725"/>
                <a:gd name="connsiteY6" fmla="*/ 149406 h 149407"/>
                <a:gd name="connsiteX7" fmla="*/ 250825 w 339725"/>
                <a:gd name="connsiteY7" fmla="*/ 6531 h 149407"/>
                <a:gd name="connsiteX8" fmla="*/ 279400 w 339725"/>
                <a:gd name="connsiteY8" fmla="*/ 146231 h 149407"/>
                <a:gd name="connsiteX9" fmla="*/ 311150 w 339725"/>
                <a:gd name="connsiteY9" fmla="*/ 12881 h 149407"/>
                <a:gd name="connsiteX10" fmla="*/ 339725 w 339725"/>
                <a:gd name="connsiteY10" fmla="*/ 108131 h 149407"/>
                <a:gd name="connsiteX0" fmla="*/ 0 w 393656"/>
                <a:gd name="connsiteY0" fmla="*/ 114481 h 149407"/>
                <a:gd name="connsiteX1" fmla="*/ 31750 w 393656"/>
                <a:gd name="connsiteY1" fmla="*/ 181 h 149407"/>
                <a:gd name="connsiteX2" fmla="*/ 66675 w 393656"/>
                <a:gd name="connsiteY2" fmla="*/ 139881 h 149407"/>
                <a:gd name="connsiteX3" fmla="*/ 111125 w 393656"/>
                <a:gd name="connsiteY3" fmla="*/ 3356 h 149407"/>
                <a:gd name="connsiteX4" fmla="*/ 142875 w 393656"/>
                <a:gd name="connsiteY4" fmla="*/ 143056 h 149407"/>
                <a:gd name="connsiteX5" fmla="*/ 180975 w 393656"/>
                <a:gd name="connsiteY5" fmla="*/ 3356 h 149407"/>
                <a:gd name="connsiteX6" fmla="*/ 206375 w 393656"/>
                <a:gd name="connsiteY6" fmla="*/ 149406 h 149407"/>
                <a:gd name="connsiteX7" fmla="*/ 250825 w 393656"/>
                <a:gd name="connsiteY7" fmla="*/ 6531 h 149407"/>
                <a:gd name="connsiteX8" fmla="*/ 279400 w 393656"/>
                <a:gd name="connsiteY8" fmla="*/ 146231 h 149407"/>
                <a:gd name="connsiteX9" fmla="*/ 311150 w 393656"/>
                <a:gd name="connsiteY9" fmla="*/ 12881 h 149407"/>
                <a:gd name="connsiteX10" fmla="*/ 393656 w 393656"/>
                <a:gd name="connsiteY10" fmla="*/ 100225 h 149407"/>
                <a:gd name="connsiteX0" fmla="*/ 0 w 393656"/>
                <a:gd name="connsiteY0" fmla="*/ 114481 h 149407"/>
                <a:gd name="connsiteX1" fmla="*/ 31750 w 393656"/>
                <a:gd name="connsiteY1" fmla="*/ 181 h 149407"/>
                <a:gd name="connsiteX2" fmla="*/ 66675 w 393656"/>
                <a:gd name="connsiteY2" fmla="*/ 139881 h 149407"/>
                <a:gd name="connsiteX3" fmla="*/ 111125 w 393656"/>
                <a:gd name="connsiteY3" fmla="*/ 3356 h 149407"/>
                <a:gd name="connsiteX4" fmla="*/ 142875 w 393656"/>
                <a:gd name="connsiteY4" fmla="*/ 143056 h 149407"/>
                <a:gd name="connsiteX5" fmla="*/ 180975 w 393656"/>
                <a:gd name="connsiteY5" fmla="*/ 3356 h 149407"/>
                <a:gd name="connsiteX6" fmla="*/ 206375 w 393656"/>
                <a:gd name="connsiteY6" fmla="*/ 149406 h 149407"/>
                <a:gd name="connsiteX7" fmla="*/ 250825 w 393656"/>
                <a:gd name="connsiteY7" fmla="*/ 6531 h 149407"/>
                <a:gd name="connsiteX8" fmla="*/ 279400 w 393656"/>
                <a:gd name="connsiteY8" fmla="*/ 146231 h 149407"/>
                <a:gd name="connsiteX9" fmla="*/ 320139 w 393656"/>
                <a:gd name="connsiteY9" fmla="*/ 84036 h 149407"/>
                <a:gd name="connsiteX10" fmla="*/ 393656 w 393656"/>
                <a:gd name="connsiteY10" fmla="*/ 100225 h 149407"/>
                <a:gd name="connsiteX0" fmla="*/ 0 w 393656"/>
                <a:gd name="connsiteY0" fmla="*/ 114481 h 149407"/>
                <a:gd name="connsiteX1" fmla="*/ 31750 w 393656"/>
                <a:gd name="connsiteY1" fmla="*/ 181 h 149407"/>
                <a:gd name="connsiteX2" fmla="*/ 66675 w 393656"/>
                <a:gd name="connsiteY2" fmla="*/ 139881 h 149407"/>
                <a:gd name="connsiteX3" fmla="*/ 105133 w 393656"/>
                <a:gd name="connsiteY3" fmla="*/ 3356 h 149407"/>
                <a:gd name="connsiteX4" fmla="*/ 142875 w 393656"/>
                <a:gd name="connsiteY4" fmla="*/ 143056 h 149407"/>
                <a:gd name="connsiteX5" fmla="*/ 180975 w 393656"/>
                <a:gd name="connsiteY5" fmla="*/ 3356 h 149407"/>
                <a:gd name="connsiteX6" fmla="*/ 206375 w 393656"/>
                <a:gd name="connsiteY6" fmla="*/ 149406 h 149407"/>
                <a:gd name="connsiteX7" fmla="*/ 250825 w 393656"/>
                <a:gd name="connsiteY7" fmla="*/ 6531 h 149407"/>
                <a:gd name="connsiteX8" fmla="*/ 279400 w 393656"/>
                <a:gd name="connsiteY8" fmla="*/ 146231 h 149407"/>
                <a:gd name="connsiteX9" fmla="*/ 320139 w 393656"/>
                <a:gd name="connsiteY9" fmla="*/ 84036 h 149407"/>
                <a:gd name="connsiteX10" fmla="*/ 393656 w 393656"/>
                <a:gd name="connsiteY10" fmla="*/ 100225 h 149407"/>
                <a:gd name="connsiteX0" fmla="*/ 0 w 393656"/>
                <a:gd name="connsiteY0" fmla="*/ 114481 h 147864"/>
                <a:gd name="connsiteX1" fmla="*/ 31750 w 393656"/>
                <a:gd name="connsiteY1" fmla="*/ 181 h 147864"/>
                <a:gd name="connsiteX2" fmla="*/ 66675 w 393656"/>
                <a:gd name="connsiteY2" fmla="*/ 139881 h 147864"/>
                <a:gd name="connsiteX3" fmla="*/ 105133 w 393656"/>
                <a:gd name="connsiteY3" fmla="*/ 3356 h 147864"/>
                <a:gd name="connsiteX4" fmla="*/ 142875 w 393656"/>
                <a:gd name="connsiteY4" fmla="*/ 143056 h 147864"/>
                <a:gd name="connsiteX5" fmla="*/ 180975 w 393656"/>
                <a:gd name="connsiteY5" fmla="*/ 3356 h 147864"/>
                <a:gd name="connsiteX6" fmla="*/ 215364 w 393656"/>
                <a:gd name="connsiteY6" fmla="*/ 133594 h 147864"/>
                <a:gd name="connsiteX7" fmla="*/ 250825 w 393656"/>
                <a:gd name="connsiteY7" fmla="*/ 6531 h 147864"/>
                <a:gd name="connsiteX8" fmla="*/ 279400 w 393656"/>
                <a:gd name="connsiteY8" fmla="*/ 146231 h 147864"/>
                <a:gd name="connsiteX9" fmla="*/ 320139 w 393656"/>
                <a:gd name="connsiteY9" fmla="*/ 84036 h 147864"/>
                <a:gd name="connsiteX10" fmla="*/ 393656 w 393656"/>
                <a:gd name="connsiteY10" fmla="*/ 100225 h 147864"/>
                <a:gd name="connsiteX0" fmla="*/ 0 w 393656"/>
                <a:gd name="connsiteY0" fmla="*/ 114481 h 143056"/>
                <a:gd name="connsiteX1" fmla="*/ 31750 w 393656"/>
                <a:gd name="connsiteY1" fmla="*/ 181 h 143056"/>
                <a:gd name="connsiteX2" fmla="*/ 66675 w 393656"/>
                <a:gd name="connsiteY2" fmla="*/ 139881 h 143056"/>
                <a:gd name="connsiteX3" fmla="*/ 105133 w 393656"/>
                <a:gd name="connsiteY3" fmla="*/ 3356 h 143056"/>
                <a:gd name="connsiteX4" fmla="*/ 142875 w 393656"/>
                <a:gd name="connsiteY4" fmla="*/ 143056 h 143056"/>
                <a:gd name="connsiteX5" fmla="*/ 180975 w 393656"/>
                <a:gd name="connsiteY5" fmla="*/ 3356 h 143056"/>
                <a:gd name="connsiteX6" fmla="*/ 215364 w 393656"/>
                <a:gd name="connsiteY6" fmla="*/ 133594 h 143056"/>
                <a:gd name="connsiteX7" fmla="*/ 250825 w 393656"/>
                <a:gd name="connsiteY7" fmla="*/ 6531 h 143056"/>
                <a:gd name="connsiteX8" fmla="*/ 288389 w 393656"/>
                <a:gd name="connsiteY8" fmla="*/ 130419 h 143056"/>
                <a:gd name="connsiteX9" fmla="*/ 320139 w 393656"/>
                <a:gd name="connsiteY9" fmla="*/ 84036 h 143056"/>
                <a:gd name="connsiteX10" fmla="*/ 393656 w 393656"/>
                <a:gd name="connsiteY10" fmla="*/ 100225 h 143056"/>
                <a:gd name="connsiteX0" fmla="*/ 0 w 393656"/>
                <a:gd name="connsiteY0" fmla="*/ 114481 h 139882"/>
                <a:gd name="connsiteX1" fmla="*/ 31750 w 393656"/>
                <a:gd name="connsiteY1" fmla="*/ 181 h 139882"/>
                <a:gd name="connsiteX2" fmla="*/ 66675 w 393656"/>
                <a:gd name="connsiteY2" fmla="*/ 139881 h 139882"/>
                <a:gd name="connsiteX3" fmla="*/ 105133 w 393656"/>
                <a:gd name="connsiteY3" fmla="*/ 3356 h 139882"/>
                <a:gd name="connsiteX4" fmla="*/ 142875 w 393656"/>
                <a:gd name="connsiteY4" fmla="*/ 132515 h 139882"/>
                <a:gd name="connsiteX5" fmla="*/ 180975 w 393656"/>
                <a:gd name="connsiteY5" fmla="*/ 3356 h 139882"/>
                <a:gd name="connsiteX6" fmla="*/ 215364 w 393656"/>
                <a:gd name="connsiteY6" fmla="*/ 133594 h 139882"/>
                <a:gd name="connsiteX7" fmla="*/ 250825 w 393656"/>
                <a:gd name="connsiteY7" fmla="*/ 6531 h 139882"/>
                <a:gd name="connsiteX8" fmla="*/ 288389 w 393656"/>
                <a:gd name="connsiteY8" fmla="*/ 130419 h 139882"/>
                <a:gd name="connsiteX9" fmla="*/ 320139 w 393656"/>
                <a:gd name="connsiteY9" fmla="*/ 84036 h 139882"/>
                <a:gd name="connsiteX10" fmla="*/ 393656 w 393656"/>
                <a:gd name="connsiteY10" fmla="*/ 100225 h 139882"/>
                <a:gd name="connsiteX0" fmla="*/ 0 w 393656"/>
                <a:gd name="connsiteY0" fmla="*/ 114390 h 133504"/>
                <a:gd name="connsiteX1" fmla="*/ 31750 w 393656"/>
                <a:gd name="connsiteY1" fmla="*/ 90 h 133504"/>
                <a:gd name="connsiteX2" fmla="*/ 66675 w 393656"/>
                <a:gd name="connsiteY2" fmla="*/ 131884 h 133504"/>
                <a:gd name="connsiteX3" fmla="*/ 105133 w 393656"/>
                <a:gd name="connsiteY3" fmla="*/ 3265 h 133504"/>
                <a:gd name="connsiteX4" fmla="*/ 142875 w 393656"/>
                <a:gd name="connsiteY4" fmla="*/ 132424 h 133504"/>
                <a:gd name="connsiteX5" fmla="*/ 180975 w 393656"/>
                <a:gd name="connsiteY5" fmla="*/ 3265 h 133504"/>
                <a:gd name="connsiteX6" fmla="*/ 215364 w 393656"/>
                <a:gd name="connsiteY6" fmla="*/ 133503 h 133504"/>
                <a:gd name="connsiteX7" fmla="*/ 250825 w 393656"/>
                <a:gd name="connsiteY7" fmla="*/ 6440 h 133504"/>
                <a:gd name="connsiteX8" fmla="*/ 288389 w 393656"/>
                <a:gd name="connsiteY8" fmla="*/ 130328 h 133504"/>
                <a:gd name="connsiteX9" fmla="*/ 320139 w 393656"/>
                <a:gd name="connsiteY9" fmla="*/ 83945 h 133504"/>
                <a:gd name="connsiteX10" fmla="*/ 393656 w 393656"/>
                <a:gd name="connsiteY10" fmla="*/ 100134 h 133504"/>
                <a:gd name="connsiteX0" fmla="*/ 0 w 390660"/>
                <a:gd name="connsiteY0" fmla="*/ 86182 h 134285"/>
                <a:gd name="connsiteX1" fmla="*/ 28754 w 390660"/>
                <a:gd name="connsiteY1" fmla="*/ 871 h 134285"/>
                <a:gd name="connsiteX2" fmla="*/ 63679 w 390660"/>
                <a:gd name="connsiteY2" fmla="*/ 132665 h 134285"/>
                <a:gd name="connsiteX3" fmla="*/ 102137 w 390660"/>
                <a:gd name="connsiteY3" fmla="*/ 4046 h 134285"/>
                <a:gd name="connsiteX4" fmla="*/ 139879 w 390660"/>
                <a:gd name="connsiteY4" fmla="*/ 133205 h 134285"/>
                <a:gd name="connsiteX5" fmla="*/ 177979 w 390660"/>
                <a:gd name="connsiteY5" fmla="*/ 4046 h 134285"/>
                <a:gd name="connsiteX6" fmla="*/ 212368 w 390660"/>
                <a:gd name="connsiteY6" fmla="*/ 134284 h 134285"/>
                <a:gd name="connsiteX7" fmla="*/ 247829 w 390660"/>
                <a:gd name="connsiteY7" fmla="*/ 7221 h 134285"/>
                <a:gd name="connsiteX8" fmla="*/ 285393 w 390660"/>
                <a:gd name="connsiteY8" fmla="*/ 131109 h 134285"/>
                <a:gd name="connsiteX9" fmla="*/ 317143 w 390660"/>
                <a:gd name="connsiteY9" fmla="*/ 84726 h 134285"/>
                <a:gd name="connsiteX10" fmla="*/ 390660 w 390660"/>
                <a:gd name="connsiteY10" fmla="*/ 100915 h 134285"/>
                <a:gd name="connsiteX0" fmla="*/ 0 w 390660"/>
                <a:gd name="connsiteY0" fmla="*/ 86182 h 134285"/>
                <a:gd name="connsiteX1" fmla="*/ 28754 w 390660"/>
                <a:gd name="connsiteY1" fmla="*/ 871 h 134285"/>
                <a:gd name="connsiteX2" fmla="*/ 63679 w 390660"/>
                <a:gd name="connsiteY2" fmla="*/ 132665 h 134285"/>
                <a:gd name="connsiteX3" fmla="*/ 102137 w 390660"/>
                <a:gd name="connsiteY3" fmla="*/ 4046 h 134285"/>
                <a:gd name="connsiteX4" fmla="*/ 139879 w 390660"/>
                <a:gd name="connsiteY4" fmla="*/ 133205 h 134285"/>
                <a:gd name="connsiteX5" fmla="*/ 177979 w 390660"/>
                <a:gd name="connsiteY5" fmla="*/ 4046 h 134285"/>
                <a:gd name="connsiteX6" fmla="*/ 212368 w 390660"/>
                <a:gd name="connsiteY6" fmla="*/ 134284 h 134285"/>
                <a:gd name="connsiteX7" fmla="*/ 247829 w 390660"/>
                <a:gd name="connsiteY7" fmla="*/ 7221 h 134285"/>
                <a:gd name="connsiteX8" fmla="*/ 285393 w 390660"/>
                <a:gd name="connsiteY8" fmla="*/ 131109 h 134285"/>
                <a:gd name="connsiteX9" fmla="*/ 317143 w 390660"/>
                <a:gd name="connsiteY9" fmla="*/ 84726 h 134285"/>
                <a:gd name="connsiteX10" fmla="*/ 390660 w 390660"/>
                <a:gd name="connsiteY10" fmla="*/ 100915 h 134285"/>
                <a:gd name="connsiteX0" fmla="*/ 0 w 408637"/>
                <a:gd name="connsiteY0" fmla="*/ 86182 h 134285"/>
                <a:gd name="connsiteX1" fmla="*/ 28754 w 408637"/>
                <a:gd name="connsiteY1" fmla="*/ 871 h 134285"/>
                <a:gd name="connsiteX2" fmla="*/ 63679 w 408637"/>
                <a:gd name="connsiteY2" fmla="*/ 132665 h 134285"/>
                <a:gd name="connsiteX3" fmla="*/ 102137 w 408637"/>
                <a:gd name="connsiteY3" fmla="*/ 4046 h 134285"/>
                <a:gd name="connsiteX4" fmla="*/ 139879 w 408637"/>
                <a:gd name="connsiteY4" fmla="*/ 133205 h 134285"/>
                <a:gd name="connsiteX5" fmla="*/ 177979 w 408637"/>
                <a:gd name="connsiteY5" fmla="*/ 4046 h 134285"/>
                <a:gd name="connsiteX6" fmla="*/ 212368 w 408637"/>
                <a:gd name="connsiteY6" fmla="*/ 134284 h 134285"/>
                <a:gd name="connsiteX7" fmla="*/ 247829 w 408637"/>
                <a:gd name="connsiteY7" fmla="*/ 7221 h 134285"/>
                <a:gd name="connsiteX8" fmla="*/ 285393 w 408637"/>
                <a:gd name="connsiteY8" fmla="*/ 131109 h 134285"/>
                <a:gd name="connsiteX9" fmla="*/ 317143 w 408637"/>
                <a:gd name="connsiteY9" fmla="*/ 84726 h 134285"/>
                <a:gd name="connsiteX10" fmla="*/ 408637 w 408637"/>
                <a:gd name="connsiteY10" fmla="*/ 71926 h 134285"/>
                <a:gd name="connsiteX0" fmla="*/ 0 w 408637"/>
                <a:gd name="connsiteY0" fmla="*/ 86182 h 134285"/>
                <a:gd name="connsiteX1" fmla="*/ 28754 w 408637"/>
                <a:gd name="connsiteY1" fmla="*/ 871 h 134285"/>
                <a:gd name="connsiteX2" fmla="*/ 63679 w 408637"/>
                <a:gd name="connsiteY2" fmla="*/ 132665 h 134285"/>
                <a:gd name="connsiteX3" fmla="*/ 102137 w 408637"/>
                <a:gd name="connsiteY3" fmla="*/ 4046 h 134285"/>
                <a:gd name="connsiteX4" fmla="*/ 139879 w 408637"/>
                <a:gd name="connsiteY4" fmla="*/ 133205 h 134285"/>
                <a:gd name="connsiteX5" fmla="*/ 177979 w 408637"/>
                <a:gd name="connsiteY5" fmla="*/ 4046 h 134285"/>
                <a:gd name="connsiteX6" fmla="*/ 212368 w 408637"/>
                <a:gd name="connsiteY6" fmla="*/ 134284 h 134285"/>
                <a:gd name="connsiteX7" fmla="*/ 247829 w 408637"/>
                <a:gd name="connsiteY7" fmla="*/ 7221 h 134285"/>
                <a:gd name="connsiteX8" fmla="*/ 285393 w 408637"/>
                <a:gd name="connsiteY8" fmla="*/ 131109 h 134285"/>
                <a:gd name="connsiteX9" fmla="*/ 317143 w 408637"/>
                <a:gd name="connsiteY9" fmla="*/ 74185 h 134285"/>
                <a:gd name="connsiteX10" fmla="*/ 408637 w 408637"/>
                <a:gd name="connsiteY10" fmla="*/ 71926 h 134285"/>
                <a:gd name="connsiteX0" fmla="*/ 0 w 408637"/>
                <a:gd name="connsiteY0" fmla="*/ 86182 h 134285"/>
                <a:gd name="connsiteX1" fmla="*/ 28754 w 408637"/>
                <a:gd name="connsiteY1" fmla="*/ 871 h 134285"/>
                <a:gd name="connsiteX2" fmla="*/ 63679 w 408637"/>
                <a:gd name="connsiteY2" fmla="*/ 132665 h 134285"/>
                <a:gd name="connsiteX3" fmla="*/ 102137 w 408637"/>
                <a:gd name="connsiteY3" fmla="*/ 4046 h 134285"/>
                <a:gd name="connsiteX4" fmla="*/ 139879 w 408637"/>
                <a:gd name="connsiteY4" fmla="*/ 133205 h 134285"/>
                <a:gd name="connsiteX5" fmla="*/ 177979 w 408637"/>
                <a:gd name="connsiteY5" fmla="*/ 4046 h 134285"/>
                <a:gd name="connsiteX6" fmla="*/ 212368 w 408637"/>
                <a:gd name="connsiteY6" fmla="*/ 134284 h 134285"/>
                <a:gd name="connsiteX7" fmla="*/ 247829 w 408637"/>
                <a:gd name="connsiteY7" fmla="*/ 7221 h 134285"/>
                <a:gd name="connsiteX8" fmla="*/ 285393 w 408637"/>
                <a:gd name="connsiteY8" fmla="*/ 131109 h 134285"/>
                <a:gd name="connsiteX9" fmla="*/ 323136 w 408637"/>
                <a:gd name="connsiteY9" fmla="*/ 84727 h 134285"/>
                <a:gd name="connsiteX10" fmla="*/ 408637 w 408637"/>
                <a:gd name="connsiteY10" fmla="*/ 71926 h 134285"/>
                <a:gd name="connsiteX0" fmla="*/ 0 w 408637"/>
                <a:gd name="connsiteY0" fmla="*/ 83593 h 131696"/>
                <a:gd name="connsiteX1" fmla="*/ 31750 w 408637"/>
                <a:gd name="connsiteY1" fmla="*/ 917 h 131696"/>
                <a:gd name="connsiteX2" fmla="*/ 63679 w 408637"/>
                <a:gd name="connsiteY2" fmla="*/ 130076 h 131696"/>
                <a:gd name="connsiteX3" fmla="*/ 102137 w 408637"/>
                <a:gd name="connsiteY3" fmla="*/ 1457 h 131696"/>
                <a:gd name="connsiteX4" fmla="*/ 139879 w 408637"/>
                <a:gd name="connsiteY4" fmla="*/ 130616 h 131696"/>
                <a:gd name="connsiteX5" fmla="*/ 177979 w 408637"/>
                <a:gd name="connsiteY5" fmla="*/ 1457 h 131696"/>
                <a:gd name="connsiteX6" fmla="*/ 212368 w 408637"/>
                <a:gd name="connsiteY6" fmla="*/ 131695 h 131696"/>
                <a:gd name="connsiteX7" fmla="*/ 247829 w 408637"/>
                <a:gd name="connsiteY7" fmla="*/ 4632 h 131696"/>
                <a:gd name="connsiteX8" fmla="*/ 285393 w 408637"/>
                <a:gd name="connsiteY8" fmla="*/ 128520 h 131696"/>
                <a:gd name="connsiteX9" fmla="*/ 323136 w 408637"/>
                <a:gd name="connsiteY9" fmla="*/ 82138 h 131696"/>
                <a:gd name="connsiteX10" fmla="*/ 408637 w 408637"/>
                <a:gd name="connsiteY10" fmla="*/ 69337 h 131696"/>
                <a:gd name="connsiteX0" fmla="*/ 0 w 408637"/>
                <a:gd name="connsiteY0" fmla="*/ 82677 h 130780"/>
                <a:gd name="connsiteX1" fmla="*/ 31750 w 408637"/>
                <a:gd name="connsiteY1" fmla="*/ 1 h 130780"/>
                <a:gd name="connsiteX2" fmla="*/ 63679 w 408637"/>
                <a:gd name="connsiteY2" fmla="*/ 129160 h 130780"/>
                <a:gd name="connsiteX3" fmla="*/ 102137 w 408637"/>
                <a:gd name="connsiteY3" fmla="*/ 541 h 130780"/>
                <a:gd name="connsiteX4" fmla="*/ 139879 w 408637"/>
                <a:gd name="connsiteY4" fmla="*/ 129700 h 130780"/>
                <a:gd name="connsiteX5" fmla="*/ 177979 w 408637"/>
                <a:gd name="connsiteY5" fmla="*/ 541 h 130780"/>
                <a:gd name="connsiteX6" fmla="*/ 212368 w 408637"/>
                <a:gd name="connsiteY6" fmla="*/ 130779 h 130780"/>
                <a:gd name="connsiteX7" fmla="*/ 247829 w 408637"/>
                <a:gd name="connsiteY7" fmla="*/ 3716 h 130780"/>
                <a:gd name="connsiteX8" fmla="*/ 285393 w 408637"/>
                <a:gd name="connsiteY8" fmla="*/ 127604 h 130780"/>
                <a:gd name="connsiteX9" fmla="*/ 323136 w 408637"/>
                <a:gd name="connsiteY9" fmla="*/ 81222 h 130780"/>
                <a:gd name="connsiteX10" fmla="*/ 408637 w 408637"/>
                <a:gd name="connsiteY10" fmla="*/ 68421 h 130780"/>
                <a:gd name="connsiteX0" fmla="*/ 0 w 408637"/>
                <a:gd name="connsiteY0" fmla="*/ 83592 h 131695"/>
                <a:gd name="connsiteX1" fmla="*/ 31750 w 408637"/>
                <a:gd name="connsiteY1" fmla="*/ 916 h 131695"/>
                <a:gd name="connsiteX2" fmla="*/ 63679 w 408637"/>
                <a:gd name="connsiteY2" fmla="*/ 130075 h 131695"/>
                <a:gd name="connsiteX3" fmla="*/ 102137 w 408637"/>
                <a:gd name="connsiteY3" fmla="*/ 1456 h 131695"/>
                <a:gd name="connsiteX4" fmla="*/ 139879 w 408637"/>
                <a:gd name="connsiteY4" fmla="*/ 130615 h 131695"/>
                <a:gd name="connsiteX5" fmla="*/ 177979 w 408637"/>
                <a:gd name="connsiteY5" fmla="*/ 1456 h 131695"/>
                <a:gd name="connsiteX6" fmla="*/ 212368 w 408637"/>
                <a:gd name="connsiteY6" fmla="*/ 131694 h 131695"/>
                <a:gd name="connsiteX7" fmla="*/ 247829 w 408637"/>
                <a:gd name="connsiteY7" fmla="*/ 4631 h 131695"/>
                <a:gd name="connsiteX8" fmla="*/ 285393 w 408637"/>
                <a:gd name="connsiteY8" fmla="*/ 128519 h 131695"/>
                <a:gd name="connsiteX9" fmla="*/ 323136 w 408637"/>
                <a:gd name="connsiteY9" fmla="*/ 82137 h 131695"/>
                <a:gd name="connsiteX10" fmla="*/ 408637 w 408637"/>
                <a:gd name="connsiteY10" fmla="*/ 69336 h 131695"/>
                <a:gd name="connsiteX0" fmla="*/ 0 w 408637"/>
                <a:gd name="connsiteY0" fmla="*/ 83406 h 131509"/>
                <a:gd name="connsiteX1" fmla="*/ 31750 w 408637"/>
                <a:gd name="connsiteY1" fmla="*/ 730 h 131509"/>
                <a:gd name="connsiteX2" fmla="*/ 63679 w 408637"/>
                <a:gd name="connsiteY2" fmla="*/ 129889 h 131509"/>
                <a:gd name="connsiteX3" fmla="*/ 102137 w 408637"/>
                <a:gd name="connsiteY3" fmla="*/ 1270 h 131509"/>
                <a:gd name="connsiteX4" fmla="*/ 139879 w 408637"/>
                <a:gd name="connsiteY4" fmla="*/ 130429 h 131509"/>
                <a:gd name="connsiteX5" fmla="*/ 177979 w 408637"/>
                <a:gd name="connsiteY5" fmla="*/ 1270 h 131509"/>
                <a:gd name="connsiteX6" fmla="*/ 212368 w 408637"/>
                <a:gd name="connsiteY6" fmla="*/ 131508 h 131509"/>
                <a:gd name="connsiteX7" fmla="*/ 247829 w 408637"/>
                <a:gd name="connsiteY7" fmla="*/ 4445 h 131509"/>
                <a:gd name="connsiteX8" fmla="*/ 285393 w 408637"/>
                <a:gd name="connsiteY8" fmla="*/ 128333 h 131509"/>
                <a:gd name="connsiteX9" fmla="*/ 323136 w 408637"/>
                <a:gd name="connsiteY9" fmla="*/ 81951 h 131509"/>
                <a:gd name="connsiteX10" fmla="*/ 408637 w 408637"/>
                <a:gd name="connsiteY10" fmla="*/ 69150 h 131509"/>
                <a:gd name="connsiteX0" fmla="*/ 0 w 492530"/>
                <a:gd name="connsiteY0" fmla="*/ 83406 h 131509"/>
                <a:gd name="connsiteX1" fmla="*/ 31750 w 492530"/>
                <a:gd name="connsiteY1" fmla="*/ 730 h 131509"/>
                <a:gd name="connsiteX2" fmla="*/ 63679 w 492530"/>
                <a:gd name="connsiteY2" fmla="*/ 129889 h 131509"/>
                <a:gd name="connsiteX3" fmla="*/ 102137 w 492530"/>
                <a:gd name="connsiteY3" fmla="*/ 1270 h 131509"/>
                <a:gd name="connsiteX4" fmla="*/ 139879 w 492530"/>
                <a:gd name="connsiteY4" fmla="*/ 130429 h 131509"/>
                <a:gd name="connsiteX5" fmla="*/ 177979 w 492530"/>
                <a:gd name="connsiteY5" fmla="*/ 1270 h 131509"/>
                <a:gd name="connsiteX6" fmla="*/ 212368 w 492530"/>
                <a:gd name="connsiteY6" fmla="*/ 131508 h 131509"/>
                <a:gd name="connsiteX7" fmla="*/ 247829 w 492530"/>
                <a:gd name="connsiteY7" fmla="*/ 4445 h 131509"/>
                <a:gd name="connsiteX8" fmla="*/ 285393 w 492530"/>
                <a:gd name="connsiteY8" fmla="*/ 128333 h 131509"/>
                <a:gd name="connsiteX9" fmla="*/ 323136 w 492530"/>
                <a:gd name="connsiteY9" fmla="*/ 81951 h 131509"/>
                <a:gd name="connsiteX10" fmla="*/ 492530 w 492530"/>
                <a:gd name="connsiteY10" fmla="*/ 63879 h 131509"/>
                <a:gd name="connsiteX0" fmla="*/ 0 w 492530"/>
                <a:gd name="connsiteY0" fmla="*/ 83406 h 131509"/>
                <a:gd name="connsiteX1" fmla="*/ 31750 w 492530"/>
                <a:gd name="connsiteY1" fmla="*/ 730 h 131509"/>
                <a:gd name="connsiteX2" fmla="*/ 63679 w 492530"/>
                <a:gd name="connsiteY2" fmla="*/ 129889 h 131509"/>
                <a:gd name="connsiteX3" fmla="*/ 102137 w 492530"/>
                <a:gd name="connsiteY3" fmla="*/ 1270 h 131509"/>
                <a:gd name="connsiteX4" fmla="*/ 139879 w 492530"/>
                <a:gd name="connsiteY4" fmla="*/ 130429 h 131509"/>
                <a:gd name="connsiteX5" fmla="*/ 177979 w 492530"/>
                <a:gd name="connsiteY5" fmla="*/ 1270 h 131509"/>
                <a:gd name="connsiteX6" fmla="*/ 212368 w 492530"/>
                <a:gd name="connsiteY6" fmla="*/ 131508 h 131509"/>
                <a:gd name="connsiteX7" fmla="*/ 247829 w 492530"/>
                <a:gd name="connsiteY7" fmla="*/ 4445 h 131509"/>
                <a:gd name="connsiteX8" fmla="*/ 285393 w 492530"/>
                <a:gd name="connsiteY8" fmla="*/ 128333 h 131509"/>
                <a:gd name="connsiteX9" fmla="*/ 344109 w 492530"/>
                <a:gd name="connsiteY9" fmla="*/ 74045 h 131509"/>
                <a:gd name="connsiteX10" fmla="*/ 492530 w 492530"/>
                <a:gd name="connsiteY10" fmla="*/ 63879 h 131509"/>
                <a:gd name="connsiteX0" fmla="*/ 0 w 492530"/>
                <a:gd name="connsiteY0" fmla="*/ 83406 h 131509"/>
                <a:gd name="connsiteX1" fmla="*/ 31750 w 492530"/>
                <a:gd name="connsiteY1" fmla="*/ 730 h 131509"/>
                <a:gd name="connsiteX2" fmla="*/ 63679 w 492530"/>
                <a:gd name="connsiteY2" fmla="*/ 129889 h 131509"/>
                <a:gd name="connsiteX3" fmla="*/ 102137 w 492530"/>
                <a:gd name="connsiteY3" fmla="*/ 1270 h 131509"/>
                <a:gd name="connsiteX4" fmla="*/ 139879 w 492530"/>
                <a:gd name="connsiteY4" fmla="*/ 130429 h 131509"/>
                <a:gd name="connsiteX5" fmla="*/ 177979 w 492530"/>
                <a:gd name="connsiteY5" fmla="*/ 1270 h 131509"/>
                <a:gd name="connsiteX6" fmla="*/ 212368 w 492530"/>
                <a:gd name="connsiteY6" fmla="*/ 131508 h 131509"/>
                <a:gd name="connsiteX7" fmla="*/ 247829 w 492530"/>
                <a:gd name="connsiteY7" fmla="*/ 4445 h 131509"/>
                <a:gd name="connsiteX8" fmla="*/ 285393 w 492530"/>
                <a:gd name="connsiteY8" fmla="*/ 128333 h 131509"/>
                <a:gd name="connsiteX9" fmla="*/ 344109 w 492530"/>
                <a:gd name="connsiteY9" fmla="*/ 74045 h 131509"/>
                <a:gd name="connsiteX10" fmla="*/ 492530 w 492530"/>
                <a:gd name="connsiteY10" fmla="*/ 63879 h 131509"/>
                <a:gd name="connsiteX0" fmla="*/ 0 w 492530"/>
                <a:gd name="connsiteY0" fmla="*/ 83406 h 131509"/>
                <a:gd name="connsiteX1" fmla="*/ 31750 w 492530"/>
                <a:gd name="connsiteY1" fmla="*/ 730 h 131509"/>
                <a:gd name="connsiteX2" fmla="*/ 63679 w 492530"/>
                <a:gd name="connsiteY2" fmla="*/ 129889 h 131509"/>
                <a:gd name="connsiteX3" fmla="*/ 102137 w 492530"/>
                <a:gd name="connsiteY3" fmla="*/ 1270 h 131509"/>
                <a:gd name="connsiteX4" fmla="*/ 139879 w 492530"/>
                <a:gd name="connsiteY4" fmla="*/ 130429 h 131509"/>
                <a:gd name="connsiteX5" fmla="*/ 177979 w 492530"/>
                <a:gd name="connsiteY5" fmla="*/ 1270 h 131509"/>
                <a:gd name="connsiteX6" fmla="*/ 212368 w 492530"/>
                <a:gd name="connsiteY6" fmla="*/ 131508 h 131509"/>
                <a:gd name="connsiteX7" fmla="*/ 247829 w 492530"/>
                <a:gd name="connsiteY7" fmla="*/ 4445 h 131509"/>
                <a:gd name="connsiteX8" fmla="*/ 285393 w 492530"/>
                <a:gd name="connsiteY8" fmla="*/ 128333 h 131509"/>
                <a:gd name="connsiteX9" fmla="*/ 344109 w 492530"/>
                <a:gd name="connsiteY9" fmla="*/ 74045 h 131509"/>
                <a:gd name="connsiteX10" fmla="*/ 492530 w 492530"/>
                <a:gd name="connsiteY10" fmla="*/ 63879 h 131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92530" h="131509">
                  <a:moveTo>
                    <a:pt x="0" y="83406"/>
                  </a:moveTo>
                  <a:cubicBezTo>
                    <a:pt x="15253" y="48693"/>
                    <a:pt x="18141" y="-7017"/>
                    <a:pt x="31750" y="730"/>
                  </a:cubicBezTo>
                  <a:cubicBezTo>
                    <a:pt x="45359" y="8477"/>
                    <a:pt x="51948" y="129799"/>
                    <a:pt x="63679" y="129889"/>
                  </a:cubicBezTo>
                  <a:cubicBezTo>
                    <a:pt x="75410" y="129979"/>
                    <a:pt x="89437" y="1180"/>
                    <a:pt x="102137" y="1270"/>
                  </a:cubicBezTo>
                  <a:cubicBezTo>
                    <a:pt x="114837" y="1360"/>
                    <a:pt x="127239" y="130429"/>
                    <a:pt x="139879" y="130429"/>
                  </a:cubicBezTo>
                  <a:cubicBezTo>
                    <a:pt x="152519" y="130429"/>
                    <a:pt x="165898" y="1090"/>
                    <a:pt x="177979" y="1270"/>
                  </a:cubicBezTo>
                  <a:cubicBezTo>
                    <a:pt x="190060" y="1450"/>
                    <a:pt x="200726" y="130979"/>
                    <a:pt x="212368" y="131508"/>
                  </a:cubicBezTo>
                  <a:cubicBezTo>
                    <a:pt x="224010" y="132037"/>
                    <a:pt x="235658" y="4974"/>
                    <a:pt x="247829" y="4445"/>
                  </a:cubicBezTo>
                  <a:cubicBezTo>
                    <a:pt x="260000" y="3916"/>
                    <a:pt x="269346" y="116733"/>
                    <a:pt x="285393" y="128333"/>
                  </a:cubicBezTo>
                  <a:cubicBezTo>
                    <a:pt x="301440" y="139933"/>
                    <a:pt x="316078" y="76182"/>
                    <a:pt x="344109" y="74045"/>
                  </a:cubicBezTo>
                  <a:cubicBezTo>
                    <a:pt x="354163" y="66637"/>
                    <a:pt x="399376" y="62082"/>
                    <a:pt x="492530" y="63879"/>
                  </a:cubicBezTo>
                </a:path>
              </a:pathLst>
            </a:custGeom>
            <a:noFill/>
            <a:ln w="1587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stealth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38" name="Freeform 37">
              <a:extLst>
                <a:ext uri="{FF2B5EF4-FFF2-40B4-BE49-F238E27FC236}">
                  <a16:creationId xmlns:a16="http://schemas.microsoft.com/office/drawing/2014/main" id="{6FD74A94-3C92-C041-9A64-FF740CC4D20F}"/>
                </a:ext>
              </a:extLst>
            </p:cNvPr>
            <p:cNvSpPr/>
            <p:nvPr/>
          </p:nvSpPr>
          <p:spPr bwMode="auto">
            <a:xfrm rot="9372536">
              <a:off x="11430103" y="2404227"/>
              <a:ext cx="521925" cy="158437"/>
            </a:xfrm>
            <a:custGeom>
              <a:avLst/>
              <a:gdLst>
                <a:gd name="connsiteX0" fmla="*/ 0 w 333375"/>
                <a:gd name="connsiteY0" fmla="*/ 87073 h 185534"/>
                <a:gd name="connsiteX1" fmla="*/ 28575 w 333375"/>
                <a:gd name="connsiteY1" fmla="*/ 1348 h 185534"/>
                <a:gd name="connsiteX2" fmla="*/ 60325 w 333375"/>
                <a:gd name="connsiteY2" fmla="*/ 147398 h 185534"/>
                <a:gd name="connsiteX3" fmla="*/ 107950 w 333375"/>
                <a:gd name="connsiteY3" fmla="*/ 17223 h 185534"/>
                <a:gd name="connsiteX4" fmla="*/ 136525 w 333375"/>
                <a:gd name="connsiteY4" fmla="*/ 163273 h 185534"/>
                <a:gd name="connsiteX5" fmla="*/ 177800 w 333375"/>
                <a:gd name="connsiteY5" fmla="*/ 17223 h 185534"/>
                <a:gd name="connsiteX6" fmla="*/ 203200 w 333375"/>
                <a:gd name="connsiteY6" fmla="*/ 169623 h 185534"/>
                <a:gd name="connsiteX7" fmla="*/ 241300 w 333375"/>
                <a:gd name="connsiteY7" fmla="*/ 23573 h 185534"/>
                <a:gd name="connsiteX8" fmla="*/ 273050 w 333375"/>
                <a:gd name="connsiteY8" fmla="*/ 185498 h 185534"/>
                <a:gd name="connsiteX9" fmla="*/ 304800 w 333375"/>
                <a:gd name="connsiteY9" fmla="*/ 39448 h 185534"/>
                <a:gd name="connsiteX10" fmla="*/ 333375 w 333375"/>
                <a:gd name="connsiteY10" fmla="*/ 141048 h 185534"/>
                <a:gd name="connsiteX0" fmla="*/ 0 w 333375"/>
                <a:gd name="connsiteY0" fmla="*/ 95283 h 193744"/>
                <a:gd name="connsiteX1" fmla="*/ 28575 w 333375"/>
                <a:gd name="connsiteY1" fmla="*/ 9558 h 193744"/>
                <a:gd name="connsiteX2" fmla="*/ 60325 w 333375"/>
                <a:gd name="connsiteY2" fmla="*/ 155608 h 193744"/>
                <a:gd name="connsiteX3" fmla="*/ 104775 w 333375"/>
                <a:gd name="connsiteY3" fmla="*/ 33 h 193744"/>
                <a:gd name="connsiteX4" fmla="*/ 136525 w 333375"/>
                <a:gd name="connsiteY4" fmla="*/ 171483 h 193744"/>
                <a:gd name="connsiteX5" fmla="*/ 177800 w 333375"/>
                <a:gd name="connsiteY5" fmla="*/ 25433 h 193744"/>
                <a:gd name="connsiteX6" fmla="*/ 203200 w 333375"/>
                <a:gd name="connsiteY6" fmla="*/ 177833 h 193744"/>
                <a:gd name="connsiteX7" fmla="*/ 241300 w 333375"/>
                <a:gd name="connsiteY7" fmla="*/ 31783 h 193744"/>
                <a:gd name="connsiteX8" fmla="*/ 273050 w 333375"/>
                <a:gd name="connsiteY8" fmla="*/ 193708 h 193744"/>
                <a:gd name="connsiteX9" fmla="*/ 304800 w 333375"/>
                <a:gd name="connsiteY9" fmla="*/ 47658 h 193744"/>
                <a:gd name="connsiteX10" fmla="*/ 333375 w 333375"/>
                <a:gd name="connsiteY10" fmla="*/ 149258 h 193744"/>
                <a:gd name="connsiteX0" fmla="*/ 0 w 333375"/>
                <a:gd name="connsiteY0" fmla="*/ 95283 h 193744"/>
                <a:gd name="connsiteX1" fmla="*/ 28575 w 333375"/>
                <a:gd name="connsiteY1" fmla="*/ 9558 h 193744"/>
                <a:gd name="connsiteX2" fmla="*/ 60325 w 333375"/>
                <a:gd name="connsiteY2" fmla="*/ 155608 h 193744"/>
                <a:gd name="connsiteX3" fmla="*/ 104775 w 333375"/>
                <a:gd name="connsiteY3" fmla="*/ 33 h 193744"/>
                <a:gd name="connsiteX4" fmla="*/ 136525 w 333375"/>
                <a:gd name="connsiteY4" fmla="*/ 171483 h 193744"/>
                <a:gd name="connsiteX5" fmla="*/ 174625 w 333375"/>
                <a:gd name="connsiteY5" fmla="*/ 33 h 193744"/>
                <a:gd name="connsiteX6" fmla="*/ 203200 w 333375"/>
                <a:gd name="connsiteY6" fmla="*/ 177833 h 193744"/>
                <a:gd name="connsiteX7" fmla="*/ 241300 w 333375"/>
                <a:gd name="connsiteY7" fmla="*/ 31783 h 193744"/>
                <a:gd name="connsiteX8" fmla="*/ 273050 w 333375"/>
                <a:gd name="connsiteY8" fmla="*/ 193708 h 193744"/>
                <a:gd name="connsiteX9" fmla="*/ 304800 w 333375"/>
                <a:gd name="connsiteY9" fmla="*/ 47658 h 193744"/>
                <a:gd name="connsiteX10" fmla="*/ 333375 w 333375"/>
                <a:gd name="connsiteY10" fmla="*/ 149258 h 193744"/>
                <a:gd name="connsiteX0" fmla="*/ 0 w 333375"/>
                <a:gd name="connsiteY0" fmla="*/ 95283 h 193980"/>
                <a:gd name="connsiteX1" fmla="*/ 28575 w 333375"/>
                <a:gd name="connsiteY1" fmla="*/ 9558 h 193980"/>
                <a:gd name="connsiteX2" fmla="*/ 60325 w 333375"/>
                <a:gd name="connsiteY2" fmla="*/ 155608 h 193980"/>
                <a:gd name="connsiteX3" fmla="*/ 104775 w 333375"/>
                <a:gd name="connsiteY3" fmla="*/ 33 h 193980"/>
                <a:gd name="connsiteX4" fmla="*/ 136525 w 333375"/>
                <a:gd name="connsiteY4" fmla="*/ 171483 h 193980"/>
                <a:gd name="connsiteX5" fmla="*/ 174625 w 333375"/>
                <a:gd name="connsiteY5" fmla="*/ 33 h 193980"/>
                <a:gd name="connsiteX6" fmla="*/ 203200 w 333375"/>
                <a:gd name="connsiteY6" fmla="*/ 177833 h 193980"/>
                <a:gd name="connsiteX7" fmla="*/ 244475 w 333375"/>
                <a:gd name="connsiteY7" fmla="*/ 3208 h 193980"/>
                <a:gd name="connsiteX8" fmla="*/ 273050 w 333375"/>
                <a:gd name="connsiteY8" fmla="*/ 193708 h 193980"/>
                <a:gd name="connsiteX9" fmla="*/ 304800 w 333375"/>
                <a:gd name="connsiteY9" fmla="*/ 47658 h 193980"/>
                <a:gd name="connsiteX10" fmla="*/ 333375 w 333375"/>
                <a:gd name="connsiteY10" fmla="*/ 149258 h 193980"/>
                <a:gd name="connsiteX0" fmla="*/ 0 w 333375"/>
                <a:gd name="connsiteY0" fmla="*/ 95283 h 193712"/>
                <a:gd name="connsiteX1" fmla="*/ 28575 w 333375"/>
                <a:gd name="connsiteY1" fmla="*/ 9558 h 193712"/>
                <a:gd name="connsiteX2" fmla="*/ 60325 w 333375"/>
                <a:gd name="connsiteY2" fmla="*/ 155608 h 193712"/>
                <a:gd name="connsiteX3" fmla="*/ 104775 w 333375"/>
                <a:gd name="connsiteY3" fmla="*/ 33 h 193712"/>
                <a:gd name="connsiteX4" fmla="*/ 136525 w 333375"/>
                <a:gd name="connsiteY4" fmla="*/ 171483 h 193712"/>
                <a:gd name="connsiteX5" fmla="*/ 174625 w 333375"/>
                <a:gd name="connsiteY5" fmla="*/ 33 h 193712"/>
                <a:gd name="connsiteX6" fmla="*/ 203200 w 333375"/>
                <a:gd name="connsiteY6" fmla="*/ 177833 h 193712"/>
                <a:gd name="connsiteX7" fmla="*/ 244475 w 333375"/>
                <a:gd name="connsiteY7" fmla="*/ 3208 h 193712"/>
                <a:gd name="connsiteX8" fmla="*/ 273050 w 333375"/>
                <a:gd name="connsiteY8" fmla="*/ 193708 h 193712"/>
                <a:gd name="connsiteX9" fmla="*/ 304800 w 333375"/>
                <a:gd name="connsiteY9" fmla="*/ 9558 h 193712"/>
                <a:gd name="connsiteX10" fmla="*/ 333375 w 333375"/>
                <a:gd name="connsiteY10" fmla="*/ 149258 h 193712"/>
                <a:gd name="connsiteX0" fmla="*/ 0 w 333375"/>
                <a:gd name="connsiteY0" fmla="*/ 95283 h 177834"/>
                <a:gd name="connsiteX1" fmla="*/ 28575 w 333375"/>
                <a:gd name="connsiteY1" fmla="*/ 9558 h 177834"/>
                <a:gd name="connsiteX2" fmla="*/ 60325 w 333375"/>
                <a:gd name="connsiteY2" fmla="*/ 155608 h 177834"/>
                <a:gd name="connsiteX3" fmla="*/ 104775 w 333375"/>
                <a:gd name="connsiteY3" fmla="*/ 33 h 177834"/>
                <a:gd name="connsiteX4" fmla="*/ 136525 w 333375"/>
                <a:gd name="connsiteY4" fmla="*/ 171483 h 177834"/>
                <a:gd name="connsiteX5" fmla="*/ 174625 w 333375"/>
                <a:gd name="connsiteY5" fmla="*/ 33 h 177834"/>
                <a:gd name="connsiteX6" fmla="*/ 203200 w 333375"/>
                <a:gd name="connsiteY6" fmla="*/ 177833 h 177834"/>
                <a:gd name="connsiteX7" fmla="*/ 244475 w 333375"/>
                <a:gd name="connsiteY7" fmla="*/ 3208 h 177834"/>
                <a:gd name="connsiteX8" fmla="*/ 273050 w 333375"/>
                <a:gd name="connsiteY8" fmla="*/ 142908 h 177834"/>
                <a:gd name="connsiteX9" fmla="*/ 304800 w 333375"/>
                <a:gd name="connsiteY9" fmla="*/ 9558 h 177834"/>
                <a:gd name="connsiteX10" fmla="*/ 333375 w 333375"/>
                <a:gd name="connsiteY10" fmla="*/ 149258 h 177834"/>
                <a:gd name="connsiteX0" fmla="*/ 0 w 333375"/>
                <a:gd name="connsiteY0" fmla="*/ 95283 h 177834"/>
                <a:gd name="connsiteX1" fmla="*/ 28575 w 333375"/>
                <a:gd name="connsiteY1" fmla="*/ 9558 h 177834"/>
                <a:gd name="connsiteX2" fmla="*/ 60325 w 333375"/>
                <a:gd name="connsiteY2" fmla="*/ 155608 h 177834"/>
                <a:gd name="connsiteX3" fmla="*/ 104775 w 333375"/>
                <a:gd name="connsiteY3" fmla="*/ 33 h 177834"/>
                <a:gd name="connsiteX4" fmla="*/ 136525 w 333375"/>
                <a:gd name="connsiteY4" fmla="*/ 171483 h 177834"/>
                <a:gd name="connsiteX5" fmla="*/ 174625 w 333375"/>
                <a:gd name="connsiteY5" fmla="*/ 33 h 177834"/>
                <a:gd name="connsiteX6" fmla="*/ 203200 w 333375"/>
                <a:gd name="connsiteY6" fmla="*/ 177833 h 177834"/>
                <a:gd name="connsiteX7" fmla="*/ 244475 w 333375"/>
                <a:gd name="connsiteY7" fmla="*/ 3208 h 177834"/>
                <a:gd name="connsiteX8" fmla="*/ 273050 w 333375"/>
                <a:gd name="connsiteY8" fmla="*/ 142908 h 177834"/>
                <a:gd name="connsiteX9" fmla="*/ 304800 w 333375"/>
                <a:gd name="connsiteY9" fmla="*/ 9558 h 177834"/>
                <a:gd name="connsiteX10" fmla="*/ 333375 w 333375"/>
                <a:gd name="connsiteY10" fmla="*/ 133383 h 177834"/>
                <a:gd name="connsiteX0" fmla="*/ 0 w 333375"/>
                <a:gd name="connsiteY0" fmla="*/ 95338 h 171538"/>
                <a:gd name="connsiteX1" fmla="*/ 28575 w 333375"/>
                <a:gd name="connsiteY1" fmla="*/ 9613 h 171538"/>
                <a:gd name="connsiteX2" fmla="*/ 60325 w 333375"/>
                <a:gd name="connsiteY2" fmla="*/ 155663 h 171538"/>
                <a:gd name="connsiteX3" fmla="*/ 104775 w 333375"/>
                <a:gd name="connsiteY3" fmla="*/ 88 h 171538"/>
                <a:gd name="connsiteX4" fmla="*/ 136525 w 333375"/>
                <a:gd name="connsiteY4" fmla="*/ 171538 h 171538"/>
                <a:gd name="connsiteX5" fmla="*/ 174625 w 333375"/>
                <a:gd name="connsiteY5" fmla="*/ 88 h 171538"/>
                <a:gd name="connsiteX6" fmla="*/ 200025 w 333375"/>
                <a:gd name="connsiteY6" fmla="*/ 146138 h 171538"/>
                <a:gd name="connsiteX7" fmla="*/ 244475 w 333375"/>
                <a:gd name="connsiteY7" fmla="*/ 3263 h 171538"/>
                <a:gd name="connsiteX8" fmla="*/ 273050 w 333375"/>
                <a:gd name="connsiteY8" fmla="*/ 142963 h 171538"/>
                <a:gd name="connsiteX9" fmla="*/ 304800 w 333375"/>
                <a:gd name="connsiteY9" fmla="*/ 9613 h 171538"/>
                <a:gd name="connsiteX10" fmla="*/ 333375 w 333375"/>
                <a:gd name="connsiteY10" fmla="*/ 133438 h 171538"/>
                <a:gd name="connsiteX0" fmla="*/ 0 w 333375"/>
                <a:gd name="connsiteY0" fmla="*/ 95287 h 155625"/>
                <a:gd name="connsiteX1" fmla="*/ 28575 w 333375"/>
                <a:gd name="connsiteY1" fmla="*/ 9562 h 155625"/>
                <a:gd name="connsiteX2" fmla="*/ 60325 w 333375"/>
                <a:gd name="connsiteY2" fmla="*/ 155612 h 155625"/>
                <a:gd name="connsiteX3" fmla="*/ 104775 w 333375"/>
                <a:gd name="connsiteY3" fmla="*/ 37 h 155625"/>
                <a:gd name="connsiteX4" fmla="*/ 136525 w 333375"/>
                <a:gd name="connsiteY4" fmla="*/ 139737 h 155625"/>
                <a:gd name="connsiteX5" fmla="*/ 174625 w 333375"/>
                <a:gd name="connsiteY5" fmla="*/ 37 h 155625"/>
                <a:gd name="connsiteX6" fmla="*/ 200025 w 333375"/>
                <a:gd name="connsiteY6" fmla="*/ 146087 h 155625"/>
                <a:gd name="connsiteX7" fmla="*/ 244475 w 333375"/>
                <a:gd name="connsiteY7" fmla="*/ 3212 h 155625"/>
                <a:gd name="connsiteX8" fmla="*/ 273050 w 333375"/>
                <a:gd name="connsiteY8" fmla="*/ 142912 h 155625"/>
                <a:gd name="connsiteX9" fmla="*/ 304800 w 333375"/>
                <a:gd name="connsiteY9" fmla="*/ 9562 h 155625"/>
                <a:gd name="connsiteX10" fmla="*/ 333375 w 333375"/>
                <a:gd name="connsiteY10" fmla="*/ 133387 h 155625"/>
                <a:gd name="connsiteX0" fmla="*/ 0 w 333375"/>
                <a:gd name="connsiteY0" fmla="*/ 95256 h 146057"/>
                <a:gd name="connsiteX1" fmla="*/ 28575 w 333375"/>
                <a:gd name="connsiteY1" fmla="*/ 9531 h 146057"/>
                <a:gd name="connsiteX2" fmla="*/ 60325 w 333375"/>
                <a:gd name="connsiteY2" fmla="*/ 136531 h 146057"/>
                <a:gd name="connsiteX3" fmla="*/ 104775 w 333375"/>
                <a:gd name="connsiteY3" fmla="*/ 6 h 146057"/>
                <a:gd name="connsiteX4" fmla="*/ 136525 w 333375"/>
                <a:gd name="connsiteY4" fmla="*/ 139706 h 146057"/>
                <a:gd name="connsiteX5" fmla="*/ 174625 w 333375"/>
                <a:gd name="connsiteY5" fmla="*/ 6 h 146057"/>
                <a:gd name="connsiteX6" fmla="*/ 200025 w 333375"/>
                <a:gd name="connsiteY6" fmla="*/ 146056 h 146057"/>
                <a:gd name="connsiteX7" fmla="*/ 244475 w 333375"/>
                <a:gd name="connsiteY7" fmla="*/ 3181 h 146057"/>
                <a:gd name="connsiteX8" fmla="*/ 273050 w 333375"/>
                <a:gd name="connsiteY8" fmla="*/ 142881 h 146057"/>
                <a:gd name="connsiteX9" fmla="*/ 304800 w 333375"/>
                <a:gd name="connsiteY9" fmla="*/ 9531 h 146057"/>
                <a:gd name="connsiteX10" fmla="*/ 333375 w 333375"/>
                <a:gd name="connsiteY10" fmla="*/ 133356 h 146057"/>
                <a:gd name="connsiteX0" fmla="*/ 0 w 339725"/>
                <a:gd name="connsiteY0" fmla="*/ 111131 h 146057"/>
                <a:gd name="connsiteX1" fmla="*/ 34925 w 339725"/>
                <a:gd name="connsiteY1" fmla="*/ 9531 h 146057"/>
                <a:gd name="connsiteX2" fmla="*/ 66675 w 339725"/>
                <a:gd name="connsiteY2" fmla="*/ 136531 h 146057"/>
                <a:gd name="connsiteX3" fmla="*/ 111125 w 339725"/>
                <a:gd name="connsiteY3" fmla="*/ 6 h 146057"/>
                <a:gd name="connsiteX4" fmla="*/ 142875 w 339725"/>
                <a:gd name="connsiteY4" fmla="*/ 139706 h 146057"/>
                <a:gd name="connsiteX5" fmla="*/ 180975 w 339725"/>
                <a:gd name="connsiteY5" fmla="*/ 6 h 146057"/>
                <a:gd name="connsiteX6" fmla="*/ 206375 w 339725"/>
                <a:gd name="connsiteY6" fmla="*/ 146056 h 146057"/>
                <a:gd name="connsiteX7" fmla="*/ 250825 w 339725"/>
                <a:gd name="connsiteY7" fmla="*/ 3181 h 146057"/>
                <a:gd name="connsiteX8" fmla="*/ 279400 w 339725"/>
                <a:gd name="connsiteY8" fmla="*/ 142881 h 146057"/>
                <a:gd name="connsiteX9" fmla="*/ 311150 w 339725"/>
                <a:gd name="connsiteY9" fmla="*/ 9531 h 146057"/>
                <a:gd name="connsiteX10" fmla="*/ 339725 w 339725"/>
                <a:gd name="connsiteY10" fmla="*/ 133356 h 146057"/>
                <a:gd name="connsiteX0" fmla="*/ 0 w 339725"/>
                <a:gd name="connsiteY0" fmla="*/ 111131 h 146057"/>
                <a:gd name="connsiteX1" fmla="*/ 34925 w 339725"/>
                <a:gd name="connsiteY1" fmla="*/ 9531 h 146057"/>
                <a:gd name="connsiteX2" fmla="*/ 66675 w 339725"/>
                <a:gd name="connsiteY2" fmla="*/ 136531 h 146057"/>
                <a:gd name="connsiteX3" fmla="*/ 111125 w 339725"/>
                <a:gd name="connsiteY3" fmla="*/ 6 h 146057"/>
                <a:gd name="connsiteX4" fmla="*/ 142875 w 339725"/>
                <a:gd name="connsiteY4" fmla="*/ 139706 h 146057"/>
                <a:gd name="connsiteX5" fmla="*/ 180975 w 339725"/>
                <a:gd name="connsiteY5" fmla="*/ 6 h 146057"/>
                <a:gd name="connsiteX6" fmla="*/ 206375 w 339725"/>
                <a:gd name="connsiteY6" fmla="*/ 146056 h 146057"/>
                <a:gd name="connsiteX7" fmla="*/ 250825 w 339725"/>
                <a:gd name="connsiteY7" fmla="*/ 3181 h 146057"/>
                <a:gd name="connsiteX8" fmla="*/ 279400 w 339725"/>
                <a:gd name="connsiteY8" fmla="*/ 142881 h 146057"/>
                <a:gd name="connsiteX9" fmla="*/ 311150 w 339725"/>
                <a:gd name="connsiteY9" fmla="*/ 9531 h 146057"/>
                <a:gd name="connsiteX10" fmla="*/ 339725 w 339725"/>
                <a:gd name="connsiteY10" fmla="*/ 104781 h 146057"/>
                <a:gd name="connsiteX0" fmla="*/ 0 w 339725"/>
                <a:gd name="connsiteY0" fmla="*/ 114481 h 149407"/>
                <a:gd name="connsiteX1" fmla="*/ 31750 w 339725"/>
                <a:gd name="connsiteY1" fmla="*/ 181 h 149407"/>
                <a:gd name="connsiteX2" fmla="*/ 66675 w 339725"/>
                <a:gd name="connsiteY2" fmla="*/ 139881 h 149407"/>
                <a:gd name="connsiteX3" fmla="*/ 111125 w 339725"/>
                <a:gd name="connsiteY3" fmla="*/ 3356 h 149407"/>
                <a:gd name="connsiteX4" fmla="*/ 142875 w 339725"/>
                <a:gd name="connsiteY4" fmla="*/ 143056 h 149407"/>
                <a:gd name="connsiteX5" fmla="*/ 180975 w 339725"/>
                <a:gd name="connsiteY5" fmla="*/ 3356 h 149407"/>
                <a:gd name="connsiteX6" fmla="*/ 206375 w 339725"/>
                <a:gd name="connsiteY6" fmla="*/ 149406 h 149407"/>
                <a:gd name="connsiteX7" fmla="*/ 250825 w 339725"/>
                <a:gd name="connsiteY7" fmla="*/ 6531 h 149407"/>
                <a:gd name="connsiteX8" fmla="*/ 279400 w 339725"/>
                <a:gd name="connsiteY8" fmla="*/ 146231 h 149407"/>
                <a:gd name="connsiteX9" fmla="*/ 311150 w 339725"/>
                <a:gd name="connsiteY9" fmla="*/ 12881 h 149407"/>
                <a:gd name="connsiteX10" fmla="*/ 339725 w 339725"/>
                <a:gd name="connsiteY10" fmla="*/ 108131 h 149407"/>
                <a:gd name="connsiteX0" fmla="*/ 0 w 393656"/>
                <a:gd name="connsiteY0" fmla="*/ 114481 h 149407"/>
                <a:gd name="connsiteX1" fmla="*/ 31750 w 393656"/>
                <a:gd name="connsiteY1" fmla="*/ 181 h 149407"/>
                <a:gd name="connsiteX2" fmla="*/ 66675 w 393656"/>
                <a:gd name="connsiteY2" fmla="*/ 139881 h 149407"/>
                <a:gd name="connsiteX3" fmla="*/ 111125 w 393656"/>
                <a:gd name="connsiteY3" fmla="*/ 3356 h 149407"/>
                <a:gd name="connsiteX4" fmla="*/ 142875 w 393656"/>
                <a:gd name="connsiteY4" fmla="*/ 143056 h 149407"/>
                <a:gd name="connsiteX5" fmla="*/ 180975 w 393656"/>
                <a:gd name="connsiteY5" fmla="*/ 3356 h 149407"/>
                <a:gd name="connsiteX6" fmla="*/ 206375 w 393656"/>
                <a:gd name="connsiteY6" fmla="*/ 149406 h 149407"/>
                <a:gd name="connsiteX7" fmla="*/ 250825 w 393656"/>
                <a:gd name="connsiteY7" fmla="*/ 6531 h 149407"/>
                <a:gd name="connsiteX8" fmla="*/ 279400 w 393656"/>
                <a:gd name="connsiteY8" fmla="*/ 146231 h 149407"/>
                <a:gd name="connsiteX9" fmla="*/ 311150 w 393656"/>
                <a:gd name="connsiteY9" fmla="*/ 12881 h 149407"/>
                <a:gd name="connsiteX10" fmla="*/ 393656 w 393656"/>
                <a:gd name="connsiteY10" fmla="*/ 100225 h 149407"/>
                <a:gd name="connsiteX0" fmla="*/ 0 w 393656"/>
                <a:gd name="connsiteY0" fmla="*/ 114481 h 149407"/>
                <a:gd name="connsiteX1" fmla="*/ 31750 w 393656"/>
                <a:gd name="connsiteY1" fmla="*/ 181 h 149407"/>
                <a:gd name="connsiteX2" fmla="*/ 66675 w 393656"/>
                <a:gd name="connsiteY2" fmla="*/ 139881 h 149407"/>
                <a:gd name="connsiteX3" fmla="*/ 111125 w 393656"/>
                <a:gd name="connsiteY3" fmla="*/ 3356 h 149407"/>
                <a:gd name="connsiteX4" fmla="*/ 142875 w 393656"/>
                <a:gd name="connsiteY4" fmla="*/ 143056 h 149407"/>
                <a:gd name="connsiteX5" fmla="*/ 180975 w 393656"/>
                <a:gd name="connsiteY5" fmla="*/ 3356 h 149407"/>
                <a:gd name="connsiteX6" fmla="*/ 206375 w 393656"/>
                <a:gd name="connsiteY6" fmla="*/ 149406 h 149407"/>
                <a:gd name="connsiteX7" fmla="*/ 250825 w 393656"/>
                <a:gd name="connsiteY7" fmla="*/ 6531 h 149407"/>
                <a:gd name="connsiteX8" fmla="*/ 279400 w 393656"/>
                <a:gd name="connsiteY8" fmla="*/ 146231 h 149407"/>
                <a:gd name="connsiteX9" fmla="*/ 320139 w 393656"/>
                <a:gd name="connsiteY9" fmla="*/ 84036 h 149407"/>
                <a:gd name="connsiteX10" fmla="*/ 393656 w 393656"/>
                <a:gd name="connsiteY10" fmla="*/ 100225 h 149407"/>
                <a:gd name="connsiteX0" fmla="*/ 0 w 393656"/>
                <a:gd name="connsiteY0" fmla="*/ 114481 h 149407"/>
                <a:gd name="connsiteX1" fmla="*/ 31750 w 393656"/>
                <a:gd name="connsiteY1" fmla="*/ 181 h 149407"/>
                <a:gd name="connsiteX2" fmla="*/ 66675 w 393656"/>
                <a:gd name="connsiteY2" fmla="*/ 139881 h 149407"/>
                <a:gd name="connsiteX3" fmla="*/ 105133 w 393656"/>
                <a:gd name="connsiteY3" fmla="*/ 3356 h 149407"/>
                <a:gd name="connsiteX4" fmla="*/ 142875 w 393656"/>
                <a:gd name="connsiteY4" fmla="*/ 143056 h 149407"/>
                <a:gd name="connsiteX5" fmla="*/ 180975 w 393656"/>
                <a:gd name="connsiteY5" fmla="*/ 3356 h 149407"/>
                <a:gd name="connsiteX6" fmla="*/ 206375 w 393656"/>
                <a:gd name="connsiteY6" fmla="*/ 149406 h 149407"/>
                <a:gd name="connsiteX7" fmla="*/ 250825 w 393656"/>
                <a:gd name="connsiteY7" fmla="*/ 6531 h 149407"/>
                <a:gd name="connsiteX8" fmla="*/ 279400 w 393656"/>
                <a:gd name="connsiteY8" fmla="*/ 146231 h 149407"/>
                <a:gd name="connsiteX9" fmla="*/ 320139 w 393656"/>
                <a:gd name="connsiteY9" fmla="*/ 84036 h 149407"/>
                <a:gd name="connsiteX10" fmla="*/ 393656 w 393656"/>
                <a:gd name="connsiteY10" fmla="*/ 100225 h 149407"/>
                <a:gd name="connsiteX0" fmla="*/ 0 w 393656"/>
                <a:gd name="connsiteY0" fmla="*/ 114481 h 147864"/>
                <a:gd name="connsiteX1" fmla="*/ 31750 w 393656"/>
                <a:gd name="connsiteY1" fmla="*/ 181 h 147864"/>
                <a:gd name="connsiteX2" fmla="*/ 66675 w 393656"/>
                <a:gd name="connsiteY2" fmla="*/ 139881 h 147864"/>
                <a:gd name="connsiteX3" fmla="*/ 105133 w 393656"/>
                <a:gd name="connsiteY3" fmla="*/ 3356 h 147864"/>
                <a:gd name="connsiteX4" fmla="*/ 142875 w 393656"/>
                <a:gd name="connsiteY4" fmla="*/ 143056 h 147864"/>
                <a:gd name="connsiteX5" fmla="*/ 180975 w 393656"/>
                <a:gd name="connsiteY5" fmla="*/ 3356 h 147864"/>
                <a:gd name="connsiteX6" fmla="*/ 215364 w 393656"/>
                <a:gd name="connsiteY6" fmla="*/ 133594 h 147864"/>
                <a:gd name="connsiteX7" fmla="*/ 250825 w 393656"/>
                <a:gd name="connsiteY7" fmla="*/ 6531 h 147864"/>
                <a:gd name="connsiteX8" fmla="*/ 279400 w 393656"/>
                <a:gd name="connsiteY8" fmla="*/ 146231 h 147864"/>
                <a:gd name="connsiteX9" fmla="*/ 320139 w 393656"/>
                <a:gd name="connsiteY9" fmla="*/ 84036 h 147864"/>
                <a:gd name="connsiteX10" fmla="*/ 393656 w 393656"/>
                <a:gd name="connsiteY10" fmla="*/ 100225 h 147864"/>
                <a:gd name="connsiteX0" fmla="*/ 0 w 393656"/>
                <a:gd name="connsiteY0" fmla="*/ 114481 h 143056"/>
                <a:gd name="connsiteX1" fmla="*/ 31750 w 393656"/>
                <a:gd name="connsiteY1" fmla="*/ 181 h 143056"/>
                <a:gd name="connsiteX2" fmla="*/ 66675 w 393656"/>
                <a:gd name="connsiteY2" fmla="*/ 139881 h 143056"/>
                <a:gd name="connsiteX3" fmla="*/ 105133 w 393656"/>
                <a:gd name="connsiteY3" fmla="*/ 3356 h 143056"/>
                <a:gd name="connsiteX4" fmla="*/ 142875 w 393656"/>
                <a:gd name="connsiteY4" fmla="*/ 143056 h 143056"/>
                <a:gd name="connsiteX5" fmla="*/ 180975 w 393656"/>
                <a:gd name="connsiteY5" fmla="*/ 3356 h 143056"/>
                <a:gd name="connsiteX6" fmla="*/ 215364 w 393656"/>
                <a:gd name="connsiteY6" fmla="*/ 133594 h 143056"/>
                <a:gd name="connsiteX7" fmla="*/ 250825 w 393656"/>
                <a:gd name="connsiteY7" fmla="*/ 6531 h 143056"/>
                <a:gd name="connsiteX8" fmla="*/ 288389 w 393656"/>
                <a:gd name="connsiteY8" fmla="*/ 130419 h 143056"/>
                <a:gd name="connsiteX9" fmla="*/ 320139 w 393656"/>
                <a:gd name="connsiteY9" fmla="*/ 84036 h 143056"/>
                <a:gd name="connsiteX10" fmla="*/ 393656 w 393656"/>
                <a:gd name="connsiteY10" fmla="*/ 100225 h 143056"/>
                <a:gd name="connsiteX0" fmla="*/ 0 w 393656"/>
                <a:gd name="connsiteY0" fmla="*/ 114481 h 139882"/>
                <a:gd name="connsiteX1" fmla="*/ 31750 w 393656"/>
                <a:gd name="connsiteY1" fmla="*/ 181 h 139882"/>
                <a:gd name="connsiteX2" fmla="*/ 66675 w 393656"/>
                <a:gd name="connsiteY2" fmla="*/ 139881 h 139882"/>
                <a:gd name="connsiteX3" fmla="*/ 105133 w 393656"/>
                <a:gd name="connsiteY3" fmla="*/ 3356 h 139882"/>
                <a:gd name="connsiteX4" fmla="*/ 142875 w 393656"/>
                <a:gd name="connsiteY4" fmla="*/ 132515 h 139882"/>
                <a:gd name="connsiteX5" fmla="*/ 180975 w 393656"/>
                <a:gd name="connsiteY5" fmla="*/ 3356 h 139882"/>
                <a:gd name="connsiteX6" fmla="*/ 215364 w 393656"/>
                <a:gd name="connsiteY6" fmla="*/ 133594 h 139882"/>
                <a:gd name="connsiteX7" fmla="*/ 250825 w 393656"/>
                <a:gd name="connsiteY7" fmla="*/ 6531 h 139882"/>
                <a:gd name="connsiteX8" fmla="*/ 288389 w 393656"/>
                <a:gd name="connsiteY8" fmla="*/ 130419 h 139882"/>
                <a:gd name="connsiteX9" fmla="*/ 320139 w 393656"/>
                <a:gd name="connsiteY9" fmla="*/ 84036 h 139882"/>
                <a:gd name="connsiteX10" fmla="*/ 393656 w 393656"/>
                <a:gd name="connsiteY10" fmla="*/ 100225 h 139882"/>
                <a:gd name="connsiteX0" fmla="*/ 0 w 393656"/>
                <a:gd name="connsiteY0" fmla="*/ 114390 h 133504"/>
                <a:gd name="connsiteX1" fmla="*/ 31750 w 393656"/>
                <a:gd name="connsiteY1" fmla="*/ 90 h 133504"/>
                <a:gd name="connsiteX2" fmla="*/ 66675 w 393656"/>
                <a:gd name="connsiteY2" fmla="*/ 131884 h 133504"/>
                <a:gd name="connsiteX3" fmla="*/ 105133 w 393656"/>
                <a:gd name="connsiteY3" fmla="*/ 3265 h 133504"/>
                <a:gd name="connsiteX4" fmla="*/ 142875 w 393656"/>
                <a:gd name="connsiteY4" fmla="*/ 132424 h 133504"/>
                <a:gd name="connsiteX5" fmla="*/ 180975 w 393656"/>
                <a:gd name="connsiteY5" fmla="*/ 3265 h 133504"/>
                <a:gd name="connsiteX6" fmla="*/ 215364 w 393656"/>
                <a:gd name="connsiteY6" fmla="*/ 133503 h 133504"/>
                <a:gd name="connsiteX7" fmla="*/ 250825 w 393656"/>
                <a:gd name="connsiteY7" fmla="*/ 6440 h 133504"/>
                <a:gd name="connsiteX8" fmla="*/ 288389 w 393656"/>
                <a:gd name="connsiteY8" fmla="*/ 130328 h 133504"/>
                <a:gd name="connsiteX9" fmla="*/ 320139 w 393656"/>
                <a:gd name="connsiteY9" fmla="*/ 83945 h 133504"/>
                <a:gd name="connsiteX10" fmla="*/ 393656 w 393656"/>
                <a:gd name="connsiteY10" fmla="*/ 100134 h 133504"/>
                <a:gd name="connsiteX0" fmla="*/ 0 w 390660"/>
                <a:gd name="connsiteY0" fmla="*/ 86182 h 134285"/>
                <a:gd name="connsiteX1" fmla="*/ 28754 w 390660"/>
                <a:gd name="connsiteY1" fmla="*/ 871 h 134285"/>
                <a:gd name="connsiteX2" fmla="*/ 63679 w 390660"/>
                <a:gd name="connsiteY2" fmla="*/ 132665 h 134285"/>
                <a:gd name="connsiteX3" fmla="*/ 102137 w 390660"/>
                <a:gd name="connsiteY3" fmla="*/ 4046 h 134285"/>
                <a:gd name="connsiteX4" fmla="*/ 139879 w 390660"/>
                <a:gd name="connsiteY4" fmla="*/ 133205 h 134285"/>
                <a:gd name="connsiteX5" fmla="*/ 177979 w 390660"/>
                <a:gd name="connsiteY5" fmla="*/ 4046 h 134285"/>
                <a:gd name="connsiteX6" fmla="*/ 212368 w 390660"/>
                <a:gd name="connsiteY6" fmla="*/ 134284 h 134285"/>
                <a:gd name="connsiteX7" fmla="*/ 247829 w 390660"/>
                <a:gd name="connsiteY7" fmla="*/ 7221 h 134285"/>
                <a:gd name="connsiteX8" fmla="*/ 285393 w 390660"/>
                <a:gd name="connsiteY8" fmla="*/ 131109 h 134285"/>
                <a:gd name="connsiteX9" fmla="*/ 317143 w 390660"/>
                <a:gd name="connsiteY9" fmla="*/ 84726 h 134285"/>
                <a:gd name="connsiteX10" fmla="*/ 390660 w 390660"/>
                <a:gd name="connsiteY10" fmla="*/ 100915 h 134285"/>
                <a:gd name="connsiteX0" fmla="*/ 0 w 390660"/>
                <a:gd name="connsiteY0" fmla="*/ 86182 h 134285"/>
                <a:gd name="connsiteX1" fmla="*/ 28754 w 390660"/>
                <a:gd name="connsiteY1" fmla="*/ 871 h 134285"/>
                <a:gd name="connsiteX2" fmla="*/ 63679 w 390660"/>
                <a:gd name="connsiteY2" fmla="*/ 132665 h 134285"/>
                <a:gd name="connsiteX3" fmla="*/ 102137 w 390660"/>
                <a:gd name="connsiteY3" fmla="*/ 4046 h 134285"/>
                <a:gd name="connsiteX4" fmla="*/ 139879 w 390660"/>
                <a:gd name="connsiteY4" fmla="*/ 133205 h 134285"/>
                <a:gd name="connsiteX5" fmla="*/ 177979 w 390660"/>
                <a:gd name="connsiteY5" fmla="*/ 4046 h 134285"/>
                <a:gd name="connsiteX6" fmla="*/ 212368 w 390660"/>
                <a:gd name="connsiteY6" fmla="*/ 134284 h 134285"/>
                <a:gd name="connsiteX7" fmla="*/ 247829 w 390660"/>
                <a:gd name="connsiteY7" fmla="*/ 7221 h 134285"/>
                <a:gd name="connsiteX8" fmla="*/ 285393 w 390660"/>
                <a:gd name="connsiteY8" fmla="*/ 131109 h 134285"/>
                <a:gd name="connsiteX9" fmla="*/ 317143 w 390660"/>
                <a:gd name="connsiteY9" fmla="*/ 84726 h 134285"/>
                <a:gd name="connsiteX10" fmla="*/ 390660 w 390660"/>
                <a:gd name="connsiteY10" fmla="*/ 100915 h 134285"/>
                <a:gd name="connsiteX0" fmla="*/ 0 w 408637"/>
                <a:gd name="connsiteY0" fmla="*/ 86182 h 134285"/>
                <a:gd name="connsiteX1" fmla="*/ 28754 w 408637"/>
                <a:gd name="connsiteY1" fmla="*/ 871 h 134285"/>
                <a:gd name="connsiteX2" fmla="*/ 63679 w 408637"/>
                <a:gd name="connsiteY2" fmla="*/ 132665 h 134285"/>
                <a:gd name="connsiteX3" fmla="*/ 102137 w 408637"/>
                <a:gd name="connsiteY3" fmla="*/ 4046 h 134285"/>
                <a:gd name="connsiteX4" fmla="*/ 139879 w 408637"/>
                <a:gd name="connsiteY4" fmla="*/ 133205 h 134285"/>
                <a:gd name="connsiteX5" fmla="*/ 177979 w 408637"/>
                <a:gd name="connsiteY5" fmla="*/ 4046 h 134285"/>
                <a:gd name="connsiteX6" fmla="*/ 212368 w 408637"/>
                <a:gd name="connsiteY6" fmla="*/ 134284 h 134285"/>
                <a:gd name="connsiteX7" fmla="*/ 247829 w 408637"/>
                <a:gd name="connsiteY7" fmla="*/ 7221 h 134285"/>
                <a:gd name="connsiteX8" fmla="*/ 285393 w 408637"/>
                <a:gd name="connsiteY8" fmla="*/ 131109 h 134285"/>
                <a:gd name="connsiteX9" fmla="*/ 317143 w 408637"/>
                <a:gd name="connsiteY9" fmla="*/ 84726 h 134285"/>
                <a:gd name="connsiteX10" fmla="*/ 408637 w 408637"/>
                <a:gd name="connsiteY10" fmla="*/ 71926 h 134285"/>
                <a:gd name="connsiteX0" fmla="*/ 0 w 408637"/>
                <a:gd name="connsiteY0" fmla="*/ 86182 h 134285"/>
                <a:gd name="connsiteX1" fmla="*/ 28754 w 408637"/>
                <a:gd name="connsiteY1" fmla="*/ 871 h 134285"/>
                <a:gd name="connsiteX2" fmla="*/ 63679 w 408637"/>
                <a:gd name="connsiteY2" fmla="*/ 132665 h 134285"/>
                <a:gd name="connsiteX3" fmla="*/ 102137 w 408637"/>
                <a:gd name="connsiteY3" fmla="*/ 4046 h 134285"/>
                <a:gd name="connsiteX4" fmla="*/ 139879 w 408637"/>
                <a:gd name="connsiteY4" fmla="*/ 133205 h 134285"/>
                <a:gd name="connsiteX5" fmla="*/ 177979 w 408637"/>
                <a:gd name="connsiteY5" fmla="*/ 4046 h 134285"/>
                <a:gd name="connsiteX6" fmla="*/ 212368 w 408637"/>
                <a:gd name="connsiteY6" fmla="*/ 134284 h 134285"/>
                <a:gd name="connsiteX7" fmla="*/ 247829 w 408637"/>
                <a:gd name="connsiteY7" fmla="*/ 7221 h 134285"/>
                <a:gd name="connsiteX8" fmla="*/ 285393 w 408637"/>
                <a:gd name="connsiteY8" fmla="*/ 131109 h 134285"/>
                <a:gd name="connsiteX9" fmla="*/ 317143 w 408637"/>
                <a:gd name="connsiteY9" fmla="*/ 74185 h 134285"/>
                <a:gd name="connsiteX10" fmla="*/ 408637 w 408637"/>
                <a:gd name="connsiteY10" fmla="*/ 71926 h 134285"/>
                <a:gd name="connsiteX0" fmla="*/ 0 w 408637"/>
                <a:gd name="connsiteY0" fmla="*/ 86182 h 134285"/>
                <a:gd name="connsiteX1" fmla="*/ 28754 w 408637"/>
                <a:gd name="connsiteY1" fmla="*/ 871 h 134285"/>
                <a:gd name="connsiteX2" fmla="*/ 63679 w 408637"/>
                <a:gd name="connsiteY2" fmla="*/ 132665 h 134285"/>
                <a:gd name="connsiteX3" fmla="*/ 102137 w 408637"/>
                <a:gd name="connsiteY3" fmla="*/ 4046 h 134285"/>
                <a:gd name="connsiteX4" fmla="*/ 139879 w 408637"/>
                <a:gd name="connsiteY4" fmla="*/ 133205 h 134285"/>
                <a:gd name="connsiteX5" fmla="*/ 177979 w 408637"/>
                <a:gd name="connsiteY5" fmla="*/ 4046 h 134285"/>
                <a:gd name="connsiteX6" fmla="*/ 212368 w 408637"/>
                <a:gd name="connsiteY6" fmla="*/ 134284 h 134285"/>
                <a:gd name="connsiteX7" fmla="*/ 247829 w 408637"/>
                <a:gd name="connsiteY7" fmla="*/ 7221 h 134285"/>
                <a:gd name="connsiteX8" fmla="*/ 285393 w 408637"/>
                <a:gd name="connsiteY8" fmla="*/ 131109 h 134285"/>
                <a:gd name="connsiteX9" fmla="*/ 323136 w 408637"/>
                <a:gd name="connsiteY9" fmla="*/ 84727 h 134285"/>
                <a:gd name="connsiteX10" fmla="*/ 408637 w 408637"/>
                <a:gd name="connsiteY10" fmla="*/ 71926 h 134285"/>
                <a:gd name="connsiteX0" fmla="*/ 0 w 408637"/>
                <a:gd name="connsiteY0" fmla="*/ 83593 h 131696"/>
                <a:gd name="connsiteX1" fmla="*/ 31750 w 408637"/>
                <a:gd name="connsiteY1" fmla="*/ 917 h 131696"/>
                <a:gd name="connsiteX2" fmla="*/ 63679 w 408637"/>
                <a:gd name="connsiteY2" fmla="*/ 130076 h 131696"/>
                <a:gd name="connsiteX3" fmla="*/ 102137 w 408637"/>
                <a:gd name="connsiteY3" fmla="*/ 1457 h 131696"/>
                <a:gd name="connsiteX4" fmla="*/ 139879 w 408637"/>
                <a:gd name="connsiteY4" fmla="*/ 130616 h 131696"/>
                <a:gd name="connsiteX5" fmla="*/ 177979 w 408637"/>
                <a:gd name="connsiteY5" fmla="*/ 1457 h 131696"/>
                <a:gd name="connsiteX6" fmla="*/ 212368 w 408637"/>
                <a:gd name="connsiteY6" fmla="*/ 131695 h 131696"/>
                <a:gd name="connsiteX7" fmla="*/ 247829 w 408637"/>
                <a:gd name="connsiteY7" fmla="*/ 4632 h 131696"/>
                <a:gd name="connsiteX8" fmla="*/ 285393 w 408637"/>
                <a:gd name="connsiteY8" fmla="*/ 128520 h 131696"/>
                <a:gd name="connsiteX9" fmla="*/ 323136 w 408637"/>
                <a:gd name="connsiteY9" fmla="*/ 82138 h 131696"/>
                <a:gd name="connsiteX10" fmla="*/ 408637 w 408637"/>
                <a:gd name="connsiteY10" fmla="*/ 69337 h 131696"/>
                <a:gd name="connsiteX0" fmla="*/ 0 w 408637"/>
                <a:gd name="connsiteY0" fmla="*/ 82677 h 130780"/>
                <a:gd name="connsiteX1" fmla="*/ 31750 w 408637"/>
                <a:gd name="connsiteY1" fmla="*/ 1 h 130780"/>
                <a:gd name="connsiteX2" fmla="*/ 63679 w 408637"/>
                <a:gd name="connsiteY2" fmla="*/ 129160 h 130780"/>
                <a:gd name="connsiteX3" fmla="*/ 102137 w 408637"/>
                <a:gd name="connsiteY3" fmla="*/ 541 h 130780"/>
                <a:gd name="connsiteX4" fmla="*/ 139879 w 408637"/>
                <a:gd name="connsiteY4" fmla="*/ 129700 h 130780"/>
                <a:gd name="connsiteX5" fmla="*/ 177979 w 408637"/>
                <a:gd name="connsiteY5" fmla="*/ 541 h 130780"/>
                <a:gd name="connsiteX6" fmla="*/ 212368 w 408637"/>
                <a:gd name="connsiteY6" fmla="*/ 130779 h 130780"/>
                <a:gd name="connsiteX7" fmla="*/ 247829 w 408637"/>
                <a:gd name="connsiteY7" fmla="*/ 3716 h 130780"/>
                <a:gd name="connsiteX8" fmla="*/ 285393 w 408637"/>
                <a:gd name="connsiteY8" fmla="*/ 127604 h 130780"/>
                <a:gd name="connsiteX9" fmla="*/ 323136 w 408637"/>
                <a:gd name="connsiteY9" fmla="*/ 81222 h 130780"/>
                <a:gd name="connsiteX10" fmla="*/ 408637 w 408637"/>
                <a:gd name="connsiteY10" fmla="*/ 68421 h 130780"/>
                <a:gd name="connsiteX0" fmla="*/ 0 w 408637"/>
                <a:gd name="connsiteY0" fmla="*/ 83592 h 131695"/>
                <a:gd name="connsiteX1" fmla="*/ 31750 w 408637"/>
                <a:gd name="connsiteY1" fmla="*/ 916 h 131695"/>
                <a:gd name="connsiteX2" fmla="*/ 63679 w 408637"/>
                <a:gd name="connsiteY2" fmla="*/ 130075 h 131695"/>
                <a:gd name="connsiteX3" fmla="*/ 102137 w 408637"/>
                <a:gd name="connsiteY3" fmla="*/ 1456 h 131695"/>
                <a:gd name="connsiteX4" fmla="*/ 139879 w 408637"/>
                <a:gd name="connsiteY4" fmla="*/ 130615 h 131695"/>
                <a:gd name="connsiteX5" fmla="*/ 177979 w 408637"/>
                <a:gd name="connsiteY5" fmla="*/ 1456 h 131695"/>
                <a:gd name="connsiteX6" fmla="*/ 212368 w 408637"/>
                <a:gd name="connsiteY6" fmla="*/ 131694 h 131695"/>
                <a:gd name="connsiteX7" fmla="*/ 247829 w 408637"/>
                <a:gd name="connsiteY7" fmla="*/ 4631 h 131695"/>
                <a:gd name="connsiteX8" fmla="*/ 285393 w 408637"/>
                <a:gd name="connsiteY8" fmla="*/ 128519 h 131695"/>
                <a:gd name="connsiteX9" fmla="*/ 323136 w 408637"/>
                <a:gd name="connsiteY9" fmla="*/ 82137 h 131695"/>
                <a:gd name="connsiteX10" fmla="*/ 408637 w 408637"/>
                <a:gd name="connsiteY10" fmla="*/ 69336 h 131695"/>
                <a:gd name="connsiteX0" fmla="*/ 0 w 408637"/>
                <a:gd name="connsiteY0" fmla="*/ 83406 h 131509"/>
                <a:gd name="connsiteX1" fmla="*/ 31750 w 408637"/>
                <a:gd name="connsiteY1" fmla="*/ 730 h 131509"/>
                <a:gd name="connsiteX2" fmla="*/ 63679 w 408637"/>
                <a:gd name="connsiteY2" fmla="*/ 129889 h 131509"/>
                <a:gd name="connsiteX3" fmla="*/ 102137 w 408637"/>
                <a:gd name="connsiteY3" fmla="*/ 1270 h 131509"/>
                <a:gd name="connsiteX4" fmla="*/ 139879 w 408637"/>
                <a:gd name="connsiteY4" fmla="*/ 130429 h 131509"/>
                <a:gd name="connsiteX5" fmla="*/ 177979 w 408637"/>
                <a:gd name="connsiteY5" fmla="*/ 1270 h 131509"/>
                <a:gd name="connsiteX6" fmla="*/ 212368 w 408637"/>
                <a:gd name="connsiteY6" fmla="*/ 131508 h 131509"/>
                <a:gd name="connsiteX7" fmla="*/ 247829 w 408637"/>
                <a:gd name="connsiteY7" fmla="*/ 4445 h 131509"/>
                <a:gd name="connsiteX8" fmla="*/ 285393 w 408637"/>
                <a:gd name="connsiteY8" fmla="*/ 128333 h 131509"/>
                <a:gd name="connsiteX9" fmla="*/ 323136 w 408637"/>
                <a:gd name="connsiteY9" fmla="*/ 81951 h 131509"/>
                <a:gd name="connsiteX10" fmla="*/ 408637 w 408637"/>
                <a:gd name="connsiteY10" fmla="*/ 69150 h 131509"/>
                <a:gd name="connsiteX0" fmla="*/ 0 w 492530"/>
                <a:gd name="connsiteY0" fmla="*/ 83406 h 131509"/>
                <a:gd name="connsiteX1" fmla="*/ 31750 w 492530"/>
                <a:gd name="connsiteY1" fmla="*/ 730 h 131509"/>
                <a:gd name="connsiteX2" fmla="*/ 63679 w 492530"/>
                <a:gd name="connsiteY2" fmla="*/ 129889 h 131509"/>
                <a:gd name="connsiteX3" fmla="*/ 102137 w 492530"/>
                <a:gd name="connsiteY3" fmla="*/ 1270 h 131509"/>
                <a:gd name="connsiteX4" fmla="*/ 139879 w 492530"/>
                <a:gd name="connsiteY4" fmla="*/ 130429 h 131509"/>
                <a:gd name="connsiteX5" fmla="*/ 177979 w 492530"/>
                <a:gd name="connsiteY5" fmla="*/ 1270 h 131509"/>
                <a:gd name="connsiteX6" fmla="*/ 212368 w 492530"/>
                <a:gd name="connsiteY6" fmla="*/ 131508 h 131509"/>
                <a:gd name="connsiteX7" fmla="*/ 247829 w 492530"/>
                <a:gd name="connsiteY7" fmla="*/ 4445 h 131509"/>
                <a:gd name="connsiteX8" fmla="*/ 285393 w 492530"/>
                <a:gd name="connsiteY8" fmla="*/ 128333 h 131509"/>
                <a:gd name="connsiteX9" fmla="*/ 323136 w 492530"/>
                <a:gd name="connsiteY9" fmla="*/ 81951 h 131509"/>
                <a:gd name="connsiteX10" fmla="*/ 492530 w 492530"/>
                <a:gd name="connsiteY10" fmla="*/ 63879 h 131509"/>
                <a:gd name="connsiteX0" fmla="*/ 0 w 492530"/>
                <a:gd name="connsiteY0" fmla="*/ 83406 h 131509"/>
                <a:gd name="connsiteX1" fmla="*/ 31750 w 492530"/>
                <a:gd name="connsiteY1" fmla="*/ 730 h 131509"/>
                <a:gd name="connsiteX2" fmla="*/ 63679 w 492530"/>
                <a:gd name="connsiteY2" fmla="*/ 129889 h 131509"/>
                <a:gd name="connsiteX3" fmla="*/ 102137 w 492530"/>
                <a:gd name="connsiteY3" fmla="*/ 1270 h 131509"/>
                <a:gd name="connsiteX4" fmla="*/ 139879 w 492530"/>
                <a:gd name="connsiteY4" fmla="*/ 130429 h 131509"/>
                <a:gd name="connsiteX5" fmla="*/ 177979 w 492530"/>
                <a:gd name="connsiteY5" fmla="*/ 1270 h 131509"/>
                <a:gd name="connsiteX6" fmla="*/ 212368 w 492530"/>
                <a:gd name="connsiteY6" fmla="*/ 131508 h 131509"/>
                <a:gd name="connsiteX7" fmla="*/ 247829 w 492530"/>
                <a:gd name="connsiteY7" fmla="*/ 4445 h 131509"/>
                <a:gd name="connsiteX8" fmla="*/ 285393 w 492530"/>
                <a:gd name="connsiteY8" fmla="*/ 128333 h 131509"/>
                <a:gd name="connsiteX9" fmla="*/ 344109 w 492530"/>
                <a:gd name="connsiteY9" fmla="*/ 74045 h 131509"/>
                <a:gd name="connsiteX10" fmla="*/ 492530 w 492530"/>
                <a:gd name="connsiteY10" fmla="*/ 63879 h 131509"/>
                <a:gd name="connsiteX0" fmla="*/ 0 w 492530"/>
                <a:gd name="connsiteY0" fmla="*/ 83406 h 131509"/>
                <a:gd name="connsiteX1" fmla="*/ 31750 w 492530"/>
                <a:gd name="connsiteY1" fmla="*/ 730 h 131509"/>
                <a:gd name="connsiteX2" fmla="*/ 63679 w 492530"/>
                <a:gd name="connsiteY2" fmla="*/ 129889 h 131509"/>
                <a:gd name="connsiteX3" fmla="*/ 102137 w 492530"/>
                <a:gd name="connsiteY3" fmla="*/ 1270 h 131509"/>
                <a:gd name="connsiteX4" fmla="*/ 139879 w 492530"/>
                <a:gd name="connsiteY4" fmla="*/ 130429 h 131509"/>
                <a:gd name="connsiteX5" fmla="*/ 177979 w 492530"/>
                <a:gd name="connsiteY5" fmla="*/ 1270 h 131509"/>
                <a:gd name="connsiteX6" fmla="*/ 212368 w 492530"/>
                <a:gd name="connsiteY6" fmla="*/ 131508 h 131509"/>
                <a:gd name="connsiteX7" fmla="*/ 247829 w 492530"/>
                <a:gd name="connsiteY7" fmla="*/ 4445 h 131509"/>
                <a:gd name="connsiteX8" fmla="*/ 285393 w 492530"/>
                <a:gd name="connsiteY8" fmla="*/ 128333 h 131509"/>
                <a:gd name="connsiteX9" fmla="*/ 344109 w 492530"/>
                <a:gd name="connsiteY9" fmla="*/ 74045 h 131509"/>
                <a:gd name="connsiteX10" fmla="*/ 492530 w 492530"/>
                <a:gd name="connsiteY10" fmla="*/ 63879 h 131509"/>
                <a:gd name="connsiteX0" fmla="*/ 0 w 492530"/>
                <a:gd name="connsiteY0" fmla="*/ 83406 h 131509"/>
                <a:gd name="connsiteX1" fmla="*/ 31750 w 492530"/>
                <a:gd name="connsiteY1" fmla="*/ 730 h 131509"/>
                <a:gd name="connsiteX2" fmla="*/ 63679 w 492530"/>
                <a:gd name="connsiteY2" fmla="*/ 129889 h 131509"/>
                <a:gd name="connsiteX3" fmla="*/ 102137 w 492530"/>
                <a:gd name="connsiteY3" fmla="*/ 1270 h 131509"/>
                <a:gd name="connsiteX4" fmla="*/ 139879 w 492530"/>
                <a:gd name="connsiteY4" fmla="*/ 130429 h 131509"/>
                <a:gd name="connsiteX5" fmla="*/ 177979 w 492530"/>
                <a:gd name="connsiteY5" fmla="*/ 1270 h 131509"/>
                <a:gd name="connsiteX6" fmla="*/ 212368 w 492530"/>
                <a:gd name="connsiteY6" fmla="*/ 131508 h 131509"/>
                <a:gd name="connsiteX7" fmla="*/ 247829 w 492530"/>
                <a:gd name="connsiteY7" fmla="*/ 4445 h 131509"/>
                <a:gd name="connsiteX8" fmla="*/ 285393 w 492530"/>
                <a:gd name="connsiteY8" fmla="*/ 128333 h 131509"/>
                <a:gd name="connsiteX9" fmla="*/ 344109 w 492530"/>
                <a:gd name="connsiteY9" fmla="*/ 74045 h 131509"/>
                <a:gd name="connsiteX10" fmla="*/ 492530 w 492530"/>
                <a:gd name="connsiteY10" fmla="*/ 63879 h 131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92530" h="131509">
                  <a:moveTo>
                    <a:pt x="0" y="83406"/>
                  </a:moveTo>
                  <a:cubicBezTo>
                    <a:pt x="15253" y="48693"/>
                    <a:pt x="18141" y="-7017"/>
                    <a:pt x="31750" y="730"/>
                  </a:cubicBezTo>
                  <a:cubicBezTo>
                    <a:pt x="45359" y="8477"/>
                    <a:pt x="51948" y="129799"/>
                    <a:pt x="63679" y="129889"/>
                  </a:cubicBezTo>
                  <a:cubicBezTo>
                    <a:pt x="75410" y="129979"/>
                    <a:pt x="89437" y="1180"/>
                    <a:pt x="102137" y="1270"/>
                  </a:cubicBezTo>
                  <a:cubicBezTo>
                    <a:pt x="114837" y="1360"/>
                    <a:pt x="127239" y="130429"/>
                    <a:pt x="139879" y="130429"/>
                  </a:cubicBezTo>
                  <a:cubicBezTo>
                    <a:pt x="152519" y="130429"/>
                    <a:pt x="165898" y="1090"/>
                    <a:pt x="177979" y="1270"/>
                  </a:cubicBezTo>
                  <a:cubicBezTo>
                    <a:pt x="190060" y="1450"/>
                    <a:pt x="200726" y="130979"/>
                    <a:pt x="212368" y="131508"/>
                  </a:cubicBezTo>
                  <a:cubicBezTo>
                    <a:pt x="224010" y="132037"/>
                    <a:pt x="235658" y="4974"/>
                    <a:pt x="247829" y="4445"/>
                  </a:cubicBezTo>
                  <a:cubicBezTo>
                    <a:pt x="260000" y="3916"/>
                    <a:pt x="269346" y="116733"/>
                    <a:pt x="285393" y="128333"/>
                  </a:cubicBezTo>
                  <a:cubicBezTo>
                    <a:pt x="301440" y="139933"/>
                    <a:pt x="316078" y="76182"/>
                    <a:pt x="344109" y="74045"/>
                  </a:cubicBezTo>
                  <a:cubicBezTo>
                    <a:pt x="354163" y="66637"/>
                    <a:pt x="399376" y="62082"/>
                    <a:pt x="492530" y="63879"/>
                  </a:cubicBezTo>
                </a:path>
              </a:pathLst>
            </a:custGeom>
            <a:noFill/>
            <a:ln w="15875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stealth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96703576-3C29-FD4E-B8C5-2A2FA525E166}"/>
                </a:ext>
              </a:extLst>
            </p:cNvPr>
            <p:cNvSpPr/>
            <p:nvPr/>
          </p:nvSpPr>
          <p:spPr bwMode="auto">
            <a:xfrm rot="3942360">
              <a:off x="11174695" y="2419370"/>
              <a:ext cx="158400" cy="53785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4B824744-0A76-4348-B9FC-C90AA2061F3A}"/>
                </a:ext>
              </a:extLst>
            </p:cNvPr>
            <p:cNvSpPr/>
            <p:nvPr/>
          </p:nvSpPr>
          <p:spPr bwMode="auto">
            <a:xfrm rot="1717758">
              <a:off x="9460495" y="3390966"/>
              <a:ext cx="180000" cy="468000"/>
            </a:xfrm>
            <a:prstGeom prst="rect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4D0F36B4-2889-6049-B74C-FA147EE28C58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9382992" y="3395384"/>
              <a:ext cx="458251" cy="251670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2" name="Freeform 41">
              <a:extLst>
                <a:ext uri="{FF2B5EF4-FFF2-40B4-BE49-F238E27FC236}">
                  <a16:creationId xmlns:a16="http://schemas.microsoft.com/office/drawing/2014/main" id="{E8DC7B65-CFA7-4E4D-B870-0FBC6AB056D4}"/>
                </a:ext>
              </a:extLst>
            </p:cNvPr>
            <p:cNvSpPr/>
            <p:nvPr/>
          </p:nvSpPr>
          <p:spPr bwMode="auto">
            <a:xfrm rot="7025805">
              <a:off x="9402474" y="3799297"/>
              <a:ext cx="521925" cy="158437"/>
            </a:xfrm>
            <a:custGeom>
              <a:avLst/>
              <a:gdLst>
                <a:gd name="connsiteX0" fmla="*/ 0 w 333375"/>
                <a:gd name="connsiteY0" fmla="*/ 87073 h 185534"/>
                <a:gd name="connsiteX1" fmla="*/ 28575 w 333375"/>
                <a:gd name="connsiteY1" fmla="*/ 1348 h 185534"/>
                <a:gd name="connsiteX2" fmla="*/ 60325 w 333375"/>
                <a:gd name="connsiteY2" fmla="*/ 147398 h 185534"/>
                <a:gd name="connsiteX3" fmla="*/ 107950 w 333375"/>
                <a:gd name="connsiteY3" fmla="*/ 17223 h 185534"/>
                <a:gd name="connsiteX4" fmla="*/ 136525 w 333375"/>
                <a:gd name="connsiteY4" fmla="*/ 163273 h 185534"/>
                <a:gd name="connsiteX5" fmla="*/ 177800 w 333375"/>
                <a:gd name="connsiteY5" fmla="*/ 17223 h 185534"/>
                <a:gd name="connsiteX6" fmla="*/ 203200 w 333375"/>
                <a:gd name="connsiteY6" fmla="*/ 169623 h 185534"/>
                <a:gd name="connsiteX7" fmla="*/ 241300 w 333375"/>
                <a:gd name="connsiteY7" fmla="*/ 23573 h 185534"/>
                <a:gd name="connsiteX8" fmla="*/ 273050 w 333375"/>
                <a:gd name="connsiteY8" fmla="*/ 185498 h 185534"/>
                <a:gd name="connsiteX9" fmla="*/ 304800 w 333375"/>
                <a:gd name="connsiteY9" fmla="*/ 39448 h 185534"/>
                <a:gd name="connsiteX10" fmla="*/ 333375 w 333375"/>
                <a:gd name="connsiteY10" fmla="*/ 141048 h 185534"/>
                <a:gd name="connsiteX0" fmla="*/ 0 w 333375"/>
                <a:gd name="connsiteY0" fmla="*/ 95283 h 193744"/>
                <a:gd name="connsiteX1" fmla="*/ 28575 w 333375"/>
                <a:gd name="connsiteY1" fmla="*/ 9558 h 193744"/>
                <a:gd name="connsiteX2" fmla="*/ 60325 w 333375"/>
                <a:gd name="connsiteY2" fmla="*/ 155608 h 193744"/>
                <a:gd name="connsiteX3" fmla="*/ 104775 w 333375"/>
                <a:gd name="connsiteY3" fmla="*/ 33 h 193744"/>
                <a:gd name="connsiteX4" fmla="*/ 136525 w 333375"/>
                <a:gd name="connsiteY4" fmla="*/ 171483 h 193744"/>
                <a:gd name="connsiteX5" fmla="*/ 177800 w 333375"/>
                <a:gd name="connsiteY5" fmla="*/ 25433 h 193744"/>
                <a:gd name="connsiteX6" fmla="*/ 203200 w 333375"/>
                <a:gd name="connsiteY6" fmla="*/ 177833 h 193744"/>
                <a:gd name="connsiteX7" fmla="*/ 241300 w 333375"/>
                <a:gd name="connsiteY7" fmla="*/ 31783 h 193744"/>
                <a:gd name="connsiteX8" fmla="*/ 273050 w 333375"/>
                <a:gd name="connsiteY8" fmla="*/ 193708 h 193744"/>
                <a:gd name="connsiteX9" fmla="*/ 304800 w 333375"/>
                <a:gd name="connsiteY9" fmla="*/ 47658 h 193744"/>
                <a:gd name="connsiteX10" fmla="*/ 333375 w 333375"/>
                <a:gd name="connsiteY10" fmla="*/ 149258 h 193744"/>
                <a:gd name="connsiteX0" fmla="*/ 0 w 333375"/>
                <a:gd name="connsiteY0" fmla="*/ 95283 h 193744"/>
                <a:gd name="connsiteX1" fmla="*/ 28575 w 333375"/>
                <a:gd name="connsiteY1" fmla="*/ 9558 h 193744"/>
                <a:gd name="connsiteX2" fmla="*/ 60325 w 333375"/>
                <a:gd name="connsiteY2" fmla="*/ 155608 h 193744"/>
                <a:gd name="connsiteX3" fmla="*/ 104775 w 333375"/>
                <a:gd name="connsiteY3" fmla="*/ 33 h 193744"/>
                <a:gd name="connsiteX4" fmla="*/ 136525 w 333375"/>
                <a:gd name="connsiteY4" fmla="*/ 171483 h 193744"/>
                <a:gd name="connsiteX5" fmla="*/ 174625 w 333375"/>
                <a:gd name="connsiteY5" fmla="*/ 33 h 193744"/>
                <a:gd name="connsiteX6" fmla="*/ 203200 w 333375"/>
                <a:gd name="connsiteY6" fmla="*/ 177833 h 193744"/>
                <a:gd name="connsiteX7" fmla="*/ 241300 w 333375"/>
                <a:gd name="connsiteY7" fmla="*/ 31783 h 193744"/>
                <a:gd name="connsiteX8" fmla="*/ 273050 w 333375"/>
                <a:gd name="connsiteY8" fmla="*/ 193708 h 193744"/>
                <a:gd name="connsiteX9" fmla="*/ 304800 w 333375"/>
                <a:gd name="connsiteY9" fmla="*/ 47658 h 193744"/>
                <a:gd name="connsiteX10" fmla="*/ 333375 w 333375"/>
                <a:gd name="connsiteY10" fmla="*/ 149258 h 193744"/>
                <a:gd name="connsiteX0" fmla="*/ 0 w 333375"/>
                <a:gd name="connsiteY0" fmla="*/ 95283 h 193980"/>
                <a:gd name="connsiteX1" fmla="*/ 28575 w 333375"/>
                <a:gd name="connsiteY1" fmla="*/ 9558 h 193980"/>
                <a:gd name="connsiteX2" fmla="*/ 60325 w 333375"/>
                <a:gd name="connsiteY2" fmla="*/ 155608 h 193980"/>
                <a:gd name="connsiteX3" fmla="*/ 104775 w 333375"/>
                <a:gd name="connsiteY3" fmla="*/ 33 h 193980"/>
                <a:gd name="connsiteX4" fmla="*/ 136525 w 333375"/>
                <a:gd name="connsiteY4" fmla="*/ 171483 h 193980"/>
                <a:gd name="connsiteX5" fmla="*/ 174625 w 333375"/>
                <a:gd name="connsiteY5" fmla="*/ 33 h 193980"/>
                <a:gd name="connsiteX6" fmla="*/ 203200 w 333375"/>
                <a:gd name="connsiteY6" fmla="*/ 177833 h 193980"/>
                <a:gd name="connsiteX7" fmla="*/ 244475 w 333375"/>
                <a:gd name="connsiteY7" fmla="*/ 3208 h 193980"/>
                <a:gd name="connsiteX8" fmla="*/ 273050 w 333375"/>
                <a:gd name="connsiteY8" fmla="*/ 193708 h 193980"/>
                <a:gd name="connsiteX9" fmla="*/ 304800 w 333375"/>
                <a:gd name="connsiteY9" fmla="*/ 47658 h 193980"/>
                <a:gd name="connsiteX10" fmla="*/ 333375 w 333375"/>
                <a:gd name="connsiteY10" fmla="*/ 149258 h 193980"/>
                <a:gd name="connsiteX0" fmla="*/ 0 w 333375"/>
                <a:gd name="connsiteY0" fmla="*/ 95283 h 193712"/>
                <a:gd name="connsiteX1" fmla="*/ 28575 w 333375"/>
                <a:gd name="connsiteY1" fmla="*/ 9558 h 193712"/>
                <a:gd name="connsiteX2" fmla="*/ 60325 w 333375"/>
                <a:gd name="connsiteY2" fmla="*/ 155608 h 193712"/>
                <a:gd name="connsiteX3" fmla="*/ 104775 w 333375"/>
                <a:gd name="connsiteY3" fmla="*/ 33 h 193712"/>
                <a:gd name="connsiteX4" fmla="*/ 136525 w 333375"/>
                <a:gd name="connsiteY4" fmla="*/ 171483 h 193712"/>
                <a:gd name="connsiteX5" fmla="*/ 174625 w 333375"/>
                <a:gd name="connsiteY5" fmla="*/ 33 h 193712"/>
                <a:gd name="connsiteX6" fmla="*/ 203200 w 333375"/>
                <a:gd name="connsiteY6" fmla="*/ 177833 h 193712"/>
                <a:gd name="connsiteX7" fmla="*/ 244475 w 333375"/>
                <a:gd name="connsiteY7" fmla="*/ 3208 h 193712"/>
                <a:gd name="connsiteX8" fmla="*/ 273050 w 333375"/>
                <a:gd name="connsiteY8" fmla="*/ 193708 h 193712"/>
                <a:gd name="connsiteX9" fmla="*/ 304800 w 333375"/>
                <a:gd name="connsiteY9" fmla="*/ 9558 h 193712"/>
                <a:gd name="connsiteX10" fmla="*/ 333375 w 333375"/>
                <a:gd name="connsiteY10" fmla="*/ 149258 h 193712"/>
                <a:gd name="connsiteX0" fmla="*/ 0 w 333375"/>
                <a:gd name="connsiteY0" fmla="*/ 95283 h 177834"/>
                <a:gd name="connsiteX1" fmla="*/ 28575 w 333375"/>
                <a:gd name="connsiteY1" fmla="*/ 9558 h 177834"/>
                <a:gd name="connsiteX2" fmla="*/ 60325 w 333375"/>
                <a:gd name="connsiteY2" fmla="*/ 155608 h 177834"/>
                <a:gd name="connsiteX3" fmla="*/ 104775 w 333375"/>
                <a:gd name="connsiteY3" fmla="*/ 33 h 177834"/>
                <a:gd name="connsiteX4" fmla="*/ 136525 w 333375"/>
                <a:gd name="connsiteY4" fmla="*/ 171483 h 177834"/>
                <a:gd name="connsiteX5" fmla="*/ 174625 w 333375"/>
                <a:gd name="connsiteY5" fmla="*/ 33 h 177834"/>
                <a:gd name="connsiteX6" fmla="*/ 203200 w 333375"/>
                <a:gd name="connsiteY6" fmla="*/ 177833 h 177834"/>
                <a:gd name="connsiteX7" fmla="*/ 244475 w 333375"/>
                <a:gd name="connsiteY7" fmla="*/ 3208 h 177834"/>
                <a:gd name="connsiteX8" fmla="*/ 273050 w 333375"/>
                <a:gd name="connsiteY8" fmla="*/ 142908 h 177834"/>
                <a:gd name="connsiteX9" fmla="*/ 304800 w 333375"/>
                <a:gd name="connsiteY9" fmla="*/ 9558 h 177834"/>
                <a:gd name="connsiteX10" fmla="*/ 333375 w 333375"/>
                <a:gd name="connsiteY10" fmla="*/ 149258 h 177834"/>
                <a:gd name="connsiteX0" fmla="*/ 0 w 333375"/>
                <a:gd name="connsiteY0" fmla="*/ 95283 h 177834"/>
                <a:gd name="connsiteX1" fmla="*/ 28575 w 333375"/>
                <a:gd name="connsiteY1" fmla="*/ 9558 h 177834"/>
                <a:gd name="connsiteX2" fmla="*/ 60325 w 333375"/>
                <a:gd name="connsiteY2" fmla="*/ 155608 h 177834"/>
                <a:gd name="connsiteX3" fmla="*/ 104775 w 333375"/>
                <a:gd name="connsiteY3" fmla="*/ 33 h 177834"/>
                <a:gd name="connsiteX4" fmla="*/ 136525 w 333375"/>
                <a:gd name="connsiteY4" fmla="*/ 171483 h 177834"/>
                <a:gd name="connsiteX5" fmla="*/ 174625 w 333375"/>
                <a:gd name="connsiteY5" fmla="*/ 33 h 177834"/>
                <a:gd name="connsiteX6" fmla="*/ 203200 w 333375"/>
                <a:gd name="connsiteY6" fmla="*/ 177833 h 177834"/>
                <a:gd name="connsiteX7" fmla="*/ 244475 w 333375"/>
                <a:gd name="connsiteY7" fmla="*/ 3208 h 177834"/>
                <a:gd name="connsiteX8" fmla="*/ 273050 w 333375"/>
                <a:gd name="connsiteY8" fmla="*/ 142908 h 177834"/>
                <a:gd name="connsiteX9" fmla="*/ 304800 w 333375"/>
                <a:gd name="connsiteY9" fmla="*/ 9558 h 177834"/>
                <a:gd name="connsiteX10" fmla="*/ 333375 w 333375"/>
                <a:gd name="connsiteY10" fmla="*/ 133383 h 177834"/>
                <a:gd name="connsiteX0" fmla="*/ 0 w 333375"/>
                <a:gd name="connsiteY0" fmla="*/ 95338 h 171538"/>
                <a:gd name="connsiteX1" fmla="*/ 28575 w 333375"/>
                <a:gd name="connsiteY1" fmla="*/ 9613 h 171538"/>
                <a:gd name="connsiteX2" fmla="*/ 60325 w 333375"/>
                <a:gd name="connsiteY2" fmla="*/ 155663 h 171538"/>
                <a:gd name="connsiteX3" fmla="*/ 104775 w 333375"/>
                <a:gd name="connsiteY3" fmla="*/ 88 h 171538"/>
                <a:gd name="connsiteX4" fmla="*/ 136525 w 333375"/>
                <a:gd name="connsiteY4" fmla="*/ 171538 h 171538"/>
                <a:gd name="connsiteX5" fmla="*/ 174625 w 333375"/>
                <a:gd name="connsiteY5" fmla="*/ 88 h 171538"/>
                <a:gd name="connsiteX6" fmla="*/ 200025 w 333375"/>
                <a:gd name="connsiteY6" fmla="*/ 146138 h 171538"/>
                <a:gd name="connsiteX7" fmla="*/ 244475 w 333375"/>
                <a:gd name="connsiteY7" fmla="*/ 3263 h 171538"/>
                <a:gd name="connsiteX8" fmla="*/ 273050 w 333375"/>
                <a:gd name="connsiteY8" fmla="*/ 142963 h 171538"/>
                <a:gd name="connsiteX9" fmla="*/ 304800 w 333375"/>
                <a:gd name="connsiteY9" fmla="*/ 9613 h 171538"/>
                <a:gd name="connsiteX10" fmla="*/ 333375 w 333375"/>
                <a:gd name="connsiteY10" fmla="*/ 133438 h 171538"/>
                <a:gd name="connsiteX0" fmla="*/ 0 w 333375"/>
                <a:gd name="connsiteY0" fmla="*/ 95287 h 155625"/>
                <a:gd name="connsiteX1" fmla="*/ 28575 w 333375"/>
                <a:gd name="connsiteY1" fmla="*/ 9562 h 155625"/>
                <a:gd name="connsiteX2" fmla="*/ 60325 w 333375"/>
                <a:gd name="connsiteY2" fmla="*/ 155612 h 155625"/>
                <a:gd name="connsiteX3" fmla="*/ 104775 w 333375"/>
                <a:gd name="connsiteY3" fmla="*/ 37 h 155625"/>
                <a:gd name="connsiteX4" fmla="*/ 136525 w 333375"/>
                <a:gd name="connsiteY4" fmla="*/ 139737 h 155625"/>
                <a:gd name="connsiteX5" fmla="*/ 174625 w 333375"/>
                <a:gd name="connsiteY5" fmla="*/ 37 h 155625"/>
                <a:gd name="connsiteX6" fmla="*/ 200025 w 333375"/>
                <a:gd name="connsiteY6" fmla="*/ 146087 h 155625"/>
                <a:gd name="connsiteX7" fmla="*/ 244475 w 333375"/>
                <a:gd name="connsiteY7" fmla="*/ 3212 h 155625"/>
                <a:gd name="connsiteX8" fmla="*/ 273050 w 333375"/>
                <a:gd name="connsiteY8" fmla="*/ 142912 h 155625"/>
                <a:gd name="connsiteX9" fmla="*/ 304800 w 333375"/>
                <a:gd name="connsiteY9" fmla="*/ 9562 h 155625"/>
                <a:gd name="connsiteX10" fmla="*/ 333375 w 333375"/>
                <a:gd name="connsiteY10" fmla="*/ 133387 h 155625"/>
                <a:gd name="connsiteX0" fmla="*/ 0 w 333375"/>
                <a:gd name="connsiteY0" fmla="*/ 95256 h 146057"/>
                <a:gd name="connsiteX1" fmla="*/ 28575 w 333375"/>
                <a:gd name="connsiteY1" fmla="*/ 9531 h 146057"/>
                <a:gd name="connsiteX2" fmla="*/ 60325 w 333375"/>
                <a:gd name="connsiteY2" fmla="*/ 136531 h 146057"/>
                <a:gd name="connsiteX3" fmla="*/ 104775 w 333375"/>
                <a:gd name="connsiteY3" fmla="*/ 6 h 146057"/>
                <a:gd name="connsiteX4" fmla="*/ 136525 w 333375"/>
                <a:gd name="connsiteY4" fmla="*/ 139706 h 146057"/>
                <a:gd name="connsiteX5" fmla="*/ 174625 w 333375"/>
                <a:gd name="connsiteY5" fmla="*/ 6 h 146057"/>
                <a:gd name="connsiteX6" fmla="*/ 200025 w 333375"/>
                <a:gd name="connsiteY6" fmla="*/ 146056 h 146057"/>
                <a:gd name="connsiteX7" fmla="*/ 244475 w 333375"/>
                <a:gd name="connsiteY7" fmla="*/ 3181 h 146057"/>
                <a:gd name="connsiteX8" fmla="*/ 273050 w 333375"/>
                <a:gd name="connsiteY8" fmla="*/ 142881 h 146057"/>
                <a:gd name="connsiteX9" fmla="*/ 304800 w 333375"/>
                <a:gd name="connsiteY9" fmla="*/ 9531 h 146057"/>
                <a:gd name="connsiteX10" fmla="*/ 333375 w 333375"/>
                <a:gd name="connsiteY10" fmla="*/ 133356 h 146057"/>
                <a:gd name="connsiteX0" fmla="*/ 0 w 339725"/>
                <a:gd name="connsiteY0" fmla="*/ 111131 h 146057"/>
                <a:gd name="connsiteX1" fmla="*/ 34925 w 339725"/>
                <a:gd name="connsiteY1" fmla="*/ 9531 h 146057"/>
                <a:gd name="connsiteX2" fmla="*/ 66675 w 339725"/>
                <a:gd name="connsiteY2" fmla="*/ 136531 h 146057"/>
                <a:gd name="connsiteX3" fmla="*/ 111125 w 339725"/>
                <a:gd name="connsiteY3" fmla="*/ 6 h 146057"/>
                <a:gd name="connsiteX4" fmla="*/ 142875 w 339725"/>
                <a:gd name="connsiteY4" fmla="*/ 139706 h 146057"/>
                <a:gd name="connsiteX5" fmla="*/ 180975 w 339725"/>
                <a:gd name="connsiteY5" fmla="*/ 6 h 146057"/>
                <a:gd name="connsiteX6" fmla="*/ 206375 w 339725"/>
                <a:gd name="connsiteY6" fmla="*/ 146056 h 146057"/>
                <a:gd name="connsiteX7" fmla="*/ 250825 w 339725"/>
                <a:gd name="connsiteY7" fmla="*/ 3181 h 146057"/>
                <a:gd name="connsiteX8" fmla="*/ 279400 w 339725"/>
                <a:gd name="connsiteY8" fmla="*/ 142881 h 146057"/>
                <a:gd name="connsiteX9" fmla="*/ 311150 w 339725"/>
                <a:gd name="connsiteY9" fmla="*/ 9531 h 146057"/>
                <a:gd name="connsiteX10" fmla="*/ 339725 w 339725"/>
                <a:gd name="connsiteY10" fmla="*/ 133356 h 146057"/>
                <a:gd name="connsiteX0" fmla="*/ 0 w 339725"/>
                <a:gd name="connsiteY0" fmla="*/ 111131 h 146057"/>
                <a:gd name="connsiteX1" fmla="*/ 34925 w 339725"/>
                <a:gd name="connsiteY1" fmla="*/ 9531 h 146057"/>
                <a:gd name="connsiteX2" fmla="*/ 66675 w 339725"/>
                <a:gd name="connsiteY2" fmla="*/ 136531 h 146057"/>
                <a:gd name="connsiteX3" fmla="*/ 111125 w 339725"/>
                <a:gd name="connsiteY3" fmla="*/ 6 h 146057"/>
                <a:gd name="connsiteX4" fmla="*/ 142875 w 339725"/>
                <a:gd name="connsiteY4" fmla="*/ 139706 h 146057"/>
                <a:gd name="connsiteX5" fmla="*/ 180975 w 339725"/>
                <a:gd name="connsiteY5" fmla="*/ 6 h 146057"/>
                <a:gd name="connsiteX6" fmla="*/ 206375 w 339725"/>
                <a:gd name="connsiteY6" fmla="*/ 146056 h 146057"/>
                <a:gd name="connsiteX7" fmla="*/ 250825 w 339725"/>
                <a:gd name="connsiteY7" fmla="*/ 3181 h 146057"/>
                <a:gd name="connsiteX8" fmla="*/ 279400 w 339725"/>
                <a:gd name="connsiteY8" fmla="*/ 142881 h 146057"/>
                <a:gd name="connsiteX9" fmla="*/ 311150 w 339725"/>
                <a:gd name="connsiteY9" fmla="*/ 9531 h 146057"/>
                <a:gd name="connsiteX10" fmla="*/ 339725 w 339725"/>
                <a:gd name="connsiteY10" fmla="*/ 104781 h 146057"/>
                <a:gd name="connsiteX0" fmla="*/ 0 w 339725"/>
                <a:gd name="connsiteY0" fmla="*/ 114481 h 149407"/>
                <a:gd name="connsiteX1" fmla="*/ 31750 w 339725"/>
                <a:gd name="connsiteY1" fmla="*/ 181 h 149407"/>
                <a:gd name="connsiteX2" fmla="*/ 66675 w 339725"/>
                <a:gd name="connsiteY2" fmla="*/ 139881 h 149407"/>
                <a:gd name="connsiteX3" fmla="*/ 111125 w 339725"/>
                <a:gd name="connsiteY3" fmla="*/ 3356 h 149407"/>
                <a:gd name="connsiteX4" fmla="*/ 142875 w 339725"/>
                <a:gd name="connsiteY4" fmla="*/ 143056 h 149407"/>
                <a:gd name="connsiteX5" fmla="*/ 180975 w 339725"/>
                <a:gd name="connsiteY5" fmla="*/ 3356 h 149407"/>
                <a:gd name="connsiteX6" fmla="*/ 206375 w 339725"/>
                <a:gd name="connsiteY6" fmla="*/ 149406 h 149407"/>
                <a:gd name="connsiteX7" fmla="*/ 250825 w 339725"/>
                <a:gd name="connsiteY7" fmla="*/ 6531 h 149407"/>
                <a:gd name="connsiteX8" fmla="*/ 279400 w 339725"/>
                <a:gd name="connsiteY8" fmla="*/ 146231 h 149407"/>
                <a:gd name="connsiteX9" fmla="*/ 311150 w 339725"/>
                <a:gd name="connsiteY9" fmla="*/ 12881 h 149407"/>
                <a:gd name="connsiteX10" fmla="*/ 339725 w 339725"/>
                <a:gd name="connsiteY10" fmla="*/ 108131 h 149407"/>
                <a:gd name="connsiteX0" fmla="*/ 0 w 393656"/>
                <a:gd name="connsiteY0" fmla="*/ 114481 h 149407"/>
                <a:gd name="connsiteX1" fmla="*/ 31750 w 393656"/>
                <a:gd name="connsiteY1" fmla="*/ 181 h 149407"/>
                <a:gd name="connsiteX2" fmla="*/ 66675 w 393656"/>
                <a:gd name="connsiteY2" fmla="*/ 139881 h 149407"/>
                <a:gd name="connsiteX3" fmla="*/ 111125 w 393656"/>
                <a:gd name="connsiteY3" fmla="*/ 3356 h 149407"/>
                <a:gd name="connsiteX4" fmla="*/ 142875 w 393656"/>
                <a:gd name="connsiteY4" fmla="*/ 143056 h 149407"/>
                <a:gd name="connsiteX5" fmla="*/ 180975 w 393656"/>
                <a:gd name="connsiteY5" fmla="*/ 3356 h 149407"/>
                <a:gd name="connsiteX6" fmla="*/ 206375 w 393656"/>
                <a:gd name="connsiteY6" fmla="*/ 149406 h 149407"/>
                <a:gd name="connsiteX7" fmla="*/ 250825 w 393656"/>
                <a:gd name="connsiteY7" fmla="*/ 6531 h 149407"/>
                <a:gd name="connsiteX8" fmla="*/ 279400 w 393656"/>
                <a:gd name="connsiteY8" fmla="*/ 146231 h 149407"/>
                <a:gd name="connsiteX9" fmla="*/ 311150 w 393656"/>
                <a:gd name="connsiteY9" fmla="*/ 12881 h 149407"/>
                <a:gd name="connsiteX10" fmla="*/ 393656 w 393656"/>
                <a:gd name="connsiteY10" fmla="*/ 100225 h 149407"/>
                <a:gd name="connsiteX0" fmla="*/ 0 w 393656"/>
                <a:gd name="connsiteY0" fmla="*/ 114481 h 149407"/>
                <a:gd name="connsiteX1" fmla="*/ 31750 w 393656"/>
                <a:gd name="connsiteY1" fmla="*/ 181 h 149407"/>
                <a:gd name="connsiteX2" fmla="*/ 66675 w 393656"/>
                <a:gd name="connsiteY2" fmla="*/ 139881 h 149407"/>
                <a:gd name="connsiteX3" fmla="*/ 111125 w 393656"/>
                <a:gd name="connsiteY3" fmla="*/ 3356 h 149407"/>
                <a:gd name="connsiteX4" fmla="*/ 142875 w 393656"/>
                <a:gd name="connsiteY4" fmla="*/ 143056 h 149407"/>
                <a:gd name="connsiteX5" fmla="*/ 180975 w 393656"/>
                <a:gd name="connsiteY5" fmla="*/ 3356 h 149407"/>
                <a:gd name="connsiteX6" fmla="*/ 206375 w 393656"/>
                <a:gd name="connsiteY6" fmla="*/ 149406 h 149407"/>
                <a:gd name="connsiteX7" fmla="*/ 250825 w 393656"/>
                <a:gd name="connsiteY7" fmla="*/ 6531 h 149407"/>
                <a:gd name="connsiteX8" fmla="*/ 279400 w 393656"/>
                <a:gd name="connsiteY8" fmla="*/ 146231 h 149407"/>
                <a:gd name="connsiteX9" fmla="*/ 320139 w 393656"/>
                <a:gd name="connsiteY9" fmla="*/ 84036 h 149407"/>
                <a:gd name="connsiteX10" fmla="*/ 393656 w 393656"/>
                <a:gd name="connsiteY10" fmla="*/ 100225 h 149407"/>
                <a:gd name="connsiteX0" fmla="*/ 0 w 393656"/>
                <a:gd name="connsiteY0" fmla="*/ 114481 h 149407"/>
                <a:gd name="connsiteX1" fmla="*/ 31750 w 393656"/>
                <a:gd name="connsiteY1" fmla="*/ 181 h 149407"/>
                <a:gd name="connsiteX2" fmla="*/ 66675 w 393656"/>
                <a:gd name="connsiteY2" fmla="*/ 139881 h 149407"/>
                <a:gd name="connsiteX3" fmla="*/ 105133 w 393656"/>
                <a:gd name="connsiteY3" fmla="*/ 3356 h 149407"/>
                <a:gd name="connsiteX4" fmla="*/ 142875 w 393656"/>
                <a:gd name="connsiteY4" fmla="*/ 143056 h 149407"/>
                <a:gd name="connsiteX5" fmla="*/ 180975 w 393656"/>
                <a:gd name="connsiteY5" fmla="*/ 3356 h 149407"/>
                <a:gd name="connsiteX6" fmla="*/ 206375 w 393656"/>
                <a:gd name="connsiteY6" fmla="*/ 149406 h 149407"/>
                <a:gd name="connsiteX7" fmla="*/ 250825 w 393656"/>
                <a:gd name="connsiteY7" fmla="*/ 6531 h 149407"/>
                <a:gd name="connsiteX8" fmla="*/ 279400 w 393656"/>
                <a:gd name="connsiteY8" fmla="*/ 146231 h 149407"/>
                <a:gd name="connsiteX9" fmla="*/ 320139 w 393656"/>
                <a:gd name="connsiteY9" fmla="*/ 84036 h 149407"/>
                <a:gd name="connsiteX10" fmla="*/ 393656 w 393656"/>
                <a:gd name="connsiteY10" fmla="*/ 100225 h 149407"/>
                <a:gd name="connsiteX0" fmla="*/ 0 w 393656"/>
                <a:gd name="connsiteY0" fmla="*/ 114481 h 147864"/>
                <a:gd name="connsiteX1" fmla="*/ 31750 w 393656"/>
                <a:gd name="connsiteY1" fmla="*/ 181 h 147864"/>
                <a:gd name="connsiteX2" fmla="*/ 66675 w 393656"/>
                <a:gd name="connsiteY2" fmla="*/ 139881 h 147864"/>
                <a:gd name="connsiteX3" fmla="*/ 105133 w 393656"/>
                <a:gd name="connsiteY3" fmla="*/ 3356 h 147864"/>
                <a:gd name="connsiteX4" fmla="*/ 142875 w 393656"/>
                <a:gd name="connsiteY4" fmla="*/ 143056 h 147864"/>
                <a:gd name="connsiteX5" fmla="*/ 180975 w 393656"/>
                <a:gd name="connsiteY5" fmla="*/ 3356 h 147864"/>
                <a:gd name="connsiteX6" fmla="*/ 215364 w 393656"/>
                <a:gd name="connsiteY6" fmla="*/ 133594 h 147864"/>
                <a:gd name="connsiteX7" fmla="*/ 250825 w 393656"/>
                <a:gd name="connsiteY7" fmla="*/ 6531 h 147864"/>
                <a:gd name="connsiteX8" fmla="*/ 279400 w 393656"/>
                <a:gd name="connsiteY8" fmla="*/ 146231 h 147864"/>
                <a:gd name="connsiteX9" fmla="*/ 320139 w 393656"/>
                <a:gd name="connsiteY9" fmla="*/ 84036 h 147864"/>
                <a:gd name="connsiteX10" fmla="*/ 393656 w 393656"/>
                <a:gd name="connsiteY10" fmla="*/ 100225 h 147864"/>
                <a:gd name="connsiteX0" fmla="*/ 0 w 393656"/>
                <a:gd name="connsiteY0" fmla="*/ 114481 h 143056"/>
                <a:gd name="connsiteX1" fmla="*/ 31750 w 393656"/>
                <a:gd name="connsiteY1" fmla="*/ 181 h 143056"/>
                <a:gd name="connsiteX2" fmla="*/ 66675 w 393656"/>
                <a:gd name="connsiteY2" fmla="*/ 139881 h 143056"/>
                <a:gd name="connsiteX3" fmla="*/ 105133 w 393656"/>
                <a:gd name="connsiteY3" fmla="*/ 3356 h 143056"/>
                <a:gd name="connsiteX4" fmla="*/ 142875 w 393656"/>
                <a:gd name="connsiteY4" fmla="*/ 143056 h 143056"/>
                <a:gd name="connsiteX5" fmla="*/ 180975 w 393656"/>
                <a:gd name="connsiteY5" fmla="*/ 3356 h 143056"/>
                <a:gd name="connsiteX6" fmla="*/ 215364 w 393656"/>
                <a:gd name="connsiteY6" fmla="*/ 133594 h 143056"/>
                <a:gd name="connsiteX7" fmla="*/ 250825 w 393656"/>
                <a:gd name="connsiteY7" fmla="*/ 6531 h 143056"/>
                <a:gd name="connsiteX8" fmla="*/ 288389 w 393656"/>
                <a:gd name="connsiteY8" fmla="*/ 130419 h 143056"/>
                <a:gd name="connsiteX9" fmla="*/ 320139 w 393656"/>
                <a:gd name="connsiteY9" fmla="*/ 84036 h 143056"/>
                <a:gd name="connsiteX10" fmla="*/ 393656 w 393656"/>
                <a:gd name="connsiteY10" fmla="*/ 100225 h 143056"/>
                <a:gd name="connsiteX0" fmla="*/ 0 w 393656"/>
                <a:gd name="connsiteY0" fmla="*/ 114481 h 139882"/>
                <a:gd name="connsiteX1" fmla="*/ 31750 w 393656"/>
                <a:gd name="connsiteY1" fmla="*/ 181 h 139882"/>
                <a:gd name="connsiteX2" fmla="*/ 66675 w 393656"/>
                <a:gd name="connsiteY2" fmla="*/ 139881 h 139882"/>
                <a:gd name="connsiteX3" fmla="*/ 105133 w 393656"/>
                <a:gd name="connsiteY3" fmla="*/ 3356 h 139882"/>
                <a:gd name="connsiteX4" fmla="*/ 142875 w 393656"/>
                <a:gd name="connsiteY4" fmla="*/ 132515 h 139882"/>
                <a:gd name="connsiteX5" fmla="*/ 180975 w 393656"/>
                <a:gd name="connsiteY5" fmla="*/ 3356 h 139882"/>
                <a:gd name="connsiteX6" fmla="*/ 215364 w 393656"/>
                <a:gd name="connsiteY6" fmla="*/ 133594 h 139882"/>
                <a:gd name="connsiteX7" fmla="*/ 250825 w 393656"/>
                <a:gd name="connsiteY7" fmla="*/ 6531 h 139882"/>
                <a:gd name="connsiteX8" fmla="*/ 288389 w 393656"/>
                <a:gd name="connsiteY8" fmla="*/ 130419 h 139882"/>
                <a:gd name="connsiteX9" fmla="*/ 320139 w 393656"/>
                <a:gd name="connsiteY9" fmla="*/ 84036 h 139882"/>
                <a:gd name="connsiteX10" fmla="*/ 393656 w 393656"/>
                <a:gd name="connsiteY10" fmla="*/ 100225 h 139882"/>
                <a:gd name="connsiteX0" fmla="*/ 0 w 393656"/>
                <a:gd name="connsiteY0" fmla="*/ 114390 h 133504"/>
                <a:gd name="connsiteX1" fmla="*/ 31750 w 393656"/>
                <a:gd name="connsiteY1" fmla="*/ 90 h 133504"/>
                <a:gd name="connsiteX2" fmla="*/ 66675 w 393656"/>
                <a:gd name="connsiteY2" fmla="*/ 131884 h 133504"/>
                <a:gd name="connsiteX3" fmla="*/ 105133 w 393656"/>
                <a:gd name="connsiteY3" fmla="*/ 3265 h 133504"/>
                <a:gd name="connsiteX4" fmla="*/ 142875 w 393656"/>
                <a:gd name="connsiteY4" fmla="*/ 132424 h 133504"/>
                <a:gd name="connsiteX5" fmla="*/ 180975 w 393656"/>
                <a:gd name="connsiteY5" fmla="*/ 3265 h 133504"/>
                <a:gd name="connsiteX6" fmla="*/ 215364 w 393656"/>
                <a:gd name="connsiteY6" fmla="*/ 133503 h 133504"/>
                <a:gd name="connsiteX7" fmla="*/ 250825 w 393656"/>
                <a:gd name="connsiteY7" fmla="*/ 6440 h 133504"/>
                <a:gd name="connsiteX8" fmla="*/ 288389 w 393656"/>
                <a:gd name="connsiteY8" fmla="*/ 130328 h 133504"/>
                <a:gd name="connsiteX9" fmla="*/ 320139 w 393656"/>
                <a:gd name="connsiteY9" fmla="*/ 83945 h 133504"/>
                <a:gd name="connsiteX10" fmla="*/ 393656 w 393656"/>
                <a:gd name="connsiteY10" fmla="*/ 100134 h 133504"/>
                <a:gd name="connsiteX0" fmla="*/ 0 w 390660"/>
                <a:gd name="connsiteY0" fmla="*/ 86182 h 134285"/>
                <a:gd name="connsiteX1" fmla="*/ 28754 w 390660"/>
                <a:gd name="connsiteY1" fmla="*/ 871 h 134285"/>
                <a:gd name="connsiteX2" fmla="*/ 63679 w 390660"/>
                <a:gd name="connsiteY2" fmla="*/ 132665 h 134285"/>
                <a:gd name="connsiteX3" fmla="*/ 102137 w 390660"/>
                <a:gd name="connsiteY3" fmla="*/ 4046 h 134285"/>
                <a:gd name="connsiteX4" fmla="*/ 139879 w 390660"/>
                <a:gd name="connsiteY4" fmla="*/ 133205 h 134285"/>
                <a:gd name="connsiteX5" fmla="*/ 177979 w 390660"/>
                <a:gd name="connsiteY5" fmla="*/ 4046 h 134285"/>
                <a:gd name="connsiteX6" fmla="*/ 212368 w 390660"/>
                <a:gd name="connsiteY6" fmla="*/ 134284 h 134285"/>
                <a:gd name="connsiteX7" fmla="*/ 247829 w 390660"/>
                <a:gd name="connsiteY7" fmla="*/ 7221 h 134285"/>
                <a:gd name="connsiteX8" fmla="*/ 285393 w 390660"/>
                <a:gd name="connsiteY8" fmla="*/ 131109 h 134285"/>
                <a:gd name="connsiteX9" fmla="*/ 317143 w 390660"/>
                <a:gd name="connsiteY9" fmla="*/ 84726 h 134285"/>
                <a:gd name="connsiteX10" fmla="*/ 390660 w 390660"/>
                <a:gd name="connsiteY10" fmla="*/ 100915 h 134285"/>
                <a:gd name="connsiteX0" fmla="*/ 0 w 390660"/>
                <a:gd name="connsiteY0" fmla="*/ 86182 h 134285"/>
                <a:gd name="connsiteX1" fmla="*/ 28754 w 390660"/>
                <a:gd name="connsiteY1" fmla="*/ 871 h 134285"/>
                <a:gd name="connsiteX2" fmla="*/ 63679 w 390660"/>
                <a:gd name="connsiteY2" fmla="*/ 132665 h 134285"/>
                <a:gd name="connsiteX3" fmla="*/ 102137 w 390660"/>
                <a:gd name="connsiteY3" fmla="*/ 4046 h 134285"/>
                <a:gd name="connsiteX4" fmla="*/ 139879 w 390660"/>
                <a:gd name="connsiteY4" fmla="*/ 133205 h 134285"/>
                <a:gd name="connsiteX5" fmla="*/ 177979 w 390660"/>
                <a:gd name="connsiteY5" fmla="*/ 4046 h 134285"/>
                <a:gd name="connsiteX6" fmla="*/ 212368 w 390660"/>
                <a:gd name="connsiteY6" fmla="*/ 134284 h 134285"/>
                <a:gd name="connsiteX7" fmla="*/ 247829 w 390660"/>
                <a:gd name="connsiteY7" fmla="*/ 7221 h 134285"/>
                <a:gd name="connsiteX8" fmla="*/ 285393 w 390660"/>
                <a:gd name="connsiteY8" fmla="*/ 131109 h 134285"/>
                <a:gd name="connsiteX9" fmla="*/ 317143 w 390660"/>
                <a:gd name="connsiteY9" fmla="*/ 84726 h 134285"/>
                <a:gd name="connsiteX10" fmla="*/ 390660 w 390660"/>
                <a:gd name="connsiteY10" fmla="*/ 100915 h 134285"/>
                <a:gd name="connsiteX0" fmla="*/ 0 w 408637"/>
                <a:gd name="connsiteY0" fmla="*/ 86182 h 134285"/>
                <a:gd name="connsiteX1" fmla="*/ 28754 w 408637"/>
                <a:gd name="connsiteY1" fmla="*/ 871 h 134285"/>
                <a:gd name="connsiteX2" fmla="*/ 63679 w 408637"/>
                <a:gd name="connsiteY2" fmla="*/ 132665 h 134285"/>
                <a:gd name="connsiteX3" fmla="*/ 102137 w 408637"/>
                <a:gd name="connsiteY3" fmla="*/ 4046 h 134285"/>
                <a:gd name="connsiteX4" fmla="*/ 139879 w 408637"/>
                <a:gd name="connsiteY4" fmla="*/ 133205 h 134285"/>
                <a:gd name="connsiteX5" fmla="*/ 177979 w 408637"/>
                <a:gd name="connsiteY5" fmla="*/ 4046 h 134285"/>
                <a:gd name="connsiteX6" fmla="*/ 212368 w 408637"/>
                <a:gd name="connsiteY6" fmla="*/ 134284 h 134285"/>
                <a:gd name="connsiteX7" fmla="*/ 247829 w 408637"/>
                <a:gd name="connsiteY7" fmla="*/ 7221 h 134285"/>
                <a:gd name="connsiteX8" fmla="*/ 285393 w 408637"/>
                <a:gd name="connsiteY8" fmla="*/ 131109 h 134285"/>
                <a:gd name="connsiteX9" fmla="*/ 317143 w 408637"/>
                <a:gd name="connsiteY9" fmla="*/ 84726 h 134285"/>
                <a:gd name="connsiteX10" fmla="*/ 408637 w 408637"/>
                <a:gd name="connsiteY10" fmla="*/ 71926 h 134285"/>
                <a:gd name="connsiteX0" fmla="*/ 0 w 408637"/>
                <a:gd name="connsiteY0" fmla="*/ 86182 h 134285"/>
                <a:gd name="connsiteX1" fmla="*/ 28754 w 408637"/>
                <a:gd name="connsiteY1" fmla="*/ 871 h 134285"/>
                <a:gd name="connsiteX2" fmla="*/ 63679 w 408637"/>
                <a:gd name="connsiteY2" fmla="*/ 132665 h 134285"/>
                <a:gd name="connsiteX3" fmla="*/ 102137 w 408637"/>
                <a:gd name="connsiteY3" fmla="*/ 4046 h 134285"/>
                <a:gd name="connsiteX4" fmla="*/ 139879 w 408637"/>
                <a:gd name="connsiteY4" fmla="*/ 133205 h 134285"/>
                <a:gd name="connsiteX5" fmla="*/ 177979 w 408637"/>
                <a:gd name="connsiteY5" fmla="*/ 4046 h 134285"/>
                <a:gd name="connsiteX6" fmla="*/ 212368 w 408637"/>
                <a:gd name="connsiteY6" fmla="*/ 134284 h 134285"/>
                <a:gd name="connsiteX7" fmla="*/ 247829 w 408637"/>
                <a:gd name="connsiteY7" fmla="*/ 7221 h 134285"/>
                <a:gd name="connsiteX8" fmla="*/ 285393 w 408637"/>
                <a:gd name="connsiteY8" fmla="*/ 131109 h 134285"/>
                <a:gd name="connsiteX9" fmla="*/ 317143 w 408637"/>
                <a:gd name="connsiteY9" fmla="*/ 74185 h 134285"/>
                <a:gd name="connsiteX10" fmla="*/ 408637 w 408637"/>
                <a:gd name="connsiteY10" fmla="*/ 71926 h 134285"/>
                <a:gd name="connsiteX0" fmla="*/ 0 w 408637"/>
                <a:gd name="connsiteY0" fmla="*/ 86182 h 134285"/>
                <a:gd name="connsiteX1" fmla="*/ 28754 w 408637"/>
                <a:gd name="connsiteY1" fmla="*/ 871 h 134285"/>
                <a:gd name="connsiteX2" fmla="*/ 63679 w 408637"/>
                <a:gd name="connsiteY2" fmla="*/ 132665 h 134285"/>
                <a:gd name="connsiteX3" fmla="*/ 102137 w 408637"/>
                <a:gd name="connsiteY3" fmla="*/ 4046 h 134285"/>
                <a:gd name="connsiteX4" fmla="*/ 139879 w 408637"/>
                <a:gd name="connsiteY4" fmla="*/ 133205 h 134285"/>
                <a:gd name="connsiteX5" fmla="*/ 177979 w 408637"/>
                <a:gd name="connsiteY5" fmla="*/ 4046 h 134285"/>
                <a:gd name="connsiteX6" fmla="*/ 212368 w 408637"/>
                <a:gd name="connsiteY6" fmla="*/ 134284 h 134285"/>
                <a:gd name="connsiteX7" fmla="*/ 247829 w 408637"/>
                <a:gd name="connsiteY7" fmla="*/ 7221 h 134285"/>
                <a:gd name="connsiteX8" fmla="*/ 285393 w 408637"/>
                <a:gd name="connsiteY8" fmla="*/ 131109 h 134285"/>
                <a:gd name="connsiteX9" fmla="*/ 323136 w 408637"/>
                <a:gd name="connsiteY9" fmla="*/ 84727 h 134285"/>
                <a:gd name="connsiteX10" fmla="*/ 408637 w 408637"/>
                <a:gd name="connsiteY10" fmla="*/ 71926 h 134285"/>
                <a:gd name="connsiteX0" fmla="*/ 0 w 408637"/>
                <a:gd name="connsiteY0" fmla="*/ 83593 h 131696"/>
                <a:gd name="connsiteX1" fmla="*/ 31750 w 408637"/>
                <a:gd name="connsiteY1" fmla="*/ 917 h 131696"/>
                <a:gd name="connsiteX2" fmla="*/ 63679 w 408637"/>
                <a:gd name="connsiteY2" fmla="*/ 130076 h 131696"/>
                <a:gd name="connsiteX3" fmla="*/ 102137 w 408637"/>
                <a:gd name="connsiteY3" fmla="*/ 1457 h 131696"/>
                <a:gd name="connsiteX4" fmla="*/ 139879 w 408637"/>
                <a:gd name="connsiteY4" fmla="*/ 130616 h 131696"/>
                <a:gd name="connsiteX5" fmla="*/ 177979 w 408637"/>
                <a:gd name="connsiteY5" fmla="*/ 1457 h 131696"/>
                <a:gd name="connsiteX6" fmla="*/ 212368 w 408637"/>
                <a:gd name="connsiteY6" fmla="*/ 131695 h 131696"/>
                <a:gd name="connsiteX7" fmla="*/ 247829 w 408637"/>
                <a:gd name="connsiteY7" fmla="*/ 4632 h 131696"/>
                <a:gd name="connsiteX8" fmla="*/ 285393 w 408637"/>
                <a:gd name="connsiteY8" fmla="*/ 128520 h 131696"/>
                <a:gd name="connsiteX9" fmla="*/ 323136 w 408637"/>
                <a:gd name="connsiteY9" fmla="*/ 82138 h 131696"/>
                <a:gd name="connsiteX10" fmla="*/ 408637 w 408637"/>
                <a:gd name="connsiteY10" fmla="*/ 69337 h 131696"/>
                <a:gd name="connsiteX0" fmla="*/ 0 w 408637"/>
                <a:gd name="connsiteY0" fmla="*/ 82677 h 130780"/>
                <a:gd name="connsiteX1" fmla="*/ 31750 w 408637"/>
                <a:gd name="connsiteY1" fmla="*/ 1 h 130780"/>
                <a:gd name="connsiteX2" fmla="*/ 63679 w 408637"/>
                <a:gd name="connsiteY2" fmla="*/ 129160 h 130780"/>
                <a:gd name="connsiteX3" fmla="*/ 102137 w 408637"/>
                <a:gd name="connsiteY3" fmla="*/ 541 h 130780"/>
                <a:gd name="connsiteX4" fmla="*/ 139879 w 408637"/>
                <a:gd name="connsiteY4" fmla="*/ 129700 h 130780"/>
                <a:gd name="connsiteX5" fmla="*/ 177979 w 408637"/>
                <a:gd name="connsiteY5" fmla="*/ 541 h 130780"/>
                <a:gd name="connsiteX6" fmla="*/ 212368 w 408637"/>
                <a:gd name="connsiteY6" fmla="*/ 130779 h 130780"/>
                <a:gd name="connsiteX7" fmla="*/ 247829 w 408637"/>
                <a:gd name="connsiteY7" fmla="*/ 3716 h 130780"/>
                <a:gd name="connsiteX8" fmla="*/ 285393 w 408637"/>
                <a:gd name="connsiteY8" fmla="*/ 127604 h 130780"/>
                <a:gd name="connsiteX9" fmla="*/ 323136 w 408637"/>
                <a:gd name="connsiteY9" fmla="*/ 81222 h 130780"/>
                <a:gd name="connsiteX10" fmla="*/ 408637 w 408637"/>
                <a:gd name="connsiteY10" fmla="*/ 68421 h 130780"/>
                <a:gd name="connsiteX0" fmla="*/ 0 w 408637"/>
                <a:gd name="connsiteY0" fmla="*/ 83592 h 131695"/>
                <a:gd name="connsiteX1" fmla="*/ 31750 w 408637"/>
                <a:gd name="connsiteY1" fmla="*/ 916 h 131695"/>
                <a:gd name="connsiteX2" fmla="*/ 63679 w 408637"/>
                <a:gd name="connsiteY2" fmla="*/ 130075 h 131695"/>
                <a:gd name="connsiteX3" fmla="*/ 102137 w 408637"/>
                <a:gd name="connsiteY3" fmla="*/ 1456 h 131695"/>
                <a:gd name="connsiteX4" fmla="*/ 139879 w 408637"/>
                <a:gd name="connsiteY4" fmla="*/ 130615 h 131695"/>
                <a:gd name="connsiteX5" fmla="*/ 177979 w 408637"/>
                <a:gd name="connsiteY5" fmla="*/ 1456 h 131695"/>
                <a:gd name="connsiteX6" fmla="*/ 212368 w 408637"/>
                <a:gd name="connsiteY6" fmla="*/ 131694 h 131695"/>
                <a:gd name="connsiteX7" fmla="*/ 247829 w 408637"/>
                <a:gd name="connsiteY7" fmla="*/ 4631 h 131695"/>
                <a:gd name="connsiteX8" fmla="*/ 285393 w 408637"/>
                <a:gd name="connsiteY8" fmla="*/ 128519 h 131695"/>
                <a:gd name="connsiteX9" fmla="*/ 323136 w 408637"/>
                <a:gd name="connsiteY9" fmla="*/ 82137 h 131695"/>
                <a:gd name="connsiteX10" fmla="*/ 408637 w 408637"/>
                <a:gd name="connsiteY10" fmla="*/ 69336 h 131695"/>
                <a:gd name="connsiteX0" fmla="*/ 0 w 408637"/>
                <a:gd name="connsiteY0" fmla="*/ 83406 h 131509"/>
                <a:gd name="connsiteX1" fmla="*/ 31750 w 408637"/>
                <a:gd name="connsiteY1" fmla="*/ 730 h 131509"/>
                <a:gd name="connsiteX2" fmla="*/ 63679 w 408637"/>
                <a:gd name="connsiteY2" fmla="*/ 129889 h 131509"/>
                <a:gd name="connsiteX3" fmla="*/ 102137 w 408637"/>
                <a:gd name="connsiteY3" fmla="*/ 1270 h 131509"/>
                <a:gd name="connsiteX4" fmla="*/ 139879 w 408637"/>
                <a:gd name="connsiteY4" fmla="*/ 130429 h 131509"/>
                <a:gd name="connsiteX5" fmla="*/ 177979 w 408637"/>
                <a:gd name="connsiteY5" fmla="*/ 1270 h 131509"/>
                <a:gd name="connsiteX6" fmla="*/ 212368 w 408637"/>
                <a:gd name="connsiteY6" fmla="*/ 131508 h 131509"/>
                <a:gd name="connsiteX7" fmla="*/ 247829 w 408637"/>
                <a:gd name="connsiteY7" fmla="*/ 4445 h 131509"/>
                <a:gd name="connsiteX8" fmla="*/ 285393 w 408637"/>
                <a:gd name="connsiteY8" fmla="*/ 128333 h 131509"/>
                <a:gd name="connsiteX9" fmla="*/ 323136 w 408637"/>
                <a:gd name="connsiteY9" fmla="*/ 81951 h 131509"/>
                <a:gd name="connsiteX10" fmla="*/ 408637 w 408637"/>
                <a:gd name="connsiteY10" fmla="*/ 69150 h 131509"/>
                <a:gd name="connsiteX0" fmla="*/ 0 w 492530"/>
                <a:gd name="connsiteY0" fmla="*/ 83406 h 131509"/>
                <a:gd name="connsiteX1" fmla="*/ 31750 w 492530"/>
                <a:gd name="connsiteY1" fmla="*/ 730 h 131509"/>
                <a:gd name="connsiteX2" fmla="*/ 63679 w 492530"/>
                <a:gd name="connsiteY2" fmla="*/ 129889 h 131509"/>
                <a:gd name="connsiteX3" fmla="*/ 102137 w 492530"/>
                <a:gd name="connsiteY3" fmla="*/ 1270 h 131509"/>
                <a:gd name="connsiteX4" fmla="*/ 139879 w 492530"/>
                <a:gd name="connsiteY4" fmla="*/ 130429 h 131509"/>
                <a:gd name="connsiteX5" fmla="*/ 177979 w 492530"/>
                <a:gd name="connsiteY5" fmla="*/ 1270 h 131509"/>
                <a:gd name="connsiteX6" fmla="*/ 212368 w 492530"/>
                <a:gd name="connsiteY6" fmla="*/ 131508 h 131509"/>
                <a:gd name="connsiteX7" fmla="*/ 247829 w 492530"/>
                <a:gd name="connsiteY7" fmla="*/ 4445 h 131509"/>
                <a:gd name="connsiteX8" fmla="*/ 285393 w 492530"/>
                <a:gd name="connsiteY8" fmla="*/ 128333 h 131509"/>
                <a:gd name="connsiteX9" fmla="*/ 323136 w 492530"/>
                <a:gd name="connsiteY9" fmla="*/ 81951 h 131509"/>
                <a:gd name="connsiteX10" fmla="*/ 492530 w 492530"/>
                <a:gd name="connsiteY10" fmla="*/ 63879 h 131509"/>
                <a:gd name="connsiteX0" fmla="*/ 0 w 492530"/>
                <a:gd name="connsiteY0" fmla="*/ 83406 h 131509"/>
                <a:gd name="connsiteX1" fmla="*/ 31750 w 492530"/>
                <a:gd name="connsiteY1" fmla="*/ 730 h 131509"/>
                <a:gd name="connsiteX2" fmla="*/ 63679 w 492530"/>
                <a:gd name="connsiteY2" fmla="*/ 129889 h 131509"/>
                <a:gd name="connsiteX3" fmla="*/ 102137 w 492530"/>
                <a:gd name="connsiteY3" fmla="*/ 1270 h 131509"/>
                <a:gd name="connsiteX4" fmla="*/ 139879 w 492530"/>
                <a:gd name="connsiteY4" fmla="*/ 130429 h 131509"/>
                <a:gd name="connsiteX5" fmla="*/ 177979 w 492530"/>
                <a:gd name="connsiteY5" fmla="*/ 1270 h 131509"/>
                <a:gd name="connsiteX6" fmla="*/ 212368 w 492530"/>
                <a:gd name="connsiteY6" fmla="*/ 131508 h 131509"/>
                <a:gd name="connsiteX7" fmla="*/ 247829 w 492530"/>
                <a:gd name="connsiteY7" fmla="*/ 4445 h 131509"/>
                <a:gd name="connsiteX8" fmla="*/ 285393 w 492530"/>
                <a:gd name="connsiteY8" fmla="*/ 128333 h 131509"/>
                <a:gd name="connsiteX9" fmla="*/ 344109 w 492530"/>
                <a:gd name="connsiteY9" fmla="*/ 74045 h 131509"/>
                <a:gd name="connsiteX10" fmla="*/ 492530 w 492530"/>
                <a:gd name="connsiteY10" fmla="*/ 63879 h 131509"/>
                <a:gd name="connsiteX0" fmla="*/ 0 w 492530"/>
                <a:gd name="connsiteY0" fmla="*/ 83406 h 131509"/>
                <a:gd name="connsiteX1" fmla="*/ 31750 w 492530"/>
                <a:gd name="connsiteY1" fmla="*/ 730 h 131509"/>
                <a:gd name="connsiteX2" fmla="*/ 63679 w 492530"/>
                <a:gd name="connsiteY2" fmla="*/ 129889 h 131509"/>
                <a:gd name="connsiteX3" fmla="*/ 102137 w 492530"/>
                <a:gd name="connsiteY3" fmla="*/ 1270 h 131509"/>
                <a:gd name="connsiteX4" fmla="*/ 139879 w 492530"/>
                <a:gd name="connsiteY4" fmla="*/ 130429 h 131509"/>
                <a:gd name="connsiteX5" fmla="*/ 177979 w 492530"/>
                <a:gd name="connsiteY5" fmla="*/ 1270 h 131509"/>
                <a:gd name="connsiteX6" fmla="*/ 212368 w 492530"/>
                <a:gd name="connsiteY6" fmla="*/ 131508 h 131509"/>
                <a:gd name="connsiteX7" fmla="*/ 247829 w 492530"/>
                <a:gd name="connsiteY7" fmla="*/ 4445 h 131509"/>
                <a:gd name="connsiteX8" fmla="*/ 285393 w 492530"/>
                <a:gd name="connsiteY8" fmla="*/ 128333 h 131509"/>
                <a:gd name="connsiteX9" fmla="*/ 344109 w 492530"/>
                <a:gd name="connsiteY9" fmla="*/ 74045 h 131509"/>
                <a:gd name="connsiteX10" fmla="*/ 492530 w 492530"/>
                <a:gd name="connsiteY10" fmla="*/ 63879 h 131509"/>
                <a:gd name="connsiteX0" fmla="*/ 0 w 492530"/>
                <a:gd name="connsiteY0" fmla="*/ 83406 h 131509"/>
                <a:gd name="connsiteX1" fmla="*/ 31750 w 492530"/>
                <a:gd name="connsiteY1" fmla="*/ 730 h 131509"/>
                <a:gd name="connsiteX2" fmla="*/ 63679 w 492530"/>
                <a:gd name="connsiteY2" fmla="*/ 129889 h 131509"/>
                <a:gd name="connsiteX3" fmla="*/ 102137 w 492530"/>
                <a:gd name="connsiteY3" fmla="*/ 1270 h 131509"/>
                <a:gd name="connsiteX4" fmla="*/ 139879 w 492530"/>
                <a:gd name="connsiteY4" fmla="*/ 130429 h 131509"/>
                <a:gd name="connsiteX5" fmla="*/ 177979 w 492530"/>
                <a:gd name="connsiteY5" fmla="*/ 1270 h 131509"/>
                <a:gd name="connsiteX6" fmla="*/ 212368 w 492530"/>
                <a:gd name="connsiteY6" fmla="*/ 131508 h 131509"/>
                <a:gd name="connsiteX7" fmla="*/ 247829 w 492530"/>
                <a:gd name="connsiteY7" fmla="*/ 4445 h 131509"/>
                <a:gd name="connsiteX8" fmla="*/ 285393 w 492530"/>
                <a:gd name="connsiteY8" fmla="*/ 128333 h 131509"/>
                <a:gd name="connsiteX9" fmla="*/ 344109 w 492530"/>
                <a:gd name="connsiteY9" fmla="*/ 74045 h 131509"/>
                <a:gd name="connsiteX10" fmla="*/ 492530 w 492530"/>
                <a:gd name="connsiteY10" fmla="*/ 63879 h 131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92530" h="131509">
                  <a:moveTo>
                    <a:pt x="0" y="83406"/>
                  </a:moveTo>
                  <a:cubicBezTo>
                    <a:pt x="15253" y="48693"/>
                    <a:pt x="18141" y="-7017"/>
                    <a:pt x="31750" y="730"/>
                  </a:cubicBezTo>
                  <a:cubicBezTo>
                    <a:pt x="45359" y="8477"/>
                    <a:pt x="51948" y="129799"/>
                    <a:pt x="63679" y="129889"/>
                  </a:cubicBezTo>
                  <a:cubicBezTo>
                    <a:pt x="75410" y="129979"/>
                    <a:pt x="89437" y="1180"/>
                    <a:pt x="102137" y="1270"/>
                  </a:cubicBezTo>
                  <a:cubicBezTo>
                    <a:pt x="114837" y="1360"/>
                    <a:pt x="127239" y="130429"/>
                    <a:pt x="139879" y="130429"/>
                  </a:cubicBezTo>
                  <a:cubicBezTo>
                    <a:pt x="152519" y="130429"/>
                    <a:pt x="165898" y="1090"/>
                    <a:pt x="177979" y="1270"/>
                  </a:cubicBezTo>
                  <a:cubicBezTo>
                    <a:pt x="190060" y="1450"/>
                    <a:pt x="200726" y="130979"/>
                    <a:pt x="212368" y="131508"/>
                  </a:cubicBezTo>
                  <a:cubicBezTo>
                    <a:pt x="224010" y="132037"/>
                    <a:pt x="235658" y="4974"/>
                    <a:pt x="247829" y="4445"/>
                  </a:cubicBezTo>
                  <a:cubicBezTo>
                    <a:pt x="260000" y="3916"/>
                    <a:pt x="269346" y="116733"/>
                    <a:pt x="285393" y="128333"/>
                  </a:cubicBezTo>
                  <a:cubicBezTo>
                    <a:pt x="301440" y="139933"/>
                    <a:pt x="316078" y="76182"/>
                    <a:pt x="344109" y="74045"/>
                  </a:cubicBezTo>
                  <a:cubicBezTo>
                    <a:pt x="354163" y="66637"/>
                    <a:pt x="399376" y="62082"/>
                    <a:pt x="492530" y="63879"/>
                  </a:cubicBezTo>
                </a:path>
              </a:pathLst>
            </a:custGeom>
            <a:noFill/>
            <a:ln w="1587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stealth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B3A3F5D6-A8A6-5748-A934-C8F6E6225FD8}"/>
                </a:ext>
              </a:extLst>
            </p:cNvPr>
            <p:cNvSpPr/>
            <p:nvPr/>
          </p:nvSpPr>
          <p:spPr bwMode="auto">
            <a:xfrm rot="1767421">
              <a:off x="9580223" y="3404150"/>
              <a:ext cx="158400" cy="53785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6239F5F2-90DE-994F-80F5-4CB60827EC8F}"/>
                    </a:ext>
                  </a:extLst>
                </p:cNvPr>
                <p:cNvSpPr txBox="1"/>
                <p:nvPr/>
              </p:nvSpPr>
              <p:spPr>
                <a:xfrm>
                  <a:off x="9919109" y="1550602"/>
                  <a:ext cx="294375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6239F5F2-90DE-994F-80F5-4CB60827EC8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919109" y="1550602"/>
                  <a:ext cx="294375" cy="276999"/>
                </a:xfrm>
                <a:prstGeom prst="rect">
                  <a:avLst/>
                </a:prstGeom>
                <a:blipFill>
                  <a:blip r:embed="rId17"/>
                  <a:stretch>
                    <a:fillRect l="-4000" b="-1739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BA64EF29-004E-7247-A4E4-440F6611C5E2}"/>
                    </a:ext>
                  </a:extLst>
                </p:cNvPr>
                <p:cNvSpPr txBox="1"/>
                <p:nvPr/>
              </p:nvSpPr>
              <p:spPr>
                <a:xfrm>
                  <a:off x="11669649" y="2556725"/>
                  <a:ext cx="299697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BA64EF29-004E-7247-A4E4-440F6611C5E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669649" y="2556725"/>
                  <a:ext cx="299697" cy="276999"/>
                </a:xfrm>
                <a:prstGeom prst="rect">
                  <a:avLst/>
                </a:prstGeom>
                <a:blipFill>
                  <a:blip r:embed="rId18"/>
                  <a:stretch>
                    <a:fillRect l="-8000" r="-4000" b="-1739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8" name="TextBox 47">
                  <a:extLst>
                    <a:ext uri="{FF2B5EF4-FFF2-40B4-BE49-F238E27FC236}">
                      <a16:creationId xmlns:a16="http://schemas.microsoft.com/office/drawing/2014/main" id="{E3A5AF98-2025-4243-897C-1546C80788CE}"/>
                    </a:ext>
                  </a:extLst>
                </p:cNvPr>
                <p:cNvSpPr txBox="1"/>
                <p:nvPr/>
              </p:nvSpPr>
              <p:spPr>
                <a:xfrm>
                  <a:off x="8894127" y="3368678"/>
                  <a:ext cx="313804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8" name="TextBox 47">
                  <a:extLst>
                    <a:ext uri="{FF2B5EF4-FFF2-40B4-BE49-F238E27FC236}">
                      <a16:creationId xmlns:a16="http://schemas.microsoft.com/office/drawing/2014/main" id="{E3A5AF98-2025-4243-897C-1546C80788C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894127" y="3368678"/>
                  <a:ext cx="313804" cy="276999"/>
                </a:xfrm>
                <a:prstGeom prst="rect">
                  <a:avLst/>
                </a:prstGeom>
                <a:blipFill>
                  <a:blip r:embed="rId19"/>
                  <a:stretch>
                    <a:fillRect l="-8000" b="-1304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9" name="TextBox 48">
                  <a:extLst>
                    <a:ext uri="{FF2B5EF4-FFF2-40B4-BE49-F238E27FC236}">
                      <a16:creationId xmlns:a16="http://schemas.microsoft.com/office/drawing/2014/main" id="{CF2E8C7E-FC68-C54C-A215-A8C81AC0F509}"/>
                    </a:ext>
                  </a:extLst>
                </p:cNvPr>
                <p:cNvSpPr txBox="1"/>
                <p:nvPr/>
              </p:nvSpPr>
              <p:spPr>
                <a:xfrm>
                  <a:off x="9051885" y="1888056"/>
                  <a:ext cx="283859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𝑏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9" name="TextBox 48">
                  <a:extLst>
                    <a:ext uri="{FF2B5EF4-FFF2-40B4-BE49-F238E27FC236}">
                      <a16:creationId xmlns:a16="http://schemas.microsoft.com/office/drawing/2014/main" id="{CF2E8C7E-FC68-C54C-A215-A8C81AC0F50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051885" y="1888056"/>
                  <a:ext cx="283859" cy="276999"/>
                </a:xfrm>
                <a:prstGeom prst="rect">
                  <a:avLst/>
                </a:prstGeom>
                <a:blipFill>
                  <a:blip r:embed="rId20"/>
                  <a:stretch>
                    <a:fillRect l="-17391" r="-4348" b="-1739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0" name="TextBox 49">
                  <a:extLst>
                    <a:ext uri="{FF2B5EF4-FFF2-40B4-BE49-F238E27FC236}">
                      <a16:creationId xmlns:a16="http://schemas.microsoft.com/office/drawing/2014/main" id="{5D4FEAF4-954C-034A-8BB7-004B9CE95C2F}"/>
                    </a:ext>
                  </a:extLst>
                </p:cNvPr>
                <p:cNvSpPr txBox="1"/>
                <p:nvPr/>
              </p:nvSpPr>
              <p:spPr>
                <a:xfrm>
                  <a:off x="11173143" y="1728761"/>
                  <a:ext cx="289182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𝑏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50" name="TextBox 49">
                  <a:extLst>
                    <a:ext uri="{FF2B5EF4-FFF2-40B4-BE49-F238E27FC236}">
                      <a16:creationId xmlns:a16="http://schemas.microsoft.com/office/drawing/2014/main" id="{5D4FEAF4-954C-034A-8BB7-004B9CE95C2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173143" y="1728761"/>
                  <a:ext cx="289182" cy="276999"/>
                </a:xfrm>
                <a:prstGeom prst="rect">
                  <a:avLst/>
                </a:prstGeom>
                <a:blipFill>
                  <a:blip r:embed="rId21"/>
                  <a:stretch>
                    <a:fillRect l="-16667" r="-4167" b="-2272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1" name="TextBox 50">
                  <a:extLst>
                    <a:ext uri="{FF2B5EF4-FFF2-40B4-BE49-F238E27FC236}">
                      <a16:creationId xmlns:a16="http://schemas.microsoft.com/office/drawing/2014/main" id="{055A5E9A-0523-C541-95F5-B7663FD42B80}"/>
                    </a:ext>
                  </a:extLst>
                </p:cNvPr>
                <p:cNvSpPr txBox="1"/>
                <p:nvPr/>
              </p:nvSpPr>
              <p:spPr>
                <a:xfrm>
                  <a:off x="9799290" y="3734980"/>
                  <a:ext cx="303288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𝑏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51" name="TextBox 50">
                  <a:extLst>
                    <a:ext uri="{FF2B5EF4-FFF2-40B4-BE49-F238E27FC236}">
                      <a16:creationId xmlns:a16="http://schemas.microsoft.com/office/drawing/2014/main" id="{055A5E9A-0523-C541-95F5-B7663FD42B8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799290" y="3734980"/>
                  <a:ext cx="303288" cy="276999"/>
                </a:xfrm>
                <a:prstGeom prst="rect">
                  <a:avLst/>
                </a:prstGeom>
                <a:blipFill>
                  <a:blip r:embed="rId22"/>
                  <a:stretch>
                    <a:fillRect l="-16000" b="-1818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2" name="TextBox 51">
                  <a:extLst>
                    <a:ext uri="{FF2B5EF4-FFF2-40B4-BE49-F238E27FC236}">
                      <a16:creationId xmlns:a16="http://schemas.microsoft.com/office/drawing/2014/main" id="{02991B60-4206-9644-9883-186B739AA7CB}"/>
                    </a:ext>
                  </a:extLst>
                </p:cNvPr>
                <p:cNvSpPr txBox="1"/>
                <p:nvPr/>
              </p:nvSpPr>
              <p:spPr>
                <a:xfrm>
                  <a:off x="9835385" y="2374160"/>
                  <a:ext cx="934871" cy="7078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14:m>
                    <m:oMath xmlns:m="http://schemas.openxmlformats.org/officeDocument/2006/math">
                      <m:r>
                        <a:rPr lang="en-US" sz="20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𝒏</m:t>
                      </m:r>
                    </m:oMath>
                  </a14:m>
                  <a:r>
                    <a:rPr lang="en-US" sz="2000" b="1" dirty="0">
                      <a:solidFill>
                        <a:srgbClr val="C00000"/>
                      </a:solidFill>
                    </a:rPr>
                    <a:t>-port</a:t>
                  </a:r>
                  <a:br>
                    <a:rPr lang="en-US" sz="2000" b="1" dirty="0">
                      <a:solidFill>
                        <a:srgbClr val="C00000"/>
                      </a:solidFill>
                    </a:rPr>
                  </a:br>
                  <a:r>
                    <a:rPr lang="en-US" sz="2000" b="1" dirty="0">
                      <a:solidFill>
                        <a:srgbClr val="C00000"/>
                      </a:solidFill>
                    </a:rPr>
                    <a:t>(DUT)</a:t>
                  </a:r>
                </a:p>
              </p:txBody>
            </p:sp>
          </mc:Choice>
          <mc:Fallback xmlns="">
            <p:sp>
              <p:nvSpPr>
                <p:cNvPr id="52" name="TextBox 51">
                  <a:extLst>
                    <a:ext uri="{FF2B5EF4-FFF2-40B4-BE49-F238E27FC236}">
                      <a16:creationId xmlns:a16="http://schemas.microsoft.com/office/drawing/2014/main" id="{02991B60-4206-9644-9883-186B739AA7C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835385" y="2374160"/>
                  <a:ext cx="934871" cy="707886"/>
                </a:xfrm>
                <a:prstGeom prst="rect">
                  <a:avLst/>
                </a:prstGeom>
                <a:blipFill>
                  <a:blip r:embed="rId23"/>
                  <a:stretch>
                    <a:fillRect l="-3896" t="-3419" r="-6494" b="-1453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3" name="TextBox 52">
                  <a:extLst>
                    <a:ext uri="{FF2B5EF4-FFF2-40B4-BE49-F238E27FC236}">
                      <a16:creationId xmlns:a16="http://schemas.microsoft.com/office/drawing/2014/main" id="{5A945E50-1FD7-434A-8BFB-76D185CC5A1C}"/>
                    </a:ext>
                  </a:extLst>
                </p:cNvPr>
                <p:cNvSpPr txBox="1"/>
                <p:nvPr/>
              </p:nvSpPr>
              <p:spPr>
                <a:xfrm>
                  <a:off x="9632120" y="2212612"/>
                  <a:ext cx="192360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oMath>
                    </m:oMathPara>
                  </a14:m>
                  <a:endParaRPr lang="en-US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53" name="TextBox 52">
                  <a:extLst>
                    <a:ext uri="{FF2B5EF4-FFF2-40B4-BE49-F238E27FC236}">
                      <a16:creationId xmlns:a16="http://schemas.microsoft.com/office/drawing/2014/main" id="{5A945E50-1FD7-434A-8BFB-76D185CC5A1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632120" y="2212612"/>
                  <a:ext cx="192360" cy="276999"/>
                </a:xfrm>
                <a:prstGeom prst="rect">
                  <a:avLst/>
                </a:prstGeom>
                <a:blipFill>
                  <a:blip r:embed="rId24"/>
                  <a:stretch>
                    <a:fillRect l="-25000" r="-25000" b="-1363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4" name="TextBox 53">
                  <a:extLst>
                    <a:ext uri="{FF2B5EF4-FFF2-40B4-BE49-F238E27FC236}">
                      <a16:creationId xmlns:a16="http://schemas.microsoft.com/office/drawing/2014/main" id="{25C663D6-AD11-3745-9A8A-8ADD2FD4AAAB}"/>
                    </a:ext>
                  </a:extLst>
                </p:cNvPr>
                <p:cNvSpPr txBox="1"/>
                <p:nvPr/>
              </p:nvSpPr>
              <p:spPr>
                <a:xfrm>
                  <a:off x="11033151" y="2351639"/>
                  <a:ext cx="192360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oMath>
                    </m:oMathPara>
                  </a14:m>
                  <a:endParaRPr lang="en-US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54" name="TextBox 53">
                  <a:extLst>
                    <a:ext uri="{FF2B5EF4-FFF2-40B4-BE49-F238E27FC236}">
                      <a16:creationId xmlns:a16="http://schemas.microsoft.com/office/drawing/2014/main" id="{25C663D6-AD11-3745-9A8A-8ADD2FD4AAA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033151" y="2351639"/>
                  <a:ext cx="192360" cy="276999"/>
                </a:xfrm>
                <a:prstGeom prst="rect">
                  <a:avLst/>
                </a:prstGeom>
                <a:blipFill>
                  <a:blip r:embed="rId25"/>
                  <a:stretch>
                    <a:fillRect l="-25000" r="-25000" b="-1363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5" name="TextBox 54">
                  <a:extLst>
                    <a:ext uri="{FF2B5EF4-FFF2-40B4-BE49-F238E27FC236}">
                      <a16:creationId xmlns:a16="http://schemas.microsoft.com/office/drawing/2014/main" id="{0388DFD1-1E7F-5B46-B7A9-F3F52F660856}"/>
                    </a:ext>
                  </a:extLst>
                </p:cNvPr>
                <p:cNvSpPr txBox="1"/>
                <p:nvPr/>
              </p:nvSpPr>
              <p:spPr>
                <a:xfrm>
                  <a:off x="9612117" y="3163266"/>
                  <a:ext cx="201144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oMath>
                    </m:oMathPara>
                  </a14:m>
                  <a:endParaRPr lang="en-US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55" name="TextBox 54">
                  <a:extLst>
                    <a:ext uri="{FF2B5EF4-FFF2-40B4-BE49-F238E27FC236}">
                      <a16:creationId xmlns:a16="http://schemas.microsoft.com/office/drawing/2014/main" id="{0388DFD1-1E7F-5B46-B7A9-F3F52F66085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612117" y="3163266"/>
                  <a:ext cx="201144" cy="276999"/>
                </a:xfrm>
                <a:prstGeom prst="rect">
                  <a:avLst/>
                </a:prstGeom>
                <a:blipFill>
                  <a:blip r:embed="rId26"/>
                  <a:stretch>
                    <a:fillRect l="-11765" r="-11765" b="-454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A6ED53E1-E45F-27C0-017C-15B702B4FE4D}"/>
              </a:ext>
            </a:extLst>
          </p:cNvPr>
          <p:cNvSpPr/>
          <p:nvPr/>
        </p:nvSpPr>
        <p:spPr bwMode="auto">
          <a:xfrm>
            <a:off x="9695447" y="6015633"/>
            <a:ext cx="1828800" cy="548640"/>
          </a:xfrm>
          <a:prstGeom prst="roundRect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JUAS Proc. 2024</a:t>
            </a:r>
            <a:b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</a:b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II.2.7.2, pp.</a:t>
            </a:r>
            <a:r>
              <a:rPr kumimoji="0" lang="en-US" sz="1200" b="0" i="0" u="none" strike="noStrike" cap="none" normalizeH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 </a:t>
            </a:r>
            <a:r>
              <a:rPr lang="en-US" sz="1200" dirty="0">
                <a:solidFill>
                  <a:schemeClr val="bg1"/>
                </a:solidFill>
                <a:latin typeface="Comic Sans MS" pitchFamily="66" charset="0"/>
              </a:rPr>
              <a:t>831/832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1937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C457C7C2-7CE4-DA49-996A-79B574E576CA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S-Parameters –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en-US" dirty="0"/>
                  <a:t>-port 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C457C7C2-7CE4-DA49-996A-79B574E576C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t="-11765" b="-215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3B313C6-D66C-7E47-B58D-CB61377B384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74676" y="1124702"/>
                <a:ext cx="6866594" cy="5144116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dirty="0"/>
                  <a:t>Electrical / electronics networks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⋯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𝒏</m:t>
                    </m:r>
                  </m:oMath>
                </a14:m>
                <a:r>
                  <a:rPr lang="en-US" dirty="0"/>
                  <a:t>-port electronics circuits</a:t>
                </a:r>
              </a:p>
              <a:p>
                <a:pPr lvl="1"/>
                <a:r>
                  <a:rPr lang="en-US" dirty="0"/>
                  <a:t>Defined by </a:t>
                </a:r>
                <a:r>
                  <a:rPr lang="en-US" dirty="0">
                    <a:solidFill>
                      <a:srgbClr val="0000FF"/>
                    </a:solidFill>
                  </a:rPr>
                  <a:t>voltages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𝑽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</m:sSub>
                    <m:r>
                      <a:rPr lang="en-US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𝝎</m:t>
                    </m:r>
                    <m:r>
                      <a:rPr lang="en-US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>
                    <a:solidFill>
                      <a:srgbClr val="0000FF"/>
                    </a:solidFill>
                  </a:rPr>
                  <a:t> </a:t>
                </a:r>
                <a:r>
                  <a:rPr lang="en-US" dirty="0"/>
                  <a:t>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𝒗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</m:sSub>
                    <m:r>
                      <a:rPr lang="en-US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𝒕</m:t>
                    </m:r>
                    <m:r>
                      <a:rPr lang="en-US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</a:t>
                </a:r>
                <a:br>
                  <a:rPr lang="en-US" dirty="0"/>
                </a:br>
                <a:r>
                  <a:rPr lang="en-US" dirty="0"/>
                  <a:t>and </a:t>
                </a:r>
                <a:r>
                  <a:rPr lang="en-US" dirty="0">
                    <a:solidFill>
                      <a:srgbClr val="0000FF"/>
                    </a:solidFill>
                  </a:rPr>
                  <a:t>currents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𝑰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</m:sSub>
                    <m:r>
                      <a:rPr lang="en-US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𝝎</m:t>
                    </m:r>
                    <m:r>
                      <a:rPr lang="en-US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>
                    <a:solidFill>
                      <a:srgbClr val="0000FF"/>
                    </a:solidFill>
                  </a:rPr>
                  <a:t> </a:t>
                </a:r>
                <a:r>
                  <a:rPr lang="en-US" dirty="0"/>
                  <a:t>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</m:sSub>
                    <m:r>
                      <a:rPr lang="en-US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𝒕</m:t>
                    </m:r>
                    <m:r>
                      <a:rPr lang="en-US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>
                    <a:solidFill>
                      <a:srgbClr val="0000FF"/>
                    </a:solidFill>
                  </a:rPr>
                  <a:t> </a:t>
                </a:r>
                <a:r>
                  <a:rPr lang="en-US" dirty="0"/>
                  <a:t>at the port terminals</a:t>
                </a:r>
              </a:p>
              <a:p>
                <a:pPr lvl="1"/>
                <a:r>
                  <a:rPr lang="en-US" dirty="0"/>
                  <a:t>Characterized by circuit matrices, e.g.,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𝒁</m:t>
                    </m:r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𝒀</m:t>
                    </m:r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𝒉</m:t>
                    </m:r>
                  </m:oMath>
                </a14:m>
                <a:r>
                  <a:rPr lang="en-US" dirty="0"/>
                  <a:t>, etc.</a:t>
                </a:r>
              </a:p>
              <a:p>
                <a:r>
                  <a:rPr lang="en-US" dirty="0"/>
                  <a:t>RF / microwave networks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⋯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𝒏</m:t>
                    </m:r>
                  </m:oMath>
                </a14:m>
                <a:r>
                  <a:rPr lang="en-US" dirty="0"/>
                  <a:t>-port RF DUT circuit or subsystem, e.g., filter, amplifier, transmission-line, hybrid, circulator, resonator, etc., </a:t>
                </a:r>
                <a:br>
                  <a:rPr lang="en-US" dirty="0"/>
                </a:br>
                <a:r>
                  <a:rPr lang="en-US" dirty="0"/>
                  <a:t>which may include distributed elements</a:t>
                </a:r>
              </a:p>
              <a:p>
                <a:pPr lvl="1"/>
                <a:r>
                  <a:rPr lang="en-US" dirty="0"/>
                  <a:t>Defined by </a:t>
                </a:r>
                <a:r>
                  <a:rPr lang="en-US" dirty="0">
                    <a:solidFill>
                      <a:srgbClr val="FF6600"/>
                    </a:solidFill>
                  </a:rPr>
                  <a:t>incident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</m:sSub>
                    <m:r>
                      <a:rPr lang="en-US" i="1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solidFill>
                          <a:srgbClr val="FF66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𝝎</m:t>
                    </m:r>
                    <m:r>
                      <a:rPr lang="en-US" i="1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i="1" dirty="0">
                    <a:solidFill>
                      <a:srgbClr val="FF6600"/>
                    </a:solidFill>
                  </a:rPr>
                  <a:t> </a:t>
                </a:r>
                <a:r>
                  <a:rPr lang="en-US" dirty="0"/>
                  <a:t>and </a:t>
                </a:r>
                <a:r>
                  <a:rPr lang="en-US" dirty="0">
                    <a:solidFill>
                      <a:srgbClr val="FF6600"/>
                    </a:solidFill>
                  </a:rPr>
                  <a:t>reflected / transmitted waves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</a:rPr>
                          <m:t>𝒃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</m:sSub>
                    <m:r>
                      <a:rPr lang="en-US" i="1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solidFill>
                          <a:srgbClr val="FF66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𝝎</m:t>
                    </m:r>
                    <m:r>
                      <a:rPr lang="en-US" i="1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i="1" dirty="0">
                    <a:solidFill>
                      <a:srgbClr val="FF6600"/>
                    </a:solidFill>
                  </a:rPr>
                  <a:t> </a:t>
                </a:r>
                <a:r>
                  <a:rPr lang="en-US" dirty="0"/>
                  <a:t>at a </a:t>
                </a:r>
                <a:r>
                  <a:rPr lang="en-US" dirty="0">
                    <a:solidFill>
                      <a:srgbClr val="FF0000"/>
                    </a:solidFill>
                  </a:rPr>
                  <a:t>reference plane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𝒔</m:t>
                    </m:r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 (physical position) </a:t>
                </a:r>
                <a:r>
                  <a:rPr lang="en-US" dirty="0"/>
                  <a:t>at the ports.</a:t>
                </a:r>
              </a:p>
              <a:p>
                <a:pPr lvl="1"/>
                <a:r>
                  <a:rPr lang="en-US" dirty="0"/>
                  <a:t>Characterized by a scattering parameter (S-parameter) matrix of the reflected and transmitted power waves, typically as a function of the frequency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𝒇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𝝅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𝝎</m:t>
                    </m:r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Normalized to a </a:t>
                </a:r>
                <a:r>
                  <a:rPr lang="en-US" dirty="0">
                    <a:solidFill>
                      <a:srgbClr val="FF0000"/>
                    </a:solidFill>
                  </a:rPr>
                  <a:t>reference impedance</a:t>
                </a:r>
                <a:br>
                  <a:rPr lang="en-US" dirty="0">
                    <a:solidFill>
                      <a:srgbClr val="FF0000"/>
                    </a:solidFill>
                  </a:rPr>
                </a:br>
                <a:r>
                  <a:rPr lang="en-US" dirty="0"/>
                  <a:t>of typically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𝟓𝟎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𝛀</m:t>
                    </m:r>
                  </m:oMath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3B313C6-D66C-7E47-B58D-CB61377B384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74676" y="1124702"/>
                <a:ext cx="6866594" cy="5144116"/>
              </a:xfrm>
              <a:blipFill>
                <a:blip r:embed="rId3"/>
                <a:stretch>
                  <a:fillRect l="-1292" t="-2463" r="-11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8166BC25-F871-6D4E-A8A5-C592A83C12F9}"/>
                  </a:ext>
                </a:extLst>
              </p:cNvPr>
              <p:cNvSpPr txBox="1"/>
              <p:nvPr/>
            </p:nvSpPr>
            <p:spPr>
              <a:xfrm>
                <a:off x="7095935" y="3218993"/>
                <a:ext cx="1408912" cy="57143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𝑺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𝟏𝟏</m:t>
                          </m:r>
                        </m:sub>
                      </m:sSub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mr-IN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𝒃</m:t>
                              </m:r>
                            </m:e>
                            <m:sub>
                              <m: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𝟏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𝒂</m:t>
                              </m:r>
                            </m:e>
                            <m:sub>
                              <m: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𝟏</m:t>
                              </m:r>
                            </m:sub>
                          </m:sSub>
                        </m:den>
                      </m:f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charset="0"/>
                        </a:rPr>
                        <m:t>=</m:t>
                      </m:r>
                      <m:r>
                        <a:rPr lang="en-US" b="1" i="0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𝚪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8166BC25-F871-6D4E-A8A5-C592A83C12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95935" y="3218993"/>
                <a:ext cx="1408912" cy="571438"/>
              </a:xfrm>
              <a:prstGeom prst="rect">
                <a:avLst/>
              </a:prstGeom>
              <a:blipFill>
                <a:blip r:embed="rId4"/>
                <a:stretch>
                  <a:fillRect l="-1786" t="-2174" r="-1786" b="-86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Group 4">
            <a:extLst>
              <a:ext uri="{FF2B5EF4-FFF2-40B4-BE49-F238E27FC236}">
                <a16:creationId xmlns:a16="http://schemas.microsoft.com/office/drawing/2014/main" id="{D61E7A58-76F6-5E47-9789-3BAB6ABE140B}"/>
              </a:ext>
            </a:extLst>
          </p:cNvPr>
          <p:cNvGrpSpPr/>
          <p:nvPr/>
        </p:nvGrpSpPr>
        <p:grpSpPr>
          <a:xfrm>
            <a:off x="8438705" y="1347526"/>
            <a:ext cx="2404450" cy="2558853"/>
            <a:chOff x="6740526" y="1372703"/>
            <a:chExt cx="2404450" cy="2558853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3AD1FBC5-D8D8-BC47-988A-C0EEBFDFBE4A}"/>
                </a:ext>
              </a:extLst>
            </p:cNvPr>
            <p:cNvCxnSpPr/>
            <p:nvPr/>
          </p:nvCxnSpPr>
          <p:spPr bwMode="auto">
            <a:xfrm>
              <a:off x="7358794" y="2077862"/>
              <a:ext cx="0" cy="1008000"/>
            </a:xfrm>
            <a:prstGeom prst="line">
              <a:avLst/>
            </a:prstGeom>
            <a:noFill/>
            <a:ln w="15875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7" name="Curved Left Arrow 6">
              <a:extLst>
                <a:ext uri="{FF2B5EF4-FFF2-40B4-BE49-F238E27FC236}">
                  <a16:creationId xmlns:a16="http://schemas.microsoft.com/office/drawing/2014/main" id="{82F445D4-AAB9-024D-A6D6-34D34BBFC4EF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932695" y="2169110"/>
              <a:ext cx="360000" cy="720000"/>
            </a:xfrm>
            <a:prstGeom prst="curvedLeftArrow">
              <a:avLst>
                <a:gd name="adj1" fmla="val 19454"/>
                <a:gd name="adj2" fmla="val 33182"/>
                <a:gd name="adj3" fmla="val 17063"/>
              </a:avLst>
            </a:prstGeom>
            <a:solidFill>
              <a:srgbClr val="FF66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sp>
          <p:nvSpPr>
            <p:cNvPr id="8" name="Right Arrow 7">
              <a:extLst>
                <a:ext uri="{FF2B5EF4-FFF2-40B4-BE49-F238E27FC236}">
                  <a16:creationId xmlns:a16="http://schemas.microsoft.com/office/drawing/2014/main" id="{3A5E27FA-7A18-AC46-BECC-A5BF67053A7C}"/>
                </a:ext>
              </a:extLst>
            </p:cNvPr>
            <p:cNvSpPr/>
            <p:nvPr/>
          </p:nvSpPr>
          <p:spPr bwMode="auto">
            <a:xfrm>
              <a:off x="6757280" y="1619030"/>
              <a:ext cx="540000" cy="180000"/>
            </a:xfrm>
            <a:prstGeom prst="rightArrow">
              <a:avLst/>
            </a:prstGeom>
            <a:solidFill>
              <a:srgbClr val="FF66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9C52F30D-14DE-D94B-AE70-70B614F5F3C0}"/>
                    </a:ext>
                  </a:extLst>
                </p:cNvPr>
                <p:cNvSpPr txBox="1"/>
                <p:nvPr/>
              </p:nvSpPr>
              <p:spPr>
                <a:xfrm>
                  <a:off x="6893422" y="1703682"/>
                  <a:ext cx="448071" cy="30886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𝒂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en-US" sz="1600" i="1" baseline="-250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66" name="TextBox 6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93422" y="1703682"/>
                  <a:ext cx="448071" cy="308867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29472999-B5A2-F84D-BE76-30FAF184AA58}"/>
                    </a:ext>
                  </a:extLst>
                </p:cNvPr>
                <p:cNvSpPr txBox="1"/>
                <p:nvPr/>
              </p:nvSpPr>
              <p:spPr>
                <a:xfrm>
                  <a:off x="6740526" y="2800799"/>
                  <a:ext cx="446469" cy="30886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𝒃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en-US" sz="1600" i="1" baseline="-250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67" name="TextBox 6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40526" y="2800799"/>
                  <a:ext cx="446469" cy="308867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A7BB792A-40F8-4446-8B66-73B42D36509E}"/>
                    </a:ext>
                  </a:extLst>
                </p:cNvPr>
                <p:cNvSpPr txBox="1"/>
                <p:nvPr/>
              </p:nvSpPr>
              <p:spPr>
                <a:xfrm>
                  <a:off x="6868839" y="2302688"/>
                  <a:ext cx="528222" cy="30886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𝑺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𝟏𝟏</m:t>
                            </m:r>
                          </m:sub>
                        </m:sSub>
                      </m:oMath>
                    </m:oMathPara>
                  </a14:m>
                  <a:endParaRPr lang="en-US" sz="1600" i="1" baseline="-250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68" name="TextBox 6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68839" y="2302688"/>
                  <a:ext cx="528222" cy="308867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1023CD86-3528-8741-9E97-1447AFF64E73}"/>
                </a:ext>
              </a:extLst>
            </p:cNvPr>
            <p:cNvCxnSpPr>
              <a:cxnSpLocks/>
              <a:endCxn id="18" idx="0"/>
            </p:cNvCxnSpPr>
            <p:nvPr/>
          </p:nvCxnSpPr>
          <p:spPr bwMode="auto">
            <a:xfrm>
              <a:off x="7358794" y="1372703"/>
              <a:ext cx="0" cy="629362"/>
            </a:xfrm>
            <a:prstGeom prst="line">
              <a:avLst/>
            </a:prstGeom>
            <a:noFill/>
            <a:ln w="15875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8243BEE0-219F-5244-88FD-8B73F8D5901C}"/>
                </a:ext>
              </a:extLst>
            </p:cNvPr>
            <p:cNvCxnSpPr/>
            <p:nvPr/>
          </p:nvCxnSpPr>
          <p:spPr bwMode="auto">
            <a:xfrm>
              <a:off x="7358794" y="3154065"/>
              <a:ext cx="0" cy="739115"/>
            </a:xfrm>
            <a:prstGeom prst="line">
              <a:avLst/>
            </a:prstGeom>
            <a:noFill/>
            <a:ln w="15875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620CAB7-B70D-4E4F-BECA-B50D07C3F8FA}"/>
                </a:ext>
              </a:extLst>
            </p:cNvPr>
            <p:cNvSpPr txBox="1"/>
            <p:nvPr/>
          </p:nvSpPr>
          <p:spPr>
            <a:xfrm>
              <a:off x="7308321" y="2024602"/>
              <a:ext cx="284052" cy="2862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400" i="1">
                  <a:solidFill>
                    <a:schemeClr val="tx1"/>
                  </a:solidFill>
                </a:rPr>
                <a:t>1</a:t>
              </a:r>
              <a:endParaRPr lang="en-US" sz="1400" i="1" baseline="-25000">
                <a:solidFill>
                  <a:schemeClr val="tx1"/>
                </a:solidFill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EAE806B-7105-2344-BA1F-A306F1C35C23}"/>
                </a:ext>
              </a:extLst>
            </p:cNvPr>
            <p:cNvSpPr txBox="1"/>
            <p:nvPr/>
          </p:nvSpPr>
          <p:spPr>
            <a:xfrm>
              <a:off x="7309728" y="3093922"/>
              <a:ext cx="333746" cy="2862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400" i="1">
                  <a:solidFill>
                    <a:schemeClr val="tx1"/>
                  </a:solidFill>
                </a:rPr>
                <a:t>1’</a:t>
              </a:r>
              <a:endParaRPr lang="en-US" sz="1400" i="1" baseline="-25000">
                <a:solidFill>
                  <a:schemeClr val="tx1"/>
                </a:solidFill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74A73BFE-6C56-224C-BF89-F8B4B1865CA0}"/>
                </a:ext>
              </a:extLst>
            </p:cNvPr>
            <p:cNvSpPr txBox="1"/>
            <p:nvPr/>
          </p:nvSpPr>
          <p:spPr>
            <a:xfrm>
              <a:off x="7330312" y="3408336"/>
              <a:ext cx="181466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400" i="1" dirty="0">
                  <a:solidFill>
                    <a:srgbClr val="C00000"/>
                  </a:solidFill>
                </a:rPr>
                <a:t>1-1’  </a:t>
              </a:r>
              <a:r>
                <a:rPr lang="en-US" sz="1400" dirty="0">
                  <a:solidFill>
                    <a:srgbClr val="C00000"/>
                  </a:solidFill>
                </a:rPr>
                <a:t>reference plane</a:t>
              </a:r>
              <a:br>
                <a:rPr lang="en-US" sz="1400" dirty="0">
                  <a:solidFill>
                    <a:srgbClr val="C00000"/>
                  </a:solidFill>
                </a:rPr>
              </a:br>
              <a:r>
                <a:rPr lang="en-US" sz="1400" dirty="0">
                  <a:solidFill>
                    <a:srgbClr val="C00000"/>
                  </a:solidFill>
                </a:rPr>
                <a:t>(port 1)</a:t>
              </a:r>
              <a:endParaRPr lang="en-US" sz="1400" baseline="-25000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0DCED13-19EF-144E-A6A2-52F3B9D457E7}"/>
              </a:ext>
            </a:extLst>
          </p:cNvPr>
          <p:cNvGrpSpPr/>
          <p:nvPr/>
        </p:nvGrpSpPr>
        <p:grpSpPr>
          <a:xfrm>
            <a:off x="7820703" y="1209593"/>
            <a:ext cx="3740194" cy="2044946"/>
            <a:chOff x="6122524" y="1234770"/>
            <a:chExt cx="3740194" cy="2044946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5AFAC865-BA63-E740-BD46-CDB1A070D11C}"/>
                </a:ext>
              </a:extLst>
            </p:cNvPr>
            <p:cNvSpPr/>
            <p:nvPr/>
          </p:nvSpPr>
          <p:spPr bwMode="auto">
            <a:xfrm>
              <a:off x="7322794" y="2002065"/>
              <a:ext cx="72000" cy="720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B24C447F-2FEB-0E44-A117-10A247D70658}"/>
                </a:ext>
              </a:extLst>
            </p:cNvPr>
            <p:cNvSpPr/>
            <p:nvPr/>
          </p:nvSpPr>
          <p:spPr bwMode="auto">
            <a:xfrm>
              <a:off x="7322794" y="3082065"/>
              <a:ext cx="72000" cy="720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27BAFE5D-E8A5-3740-9ED0-4861E34DE0BB}"/>
                </a:ext>
              </a:extLst>
            </p:cNvPr>
            <p:cNvCxnSpPr/>
            <p:nvPr/>
          </p:nvCxnSpPr>
          <p:spPr bwMode="auto">
            <a:xfrm flipH="1">
              <a:off x="6782794" y="2038065"/>
              <a:ext cx="54000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5483C187-3D7A-114F-8CCA-E8FBB4340938}"/>
                </a:ext>
              </a:extLst>
            </p:cNvPr>
            <p:cNvSpPr/>
            <p:nvPr/>
          </p:nvSpPr>
          <p:spPr bwMode="auto">
            <a:xfrm>
              <a:off x="6691163" y="1858065"/>
              <a:ext cx="180000" cy="3600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997722AE-247B-3D47-80BA-79D60E7B0BBD}"/>
                </a:ext>
              </a:extLst>
            </p:cNvPr>
            <p:cNvCxnSpPr/>
            <p:nvPr/>
          </p:nvCxnSpPr>
          <p:spPr bwMode="auto">
            <a:xfrm flipH="1">
              <a:off x="6782794" y="3118065"/>
              <a:ext cx="54000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C8729C48-926D-8747-B77B-C12AAE175E14}"/>
                </a:ext>
              </a:extLst>
            </p:cNvPr>
            <p:cNvCxnSpPr/>
            <p:nvPr/>
          </p:nvCxnSpPr>
          <p:spPr bwMode="auto">
            <a:xfrm>
              <a:off x="6781769" y="2218065"/>
              <a:ext cx="1025" cy="896666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29F170AD-22D8-E247-AE8E-BF2783280D55}"/>
                </a:ext>
              </a:extLst>
            </p:cNvPr>
            <p:cNvCxnSpPr/>
            <p:nvPr/>
          </p:nvCxnSpPr>
          <p:spPr bwMode="auto">
            <a:xfrm flipH="1">
              <a:off x="6241163" y="1858065"/>
              <a:ext cx="54000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82649E15-6F82-C046-9565-8BD25A22E6B7}"/>
                </a:ext>
              </a:extLst>
            </p:cNvPr>
            <p:cNvCxnSpPr/>
            <p:nvPr/>
          </p:nvCxnSpPr>
          <p:spPr bwMode="auto">
            <a:xfrm flipH="1">
              <a:off x="6241163" y="2218815"/>
              <a:ext cx="54000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6" name="Arc 25">
              <a:extLst>
                <a:ext uri="{FF2B5EF4-FFF2-40B4-BE49-F238E27FC236}">
                  <a16:creationId xmlns:a16="http://schemas.microsoft.com/office/drawing/2014/main" id="{00C4FC97-8335-6942-B3A5-554FE7678ECB}"/>
                </a:ext>
              </a:extLst>
            </p:cNvPr>
            <p:cNvSpPr/>
            <p:nvPr/>
          </p:nvSpPr>
          <p:spPr bwMode="auto">
            <a:xfrm rot="10800000">
              <a:off x="6155986" y="1858816"/>
              <a:ext cx="180000" cy="359249"/>
            </a:xfrm>
            <a:prstGeom prst="arc">
              <a:avLst>
                <a:gd name="adj1" fmla="val 16200000"/>
                <a:gd name="adj2" fmla="val 5429538"/>
              </a:avLst>
            </a:prstGeom>
            <a:noFill/>
            <a:ln w="25400" cap="flat" cmpd="sng" algn="ctr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9BB65836-F944-CF46-8FF3-3D3AA2F194EA}"/>
                    </a:ext>
                  </a:extLst>
                </p:cNvPr>
                <p:cNvSpPr txBox="1"/>
                <p:nvPr/>
              </p:nvSpPr>
              <p:spPr>
                <a:xfrm>
                  <a:off x="6122524" y="2228133"/>
                  <a:ext cx="451277" cy="30886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𝒁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𝟎</m:t>
                            </m:r>
                          </m:sub>
                        </m:sSub>
                      </m:oMath>
                    </m:oMathPara>
                  </a14:m>
                  <a:endParaRPr lang="en-US" sz="1600" i="1" baseline="-250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62" name="TextBox 6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122524" y="2228133"/>
                  <a:ext cx="451277" cy="308867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8" name="Rounded Rectangle 27">
              <a:extLst>
                <a:ext uri="{FF2B5EF4-FFF2-40B4-BE49-F238E27FC236}">
                  <a16:creationId xmlns:a16="http://schemas.microsoft.com/office/drawing/2014/main" id="{70AE3EEA-D126-3E4E-AF67-7129A568B4D0}"/>
                </a:ext>
              </a:extLst>
            </p:cNvPr>
            <p:cNvSpPr/>
            <p:nvPr/>
          </p:nvSpPr>
          <p:spPr bwMode="auto">
            <a:xfrm>
              <a:off x="7766338" y="1858065"/>
              <a:ext cx="1135257" cy="1421651"/>
            </a:xfrm>
            <a:prstGeom prst="roundRect">
              <a:avLst/>
            </a:prstGeom>
            <a:solidFill>
              <a:srgbClr val="FF6600">
                <a:alpha val="49845"/>
              </a:srgbClr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77C5D42F-7E38-A84A-86FD-40DB916D99EB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8288097" y="2038065"/>
              <a:ext cx="0" cy="14400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77AE8AAC-BA7F-AC4C-A70B-1C2C3CB6209C}"/>
                </a:ext>
              </a:extLst>
            </p:cNvPr>
            <p:cNvCxnSpPr/>
            <p:nvPr/>
          </p:nvCxnSpPr>
          <p:spPr bwMode="auto">
            <a:xfrm flipH="1">
              <a:off x="7947977" y="2202219"/>
              <a:ext cx="687263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61325F72-9D59-D54E-B985-64D701557C4F}"/>
                </a:ext>
              </a:extLst>
            </p:cNvPr>
            <p:cNvCxnSpPr/>
            <p:nvPr/>
          </p:nvCxnSpPr>
          <p:spPr bwMode="auto">
            <a:xfrm flipH="1">
              <a:off x="7949152" y="2965354"/>
              <a:ext cx="687263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59A27327-1A2E-6E41-9B2E-6BA87DCAF992}"/>
                </a:ext>
              </a:extLst>
            </p:cNvPr>
            <p:cNvCxnSpPr/>
            <p:nvPr/>
          </p:nvCxnSpPr>
          <p:spPr bwMode="auto">
            <a:xfrm flipH="1">
              <a:off x="7385202" y="2038065"/>
              <a:ext cx="903961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961A1263-7DED-A741-9801-9FCBB047CDEB}"/>
                </a:ext>
              </a:extLst>
            </p:cNvPr>
            <p:cNvCxnSpPr/>
            <p:nvPr/>
          </p:nvCxnSpPr>
          <p:spPr bwMode="auto">
            <a:xfrm flipH="1">
              <a:off x="7385202" y="3114731"/>
              <a:ext cx="903961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9B70F423-CB08-594D-9AEF-E1654EA4FC89}"/>
                </a:ext>
              </a:extLst>
            </p:cNvPr>
            <p:cNvSpPr/>
            <p:nvPr/>
          </p:nvSpPr>
          <p:spPr bwMode="auto">
            <a:xfrm>
              <a:off x="8273608" y="2179996"/>
              <a:ext cx="36000" cy="36000"/>
            </a:xfrm>
            <a:prstGeom prst="ellipse">
              <a:avLst/>
            </a:prstGeom>
            <a:solidFill>
              <a:schemeClr val="tx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573B45B1-E567-D144-BB61-EC048BBDC5BB}"/>
                </a:ext>
              </a:extLst>
            </p:cNvPr>
            <p:cNvSpPr/>
            <p:nvPr/>
          </p:nvSpPr>
          <p:spPr bwMode="auto">
            <a:xfrm>
              <a:off x="8271543" y="2938906"/>
              <a:ext cx="36000" cy="36000"/>
            </a:xfrm>
            <a:prstGeom prst="ellipse">
              <a:avLst/>
            </a:prstGeom>
            <a:solidFill>
              <a:schemeClr val="tx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049DA172-3F52-D447-A0A0-87596652D1E9}"/>
                </a:ext>
              </a:extLst>
            </p:cNvPr>
            <p:cNvCxnSpPr/>
            <p:nvPr/>
          </p:nvCxnSpPr>
          <p:spPr bwMode="auto">
            <a:xfrm flipH="1">
              <a:off x="7646299" y="2064404"/>
              <a:ext cx="3457" cy="1011333"/>
            </a:xfrm>
            <a:prstGeom prst="line">
              <a:avLst/>
            </a:prstGeom>
            <a:noFill/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1E402743-1CB6-2543-BBA8-DC7E6D25EE54}"/>
                </a:ext>
              </a:extLst>
            </p:cNvPr>
            <p:cNvCxnSpPr/>
            <p:nvPr/>
          </p:nvCxnSpPr>
          <p:spPr bwMode="auto">
            <a:xfrm>
              <a:off x="7496466" y="1962106"/>
              <a:ext cx="216000" cy="0"/>
            </a:xfrm>
            <a:prstGeom prst="line">
              <a:avLst/>
            </a:prstGeom>
            <a:noFill/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</p:cxn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FBAA46FE-13EE-F448-AA19-7708C3FA55C8}"/>
                </a:ext>
              </a:extLst>
            </p:cNvPr>
            <p:cNvSpPr txBox="1"/>
            <p:nvPr/>
          </p:nvSpPr>
          <p:spPr>
            <a:xfrm>
              <a:off x="8279362" y="2676896"/>
              <a:ext cx="332142" cy="3139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600" i="1">
                  <a:solidFill>
                    <a:schemeClr val="tx1"/>
                  </a:solidFill>
                </a:rPr>
                <a:t>R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67454B5C-60F3-604B-BCE7-A4C4B66F842E}"/>
                </a:ext>
              </a:extLst>
            </p:cNvPr>
            <p:cNvSpPr txBox="1"/>
            <p:nvPr/>
          </p:nvSpPr>
          <p:spPr>
            <a:xfrm>
              <a:off x="8641824" y="2689862"/>
              <a:ext cx="309700" cy="3139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600" i="1">
                  <a:solidFill>
                    <a:schemeClr val="tx1"/>
                  </a:solidFill>
                </a:rPr>
                <a:t>L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859823C4-5F7B-5E47-B85D-A06AAB56F301}"/>
                </a:ext>
              </a:extLst>
            </p:cNvPr>
            <p:cNvSpPr txBox="1"/>
            <p:nvPr/>
          </p:nvSpPr>
          <p:spPr>
            <a:xfrm>
              <a:off x="7897291" y="2678359"/>
              <a:ext cx="332142" cy="3139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600" i="1">
                  <a:solidFill>
                    <a:schemeClr val="tx1"/>
                  </a:solidFill>
                </a:rPr>
                <a:t>C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1" name="TextBox 40">
                  <a:extLst>
                    <a:ext uri="{FF2B5EF4-FFF2-40B4-BE49-F238E27FC236}">
                      <a16:creationId xmlns:a16="http://schemas.microsoft.com/office/drawing/2014/main" id="{A4B6F871-B86D-4943-B000-97D516A3DC0C}"/>
                    </a:ext>
                  </a:extLst>
                </p:cNvPr>
                <p:cNvSpPr txBox="1"/>
                <p:nvPr/>
              </p:nvSpPr>
              <p:spPr>
                <a:xfrm>
                  <a:off x="8889375" y="1767064"/>
                  <a:ext cx="973343" cy="83099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:r>
                    <a:rPr lang="en-US" sz="1600" dirty="0">
                      <a:solidFill>
                        <a:schemeClr val="tx1"/>
                      </a:solidFill>
                    </a:rPr>
                    <a:t>e.g., any</a:t>
                  </a:r>
                  <a:br>
                    <a:rPr lang="en-US" sz="1600" dirty="0">
                      <a:solidFill>
                        <a:schemeClr val="tx1"/>
                      </a:solidFill>
                    </a:rPr>
                  </a:br>
                  <a:r>
                    <a:rPr lang="en-US" sz="1600" dirty="0">
                      <a:solidFill>
                        <a:schemeClr val="tx1"/>
                      </a:solidFill>
                    </a:rPr>
                    <a:t>complex</a:t>
                  </a:r>
                  <a:br>
                    <a:rPr lang="en-US" sz="1600" dirty="0">
                      <a:solidFill>
                        <a:schemeClr val="tx1"/>
                      </a:solidFill>
                    </a:rPr>
                  </a:br>
                  <a:r>
                    <a:rPr lang="en-US" sz="1600" dirty="0">
                      <a:solidFill>
                        <a:schemeClr val="tx1"/>
                      </a:solidFill>
                    </a:rPr>
                    <a:t>load </a:t>
                  </a:r>
                  <a14:m>
                    <m:oMath xmlns:m="http://schemas.openxmlformats.org/officeDocument/2006/math">
                      <m:r>
                        <a:rPr lang="en-US" sz="1600" b="1" i="1" smtClean="0">
                          <a:solidFill>
                            <a:srgbClr val="FF6600"/>
                          </a:solidFill>
                          <a:latin typeface="Cambria Math" panose="02040503050406030204" pitchFamily="18" charset="0"/>
                        </a:rPr>
                        <m:t>𝒁</m:t>
                      </m:r>
                    </m:oMath>
                  </a14:m>
                  <a:endParaRPr lang="en-US" sz="1600" i="1" dirty="0">
                    <a:solidFill>
                      <a:srgbClr val="FF6600"/>
                    </a:solidFill>
                  </a:endParaRPr>
                </a:p>
              </p:txBody>
            </p:sp>
          </mc:Choice>
          <mc:Fallback xmlns="">
            <p:sp>
              <p:nvSpPr>
                <p:cNvPr id="41" name="TextBox 40">
                  <a:extLst>
                    <a:ext uri="{FF2B5EF4-FFF2-40B4-BE49-F238E27FC236}">
                      <a16:creationId xmlns:a16="http://schemas.microsoft.com/office/drawing/2014/main" id="{A4B6F871-B86D-4943-B000-97D516A3DC0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889375" y="1767064"/>
                  <a:ext cx="973343" cy="830997"/>
                </a:xfrm>
                <a:prstGeom prst="rect">
                  <a:avLst/>
                </a:prstGeom>
                <a:blipFill>
                  <a:blip r:embed="rId10"/>
                  <a:stretch>
                    <a:fillRect l="-2564" t="-3030" r="-2564" b="-909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AF1812BA-678C-5B46-A5C4-A16CEC27E835}"/>
                    </a:ext>
                  </a:extLst>
                </p:cNvPr>
                <p:cNvSpPr txBox="1"/>
                <p:nvPr/>
              </p:nvSpPr>
              <p:spPr>
                <a:xfrm>
                  <a:off x="7386772" y="1592424"/>
                  <a:ext cx="411202" cy="33291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𝑰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en-US" sz="1600" i="1" baseline="-25000" dirty="0"/>
                </a:p>
              </p:txBody>
            </p:sp>
          </mc:Choice>
          <mc:Fallback xmlns=""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AF1812BA-678C-5B46-A5C4-A16CEC27E83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86772" y="1592424"/>
                  <a:ext cx="411202" cy="332912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BF5A4C6F-B7F8-884D-ADF9-E1559E04CFA2}"/>
                    </a:ext>
                  </a:extLst>
                </p:cNvPr>
                <p:cNvSpPr txBox="1"/>
                <p:nvPr/>
              </p:nvSpPr>
              <p:spPr>
                <a:xfrm>
                  <a:off x="7299861" y="2425923"/>
                  <a:ext cx="454483" cy="33291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en-US" sz="1600" i="1" baseline="-25000" dirty="0"/>
                </a:p>
              </p:txBody>
            </p:sp>
          </mc:Choice>
          <mc:Fallback xmlns=""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BF5A4C6F-B7F8-884D-ADF9-E1559E04CFA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99861" y="2425923"/>
                  <a:ext cx="454483" cy="332912"/>
                </a:xfrm>
                <a:prstGeom prst="rect">
                  <a:avLst/>
                </a:prstGeom>
                <a:blipFill>
                  <a:blip r:embed="rId1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C43520F8-9B95-E141-BB81-27E29A3037C3}"/>
                </a:ext>
              </a:extLst>
            </p:cNvPr>
            <p:cNvSpPr txBox="1"/>
            <p:nvPr/>
          </p:nvSpPr>
          <p:spPr>
            <a:xfrm>
              <a:off x="7770987" y="1234770"/>
              <a:ext cx="2010487" cy="5355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600" dirty="0">
                  <a:solidFill>
                    <a:srgbClr val="FF6600"/>
                  </a:solidFill>
                </a:rPr>
                <a:t>DUT</a:t>
              </a:r>
              <a:br>
                <a:rPr lang="en-US" sz="1600" dirty="0">
                  <a:solidFill>
                    <a:srgbClr val="FF6600"/>
                  </a:solidFill>
                </a:rPr>
              </a:br>
              <a:r>
                <a:rPr lang="en-US" sz="1600" dirty="0">
                  <a:solidFill>
                    <a:srgbClr val="FF6600"/>
                  </a:solidFill>
                </a:rPr>
                <a:t>(device under test)</a:t>
              </a:r>
            </a:p>
          </p:txBody>
        </p:sp>
        <p:grpSp>
          <p:nvGrpSpPr>
            <p:cNvPr id="45" name="Group 210">
              <a:extLst>
                <a:ext uri="{FF2B5EF4-FFF2-40B4-BE49-F238E27FC236}">
                  <a16:creationId xmlns:a16="http://schemas.microsoft.com/office/drawing/2014/main" id="{96CD5708-2EF9-8D45-8180-C316D4D4EB9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806270" y="2195765"/>
              <a:ext cx="304800" cy="762000"/>
              <a:chOff x="3216" y="1728"/>
              <a:chExt cx="192" cy="480"/>
            </a:xfrm>
          </p:grpSpPr>
          <p:sp>
            <p:nvSpPr>
              <p:cNvPr id="62" name="Line 8">
                <a:extLst>
                  <a:ext uri="{FF2B5EF4-FFF2-40B4-BE49-F238E27FC236}">
                    <a16:creationId xmlns:a16="http://schemas.microsoft.com/office/drawing/2014/main" id="{E4BACA66-80C9-8649-B10F-7C95C6A515A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3312" y="1728"/>
                <a:ext cx="0" cy="216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3" name="Line 9">
                <a:extLst>
                  <a:ext uri="{FF2B5EF4-FFF2-40B4-BE49-F238E27FC236}">
                    <a16:creationId xmlns:a16="http://schemas.microsoft.com/office/drawing/2014/main" id="{4A96675C-A683-8244-97BB-CD53D80E550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3312" y="1992"/>
                <a:ext cx="0" cy="216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4" name="Line 10">
                <a:extLst>
                  <a:ext uri="{FF2B5EF4-FFF2-40B4-BE49-F238E27FC236}">
                    <a16:creationId xmlns:a16="http://schemas.microsoft.com/office/drawing/2014/main" id="{78054691-507F-9D45-9E3B-FD2948033ED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3216" y="1944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5" name="Line 11">
                <a:extLst>
                  <a:ext uri="{FF2B5EF4-FFF2-40B4-BE49-F238E27FC236}">
                    <a16:creationId xmlns:a16="http://schemas.microsoft.com/office/drawing/2014/main" id="{DF0BE118-7E72-FC4A-B6A9-7FB595726FF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3216" y="1992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46" name="Freeform 12">
              <a:extLst>
                <a:ext uri="{FF2B5EF4-FFF2-40B4-BE49-F238E27FC236}">
                  <a16:creationId xmlns:a16="http://schemas.microsoft.com/office/drawing/2014/main" id="{A79BD2E4-5989-5D40-8DB9-B6218F0D6832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8212513" y="2201841"/>
              <a:ext cx="152400" cy="762000"/>
            </a:xfrm>
            <a:custGeom>
              <a:avLst/>
              <a:gdLst>
                <a:gd name="T0" fmla="*/ 2147483646 w 192"/>
                <a:gd name="T1" fmla="*/ 0 h 960"/>
                <a:gd name="T2" fmla="*/ 2147483646 w 192"/>
                <a:gd name="T3" fmla="*/ 2147483646 h 960"/>
                <a:gd name="T4" fmla="*/ 2147483646 w 192"/>
                <a:gd name="T5" fmla="*/ 2147483646 h 960"/>
                <a:gd name="T6" fmla="*/ 0 w 192"/>
                <a:gd name="T7" fmla="*/ 2147483646 h 960"/>
                <a:gd name="T8" fmla="*/ 2147483646 w 192"/>
                <a:gd name="T9" fmla="*/ 2147483646 h 960"/>
                <a:gd name="T10" fmla="*/ 0 w 192"/>
                <a:gd name="T11" fmla="*/ 2147483646 h 960"/>
                <a:gd name="T12" fmla="*/ 2147483646 w 192"/>
                <a:gd name="T13" fmla="*/ 2147483646 h 960"/>
                <a:gd name="T14" fmla="*/ 0 w 192"/>
                <a:gd name="T15" fmla="*/ 2147483646 h 960"/>
                <a:gd name="T16" fmla="*/ 2147483646 w 192"/>
                <a:gd name="T17" fmla="*/ 2147483646 h 960"/>
                <a:gd name="T18" fmla="*/ 2147483646 w 192"/>
                <a:gd name="T19" fmla="*/ 2147483646 h 96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2"/>
                <a:gd name="T31" fmla="*/ 0 h 960"/>
                <a:gd name="T32" fmla="*/ 192 w 192"/>
                <a:gd name="T33" fmla="*/ 960 h 96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2" h="960">
                  <a:moveTo>
                    <a:pt x="96" y="0"/>
                  </a:moveTo>
                  <a:lnTo>
                    <a:pt x="96" y="192"/>
                  </a:lnTo>
                  <a:lnTo>
                    <a:pt x="192" y="240"/>
                  </a:lnTo>
                  <a:lnTo>
                    <a:pt x="0" y="336"/>
                  </a:lnTo>
                  <a:lnTo>
                    <a:pt x="192" y="432"/>
                  </a:lnTo>
                  <a:lnTo>
                    <a:pt x="0" y="528"/>
                  </a:lnTo>
                  <a:lnTo>
                    <a:pt x="192" y="624"/>
                  </a:lnTo>
                  <a:lnTo>
                    <a:pt x="0" y="720"/>
                  </a:lnTo>
                  <a:lnTo>
                    <a:pt x="96" y="768"/>
                  </a:lnTo>
                  <a:lnTo>
                    <a:pt x="96" y="960"/>
                  </a:lnTo>
                </a:path>
              </a:pathLst>
            </a:custGeom>
            <a:noFill/>
            <a:ln w="25400" cmpd="sng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412C7A12-BD5A-104D-9D71-F24AF6EADA67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8286269" y="2970731"/>
              <a:ext cx="0" cy="14400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48" name="Group 209">
              <a:extLst>
                <a:ext uri="{FF2B5EF4-FFF2-40B4-BE49-F238E27FC236}">
                  <a16:creationId xmlns:a16="http://schemas.microsoft.com/office/drawing/2014/main" id="{99004C99-4058-8B41-9A8B-C46B6585A2B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554043" y="2200737"/>
              <a:ext cx="152400" cy="762000"/>
              <a:chOff x="3935" y="1728"/>
              <a:chExt cx="96" cy="480"/>
            </a:xfrm>
          </p:grpSpPr>
          <p:sp>
            <p:nvSpPr>
              <p:cNvPr id="49" name="Arc 59">
                <a:extLst>
                  <a:ext uri="{FF2B5EF4-FFF2-40B4-BE49-F238E27FC236}">
                    <a16:creationId xmlns:a16="http://schemas.microsoft.com/office/drawing/2014/main" id="{48C57F58-22C6-B34C-9159-35C37143E6A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 flipV="1">
                <a:off x="3947" y="1895"/>
                <a:ext cx="24" cy="48"/>
              </a:xfrm>
              <a:custGeom>
                <a:avLst/>
                <a:gdLst>
                  <a:gd name="T0" fmla="*/ 0 w 43180"/>
                  <a:gd name="T1" fmla="*/ 0 h 21600"/>
                  <a:gd name="T2" fmla="*/ 0 w 43180"/>
                  <a:gd name="T3" fmla="*/ 0 h 21600"/>
                  <a:gd name="T4" fmla="*/ 0 w 431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0"/>
                  <a:gd name="T10" fmla="*/ 0 h 21600"/>
                  <a:gd name="T11" fmla="*/ 43180 w 431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0" h="21600" fill="none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</a:path>
                  <a:path w="43180" h="21600" stroke="0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  <a:lnTo>
                      <a:pt x="21580" y="21600"/>
                    </a:lnTo>
                    <a:lnTo>
                      <a:pt x="0" y="20662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0" name="Arc 60">
                <a:extLst>
                  <a:ext uri="{FF2B5EF4-FFF2-40B4-BE49-F238E27FC236}">
                    <a16:creationId xmlns:a16="http://schemas.microsoft.com/office/drawing/2014/main" id="{C177D7E0-986B-1043-884A-A33B608BEF2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 flipV="1">
                <a:off x="3947" y="1943"/>
                <a:ext cx="24" cy="48"/>
              </a:xfrm>
              <a:custGeom>
                <a:avLst/>
                <a:gdLst>
                  <a:gd name="T0" fmla="*/ 0 w 43180"/>
                  <a:gd name="T1" fmla="*/ 0 h 21600"/>
                  <a:gd name="T2" fmla="*/ 0 w 43180"/>
                  <a:gd name="T3" fmla="*/ 0 h 21600"/>
                  <a:gd name="T4" fmla="*/ 0 w 431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0"/>
                  <a:gd name="T10" fmla="*/ 0 h 21600"/>
                  <a:gd name="T11" fmla="*/ 43180 w 431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0" h="21600" fill="none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</a:path>
                  <a:path w="43180" h="21600" stroke="0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  <a:lnTo>
                      <a:pt x="21580" y="21600"/>
                    </a:lnTo>
                    <a:lnTo>
                      <a:pt x="0" y="20662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" name="Arc 61">
                <a:extLst>
                  <a:ext uri="{FF2B5EF4-FFF2-40B4-BE49-F238E27FC236}">
                    <a16:creationId xmlns:a16="http://schemas.microsoft.com/office/drawing/2014/main" id="{187AC8F0-3F67-A343-B37C-796E3A3D663A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 flipV="1">
                <a:off x="3946" y="1991"/>
                <a:ext cx="25" cy="48"/>
              </a:xfrm>
              <a:custGeom>
                <a:avLst/>
                <a:gdLst>
                  <a:gd name="T0" fmla="*/ 0 w 43180"/>
                  <a:gd name="T1" fmla="*/ 0 h 21600"/>
                  <a:gd name="T2" fmla="*/ 0 w 43180"/>
                  <a:gd name="T3" fmla="*/ 0 h 21600"/>
                  <a:gd name="T4" fmla="*/ 0 w 431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0"/>
                  <a:gd name="T10" fmla="*/ 0 h 21600"/>
                  <a:gd name="T11" fmla="*/ 43180 w 431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0" h="21600" fill="none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</a:path>
                  <a:path w="43180" h="21600" stroke="0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  <a:lnTo>
                      <a:pt x="21580" y="21600"/>
                    </a:lnTo>
                    <a:lnTo>
                      <a:pt x="0" y="20662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" name="Arc 62">
                <a:extLst>
                  <a:ext uri="{FF2B5EF4-FFF2-40B4-BE49-F238E27FC236}">
                    <a16:creationId xmlns:a16="http://schemas.microsoft.com/office/drawing/2014/main" id="{FA819F67-1797-EF42-A44D-2042EFAE37A5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 flipV="1">
                <a:off x="3947" y="1847"/>
                <a:ext cx="24" cy="48"/>
              </a:xfrm>
              <a:custGeom>
                <a:avLst/>
                <a:gdLst>
                  <a:gd name="T0" fmla="*/ 0 w 43180"/>
                  <a:gd name="T1" fmla="*/ 0 h 21600"/>
                  <a:gd name="T2" fmla="*/ 0 w 43180"/>
                  <a:gd name="T3" fmla="*/ 0 h 21600"/>
                  <a:gd name="T4" fmla="*/ 0 w 431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0"/>
                  <a:gd name="T10" fmla="*/ 0 h 21600"/>
                  <a:gd name="T11" fmla="*/ 43180 w 431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0" h="21600" fill="none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</a:path>
                  <a:path w="43180" h="21600" stroke="0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  <a:lnTo>
                      <a:pt x="21580" y="21600"/>
                    </a:lnTo>
                    <a:lnTo>
                      <a:pt x="0" y="20662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3" name="Line 63">
                <a:extLst>
                  <a:ext uri="{FF2B5EF4-FFF2-40B4-BE49-F238E27FC236}">
                    <a16:creationId xmlns:a16="http://schemas.microsoft.com/office/drawing/2014/main" id="{FBB24E2D-553B-3D4D-A5A2-9D9FA2EE220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400000" flipH="1">
                <a:off x="3941" y="1770"/>
                <a:ext cx="83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" name="Line 64">
                <a:extLst>
                  <a:ext uri="{FF2B5EF4-FFF2-40B4-BE49-F238E27FC236}">
                    <a16:creationId xmlns:a16="http://schemas.microsoft.com/office/drawing/2014/main" id="{CA45C690-5447-C345-B66B-F8B15D04D77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400000" flipH="1">
                <a:off x="3940" y="2166"/>
                <a:ext cx="85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" name="Arc 65">
                <a:extLst>
                  <a:ext uri="{FF2B5EF4-FFF2-40B4-BE49-F238E27FC236}">
                    <a16:creationId xmlns:a16="http://schemas.microsoft.com/office/drawing/2014/main" id="{0759B1D3-5E1E-F94F-BD79-EDFA86859890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70" y="1870"/>
                <a:ext cx="72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6" name="Arc 66">
                <a:extLst>
                  <a:ext uri="{FF2B5EF4-FFF2-40B4-BE49-F238E27FC236}">
                    <a16:creationId xmlns:a16="http://schemas.microsoft.com/office/drawing/2014/main" id="{0C3EBE1A-BA50-1344-A596-9A6D5B045C4D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70" y="1918"/>
                <a:ext cx="72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7" name="Arc 67">
                <a:extLst>
                  <a:ext uri="{FF2B5EF4-FFF2-40B4-BE49-F238E27FC236}">
                    <a16:creationId xmlns:a16="http://schemas.microsoft.com/office/drawing/2014/main" id="{B30E4AEE-8B04-4541-9570-437536AB8540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 flipV="1">
                <a:off x="3947" y="2039"/>
                <a:ext cx="24" cy="48"/>
              </a:xfrm>
              <a:custGeom>
                <a:avLst/>
                <a:gdLst>
                  <a:gd name="T0" fmla="*/ 0 w 43180"/>
                  <a:gd name="T1" fmla="*/ 0 h 21600"/>
                  <a:gd name="T2" fmla="*/ 0 w 43180"/>
                  <a:gd name="T3" fmla="*/ 0 h 21600"/>
                  <a:gd name="T4" fmla="*/ 0 w 431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0"/>
                  <a:gd name="T10" fmla="*/ 0 h 21600"/>
                  <a:gd name="T11" fmla="*/ 43180 w 431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0" h="21600" fill="none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</a:path>
                  <a:path w="43180" h="21600" stroke="0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  <a:lnTo>
                      <a:pt x="21580" y="21600"/>
                    </a:lnTo>
                    <a:lnTo>
                      <a:pt x="0" y="20662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8" name="Arc 68">
                <a:extLst>
                  <a:ext uri="{FF2B5EF4-FFF2-40B4-BE49-F238E27FC236}">
                    <a16:creationId xmlns:a16="http://schemas.microsoft.com/office/drawing/2014/main" id="{C0E970A2-A866-7D49-8F58-08E78234D7D6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70" y="1966"/>
                <a:ext cx="72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9" name="Arc 69">
                <a:extLst>
                  <a:ext uri="{FF2B5EF4-FFF2-40B4-BE49-F238E27FC236}">
                    <a16:creationId xmlns:a16="http://schemas.microsoft.com/office/drawing/2014/main" id="{09159531-7CEF-8844-99D6-CF17AFC8EAE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70" y="2014"/>
                <a:ext cx="72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0" name="Arc 70">
                <a:extLst>
                  <a:ext uri="{FF2B5EF4-FFF2-40B4-BE49-F238E27FC236}">
                    <a16:creationId xmlns:a16="http://schemas.microsoft.com/office/drawing/2014/main" id="{197A36E6-D6C2-BE4B-8FD7-D1F93CE95F0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69" y="1823"/>
                <a:ext cx="73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" name="Arc 71">
                <a:extLst>
                  <a:ext uri="{FF2B5EF4-FFF2-40B4-BE49-F238E27FC236}">
                    <a16:creationId xmlns:a16="http://schemas.microsoft.com/office/drawing/2014/main" id="{BF8B0203-74CF-6D4A-A332-760323DC0A6F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69" y="2063"/>
                <a:ext cx="73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66" name="Content Placeholder 2">
            <a:extLst>
              <a:ext uri="{FF2B5EF4-FFF2-40B4-BE49-F238E27FC236}">
                <a16:creationId xmlns:a16="http://schemas.microsoft.com/office/drawing/2014/main" id="{A152371D-3680-554D-909A-4913201109A4}"/>
              </a:ext>
            </a:extLst>
          </p:cNvPr>
          <p:cNvSpPr txBox="1">
            <a:spLocks/>
          </p:cNvSpPr>
          <p:nvPr/>
        </p:nvSpPr>
        <p:spPr bwMode="auto">
          <a:xfrm>
            <a:off x="7469836" y="4108191"/>
            <a:ext cx="4131050" cy="2160629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85000" lnSpcReduction="1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Pct val="125000"/>
              <a:buChar char="•"/>
              <a:defRPr kumimoji="1" sz="2000" b="1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b="1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kumimoji="1" sz="1600">
                <a:solidFill>
                  <a:srgbClr val="006600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kern="0" dirty="0"/>
              <a:t>1-port RF network (DUT) example</a:t>
            </a:r>
          </a:p>
          <a:p>
            <a:r>
              <a:rPr lang="en-US" kern="0" dirty="0"/>
              <a:t>S-Parameters allow to characterize the DUT with the measurement equipment located at some physical distance</a:t>
            </a:r>
          </a:p>
          <a:p>
            <a:r>
              <a:rPr lang="en-US" kern="0" dirty="0"/>
              <a:t>All high frequency effects of distributed elements are included with respect to the reference plane</a:t>
            </a:r>
          </a:p>
          <a:p>
            <a:endParaRPr lang="en-US" kern="0" dirty="0"/>
          </a:p>
        </p:txBody>
      </p:sp>
      <p:sp>
        <p:nvSpPr>
          <p:cNvPr id="67" name="Rounded Rectangle 66">
            <a:extLst>
              <a:ext uri="{FF2B5EF4-FFF2-40B4-BE49-F238E27FC236}">
                <a16:creationId xmlns:a16="http://schemas.microsoft.com/office/drawing/2014/main" id="{556F7059-AA82-C1F4-9B3D-D86893AFB3E6}"/>
              </a:ext>
            </a:extLst>
          </p:cNvPr>
          <p:cNvSpPr/>
          <p:nvPr/>
        </p:nvSpPr>
        <p:spPr bwMode="auto">
          <a:xfrm>
            <a:off x="5612018" y="6051209"/>
            <a:ext cx="1828800" cy="548640"/>
          </a:xfrm>
          <a:prstGeom prst="roundRect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JUAS Proc. 2024</a:t>
            </a:r>
            <a:b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</a:b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II.2.7.3, pp.</a:t>
            </a:r>
            <a:r>
              <a:rPr kumimoji="0" lang="en-US" sz="1200" b="0" i="0" u="none" strike="noStrike" cap="none" normalizeH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 </a:t>
            </a:r>
            <a:r>
              <a:rPr lang="en-US" sz="1200" dirty="0">
                <a:solidFill>
                  <a:schemeClr val="bg1"/>
                </a:solidFill>
                <a:latin typeface="Comic Sans MS" pitchFamily="66" charset="0"/>
              </a:rPr>
              <a:t>832/833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6886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657E25C8-4812-A94B-87F3-35E2BEDA870F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S-Parameters –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r>
                  <a:rPr lang="en-US" dirty="0"/>
                  <a:t>-port (1) 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657E25C8-4812-A94B-87F3-35E2BEDA870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t="-11765" b="-215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D4DBDC8-5695-824D-AEF5-AB88C8856CB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88870" y="3045316"/>
                <a:ext cx="5923897" cy="3261779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US" dirty="0"/>
                  <a:t>Analysis of the forward S-parameters:</a:t>
                </a:r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𝟑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US" dirty="0"/>
                  <a:t>-port networks still can be fully characterized with a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r>
                  <a:rPr lang="en-US" dirty="0"/>
                  <a:t>-port VNA, but always remember:</a:t>
                </a:r>
              </a:p>
              <a:p>
                <a:pPr lvl="1"/>
                <a:r>
                  <a:rPr lang="en-US" dirty="0">
                    <a:solidFill>
                      <a:srgbClr val="FF0000"/>
                    </a:solidFill>
                  </a:rPr>
                  <a:t>ALWAYS: Terminated unused ports</a:t>
                </a:r>
                <a:br>
                  <a:rPr lang="en-US" dirty="0">
                    <a:solidFill>
                      <a:srgbClr val="FF0000"/>
                    </a:solidFill>
                  </a:rPr>
                </a:br>
                <a:r>
                  <a:rPr lang="en-US" dirty="0">
                    <a:solidFill>
                      <a:srgbClr val="FF0000"/>
                    </a:solidFill>
                  </a:rPr>
                  <a:t>in their characteristic impedance!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D4DBDC8-5695-824D-AEF5-AB88C8856CB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88870" y="3045316"/>
                <a:ext cx="5923897" cy="3261779"/>
              </a:xfrm>
              <a:blipFill>
                <a:blip r:embed="rId3"/>
                <a:stretch>
                  <a:fillRect l="-1235" t="-3178" r="-144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0699F03D-FCFC-F44C-A527-2E9D5C1D6D16}"/>
                  </a:ext>
                </a:extLst>
              </p:cNvPr>
              <p:cNvSpPr txBox="1"/>
              <p:nvPr/>
            </p:nvSpPr>
            <p:spPr>
              <a:xfrm>
                <a:off x="844623" y="3460564"/>
                <a:ext cx="4781181" cy="68666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𝑺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𝟏𝟏</m:t>
                          </m:r>
                        </m:sub>
                      </m:sSub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"/>
                              <m:endChr m:val="|"/>
                              <m:ctrlPr>
                                <a:rPr lang="hr-HR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mr-IN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i="1" smtClean="0">
                                          <a:solidFill>
                                            <a:srgbClr val="FF66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srgbClr val="FF6600"/>
                                          </a:solidFill>
                                          <a:latin typeface="Cambria Math" charset="0"/>
                                        </a:rPr>
                                        <m:t>𝒃</m:t>
                                      </m:r>
                                    </m:e>
                                    <m:sub>
                                      <m:r>
                                        <a:rPr lang="en-US" b="1" i="1" smtClean="0">
                                          <a:solidFill>
                                            <a:srgbClr val="FF6600"/>
                                          </a:solidFill>
                                          <a:latin typeface="Cambria Math" charset="0"/>
                                        </a:rPr>
                                        <m:t>𝟏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i="1" smtClean="0">
                                          <a:solidFill>
                                            <a:srgbClr val="FF66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srgbClr val="FF6600"/>
                                          </a:solidFill>
                                          <a:latin typeface="Cambria Math" charset="0"/>
                                        </a:rPr>
                                        <m:t>𝒂</m:t>
                                      </m:r>
                                    </m:e>
                                    <m:sub>
                                      <m:r>
                                        <a:rPr lang="en-US" b="1" i="1" smtClean="0">
                                          <a:solidFill>
                                            <a:srgbClr val="FF6600"/>
                                          </a:solidFill>
                                          <a:latin typeface="Cambria Math" charset="0"/>
                                        </a:rPr>
                                        <m:t>𝟏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en-US" b="1" i="1" smtClean="0">
                                  <a:solidFill>
                                    <a:srgbClr val="FF6600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e>
                          </m:d>
                        </m:e>
                        <m:sub>
                          <m:sSub>
                            <m:sSubPr>
                              <m:ctrlPr>
                                <a:rPr lang="en-US" b="1" i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solidFill>
                                    <a:srgbClr val="008000"/>
                                  </a:solidFill>
                                  <a:latin typeface="Cambria Math" charset="0"/>
                                </a:rPr>
                                <m:t>𝒂</m:t>
                              </m:r>
                            </m:e>
                            <m:sub>
                              <m:r>
                                <a:rPr lang="en-US" b="1" i="1" smtClean="0">
                                  <a:solidFill>
                                    <a:srgbClr val="008000"/>
                                  </a:solidFill>
                                  <a:latin typeface="Cambria Math" charset="0"/>
                                </a:rPr>
                                <m:t>𝟐</m:t>
                              </m:r>
                            </m:sub>
                          </m:sSub>
                          <m:r>
                            <a:rPr lang="en-US" b="1" i="1" smtClean="0">
                              <a:solidFill>
                                <a:srgbClr val="008000"/>
                              </a:solidFill>
                              <a:latin typeface="Cambria Math" charset="0"/>
                            </a:rPr>
                            <m:t>=</m:t>
                          </m:r>
                          <m:r>
                            <a:rPr lang="en-US" b="1" i="1" smtClean="0">
                              <a:solidFill>
                                <a:srgbClr val="008000"/>
                              </a:solidFill>
                              <a:latin typeface="Cambria Math" charset="0"/>
                            </a:rPr>
                            <m:t>𝟎</m:t>
                          </m:r>
                        </m:sub>
                      </m:sSub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≡</m:t>
                      </m:r>
                      <m:r>
                        <a:rPr lang="en-US" b="1" i="0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𝐢𝐧𝐩𝐮𝐭</m:t>
                      </m:r>
                      <m:r>
                        <a:rPr lang="en-US" b="1" i="0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 </m:t>
                      </m:r>
                      <m:r>
                        <a:rPr lang="en-US" b="1" i="0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𝐫𝐞𝐟𝐥𝐞𝐜𝐭𝐢𝐨𝐧</m:t>
                      </m:r>
                      <m:r>
                        <a:rPr lang="en-US" b="1" i="0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 </m:t>
                      </m:r>
                      <m:r>
                        <a:rPr lang="en-US" b="1" i="0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𝐜𝐨𝐞𝐟𝐟𝐢𝐜𝐢𝐞𝐧𝐭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0699F03D-FCFC-F44C-A527-2E9D5C1D6D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4623" y="3460564"/>
                <a:ext cx="4781181" cy="686663"/>
              </a:xfrm>
              <a:prstGeom prst="rect">
                <a:avLst/>
              </a:prstGeom>
              <a:blipFill>
                <a:blip r:embed="rId4"/>
                <a:stretch>
                  <a:fillRect l="-3175" t="-200000" r="-529" b="-2745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11DE4D2-20D5-994B-BCC3-072F97219F00}"/>
                  </a:ext>
                </a:extLst>
              </p:cNvPr>
              <p:cNvSpPr txBox="1"/>
              <p:nvPr/>
            </p:nvSpPr>
            <p:spPr>
              <a:xfrm>
                <a:off x="829094" y="4254435"/>
                <a:ext cx="4726679" cy="68666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𝑺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𝟐𝟏</m:t>
                          </m:r>
                        </m:sub>
                      </m:sSub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"/>
                              <m:endChr m:val="|"/>
                              <m:ctrlPr>
                                <a:rPr lang="hr-HR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mr-IN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i="1" smtClean="0">
                                          <a:solidFill>
                                            <a:srgbClr val="008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srgbClr val="008000"/>
                                          </a:solidFill>
                                          <a:latin typeface="Cambria Math" charset="0"/>
                                        </a:rPr>
                                        <m:t>𝒃</m:t>
                                      </m:r>
                                    </m:e>
                                    <m:sub>
                                      <m:r>
                                        <a:rPr lang="en-US" b="1" i="1" smtClean="0">
                                          <a:solidFill>
                                            <a:srgbClr val="008000"/>
                                          </a:solidFill>
                                          <a:latin typeface="Cambria Math" charset="0"/>
                                        </a:rPr>
                                        <m:t>𝟐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i="1" smtClean="0">
                                          <a:solidFill>
                                            <a:srgbClr val="FF66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srgbClr val="FF6600"/>
                                          </a:solidFill>
                                          <a:latin typeface="Cambria Math" charset="0"/>
                                        </a:rPr>
                                        <m:t>𝒂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solidFill>
                                            <a:srgbClr val="FF6600"/>
                                          </a:solidFill>
                                          <a:latin typeface="Cambria Math" charset="0"/>
                                        </a:rPr>
                                        <m:t>𝟏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en-US" b="0" i="1" smtClean="0">
                                  <a:solidFill>
                                    <a:srgbClr val="FF6600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e>
                          </m:d>
                        </m:e>
                        <m:sub>
                          <m:sSub>
                            <m:sSubPr>
                              <m:ctrlPr>
                                <a:rPr lang="en-US" b="1" i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solidFill>
                                    <a:srgbClr val="008000"/>
                                  </a:solidFill>
                                  <a:latin typeface="Cambria Math" charset="0"/>
                                </a:rPr>
                                <m:t>𝒂</m:t>
                              </m:r>
                            </m:e>
                            <m:sub>
                              <m:r>
                                <a:rPr lang="en-US" b="1" i="1" smtClean="0">
                                  <a:solidFill>
                                    <a:srgbClr val="008000"/>
                                  </a:solidFill>
                                  <a:latin typeface="Cambria Math" charset="0"/>
                                </a:rPr>
                                <m:t>𝟐</m:t>
                              </m:r>
                            </m:sub>
                          </m:sSub>
                          <m:r>
                            <a:rPr lang="en-US" b="1" i="1" smtClean="0">
                              <a:solidFill>
                                <a:srgbClr val="008000"/>
                              </a:solidFill>
                              <a:latin typeface="Cambria Math" charset="0"/>
                            </a:rPr>
                            <m:t>=</m:t>
                          </m:r>
                          <m:r>
                            <a:rPr lang="en-US" b="1" i="1" smtClean="0">
                              <a:solidFill>
                                <a:srgbClr val="008000"/>
                              </a:solidFill>
                              <a:latin typeface="Cambria Math" charset="0"/>
                            </a:rPr>
                            <m:t>𝟎</m:t>
                          </m:r>
                        </m:sub>
                      </m:sSub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≡</m:t>
                      </m:r>
                      <m:r>
                        <a:rPr lang="en-US" b="1" i="0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𝐟𝐨𝐫𝐰𝐚𝐫𝐝</m:t>
                      </m:r>
                      <m:r>
                        <a:rPr lang="en-US" b="1" i="0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 </m:t>
                      </m:r>
                      <m:r>
                        <a:rPr lang="en-US" b="1" i="0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𝐭𝐫𝐚𝐧𝐬𝐦𝐢𝐬𝐬𝐢𝐨𝐧</m:t>
                      </m:r>
                      <m:r>
                        <a:rPr lang="en-US" b="1" i="0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 </m:t>
                      </m:r>
                      <m:r>
                        <a:rPr lang="en-US" b="1" i="0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𝐠𝐚𝐢𝐧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11DE4D2-20D5-994B-BCC3-072F97219F0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9094" y="4254435"/>
                <a:ext cx="4726679" cy="686663"/>
              </a:xfrm>
              <a:prstGeom prst="rect">
                <a:avLst/>
              </a:prstGeom>
              <a:blipFill>
                <a:blip r:embed="rId5"/>
                <a:stretch>
                  <a:fillRect l="-3217" t="-201818" r="-1072" b="-2727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16F4A634-4CDB-2E49-A885-EA19DA0B1060}"/>
                  </a:ext>
                </a:extLst>
              </p:cNvPr>
              <p:cNvSpPr txBox="1"/>
              <p:nvPr/>
            </p:nvSpPr>
            <p:spPr>
              <a:xfrm>
                <a:off x="3818886" y="3996785"/>
                <a:ext cx="213661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charset="0"/>
                        </a:rPr>
                        <m:t> </m:t>
                      </m:r>
                      <m:r>
                        <a:rPr lang="en-US" b="1" i="0" smtClean="0">
                          <a:solidFill>
                            <a:srgbClr val="FF0000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(</m:t>
                      </m:r>
                      <m:sSub>
                        <m:sSubPr>
                          <m:ctrlP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𝒁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𝑳</m:t>
                          </m:r>
                        </m:sub>
                      </m:sSub>
                      <m:r>
                        <a:rPr lang="en-US" b="1" i="1" smtClean="0">
                          <a:solidFill>
                            <a:srgbClr val="FF0000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𝒁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𝟎</m:t>
                          </m:r>
                        </m:sub>
                      </m:sSub>
                      <m:r>
                        <a:rPr lang="en-US" b="1" i="1" smtClean="0">
                          <a:solidFill>
                            <a:srgbClr val="FF0000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⇒</m:t>
                      </m:r>
                      <m:sSub>
                        <m:sSubPr>
                          <m:ctrlP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𝒂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𝟐</m:t>
                          </m:r>
                        </m:sub>
                      </m:sSub>
                      <m:r>
                        <a:rPr lang="en-US" b="1" i="1" smtClean="0">
                          <a:solidFill>
                            <a:srgbClr val="FF0000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r>
                        <a:rPr lang="en-US" b="1" i="1" smtClean="0">
                          <a:solidFill>
                            <a:srgbClr val="FF0000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𝟎</m:t>
                      </m:r>
                      <m:r>
                        <a:rPr lang="en-US" b="1" i="0" smtClean="0">
                          <a:solidFill>
                            <a:srgbClr val="FF0000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)</m:t>
                      </m:r>
                    </m:oMath>
                  </m:oMathPara>
                </a14:m>
                <a:endParaRPr lang="en-US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16F4A634-4CDB-2E49-A885-EA19DA0B10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8886" y="3996785"/>
                <a:ext cx="2136611" cy="276999"/>
              </a:xfrm>
              <a:prstGeom prst="rect">
                <a:avLst/>
              </a:prstGeom>
              <a:blipFill>
                <a:blip r:embed="rId6"/>
                <a:stretch>
                  <a:fillRect l="-3550" t="-4348" r="-3550" b="-434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2" name="Group 91">
            <a:extLst>
              <a:ext uri="{FF2B5EF4-FFF2-40B4-BE49-F238E27FC236}">
                <a16:creationId xmlns:a16="http://schemas.microsoft.com/office/drawing/2014/main" id="{40AE765B-F400-7A47-8792-BCBD0E68CB88}"/>
              </a:ext>
            </a:extLst>
          </p:cNvPr>
          <p:cNvGrpSpPr/>
          <p:nvPr/>
        </p:nvGrpSpPr>
        <p:grpSpPr>
          <a:xfrm>
            <a:off x="1663026" y="1073639"/>
            <a:ext cx="9321241" cy="2236474"/>
            <a:chOff x="1634733" y="1119167"/>
            <a:chExt cx="9321241" cy="2236474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24B42092-46BC-C949-9957-0EEB560F7A6A}"/>
                </a:ext>
              </a:extLst>
            </p:cNvPr>
            <p:cNvCxnSpPr>
              <a:stCxn id="30" idx="1"/>
            </p:cNvCxnSpPr>
            <p:nvPr/>
          </p:nvCxnSpPr>
          <p:spPr bwMode="auto">
            <a:xfrm flipH="1" flipV="1">
              <a:off x="5504477" y="1695167"/>
              <a:ext cx="780857" cy="72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EB65F58C-4B6F-2A4A-BFB4-18D0CBF1A01B}"/>
                </a:ext>
              </a:extLst>
            </p:cNvPr>
            <p:cNvCxnSpPr/>
            <p:nvPr/>
          </p:nvCxnSpPr>
          <p:spPr bwMode="auto">
            <a:xfrm flipH="1">
              <a:off x="5504478" y="2771833"/>
              <a:ext cx="1913726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21279067-20C5-2242-9EE1-D2639DFBD8E4}"/>
                </a:ext>
              </a:extLst>
            </p:cNvPr>
            <p:cNvSpPr/>
            <p:nvPr/>
          </p:nvSpPr>
          <p:spPr bwMode="auto">
            <a:xfrm>
              <a:off x="5432476" y="1659167"/>
              <a:ext cx="72000" cy="720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2EC972A8-C763-B14B-84EF-3F14FD03757A}"/>
                </a:ext>
              </a:extLst>
            </p:cNvPr>
            <p:cNvSpPr/>
            <p:nvPr/>
          </p:nvSpPr>
          <p:spPr bwMode="auto">
            <a:xfrm>
              <a:off x="5432476" y="2739167"/>
              <a:ext cx="72000" cy="720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83046851-9B47-BE4B-A73E-E609C13943CE}"/>
                </a:ext>
              </a:extLst>
            </p:cNvPr>
            <p:cNvCxnSpPr/>
            <p:nvPr/>
          </p:nvCxnSpPr>
          <p:spPr bwMode="auto">
            <a:xfrm flipH="1">
              <a:off x="4892476" y="1695167"/>
              <a:ext cx="54000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82A77F16-AF62-0046-B083-8F1BD5411EE9}"/>
                </a:ext>
              </a:extLst>
            </p:cNvPr>
            <p:cNvSpPr/>
            <p:nvPr/>
          </p:nvSpPr>
          <p:spPr bwMode="auto">
            <a:xfrm>
              <a:off x="4800845" y="1515167"/>
              <a:ext cx="180000" cy="3600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87A3F8D1-A60F-BE42-A386-7CCE6FA1C7A8}"/>
                </a:ext>
              </a:extLst>
            </p:cNvPr>
            <p:cNvCxnSpPr/>
            <p:nvPr/>
          </p:nvCxnSpPr>
          <p:spPr bwMode="auto">
            <a:xfrm flipH="1">
              <a:off x="4892476" y="2775167"/>
              <a:ext cx="54000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234107AE-E19A-1A4B-BF6B-FEA754D015A0}"/>
                </a:ext>
              </a:extLst>
            </p:cNvPr>
            <p:cNvCxnSpPr/>
            <p:nvPr/>
          </p:nvCxnSpPr>
          <p:spPr bwMode="auto">
            <a:xfrm>
              <a:off x="4891451" y="1875167"/>
              <a:ext cx="1025" cy="896666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5E18E196-E372-C64D-92B7-6C502F137895}"/>
                </a:ext>
              </a:extLst>
            </p:cNvPr>
            <p:cNvCxnSpPr/>
            <p:nvPr/>
          </p:nvCxnSpPr>
          <p:spPr bwMode="auto">
            <a:xfrm flipH="1">
              <a:off x="4350845" y="1515167"/>
              <a:ext cx="54000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02055956-3E17-574D-B214-BDF9AF0A626E}"/>
                </a:ext>
              </a:extLst>
            </p:cNvPr>
            <p:cNvCxnSpPr/>
            <p:nvPr/>
          </p:nvCxnSpPr>
          <p:spPr bwMode="auto">
            <a:xfrm flipH="1" flipV="1">
              <a:off x="4169895" y="1875648"/>
              <a:ext cx="720000" cy="75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7" name="Arc 16">
              <a:extLst>
                <a:ext uri="{FF2B5EF4-FFF2-40B4-BE49-F238E27FC236}">
                  <a16:creationId xmlns:a16="http://schemas.microsoft.com/office/drawing/2014/main" id="{0A1B9093-9FD9-C648-88F7-27EF388CFE9E}"/>
                </a:ext>
              </a:extLst>
            </p:cNvPr>
            <p:cNvSpPr/>
            <p:nvPr/>
          </p:nvSpPr>
          <p:spPr bwMode="auto">
            <a:xfrm rot="10800000">
              <a:off x="3450240" y="1516148"/>
              <a:ext cx="180000" cy="359249"/>
            </a:xfrm>
            <a:prstGeom prst="arc">
              <a:avLst>
                <a:gd name="adj1" fmla="val 16200000"/>
                <a:gd name="adj2" fmla="val 5429538"/>
              </a:avLst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7F81C2F7-34E3-BE48-AA21-C28381E35BBB}"/>
                </a:ext>
              </a:extLst>
            </p:cNvPr>
            <p:cNvCxnSpPr/>
            <p:nvPr/>
          </p:nvCxnSpPr>
          <p:spPr bwMode="auto">
            <a:xfrm>
              <a:off x="5468476" y="1734964"/>
              <a:ext cx="0" cy="1008000"/>
            </a:xfrm>
            <a:prstGeom prst="line">
              <a:avLst/>
            </a:prstGeom>
            <a:noFill/>
            <a:ln w="15875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412FC923-D6D4-CE4F-99D4-F80AB715D970}"/>
                </a:ext>
              </a:extLst>
            </p:cNvPr>
            <p:cNvCxnSpPr/>
            <p:nvPr/>
          </p:nvCxnSpPr>
          <p:spPr bwMode="auto">
            <a:xfrm flipH="1">
              <a:off x="5765574" y="1721506"/>
              <a:ext cx="3457" cy="1011333"/>
            </a:xfrm>
            <a:prstGeom prst="line">
              <a:avLst/>
            </a:prstGeom>
            <a:noFill/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79DB537B-C8BB-FB49-AB59-7AD738EA4ECA}"/>
                </a:ext>
              </a:extLst>
            </p:cNvPr>
            <p:cNvCxnSpPr/>
            <p:nvPr/>
          </p:nvCxnSpPr>
          <p:spPr bwMode="auto">
            <a:xfrm>
              <a:off x="5615741" y="1619208"/>
              <a:ext cx="216000" cy="0"/>
            </a:xfrm>
            <a:prstGeom prst="line">
              <a:avLst/>
            </a:prstGeom>
            <a:noFill/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3D1719CB-FBA9-B84F-8A91-89DEC8380406}"/>
                    </a:ext>
                  </a:extLst>
                </p:cNvPr>
                <p:cNvSpPr txBox="1"/>
                <p:nvPr/>
              </p:nvSpPr>
              <p:spPr>
                <a:xfrm>
                  <a:off x="6298391" y="1758432"/>
                  <a:ext cx="372218" cy="3139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𝒁</m:t>
                        </m:r>
                      </m:oMath>
                    </m:oMathPara>
                  </a14:m>
                  <a:endParaRPr lang="en-US" sz="1600" i="1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3D1719CB-FBA9-B84F-8A91-89DEC838040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98391" y="1758432"/>
                  <a:ext cx="372218" cy="313932"/>
                </a:xfrm>
                <a:prstGeom prst="rect">
                  <a:avLst/>
                </a:prstGeom>
                <a:blipFill>
                  <a:blip r:embed="rId7"/>
                  <a:stretch>
                    <a:fillRect b="-384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D1655B39-2985-1C48-B7B9-F075EA609C7B}"/>
                    </a:ext>
                  </a:extLst>
                </p:cNvPr>
                <p:cNvSpPr txBox="1"/>
                <p:nvPr/>
              </p:nvSpPr>
              <p:spPr>
                <a:xfrm>
                  <a:off x="5506383" y="1304022"/>
                  <a:ext cx="411202" cy="33291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𝑰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en-US" sz="1600" i="1" baseline="-25000" dirty="0"/>
                </a:p>
              </p:txBody>
            </p:sp>
          </mc:Choice>
          <mc:Fallback xmlns=""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D1655B39-2985-1C48-B7B9-F075EA609C7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06383" y="1304022"/>
                  <a:ext cx="411202" cy="332912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06AC8B42-B7C9-3846-98CA-B4F3FEB35DCE}"/>
                    </a:ext>
                  </a:extLst>
                </p:cNvPr>
                <p:cNvSpPr txBox="1"/>
                <p:nvPr/>
              </p:nvSpPr>
              <p:spPr>
                <a:xfrm>
                  <a:off x="5419136" y="2083025"/>
                  <a:ext cx="454483" cy="33291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en-US" sz="1600" i="1" baseline="-25000" dirty="0"/>
                </a:p>
              </p:txBody>
            </p:sp>
          </mc:Choice>
          <mc:Fallback xmlns="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06AC8B42-B7C9-3846-98CA-B4F3FEB35DC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419136" y="2083025"/>
                  <a:ext cx="454483" cy="332912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B1707EB4-DE1A-EF4F-9F3C-69BA57D7F2F9}"/>
                    </a:ext>
                  </a:extLst>
                </p:cNvPr>
                <p:cNvSpPr txBox="1"/>
                <p:nvPr/>
              </p:nvSpPr>
              <p:spPr>
                <a:xfrm>
                  <a:off x="4010200" y="1959790"/>
                  <a:ext cx="451277" cy="30886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𝒁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𝟎</m:t>
                            </m:r>
                          </m:sub>
                        </m:sSub>
                      </m:oMath>
                    </m:oMathPara>
                  </a14:m>
                  <a:endParaRPr lang="en-US" sz="1600" i="1" baseline="-250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B1707EB4-DE1A-EF4F-9F3C-69BA57D7F2F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010200" y="1959790"/>
                  <a:ext cx="451277" cy="308867"/>
                </a:xfrm>
                <a:prstGeom prst="rect">
                  <a:avLst/>
                </a:prstGeom>
                <a:blipFill>
                  <a:blip r:embed="rId10"/>
                  <a:stretch>
                    <a:fillRect b="-384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9D611569-877E-534E-93B8-BA9C01697C21}"/>
                </a:ext>
              </a:extLst>
            </p:cNvPr>
            <p:cNvCxnSpPr/>
            <p:nvPr/>
          </p:nvCxnSpPr>
          <p:spPr bwMode="auto">
            <a:xfrm>
              <a:off x="5468476" y="1119167"/>
              <a:ext cx="0" cy="540000"/>
            </a:xfrm>
            <a:prstGeom prst="line">
              <a:avLst/>
            </a:prstGeom>
            <a:noFill/>
            <a:ln w="15875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5711AA3C-89E4-9E40-9803-15C8EB3E9D21}"/>
                </a:ext>
              </a:extLst>
            </p:cNvPr>
            <p:cNvSpPr txBox="1"/>
            <p:nvPr/>
          </p:nvSpPr>
          <p:spPr>
            <a:xfrm>
              <a:off x="5418003" y="1681704"/>
              <a:ext cx="284052" cy="2862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400" i="1">
                  <a:solidFill>
                    <a:schemeClr val="tx1"/>
                  </a:solidFill>
                </a:rPr>
                <a:t>1</a:t>
              </a:r>
              <a:endParaRPr lang="en-US" sz="1400" i="1" baseline="-25000">
                <a:solidFill>
                  <a:schemeClr val="tx1"/>
                </a:solidFill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2C88EB29-AF8F-2348-94B8-BFFEA446B272}"/>
                </a:ext>
              </a:extLst>
            </p:cNvPr>
            <p:cNvSpPr txBox="1"/>
            <p:nvPr/>
          </p:nvSpPr>
          <p:spPr>
            <a:xfrm>
              <a:off x="5419410" y="2751024"/>
              <a:ext cx="333746" cy="2862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400" i="1">
                  <a:solidFill>
                    <a:schemeClr val="tx1"/>
                  </a:solidFill>
                </a:rPr>
                <a:t>1’</a:t>
              </a:r>
              <a:endParaRPr lang="en-US" sz="1400" i="1" baseline="-25000">
                <a:solidFill>
                  <a:schemeClr val="tx1"/>
                </a:solidFill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64D66EFA-97B9-134E-92FE-46DA975A3795}"/>
                </a:ext>
              </a:extLst>
            </p:cNvPr>
            <p:cNvSpPr txBox="1"/>
            <p:nvPr/>
          </p:nvSpPr>
          <p:spPr>
            <a:xfrm>
              <a:off x="5439994" y="2964511"/>
              <a:ext cx="681597" cy="2862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400">
                  <a:solidFill>
                    <a:schemeClr val="tx1"/>
                  </a:solidFill>
                </a:rPr>
                <a:t>port 1</a:t>
              </a:r>
              <a:endParaRPr lang="en-US" sz="1400" baseline="-25000">
                <a:solidFill>
                  <a:schemeClr val="tx1"/>
                </a:solidFill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6D3B3CE0-CE4D-514E-8C05-33201AB37484}"/>
                </a:ext>
              </a:extLst>
            </p:cNvPr>
            <p:cNvSpPr txBox="1"/>
            <p:nvPr/>
          </p:nvSpPr>
          <p:spPr>
            <a:xfrm>
              <a:off x="6150914" y="1170763"/>
              <a:ext cx="604653" cy="3139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600">
                  <a:solidFill>
                    <a:schemeClr val="tx1"/>
                  </a:solidFill>
                </a:rPr>
                <a:t>DUT</a:t>
              </a: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8DE1AC82-D36B-C24E-A185-BC1AB6BCA3B0}"/>
                </a:ext>
              </a:extLst>
            </p:cNvPr>
            <p:cNvSpPr/>
            <p:nvPr/>
          </p:nvSpPr>
          <p:spPr bwMode="auto">
            <a:xfrm>
              <a:off x="6285334" y="1623178"/>
              <a:ext cx="360000" cy="145418"/>
            </a:xfrm>
            <a:prstGeom prst="rect">
              <a:avLst/>
            </a:prstGeom>
            <a:solidFill>
              <a:schemeClr val="bg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D16F2BE2-64D7-DD4A-BDE8-1DDD27411297}"/>
                </a:ext>
              </a:extLst>
            </p:cNvPr>
            <p:cNvCxnSpPr/>
            <p:nvPr/>
          </p:nvCxnSpPr>
          <p:spPr bwMode="auto">
            <a:xfrm flipH="1" flipV="1">
              <a:off x="6639734" y="1696539"/>
              <a:ext cx="780857" cy="72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5A4881E4-A0A4-E543-BB26-CDDC54EEA7D3}"/>
                </a:ext>
              </a:extLst>
            </p:cNvPr>
            <p:cNvSpPr/>
            <p:nvPr/>
          </p:nvSpPr>
          <p:spPr bwMode="auto">
            <a:xfrm>
              <a:off x="7418204" y="1663241"/>
              <a:ext cx="72000" cy="720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3FBC80FE-5158-3F44-BB6F-6143AD48485A}"/>
                </a:ext>
              </a:extLst>
            </p:cNvPr>
            <p:cNvSpPr/>
            <p:nvPr/>
          </p:nvSpPr>
          <p:spPr bwMode="auto">
            <a:xfrm>
              <a:off x="7418204" y="2743241"/>
              <a:ext cx="72000" cy="720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A8DFB1B9-EFEC-3044-BAB2-32288045AF97}"/>
                </a:ext>
              </a:extLst>
            </p:cNvPr>
            <p:cNvCxnSpPr/>
            <p:nvPr/>
          </p:nvCxnSpPr>
          <p:spPr bwMode="auto">
            <a:xfrm>
              <a:off x="7454204" y="1739038"/>
              <a:ext cx="0" cy="1008000"/>
            </a:xfrm>
            <a:prstGeom prst="line">
              <a:avLst/>
            </a:prstGeom>
            <a:noFill/>
            <a:ln w="15875" cap="flat" cmpd="sng" algn="ctr">
              <a:solidFill>
                <a:srgbClr val="008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F77DDFBA-723B-104D-B28E-60CDD496B80F}"/>
                </a:ext>
              </a:extLst>
            </p:cNvPr>
            <p:cNvSpPr txBox="1"/>
            <p:nvPr/>
          </p:nvSpPr>
          <p:spPr>
            <a:xfrm>
              <a:off x="7137452" y="1681704"/>
              <a:ext cx="284052" cy="2862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400" i="1">
                  <a:solidFill>
                    <a:schemeClr val="tx1"/>
                  </a:solidFill>
                </a:rPr>
                <a:t>2</a:t>
              </a:r>
              <a:endParaRPr lang="en-US" sz="1400" i="1" baseline="-25000">
                <a:solidFill>
                  <a:schemeClr val="tx1"/>
                </a:solidFill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06F66A62-7A24-0649-AAB7-5F8618B3A150}"/>
                </a:ext>
              </a:extLst>
            </p:cNvPr>
            <p:cNvSpPr txBox="1"/>
            <p:nvPr/>
          </p:nvSpPr>
          <p:spPr>
            <a:xfrm>
              <a:off x="7138859" y="2751024"/>
              <a:ext cx="333746" cy="2862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400" i="1">
                  <a:solidFill>
                    <a:schemeClr val="tx1"/>
                  </a:solidFill>
                </a:rPr>
                <a:t>2’</a:t>
              </a:r>
              <a:endParaRPr lang="en-US" sz="1400" i="1" baseline="-25000">
                <a:solidFill>
                  <a:schemeClr val="tx1"/>
                </a:solidFill>
              </a:endParaRPr>
            </a:p>
          </p:txBody>
        </p: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A0723C8B-E351-214C-9B80-2B7F04F0EFC7}"/>
                </a:ext>
              </a:extLst>
            </p:cNvPr>
            <p:cNvCxnSpPr/>
            <p:nvPr/>
          </p:nvCxnSpPr>
          <p:spPr bwMode="auto">
            <a:xfrm flipH="1" flipV="1">
              <a:off x="7490204" y="1691833"/>
              <a:ext cx="45000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9FF03767-5CB0-1E49-8366-A91C3E360DED}"/>
                </a:ext>
              </a:extLst>
            </p:cNvPr>
            <p:cNvCxnSpPr/>
            <p:nvPr/>
          </p:nvCxnSpPr>
          <p:spPr bwMode="auto">
            <a:xfrm flipH="1">
              <a:off x="7490204" y="2771833"/>
              <a:ext cx="54000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82862762-FF9A-4C43-A437-A30B5D856596}"/>
                </a:ext>
              </a:extLst>
            </p:cNvPr>
            <p:cNvSpPr/>
            <p:nvPr/>
          </p:nvSpPr>
          <p:spPr bwMode="auto">
            <a:xfrm>
              <a:off x="9299359" y="1515167"/>
              <a:ext cx="180000" cy="3600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474C8AD2-D64A-904A-A4A3-38D8B11721CE}"/>
                </a:ext>
              </a:extLst>
            </p:cNvPr>
            <p:cNvCxnSpPr/>
            <p:nvPr/>
          </p:nvCxnSpPr>
          <p:spPr bwMode="auto">
            <a:xfrm>
              <a:off x="8029179" y="1882575"/>
              <a:ext cx="1025" cy="896666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EAAFCE5E-B3E7-A548-B389-907EBD0EBC08}"/>
                </a:ext>
              </a:extLst>
            </p:cNvPr>
            <p:cNvCxnSpPr/>
            <p:nvPr/>
          </p:nvCxnSpPr>
          <p:spPr bwMode="auto">
            <a:xfrm flipH="1" flipV="1">
              <a:off x="3526162" y="1516661"/>
              <a:ext cx="719543" cy="569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0501BF81-C44C-454A-BB0A-95EF62175C5F}"/>
                </a:ext>
              </a:extLst>
            </p:cNvPr>
            <p:cNvCxnSpPr/>
            <p:nvPr/>
          </p:nvCxnSpPr>
          <p:spPr bwMode="auto">
            <a:xfrm flipH="1">
              <a:off x="3529713" y="1875167"/>
              <a:ext cx="54000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6A31A80-CD2D-7F4D-836C-E0C8A6AC12FE}"/>
                </a:ext>
              </a:extLst>
            </p:cNvPr>
            <p:cNvCxnSpPr/>
            <p:nvPr/>
          </p:nvCxnSpPr>
          <p:spPr bwMode="auto">
            <a:xfrm flipH="1">
              <a:off x="4114343" y="1401284"/>
              <a:ext cx="287708" cy="566652"/>
            </a:xfrm>
            <a:prstGeom prst="line">
              <a:avLst/>
            </a:prstGeom>
            <a:noFill/>
            <a:ln w="15875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DA6AED85-A95A-DD43-9388-79CFCABCFC84}"/>
                </a:ext>
              </a:extLst>
            </p:cNvPr>
            <p:cNvCxnSpPr/>
            <p:nvPr/>
          </p:nvCxnSpPr>
          <p:spPr bwMode="auto">
            <a:xfrm flipH="1">
              <a:off x="4025263" y="1393138"/>
              <a:ext cx="287708" cy="566652"/>
            </a:xfrm>
            <a:prstGeom prst="line">
              <a:avLst/>
            </a:prstGeom>
            <a:noFill/>
            <a:ln w="15875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1E998A75-FE0A-704E-8610-DE1D6CCF97C7}"/>
                </a:ext>
              </a:extLst>
            </p:cNvPr>
            <p:cNvCxnSpPr/>
            <p:nvPr/>
          </p:nvCxnSpPr>
          <p:spPr bwMode="auto">
            <a:xfrm flipH="1" flipV="1">
              <a:off x="3090239" y="1699241"/>
              <a:ext cx="361244" cy="1418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2FB02715-91C8-F745-9112-756BD715B9B1}"/>
                </a:ext>
              </a:extLst>
            </p:cNvPr>
            <p:cNvSpPr/>
            <p:nvPr/>
          </p:nvSpPr>
          <p:spPr bwMode="auto">
            <a:xfrm>
              <a:off x="2726749" y="1627276"/>
              <a:ext cx="360000" cy="145418"/>
            </a:xfrm>
            <a:prstGeom prst="rect">
              <a:avLst/>
            </a:prstGeom>
            <a:solidFill>
              <a:schemeClr val="bg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98E3329A-9AFF-9147-8DB6-2C84A1737535}"/>
                </a:ext>
              </a:extLst>
            </p:cNvPr>
            <p:cNvCxnSpPr/>
            <p:nvPr/>
          </p:nvCxnSpPr>
          <p:spPr bwMode="auto">
            <a:xfrm flipH="1" flipV="1">
              <a:off x="2362015" y="1702453"/>
              <a:ext cx="361244" cy="1418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7F69BCB4-546E-0E4C-8324-E0BFF0FA0FDC}"/>
                </a:ext>
              </a:extLst>
            </p:cNvPr>
            <p:cNvCxnSpPr/>
            <p:nvPr/>
          </p:nvCxnSpPr>
          <p:spPr bwMode="auto">
            <a:xfrm>
              <a:off x="3535863" y="1877327"/>
              <a:ext cx="1025" cy="896666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48C81A47-E731-6441-8C98-EEB402144808}"/>
                </a:ext>
              </a:extLst>
            </p:cNvPr>
            <p:cNvCxnSpPr/>
            <p:nvPr/>
          </p:nvCxnSpPr>
          <p:spPr bwMode="auto">
            <a:xfrm flipH="1">
              <a:off x="2371392" y="2772853"/>
              <a:ext cx="1169470" cy="114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552AD3A-E599-8748-8277-8F2A6D43EE4B}"/>
                </a:ext>
              </a:extLst>
            </p:cNvPr>
            <p:cNvCxnSpPr/>
            <p:nvPr/>
          </p:nvCxnSpPr>
          <p:spPr bwMode="auto">
            <a:xfrm>
              <a:off x="2371392" y="1699241"/>
              <a:ext cx="1" cy="264182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896BBFE5-8C66-2046-9A3F-3DA88E8A7350}"/>
                </a:ext>
              </a:extLst>
            </p:cNvPr>
            <p:cNvCxnSpPr/>
            <p:nvPr/>
          </p:nvCxnSpPr>
          <p:spPr bwMode="auto">
            <a:xfrm flipH="1">
              <a:off x="2371392" y="2503423"/>
              <a:ext cx="1" cy="275818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80AA759E-CDD6-5648-87DB-286EB1202D47}"/>
                </a:ext>
              </a:extLst>
            </p:cNvPr>
            <p:cNvCxnSpPr/>
            <p:nvPr/>
          </p:nvCxnSpPr>
          <p:spPr bwMode="auto">
            <a:xfrm flipH="1">
              <a:off x="8850309" y="1518752"/>
              <a:ext cx="54000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1FCAAB2-D1C2-D845-98F9-5D69CF2B5A1A}"/>
                </a:ext>
              </a:extLst>
            </p:cNvPr>
            <p:cNvCxnSpPr/>
            <p:nvPr/>
          </p:nvCxnSpPr>
          <p:spPr bwMode="auto">
            <a:xfrm flipH="1" flipV="1">
              <a:off x="8669359" y="1871536"/>
              <a:ext cx="720000" cy="75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4" name="TextBox 53">
                  <a:extLst>
                    <a:ext uri="{FF2B5EF4-FFF2-40B4-BE49-F238E27FC236}">
                      <a16:creationId xmlns:a16="http://schemas.microsoft.com/office/drawing/2014/main" id="{865CE7A3-D0C4-904F-918C-E77934AB87AC}"/>
                    </a:ext>
                  </a:extLst>
                </p:cNvPr>
                <p:cNvSpPr txBox="1"/>
                <p:nvPr/>
              </p:nvSpPr>
              <p:spPr>
                <a:xfrm>
                  <a:off x="8509664" y="1963375"/>
                  <a:ext cx="451277" cy="30886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𝒁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𝟎</m:t>
                            </m:r>
                          </m:sub>
                        </m:sSub>
                      </m:oMath>
                    </m:oMathPara>
                  </a14:m>
                  <a:endParaRPr lang="en-US" sz="1600" i="1" baseline="-250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54" name="TextBox 53">
                  <a:extLst>
                    <a:ext uri="{FF2B5EF4-FFF2-40B4-BE49-F238E27FC236}">
                      <a16:creationId xmlns:a16="http://schemas.microsoft.com/office/drawing/2014/main" id="{865CE7A3-D0C4-904F-918C-E77934AB87A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509664" y="1963375"/>
                  <a:ext cx="451277" cy="308867"/>
                </a:xfrm>
                <a:prstGeom prst="rect">
                  <a:avLst/>
                </a:prstGeom>
                <a:blipFill>
                  <a:blip r:embed="rId11"/>
                  <a:stretch>
                    <a:fillRect b="-8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48FBA809-9596-2943-AE69-E32C6D53DCCA}"/>
                </a:ext>
              </a:extLst>
            </p:cNvPr>
            <p:cNvCxnSpPr/>
            <p:nvPr/>
          </p:nvCxnSpPr>
          <p:spPr bwMode="auto">
            <a:xfrm flipH="1" flipV="1">
              <a:off x="8029177" y="1519506"/>
              <a:ext cx="719543" cy="569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733975B2-3370-8A48-8EB1-F401A481659D}"/>
                </a:ext>
              </a:extLst>
            </p:cNvPr>
            <p:cNvCxnSpPr/>
            <p:nvPr/>
          </p:nvCxnSpPr>
          <p:spPr bwMode="auto">
            <a:xfrm flipH="1">
              <a:off x="8029177" y="1878752"/>
              <a:ext cx="54000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06EEF5F6-8A68-F640-A969-D80161880573}"/>
                </a:ext>
              </a:extLst>
            </p:cNvPr>
            <p:cNvCxnSpPr/>
            <p:nvPr/>
          </p:nvCxnSpPr>
          <p:spPr bwMode="auto">
            <a:xfrm flipH="1">
              <a:off x="8613807" y="1404869"/>
              <a:ext cx="287708" cy="566652"/>
            </a:xfrm>
            <a:prstGeom prst="line">
              <a:avLst/>
            </a:prstGeom>
            <a:noFill/>
            <a:ln w="15875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15CECF31-0D9A-D742-B761-84D9337FCC98}"/>
                </a:ext>
              </a:extLst>
            </p:cNvPr>
            <p:cNvCxnSpPr/>
            <p:nvPr/>
          </p:nvCxnSpPr>
          <p:spPr bwMode="auto">
            <a:xfrm flipH="1">
              <a:off x="8524727" y="1396723"/>
              <a:ext cx="287708" cy="566652"/>
            </a:xfrm>
            <a:prstGeom prst="line">
              <a:avLst/>
            </a:prstGeom>
            <a:noFill/>
            <a:ln w="15875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9" name="Arc 58">
              <a:extLst>
                <a:ext uri="{FF2B5EF4-FFF2-40B4-BE49-F238E27FC236}">
                  <a16:creationId xmlns:a16="http://schemas.microsoft.com/office/drawing/2014/main" id="{7A000CC8-0A43-ED48-9BEC-6EF420473CE7}"/>
                </a:ext>
              </a:extLst>
            </p:cNvPr>
            <p:cNvSpPr/>
            <p:nvPr/>
          </p:nvSpPr>
          <p:spPr bwMode="auto">
            <a:xfrm rot="10800000">
              <a:off x="7942918" y="1519503"/>
              <a:ext cx="180000" cy="359249"/>
            </a:xfrm>
            <a:prstGeom prst="arc">
              <a:avLst>
                <a:gd name="adj1" fmla="val 16200000"/>
                <a:gd name="adj2" fmla="val 5429538"/>
              </a:avLst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80E247CE-53A7-DF45-9F55-9ED4C78A27E3}"/>
                </a:ext>
              </a:extLst>
            </p:cNvPr>
            <p:cNvCxnSpPr/>
            <p:nvPr/>
          </p:nvCxnSpPr>
          <p:spPr bwMode="auto">
            <a:xfrm flipH="1">
              <a:off x="9400764" y="1695167"/>
              <a:ext cx="54000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2D396D32-8517-6348-839D-DA662C0F750F}"/>
                </a:ext>
              </a:extLst>
            </p:cNvPr>
            <p:cNvCxnSpPr/>
            <p:nvPr/>
          </p:nvCxnSpPr>
          <p:spPr bwMode="auto">
            <a:xfrm flipH="1">
              <a:off x="9400764" y="2767430"/>
              <a:ext cx="54000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252C7439-DC08-1A42-8136-15A1FBC683BA}"/>
                </a:ext>
              </a:extLst>
            </p:cNvPr>
            <p:cNvCxnSpPr/>
            <p:nvPr/>
          </p:nvCxnSpPr>
          <p:spPr bwMode="auto">
            <a:xfrm>
              <a:off x="9399739" y="1867430"/>
              <a:ext cx="1025" cy="896666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FAE6BD8D-F9D4-374C-ABB9-3C346484E1AE}"/>
                </a:ext>
              </a:extLst>
            </p:cNvPr>
            <p:cNvSpPr/>
            <p:nvPr/>
          </p:nvSpPr>
          <p:spPr bwMode="auto">
            <a:xfrm rot="5400000">
              <a:off x="9760764" y="2158590"/>
              <a:ext cx="360000" cy="145418"/>
            </a:xfrm>
            <a:prstGeom prst="rect">
              <a:avLst/>
            </a:prstGeom>
            <a:solidFill>
              <a:schemeClr val="bg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B3921313-A882-C742-B346-635F7B01985E}"/>
                </a:ext>
              </a:extLst>
            </p:cNvPr>
            <p:cNvCxnSpPr/>
            <p:nvPr/>
          </p:nvCxnSpPr>
          <p:spPr bwMode="auto">
            <a:xfrm>
              <a:off x="9940764" y="2420335"/>
              <a:ext cx="0" cy="343761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94205F46-5B1E-124B-8D19-05DC95133183}"/>
                </a:ext>
              </a:extLst>
            </p:cNvPr>
            <p:cNvCxnSpPr/>
            <p:nvPr/>
          </p:nvCxnSpPr>
          <p:spPr bwMode="auto">
            <a:xfrm>
              <a:off x="9940764" y="1695549"/>
              <a:ext cx="0" cy="343761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6" name="TextBox 65">
                  <a:extLst>
                    <a:ext uri="{FF2B5EF4-FFF2-40B4-BE49-F238E27FC236}">
                      <a16:creationId xmlns:a16="http://schemas.microsoft.com/office/drawing/2014/main" id="{F7BCDCC7-78F0-D846-801B-E70F238F9017}"/>
                    </a:ext>
                  </a:extLst>
                </p:cNvPr>
                <p:cNvSpPr txBox="1"/>
                <p:nvPr/>
              </p:nvSpPr>
              <p:spPr>
                <a:xfrm>
                  <a:off x="2563164" y="1272845"/>
                  <a:ext cx="932884" cy="30886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𝒁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𝒔</m:t>
                            </m:r>
                          </m:sub>
                        </m:sSub>
                        <m: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𝒁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𝟎</m:t>
                            </m:r>
                          </m:sub>
                        </m:sSub>
                      </m:oMath>
                    </m:oMathPara>
                  </a14:m>
                  <a:endParaRPr lang="en-US" sz="1600" i="1" baseline="-250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66" name="TextBox 65">
                  <a:extLst>
                    <a:ext uri="{FF2B5EF4-FFF2-40B4-BE49-F238E27FC236}">
                      <a16:creationId xmlns:a16="http://schemas.microsoft.com/office/drawing/2014/main" id="{F7BCDCC7-78F0-D846-801B-E70F238F901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63164" y="1272845"/>
                  <a:ext cx="932884" cy="308867"/>
                </a:xfrm>
                <a:prstGeom prst="rect">
                  <a:avLst/>
                </a:prstGeom>
                <a:blipFill>
                  <a:blip r:embed="rId12"/>
                  <a:stretch>
                    <a:fillRect b="-8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FE0D13E1-66D1-E64F-A4DF-5D63467895B0}"/>
                </a:ext>
              </a:extLst>
            </p:cNvPr>
            <p:cNvCxnSpPr/>
            <p:nvPr/>
          </p:nvCxnSpPr>
          <p:spPr bwMode="auto">
            <a:xfrm flipH="1">
              <a:off x="1981171" y="1727756"/>
              <a:ext cx="3457" cy="1011333"/>
            </a:xfrm>
            <a:prstGeom prst="line">
              <a:avLst/>
            </a:prstGeom>
            <a:noFill/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8" name="TextBox 67">
                  <a:extLst>
                    <a:ext uri="{FF2B5EF4-FFF2-40B4-BE49-F238E27FC236}">
                      <a16:creationId xmlns:a16="http://schemas.microsoft.com/office/drawing/2014/main" id="{624005C0-22E4-5946-AD7A-428D206D8A08}"/>
                    </a:ext>
                  </a:extLst>
                </p:cNvPr>
                <p:cNvSpPr txBox="1"/>
                <p:nvPr/>
              </p:nvSpPr>
              <p:spPr>
                <a:xfrm>
                  <a:off x="1634733" y="2089275"/>
                  <a:ext cx="454483" cy="33291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𝟎</m:t>
                            </m:r>
                          </m:sub>
                        </m:sSub>
                      </m:oMath>
                    </m:oMathPara>
                  </a14:m>
                  <a:endParaRPr lang="en-US" sz="1600" i="1" baseline="-25000" dirty="0"/>
                </a:p>
              </p:txBody>
            </p:sp>
          </mc:Choice>
          <mc:Fallback xmlns="">
            <p:sp>
              <p:nvSpPr>
                <p:cNvPr id="68" name="TextBox 67">
                  <a:extLst>
                    <a:ext uri="{FF2B5EF4-FFF2-40B4-BE49-F238E27FC236}">
                      <a16:creationId xmlns:a16="http://schemas.microsoft.com/office/drawing/2014/main" id="{624005C0-22E4-5946-AD7A-428D206D8A0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34733" y="2089275"/>
                  <a:ext cx="454483" cy="332912"/>
                </a:xfrm>
                <a:prstGeom prst="rect">
                  <a:avLst/>
                </a:prstGeom>
                <a:blipFill>
                  <a:blip r:embed="rId1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DC6C1B47-E15C-7946-9326-8C33105698E7}"/>
                </a:ext>
              </a:extLst>
            </p:cNvPr>
            <p:cNvCxnSpPr/>
            <p:nvPr/>
          </p:nvCxnSpPr>
          <p:spPr bwMode="auto">
            <a:xfrm flipH="1">
              <a:off x="7148231" y="1732350"/>
              <a:ext cx="3457" cy="1011333"/>
            </a:xfrm>
            <a:prstGeom prst="line">
              <a:avLst/>
            </a:prstGeom>
            <a:noFill/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0" name="TextBox 69">
                  <a:extLst>
                    <a:ext uri="{FF2B5EF4-FFF2-40B4-BE49-F238E27FC236}">
                      <a16:creationId xmlns:a16="http://schemas.microsoft.com/office/drawing/2014/main" id="{D78FAF3C-EF49-5E48-B37E-E8214D44E264}"/>
                    </a:ext>
                  </a:extLst>
                </p:cNvPr>
                <p:cNvSpPr txBox="1"/>
                <p:nvPr/>
              </p:nvSpPr>
              <p:spPr>
                <a:xfrm>
                  <a:off x="6801793" y="2093869"/>
                  <a:ext cx="454483" cy="33291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</m:sSub>
                      </m:oMath>
                    </m:oMathPara>
                  </a14:m>
                  <a:endParaRPr lang="en-US" sz="1600" i="1" baseline="-25000" dirty="0"/>
                </a:p>
              </p:txBody>
            </p:sp>
          </mc:Choice>
          <mc:Fallback xmlns="">
            <p:sp>
              <p:nvSpPr>
                <p:cNvPr id="70" name="TextBox 69">
                  <a:extLst>
                    <a:ext uri="{FF2B5EF4-FFF2-40B4-BE49-F238E27FC236}">
                      <a16:creationId xmlns:a16="http://schemas.microsoft.com/office/drawing/2014/main" id="{D78FAF3C-EF49-5E48-B37E-E8214D44E26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01793" y="2093869"/>
                  <a:ext cx="454483" cy="332912"/>
                </a:xfrm>
                <a:prstGeom prst="rect">
                  <a:avLst/>
                </a:prstGeom>
                <a:blipFill>
                  <a:blip r:embed="rId1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9A4970BD-A63A-F645-B27A-B52659726D8D}"/>
                </a:ext>
              </a:extLst>
            </p:cNvPr>
            <p:cNvCxnSpPr/>
            <p:nvPr/>
          </p:nvCxnSpPr>
          <p:spPr bwMode="auto">
            <a:xfrm>
              <a:off x="7134169" y="1603228"/>
              <a:ext cx="216000" cy="0"/>
            </a:xfrm>
            <a:prstGeom prst="line">
              <a:avLst/>
            </a:prstGeom>
            <a:noFill/>
            <a:ln w="19050" cap="flat" cmpd="sng" algn="ctr">
              <a:solidFill>
                <a:srgbClr val="0000FF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2" name="TextBox 71">
                  <a:extLst>
                    <a:ext uri="{FF2B5EF4-FFF2-40B4-BE49-F238E27FC236}">
                      <a16:creationId xmlns:a16="http://schemas.microsoft.com/office/drawing/2014/main" id="{32714BAB-E535-C54A-952D-026A5C31D21C}"/>
                    </a:ext>
                  </a:extLst>
                </p:cNvPr>
                <p:cNvSpPr txBox="1"/>
                <p:nvPr/>
              </p:nvSpPr>
              <p:spPr>
                <a:xfrm>
                  <a:off x="7172488" y="1281889"/>
                  <a:ext cx="411202" cy="33291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𝑰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</m:sSub>
                      </m:oMath>
                    </m:oMathPara>
                  </a14:m>
                  <a:endParaRPr lang="en-US" sz="1600" i="1" baseline="-25000" dirty="0"/>
                </a:p>
              </p:txBody>
            </p:sp>
          </mc:Choice>
          <mc:Fallback xmlns="">
            <p:sp>
              <p:nvSpPr>
                <p:cNvPr id="72" name="TextBox 71">
                  <a:extLst>
                    <a:ext uri="{FF2B5EF4-FFF2-40B4-BE49-F238E27FC236}">
                      <a16:creationId xmlns:a16="http://schemas.microsoft.com/office/drawing/2014/main" id="{32714BAB-E535-C54A-952D-026A5C31D21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72488" y="1281889"/>
                  <a:ext cx="411202" cy="332912"/>
                </a:xfrm>
                <a:prstGeom prst="rect">
                  <a:avLst/>
                </a:prstGeom>
                <a:blipFill>
                  <a:blip r:embed="rId1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1B9A3EE9-BC67-3843-A5EB-B443B18698D2}"/>
                </a:ext>
              </a:extLst>
            </p:cNvPr>
            <p:cNvSpPr txBox="1"/>
            <p:nvPr/>
          </p:nvSpPr>
          <p:spPr>
            <a:xfrm>
              <a:off x="6831689" y="2964511"/>
              <a:ext cx="681597" cy="2862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400">
                  <a:solidFill>
                    <a:schemeClr val="tx1"/>
                  </a:solidFill>
                </a:rPr>
                <a:t>port 2</a:t>
              </a:r>
              <a:endParaRPr lang="en-US" sz="1400" baseline="-25000">
                <a:solidFill>
                  <a:schemeClr val="tx1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4" name="TextBox 73">
                  <a:extLst>
                    <a:ext uri="{FF2B5EF4-FFF2-40B4-BE49-F238E27FC236}">
                      <a16:creationId xmlns:a16="http://schemas.microsoft.com/office/drawing/2014/main" id="{BFAEFE8B-9798-FE46-9E1A-79C6226C2B36}"/>
                    </a:ext>
                  </a:extLst>
                </p:cNvPr>
                <p:cNvSpPr txBox="1"/>
                <p:nvPr/>
              </p:nvSpPr>
              <p:spPr>
                <a:xfrm>
                  <a:off x="10013473" y="2076857"/>
                  <a:ext cx="942501" cy="30886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𝒁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𝑳</m:t>
                            </m:r>
                          </m:sub>
                        </m:sSub>
                        <m: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𝒁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𝟎</m:t>
                            </m:r>
                          </m:sub>
                        </m:sSub>
                      </m:oMath>
                    </m:oMathPara>
                  </a14:m>
                  <a:endParaRPr lang="en-US" sz="1600" i="1" baseline="-250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74" name="TextBox 73">
                  <a:extLst>
                    <a:ext uri="{FF2B5EF4-FFF2-40B4-BE49-F238E27FC236}">
                      <a16:creationId xmlns:a16="http://schemas.microsoft.com/office/drawing/2014/main" id="{BFAEFE8B-9798-FE46-9E1A-79C6226C2B3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013473" y="2076857"/>
                  <a:ext cx="942501" cy="308867"/>
                </a:xfrm>
                <a:prstGeom prst="rect">
                  <a:avLst/>
                </a:prstGeom>
                <a:blipFill>
                  <a:blip r:embed="rId16"/>
                  <a:stretch>
                    <a:fillRect b="-769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EDD51725-89C8-124F-BC04-D16EDBB3824B}"/>
                </a:ext>
              </a:extLst>
            </p:cNvPr>
            <p:cNvCxnSpPr/>
            <p:nvPr/>
          </p:nvCxnSpPr>
          <p:spPr bwMode="auto">
            <a:xfrm>
              <a:off x="7454204" y="1123138"/>
              <a:ext cx="0" cy="540000"/>
            </a:xfrm>
            <a:prstGeom prst="line">
              <a:avLst/>
            </a:prstGeom>
            <a:noFill/>
            <a:ln w="15875" cap="flat" cmpd="sng" algn="ctr">
              <a:solidFill>
                <a:srgbClr val="008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E3FB5112-6138-224C-A1B4-F0671DE757AA}"/>
                </a:ext>
              </a:extLst>
            </p:cNvPr>
            <p:cNvCxnSpPr/>
            <p:nvPr/>
          </p:nvCxnSpPr>
          <p:spPr bwMode="auto">
            <a:xfrm>
              <a:off x="5468476" y="2811670"/>
              <a:ext cx="0" cy="540000"/>
            </a:xfrm>
            <a:prstGeom prst="line">
              <a:avLst/>
            </a:prstGeom>
            <a:noFill/>
            <a:ln w="15875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A4A3BF35-1EFF-B14F-8D0B-AB071C44D82F}"/>
                </a:ext>
              </a:extLst>
            </p:cNvPr>
            <p:cNvCxnSpPr/>
            <p:nvPr/>
          </p:nvCxnSpPr>
          <p:spPr bwMode="auto">
            <a:xfrm>
              <a:off x="7454204" y="2815641"/>
              <a:ext cx="0" cy="540000"/>
            </a:xfrm>
            <a:prstGeom prst="line">
              <a:avLst/>
            </a:prstGeom>
            <a:noFill/>
            <a:ln w="15875" cap="flat" cmpd="sng" algn="ctr">
              <a:solidFill>
                <a:srgbClr val="008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78" name="Curved Left Arrow 77">
              <a:extLst>
                <a:ext uri="{FF2B5EF4-FFF2-40B4-BE49-F238E27FC236}">
                  <a16:creationId xmlns:a16="http://schemas.microsoft.com/office/drawing/2014/main" id="{0704B2FE-6793-EA47-A8AA-917AC494B5A2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042377" y="1826212"/>
              <a:ext cx="360000" cy="720000"/>
            </a:xfrm>
            <a:prstGeom prst="curvedLeftArrow">
              <a:avLst>
                <a:gd name="adj1" fmla="val 19454"/>
                <a:gd name="adj2" fmla="val 33182"/>
                <a:gd name="adj3" fmla="val 17063"/>
              </a:avLst>
            </a:prstGeom>
            <a:solidFill>
              <a:srgbClr val="FF66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sp>
          <p:nvSpPr>
            <p:cNvPr id="79" name="Right Arrow 78">
              <a:extLst>
                <a:ext uri="{FF2B5EF4-FFF2-40B4-BE49-F238E27FC236}">
                  <a16:creationId xmlns:a16="http://schemas.microsoft.com/office/drawing/2014/main" id="{CD51EC6F-6086-0E4C-8715-0BA32E65ED82}"/>
                </a:ext>
              </a:extLst>
            </p:cNvPr>
            <p:cNvSpPr/>
            <p:nvPr/>
          </p:nvSpPr>
          <p:spPr bwMode="auto">
            <a:xfrm>
              <a:off x="4882294" y="1172988"/>
              <a:ext cx="540000" cy="288000"/>
            </a:xfrm>
            <a:prstGeom prst="rightArrow">
              <a:avLst/>
            </a:prstGeom>
            <a:solidFill>
              <a:srgbClr val="FF66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0" name="TextBox 79">
                  <a:extLst>
                    <a:ext uri="{FF2B5EF4-FFF2-40B4-BE49-F238E27FC236}">
                      <a16:creationId xmlns:a16="http://schemas.microsoft.com/office/drawing/2014/main" id="{9D352FAB-FB43-D74C-A0BE-991391AFBB07}"/>
                    </a:ext>
                  </a:extLst>
                </p:cNvPr>
                <p:cNvSpPr txBox="1"/>
                <p:nvPr/>
              </p:nvSpPr>
              <p:spPr>
                <a:xfrm>
                  <a:off x="5003104" y="1360784"/>
                  <a:ext cx="448071" cy="30886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𝒂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en-US" sz="1600" i="1" baseline="-250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80" name="TextBox 79">
                  <a:extLst>
                    <a:ext uri="{FF2B5EF4-FFF2-40B4-BE49-F238E27FC236}">
                      <a16:creationId xmlns:a16="http://schemas.microsoft.com/office/drawing/2014/main" id="{9D352FAB-FB43-D74C-A0BE-991391AFBB0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03104" y="1360784"/>
                  <a:ext cx="448071" cy="308867"/>
                </a:xfrm>
                <a:prstGeom prst="rect">
                  <a:avLst/>
                </a:prstGeom>
                <a:blipFill>
                  <a:blip r:embed="rId17"/>
                  <a:stretch>
                    <a:fillRect b="-8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1" name="TextBox 80">
                  <a:extLst>
                    <a:ext uri="{FF2B5EF4-FFF2-40B4-BE49-F238E27FC236}">
                      <a16:creationId xmlns:a16="http://schemas.microsoft.com/office/drawing/2014/main" id="{37D42751-A488-4744-9003-EFC779F6196B}"/>
                    </a:ext>
                  </a:extLst>
                </p:cNvPr>
                <p:cNvSpPr txBox="1"/>
                <p:nvPr/>
              </p:nvSpPr>
              <p:spPr>
                <a:xfrm>
                  <a:off x="4850208" y="2457901"/>
                  <a:ext cx="446469" cy="30886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𝒃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en-US" sz="1600" i="1" baseline="-250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81" name="TextBox 80">
                  <a:extLst>
                    <a:ext uri="{FF2B5EF4-FFF2-40B4-BE49-F238E27FC236}">
                      <a16:creationId xmlns:a16="http://schemas.microsoft.com/office/drawing/2014/main" id="{37D42751-A488-4744-9003-EFC779F6196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850208" y="2457901"/>
                  <a:ext cx="446469" cy="308867"/>
                </a:xfrm>
                <a:prstGeom prst="rect">
                  <a:avLst/>
                </a:prstGeom>
                <a:blipFill>
                  <a:blip r:embed="rId18"/>
                  <a:stretch>
                    <a:fillRect b="-8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2" name="TextBox 81">
                  <a:extLst>
                    <a:ext uri="{FF2B5EF4-FFF2-40B4-BE49-F238E27FC236}">
                      <a16:creationId xmlns:a16="http://schemas.microsoft.com/office/drawing/2014/main" id="{115EF89A-29B9-634A-BF9C-8AA21D045792}"/>
                    </a:ext>
                  </a:extLst>
                </p:cNvPr>
                <p:cNvSpPr txBox="1"/>
                <p:nvPr/>
              </p:nvSpPr>
              <p:spPr>
                <a:xfrm>
                  <a:off x="4978521" y="1959790"/>
                  <a:ext cx="528222" cy="30886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𝑺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𝟏𝟏</m:t>
                            </m:r>
                          </m:sub>
                        </m:sSub>
                      </m:oMath>
                    </m:oMathPara>
                  </a14:m>
                  <a:endParaRPr lang="en-US" sz="1600" i="1" baseline="-250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82" name="TextBox 81">
                  <a:extLst>
                    <a:ext uri="{FF2B5EF4-FFF2-40B4-BE49-F238E27FC236}">
                      <a16:creationId xmlns:a16="http://schemas.microsoft.com/office/drawing/2014/main" id="{115EF89A-29B9-634A-BF9C-8AA21D04579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978521" y="1959790"/>
                  <a:ext cx="528222" cy="308867"/>
                </a:xfrm>
                <a:prstGeom prst="rect">
                  <a:avLst/>
                </a:prstGeom>
                <a:blipFill>
                  <a:blip r:embed="rId19"/>
                  <a:stretch>
                    <a:fillRect b="-384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83" name="Right Arrow 82">
              <a:extLst>
                <a:ext uri="{FF2B5EF4-FFF2-40B4-BE49-F238E27FC236}">
                  <a16:creationId xmlns:a16="http://schemas.microsoft.com/office/drawing/2014/main" id="{16E0B0EF-492B-1344-9E74-5F866C7CF00D}"/>
                </a:ext>
              </a:extLst>
            </p:cNvPr>
            <p:cNvSpPr/>
            <p:nvPr/>
          </p:nvSpPr>
          <p:spPr bwMode="auto">
            <a:xfrm>
              <a:off x="7514315" y="1270576"/>
              <a:ext cx="540000" cy="144000"/>
            </a:xfrm>
            <a:prstGeom prst="rightArrow">
              <a:avLst/>
            </a:prstGeom>
            <a:solidFill>
              <a:srgbClr val="008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4" name="TextBox 83">
                  <a:extLst>
                    <a:ext uri="{FF2B5EF4-FFF2-40B4-BE49-F238E27FC236}">
                      <a16:creationId xmlns:a16="http://schemas.microsoft.com/office/drawing/2014/main" id="{29E0A74A-38A8-7644-8510-949FB141FE39}"/>
                    </a:ext>
                  </a:extLst>
                </p:cNvPr>
                <p:cNvSpPr txBox="1"/>
                <p:nvPr/>
              </p:nvSpPr>
              <p:spPr>
                <a:xfrm>
                  <a:off x="7570362" y="1368207"/>
                  <a:ext cx="446469" cy="30886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𝒃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</m:sSub>
                      </m:oMath>
                    </m:oMathPara>
                  </a14:m>
                  <a:endParaRPr lang="en-US" sz="1600" i="1" baseline="-250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84" name="TextBox 83">
                  <a:extLst>
                    <a:ext uri="{FF2B5EF4-FFF2-40B4-BE49-F238E27FC236}">
                      <a16:creationId xmlns:a16="http://schemas.microsoft.com/office/drawing/2014/main" id="{29E0A74A-38A8-7644-8510-949FB141FE3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570362" y="1368207"/>
                  <a:ext cx="446469" cy="308867"/>
                </a:xfrm>
                <a:prstGeom prst="rect">
                  <a:avLst/>
                </a:prstGeom>
                <a:blipFill>
                  <a:blip r:embed="rId20"/>
                  <a:stretch>
                    <a:fillRect b="-8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85" name="Right Arrow 84">
              <a:extLst>
                <a:ext uri="{FF2B5EF4-FFF2-40B4-BE49-F238E27FC236}">
                  <a16:creationId xmlns:a16="http://schemas.microsoft.com/office/drawing/2014/main" id="{8D028DCE-28A2-0049-A4F0-B64069B619EE}"/>
                </a:ext>
              </a:extLst>
            </p:cNvPr>
            <p:cNvSpPr/>
            <p:nvPr/>
          </p:nvSpPr>
          <p:spPr bwMode="auto">
            <a:xfrm>
              <a:off x="6061808" y="2135038"/>
              <a:ext cx="720000" cy="216000"/>
            </a:xfrm>
            <a:prstGeom prst="rightArrow">
              <a:avLst/>
            </a:prstGeom>
            <a:gradFill flip="none" rotWithShape="1">
              <a:gsLst>
                <a:gs pos="0">
                  <a:srgbClr val="FF6600"/>
                </a:gs>
                <a:gs pos="100000">
                  <a:srgbClr val="008000"/>
                </a:gs>
              </a:gsLst>
              <a:lin ang="0" scaled="1"/>
              <a:tileRect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6" name="TextBox 85">
                  <a:extLst>
                    <a:ext uri="{FF2B5EF4-FFF2-40B4-BE49-F238E27FC236}">
                      <a16:creationId xmlns:a16="http://schemas.microsoft.com/office/drawing/2014/main" id="{3FD66FC7-5238-E345-9202-67631D2C8720}"/>
                    </a:ext>
                  </a:extLst>
                </p:cNvPr>
                <p:cNvSpPr txBox="1"/>
                <p:nvPr/>
              </p:nvSpPr>
              <p:spPr>
                <a:xfrm>
                  <a:off x="6203837" y="2314981"/>
                  <a:ext cx="528222" cy="30886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𝑺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𝟐𝟏</m:t>
                            </m:r>
                          </m:sub>
                        </m:sSub>
                      </m:oMath>
                    </m:oMathPara>
                  </a14:m>
                  <a:endParaRPr lang="en-US" sz="1600" i="1" baseline="-250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86" name="TextBox 85">
                  <a:extLst>
                    <a:ext uri="{FF2B5EF4-FFF2-40B4-BE49-F238E27FC236}">
                      <a16:creationId xmlns:a16="http://schemas.microsoft.com/office/drawing/2014/main" id="{3FD66FC7-5238-E345-9202-67631D2C872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03837" y="2314981"/>
                  <a:ext cx="528222" cy="308867"/>
                </a:xfrm>
                <a:prstGeom prst="rect">
                  <a:avLst/>
                </a:prstGeom>
                <a:blipFill>
                  <a:blip r:embed="rId21"/>
                  <a:stretch>
                    <a:fillRect b="-384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87" name="Group 207">
              <a:extLst>
                <a:ext uri="{FF2B5EF4-FFF2-40B4-BE49-F238E27FC236}">
                  <a16:creationId xmlns:a16="http://schemas.microsoft.com/office/drawing/2014/main" id="{23F1D32F-9976-A24A-A285-2236C2F3780E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2094393" y="1954562"/>
              <a:ext cx="553998" cy="553998"/>
              <a:chOff x="4560" y="2544"/>
              <a:chExt cx="192" cy="192"/>
            </a:xfrm>
            <a:solidFill>
              <a:schemeClr val="bg1"/>
            </a:solidFill>
          </p:grpSpPr>
          <p:sp>
            <p:nvSpPr>
              <p:cNvPr id="88" name="Oval 111">
                <a:extLst>
                  <a:ext uri="{FF2B5EF4-FFF2-40B4-BE49-F238E27FC236}">
                    <a16:creationId xmlns:a16="http://schemas.microsoft.com/office/drawing/2014/main" id="{8FFBB0FB-85A6-D645-A4FC-F382F4D512C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560" y="2544"/>
                <a:ext cx="192" cy="192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Times New Roman" pitchFamily="2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Times New Roman" pitchFamily="2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Times New Roman" pitchFamily="2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200">
                    <a:solidFill>
                      <a:schemeClr val="tx1"/>
                    </a:solidFill>
                    <a:latin typeface="Times New Roman" pitchFamily="2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200">
                    <a:solidFill>
                      <a:schemeClr val="tx1"/>
                    </a:solidFill>
                    <a:latin typeface="Times New Roman" pitchFamily="2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itchFamily="2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itchFamily="2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itchFamily="2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itchFamily="2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endParaRPr lang="en-US" altLang="en-US" sz="2000"/>
              </a:p>
            </p:txBody>
          </p:sp>
          <p:grpSp>
            <p:nvGrpSpPr>
              <p:cNvPr id="89" name="Group 117">
                <a:extLst>
                  <a:ext uri="{FF2B5EF4-FFF2-40B4-BE49-F238E27FC236}">
                    <a16:creationId xmlns:a16="http://schemas.microsoft.com/office/drawing/2014/main" id="{97BB73D7-BA12-8140-8550-CD32202B9213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4608" y="2592"/>
                <a:ext cx="96" cy="96"/>
                <a:chOff x="2929" y="3217"/>
                <a:chExt cx="383" cy="191"/>
              </a:xfrm>
              <a:grpFill/>
            </p:grpSpPr>
            <p:sp>
              <p:nvSpPr>
                <p:cNvPr id="90" name="Arc 118">
                  <a:extLst>
                    <a:ext uri="{FF2B5EF4-FFF2-40B4-BE49-F238E27FC236}">
                      <a16:creationId xmlns:a16="http://schemas.microsoft.com/office/drawing/2014/main" id="{C88684FE-11DE-EE41-A707-80C5B5EAC2AB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929" y="3217"/>
                  <a:ext cx="192" cy="96"/>
                </a:xfrm>
                <a:custGeom>
                  <a:avLst/>
                  <a:gdLst>
                    <a:gd name="T0" fmla="*/ 0 w 43200"/>
                    <a:gd name="T1" fmla="*/ 0 h 21600"/>
                    <a:gd name="T2" fmla="*/ 0 w 43200"/>
                    <a:gd name="T3" fmla="*/ 0 h 21600"/>
                    <a:gd name="T4" fmla="*/ 0 w 432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43200"/>
                    <a:gd name="T10" fmla="*/ 0 h 21600"/>
                    <a:gd name="T11" fmla="*/ 43200 w 432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200" h="21600" fill="none" extrusionOk="0">
                      <a:moveTo>
                        <a:pt x="0" y="21600"/>
                      </a:move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0"/>
                        <a:pt x="43200" y="9670"/>
                        <a:pt x="43200" y="21600"/>
                      </a:cubicBezTo>
                    </a:path>
                    <a:path w="43200" h="21600" stroke="0" extrusionOk="0">
                      <a:moveTo>
                        <a:pt x="0" y="21600"/>
                      </a:move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0"/>
                        <a:pt x="43200" y="9670"/>
                        <a:pt x="43200" y="21600"/>
                      </a:cubicBezTo>
                      <a:lnTo>
                        <a:pt x="21600" y="2160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91" name="Arc 119">
                  <a:extLst>
                    <a:ext uri="{FF2B5EF4-FFF2-40B4-BE49-F238E27FC236}">
                      <a16:creationId xmlns:a16="http://schemas.microsoft.com/office/drawing/2014/main" id="{41297BBA-5768-5B4F-9221-B65B85DE5381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flipV="1">
                  <a:off x="3120" y="3312"/>
                  <a:ext cx="192" cy="96"/>
                </a:xfrm>
                <a:custGeom>
                  <a:avLst/>
                  <a:gdLst>
                    <a:gd name="T0" fmla="*/ 0 w 43200"/>
                    <a:gd name="T1" fmla="*/ 0 h 21600"/>
                    <a:gd name="T2" fmla="*/ 0 w 43200"/>
                    <a:gd name="T3" fmla="*/ 0 h 21600"/>
                    <a:gd name="T4" fmla="*/ 0 w 432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43200"/>
                    <a:gd name="T10" fmla="*/ 0 h 21600"/>
                    <a:gd name="T11" fmla="*/ 43200 w 432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200" h="21600" fill="none" extrusionOk="0">
                      <a:moveTo>
                        <a:pt x="0" y="21600"/>
                      </a:move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0"/>
                        <a:pt x="43200" y="9670"/>
                        <a:pt x="43200" y="21600"/>
                      </a:cubicBezTo>
                    </a:path>
                    <a:path w="43200" h="21600" stroke="0" extrusionOk="0">
                      <a:moveTo>
                        <a:pt x="0" y="21600"/>
                      </a:move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0"/>
                        <a:pt x="43200" y="9670"/>
                        <a:pt x="43200" y="21600"/>
                      </a:cubicBezTo>
                      <a:lnTo>
                        <a:pt x="21600" y="2160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93" name="Content Placeholder 2">
            <a:extLst>
              <a:ext uri="{FF2B5EF4-FFF2-40B4-BE49-F238E27FC236}">
                <a16:creationId xmlns:a16="http://schemas.microsoft.com/office/drawing/2014/main" id="{C1EB24E9-5902-D049-9E8C-AE93BCBC3F7F}"/>
              </a:ext>
            </a:extLst>
          </p:cNvPr>
          <p:cNvSpPr txBox="1">
            <a:spLocks/>
          </p:cNvSpPr>
          <p:nvPr/>
        </p:nvSpPr>
        <p:spPr bwMode="auto">
          <a:xfrm>
            <a:off x="6015844" y="3265171"/>
            <a:ext cx="2532927" cy="2724587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Pct val="125000"/>
              <a:buChar char="•"/>
              <a:defRPr kumimoji="1" sz="2000" b="1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b="1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kumimoji="1" sz="1600">
                <a:solidFill>
                  <a:srgbClr val="006600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9pPr>
          </a:lstStyle>
          <a:p>
            <a:pPr lvl="1"/>
            <a:r>
              <a:rPr lang="en-US" sz="1700" kern="0" dirty="0"/>
              <a:t>Independent </a:t>
            </a:r>
            <a:br>
              <a:rPr lang="en-US" sz="1700" kern="0" dirty="0"/>
            </a:br>
            <a:r>
              <a:rPr lang="en-US" sz="1700" kern="0" dirty="0"/>
              <a:t>parameters:</a:t>
            </a:r>
          </a:p>
          <a:p>
            <a:pPr marL="457200" lvl="1" indent="0">
              <a:buNone/>
            </a:pPr>
            <a:endParaRPr lang="en-US" sz="1700" kern="0" dirty="0"/>
          </a:p>
          <a:p>
            <a:pPr lvl="1"/>
            <a:endParaRPr lang="en-US" sz="1700" kern="0" dirty="0"/>
          </a:p>
          <a:p>
            <a:pPr lvl="1"/>
            <a:endParaRPr lang="en-US" sz="1700" kern="0" dirty="0"/>
          </a:p>
          <a:p>
            <a:pPr lvl="1"/>
            <a:r>
              <a:rPr lang="en-US" sz="1700" kern="0" dirty="0"/>
              <a:t>Dependent </a:t>
            </a:r>
            <a:br>
              <a:rPr lang="en-US" sz="1700" kern="0" dirty="0"/>
            </a:br>
            <a:r>
              <a:rPr lang="en-US" sz="1700" kern="0" dirty="0"/>
              <a:t>parameters: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4" name="TextBox 93">
                <a:extLst>
                  <a:ext uri="{FF2B5EF4-FFF2-40B4-BE49-F238E27FC236}">
                    <a16:creationId xmlns:a16="http://schemas.microsoft.com/office/drawing/2014/main" id="{C9DF0784-5A06-2A40-8430-AC837A9D5AD5}"/>
                  </a:ext>
                </a:extLst>
              </p:cNvPr>
              <p:cNvSpPr txBox="1"/>
              <p:nvPr/>
            </p:nvSpPr>
            <p:spPr>
              <a:xfrm>
                <a:off x="8658953" y="3163136"/>
                <a:ext cx="2351221" cy="61965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smtClean="0">
                              <a:solidFill>
                                <a:srgbClr val="FF66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1" i="1" smtClean="0">
                              <a:solidFill>
                                <a:srgbClr val="FF6600"/>
                              </a:solidFill>
                              <a:latin typeface="Cambria Math" charset="0"/>
                            </a:rPr>
                            <m:t>𝒂</m:t>
                          </m:r>
                        </m:e>
                        <m:sub>
                          <m:r>
                            <a:rPr lang="en-US" sz="1800" b="1" i="1" smtClean="0">
                              <a:solidFill>
                                <a:srgbClr val="FF6600"/>
                              </a:solidFill>
                              <a:latin typeface="Cambria Math" charset="0"/>
                            </a:rPr>
                            <m:t>𝟏</m:t>
                          </m:r>
                        </m:sub>
                      </m:sSub>
                      <m:r>
                        <a:rPr lang="en-US" sz="1800" b="1" i="1" smtClean="0">
                          <a:solidFill>
                            <a:srgbClr val="FF6600"/>
                          </a:solidFill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mr-IN" sz="1800" b="1" i="1" smtClean="0">
                              <a:solidFill>
                                <a:srgbClr val="FF66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sz="1800" b="1" i="1" smtClean="0">
                                  <a:solidFill>
                                    <a:srgbClr val="FF66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800" b="1" i="1" smtClean="0">
                                  <a:solidFill>
                                    <a:srgbClr val="FF6600"/>
                                  </a:solidFill>
                                  <a:latin typeface="Cambria Math" charset="0"/>
                                </a:rPr>
                                <m:t>𝑽</m:t>
                              </m:r>
                            </m:e>
                            <m:sub>
                              <m:r>
                                <a:rPr lang="en-US" sz="1800" b="1" i="1" smtClean="0">
                                  <a:solidFill>
                                    <a:srgbClr val="FF6600"/>
                                  </a:solidFill>
                                  <a:latin typeface="Cambria Math" charset="0"/>
                                </a:rPr>
                                <m:t>𝟏</m:t>
                              </m:r>
                            </m:sub>
                            <m:sup>
                              <m:r>
                                <a:rPr lang="en-US" sz="1800" b="1" i="1" smtClean="0">
                                  <a:solidFill>
                                    <a:srgbClr val="FF6600"/>
                                  </a:solidFill>
                                  <a:latin typeface="Cambria Math" charset="0"/>
                                </a:rPr>
                                <m:t>𝒊𝒏𝒄</m:t>
                              </m:r>
                            </m:sup>
                          </m:sSubSup>
                        </m:num>
                        <m:den>
                          <m:rad>
                            <m:radPr>
                              <m:degHide m:val="on"/>
                              <m:ctrlPr>
                                <a:rPr lang="mr-IN" sz="1800" b="1" i="1" smtClean="0">
                                  <a:solidFill>
                                    <a:srgbClr val="FF66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US" sz="1800" b="1" i="1" smtClean="0">
                                      <a:solidFill>
                                        <a:srgbClr val="FF66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1" i="1" smtClean="0">
                                      <a:solidFill>
                                        <a:srgbClr val="FF6600"/>
                                      </a:solidFill>
                                      <a:latin typeface="Cambria Math" charset="0"/>
                                    </a:rPr>
                                    <m:t>𝒁</m:t>
                                  </m:r>
                                </m:e>
                                <m:sub>
                                  <m:r>
                                    <a:rPr lang="en-US" sz="1800" b="1" i="1" smtClean="0">
                                      <a:solidFill>
                                        <a:srgbClr val="FF6600"/>
                                      </a:solidFill>
                                      <a:latin typeface="Cambria Math" charset="0"/>
                                    </a:rPr>
                                    <m:t>𝟎</m:t>
                                  </m:r>
                                </m:sub>
                              </m:sSub>
                            </m:e>
                          </m:rad>
                        </m:den>
                      </m:f>
                      <m:r>
                        <a:rPr lang="en-US" sz="1800" b="1" i="1" smtClean="0">
                          <a:solidFill>
                            <a:srgbClr val="0000FF"/>
                          </a:solidFill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mr-IN" sz="18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8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1" i="1" smtClean="0">
                                  <a:solidFill>
                                    <a:srgbClr val="0000FF"/>
                                  </a:solidFill>
                                  <a:latin typeface="Cambria Math" charset="0"/>
                                </a:rPr>
                                <m:t>𝑽</m:t>
                              </m:r>
                            </m:e>
                            <m:sub>
                              <m:r>
                                <a:rPr lang="en-US" sz="1800" b="1" i="1" smtClean="0">
                                  <a:solidFill>
                                    <a:srgbClr val="0000FF"/>
                                  </a:solidFill>
                                  <a:latin typeface="Cambria Math" charset="0"/>
                                </a:rPr>
                                <m:t>𝟏</m:t>
                              </m:r>
                            </m:sub>
                          </m:sSub>
                          <m:r>
                            <a:rPr lang="en-US" sz="1800" b="1" i="1" smtClean="0">
                              <a:solidFill>
                                <a:srgbClr val="0000FF"/>
                              </a:solidFill>
                              <a:latin typeface="Cambria Math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18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1" i="1" smtClean="0">
                                  <a:solidFill>
                                    <a:srgbClr val="0000FF"/>
                                  </a:solidFill>
                                  <a:latin typeface="Cambria Math" charset="0"/>
                                </a:rPr>
                                <m:t>𝑰</m:t>
                              </m:r>
                            </m:e>
                            <m:sub>
                              <m:r>
                                <a:rPr lang="en-US" sz="1800" b="1" i="1" smtClean="0">
                                  <a:solidFill>
                                    <a:srgbClr val="0000FF"/>
                                  </a:solidFill>
                                  <a:latin typeface="Cambria Math" charset="0"/>
                                </a:rPr>
                                <m:t>𝟏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8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1" i="1" smtClean="0">
                                  <a:solidFill>
                                    <a:srgbClr val="0000FF"/>
                                  </a:solidFill>
                                  <a:latin typeface="Cambria Math" charset="0"/>
                                </a:rPr>
                                <m:t>𝒁</m:t>
                              </m:r>
                            </m:e>
                            <m:sub>
                              <m:r>
                                <a:rPr lang="en-US" sz="1800" b="1" i="1" smtClean="0">
                                  <a:solidFill>
                                    <a:srgbClr val="0000FF"/>
                                  </a:solidFill>
                                  <a:latin typeface="Cambria Math" charset="0"/>
                                </a:rPr>
                                <m:t>𝟎</m:t>
                              </m:r>
                            </m:sub>
                          </m:sSub>
                        </m:num>
                        <m:den>
                          <m:r>
                            <a:rPr lang="en-US" sz="1800" b="1" i="1" smtClean="0">
                              <a:solidFill>
                                <a:srgbClr val="0000FF"/>
                              </a:solidFill>
                              <a:latin typeface="Cambria Math" charset="0"/>
                            </a:rPr>
                            <m:t>𝟐</m:t>
                          </m:r>
                          <m:rad>
                            <m:radPr>
                              <m:degHide m:val="on"/>
                              <m:ctrlPr>
                                <a:rPr lang="en-US" sz="18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US" sz="1800" b="1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1" i="1" smtClean="0">
                                      <a:solidFill>
                                        <a:srgbClr val="0000FF"/>
                                      </a:solidFill>
                                      <a:latin typeface="Cambria Math" charset="0"/>
                                    </a:rPr>
                                    <m:t>𝒁</m:t>
                                  </m:r>
                                </m:e>
                                <m:sub>
                                  <m:r>
                                    <a:rPr lang="en-US" sz="1800" b="1" i="1" smtClean="0">
                                      <a:solidFill>
                                        <a:srgbClr val="0000FF"/>
                                      </a:solidFill>
                                      <a:latin typeface="Cambria Math" charset="0"/>
                                    </a:rPr>
                                    <m:t>𝟎</m:t>
                                  </m:r>
                                </m:sub>
                              </m:sSub>
                            </m:e>
                          </m:rad>
                        </m:den>
                      </m:f>
                    </m:oMath>
                  </m:oMathPara>
                </a14:m>
                <a:endParaRPr lang="en-US" sz="1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94" name="TextBox 93">
                <a:extLst>
                  <a:ext uri="{FF2B5EF4-FFF2-40B4-BE49-F238E27FC236}">
                    <a16:creationId xmlns:a16="http://schemas.microsoft.com/office/drawing/2014/main" id="{C9DF0784-5A06-2A40-8430-AC837A9D5A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58953" y="3163136"/>
                <a:ext cx="2351221" cy="619657"/>
              </a:xfrm>
              <a:prstGeom prst="rect">
                <a:avLst/>
              </a:prstGeom>
              <a:blipFill>
                <a:blip r:embed="rId22"/>
                <a:stretch>
                  <a:fillRect l="-538" t="-2000" r="-538" b="-1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5" name="TextBox 94">
                <a:extLst>
                  <a:ext uri="{FF2B5EF4-FFF2-40B4-BE49-F238E27FC236}">
                    <a16:creationId xmlns:a16="http://schemas.microsoft.com/office/drawing/2014/main" id="{E0B6EA24-41DB-6A4B-A28E-2F6984615AFE}"/>
                  </a:ext>
                </a:extLst>
              </p:cNvPr>
              <p:cNvSpPr txBox="1"/>
              <p:nvPr/>
            </p:nvSpPr>
            <p:spPr>
              <a:xfrm>
                <a:off x="8669359" y="4735236"/>
                <a:ext cx="2418611" cy="65126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smtClean="0">
                              <a:solidFill>
                                <a:srgbClr val="FF66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1" i="1" smtClean="0">
                              <a:solidFill>
                                <a:srgbClr val="FF6600"/>
                              </a:solidFill>
                              <a:latin typeface="Cambria Math" charset="0"/>
                            </a:rPr>
                            <m:t>𝒃</m:t>
                          </m:r>
                        </m:e>
                        <m:sub>
                          <m:r>
                            <a:rPr lang="en-US" sz="1800" b="1" i="1" smtClean="0">
                              <a:solidFill>
                                <a:srgbClr val="FF6600"/>
                              </a:solidFill>
                              <a:latin typeface="Cambria Math" charset="0"/>
                            </a:rPr>
                            <m:t>𝟏</m:t>
                          </m:r>
                        </m:sub>
                      </m:sSub>
                      <m:r>
                        <a:rPr lang="en-US" sz="1800" b="1" i="1" smtClean="0">
                          <a:solidFill>
                            <a:srgbClr val="FF6600"/>
                          </a:solidFill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mr-IN" sz="1800" b="1" i="1" smtClean="0">
                              <a:solidFill>
                                <a:srgbClr val="FF66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sz="1800" b="1" i="1" smtClean="0">
                                  <a:solidFill>
                                    <a:srgbClr val="FF66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800" b="1" i="1" smtClean="0">
                                  <a:solidFill>
                                    <a:srgbClr val="FF6600"/>
                                  </a:solidFill>
                                  <a:latin typeface="Cambria Math" charset="0"/>
                                </a:rPr>
                                <m:t>𝑽</m:t>
                              </m:r>
                            </m:e>
                            <m:sub>
                              <m:r>
                                <a:rPr lang="en-US" sz="1800" b="1" i="1" smtClean="0">
                                  <a:solidFill>
                                    <a:srgbClr val="FF6600"/>
                                  </a:solidFill>
                                  <a:latin typeface="Cambria Math" charset="0"/>
                                </a:rPr>
                                <m:t>𝟏</m:t>
                              </m:r>
                            </m:sub>
                            <m:sup>
                              <m:r>
                                <a:rPr lang="en-US" sz="1800" b="1" i="1" smtClean="0">
                                  <a:solidFill>
                                    <a:srgbClr val="FF6600"/>
                                  </a:solidFill>
                                  <a:latin typeface="Cambria Math" charset="0"/>
                                </a:rPr>
                                <m:t>𝒓𝒆𝒇𝒍</m:t>
                              </m:r>
                            </m:sup>
                          </m:sSubSup>
                        </m:num>
                        <m:den>
                          <m:rad>
                            <m:radPr>
                              <m:degHide m:val="on"/>
                              <m:ctrlPr>
                                <a:rPr lang="mr-IN" sz="1800" b="1" i="1" smtClean="0">
                                  <a:solidFill>
                                    <a:srgbClr val="FF66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US" sz="1800" b="1" i="1" smtClean="0">
                                      <a:solidFill>
                                        <a:srgbClr val="FF66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1" i="1" smtClean="0">
                                      <a:solidFill>
                                        <a:srgbClr val="FF6600"/>
                                      </a:solidFill>
                                      <a:latin typeface="Cambria Math" charset="0"/>
                                    </a:rPr>
                                    <m:t>𝒁</m:t>
                                  </m:r>
                                </m:e>
                                <m:sub>
                                  <m:r>
                                    <a:rPr lang="en-US" sz="1800" b="1" i="1" smtClean="0">
                                      <a:solidFill>
                                        <a:srgbClr val="FF6600"/>
                                      </a:solidFill>
                                      <a:latin typeface="Cambria Math" charset="0"/>
                                    </a:rPr>
                                    <m:t>𝟎</m:t>
                                  </m:r>
                                </m:sub>
                              </m:sSub>
                            </m:e>
                          </m:rad>
                        </m:den>
                      </m:f>
                      <m:r>
                        <a:rPr lang="en-US" sz="1800" b="1" i="1" smtClean="0">
                          <a:solidFill>
                            <a:srgbClr val="0000FF"/>
                          </a:solidFill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mr-IN" sz="18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8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1" i="1" smtClean="0">
                                  <a:solidFill>
                                    <a:srgbClr val="0000FF"/>
                                  </a:solidFill>
                                  <a:latin typeface="Cambria Math" charset="0"/>
                                </a:rPr>
                                <m:t>𝑽</m:t>
                              </m:r>
                            </m:e>
                            <m:sub>
                              <m:r>
                                <a:rPr lang="en-US" sz="1800" b="1" i="1" smtClean="0">
                                  <a:solidFill>
                                    <a:srgbClr val="0000FF"/>
                                  </a:solidFill>
                                  <a:latin typeface="Cambria Math" charset="0"/>
                                </a:rPr>
                                <m:t>𝟏</m:t>
                              </m:r>
                            </m:sub>
                          </m:sSub>
                          <m:r>
                            <a:rPr lang="en-US" sz="1800" b="1" i="1" smtClean="0">
                              <a:solidFill>
                                <a:srgbClr val="0000FF"/>
                              </a:solidFill>
                              <a:latin typeface="Cambria Math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18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1" i="1" smtClean="0">
                                  <a:solidFill>
                                    <a:srgbClr val="0000FF"/>
                                  </a:solidFill>
                                  <a:latin typeface="Cambria Math" charset="0"/>
                                </a:rPr>
                                <m:t>𝑰</m:t>
                              </m:r>
                            </m:e>
                            <m:sub>
                              <m:r>
                                <a:rPr lang="en-US" sz="1800" b="1" i="1" smtClean="0">
                                  <a:solidFill>
                                    <a:srgbClr val="0000FF"/>
                                  </a:solidFill>
                                  <a:latin typeface="Cambria Math" charset="0"/>
                                </a:rPr>
                                <m:t>𝟏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8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1" i="1" smtClean="0">
                                  <a:solidFill>
                                    <a:srgbClr val="0000FF"/>
                                  </a:solidFill>
                                  <a:latin typeface="Cambria Math" charset="0"/>
                                </a:rPr>
                                <m:t>𝒁</m:t>
                              </m:r>
                            </m:e>
                            <m:sub>
                              <m:r>
                                <a:rPr lang="en-US" sz="1800" b="1" i="1" smtClean="0">
                                  <a:solidFill>
                                    <a:srgbClr val="0000FF"/>
                                  </a:solidFill>
                                  <a:latin typeface="Cambria Math" charset="0"/>
                                </a:rPr>
                                <m:t>𝟎</m:t>
                              </m:r>
                            </m:sub>
                          </m:sSub>
                        </m:num>
                        <m:den>
                          <m:r>
                            <a:rPr lang="en-US" sz="1800" b="1" i="1" smtClean="0">
                              <a:solidFill>
                                <a:srgbClr val="0000FF"/>
                              </a:solidFill>
                              <a:latin typeface="Cambria Math" charset="0"/>
                            </a:rPr>
                            <m:t>𝟐</m:t>
                          </m:r>
                          <m:rad>
                            <m:radPr>
                              <m:degHide m:val="on"/>
                              <m:ctrlPr>
                                <a:rPr lang="en-US" sz="18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US" sz="1800" b="1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1" i="1" smtClean="0">
                                      <a:solidFill>
                                        <a:srgbClr val="0000FF"/>
                                      </a:solidFill>
                                      <a:latin typeface="Cambria Math" charset="0"/>
                                    </a:rPr>
                                    <m:t>𝒁</m:t>
                                  </m:r>
                                </m:e>
                                <m:sub>
                                  <m:r>
                                    <a:rPr lang="en-US" sz="1800" b="1" i="1" smtClean="0">
                                      <a:solidFill>
                                        <a:srgbClr val="0000FF"/>
                                      </a:solidFill>
                                      <a:latin typeface="Cambria Math" charset="0"/>
                                    </a:rPr>
                                    <m:t>𝟎</m:t>
                                  </m:r>
                                </m:sub>
                              </m:sSub>
                            </m:e>
                          </m:rad>
                        </m:den>
                      </m:f>
                    </m:oMath>
                  </m:oMathPara>
                </a14:m>
                <a:endParaRPr lang="en-US" sz="1800" dirty="0">
                  <a:solidFill>
                    <a:srgbClr val="FF6600"/>
                  </a:solidFill>
                </a:endParaRPr>
              </a:p>
            </p:txBody>
          </p:sp>
        </mc:Choice>
        <mc:Fallback xmlns="">
          <p:sp>
            <p:nvSpPr>
              <p:cNvPr id="95" name="TextBox 94">
                <a:extLst>
                  <a:ext uri="{FF2B5EF4-FFF2-40B4-BE49-F238E27FC236}">
                    <a16:creationId xmlns:a16="http://schemas.microsoft.com/office/drawing/2014/main" id="{E0B6EA24-41DB-6A4B-A28E-2F6984615A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69359" y="4735236"/>
                <a:ext cx="2418611" cy="651269"/>
              </a:xfrm>
              <a:prstGeom prst="rect">
                <a:avLst/>
              </a:prstGeom>
              <a:blipFill>
                <a:blip r:embed="rId23"/>
                <a:stretch>
                  <a:fillRect l="-1563" b="-132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6" name="TextBox 95">
                <a:extLst>
                  <a:ext uri="{FF2B5EF4-FFF2-40B4-BE49-F238E27FC236}">
                    <a16:creationId xmlns:a16="http://schemas.microsoft.com/office/drawing/2014/main" id="{E9881D24-3401-9D43-B65A-A0F57FE0FC7A}"/>
                  </a:ext>
                </a:extLst>
              </p:cNvPr>
              <p:cNvSpPr txBox="1"/>
              <p:nvPr/>
            </p:nvSpPr>
            <p:spPr>
              <a:xfrm>
                <a:off x="8669359" y="5466610"/>
                <a:ext cx="2418611" cy="65126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1" i="1" smtClean="0">
                              <a:solidFill>
                                <a:srgbClr val="008000"/>
                              </a:solidFill>
                              <a:latin typeface="Cambria Math" charset="0"/>
                            </a:rPr>
                            <m:t>𝒃</m:t>
                          </m:r>
                        </m:e>
                        <m:sub>
                          <m:r>
                            <a:rPr lang="en-US" sz="1800" b="1" i="1" smtClean="0">
                              <a:solidFill>
                                <a:srgbClr val="008000"/>
                              </a:solidFill>
                              <a:latin typeface="Cambria Math" charset="0"/>
                            </a:rPr>
                            <m:t>𝟐</m:t>
                          </m:r>
                        </m:sub>
                      </m:sSub>
                      <m:r>
                        <a:rPr lang="en-US" sz="1800" b="1" i="1" smtClean="0">
                          <a:solidFill>
                            <a:srgbClr val="008000"/>
                          </a:solidFill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mr-IN" sz="1800" b="1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sz="1800" b="1" i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800" b="1" i="1" smtClean="0">
                                  <a:solidFill>
                                    <a:srgbClr val="008000"/>
                                  </a:solidFill>
                                  <a:latin typeface="Cambria Math" charset="0"/>
                                </a:rPr>
                                <m:t>𝑽</m:t>
                              </m:r>
                            </m:e>
                            <m:sub>
                              <m:r>
                                <a:rPr lang="en-US" sz="1800" b="1" i="1" smtClean="0">
                                  <a:solidFill>
                                    <a:srgbClr val="008000"/>
                                  </a:solidFill>
                                  <a:latin typeface="Cambria Math" charset="0"/>
                                </a:rPr>
                                <m:t>𝟐</m:t>
                              </m:r>
                            </m:sub>
                            <m:sup>
                              <m:r>
                                <a:rPr lang="en-US" sz="1800" b="1" i="1" smtClean="0">
                                  <a:solidFill>
                                    <a:srgbClr val="008000"/>
                                  </a:solidFill>
                                  <a:latin typeface="Cambria Math" charset="0"/>
                                </a:rPr>
                                <m:t>𝒓𝒆𝒇𝒍</m:t>
                              </m:r>
                            </m:sup>
                          </m:sSubSup>
                        </m:num>
                        <m:den>
                          <m:rad>
                            <m:radPr>
                              <m:degHide m:val="on"/>
                              <m:ctrlPr>
                                <a:rPr lang="mr-IN" sz="1800" b="1" i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US" sz="1800" b="1" i="1" smtClean="0">
                                      <a:solidFill>
                                        <a:srgbClr val="008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1" i="1" smtClean="0">
                                      <a:solidFill>
                                        <a:srgbClr val="008000"/>
                                      </a:solidFill>
                                      <a:latin typeface="Cambria Math" charset="0"/>
                                    </a:rPr>
                                    <m:t>𝒁</m:t>
                                  </m:r>
                                </m:e>
                                <m:sub>
                                  <m:r>
                                    <a:rPr lang="en-US" sz="1800" b="1" i="1" smtClean="0">
                                      <a:solidFill>
                                        <a:srgbClr val="008000"/>
                                      </a:solidFill>
                                      <a:latin typeface="Cambria Math" charset="0"/>
                                    </a:rPr>
                                    <m:t>𝟎</m:t>
                                  </m:r>
                                </m:sub>
                              </m:sSub>
                            </m:e>
                          </m:rad>
                        </m:den>
                      </m:f>
                      <m:r>
                        <a:rPr lang="en-US" sz="1800" b="1" i="1" smtClean="0">
                          <a:solidFill>
                            <a:srgbClr val="0000FF"/>
                          </a:solidFill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mr-IN" sz="18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8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1" i="1" smtClean="0">
                                  <a:solidFill>
                                    <a:srgbClr val="0000FF"/>
                                  </a:solidFill>
                                  <a:latin typeface="Cambria Math" charset="0"/>
                                </a:rPr>
                                <m:t>𝑽</m:t>
                              </m:r>
                            </m:e>
                            <m:sub>
                              <m:r>
                                <a:rPr lang="en-US" sz="1800" b="1" i="1" smtClean="0">
                                  <a:solidFill>
                                    <a:srgbClr val="0000FF"/>
                                  </a:solidFill>
                                  <a:latin typeface="Cambria Math" charset="0"/>
                                </a:rPr>
                                <m:t>𝟐</m:t>
                              </m:r>
                            </m:sub>
                          </m:sSub>
                          <m:r>
                            <a:rPr lang="en-US" sz="1800" b="1" i="1" smtClean="0">
                              <a:solidFill>
                                <a:srgbClr val="0000FF"/>
                              </a:solidFill>
                              <a:latin typeface="Cambria Math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18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1" i="1" smtClean="0">
                                  <a:solidFill>
                                    <a:srgbClr val="0000FF"/>
                                  </a:solidFill>
                                  <a:latin typeface="Cambria Math" charset="0"/>
                                </a:rPr>
                                <m:t>𝑰</m:t>
                              </m:r>
                            </m:e>
                            <m:sub>
                              <m:r>
                                <a:rPr lang="en-US" sz="1800" b="1" i="1" smtClean="0">
                                  <a:solidFill>
                                    <a:srgbClr val="0000FF"/>
                                  </a:solidFill>
                                  <a:latin typeface="Cambria Math" charset="0"/>
                                </a:rPr>
                                <m:t>𝟐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8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1" i="1" smtClean="0">
                                  <a:solidFill>
                                    <a:srgbClr val="0000FF"/>
                                  </a:solidFill>
                                  <a:latin typeface="Cambria Math" charset="0"/>
                                </a:rPr>
                                <m:t>𝒁</m:t>
                              </m:r>
                            </m:e>
                            <m:sub>
                              <m:r>
                                <a:rPr lang="en-US" sz="1800" b="1" i="1" smtClean="0">
                                  <a:solidFill>
                                    <a:srgbClr val="0000FF"/>
                                  </a:solidFill>
                                  <a:latin typeface="Cambria Math" charset="0"/>
                                </a:rPr>
                                <m:t>𝟎</m:t>
                              </m:r>
                            </m:sub>
                          </m:sSub>
                        </m:num>
                        <m:den>
                          <m:r>
                            <a:rPr lang="en-US" sz="1800" b="1" i="1" smtClean="0">
                              <a:solidFill>
                                <a:srgbClr val="0000FF"/>
                              </a:solidFill>
                              <a:latin typeface="Cambria Math" charset="0"/>
                            </a:rPr>
                            <m:t>𝟐</m:t>
                          </m:r>
                          <m:rad>
                            <m:radPr>
                              <m:degHide m:val="on"/>
                              <m:ctrlPr>
                                <a:rPr lang="en-US" sz="18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US" sz="1800" b="1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1" i="1" smtClean="0">
                                      <a:solidFill>
                                        <a:srgbClr val="0000FF"/>
                                      </a:solidFill>
                                      <a:latin typeface="Cambria Math" charset="0"/>
                                    </a:rPr>
                                    <m:t>𝒁</m:t>
                                  </m:r>
                                </m:e>
                                <m:sub>
                                  <m:r>
                                    <a:rPr lang="en-US" sz="1800" b="1" i="1" smtClean="0">
                                      <a:solidFill>
                                        <a:srgbClr val="0000FF"/>
                                      </a:solidFill>
                                      <a:latin typeface="Cambria Math" charset="0"/>
                                    </a:rPr>
                                    <m:t>𝟎</m:t>
                                  </m:r>
                                </m:sub>
                              </m:sSub>
                            </m:e>
                          </m:rad>
                        </m:den>
                      </m:f>
                    </m:oMath>
                  </m:oMathPara>
                </a14:m>
                <a:endParaRPr lang="en-US" sz="1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96" name="TextBox 95">
                <a:extLst>
                  <a:ext uri="{FF2B5EF4-FFF2-40B4-BE49-F238E27FC236}">
                    <a16:creationId xmlns:a16="http://schemas.microsoft.com/office/drawing/2014/main" id="{E9881D24-3401-9D43-B65A-A0F57FE0FC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69359" y="5466610"/>
                <a:ext cx="2418611" cy="651269"/>
              </a:xfrm>
              <a:prstGeom prst="rect">
                <a:avLst/>
              </a:prstGeom>
              <a:blipFill>
                <a:blip r:embed="rId24"/>
                <a:stretch>
                  <a:fillRect l="-1563" b="-153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0167850"/>
      </p:ext>
    </p:extLst>
  </p:cSld>
  <p:clrMapOvr>
    <a:masterClrMapping/>
  </p:clrMapOvr>
</p:sld>
</file>

<file path=ppt/theme/theme1.xml><?xml version="1.0" encoding="utf-8"?>
<a:theme xmlns:a="http://schemas.openxmlformats.org/drawingml/2006/main" name="2_new-NLC">
  <a:themeElements>
    <a:clrScheme name="new-NLC 2">
      <a:dk1>
        <a:srgbClr val="000000"/>
      </a:dk1>
      <a:lt1>
        <a:srgbClr val="FFFFFF"/>
      </a:lt1>
      <a:dk2>
        <a:srgbClr val="003366"/>
      </a:dk2>
      <a:lt2>
        <a:srgbClr val="5490A8"/>
      </a:lt2>
      <a:accent1>
        <a:srgbClr val="0099CC"/>
      </a:accent1>
      <a:accent2>
        <a:srgbClr val="3366CC"/>
      </a:accent2>
      <a:accent3>
        <a:srgbClr val="FFFFFF"/>
      </a:accent3>
      <a:accent4>
        <a:srgbClr val="000000"/>
      </a:accent4>
      <a:accent5>
        <a:srgbClr val="AACAE2"/>
      </a:accent5>
      <a:accent6>
        <a:srgbClr val="2D5CB9"/>
      </a:accent6>
      <a:hlink>
        <a:srgbClr val="99CCFF"/>
      </a:hlink>
      <a:folHlink>
        <a:srgbClr val="E1E1B7"/>
      </a:folHlink>
    </a:clrScheme>
    <a:fontScheme name="new-NL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new-NLC 1">
        <a:dk1>
          <a:srgbClr val="5490A8"/>
        </a:dk1>
        <a:lt1>
          <a:srgbClr val="DDDDDD"/>
        </a:lt1>
        <a:dk2>
          <a:srgbClr val="00172E"/>
        </a:dk2>
        <a:lt2>
          <a:srgbClr val="CCECFF"/>
        </a:lt2>
        <a:accent1>
          <a:srgbClr val="0099CC"/>
        </a:accent1>
        <a:accent2>
          <a:srgbClr val="3366CC"/>
        </a:accent2>
        <a:accent3>
          <a:srgbClr val="AAABAD"/>
        </a:accent3>
        <a:accent4>
          <a:srgbClr val="BDBDBD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-NLC 2">
        <a:dk1>
          <a:srgbClr val="000000"/>
        </a:dk1>
        <a:lt1>
          <a:srgbClr val="FFFFFF"/>
        </a:lt1>
        <a:dk2>
          <a:srgbClr val="003366"/>
        </a:dk2>
        <a:lt2>
          <a:srgbClr val="5490A8"/>
        </a:lt2>
        <a:accent1>
          <a:srgbClr val="0099CC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-NLC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-NLC 4">
        <a:dk1>
          <a:srgbClr val="000000"/>
        </a:dk1>
        <a:lt1>
          <a:srgbClr val="FFFFFF"/>
        </a:lt1>
        <a:dk2>
          <a:srgbClr val="666633"/>
        </a:dk2>
        <a:lt2>
          <a:srgbClr val="908A6C"/>
        </a:lt2>
        <a:accent1>
          <a:srgbClr val="808000"/>
        </a:accent1>
        <a:accent2>
          <a:srgbClr val="996633"/>
        </a:accent2>
        <a:accent3>
          <a:srgbClr val="FFFFFF"/>
        </a:accent3>
        <a:accent4>
          <a:srgbClr val="000000"/>
        </a:accent4>
        <a:accent5>
          <a:srgbClr val="C0C0AA"/>
        </a:accent5>
        <a:accent6>
          <a:srgbClr val="8A5C2D"/>
        </a:accent6>
        <a:hlink>
          <a:srgbClr val="CCCC00"/>
        </a:hlink>
        <a:folHlink>
          <a:srgbClr val="D6DE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-NLC 5">
        <a:dk1>
          <a:srgbClr val="000000"/>
        </a:dk1>
        <a:lt1>
          <a:srgbClr val="FFFFFF"/>
        </a:lt1>
        <a:dk2>
          <a:srgbClr val="181848"/>
        </a:dk2>
        <a:lt2>
          <a:srgbClr val="656F97"/>
        </a:lt2>
        <a:accent1>
          <a:srgbClr val="6666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B8B8FF"/>
        </a:accent5>
        <a:accent6>
          <a:srgbClr val="2D2D8A"/>
        </a:accent6>
        <a:hlink>
          <a:srgbClr val="9A9ABC"/>
        </a:hlink>
        <a:folHlink>
          <a:srgbClr val="D2B6C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-NLC 6">
        <a:dk1>
          <a:srgbClr val="CC0066"/>
        </a:dk1>
        <a:lt1>
          <a:srgbClr val="FFFFFF"/>
        </a:lt1>
        <a:dk2>
          <a:srgbClr val="000000"/>
        </a:dk2>
        <a:lt2>
          <a:srgbClr val="CC0099"/>
        </a:lt2>
        <a:accent1>
          <a:srgbClr val="FF9900"/>
        </a:accent1>
        <a:accent2>
          <a:srgbClr val="CC66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B95C00"/>
        </a:accent6>
        <a:hlink>
          <a:srgbClr val="0099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22839</TotalTime>
  <Words>5346</Words>
  <Application>Microsoft Macintosh PowerPoint</Application>
  <PresentationFormat>Widescreen</PresentationFormat>
  <Paragraphs>890</Paragraphs>
  <Slides>36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5" baseType="lpstr">
      <vt:lpstr>Arial</vt:lpstr>
      <vt:lpstr>Calibri</vt:lpstr>
      <vt:lpstr>Cambria Math</vt:lpstr>
      <vt:lpstr>Comic Sans MS</vt:lpstr>
      <vt:lpstr>Courier New</vt:lpstr>
      <vt:lpstr>Symbol</vt:lpstr>
      <vt:lpstr>Times New Roman</vt:lpstr>
      <vt:lpstr>Wingdings</vt:lpstr>
      <vt:lpstr>2_new-NLC</vt:lpstr>
      <vt:lpstr>RF Engineering Scattering (S)-Parameters</vt:lpstr>
      <vt:lpstr>Outline and Objectives</vt:lpstr>
      <vt:lpstr>Electrical Networks (1)</vt:lpstr>
      <vt:lpstr>Electrical Networks (2)</vt:lpstr>
      <vt:lpstr>Electrical Networks (3)</vt:lpstr>
      <vt:lpstr>Principle of Scattering (S)-Parameters</vt:lpstr>
      <vt:lpstr>Generalized S-Parameters</vt:lpstr>
      <vt:lpstr>S-Parameters – 1-port </vt:lpstr>
      <vt:lpstr>S-Parameters – 2-port (1) </vt:lpstr>
      <vt:lpstr>S-Parameters – 2-port (2) </vt:lpstr>
      <vt:lpstr>S-Parameters – 2-port (3) </vt:lpstr>
      <vt:lpstr>S-Parameters – n-port (1) </vt:lpstr>
      <vt:lpstr>The Scattering Matrix</vt:lpstr>
      <vt:lpstr>Quiz (1)</vt:lpstr>
      <vt:lpstr>S-Matrix Properties</vt:lpstr>
      <vt:lpstr>Examples for Symmetry and Reciprocity</vt:lpstr>
      <vt:lpstr>Numerical lossless / lossy Example</vt:lpstr>
      <vt:lpstr>Quiz (2)</vt:lpstr>
      <vt:lpstr>Quiz (3)</vt:lpstr>
      <vt:lpstr>S-Matrix Examples – 1-port</vt:lpstr>
      <vt:lpstr>S-Matrix Examples – 2-port</vt:lpstr>
      <vt:lpstr>S-Matrix Examples – 2-port</vt:lpstr>
      <vt:lpstr>S-Matrix Examples – 3-port</vt:lpstr>
      <vt:lpstr>S-Matrix Example – 4-port</vt:lpstr>
      <vt:lpstr>S-Matrix Example – 4-port</vt:lpstr>
      <vt:lpstr>S-Parameters in Practice</vt:lpstr>
      <vt:lpstr>SnP Touchstone S-Parameter Files</vt:lpstr>
      <vt:lpstr>T-Parameters</vt:lpstr>
      <vt:lpstr>ABCD-Parameters</vt:lpstr>
      <vt:lpstr>General n-Port Networks</vt:lpstr>
      <vt:lpstr>Summary</vt:lpstr>
      <vt:lpstr>Backup Slides</vt:lpstr>
      <vt:lpstr>The Scattering Matrix (2)</vt:lpstr>
      <vt:lpstr>Numerical lossless / lossy Examples</vt:lpstr>
      <vt:lpstr>Numerical lossless / lossy Examples</vt:lpstr>
      <vt:lpstr>Numerical lossless / lossy Examples</vt:lpstr>
    </vt:vector>
  </TitlesOfParts>
  <Company>FermiLab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Laser-Based Beam Diagnostics R&amp;D for Project X</dc:title>
  <dc:creator>Beams Division</dc:creator>
  <cp:lastModifiedBy>Manfred Wendt</cp:lastModifiedBy>
  <cp:revision>1363</cp:revision>
  <dcterms:created xsi:type="dcterms:W3CDTF">2009-03-16T15:06:27Z</dcterms:created>
  <dcterms:modified xsi:type="dcterms:W3CDTF">2025-02-17T19:41:08Z</dcterms:modified>
</cp:coreProperties>
</file>